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bookmarkIdSeed="2">
  <p:sldMasterIdLst>
    <p:sldMasterId id="2147483876" r:id="rId1"/>
  </p:sldMasterIdLst>
  <p:notesMasterIdLst>
    <p:notesMasterId r:id="rId43"/>
  </p:notesMasterIdLst>
  <p:sldIdLst>
    <p:sldId id="308" r:id="rId2"/>
    <p:sldId id="307" r:id="rId3"/>
    <p:sldId id="293" r:id="rId4"/>
    <p:sldId id="260" r:id="rId5"/>
    <p:sldId id="257" r:id="rId6"/>
    <p:sldId id="259" r:id="rId7"/>
    <p:sldId id="258" r:id="rId8"/>
    <p:sldId id="261" r:id="rId9"/>
    <p:sldId id="263" r:id="rId10"/>
    <p:sldId id="264" r:id="rId11"/>
    <p:sldId id="265" r:id="rId12"/>
    <p:sldId id="310" r:id="rId13"/>
    <p:sldId id="266" r:id="rId14"/>
    <p:sldId id="309" r:id="rId15"/>
    <p:sldId id="267" r:id="rId16"/>
    <p:sldId id="311" r:id="rId17"/>
    <p:sldId id="312" r:id="rId18"/>
    <p:sldId id="268" r:id="rId19"/>
    <p:sldId id="269" r:id="rId20"/>
    <p:sldId id="282" r:id="rId21"/>
    <p:sldId id="270" r:id="rId22"/>
    <p:sldId id="271" r:id="rId23"/>
    <p:sldId id="318" r:id="rId24"/>
    <p:sldId id="272" r:id="rId25"/>
    <p:sldId id="273" r:id="rId26"/>
    <p:sldId id="313" r:id="rId27"/>
    <p:sldId id="314" r:id="rId28"/>
    <p:sldId id="315" r:id="rId29"/>
    <p:sldId id="316" r:id="rId30"/>
    <p:sldId id="274" r:id="rId31"/>
    <p:sldId id="275" r:id="rId32"/>
    <p:sldId id="277" r:id="rId33"/>
    <p:sldId id="278" r:id="rId34"/>
    <p:sldId id="283" r:id="rId35"/>
    <p:sldId id="281" r:id="rId36"/>
    <p:sldId id="291" r:id="rId37"/>
    <p:sldId id="290" r:id="rId38"/>
    <p:sldId id="296" r:id="rId39"/>
    <p:sldId id="305" r:id="rId40"/>
    <p:sldId id="306" r:id="rId41"/>
    <p:sldId id="279" r:id="rId42"/>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84380"/>
    <p:restoredTop sz="94660"/>
  </p:normalViewPr>
  <p:slideViewPr>
    <p:cSldViewPr>
      <p:cViewPr>
        <p:scale>
          <a:sx n="87" d="100"/>
          <a:sy n="87" d="100"/>
        </p:scale>
        <p:origin x="-654" y="-42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EC169DE9-EC06-4FD2-B52B-8BE0D3F6F15B}" type="datetimeFigureOut">
              <a:rPr lang="fa-IR" smtClean="0"/>
              <a:pPr/>
              <a:t>1437/04/22</a:t>
            </a:fld>
            <a:endParaRPr lang="fa-IR"/>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EC530E33-94DB-4C58-B6CF-4A1D3FD1B51A}" type="slidenum">
              <a:rPr lang="fa-IR" smtClean="0"/>
              <a:pPr/>
              <a:t>‹#›</a:t>
            </a:fld>
            <a:endParaRPr lang="fa-IR"/>
          </a:p>
        </p:txBody>
      </p:sp>
    </p:spTree>
    <p:extLst>
      <p:ext uri="{BB962C8B-B14F-4D97-AF65-F5344CB8AC3E}">
        <p14:creationId xmlns:p14="http://schemas.microsoft.com/office/powerpoint/2010/main" xmlns="" val="4178480615"/>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C530E33-94DB-4C58-B6CF-4A1D3FD1B51A}" type="slidenum">
              <a:rPr lang="fa-IR" smtClean="0"/>
              <a:pPr/>
              <a:t>1</a:t>
            </a:fld>
            <a:endParaRPr lang="fa-IR"/>
          </a:p>
        </p:txBody>
      </p:sp>
    </p:spTree>
    <p:extLst>
      <p:ext uri="{BB962C8B-B14F-4D97-AF65-F5344CB8AC3E}">
        <p14:creationId xmlns:p14="http://schemas.microsoft.com/office/powerpoint/2010/main" xmlns="" val="5571379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8E85D394-26F8-4D19-8CE4-23F6F615FFCD}" type="datetimeFigureOut">
              <a:rPr lang="fa-IR" smtClean="0"/>
              <a:pPr/>
              <a:t>1437/04/22</a:t>
            </a:fld>
            <a:endParaRPr lang="fa-IR"/>
          </a:p>
        </p:txBody>
      </p:sp>
      <p:sp>
        <p:nvSpPr>
          <p:cNvPr id="19" name="Footer Placeholder 18"/>
          <p:cNvSpPr>
            <a:spLocks noGrp="1"/>
          </p:cNvSpPr>
          <p:nvPr>
            <p:ph type="ftr" sz="quarter" idx="11"/>
          </p:nvPr>
        </p:nvSpPr>
        <p:spPr/>
        <p:txBody>
          <a:bodyPr/>
          <a:lstStyle/>
          <a:p>
            <a:endParaRPr lang="fa-IR"/>
          </a:p>
        </p:txBody>
      </p:sp>
      <p:sp>
        <p:nvSpPr>
          <p:cNvPr id="27" name="Slide Number Placeholder 26"/>
          <p:cNvSpPr>
            <a:spLocks noGrp="1"/>
          </p:cNvSpPr>
          <p:nvPr>
            <p:ph type="sldNum" sz="quarter" idx="12"/>
          </p:nvPr>
        </p:nvSpPr>
        <p:spPr/>
        <p:txBody>
          <a:bodyPr/>
          <a:lstStyle/>
          <a:p>
            <a:fld id="{98E87B40-5943-402E-BF71-D4C01DD96D77}" type="slidenum">
              <a:rPr lang="fa-IR" smtClean="0"/>
              <a:pPr/>
              <a:t>‹#›</a:t>
            </a:fld>
            <a:endParaRPr lang="fa-I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E85D394-26F8-4D19-8CE4-23F6F615FFCD}" type="datetimeFigureOut">
              <a:rPr lang="fa-IR" smtClean="0"/>
              <a:pPr/>
              <a:t>1437/04/22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8E87B40-5943-402E-BF71-D4C01DD96D77}" type="slidenum">
              <a:rPr lang="fa-IR" smtClean="0"/>
              <a:pPr/>
              <a:t>‹#›</a:t>
            </a:fld>
            <a:endParaRPr lang="fa-I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E85D394-26F8-4D19-8CE4-23F6F615FFCD}" type="datetimeFigureOut">
              <a:rPr lang="fa-IR" smtClean="0"/>
              <a:pPr/>
              <a:t>1437/04/22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8E87B40-5943-402E-BF71-D4C01DD96D77}" type="slidenum">
              <a:rPr lang="fa-IR" smtClean="0"/>
              <a:pPr/>
              <a:t>‹#›</a:t>
            </a:fld>
            <a:endParaRPr lang="fa-I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E85D394-26F8-4D19-8CE4-23F6F615FFCD}" type="datetimeFigureOut">
              <a:rPr lang="fa-IR" smtClean="0"/>
              <a:pPr/>
              <a:t>1437/04/22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8E87B40-5943-402E-BF71-D4C01DD96D77}" type="slidenum">
              <a:rPr lang="fa-IR" smtClean="0"/>
              <a:pPr/>
              <a:t>‹#›</a:t>
            </a:fld>
            <a:endParaRPr lang="fa-I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8E85D394-26F8-4D19-8CE4-23F6F615FFCD}" type="datetimeFigureOut">
              <a:rPr lang="fa-IR" smtClean="0"/>
              <a:pPr/>
              <a:t>1437/04/22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8E87B40-5943-402E-BF71-D4C01DD96D77}" type="slidenum">
              <a:rPr lang="fa-IR" smtClean="0"/>
              <a:pPr/>
              <a:t>‹#›</a:t>
            </a:fld>
            <a:endParaRPr lang="fa-I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8E85D394-26F8-4D19-8CE4-23F6F615FFCD}" type="datetimeFigureOut">
              <a:rPr lang="fa-IR" smtClean="0"/>
              <a:pPr/>
              <a:t>1437/04/22</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98E87B40-5943-402E-BF71-D4C01DD96D77}" type="slidenum">
              <a:rPr lang="fa-IR" smtClean="0"/>
              <a:pPr/>
              <a:t>‹#›</a:t>
            </a:fld>
            <a:endParaRPr lang="fa-I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8E85D394-26F8-4D19-8CE4-23F6F615FFCD}" type="datetimeFigureOut">
              <a:rPr lang="fa-IR" smtClean="0"/>
              <a:pPr/>
              <a:t>1437/04/22</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98E87B40-5943-402E-BF71-D4C01DD96D77}" type="slidenum">
              <a:rPr lang="fa-IR" smtClean="0"/>
              <a:pPr/>
              <a:t>‹#›</a:t>
            </a:fld>
            <a:endParaRPr lang="fa-I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8E85D394-26F8-4D19-8CE4-23F6F615FFCD}" type="datetimeFigureOut">
              <a:rPr lang="fa-IR" smtClean="0"/>
              <a:pPr/>
              <a:t>1437/04/22</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98E87B40-5943-402E-BF71-D4C01DD96D77}" type="slidenum">
              <a:rPr lang="fa-IR" smtClean="0"/>
              <a:pPr/>
              <a:t>‹#›</a:t>
            </a:fld>
            <a:endParaRPr lang="fa-I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E85D394-26F8-4D19-8CE4-23F6F615FFCD}" type="datetimeFigureOut">
              <a:rPr lang="fa-IR" smtClean="0"/>
              <a:pPr/>
              <a:t>1437/04/22</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98E87B40-5943-402E-BF71-D4C01DD96D77}" type="slidenum">
              <a:rPr lang="fa-IR" smtClean="0"/>
              <a:pPr/>
              <a:t>‹#›</a:t>
            </a:fld>
            <a:endParaRPr lang="fa-I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8E85D394-26F8-4D19-8CE4-23F6F615FFCD}" type="datetimeFigureOut">
              <a:rPr lang="fa-IR" smtClean="0"/>
              <a:pPr/>
              <a:t>1437/04/22</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98E87B40-5943-402E-BF71-D4C01DD96D77}" type="slidenum">
              <a:rPr lang="fa-IR" smtClean="0"/>
              <a:pPr/>
              <a:t>‹#›</a:t>
            </a:fld>
            <a:endParaRPr lang="fa-I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8E85D394-26F8-4D19-8CE4-23F6F615FFCD}" type="datetimeFigureOut">
              <a:rPr lang="fa-IR" smtClean="0"/>
              <a:pPr/>
              <a:t>1437/04/22</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a:xfrm>
            <a:off x="8077200" y="6356350"/>
            <a:ext cx="609600" cy="365125"/>
          </a:xfrm>
        </p:spPr>
        <p:txBody>
          <a:bodyPr/>
          <a:lstStyle/>
          <a:p>
            <a:fld id="{98E87B40-5943-402E-BF71-D4C01DD96D77}" type="slidenum">
              <a:rPr lang="fa-IR" smtClean="0"/>
              <a:pPr/>
              <a:t>‹#›</a:t>
            </a:fld>
            <a:endParaRPr lang="fa-IR"/>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8E85D394-26F8-4D19-8CE4-23F6F615FFCD}" type="datetimeFigureOut">
              <a:rPr lang="fa-IR" smtClean="0"/>
              <a:pPr/>
              <a:t>1437/04/22</a:t>
            </a:fld>
            <a:endParaRPr lang="fa-IR"/>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fa-IR"/>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98E87B40-5943-402E-BF71-D4C01DD96D77}" type="slidenum">
              <a:rPr lang="fa-IR" smtClean="0"/>
              <a:pPr/>
              <a:t>‹#›</a:t>
            </a:fld>
            <a:endParaRPr lang="fa-IR"/>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877" r:id="rId1"/>
    <p:sldLayoutId id="2147483878" r:id="rId2"/>
    <p:sldLayoutId id="2147483879" r:id="rId3"/>
    <p:sldLayoutId id="2147483880" r:id="rId4"/>
    <p:sldLayoutId id="2147483881" r:id="rId5"/>
    <p:sldLayoutId id="2147483882" r:id="rId6"/>
    <p:sldLayoutId id="2147483883" r:id="rId7"/>
    <p:sldLayoutId id="2147483884" r:id="rId8"/>
    <p:sldLayoutId id="2147483885" r:id="rId9"/>
    <p:sldLayoutId id="2147483886" r:id="rId10"/>
    <p:sldLayoutId id="2147483887" r:id="rId11"/>
  </p:sldLayoutIdLst>
  <p:txStyles>
    <p:titleStyle>
      <a:lvl1pPr algn="l" rtl="1"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r" rtl="1"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r" rtl="1"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r" rtl="1"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r" rtl="1"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r" rtl="1"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r" rtl="1"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r" rtl="1"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r" rtl="1"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r" rtl="1"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hyperlink" Target="http://www.google.com/url?sa=i&amp;rct=j&amp;q=&amp;esrc=s&amp;source=images&amp;cd=&amp;cad=rja&amp;docid=Eyj7VqVMPfdxxM&amp;tbnid=5I3W99e-HVv5nM:&amp;ved=0CAUQjRw&amp;url=http://news.tavanir.org.ir/gallery/all_pics.php?pg_no=3&amp;ei=bn64Ur0GwfitB7DQgaAB&amp;bvm=bv.58187178,d.bmk&amp;psig=AFQjCNEecwF1c_VaPrFkfAZtWOk7KtzNtA&amp;ust=1387909033085405"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lstStyle/>
          <a:p>
            <a:endParaRPr lang="fa-IR"/>
          </a:p>
        </p:txBody>
      </p:sp>
      <p:pic>
        <p:nvPicPr>
          <p:cNvPr id="4" name="Picture 3" descr="god.bmp"/>
          <p:cNvPicPr>
            <a:picLocks noChangeAspect="1"/>
          </p:cNvPicPr>
          <p:nvPr/>
        </p:nvPicPr>
        <p:blipFill>
          <a:blip r:embed="rId3" cstate="print"/>
          <a:stretch>
            <a:fillRect/>
          </a:stretch>
        </p:blipFill>
        <p:spPr>
          <a:xfrm>
            <a:off x="14164" y="-33153"/>
            <a:ext cx="9140835" cy="6858000"/>
          </a:xfrm>
          <a:prstGeom prst="rect">
            <a:avLst/>
          </a:prstGeom>
        </p:spPr>
      </p:pic>
    </p:spTree>
    <p:extLst>
      <p:ext uri="{BB962C8B-B14F-4D97-AF65-F5344CB8AC3E}">
        <p14:creationId xmlns:p14="http://schemas.microsoft.com/office/powerpoint/2010/main" xmlns="" val="1177967830"/>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71472" y="785794"/>
            <a:ext cx="8329642" cy="5253054"/>
          </a:xfrm>
        </p:spPr>
        <p:txBody>
          <a:bodyPr>
            <a:normAutofit/>
          </a:bodyPr>
          <a:lstStyle/>
          <a:p>
            <a:pPr algn="justLow">
              <a:buNone/>
            </a:pPr>
            <a:r>
              <a:rPr lang="fa-IR" sz="2800" dirty="0" smtClean="0">
                <a:cs typeface="B Nazanin" pitchFamily="2" charset="-78"/>
              </a:rPr>
              <a:t>انقلاب مشروطه نقطه عطفی در بسط نفوذ روس و انگلیس در ایران است.</a:t>
            </a:r>
          </a:p>
          <a:p>
            <a:pPr algn="justLow">
              <a:buNone/>
            </a:pPr>
            <a:endParaRPr lang="fa-IR" sz="2800" dirty="0" smtClean="0">
              <a:cs typeface="B Nazanin" pitchFamily="2" charset="-78"/>
            </a:endParaRPr>
          </a:p>
          <a:p>
            <a:pPr algn="justLow">
              <a:buNone/>
            </a:pPr>
            <a:r>
              <a:rPr lang="fa-IR" sz="2800" dirty="0" smtClean="0">
                <a:cs typeface="B Nazanin" pitchFamily="2" charset="-78"/>
              </a:rPr>
              <a:t>   این انقلاب منجر به قدرتگیری روشنفکران فراماسون سکولار وابسته به انگلیس شد و این به معنای کاهش قدرت دربار در حیات سیاسی ایران و به تبع آن  کاهش نفوذ روس ها در ایران بود</a:t>
            </a:r>
            <a:r>
              <a:rPr lang="en-US" sz="2800" dirty="0" smtClean="0">
                <a:cs typeface="B Nazanin" pitchFamily="2" charset="-78"/>
              </a:rPr>
              <a:t>.</a:t>
            </a:r>
            <a:endParaRPr lang="fa-IR" sz="2800" dirty="0" smtClean="0">
              <a:cs typeface="B Nazanin" pitchFamily="2" charset="-78"/>
            </a:endParaRPr>
          </a:p>
          <a:p>
            <a:pPr algn="justLow">
              <a:buNone/>
            </a:pPr>
            <a:endParaRPr lang="fa-IR" sz="2800" dirty="0" smtClean="0">
              <a:cs typeface="B Nazanin" pitchFamily="2" charset="-78"/>
            </a:endParaRPr>
          </a:p>
          <a:p>
            <a:pPr algn="justLow">
              <a:buNone/>
            </a:pPr>
            <a:r>
              <a:rPr lang="fa-IR" sz="2800" dirty="0" smtClean="0">
                <a:cs typeface="B Nazanin" pitchFamily="2" charset="-78"/>
              </a:rPr>
              <a:t>   بنابراین روس ها به مخالفت با انقلاب مشروطه در ایران پرداختند، به گونه ای که </a:t>
            </a:r>
            <a:r>
              <a:rPr lang="fa-IR" sz="2800" dirty="0" smtClean="0">
                <a:solidFill>
                  <a:schemeClr val="accent6"/>
                </a:solidFill>
                <a:cs typeface="B Nazanin" pitchFamily="2" charset="-78"/>
              </a:rPr>
              <a:t>مجلس اول مشروطه را به توپ بستند</a:t>
            </a:r>
            <a:r>
              <a:rPr lang="fa-IR" sz="2800" dirty="0" smtClean="0">
                <a:cs typeface="B Nazanin" pitchFamily="2" charset="-78"/>
              </a:rPr>
              <a:t>. روس ها در اقدام بعدی خود با اولتیماتوم به دولت ایران برای اخراج مستشار امریکایی، مورگان شوستر از ایران، دولت ایران را تحت فشار قرار دادند و عملا موجب تعطیلی مجلس دوم مشروطه شدند.</a:t>
            </a:r>
            <a:endParaRPr lang="en-US" sz="2800" dirty="0" smtClean="0">
              <a:cs typeface="B Nazanin" pitchFamily="2" charset="-78"/>
            </a:endParaRPr>
          </a:p>
          <a:p>
            <a:pPr>
              <a:buNone/>
            </a:pPr>
            <a:endParaRPr lang="fa-IR"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00108"/>
            <a:ext cx="8229600" cy="5324492"/>
          </a:xfrm>
        </p:spPr>
        <p:txBody>
          <a:bodyPr>
            <a:noAutofit/>
          </a:bodyPr>
          <a:lstStyle/>
          <a:p>
            <a:r>
              <a:rPr lang="fa-IR" sz="2800" dirty="0" smtClean="0">
                <a:cs typeface="B Nazanin" pitchFamily="2" charset="-78"/>
              </a:rPr>
              <a:t>روس و انگلیس در اقدام بعدی خود، با انعقاد قرارداد 1907 ایران را به سه منطقه تقسیم کردند و بعدی خود با انعقاد قرارداد 1915، نیروهای قزاق تحت رهبری روسیه و پلیس جنوب تحت رهبری انگلیس برای حفاظت از منافع خود در ایران تشکیل دادند. </a:t>
            </a:r>
          </a:p>
          <a:p>
            <a:endParaRPr lang="fa-IR" sz="2800" dirty="0" smtClean="0">
              <a:cs typeface="B Nazanin" pitchFamily="2" charset="-78"/>
            </a:endParaRPr>
          </a:p>
          <a:p>
            <a:pPr algn="justLow"/>
            <a:r>
              <a:rPr lang="fa-IR" sz="2800" dirty="0" smtClean="0">
                <a:cs typeface="B Nazanin" pitchFamily="2" charset="-78"/>
              </a:rPr>
              <a:t>در مقطع بعدی، دخالت یگانگان موجب روی کارآمدن حکومت </a:t>
            </a:r>
            <a:r>
              <a:rPr lang="fa-IR" sz="2800" b="1" dirty="0" smtClean="0">
                <a:solidFill>
                  <a:srgbClr val="C00000"/>
                </a:solidFill>
                <a:cs typeface="B Nazanin" pitchFamily="2" charset="-78"/>
              </a:rPr>
              <a:t>دیکتاتوری رضاخان پهلوی </a:t>
            </a:r>
            <a:r>
              <a:rPr lang="fa-IR" sz="2800" dirty="0" smtClean="0">
                <a:cs typeface="B Nazanin" pitchFamily="2" charset="-78"/>
              </a:rPr>
              <a:t>شد که در واقع، تمامی دستاوردهای انقلاب مشروطه را به طور کامل از بین برد و آنگاه که در جریان جنگ جهانی دوم، رضا شاه اندکی از خود استقلال عمل نشان داد، وی را برکنار و پسرش را به جای وی به سلطنت نشاندند و حتی خاک ایران را اشغال کردند.</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http://tarikhirani.ir/Images/files/1307095989_reza-shah.jpg"/>
          <p:cNvPicPr>
            <a:picLocks noGrp="1"/>
          </p:cNvPicPr>
          <p:nvPr>
            <p:ph idx="1"/>
          </p:nvPr>
        </p:nvPicPr>
        <p:blipFill>
          <a:blip r:embed="rId2"/>
          <a:srcRect/>
          <a:stretch>
            <a:fillRect/>
          </a:stretch>
        </p:blipFill>
        <p:spPr bwMode="auto">
          <a:xfrm>
            <a:off x="642910" y="1214422"/>
            <a:ext cx="7715304" cy="4857784"/>
          </a:xfrm>
          <a:prstGeom prst="rect">
            <a:avLst/>
          </a:prstGeom>
          <a:noFill/>
          <a:ln w="9525">
            <a:noFill/>
            <a:miter lim="800000"/>
            <a:headEnd/>
            <a:tailEnd/>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28736"/>
            <a:ext cx="8258204" cy="5072098"/>
          </a:xfrm>
        </p:spPr>
        <p:txBody>
          <a:bodyPr>
            <a:normAutofit/>
          </a:bodyPr>
          <a:lstStyle/>
          <a:p>
            <a:pPr algn="justLow"/>
            <a:r>
              <a:rPr lang="fa-IR" sz="2400" dirty="0" smtClean="0">
                <a:cs typeface="B Nazanin" pitchFamily="2" charset="-78"/>
              </a:rPr>
              <a:t>کنفرانس تهران با حضور رهبران امریکا، شوروی و انگلیس؛ یعنی روزولت، استالین و چرچیل برای تعیین</a:t>
            </a:r>
            <a:r>
              <a:rPr lang="fa-IR" sz="2400" dirty="0">
                <a:cs typeface="B Nazanin" pitchFamily="2" charset="-78"/>
              </a:rPr>
              <a:t> </a:t>
            </a:r>
            <a:r>
              <a:rPr lang="fa-IR" sz="2400" dirty="0" smtClean="0">
                <a:cs typeface="B Nazanin" pitchFamily="2" charset="-78"/>
              </a:rPr>
              <a:t>خروج از ایران و همچنین تعیین ترتیبات حاکم بر جهان پس از پایان جنگ تشکیل شد و در شرایطی که طبیعتاً می بایست دولت ایران در این کنفرانس یک طرف مذاکره می بود، آنها حتی اجازه ندادند که شاه ایران در این مذاکرات شرکت و در جریان روند مذاکرات قرار بگیرد. با این وجود، متفقین نیروهای خود را حتی پس از پایان جنگ تا مدت ها در خاک ایران نگه داشتند. </a:t>
            </a:r>
          </a:p>
          <a:p>
            <a:pPr marL="0" indent="0" algn="justLow">
              <a:buNone/>
            </a:pPr>
            <a:r>
              <a:rPr lang="en-US" dirty="0"/>
              <a:t/>
            </a:r>
            <a:br>
              <a:rPr lang="en-US" dirty="0"/>
            </a:br>
            <a:r>
              <a:rPr lang="en-US" dirty="0"/>
              <a:t> </a:t>
            </a:r>
            <a:br>
              <a:rPr lang="en-US" dirty="0"/>
            </a:br>
            <a:endParaRPr lang="fa-IR"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r"/>
            <a:r>
              <a:rPr lang="fa-IR" b="1" dirty="0" smtClean="0"/>
              <a:t/>
            </a:r>
            <a:br>
              <a:rPr lang="fa-IR" b="1" dirty="0" smtClean="0"/>
            </a:br>
            <a:r>
              <a:rPr lang="fa-IR" dirty="0" smtClean="0"/>
              <a:t/>
            </a:r>
            <a:br>
              <a:rPr lang="fa-IR" dirty="0" smtClean="0"/>
            </a:br>
            <a:r>
              <a:rPr lang="fa-IR" b="1" dirty="0" smtClean="0"/>
              <a:t> </a:t>
            </a:r>
            <a:r>
              <a:rPr lang="fa-IR" sz="3600" b="1" dirty="0" smtClean="0">
                <a:cs typeface="B Nazanin" pitchFamily="2" charset="-78"/>
              </a:rPr>
              <a:t>سران متفقین در کنفرانس تهران- 6 آذر 1322</a:t>
            </a:r>
            <a:endParaRPr lang="en-US" dirty="0">
              <a:cs typeface="B Nazanin" pitchFamily="2" charset="-78"/>
            </a:endParaRPr>
          </a:p>
        </p:txBody>
      </p:sp>
      <p:pic>
        <p:nvPicPr>
          <p:cNvPr id="4" name="Content Placeholder 3" descr="http://tarikhirani.ir/Images/NewsGallery/2011-11-26_08.09.22_Teheran_conference-1943-04.jpg"/>
          <p:cNvPicPr>
            <a:picLocks noGrp="1"/>
          </p:cNvPicPr>
          <p:nvPr>
            <p:ph idx="1"/>
          </p:nvPr>
        </p:nvPicPr>
        <p:blipFill>
          <a:blip r:embed="rId2"/>
          <a:srcRect/>
          <a:stretch>
            <a:fillRect/>
          </a:stretch>
        </p:blipFill>
        <p:spPr bwMode="auto">
          <a:xfrm>
            <a:off x="1533525" y="1991519"/>
            <a:ext cx="6076950" cy="4276725"/>
          </a:xfrm>
          <a:prstGeom prst="rect">
            <a:avLst/>
          </a:prstGeom>
          <a:noFill/>
          <a:ln w="9525">
            <a:noFill/>
            <a:miter lim="800000"/>
            <a:headEnd/>
            <a:tailEnd/>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00108"/>
            <a:ext cx="8258204" cy="5126055"/>
          </a:xfrm>
        </p:spPr>
        <p:txBody>
          <a:bodyPr>
            <a:normAutofit lnSpcReduction="10000"/>
          </a:bodyPr>
          <a:lstStyle/>
          <a:p>
            <a:pPr algn="justLow"/>
            <a:r>
              <a:rPr lang="fa-IR" sz="2400" dirty="0" smtClean="0">
                <a:cs typeface="B Nazanin" pitchFamily="2" charset="-78"/>
              </a:rPr>
              <a:t>در همین اوضاع و احوال، روس و امریکا همزمان با هم تقاضای امتیاز نفت شمال ایران را داشتند که تقاضای آنها از سوی ایران رد و در همان زمان جرقه های ملی شدن صنعت نفت در مجلس چهاردهم زده شد. ... صنعت نفت در ایران ملی شد اما آنگاه که دکتر مصدق می رفت تا ضربه کاری خود را بر پیکر امپراتوری انگلیس وارد آورد، با تحریم نفتی غربی ها و شوروی مواجه شد و سرانجام با کودتایی که از سوی عوامل سازمان سیا و با هماهنگی های صورت گرفته میان امریکا و انگلیس صورت گرفت، حکومت مردمی دکتر مصدق سرنگون شد. </a:t>
            </a:r>
          </a:p>
          <a:p>
            <a:pPr algn="justLow"/>
            <a:endParaRPr lang="fa-IR" sz="2400" dirty="0" smtClean="0">
              <a:cs typeface="B Nazanin" pitchFamily="2" charset="-78"/>
            </a:endParaRPr>
          </a:p>
          <a:p>
            <a:pPr algn="justLow"/>
            <a:r>
              <a:rPr lang="fa-IR" sz="2400" dirty="0" smtClean="0">
                <a:cs typeface="B Nazanin" pitchFamily="2" charset="-78"/>
              </a:rPr>
              <a:t>از این زمان به بعد، نفوذ امریکا در ایران به طور بی سابقه ای افزایش می یابد، به گونه ای که ایران به </a:t>
            </a:r>
            <a:r>
              <a:rPr lang="fa-IR" sz="2400" dirty="0" smtClean="0">
                <a:solidFill>
                  <a:srgbClr val="FF0000"/>
                </a:solidFill>
                <a:cs typeface="B Nazanin" pitchFamily="2" charset="-78"/>
              </a:rPr>
              <a:t>عضویت پیمان سنتو </a:t>
            </a:r>
            <a:r>
              <a:rPr lang="fa-IR" sz="2400" dirty="0" smtClean="0">
                <a:cs typeface="B Nazanin" pitchFamily="2" charset="-78"/>
              </a:rPr>
              <a:t>درآمده و پس از آن </a:t>
            </a:r>
            <a:r>
              <a:rPr lang="fa-IR" sz="2400" dirty="0" smtClean="0">
                <a:solidFill>
                  <a:srgbClr val="FF0000"/>
                </a:solidFill>
                <a:cs typeface="B Nazanin" pitchFamily="2" charset="-78"/>
              </a:rPr>
              <a:t>قرارداد دوجانبه دفاعی </a:t>
            </a:r>
            <a:r>
              <a:rPr lang="fa-IR" sz="2400" dirty="0" smtClean="0">
                <a:cs typeface="B Nazanin" pitchFamily="2" charset="-78"/>
              </a:rPr>
              <a:t>میان ایران و امریکا منعقد می شود. از این به بعد، ‌در چارچوب دکترین دوستونی نیکسون - کیسینجر، نقش </a:t>
            </a:r>
            <a:r>
              <a:rPr lang="fa-IR" sz="2400" dirty="0" smtClean="0">
                <a:solidFill>
                  <a:srgbClr val="FF0000"/>
                </a:solidFill>
                <a:cs typeface="B Nazanin" pitchFamily="2" charset="-78"/>
              </a:rPr>
              <a:t>ژاندارمی منطقه </a:t>
            </a:r>
            <a:r>
              <a:rPr lang="fa-IR" sz="2400" dirty="0" smtClean="0">
                <a:cs typeface="B Nazanin" pitchFamily="2" charset="-78"/>
              </a:rPr>
              <a:t>از سوی امریکا به ایران و اگذار می شود و در واقع، ایران به عاملی جهت تأمین منافع امریکا در منطقه تبدیل می شود که حاصل این امر برای ایران، </a:t>
            </a:r>
            <a:r>
              <a:rPr lang="fa-IR" sz="2400" dirty="0" smtClean="0">
                <a:solidFill>
                  <a:srgbClr val="FF0000"/>
                </a:solidFill>
                <a:cs typeface="B Nazanin" pitchFamily="2" charset="-78"/>
              </a:rPr>
              <a:t>‌جدایی بحرین و ادعاهای امارات در خصوص جزایر سه گانه </a:t>
            </a:r>
            <a:r>
              <a:rPr lang="fa-IR" sz="2400" dirty="0" smtClean="0">
                <a:cs typeface="B Nazanin" pitchFamily="2" charset="-78"/>
              </a:rPr>
              <a:t>و... است. </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rc_mi" descr="http://hizbullahcyber.com/sites/default/files/content/images/story/93-05/28/Photo_qkbyzyb.jpg"/>
          <p:cNvPicPr>
            <a:picLocks noGrp="1"/>
          </p:cNvPicPr>
          <p:nvPr>
            <p:ph idx="1"/>
          </p:nvPr>
        </p:nvPicPr>
        <p:blipFill>
          <a:blip r:embed="rId2"/>
          <a:srcRect/>
          <a:stretch>
            <a:fillRect/>
          </a:stretch>
        </p:blipFill>
        <p:spPr bwMode="auto">
          <a:xfrm>
            <a:off x="714348" y="1000108"/>
            <a:ext cx="7929618" cy="5072098"/>
          </a:xfrm>
          <a:prstGeom prst="rect">
            <a:avLst/>
          </a:prstGeom>
          <a:noFill/>
          <a:ln w="9525">
            <a:noFill/>
            <a:miter lim="800000"/>
            <a:headEnd/>
            <a:tailEnd/>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rc_mi" descr="http://www.jamejamonline.ir/Media/Image/1391/12/07/634973837637207551.jpg"/>
          <p:cNvPicPr>
            <a:picLocks noGrp="1"/>
          </p:cNvPicPr>
          <p:nvPr>
            <p:ph idx="1"/>
          </p:nvPr>
        </p:nvPicPr>
        <p:blipFill>
          <a:blip r:embed="rId2"/>
          <a:srcRect/>
          <a:stretch>
            <a:fillRect/>
          </a:stretch>
        </p:blipFill>
        <p:spPr bwMode="auto">
          <a:xfrm>
            <a:off x="500034" y="1142984"/>
            <a:ext cx="8215370" cy="5286412"/>
          </a:xfrm>
          <a:prstGeom prst="rect">
            <a:avLst/>
          </a:prstGeom>
          <a:noFill/>
          <a:ln w="9525">
            <a:no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00108"/>
            <a:ext cx="8229600" cy="5324492"/>
          </a:xfrm>
        </p:spPr>
        <p:txBody>
          <a:bodyPr>
            <a:normAutofit/>
          </a:bodyPr>
          <a:lstStyle/>
          <a:p>
            <a:pPr algn="justLow"/>
            <a:r>
              <a:rPr lang="fa-IR" sz="2400" dirty="0" smtClean="0">
                <a:cs typeface="B Nazanin" pitchFamily="2" charset="-78"/>
              </a:rPr>
              <a:t>امریکا پس از این و در شرایطی که حوادث انقلاب اسلامی در ایران اوج گرفته بود، از اقدامات وحشیانه دژخیمان رژیم شاه حمایت می کرد، به گونه ای که کارتر، رئیس جمهور امریکا از اقدامات سرکوبگرانه رژیم شاه در به خاک و خون کشیدن قیام 17 شهریور مردم تهران حمایت به عمل آورد. کارتر در اقدام بعدی خود از نخست وزیری بختیار حمایت کرد و حتی از سوی امریکا </a:t>
            </a:r>
            <a:r>
              <a:rPr lang="fa-IR" sz="2400" dirty="0" smtClean="0">
                <a:solidFill>
                  <a:srgbClr val="FF0000"/>
                </a:solidFill>
                <a:cs typeface="B Nazanin" pitchFamily="2" charset="-78"/>
              </a:rPr>
              <a:t>ژنرال هایزر </a:t>
            </a:r>
            <a:r>
              <a:rPr lang="fa-IR" sz="2400" dirty="0" smtClean="0">
                <a:cs typeface="B Nazanin" pitchFamily="2" charset="-78"/>
              </a:rPr>
              <a:t>نیز روانه تهران شد تا برای حفظ ساختار ارتش و نهاد سلطنت در ایران، کودتایی در ایران انجام دهد که موفق نمی شود. </a:t>
            </a:r>
          </a:p>
          <a:p>
            <a:pPr algn="justLow"/>
            <a:r>
              <a:rPr lang="fa-IR" sz="2400" b="1" dirty="0" smtClean="0">
                <a:solidFill>
                  <a:srgbClr val="FF0000"/>
                </a:solidFill>
                <a:cs typeface="B Nazanin" pitchFamily="2" charset="-78"/>
              </a:rPr>
              <a:t>اما پس از پیروزی انقلاب اسلامی؛</a:t>
            </a:r>
          </a:p>
          <a:p>
            <a:pPr algn="justLow"/>
            <a:r>
              <a:rPr lang="fa-IR" sz="2400" dirty="0" smtClean="0">
                <a:cs typeface="B Nazanin" pitchFamily="2" charset="-78"/>
              </a:rPr>
              <a:t>پس از پیروزی انقلاب اسلامی، بلافاصله </a:t>
            </a:r>
            <a:r>
              <a:rPr lang="fa-IR" sz="2400" dirty="0" smtClean="0">
                <a:solidFill>
                  <a:srgbClr val="FF0000"/>
                </a:solidFill>
                <a:cs typeface="B Nazanin" pitchFamily="2" charset="-78"/>
              </a:rPr>
              <a:t>عضویت ایران در پیمان سنتو ملغی </a:t>
            </a:r>
            <a:r>
              <a:rPr lang="fa-IR" sz="2400" dirty="0" smtClean="0">
                <a:cs typeface="B Nazanin" pitchFamily="2" charset="-78"/>
              </a:rPr>
              <a:t>اعلام و </a:t>
            </a:r>
            <a:r>
              <a:rPr lang="fa-IR" sz="2400" dirty="0" smtClean="0">
                <a:solidFill>
                  <a:srgbClr val="FF0000"/>
                </a:solidFill>
                <a:cs typeface="B Nazanin" pitchFamily="2" charset="-78"/>
              </a:rPr>
              <a:t>پیمان دوجانبه دفاعی با امریکا نیز باطل </a:t>
            </a:r>
            <a:r>
              <a:rPr lang="fa-IR" sz="2400" dirty="0" smtClean="0">
                <a:cs typeface="B Nazanin" pitchFamily="2" charset="-78"/>
              </a:rPr>
              <a:t>اعلام شد، پایگاه های استراق سمع امریکا در داخل خاک ایران در مجاورت شوروی برچیده شد و در ارتباط با شوروی نیز انقلابیون </a:t>
            </a:r>
            <a:r>
              <a:rPr lang="fa-IR" sz="2400" dirty="0" smtClean="0">
                <a:solidFill>
                  <a:srgbClr val="FF0000"/>
                </a:solidFill>
                <a:cs typeface="B Nazanin" pitchFamily="2" charset="-78"/>
              </a:rPr>
              <a:t>مواد 5 و 6 قرار داد مودت را ملغی </a:t>
            </a:r>
            <a:r>
              <a:rPr lang="fa-IR" sz="2400" dirty="0" smtClean="0">
                <a:cs typeface="B Nazanin" pitchFamily="2" charset="-78"/>
              </a:rPr>
              <a:t>اعلام کردند.</a:t>
            </a:r>
            <a:endParaRPr lang="en-US" sz="2400" dirty="0" smtClean="0">
              <a:cs typeface="B Nazanin" pitchFamily="2" charset="-78"/>
            </a:endParaRPr>
          </a:p>
          <a:p>
            <a:pPr marL="0" indent="0">
              <a:buNone/>
            </a:pPr>
            <a:endParaRPr lang="fa-IR"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71546"/>
            <a:ext cx="8229600" cy="5253054"/>
          </a:xfrm>
        </p:spPr>
        <p:txBody>
          <a:bodyPr>
            <a:normAutofit/>
          </a:bodyPr>
          <a:lstStyle/>
          <a:p>
            <a:pPr algn="justLow"/>
            <a:r>
              <a:rPr lang="fa-IR" sz="2400" dirty="0" smtClean="0">
                <a:cs typeface="B Nazanin" pitchFamily="2" charset="-78"/>
              </a:rPr>
              <a:t>با وجود آغاز جنگ تحمیلی عراق علیه نظام نوپای اسلامی و علیرغم شروع حرکت های تجزیه طلبانه ی متعدد در داخل، از جمله در کردستان، گنبد، سیستان و خوزستان، نه تنها وجبی ازخاک ایران جدا و به تصرف دشمن در نیامد، بلکه به واسطه ی الطاف خداوند و حضور مردم در صحنه، بویژه جانفشانی پاسداران سپاه اسلام، نه تنها همه آن توطئه ها دفع شد، بلکه جمهوری اسلامی ایران در یک جنگ نابرابر به پیروزی هم نایل شد.</a:t>
            </a:r>
          </a:p>
          <a:p>
            <a:pPr algn="justLow">
              <a:buNone/>
            </a:pPr>
            <a:endParaRPr lang="fa-IR" sz="2400" dirty="0" smtClean="0">
              <a:cs typeface="B Nazanin" pitchFamily="2" charset="-78"/>
            </a:endParaRPr>
          </a:p>
          <a:p>
            <a:pPr algn="justLow"/>
            <a:r>
              <a:rPr lang="fa-IR" sz="2400" dirty="0" smtClean="0">
                <a:cs typeface="B Nazanin" pitchFamily="2" charset="-78"/>
              </a:rPr>
              <a:t>در شرایط کنونی نیز، با عنایات پروردگار، جمهوری اسلامی ایران به حدی از اقتدار و توان رسیده است که </a:t>
            </a:r>
            <a:r>
              <a:rPr lang="fa-IR" sz="2400" dirty="0" smtClean="0">
                <a:solidFill>
                  <a:srgbClr val="FF0000"/>
                </a:solidFill>
                <a:cs typeface="B Nazanin" pitchFamily="2" charset="-78"/>
              </a:rPr>
              <a:t>هیچ قلدری فکر تجاوز و خدشه دار ساختن استقلال و تمامیت ارضی کشور را به سر خود راه نمی دهد  </a:t>
            </a:r>
            <a:r>
              <a:rPr lang="fa-IR" sz="2400" dirty="0" smtClean="0">
                <a:cs typeface="B Nazanin" pitchFamily="2" charset="-78"/>
              </a:rPr>
              <a:t>و این همه حاصل تشعشع امواج نورانی و حیات بخش انقلاب اسلامی ایران است که در داخل کشور تابیدن گرفته و اینگونه مایه ی عزت برای اسلام و ایران شده است. </a:t>
            </a:r>
            <a:endParaRPr lang="fa-IR" sz="2400" dirty="0">
              <a:cs typeface="B Nazanin" pitchFamily="2" charset="-78"/>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457200" y="1000108"/>
            <a:ext cx="8258204" cy="5324492"/>
          </a:xfrm>
        </p:spPr>
        <p:txBody>
          <a:bodyPr>
            <a:normAutofit/>
          </a:bodyPr>
          <a:lstStyle/>
          <a:p>
            <a:r>
              <a:rPr lang="fa-IR" sz="6000" dirty="0" smtClean="0">
                <a:cs typeface="B Nazanin" pitchFamily="2" charset="-78"/>
              </a:rPr>
              <a:t>دستاوردهای انقلاب اسلامی ایران</a:t>
            </a:r>
          </a:p>
          <a:p>
            <a:pPr>
              <a:buNone/>
            </a:pPr>
            <a:endParaRPr lang="fa-IR" sz="4800" dirty="0" smtClean="0">
              <a:cs typeface="B Nazanin" pitchFamily="2" charset="-78"/>
            </a:endParaRPr>
          </a:p>
          <a:p>
            <a:r>
              <a:rPr lang="fa-IR" sz="4800" dirty="0" smtClean="0">
                <a:solidFill>
                  <a:srgbClr val="C00000"/>
                </a:solidFill>
                <a:cs typeface="B Nazanin" pitchFamily="2" charset="-78"/>
              </a:rPr>
              <a:t>تهیه و تنظیم: مصطفی قربانی</a:t>
            </a:r>
          </a:p>
          <a:p>
            <a:pPr>
              <a:buNone/>
            </a:pPr>
            <a:endParaRPr lang="fa-IR" sz="4800" dirty="0" smtClean="0">
              <a:cs typeface="B Nazanin" pitchFamily="2" charset="-78"/>
            </a:endParaRPr>
          </a:p>
          <a:p>
            <a:r>
              <a:rPr lang="fa-IR" sz="4800" dirty="0" smtClean="0">
                <a:cs typeface="B Nazanin" pitchFamily="2" charset="-78"/>
              </a:rPr>
              <a:t>کارشناس ارشد مسائل سیاسی</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00108"/>
            <a:ext cx="8229600" cy="5324492"/>
          </a:xfrm>
        </p:spPr>
        <p:txBody>
          <a:bodyPr>
            <a:normAutofit fontScale="85000" lnSpcReduction="20000"/>
          </a:bodyPr>
          <a:lstStyle/>
          <a:p>
            <a:r>
              <a:rPr lang="fa-IR" sz="4000" dirty="0" smtClean="0">
                <a:solidFill>
                  <a:srgbClr val="FF0000"/>
                </a:solidFill>
                <a:cs typeface="B Nazanin" pitchFamily="2" charset="-78"/>
              </a:rPr>
              <a:t>3- دستیابی به دانش های راهبردی</a:t>
            </a:r>
          </a:p>
          <a:p>
            <a:endParaRPr lang="fa-IR" dirty="0" smtClean="0"/>
          </a:p>
          <a:p>
            <a:pPr algn="justLow"/>
            <a:r>
              <a:rPr lang="fa-IR" b="1" dirty="0" smtClean="0">
                <a:cs typeface="B Nazanin" pitchFamily="2" charset="-78"/>
              </a:rPr>
              <a:t>در اقتصاد بین الملل، کشورها را به سه دسته تقسیم می کنند:</a:t>
            </a:r>
          </a:p>
          <a:p>
            <a:pPr algn="justLow">
              <a:buNone/>
            </a:pPr>
            <a:endParaRPr lang="fa-IR" b="1" dirty="0" smtClean="0">
              <a:cs typeface="B Nazanin" pitchFamily="2" charset="-78"/>
            </a:endParaRPr>
          </a:p>
          <a:p>
            <a:pPr algn="justLow"/>
            <a:r>
              <a:rPr lang="fa-IR" dirty="0" smtClean="0">
                <a:cs typeface="B Nazanin" pitchFamily="2" charset="-78"/>
              </a:rPr>
              <a:t> 1- </a:t>
            </a:r>
            <a:r>
              <a:rPr lang="fa-IR" b="1" dirty="0" smtClean="0">
                <a:cs typeface="B Nazanin" pitchFamily="2" charset="-78"/>
              </a:rPr>
              <a:t>کارآفرینان</a:t>
            </a:r>
            <a:r>
              <a:rPr lang="fa-IR" dirty="0" smtClean="0">
                <a:cs typeface="B Nazanin" pitchFamily="2" charset="-78"/>
              </a:rPr>
              <a:t>(کشورهایی که می توانند مزیت بیافرینند)</a:t>
            </a:r>
          </a:p>
          <a:p>
            <a:pPr algn="justLow"/>
            <a:r>
              <a:rPr lang="fa-IR" dirty="0" smtClean="0">
                <a:cs typeface="B Nazanin" pitchFamily="2" charset="-78"/>
              </a:rPr>
              <a:t> 2- </a:t>
            </a:r>
            <a:r>
              <a:rPr lang="fa-IR" b="1" dirty="0" smtClean="0">
                <a:cs typeface="B Nazanin" pitchFamily="2" charset="-78"/>
              </a:rPr>
              <a:t>کارخانه داران </a:t>
            </a:r>
          </a:p>
          <a:p>
            <a:pPr algn="justLow"/>
            <a:r>
              <a:rPr lang="fa-IR" dirty="0" smtClean="0">
                <a:cs typeface="B Nazanin" pitchFamily="2" charset="-78"/>
              </a:rPr>
              <a:t>3- </a:t>
            </a:r>
            <a:r>
              <a:rPr lang="fa-IR" b="1" dirty="0" smtClean="0">
                <a:cs typeface="B Nazanin" pitchFamily="2" charset="-78"/>
              </a:rPr>
              <a:t>تولید کنندگان مواد اولیه</a:t>
            </a:r>
          </a:p>
          <a:p>
            <a:pPr algn="justLow">
              <a:buNone/>
            </a:pPr>
            <a:endParaRPr lang="fa-IR" b="1" dirty="0" smtClean="0">
              <a:cs typeface="B Nazanin" pitchFamily="2" charset="-78"/>
            </a:endParaRPr>
          </a:p>
          <a:p>
            <a:pPr algn="justLow"/>
            <a:r>
              <a:rPr lang="fa-IR" dirty="0" smtClean="0">
                <a:cs typeface="B Nazanin" pitchFamily="2" charset="-78"/>
              </a:rPr>
              <a:t> </a:t>
            </a:r>
            <a:r>
              <a:rPr lang="fa-IR" b="1" dirty="0" smtClean="0">
                <a:cs typeface="B Nazanin" pitchFamily="2" charset="-78"/>
              </a:rPr>
              <a:t>نکته مهم؛ </a:t>
            </a:r>
            <a:r>
              <a:rPr lang="fa-IR" dirty="0" smtClean="0">
                <a:cs typeface="B Nazanin" pitchFamily="2" charset="-78"/>
              </a:rPr>
              <a:t>بیشترین ارزش افزوده ای که در نتیجه فعالیت های اقتصادی در سراسر دنیا حاصل می شود، نصیب کشورهای کارآفرین می شود، یعنی عملا بخش اعظم ثروت دنیا در اختیار کشور های کارآفرین قرارمی گیرد و آنها عبارتند از کشورهای گروه 7(هفت کشور استعمارگر سابق) که اکنون در ترکیب با کارخانه داران، </a:t>
            </a:r>
            <a:r>
              <a:rPr lang="en-US" dirty="0" smtClean="0">
                <a:cs typeface="B Nazanin" pitchFamily="2" charset="-78"/>
              </a:rPr>
              <a:t>G20</a:t>
            </a:r>
            <a:r>
              <a:rPr lang="fa-IR" dirty="0" smtClean="0">
                <a:cs typeface="B Nazanin" pitchFamily="2" charset="-78"/>
              </a:rPr>
              <a:t>(گروه بیست) را تشکیل داده اند. </a:t>
            </a:r>
          </a:p>
          <a:p>
            <a:pPr algn="justLow"/>
            <a:r>
              <a:rPr lang="fa-IR" dirty="0" smtClean="0">
                <a:cs typeface="B Nazanin" pitchFamily="2" charset="-78"/>
              </a:rPr>
              <a:t>بنابراین اگر در سابق با لشکرکشی و حضور مستقیم در کشورها به استثمار کشورها می پرداختند، اکنون از طریق ترتیبات حاکم بر اقتصاد جهانی، به استثمار کشورها می پردازند و تداوم حیات آنها نیز به این است که این سیستم همچنان بدین روال به کار خود ادامه دهد.</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0034" y="1214422"/>
            <a:ext cx="8215370" cy="4857784"/>
          </a:xfrm>
        </p:spPr>
        <p:txBody>
          <a:bodyPr>
            <a:normAutofit/>
          </a:bodyPr>
          <a:lstStyle/>
          <a:p>
            <a:pPr algn="justLow"/>
            <a:r>
              <a:rPr lang="fa-IR" sz="2400" dirty="0" smtClean="0">
                <a:cs typeface="B Nazanin" pitchFamily="2" charset="-78"/>
              </a:rPr>
              <a:t>کارآفرینی هم مسأله ای است که در حوزه فنی مهندسی متبلور می شود مانند </a:t>
            </a:r>
            <a:r>
              <a:rPr lang="fa-IR" sz="2400" b="1" dirty="0" smtClean="0">
                <a:solidFill>
                  <a:srgbClr val="FF0000"/>
                </a:solidFill>
                <a:cs typeface="B Nazanin" pitchFamily="2" charset="-78"/>
              </a:rPr>
              <a:t>فناوری هسته ای</a:t>
            </a:r>
            <a:r>
              <a:rPr lang="fa-IR" sz="2400" dirty="0" smtClean="0">
                <a:cs typeface="B Nazanin" pitchFamily="2" charset="-78"/>
              </a:rPr>
              <a:t>، </a:t>
            </a:r>
            <a:r>
              <a:rPr lang="fa-IR" sz="2400" b="1" dirty="0" smtClean="0">
                <a:solidFill>
                  <a:srgbClr val="FF0000"/>
                </a:solidFill>
                <a:cs typeface="B Nazanin" pitchFamily="2" charset="-78"/>
              </a:rPr>
              <a:t>فناوری نانو، صنعت هوافضا </a:t>
            </a:r>
            <a:r>
              <a:rPr lang="fa-IR" sz="2400" dirty="0" smtClean="0">
                <a:cs typeface="B Nazanin" pitchFamily="2" charset="-78"/>
              </a:rPr>
              <a:t>و... </a:t>
            </a:r>
          </a:p>
          <a:p>
            <a:pPr algn="justLow">
              <a:buNone/>
            </a:pPr>
            <a:endParaRPr lang="fa-IR" sz="2400" dirty="0" smtClean="0">
              <a:cs typeface="B Nazanin" pitchFamily="2" charset="-78"/>
            </a:endParaRPr>
          </a:p>
          <a:p>
            <a:pPr algn="justLow"/>
            <a:r>
              <a:rPr lang="fa-IR" sz="2400" dirty="0" smtClean="0">
                <a:cs typeface="B Nazanin" pitchFamily="2" charset="-78"/>
              </a:rPr>
              <a:t>بنابراین کشورهایی که از ترتیبات حاکم بر نظم کنونی حاکم بر نظام بین الملل سود می برند، در مسیر حرکت سایر کشورهایی که از یک سو در جرگه آنان قرارندارند و از سوی دیگر برای دستیابی به این فناوری ها تلاش می کنند، مانع ایجاد می کنند. </a:t>
            </a:r>
          </a:p>
          <a:p>
            <a:pPr algn="justLow"/>
            <a:endParaRPr lang="fa-IR" sz="2400" dirty="0" smtClean="0">
              <a:cs typeface="B Nazanin" pitchFamily="2" charset="-78"/>
            </a:endParaRPr>
          </a:p>
          <a:p>
            <a:pPr algn="justLow"/>
            <a:r>
              <a:rPr lang="fa-IR" sz="2400" dirty="0" smtClean="0">
                <a:cs typeface="B Nazanin" pitchFamily="2" charset="-78"/>
              </a:rPr>
              <a:t>زیرا در صورتی که کشورهای دیگر بتوانند به جرگه کشورهای کارآفرین بپیوندند، از توان لازم برای بهره برداری از منابع اولیه خود و تبدیل آنها به کالاهای مورد نیاز برخوردار می شوند، ضمن اینکه همین امر سبب می شود که این کشورها بتوانند نیازهای بازار داخلی خود را نیز تأمین کنند. </a:t>
            </a:r>
            <a:endParaRPr lang="fa-IR" sz="2400" dirty="0">
              <a:cs typeface="B Nazanin" pitchFamily="2" charset="-78"/>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00108"/>
            <a:ext cx="8229600" cy="5324492"/>
          </a:xfrm>
        </p:spPr>
        <p:txBody>
          <a:bodyPr>
            <a:noAutofit/>
          </a:bodyPr>
          <a:lstStyle/>
          <a:p>
            <a:pPr algn="justLow"/>
            <a:r>
              <a:rPr lang="fa-IR" sz="2400" dirty="0" smtClean="0">
                <a:cs typeface="B Nazanin" pitchFamily="2" charset="-78"/>
              </a:rPr>
              <a:t>بنابراین با پیشرفت سایر کشورها در حوزه های فنی مهندسی، از دوجهت منافع کشورهای استعمارگر مورد تهدید قرار می گیرد؛</a:t>
            </a:r>
          </a:p>
          <a:p>
            <a:pPr algn="justLow"/>
            <a:r>
              <a:rPr lang="fa-IR" sz="2400" b="1" dirty="0" smtClean="0">
                <a:cs typeface="B Nazanin" pitchFamily="2" charset="-78"/>
              </a:rPr>
              <a:t> </a:t>
            </a:r>
            <a:r>
              <a:rPr lang="fa-IR" sz="2400" b="1" dirty="0" smtClean="0">
                <a:solidFill>
                  <a:srgbClr val="FF0000"/>
                </a:solidFill>
                <a:cs typeface="B Nazanin" pitchFamily="2" charset="-78"/>
              </a:rPr>
              <a:t>1- دیگر نمی توانند مانند سابق براحتی و با قیمت ارزان به مواد اولیه لازم برای تولید کالا دست یابند </a:t>
            </a:r>
          </a:p>
          <a:p>
            <a:pPr algn="justLow"/>
            <a:r>
              <a:rPr lang="fa-IR" sz="2400" dirty="0" smtClean="0">
                <a:solidFill>
                  <a:srgbClr val="FF0000"/>
                </a:solidFill>
                <a:cs typeface="B Nazanin" pitchFamily="2" charset="-78"/>
              </a:rPr>
              <a:t> </a:t>
            </a:r>
            <a:r>
              <a:rPr lang="fa-IR" sz="2400" b="1" dirty="0" smtClean="0">
                <a:solidFill>
                  <a:srgbClr val="FF0000"/>
                </a:solidFill>
                <a:cs typeface="B Nazanin" pitchFamily="2" charset="-78"/>
              </a:rPr>
              <a:t>2- نمی توانند بازار مصرف کشورها را در اختیار بگیرند</a:t>
            </a:r>
          </a:p>
          <a:p>
            <a:pPr algn="justLow"/>
            <a:endParaRPr lang="fa-IR" sz="2400" dirty="0" smtClean="0">
              <a:cs typeface="B Nazanin" pitchFamily="2" charset="-78"/>
            </a:endParaRPr>
          </a:p>
          <a:p>
            <a:pPr algn="justLow"/>
            <a:r>
              <a:rPr lang="fa-IR" sz="2400" dirty="0" smtClean="0">
                <a:cs typeface="B Nazanin" pitchFamily="2" charset="-78"/>
              </a:rPr>
              <a:t>از این جهت دستیابی کشورهای مستقل و دارای جهتگیری های متفاوت با کشورهای استثمارگر به فناوری هایی مانند فناوری هسته ای که می توانند سبب جهش در صنعت کشورها و درنتیجه بهبود اقتصاد آنها شود، بسیار حائز اهمیت است.</a:t>
            </a:r>
            <a:endParaRPr lang="en-US" sz="2400" dirty="0" smtClean="0">
              <a:cs typeface="B Nazanin" pitchFamily="2" charset="-78"/>
            </a:endParaRPr>
          </a:p>
          <a:p>
            <a:pPr algn="justLow"/>
            <a:r>
              <a:rPr lang="fa-IR" sz="2400" dirty="0" smtClean="0">
                <a:cs typeface="B Nazanin" pitchFamily="2" charset="-78"/>
              </a:rPr>
              <a:t>از این جهت، فناوری هایی مانند فناوری هسته ای برای جمهوری اسلامی ایران </a:t>
            </a:r>
            <a:r>
              <a:rPr lang="fa-IR" sz="2400" b="1" dirty="0" smtClean="0">
                <a:solidFill>
                  <a:srgbClr val="FF0000"/>
                </a:solidFill>
                <a:cs typeface="B Nazanin" pitchFamily="2" charset="-78"/>
              </a:rPr>
              <a:t>یک ظرفیت درونزا </a:t>
            </a:r>
            <a:r>
              <a:rPr lang="fa-IR" sz="2400" dirty="0" smtClean="0">
                <a:cs typeface="B Nazanin" pitchFamily="2" charset="-78"/>
              </a:rPr>
              <a:t>است و این فناوری ها می توانند در تقویت ساخت درونی قدرت برای جمهوری اسلامی ایران موثر باشند. بنابراین </a:t>
            </a:r>
            <a:r>
              <a:rPr lang="fa-IR" sz="2400" dirty="0" smtClean="0">
                <a:solidFill>
                  <a:srgbClr val="FF0000"/>
                </a:solidFill>
                <a:cs typeface="B Nazanin" pitchFamily="2" charset="-78"/>
              </a:rPr>
              <a:t>می توانند موجبات تحکیم هرچه بیشتر استقلال نظام اسلامی، در تمامی ابعاد، شوند. </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371600" y="533400"/>
            <a:ext cx="6172200" cy="5105400"/>
          </a:xfrm>
        </p:spPr>
        <p:txBody>
          <a:bodyPr>
            <a:normAutofit/>
          </a:bodyPr>
          <a:lstStyle/>
          <a:p>
            <a:r>
              <a:rPr lang="fa-IR" sz="2400" dirty="0" smtClean="0">
                <a:cs typeface="B Nazanin" pitchFamily="2" charset="-78"/>
              </a:rPr>
              <a:t>نسبت منافعی که کشورها به دست می‌آورند: </a:t>
            </a:r>
          </a:p>
          <a:p>
            <a:endParaRPr lang="fa-IR" sz="2400" dirty="0" smtClean="0">
              <a:cs typeface="B Nazanin" pitchFamily="2" charset="-78"/>
            </a:endParaRPr>
          </a:p>
          <a:p>
            <a:endParaRPr lang="fa-IR" sz="2400" dirty="0" smtClean="0">
              <a:cs typeface="B Nazanin" pitchFamily="2" charset="-78"/>
            </a:endParaRPr>
          </a:p>
          <a:p>
            <a:endParaRPr lang="fa-IR" sz="2400" dirty="0" smtClean="0">
              <a:cs typeface="B Nazanin" pitchFamily="2" charset="-78"/>
            </a:endParaRPr>
          </a:p>
          <a:p>
            <a:endParaRPr lang="fa-IR" sz="2400" dirty="0" smtClean="0">
              <a:cs typeface="B Nazanin" pitchFamily="2" charset="-78"/>
            </a:endParaRPr>
          </a:p>
          <a:p>
            <a:endParaRPr lang="fa-IR" sz="2400" dirty="0" smtClean="0">
              <a:cs typeface="B Nazanin" pitchFamily="2" charset="-78"/>
            </a:endParaRPr>
          </a:p>
          <a:p>
            <a:endParaRPr lang="fa-IR" sz="2400" dirty="0" smtClean="0">
              <a:cs typeface="B Nazanin" pitchFamily="2" charset="-78"/>
            </a:endParaRPr>
          </a:p>
          <a:p>
            <a:endParaRPr lang="fa-IR" sz="2400" dirty="0" smtClean="0">
              <a:cs typeface="B Nazanin" pitchFamily="2" charset="-78"/>
            </a:endParaRPr>
          </a:p>
          <a:p>
            <a:endParaRPr lang="fa-IR" sz="2400" dirty="0" smtClean="0">
              <a:cs typeface="B Nazanin" pitchFamily="2" charset="-78"/>
            </a:endParaRPr>
          </a:p>
          <a:p>
            <a:endParaRPr lang="en-US" sz="2400" dirty="0">
              <a:cs typeface="B Nazanin" pitchFamily="2" charset="-78"/>
            </a:endParaRPr>
          </a:p>
        </p:txBody>
      </p:sp>
      <p:sp>
        <p:nvSpPr>
          <p:cNvPr id="4" name="Isosceles Triangle 3"/>
          <p:cNvSpPr/>
          <p:nvPr/>
        </p:nvSpPr>
        <p:spPr>
          <a:xfrm rot="10800000">
            <a:off x="2286000" y="914400"/>
            <a:ext cx="4648200" cy="4267200"/>
          </a:xfrm>
          <a:prstGeom prst="triangle">
            <a:avLst>
              <a:gd name="adj" fmla="val 5288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2786050" y="1219200"/>
            <a:ext cx="3571900" cy="106680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fa-IR" dirty="0" smtClean="0">
                <a:cs typeface="B Lotus" pitchFamily="2" charset="-78"/>
              </a:rPr>
              <a:t>کارآفرینان</a:t>
            </a:r>
            <a:endParaRPr lang="en-US" dirty="0">
              <a:cs typeface="B Lotus" pitchFamily="2" charset="-78"/>
            </a:endParaRPr>
          </a:p>
        </p:txBody>
      </p:sp>
      <p:sp>
        <p:nvSpPr>
          <p:cNvPr id="7" name="Oval 6"/>
          <p:cNvSpPr/>
          <p:nvPr/>
        </p:nvSpPr>
        <p:spPr>
          <a:xfrm>
            <a:off x="3352800" y="2438400"/>
            <a:ext cx="2362200" cy="83820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fa-IR" dirty="0" smtClean="0">
                <a:cs typeface="B Lotus" pitchFamily="2" charset="-78"/>
              </a:rPr>
              <a:t>کارخانه‌داران</a:t>
            </a:r>
            <a:endParaRPr lang="en-US" dirty="0">
              <a:cs typeface="B Lotus" pitchFamily="2" charset="-78"/>
            </a:endParaRPr>
          </a:p>
        </p:txBody>
      </p:sp>
      <p:sp>
        <p:nvSpPr>
          <p:cNvPr id="8" name="Oval 7"/>
          <p:cNvSpPr/>
          <p:nvPr/>
        </p:nvSpPr>
        <p:spPr>
          <a:xfrm>
            <a:off x="3929058" y="3505200"/>
            <a:ext cx="1176342" cy="76200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fa-IR" sz="1200" dirty="0" smtClean="0">
                <a:cs typeface="B Lotus" pitchFamily="2" charset="-78"/>
              </a:rPr>
              <a:t>تولیدکنندگان مواداولیه</a:t>
            </a:r>
            <a:endParaRPr lang="en-US" dirty="0">
              <a:cs typeface="B Lotus" pitchFamily="2" charset="-78"/>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00108"/>
            <a:ext cx="8229600" cy="5324492"/>
          </a:xfrm>
        </p:spPr>
        <p:txBody>
          <a:bodyPr>
            <a:normAutofit/>
          </a:bodyPr>
          <a:lstStyle/>
          <a:p>
            <a:pPr lvl="0">
              <a:lnSpc>
                <a:spcPct val="90000"/>
              </a:lnSpc>
            </a:pPr>
            <a:r>
              <a:rPr lang="fa-IR" sz="3400" dirty="0" smtClean="0">
                <a:solidFill>
                  <a:srgbClr val="FF0000"/>
                </a:solidFill>
                <a:cs typeface="B Nazanin" pitchFamily="2" charset="-78"/>
              </a:rPr>
              <a:t>4- پیشرفت ها در حوزه نظامی</a:t>
            </a:r>
          </a:p>
          <a:p>
            <a:pPr lvl="0" algn="justLow"/>
            <a:r>
              <a:rPr lang="fa-IR" sz="2400" dirty="0" smtClean="0">
                <a:cs typeface="B Nazanin" pitchFamily="2" charset="-78"/>
              </a:rPr>
              <a:t>منابع قدرت را به دو دسته ملموس(مادی) و ناملموس(معنوی) تقسیم می کنند و از جمله منابع محسوس قدرت، </a:t>
            </a:r>
            <a:r>
              <a:rPr lang="fa-IR" sz="2400" b="1" dirty="0" smtClean="0">
                <a:solidFill>
                  <a:srgbClr val="FF0000"/>
                </a:solidFill>
                <a:cs typeface="B Nazanin" pitchFamily="2" charset="-78"/>
              </a:rPr>
              <a:t>توان نظامی، تعداد نظامیان </a:t>
            </a:r>
            <a:r>
              <a:rPr lang="fa-IR" sz="2400" dirty="0" smtClean="0">
                <a:cs typeface="B Nazanin" pitchFamily="2" charset="-78"/>
              </a:rPr>
              <a:t>و... است. </a:t>
            </a:r>
          </a:p>
          <a:p>
            <a:pPr lvl="0" algn="justLow"/>
            <a:endParaRPr lang="fa-IR" sz="2400" dirty="0" smtClean="0">
              <a:cs typeface="B Nazanin" pitchFamily="2" charset="-78"/>
            </a:endParaRPr>
          </a:p>
          <a:p>
            <a:pPr lvl="0" algn="justLow"/>
            <a:r>
              <a:rPr lang="fa-IR" sz="2400" b="1" dirty="0" smtClean="0">
                <a:solidFill>
                  <a:srgbClr val="FF0000"/>
                </a:solidFill>
                <a:cs typeface="B Nazanin" pitchFamily="2" charset="-78"/>
              </a:rPr>
              <a:t>اهمیت قدرت نظامی؛</a:t>
            </a:r>
          </a:p>
          <a:p>
            <a:pPr lvl="0" algn="justLow"/>
            <a:r>
              <a:rPr lang="fa-IR" sz="2400" dirty="0" smtClean="0">
                <a:cs typeface="B Nazanin" pitchFamily="2" charset="-78"/>
              </a:rPr>
              <a:t>الف) دولت ها در تحلیل نهایی ممکن است برای تأمین مقاصد خود به کاربرد نیروی نظامی نیاز پیدا کنند. </a:t>
            </a:r>
          </a:p>
          <a:p>
            <a:pPr lvl="0" algn="justLow"/>
            <a:r>
              <a:rPr lang="fa-IR" sz="2400" dirty="0" smtClean="0">
                <a:cs typeface="B Nazanin" pitchFamily="2" charset="-78"/>
              </a:rPr>
              <a:t>ب) با تهاجم نظامی بیگانگان به مرزهای یک کشور، در صورت ضعف قدرت نظامی  آن کشور، هر چند به لحاظ سایر مولفه های قدرت از استحکام لازم برخوردار باشد، موجودیت آن در معرض تهدید جدی قرار می گیرد. از این روست که </a:t>
            </a:r>
            <a:r>
              <a:rPr lang="fa-IR" sz="2400" b="1" dirty="0" smtClean="0">
                <a:cs typeface="B Nazanin" pitchFamily="2" charset="-78"/>
              </a:rPr>
              <a:t>همه کشورها نسبت به تقویت بنیه ی نظامی خود اهتمام لازم را دارند.</a:t>
            </a:r>
            <a:endParaRPr lang="en-US" sz="2400" b="1" dirty="0" smtClean="0">
              <a:cs typeface="B Nazanin" pitchFamily="2" charset="-78"/>
            </a:endParaRPr>
          </a:p>
          <a:p>
            <a:endParaRPr lang="fa-IR"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142984"/>
            <a:ext cx="8229600" cy="5181616"/>
          </a:xfrm>
        </p:spPr>
        <p:txBody>
          <a:bodyPr>
            <a:normAutofit lnSpcReduction="10000"/>
          </a:bodyPr>
          <a:lstStyle/>
          <a:p>
            <a:pPr lvl="0" algn="justLow"/>
            <a:r>
              <a:rPr lang="fa-IR" sz="2800" dirty="0" smtClean="0">
                <a:cs typeface="B Nazanin" pitchFamily="2" charset="-78"/>
              </a:rPr>
              <a:t>در ارتباط با جمهوری اسلامی ایران، این مسأله از دو جهت اهمیت مضاعف می یابد: </a:t>
            </a:r>
          </a:p>
          <a:p>
            <a:pPr lvl="0" algn="justLow"/>
            <a:endParaRPr lang="fa-IR" sz="2800" dirty="0" smtClean="0">
              <a:cs typeface="B Nazanin" pitchFamily="2" charset="-78"/>
            </a:endParaRPr>
          </a:p>
          <a:p>
            <a:pPr lvl="0" algn="justLow"/>
            <a:r>
              <a:rPr lang="fa-IR" sz="2800" dirty="0" smtClean="0">
                <a:cs typeface="B Nazanin" pitchFamily="2" charset="-78"/>
              </a:rPr>
              <a:t>1- </a:t>
            </a:r>
            <a:r>
              <a:rPr lang="fa-IR" sz="2800" b="1" dirty="0" smtClean="0">
                <a:solidFill>
                  <a:srgbClr val="FF0000"/>
                </a:solidFill>
                <a:cs typeface="B Nazanin" pitchFamily="2" charset="-78"/>
              </a:rPr>
              <a:t>قرار گرفتن ایران در یک منطقه حساس </a:t>
            </a:r>
            <a:endParaRPr lang="fa-IR" sz="2800" dirty="0" smtClean="0">
              <a:cs typeface="B Nazanin" pitchFamily="2" charset="-78"/>
            </a:endParaRPr>
          </a:p>
          <a:p>
            <a:pPr lvl="0" algn="justLow"/>
            <a:r>
              <a:rPr lang="fa-IR" sz="2800" b="1" dirty="0" smtClean="0">
                <a:solidFill>
                  <a:srgbClr val="FF0000"/>
                </a:solidFill>
                <a:cs typeface="B Nazanin" pitchFamily="2" charset="-78"/>
              </a:rPr>
              <a:t>2- تضادهایی که قدرت های بزرگ با نظام جمهوری اسلامی دارند</a:t>
            </a:r>
          </a:p>
          <a:p>
            <a:pPr marL="0" lvl="0" indent="0" algn="justLow">
              <a:buNone/>
            </a:pPr>
            <a:r>
              <a:rPr lang="fa-IR" sz="2800" b="1" dirty="0" smtClean="0">
                <a:solidFill>
                  <a:srgbClr val="FF0000"/>
                </a:solidFill>
                <a:cs typeface="B Nazanin" pitchFamily="2" charset="-78"/>
              </a:rPr>
              <a:t> </a:t>
            </a:r>
          </a:p>
          <a:p>
            <a:pPr lvl="0" algn="justLow"/>
            <a:r>
              <a:rPr lang="fa-IR" sz="2800" b="1" dirty="0" smtClean="0">
                <a:solidFill>
                  <a:srgbClr val="FF0000"/>
                </a:solidFill>
                <a:cs typeface="B Nazanin" pitchFamily="2" charset="-78"/>
              </a:rPr>
              <a:t>بنابراین، جمهوری اسلامی باید پیوسته بر توانایی های نظامی و راهبردی خود بیفزاید.</a:t>
            </a:r>
          </a:p>
          <a:p>
            <a:pPr lvl="0" algn="justLow"/>
            <a:endParaRPr lang="fa-IR" sz="2800" b="1" dirty="0" smtClean="0">
              <a:solidFill>
                <a:srgbClr val="FF0000"/>
              </a:solidFill>
              <a:cs typeface="B Nazanin" pitchFamily="2" charset="-78"/>
            </a:endParaRPr>
          </a:p>
          <a:p>
            <a:pPr algn="justLow"/>
            <a:r>
              <a:rPr lang="fa-IR" sz="2800" dirty="0" smtClean="0">
                <a:cs typeface="B Nazanin" pitchFamily="2" charset="-78"/>
              </a:rPr>
              <a:t>خوشبختانه پیشرفت های نظامی جمهوری اسلامی ایران در سال های اخیر قابل توجه بوده است.</a:t>
            </a:r>
            <a:endParaRPr lang="en-US" sz="2800" dirty="0" smtClean="0">
              <a:cs typeface="B Nazanin" pitchFamily="2" charset="-78"/>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http://jangaavaran.ir/wp-content/uploads/2014/05/CNSScientist-Engineers-and-other-with-Shaheen-II.jpg"/>
          <p:cNvPicPr>
            <a:picLocks noGrp="1"/>
          </p:cNvPicPr>
          <p:nvPr>
            <p:ph idx="1"/>
          </p:nvPr>
        </p:nvPicPr>
        <p:blipFill>
          <a:blip r:embed="rId2"/>
          <a:srcRect/>
          <a:stretch>
            <a:fillRect/>
          </a:stretch>
        </p:blipFill>
        <p:spPr bwMode="auto">
          <a:xfrm>
            <a:off x="850681" y="928688"/>
            <a:ext cx="7442637" cy="53959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http://www.leader.ir/media/album/original/21273_313.jpg"/>
          <p:cNvPicPr>
            <a:picLocks noGrp="1"/>
          </p:cNvPicPr>
          <p:nvPr>
            <p:ph idx="1"/>
          </p:nvPr>
        </p:nvPicPr>
        <p:blipFill>
          <a:blip r:embed="rId2"/>
          <a:srcRect/>
          <a:stretch>
            <a:fillRect/>
          </a:stretch>
        </p:blipFill>
        <p:spPr bwMode="auto">
          <a:xfrm>
            <a:off x="526330" y="928688"/>
            <a:ext cx="8091339" cy="53959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http://www.mizanonline.ir/files/fa/news/1394/8/26/206711_508.jpg"/>
          <p:cNvPicPr>
            <a:picLocks noGrp="1"/>
          </p:cNvPicPr>
          <p:nvPr>
            <p:ph idx="1"/>
          </p:nvPr>
        </p:nvPicPr>
        <p:blipFill>
          <a:blip r:embed="rId2"/>
          <a:srcRect/>
          <a:stretch>
            <a:fillRect/>
          </a:stretch>
        </p:blipFill>
        <p:spPr bwMode="auto">
          <a:xfrm>
            <a:off x="500034" y="1000108"/>
            <a:ext cx="8072494" cy="507209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http://hw11.asset.aparat.com/avt/1235816-6252-b.jpg"/>
          <p:cNvPicPr>
            <a:picLocks noGrp="1"/>
          </p:cNvPicPr>
          <p:nvPr>
            <p:ph idx="1"/>
          </p:nvPr>
        </p:nvPicPr>
        <p:blipFill>
          <a:blip r:embed="rId2"/>
          <a:srcRect/>
          <a:stretch>
            <a:fillRect/>
          </a:stretch>
        </p:blipFill>
        <p:spPr bwMode="auto">
          <a:xfrm>
            <a:off x="571472" y="1071546"/>
            <a:ext cx="8072494" cy="5286412"/>
          </a:xfrm>
          <a:prstGeom prst="rect">
            <a:avLst/>
          </a:prstGeom>
          <a:noFill/>
          <a:ln w="9525">
            <a:no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dirty="0" smtClean="0">
                <a:cs typeface="B Nazanin" pitchFamily="2" charset="-78"/>
              </a:rPr>
              <a:t>قرآن کریم:</a:t>
            </a:r>
            <a:endParaRPr lang="fa-IR" dirty="0">
              <a:cs typeface="B Nazanin" pitchFamily="2" charset="-78"/>
            </a:endParaRPr>
          </a:p>
        </p:txBody>
      </p:sp>
      <p:sp>
        <p:nvSpPr>
          <p:cNvPr id="3" name="Content Placeholder 2"/>
          <p:cNvSpPr>
            <a:spLocks noGrp="1"/>
          </p:cNvSpPr>
          <p:nvPr>
            <p:ph idx="1"/>
          </p:nvPr>
        </p:nvSpPr>
        <p:spPr>
          <a:xfrm>
            <a:off x="467544" y="1916832"/>
            <a:ext cx="8229600" cy="4389120"/>
          </a:xfrm>
        </p:spPr>
        <p:txBody>
          <a:bodyPr/>
          <a:lstStyle/>
          <a:p>
            <a:pPr>
              <a:buNone/>
            </a:pPr>
            <a:endParaRPr lang="fa-IR" dirty="0">
              <a:solidFill>
                <a:srgbClr val="C00000"/>
              </a:solidFill>
            </a:endParaRPr>
          </a:p>
          <a:p>
            <a:pPr algn="ctr"/>
            <a:r>
              <a:rPr lang="fa-IR" sz="6000" b="1" dirty="0" smtClean="0">
                <a:cs typeface="B Nazanin" pitchFamily="2" charset="-78"/>
              </a:rPr>
              <a:t>وَ قُلْ جَاء الْحَقُّ وَ زَهَقَ الْبَاطِلُ إِنَّ الْبَاطِلَ كَانَ زَهُوقًا</a:t>
            </a:r>
            <a:endParaRPr lang="en-US" sz="6000" b="1" dirty="0" smtClean="0">
              <a:cs typeface="B Nazanin" pitchFamily="2" charset="-78"/>
            </a:endParaRPr>
          </a:p>
          <a:p>
            <a:endParaRPr lang="fa-IR" dirty="0"/>
          </a:p>
        </p:txBody>
      </p:sp>
    </p:spTree>
    <p:extLst>
      <p:ext uri="{BB962C8B-B14F-4D97-AF65-F5344CB8AC3E}">
        <p14:creationId xmlns:p14="http://schemas.microsoft.com/office/powerpoint/2010/main" xmlns="" val="138418469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71546"/>
            <a:ext cx="8229600" cy="5253054"/>
          </a:xfrm>
        </p:spPr>
        <p:txBody>
          <a:bodyPr>
            <a:normAutofit/>
          </a:bodyPr>
          <a:lstStyle/>
          <a:p>
            <a:pPr>
              <a:buNone/>
            </a:pPr>
            <a:r>
              <a:rPr lang="fa-IR" sz="2400" dirty="0" smtClean="0">
                <a:cs typeface="B Nazanin" pitchFamily="2" charset="-78"/>
              </a:rPr>
              <a:t>از دیگر دستاوردهای مهم داخلی می توان به </a:t>
            </a:r>
            <a:r>
              <a:rPr lang="fa-IR" sz="2400" b="1" dirty="0" smtClean="0">
                <a:cs typeface="B Nazanin" pitchFamily="2" charset="-78"/>
              </a:rPr>
              <a:t>تقویت روحیه ی خودباوری،  اعتماد به نفس و عزت ملی</a:t>
            </a:r>
            <a:r>
              <a:rPr lang="fa-IR" sz="2400" dirty="0" smtClean="0">
                <a:cs typeface="B Nazanin" pitchFamily="2" charset="-78"/>
              </a:rPr>
              <a:t> اشاره کرد.</a:t>
            </a:r>
          </a:p>
          <a:p>
            <a:pPr>
              <a:buNone/>
            </a:pPr>
            <a:endParaRPr lang="fa-IR" sz="2400" dirty="0" smtClean="0">
              <a:cs typeface="B Nazanin" pitchFamily="2" charset="-78"/>
            </a:endParaRPr>
          </a:p>
          <a:p>
            <a:pPr algn="justLow">
              <a:buNone/>
            </a:pPr>
            <a:r>
              <a:rPr lang="fa-IR" sz="2400" dirty="0" smtClean="0">
                <a:cs typeface="B Nazanin" pitchFamily="2" charset="-78"/>
              </a:rPr>
              <a:t>در رژیم پهلوی، </a:t>
            </a:r>
            <a:r>
              <a:rPr lang="fa-IR" sz="2800" b="1" dirty="0" smtClean="0">
                <a:solidFill>
                  <a:srgbClr val="C00000"/>
                </a:solidFill>
                <a:cs typeface="B Nazanin" pitchFamily="2" charset="-78"/>
              </a:rPr>
              <a:t>عزت در وابستگی به بیگانگان </a:t>
            </a:r>
            <a:r>
              <a:rPr lang="fa-IR" sz="2400" dirty="0" smtClean="0">
                <a:cs typeface="B Nazanin" pitchFamily="2" charset="-78"/>
              </a:rPr>
              <a:t>تعریف می شد که حاصل آن ضعف اعتماد به نفس و اتکا به درون در آن زمان بود.</a:t>
            </a:r>
          </a:p>
          <a:p>
            <a:pPr algn="justLow">
              <a:buNone/>
            </a:pPr>
            <a:endParaRPr lang="fa-IR" sz="2400" dirty="0" smtClean="0">
              <a:cs typeface="B Nazanin" pitchFamily="2" charset="-78"/>
            </a:endParaRPr>
          </a:p>
          <a:p>
            <a:pPr algn="justLow">
              <a:buNone/>
            </a:pPr>
            <a:r>
              <a:rPr lang="fa-IR" sz="2400" dirty="0" smtClean="0">
                <a:cs typeface="B Nazanin" pitchFamily="2" charset="-78"/>
              </a:rPr>
              <a:t>اما انقلاب اسلامی در درجه نخست بر این ضعف فائق آمد و </a:t>
            </a:r>
            <a:r>
              <a:rPr lang="fa-IR" sz="2400" b="1" dirty="0" smtClean="0">
                <a:solidFill>
                  <a:srgbClr val="C00000"/>
                </a:solidFill>
                <a:cs typeface="B Nazanin" pitchFamily="2" charset="-78"/>
              </a:rPr>
              <a:t>نگاه به ظرفیت های درونزای داخلی و استعدادهای سرشار درونی</a:t>
            </a:r>
            <a:r>
              <a:rPr lang="fa-IR" sz="2400" dirty="0" smtClean="0">
                <a:solidFill>
                  <a:srgbClr val="C00000"/>
                </a:solidFill>
                <a:cs typeface="B Nazanin" pitchFamily="2" charset="-78"/>
              </a:rPr>
              <a:t> </a:t>
            </a:r>
            <a:r>
              <a:rPr lang="fa-IR" sz="2400" dirty="0" smtClean="0">
                <a:cs typeface="B Nazanin" pitchFamily="2" charset="-78"/>
              </a:rPr>
              <a:t>را تشویق کرد و بر پایه ی همین نگاه به درون توانسته است پیشرفت کند.</a:t>
            </a:r>
          </a:p>
          <a:p>
            <a:pPr algn="justLow">
              <a:buNone/>
            </a:pPr>
            <a:r>
              <a:rPr lang="fa-IR" sz="3200" b="1" dirty="0" smtClean="0">
                <a:solidFill>
                  <a:srgbClr val="C00000"/>
                </a:solidFill>
                <a:cs typeface="B Nazanin" pitchFamily="2" charset="-78"/>
              </a:rPr>
              <a:t>نکته مهم؛ </a:t>
            </a:r>
            <a:r>
              <a:rPr lang="fa-IR" sz="2400" dirty="0" smtClean="0">
                <a:cs typeface="B Nazanin" pitchFamily="2" charset="-78"/>
              </a:rPr>
              <a:t>تا در درون از سامان مندی و استحکام لازم برخوردار نباشیم، استفاده از ظرفیت های خارجی هم نتیجه بخش نخواهد بود.</a:t>
            </a:r>
            <a:endParaRPr lang="fa-IR" sz="2400" dirty="0">
              <a:cs typeface="B Nazanin" pitchFamily="2" charset="-78"/>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lgn="ctr"/>
            <a:endParaRPr lang="fa-IR" sz="4400" dirty="0" smtClean="0">
              <a:cs typeface="B Titr" pitchFamily="2" charset="-78"/>
            </a:endParaRPr>
          </a:p>
          <a:p>
            <a:pPr algn="ctr"/>
            <a:endParaRPr lang="fa-IR" sz="4400" dirty="0" smtClean="0">
              <a:cs typeface="B Titr" pitchFamily="2" charset="-78"/>
            </a:endParaRPr>
          </a:p>
          <a:p>
            <a:pPr algn="ctr">
              <a:buNone/>
            </a:pPr>
            <a:r>
              <a:rPr lang="fa-IR" sz="4400" dirty="0" smtClean="0">
                <a:cs typeface="B Titr" pitchFamily="2" charset="-78"/>
              </a:rPr>
              <a:t>دستاوردهای منطقه ای و بین المللی</a:t>
            </a:r>
            <a:endParaRPr lang="fa-IR" sz="4400" dirty="0">
              <a:cs typeface="B Titr" pitchFamily="2" charset="-78"/>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lgn="just">
              <a:buNone/>
            </a:pPr>
            <a:endParaRPr lang="fa-IR" sz="2800" dirty="0" smtClean="0">
              <a:solidFill>
                <a:srgbClr val="FF0000"/>
              </a:solidFill>
              <a:cs typeface="B Nazanin" pitchFamily="2" charset="-78"/>
            </a:endParaRPr>
          </a:p>
          <a:p>
            <a:pPr algn="just">
              <a:buNone/>
            </a:pPr>
            <a:r>
              <a:rPr lang="fa-IR" sz="5400" b="1" dirty="0" smtClean="0">
                <a:solidFill>
                  <a:srgbClr val="FF0000"/>
                </a:solidFill>
                <a:cs typeface="B Nazanin" pitchFamily="2" charset="-78"/>
              </a:rPr>
              <a:t> 1- ترویج روحیه ی خودباوری و اعتماد به نفس در میان دین باوران</a:t>
            </a:r>
            <a:endParaRPr lang="fa-IR" sz="4800" b="1"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00108"/>
            <a:ext cx="8229600" cy="5324492"/>
          </a:xfrm>
        </p:spPr>
        <p:txBody>
          <a:bodyPr>
            <a:normAutofit lnSpcReduction="10000"/>
          </a:bodyPr>
          <a:lstStyle/>
          <a:p>
            <a:pPr algn="just"/>
            <a:r>
              <a:rPr lang="fa-IR" sz="3700" dirty="0" smtClean="0">
                <a:solidFill>
                  <a:srgbClr val="FF0000"/>
                </a:solidFill>
                <a:cs typeface="B Nazanin" pitchFamily="2" charset="-78"/>
              </a:rPr>
              <a:t>2- الهام بخشی برای جنبش های اسلامی و نهضت های آزادی بخش</a:t>
            </a:r>
          </a:p>
          <a:p>
            <a:pPr algn="just"/>
            <a:r>
              <a:rPr lang="fa-IR" b="1" dirty="0" smtClean="0">
                <a:solidFill>
                  <a:srgbClr val="C00000"/>
                </a:solidFill>
                <a:cs typeface="B Nazanin" pitchFamily="2" charset="-78"/>
              </a:rPr>
              <a:t>موشه دایان</a:t>
            </a:r>
            <a:r>
              <a:rPr lang="fa-IR" dirty="0" smtClean="0">
                <a:cs typeface="B Nazanin" pitchFamily="2" charset="-78"/>
              </a:rPr>
              <a:t>، وزیر خارجه وقت رژیم صهیونیستی در دولت بگین، در خصوص انقلاب اسلامی می گوید: «زلزله ای درمنطقه رخ داده است و من بگین را نصیحت کردم که مسئله ای مهمتر از کمپ دیوید اتفاق افتاده که باید به آن بپردازیم».</a:t>
            </a:r>
          </a:p>
          <a:p>
            <a:pPr algn="just"/>
            <a:endParaRPr lang="en-US" dirty="0" smtClean="0">
              <a:cs typeface="B Nazanin" pitchFamily="2" charset="-78"/>
            </a:endParaRPr>
          </a:p>
          <a:p>
            <a:pPr algn="just"/>
            <a:r>
              <a:rPr lang="fa-IR" sz="3000" b="1" dirty="0" smtClean="0">
                <a:solidFill>
                  <a:srgbClr val="C00000"/>
                </a:solidFill>
                <a:cs typeface="B Nazanin" pitchFamily="2" charset="-78"/>
              </a:rPr>
              <a:t>دکتر فتحی شقاقی، </a:t>
            </a:r>
            <a:r>
              <a:rPr lang="fa-IR" dirty="0" smtClean="0">
                <a:cs typeface="B Nazanin" pitchFamily="2" charset="-78"/>
              </a:rPr>
              <a:t>رهبر سازمان جهاد اسلامی فلسطین: «برماست که در مبارزه برای رهایی از تسلط و اشغالگری صهیونیست ها از تمام راه حل های دیگر پرهیز کرده و با توجه به اصولی که امام خمینی در مبارزه با اسرائیل ارائه کرده اند با دشمنان اسلام و مسلمانان مبارزه کنیم»</a:t>
            </a:r>
            <a:endParaRPr lang="en-US" dirty="0" smtClean="0">
              <a:cs typeface="B Nazanin" pitchFamily="2" charset="-78"/>
            </a:endParaRPr>
          </a:p>
          <a:p>
            <a:pPr algn="just"/>
            <a:r>
              <a:rPr lang="fa-IR" dirty="0" smtClean="0">
                <a:cs typeface="B Nazanin" pitchFamily="2" charset="-78"/>
              </a:rPr>
              <a:t> </a:t>
            </a:r>
            <a:r>
              <a:rPr lang="fa-IR" sz="3500" b="1" i="1" dirty="0" smtClean="0">
                <a:solidFill>
                  <a:srgbClr val="C00000"/>
                </a:solidFill>
                <a:cs typeface="B Nazanin" pitchFamily="2" charset="-78"/>
              </a:rPr>
              <a:t>آلوین تافلر: قرن 21 قرن روح الله است.</a:t>
            </a:r>
            <a:endParaRPr lang="fa-IR" b="1" i="1" dirty="0" smtClean="0">
              <a:solidFill>
                <a:srgbClr val="C00000"/>
              </a:solidFill>
              <a:cs typeface="B Nazanin" pitchFamily="2" charset="-78"/>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457200" y="571480"/>
            <a:ext cx="8258204" cy="5554683"/>
          </a:xfrm>
        </p:spPr>
        <p:txBody>
          <a:bodyPr>
            <a:normAutofit/>
          </a:bodyPr>
          <a:lstStyle/>
          <a:p>
            <a:r>
              <a:rPr lang="fa-IR" sz="4400" b="1" dirty="0" smtClean="0">
                <a:solidFill>
                  <a:srgbClr val="FF0000"/>
                </a:solidFill>
                <a:cs typeface="B Nazanin" pitchFamily="2" charset="-78"/>
              </a:rPr>
              <a:t>3- ایجاد و تقویت محور مقاومت اسلامی در منطقه</a:t>
            </a:r>
          </a:p>
          <a:p>
            <a:endParaRPr lang="fa-IR" sz="4400" b="1" dirty="0" smtClean="0">
              <a:solidFill>
                <a:srgbClr val="FF0000"/>
              </a:solidFill>
              <a:cs typeface="B Nazanin" pitchFamily="2" charset="-78"/>
            </a:endParaRPr>
          </a:p>
          <a:p>
            <a:r>
              <a:rPr lang="fa-IR" sz="2800" b="1" dirty="0" smtClean="0">
                <a:solidFill>
                  <a:srgbClr val="FF0000"/>
                </a:solidFill>
                <a:cs typeface="B Nazanin" pitchFamily="2" charset="-78"/>
              </a:rPr>
              <a:t>شکست رژیم صهیونیستی در جنگ های 33 روزه، 22 روزه، 8 روزه و 51 روزه</a:t>
            </a:r>
          </a:p>
          <a:p>
            <a:endParaRPr lang="fa-IR" sz="2800" b="1" dirty="0" smtClean="0">
              <a:solidFill>
                <a:srgbClr val="FF0000"/>
              </a:solidFill>
              <a:cs typeface="B Nazanin" pitchFamily="2" charset="-78"/>
            </a:endParaRPr>
          </a:p>
          <a:p>
            <a:r>
              <a:rPr lang="fa-IR" sz="2800" dirty="0" smtClean="0">
                <a:cs typeface="B Nazanin" pitchFamily="2" charset="-78"/>
              </a:rPr>
              <a:t>اهمیت این موضوع بدان سبب است که تمامی اعراب در جنگ 1967 و 1973 مقابل رژیم صهیونیستی شکست خوردند، اما همین رژیم در مقابل یک گروه شیعی در جنوب لبنان تن به شکست می دهد.  </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28670"/>
            <a:ext cx="8229600" cy="5395930"/>
          </a:xfrm>
        </p:spPr>
        <p:txBody>
          <a:bodyPr>
            <a:normAutofit fontScale="85000" lnSpcReduction="20000"/>
          </a:bodyPr>
          <a:lstStyle/>
          <a:p>
            <a:r>
              <a:rPr lang="fa-IR" sz="4000" b="1" dirty="0" smtClean="0">
                <a:solidFill>
                  <a:srgbClr val="FF0000"/>
                </a:solidFill>
                <a:cs typeface="B Nazanin" pitchFamily="2" charset="-78"/>
              </a:rPr>
              <a:t>4- </a:t>
            </a:r>
            <a:r>
              <a:rPr lang="fa-IR" sz="4000" b="1" dirty="0" smtClean="0">
                <a:solidFill>
                  <a:srgbClr val="FF0000"/>
                </a:solidFill>
                <a:cs typeface="B Nazanin" pitchFamily="2" charset="-78"/>
              </a:rPr>
              <a:t>بی‌اعتبارسازی </a:t>
            </a:r>
            <a:r>
              <a:rPr lang="fa-IR" sz="4000" b="1" dirty="0" smtClean="0">
                <a:solidFill>
                  <a:srgbClr val="FF0000"/>
                </a:solidFill>
                <a:cs typeface="B Nazanin" pitchFamily="2" charset="-78"/>
              </a:rPr>
              <a:t>نظام </a:t>
            </a:r>
            <a:r>
              <a:rPr lang="fa-IR" sz="4000" b="1" dirty="0" smtClean="0">
                <a:solidFill>
                  <a:srgbClr val="FF0000"/>
                </a:solidFill>
                <a:cs typeface="B Nazanin" pitchFamily="2" charset="-78"/>
              </a:rPr>
              <a:t>دوقطبی </a:t>
            </a:r>
            <a:r>
              <a:rPr lang="fa-IR" sz="4000" b="1" dirty="0" smtClean="0">
                <a:solidFill>
                  <a:srgbClr val="FF0000"/>
                </a:solidFill>
                <a:cs typeface="B Nazanin" pitchFamily="2" charset="-78"/>
              </a:rPr>
              <a:t>حاکم بر نظام </a:t>
            </a:r>
            <a:r>
              <a:rPr lang="fa-IR" sz="4000" b="1" dirty="0" smtClean="0">
                <a:solidFill>
                  <a:srgbClr val="FF0000"/>
                </a:solidFill>
                <a:cs typeface="B Nazanin" pitchFamily="2" charset="-78"/>
              </a:rPr>
              <a:t>بین‌الملل</a:t>
            </a:r>
            <a:endParaRPr lang="fa-IR" sz="4000" b="1" dirty="0" smtClean="0">
              <a:solidFill>
                <a:srgbClr val="FF0000"/>
              </a:solidFill>
              <a:cs typeface="B Nazanin" pitchFamily="2" charset="-78"/>
            </a:endParaRPr>
          </a:p>
          <a:p>
            <a:endParaRPr lang="fa-IR" sz="4000" b="1" dirty="0" smtClean="0">
              <a:solidFill>
                <a:srgbClr val="FF0000"/>
              </a:solidFill>
              <a:cs typeface="B Nazanin" pitchFamily="2" charset="-78"/>
            </a:endParaRPr>
          </a:p>
          <a:p>
            <a:pPr algn="justLow"/>
            <a:r>
              <a:rPr lang="fa-IR" sz="2800" dirty="0" smtClean="0">
                <a:cs typeface="B Nazanin" pitchFamily="2" charset="-78"/>
              </a:rPr>
              <a:t>تا قبل از انقلاب اسلامی </a:t>
            </a:r>
            <a:r>
              <a:rPr lang="fa-IR" sz="2800" b="1" dirty="0" smtClean="0">
                <a:solidFill>
                  <a:srgbClr val="FF0000"/>
                </a:solidFill>
                <a:cs typeface="B Nazanin" pitchFamily="2" charset="-78"/>
              </a:rPr>
              <a:t>هیچ تحولی در دنیا رخ نمی داد مگر اینکه وابسته به یکی از دو ابرقدرت آمریکا و شوروی می بود</a:t>
            </a:r>
            <a:r>
              <a:rPr lang="fa-IR" sz="2800" dirty="0" smtClean="0">
                <a:cs typeface="B Nazanin" pitchFamily="2" charset="-78"/>
              </a:rPr>
              <a:t>. پیروزی انقلاب اسلامی، بدون وابستگی به هیچیک از این دو ابر قدرت، نه تنها این قاعده متعارف در آن زمان را زیر سؤال برد، بلکه با آغاز جنگ تحمیلی هشت ساله و حمایت هر دو ابر قدرت از عراق متجاوز، نشان داد که تضاد حاکم بر روابط دو ابرقدرت صوری بوده و از ریشه های عمیق برخوردار نیست. </a:t>
            </a:r>
          </a:p>
          <a:p>
            <a:pPr algn="justLow"/>
            <a:endParaRPr lang="fa-IR" sz="2800" dirty="0" smtClean="0">
              <a:cs typeface="B Nazanin" pitchFamily="2" charset="-78"/>
            </a:endParaRPr>
          </a:p>
          <a:p>
            <a:pPr algn="justLow"/>
            <a:r>
              <a:rPr lang="fa-IR" sz="2800" dirty="0" smtClean="0">
                <a:cs typeface="B Nazanin" pitchFamily="2" charset="-78"/>
              </a:rPr>
              <a:t>فراتر از این، </a:t>
            </a:r>
            <a:r>
              <a:rPr lang="fa-IR" sz="2800" dirty="0" smtClean="0">
                <a:solidFill>
                  <a:srgbClr val="FF0000"/>
                </a:solidFill>
                <a:cs typeface="B Nazanin" pitchFamily="2" charset="-78"/>
              </a:rPr>
              <a:t>انقلاب اسلامی ابرقدرت ها را نیز تحقیر کرد</a:t>
            </a:r>
            <a:r>
              <a:rPr lang="fa-IR" sz="2800" dirty="0" smtClean="0">
                <a:cs typeface="B Nazanin" pitchFamily="2" charset="-78"/>
              </a:rPr>
              <a:t>؛ کارتر، رئیس جمهوری امریکا گفت که ایران ما را تحقیر کرد.</a:t>
            </a:r>
          </a:p>
          <a:p>
            <a:pPr algn="justLow"/>
            <a:endParaRPr lang="fa-IR" sz="2800" dirty="0" smtClean="0">
              <a:cs typeface="B Nazanin" pitchFamily="2" charset="-78"/>
            </a:endParaRPr>
          </a:p>
          <a:p>
            <a:pPr algn="justLow"/>
            <a:r>
              <a:rPr lang="fa-IR" sz="2800" dirty="0" smtClean="0">
                <a:cs typeface="B Nazanin" pitchFamily="2" charset="-78"/>
              </a:rPr>
              <a:t>امام(ره) در جواب کارتر گفتند: «</a:t>
            </a:r>
            <a:r>
              <a:rPr lang="fa-IR" sz="2800" b="1" dirty="0" smtClean="0">
                <a:cs typeface="B Nazanin" pitchFamily="2" charset="-78"/>
              </a:rPr>
              <a:t>این اول راه است، ایران تا آخر شما را تحقیر خواهد کرد</a:t>
            </a:r>
            <a:r>
              <a:rPr lang="fa-IR" sz="2800" dirty="0" smtClean="0">
                <a:cs typeface="B Nazanin" pitchFamily="2" charset="-78"/>
              </a:rPr>
              <a:t>».</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00108"/>
            <a:ext cx="8229600" cy="5324492"/>
          </a:xfrm>
        </p:spPr>
        <p:txBody>
          <a:bodyPr>
            <a:normAutofit/>
          </a:bodyPr>
          <a:lstStyle/>
          <a:p>
            <a:pPr>
              <a:lnSpc>
                <a:spcPct val="90000"/>
              </a:lnSpc>
            </a:pPr>
            <a:r>
              <a:rPr lang="fa-IR" sz="3400" b="1" dirty="0" smtClean="0">
                <a:solidFill>
                  <a:srgbClr val="FF0000"/>
                </a:solidFill>
                <a:cs typeface="B Nazanin" pitchFamily="2" charset="-78"/>
              </a:rPr>
              <a:t>5- تحول در هندسه قدرت نظام جهانی</a:t>
            </a:r>
          </a:p>
          <a:p>
            <a:endParaRPr lang="fa-IR" dirty="0" smtClean="0"/>
          </a:p>
          <a:p>
            <a:pPr algn="justLow">
              <a:lnSpc>
                <a:spcPct val="90000"/>
              </a:lnSpc>
            </a:pPr>
            <a:r>
              <a:rPr lang="fa-IR" sz="2400" dirty="0" smtClean="0">
                <a:cs typeface="B Nazanin" pitchFamily="2" charset="-78"/>
              </a:rPr>
              <a:t>دو پایه‌ى اساسى هندسه حاکم بر نظام جهانی؛ </a:t>
            </a:r>
            <a:r>
              <a:rPr lang="fa-IR" sz="2400" b="1" dirty="0" smtClean="0">
                <a:solidFill>
                  <a:schemeClr val="accent1"/>
                </a:solidFill>
                <a:cs typeface="B Nazanin" pitchFamily="2" charset="-78"/>
              </a:rPr>
              <a:t>پایه‌ى فکرى و ارزشى و پایه‌ى عملى</a:t>
            </a:r>
          </a:p>
          <a:p>
            <a:pPr algn="justLow">
              <a:lnSpc>
                <a:spcPct val="90000"/>
              </a:lnSpc>
            </a:pPr>
            <a:endParaRPr lang="fa-IR" sz="2400" b="1" dirty="0" smtClean="0">
              <a:solidFill>
                <a:schemeClr val="accent1"/>
              </a:solidFill>
              <a:cs typeface="B Nazanin" pitchFamily="2" charset="-78"/>
            </a:endParaRPr>
          </a:p>
          <a:p>
            <a:pPr algn="justLow">
              <a:lnSpc>
                <a:spcPct val="90000"/>
              </a:lnSpc>
            </a:pPr>
            <a:r>
              <a:rPr lang="fa-IR" sz="2400" b="1" dirty="0" smtClean="0">
                <a:cs typeface="B Nazanin" pitchFamily="2" charset="-78"/>
              </a:rPr>
              <a:t>«آن پایه‌ى اخلاقى و فکرى عبارت بود از ادعاى برترىِ فکرى و ارزشى غرب» </a:t>
            </a:r>
          </a:p>
          <a:p>
            <a:pPr algn="justLow">
              <a:lnSpc>
                <a:spcPct val="90000"/>
              </a:lnSpc>
              <a:buNone/>
            </a:pPr>
            <a:endParaRPr lang="fa-IR" sz="2400" dirty="0" smtClean="0">
              <a:cs typeface="B Nazanin" pitchFamily="2" charset="-78"/>
            </a:endParaRPr>
          </a:p>
          <a:p>
            <a:pPr algn="justLow">
              <a:lnSpc>
                <a:spcPct val="90000"/>
              </a:lnSpc>
            </a:pPr>
            <a:r>
              <a:rPr lang="fa-IR" sz="2400" dirty="0" smtClean="0">
                <a:cs typeface="B Nazanin" pitchFamily="2" charset="-78"/>
              </a:rPr>
              <a:t>«</a:t>
            </a:r>
            <a:r>
              <a:rPr lang="fa-IR" sz="2400" b="1" dirty="0" smtClean="0">
                <a:solidFill>
                  <a:srgbClr val="C00000"/>
                </a:solidFill>
                <a:cs typeface="B Nazanin" pitchFamily="2" charset="-78"/>
              </a:rPr>
              <a:t>پایه عملى، مسئله‌ى توانایى‌هاى سیاسى و نظامى بود </a:t>
            </a:r>
            <a:r>
              <a:rPr lang="fa-IR" sz="2400" dirty="0" smtClean="0">
                <a:cs typeface="B Nazanin" pitchFamily="2" charset="-78"/>
              </a:rPr>
              <a:t>که اگر ملتها یا دولت ها یا جریان هاى گوناگونى تحت تأثیر آن نظام ارزشى و آن جنبه‌ى اول قرار نمی گرفتند و تسلیم نمی شدند و ایستادگى می کردند، اینها با فشار سیاسى و با فشار نظامى با آنها مواجه می شدند و کارهاى زیادى را انجام می دادند که کسانى که زیر بار آن عامل اول نمی رفتند، با فشار عامل دوم، یعنى فشار سیاسى و فشار نظامى و امنیتى، مجبور بشوند با آنها همراهى کنند و همکارى کنند»</a:t>
            </a:r>
            <a:endParaRPr lang="fa-IR" sz="2400" dirty="0">
              <a:cs typeface="B Nazanin" pitchFamily="2" charset="-78"/>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28670"/>
            <a:ext cx="8258204" cy="5197493"/>
          </a:xfrm>
        </p:spPr>
        <p:txBody>
          <a:bodyPr>
            <a:normAutofit fontScale="55000" lnSpcReduction="20000"/>
          </a:bodyPr>
          <a:lstStyle/>
          <a:p>
            <a:pPr algn="justLow"/>
            <a:r>
              <a:rPr lang="fa-IR" sz="4400" dirty="0" smtClean="0">
                <a:cs typeface="B Nazanin" pitchFamily="2" charset="-78"/>
              </a:rPr>
              <a:t>امروزه هر دوی این پایه ها دچار چالش شده اند و </a:t>
            </a:r>
            <a:r>
              <a:rPr lang="fa-IR" sz="5100" b="1" dirty="0" smtClean="0">
                <a:solidFill>
                  <a:srgbClr val="C00000"/>
                </a:solidFill>
                <a:cs typeface="B Nazanin" pitchFamily="2" charset="-78"/>
              </a:rPr>
              <a:t>انقلاب اسلامی در ایجاد چالش برای این پایه های نظم جهانی بسیار تأثیر گذار بوده است. </a:t>
            </a:r>
            <a:endParaRPr lang="fa-IR" sz="4400" b="1" dirty="0" smtClean="0">
              <a:solidFill>
                <a:srgbClr val="C00000"/>
              </a:solidFill>
              <a:cs typeface="B Nazanin" pitchFamily="2" charset="-78"/>
            </a:endParaRPr>
          </a:p>
          <a:p>
            <a:pPr algn="justLow"/>
            <a:endParaRPr lang="fa-IR" sz="3100" dirty="0" smtClean="0">
              <a:cs typeface="B Nazanin" pitchFamily="2" charset="-78"/>
            </a:endParaRPr>
          </a:p>
          <a:p>
            <a:pPr algn="justLow"/>
            <a:endParaRPr lang="fa-IR" sz="3100" dirty="0" smtClean="0">
              <a:cs typeface="B Nazanin" pitchFamily="2" charset="-78"/>
            </a:endParaRPr>
          </a:p>
          <a:p>
            <a:pPr algn="justLow"/>
            <a:r>
              <a:rPr lang="fa-IR" sz="4400" dirty="0" smtClean="0">
                <a:cs typeface="B Nazanin" pitchFamily="2" charset="-78"/>
              </a:rPr>
              <a:t>در حقیقت آنگاه که انقلاب اسلامی در چارچوبی غیر از چارچوب های فکری و ارزشی غرب شکل گرفت و پیروز شد، در برتری ارزشی غرب تردید ایجاد کرد و آن را زیر سؤال برد.</a:t>
            </a:r>
          </a:p>
          <a:p>
            <a:pPr algn="justLow">
              <a:buNone/>
            </a:pPr>
            <a:endParaRPr lang="fa-IR" sz="3100" dirty="0" smtClean="0">
              <a:cs typeface="B Nazanin" pitchFamily="2" charset="-78"/>
            </a:endParaRPr>
          </a:p>
          <a:p>
            <a:pPr algn="justLow"/>
            <a:r>
              <a:rPr lang="fa-IR" sz="5100" dirty="0" smtClean="0">
                <a:cs typeface="B Nazanin" pitchFamily="2" charset="-78"/>
              </a:rPr>
              <a:t> از سوی دیگر، این انقلاب با ایستادگی در مقابل تمامی زیاده خواهی های غرب نشان داده است که حتی می توان با ایستادگی در مقابل زیاده خواهی ها و تسلیم حرف زور دیگران نشدن نیز پیشرفت کرد. </a:t>
            </a:r>
          </a:p>
          <a:p>
            <a:pPr algn="justLow"/>
            <a:endParaRPr lang="fa-IR" sz="3100" dirty="0" smtClean="0">
              <a:cs typeface="B Nazanin" pitchFamily="2" charset="-78"/>
            </a:endParaRPr>
          </a:p>
          <a:p>
            <a:pPr algn="justLow"/>
            <a:r>
              <a:rPr lang="fa-IR" sz="3400" dirty="0" smtClean="0">
                <a:cs typeface="B Nazanin" pitchFamily="2" charset="-78"/>
              </a:rPr>
              <a:t>از این رو </a:t>
            </a:r>
            <a:r>
              <a:rPr lang="fa-IR" sz="3400" b="1" dirty="0" smtClean="0">
                <a:cs typeface="B Nazanin" pitchFamily="2" charset="-78"/>
              </a:rPr>
              <a:t>انقلاب اسلامی در بی اعتبارسازی پایه های هندسه کنونی نظام جهانی موفق بوده است. </a:t>
            </a:r>
          </a:p>
          <a:p>
            <a:pPr algn="justLow"/>
            <a:endParaRPr lang="fa-IR" sz="3100" dirty="0" smtClean="0">
              <a:cs typeface="B Nazanin" pitchFamily="2" charset="-78"/>
            </a:endParaRPr>
          </a:p>
          <a:p>
            <a:pPr algn="just"/>
            <a:endParaRPr lang="fa-IR"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28596" y="928670"/>
            <a:ext cx="8229600" cy="5460690"/>
          </a:xfrm>
        </p:spPr>
        <p:txBody>
          <a:bodyPr>
            <a:normAutofit/>
          </a:bodyPr>
          <a:lstStyle/>
          <a:p>
            <a:pPr algn="justLow"/>
            <a:r>
              <a:rPr lang="fa-IR" sz="2800" dirty="0" smtClean="0">
                <a:cs typeface="B Nazanin" pitchFamily="2" charset="-78"/>
              </a:rPr>
              <a:t>به عبارت دیگر، آن زمان که انقلاب اسلامی در عصر پست مدرن، که عصر مرگ فرا روایت ها محسوب می شود، توانست </a:t>
            </a:r>
            <a:r>
              <a:rPr lang="fa-IR" sz="2800" b="1" dirty="0" smtClean="0">
                <a:solidFill>
                  <a:srgbClr val="C00000"/>
                </a:solidFill>
                <a:cs typeface="B Nazanin" pitchFamily="2" charset="-78"/>
              </a:rPr>
              <a:t>بر </a:t>
            </a:r>
            <a:r>
              <a:rPr lang="fa-IR" sz="2800" b="1" smtClean="0">
                <a:solidFill>
                  <a:srgbClr val="C00000"/>
                </a:solidFill>
                <a:cs typeface="B Nazanin" pitchFamily="2" charset="-78"/>
              </a:rPr>
              <a:t>مبنای فراروایت </a:t>
            </a:r>
            <a:r>
              <a:rPr lang="fa-IR" sz="2800" b="1" dirty="0" smtClean="0">
                <a:solidFill>
                  <a:srgbClr val="C00000"/>
                </a:solidFill>
                <a:cs typeface="B Nazanin" pitchFamily="2" charset="-78"/>
              </a:rPr>
              <a:t>اسلام سیاسی</a:t>
            </a:r>
            <a:r>
              <a:rPr lang="fa-IR" sz="2800" dirty="0" smtClean="0">
                <a:cs typeface="B Nazanin" pitchFamily="2" charset="-78"/>
              </a:rPr>
              <a:t>، که از دیدگاه غربی ها یک فرا روایت سنتی محسوب می شود، تحول سیاسی اجتماعی ایجاد کند و حتی</a:t>
            </a:r>
            <a:r>
              <a:rPr lang="fa-IR" sz="2800" b="1" dirty="0" smtClean="0">
                <a:solidFill>
                  <a:srgbClr val="C00000"/>
                </a:solidFill>
                <a:cs typeface="B Nazanin" pitchFamily="2" charset="-78"/>
              </a:rPr>
              <a:t> الهام بخش سایر ملت ها شود</a:t>
            </a:r>
            <a:r>
              <a:rPr lang="fa-IR" sz="2800" dirty="0" smtClean="0">
                <a:cs typeface="B Nazanin" pitchFamily="2" charset="-78"/>
              </a:rPr>
              <a:t>، بیشترین ضربه به پایه های فکری نظام موجود جهانی وارد آورد و در مراحل بعدی که نظام جمهوری اسلامی شکل گرفت و ساختارهای سیاسی اجتماعی بر مبنای ایده های اصلی و اساسی بنیانگذار نظام جمهوری اسلامی ایران تشکیل شد، این نظام با ایستادگی در مقابل زیاده خواهی های ابرقدرت ها و زیر بار حرف زور آنها نرفتن، نشان داد که پایه ی دوم این نظم جهانی نیز از اعتبار چندانی برخوردار نیست. </a:t>
            </a:r>
            <a:endParaRPr lang="en-US" sz="2800" dirty="0" smtClean="0">
              <a:cs typeface="B Nazanin" pitchFamily="2" charset="-78"/>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85794"/>
            <a:ext cx="8258204" cy="5538806"/>
          </a:xfrm>
        </p:spPr>
        <p:txBody>
          <a:bodyPr>
            <a:normAutofit/>
          </a:bodyPr>
          <a:lstStyle/>
          <a:p>
            <a:pPr algn="ctr">
              <a:buNone/>
            </a:pPr>
            <a:endParaRPr lang="fa-IR" sz="6600" dirty="0" smtClean="0">
              <a:solidFill>
                <a:srgbClr val="C00000"/>
              </a:solidFill>
              <a:cs typeface="B Nazanin" pitchFamily="2" charset="-78"/>
            </a:endParaRPr>
          </a:p>
          <a:p>
            <a:pPr algn="ctr">
              <a:buNone/>
            </a:pPr>
            <a:r>
              <a:rPr lang="fa-IR" sz="6600" dirty="0" smtClean="0">
                <a:solidFill>
                  <a:srgbClr val="C00000"/>
                </a:solidFill>
                <a:cs typeface="B Nazanin" pitchFamily="2" charset="-78"/>
              </a:rPr>
              <a:t>اینها نشانه </a:t>
            </a:r>
            <a:r>
              <a:rPr lang="fa-IR" sz="6600" smtClean="0">
                <a:solidFill>
                  <a:srgbClr val="C00000"/>
                </a:solidFill>
                <a:cs typeface="B Nazanin" pitchFamily="2" charset="-78"/>
              </a:rPr>
              <a:t>های سَحَر </a:t>
            </a:r>
            <a:r>
              <a:rPr lang="fa-IR" sz="6600" dirty="0" smtClean="0">
                <a:solidFill>
                  <a:srgbClr val="C00000"/>
                </a:solidFill>
                <a:cs typeface="B Nazanin" pitchFamily="2" charset="-78"/>
              </a:rPr>
              <a:t>است</a:t>
            </a:r>
          </a:p>
          <a:p>
            <a:pPr algn="ctr">
              <a:buNone/>
            </a:pPr>
            <a:r>
              <a:rPr lang="fa-IR" sz="6600" dirty="0" smtClean="0">
                <a:solidFill>
                  <a:srgbClr val="C00000"/>
                </a:solidFill>
                <a:cs typeface="B Nazanin" pitchFamily="2" charset="-78"/>
              </a:rPr>
              <a:t>باش تا صبح دولتت بدمد</a:t>
            </a:r>
            <a:endParaRPr lang="fa-IR" sz="6600" dirty="0">
              <a:solidFill>
                <a:srgbClr val="C00000"/>
              </a:solidFill>
              <a:cs typeface="B Nazanin" pitchFamily="2" charset="-78"/>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85860"/>
            <a:ext cx="8401080" cy="4840303"/>
          </a:xfrm>
        </p:spPr>
        <p:txBody>
          <a:bodyPr>
            <a:normAutofit/>
          </a:bodyPr>
          <a:lstStyle/>
          <a:p>
            <a:pPr algn="ctr"/>
            <a:endParaRPr lang="fa-IR" sz="8800" b="1" dirty="0" smtClean="0">
              <a:cs typeface="B Nazanin" pitchFamily="2" charset="-78"/>
            </a:endParaRPr>
          </a:p>
          <a:p>
            <a:pPr algn="ctr">
              <a:buNone/>
            </a:pPr>
            <a:r>
              <a:rPr lang="fa-IR" sz="8800" b="1" dirty="0" smtClean="0">
                <a:cs typeface="B Nazanin" pitchFamily="2" charset="-78"/>
              </a:rPr>
              <a:t>دستاوردهای داخلی</a:t>
            </a:r>
          </a:p>
          <a:p>
            <a:endParaRPr lang="fa-I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rc_mi" descr="http://hodat.ir/uploads/333331_51276.jpg"/>
          <p:cNvPicPr>
            <a:picLocks noGrp="1"/>
          </p:cNvPicPr>
          <p:nvPr>
            <p:ph idx="1"/>
          </p:nvPr>
        </p:nvPicPr>
        <p:blipFill>
          <a:blip r:embed="rId2"/>
          <a:srcRect/>
          <a:stretch>
            <a:fillRect/>
          </a:stretch>
        </p:blipFill>
        <p:spPr bwMode="auto">
          <a:xfrm>
            <a:off x="428596" y="928670"/>
            <a:ext cx="8286808" cy="55721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rc_mi" descr="http://news.tavanir.org.ir/assets/pic_uploaded/24tir_blogfa_com%2525284%252529.jpg">
            <a:hlinkClick r:id="rId2"/>
          </p:cNvPr>
          <p:cNvPicPr>
            <a:picLocks noGrp="1"/>
          </p:cNvPicPr>
          <p:nvPr>
            <p:ph idx="1"/>
          </p:nvPr>
        </p:nvPicPr>
        <p:blipFill>
          <a:blip r:embed="rId3"/>
          <a:srcRect/>
          <a:stretch>
            <a:fillRect/>
          </a:stretch>
        </p:blipFill>
        <p:spPr bwMode="auto">
          <a:xfrm>
            <a:off x="457200" y="732433"/>
            <a:ext cx="8258175" cy="516135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7544" y="1285860"/>
            <a:ext cx="8247860" cy="5190464"/>
          </a:xfrm>
        </p:spPr>
        <p:txBody>
          <a:bodyPr>
            <a:normAutofit/>
          </a:bodyPr>
          <a:lstStyle/>
          <a:p>
            <a:pPr algn="justLow">
              <a:buNone/>
            </a:pPr>
            <a:r>
              <a:rPr lang="fa-IR" sz="4000" dirty="0" smtClean="0">
                <a:solidFill>
                  <a:srgbClr val="FF0000"/>
                </a:solidFill>
                <a:cs typeface="B Nazanin" pitchFamily="2" charset="-78"/>
              </a:rPr>
              <a:t>1- تأسیس نظام مردم سالاری دینی در ایران و موفقیت در تلفیق دین و سیاست</a:t>
            </a:r>
            <a:endParaRPr lang="en-US" sz="4000" dirty="0" smtClean="0">
              <a:solidFill>
                <a:srgbClr val="FF0000"/>
              </a:solidFill>
              <a:cs typeface="B Nazanin" pitchFamily="2" charset="-78"/>
            </a:endParaRPr>
          </a:p>
          <a:p>
            <a:pPr algn="justLow">
              <a:buNone/>
            </a:pPr>
            <a:r>
              <a:rPr lang="fa-IR" sz="4000" dirty="0" smtClean="0">
                <a:solidFill>
                  <a:srgbClr val="FF0000"/>
                </a:solidFill>
                <a:cs typeface="B Nazanin" pitchFamily="2" charset="-78"/>
              </a:rPr>
              <a:t> </a:t>
            </a:r>
            <a:endParaRPr lang="fa-IR" sz="4000" dirty="0" smtClean="0">
              <a:cs typeface="B Nazanin" pitchFamily="2" charset="-78"/>
            </a:endParaRPr>
          </a:p>
          <a:p>
            <a:pPr algn="justLow"/>
            <a:r>
              <a:rPr lang="fa-IR" sz="3200" dirty="0" smtClean="0">
                <a:cs typeface="B Nazanin" pitchFamily="2" charset="-78"/>
              </a:rPr>
              <a:t>تا قبل از پیروزی انقلاب اسلامی در ایران؛</a:t>
            </a:r>
          </a:p>
          <a:p>
            <a:pPr algn="justLow"/>
            <a:r>
              <a:rPr lang="fa-IR" sz="3200" dirty="0" smtClean="0">
                <a:cs typeface="B Nazanin" pitchFamily="2" charset="-78"/>
              </a:rPr>
              <a:t>الف) نقشی سیاسی اجتماعی برای دین قائل نبودند. </a:t>
            </a:r>
          </a:p>
          <a:p>
            <a:pPr algn="justLow"/>
            <a:r>
              <a:rPr lang="fa-IR" sz="3200" dirty="0" smtClean="0">
                <a:cs typeface="B Nazanin" pitchFamily="2" charset="-78"/>
              </a:rPr>
              <a:t>ب) متأثر از ایدئولوژی لیبرالیسم، لازمه ی مردم سالار بودن را حذف خداوند و دین از عرصه ی زندگی  و بویژه حوزه ی سیاست، می دانستند.</a:t>
            </a:r>
          </a:p>
          <a:p>
            <a:pPr algn="justLow"/>
            <a:endParaRPr lang="fa-IR" sz="3200" dirty="0">
              <a:cs typeface="B Nazanin"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00108"/>
            <a:ext cx="8329642" cy="5126055"/>
          </a:xfrm>
        </p:spPr>
        <p:txBody>
          <a:bodyPr>
            <a:normAutofit fontScale="85000" lnSpcReduction="10000"/>
          </a:bodyPr>
          <a:lstStyle/>
          <a:p>
            <a:pPr algn="justLow"/>
            <a:r>
              <a:rPr lang="fa-IR" sz="3500" dirty="0" smtClean="0">
                <a:cs typeface="B Nazanin" pitchFamily="2" charset="-78"/>
              </a:rPr>
              <a:t>امام خمینی(ره)  نهضت خود را درست در نقطه مقابل این دو تصور رایج شروع کردند.</a:t>
            </a:r>
          </a:p>
          <a:p>
            <a:pPr algn="justLow">
              <a:buNone/>
            </a:pPr>
            <a:endParaRPr lang="fa-IR" sz="3500" dirty="0" smtClean="0">
              <a:cs typeface="B Nazanin" pitchFamily="2" charset="-78"/>
            </a:endParaRPr>
          </a:p>
          <a:p>
            <a:pPr algn="justLow"/>
            <a:r>
              <a:rPr lang="fa-IR" sz="3500" dirty="0" smtClean="0">
                <a:cs typeface="B Nazanin" pitchFamily="2" charset="-78"/>
              </a:rPr>
              <a:t>امام(ره) در اولین بیانیه ی مبارزاتی شان در 15 ارديبهشت 1323 با شروع بیانیه ی خود با آیه ی شریفه «قُلْ انَّما اعِظُكُم بِواحِدَةٍ أنْ تَقُومُوا لِلّهِ مَثنى‏ وَ فُرادى»  مردم را به قیام برای خدا فرا خواندند. </a:t>
            </a:r>
          </a:p>
          <a:p>
            <a:pPr algn="justLow">
              <a:buNone/>
            </a:pPr>
            <a:endParaRPr lang="fa-IR" sz="3500" dirty="0" smtClean="0">
              <a:cs typeface="B Nazanin" pitchFamily="2" charset="-78"/>
            </a:endParaRPr>
          </a:p>
          <a:p>
            <a:pPr algn="justLow"/>
            <a:r>
              <a:rPr lang="fa-IR" sz="3500" b="1" dirty="0" smtClean="0">
                <a:solidFill>
                  <a:schemeClr val="accent6"/>
                </a:solidFill>
                <a:cs typeface="B Nazanin" pitchFamily="2" charset="-78"/>
              </a:rPr>
              <a:t>قیام برای خدا</a:t>
            </a:r>
            <a:r>
              <a:rPr lang="fa-IR" sz="3500" dirty="0" smtClean="0">
                <a:cs typeface="B Nazanin" pitchFamily="2" charset="-78"/>
              </a:rPr>
              <a:t>، قیامی که مبتنی بر </a:t>
            </a:r>
            <a:r>
              <a:rPr lang="fa-IR" sz="3500" dirty="0" smtClean="0">
                <a:solidFill>
                  <a:schemeClr val="accent6"/>
                </a:solidFill>
                <a:cs typeface="B Nazanin" pitchFamily="2" charset="-78"/>
              </a:rPr>
              <a:t>حضور مردم در صحنه </a:t>
            </a:r>
            <a:r>
              <a:rPr lang="fa-IR" sz="3500" dirty="0" smtClean="0">
                <a:cs typeface="B Nazanin" pitchFamily="2" charset="-78"/>
              </a:rPr>
              <a:t>باشد، دو نکته و گزاره ی اصلی در این آیه شریفه است که دقیقا در نقطه مقابل آن دو باور رایج قرار دارند و مورد تأکید امام(ره) بودند. </a:t>
            </a:r>
            <a:r>
              <a:rPr lang="fa-IR" dirty="0" smtClean="0"/>
              <a:t> </a:t>
            </a:r>
            <a:r>
              <a:rPr lang="en-US" dirty="0" smtClean="0"/>
              <a:t/>
            </a:r>
            <a:br>
              <a:rPr lang="en-US" dirty="0" smtClean="0"/>
            </a:br>
            <a:endParaRPr lang="fa-I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71472" y="857232"/>
            <a:ext cx="8143932" cy="5715040"/>
          </a:xfrm>
        </p:spPr>
        <p:txBody>
          <a:bodyPr>
            <a:normAutofit/>
          </a:bodyPr>
          <a:lstStyle/>
          <a:p>
            <a:pPr algn="just"/>
            <a:r>
              <a:rPr lang="fa-IR" sz="3000" dirty="0" smtClean="0">
                <a:cs typeface="B Nazanin" pitchFamily="2" charset="-78"/>
              </a:rPr>
              <a:t>در 22‏‎‎‏ مهر ‏‎‏‎1357 در پاریس در مصاحبه با فیگارو برای اولین بار در خصوص نوع نظام سیاسی آینده از </a:t>
            </a:r>
            <a:r>
              <a:rPr lang="fa-IR" sz="3000" dirty="0" smtClean="0">
                <a:solidFill>
                  <a:schemeClr val="accent6"/>
                </a:solidFill>
                <a:cs typeface="B Nazanin" pitchFamily="2" charset="-78"/>
              </a:rPr>
              <a:t>«جمهوری اسلامی» </a:t>
            </a:r>
            <a:r>
              <a:rPr lang="fa-IR" sz="3000" dirty="0" smtClean="0">
                <a:cs typeface="B Nazanin" pitchFamily="2" charset="-78"/>
              </a:rPr>
              <a:t>نام بردند و در توضیح خصوصیات آن فرمودند که "حکومت جمهوری اسلامی </a:t>
            </a:r>
            <a:r>
              <a:rPr lang="fa-IR" sz="3000" dirty="0" smtClean="0">
                <a:solidFill>
                  <a:schemeClr val="accent6"/>
                </a:solidFill>
                <a:cs typeface="B Nazanin" pitchFamily="2" charset="-78"/>
              </a:rPr>
              <a:t>مبتنی بر ضوابط اسلام، متکی به آرای ملت</a:t>
            </a:r>
            <a:r>
              <a:rPr lang="en-US" sz="3000" dirty="0" smtClean="0">
                <a:cs typeface="B Nazanin" pitchFamily="2" charset="-78"/>
              </a:rPr>
              <a:t>"</a:t>
            </a:r>
            <a:r>
              <a:rPr lang="fa-IR" sz="3000" dirty="0" smtClean="0">
                <a:cs typeface="B Nazanin" pitchFamily="2" charset="-78"/>
              </a:rPr>
              <a:t> خواهد بود.</a:t>
            </a:r>
          </a:p>
          <a:p>
            <a:pPr algn="just"/>
            <a:endParaRPr lang="fa-IR" sz="3000" dirty="0" smtClean="0">
              <a:cs typeface="B Nazanin" pitchFamily="2" charset="-78"/>
            </a:endParaRPr>
          </a:p>
          <a:p>
            <a:pPr algn="just"/>
            <a:r>
              <a:rPr lang="fa-IR" sz="3000" dirty="0" smtClean="0">
                <a:cs typeface="B Nazanin" pitchFamily="2" charset="-78"/>
              </a:rPr>
              <a:t>امام(ره): "من به </a:t>
            </a:r>
            <a:r>
              <a:rPr lang="fa-IR" sz="3000" dirty="0" smtClean="0">
                <a:solidFill>
                  <a:schemeClr val="accent6"/>
                </a:solidFill>
                <a:cs typeface="B Nazanin" pitchFamily="2" charset="-78"/>
              </a:rPr>
              <a:t>جمهوری اسلامی </a:t>
            </a:r>
            <a:r>
              <a:rPr lang="fa-IR" sz="3000" dirty="0" smtClean="0">
                <a:cs typeface="B Nazanin" pitchFamily="2" charset="-78"/>
              </a:rPr>
              <a:t>رأی می دهم نه یک کلمه بیشتر نه یک کلمه کمتر”.</a:t>
            </a:r>
          </a:p>
          <a:p>
            <a:pPr algn="just"/>
            <a:r>
              <a:rPr lang="fa-IR" sz="3000" b="1" dirty="0" smtClean="0">
                <a:solidFill>
                  <a:srgbClr val="FF0000"/>
                </a:solidFill>
                <a:cs typeface="B Nazanin" pitchFamily="2" charset="-78"/>
              </a:rPr>
              <a:t>جمهوریت نماد مردم سالاری و اسلامیت نماد خدامحوری.</a:t>
            </a:r>
          </a:p>
          <a:p>
            <a:pPr algn="just"/>
            <a:r>
              <a:rPr lang="fa-IR" sz="3000" dirty="0" smtClean="0">
                <a:cs typeface="B Nazanin" pitchFamily="2" charset="-78"/>
              </a:rPr>
              <a:t>موفقیت در استقرار این الگو، به معنای رد ادعای معتقدان به جدایی دین از سیاست و اثبات اینکه خدامحور بودن با مردم سالار بودن منافاتی ندارد.</a:t>
            </a:r>
          </a:p>
          <a:p>
            <a:pPr algn="just">
              <a:buNone/>
            </a:pPr>
            <a:endParaRPr lang="fa-IR" sz="3000" dirty="0" smtClean="0">
              <a:cs typeface="B Nazanin"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142984"/>
            <a:ext cx="8401080" cy="4983179"/>
          </a:xfrm>
        </p:spPr>
        <p:txBody>
          <a:bodyPr>
            <a:normAutofit/>
          </a:bodyPr>
          <a:lstStyle/>
          <a:p>
            <a:pPr algn="just"/>
            <a:r>
              <a:rPr lang="fa-IR" sz="2800" dirty="0" smtClean="0">
                <a:cs typeface="B Nazanin" pitchFamily="2" charset="-78"/>
              </a:rPr>
              <a:t>مقام معظم رهبری نیز مردم سالاری دینی را نظام سیاسی می دانند که در آن حاکمیت به خداوند تعلق دارد و با عقیده و ایمان و عواطف و آرای مردم پیوند خورده است.(</a:t>
            </a:r>
            <a:r>
              <a:rPr lang="fa-IR" sz="2800" dirty="0" smtClean="0">
                <a:solidFill>
                  <a:schemeClr val="accent6"/>
                </a:solidFill>
                <a:cs typeface="B Nazanin" pitchFamily="2" charset="-78"/>
              </a:rPr>
              <a:t>مبتنی بودن بر ارزش‌های دینی و مردمی بودن</a:t>
            </a:r>
            <a:r>
              <a:rPr lang="fa-IR" sz="2800" dirty="0" smtClean="0">
                <a:cs typeface="B Nazanin" pitchFamily="2" charset="-78"/>
              </a:rPr>
              <a:t>، دو خصوصیت انقلاب اسلامی)</a:t>
            </a:r>
          </a:p>
          <a:p>
            <a:pPr algn="just"/>
            <a:r>
              <a:rPr lang="fa-IR" sz="2800" dirty="0" smtClean="0">
                <a:cs typeface="B Nazanin" pitchFamily="2" charset="-78"/>
              </a:rPr>
              <a:t>ایشان حتی، رأی مردم را یکی از پایه های مشروعیت نظام مردم سالاری دینی می دانند.(در اسلام </a:t>
            </a:r>
            <a:r>
              <a:rPr lang="fa-IR" sz="2800" dirty="0" smtClean="0">
                <a:solidFill>
                  <a:schemeClr val="accent6"/>
                </a:solidFill>
                <a:cs typeface="B Nazanin" pitchFamily="2" charset="-78"/>
              </a:rPr>
              <a:t>مردم یک رکن مشروعیتند</a:t>
            </a:r>
            <a:r>
              <a:rPr lang="fa-IR" sz="2800" dirty="0" smtClean="0">
                <a:cs typeface="B Nazanin" pitchFamily="2" charset="-78"/>
              </a:rPr>
              <a:t>، نه همه‌ی پایه‌ی مشروعیت)</a:t>
            </a:r>
          </a:p>
          <a:p>
            <a:pPr algn="just"/>
            <a:r>
              <a:rPr lang="fa-IR" sz="2800" dirty="0" smtClean="0">
                <a:cs typeface="B Nazanin" pitchFamily="2" charset="-78"/>
              </a:rPr>
              <a:t>معظم له مردم سالاری دینی را</a:t>
            </a:r>
            <a:r>
              <a:rPr lang="fa-IR" sz="2800" dirty="0" smtClean="0">
                <a:solidFill>
                  <a:schemeClr val="accent6"/>
                </a:solidFill>
                <a:cs typeface="B Nazanin" pitchFamily="2" charset="-78"/>
              </a:rPr>
              <a:t> حرف نوی نظام اسلامی </a:t>
            </a:r>
            <a:r>
              <a:rPr lang="fa-IR" sz="2800" dirty="0" smtClean="0">
                <a:cs typeface="B Nazanin" pitchFamily="2" charset="-78"/>
              </a:rPr>
              <a:t>می دانند که راه جدیدی را به روی بشریت گشوده است. </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142984"/>
            <a:ext cx="8258204" cy="4983179"/>
          </a:xfrm>
        </p:spPr>
        <p:txBody>
          <a:bodyPr>
            <a:normAutofit/>
          </a:bodyPr>
          <a:lstStyle/>
          <a:p>
            <a:pPr algn="justLow">
              <a:buNone/>
            </a:pPr>
            <a:r>
              <a:rPr lang="fa-IR" sz="3600" dirty="0" smtClean="0">
                <a:solidFill>
                  <a:schemeClr val="accent6"/>
                </a:solidFill>
                <a:cs typeface="B Nazanin" pitchFamily="2" charset="-78"/>
              </a:rPr>
              <a:t>2- </a:t>
            </a:r>
            <a:r>
              <a:rPr lang="fa-IR" sz="3600" b="1" dirty="0" smtClean="0">
                <a:solidFill>
                  <a:schemeClr val="accent6"/>
                </a:solidFill>
                <a:cs typeface="B Nazanin" pitchFamily="2" charset="-78"/>
              </a:rPr>
              <a:t>تثبیت تمامیت ارضی و هویت سرزمینی ایران </a:t>
            </a:r>
            <a:endParaRPr lang="en-US" sz="3600" b="1" dirty="0" smtClean="0">
              <a:solidFill>
                <a:schemeClr val="accent6"/>
              </a:solidFill>
              <a:cs typeface="B Nazanin" pitchFamily="2" charset="-78"/>
            </a:endParaRPr>
          </a:p>
          <a:p>
            <a:pPr algn="justLow">
              <a:buNone/>
            </a:pPr>
            <a:endParaRPr lang="en-US" sz="3600" b="1" dirty="0">
              <a:solidFill>
                <a:schemeClr val="accent6"/>
              </a:solidFill>
              <a:cs typeface="B Nazanin" pitchFamily="2" charset="-78"/>
            </a:endParaRPr>
          </a:p>
          <a:p>
            <a:pPr algn="justLow">
              <a:buNone/>
            </a:pPr>
            <a:r>
              <a:rPr lang="fa-IR" sz="2800" dirty="0" smtClean="0">
                <a:cs typeface="B Nazanin" pitchFamily="2" charset="-78"/>
              </a:rPr>
              <a:t>یک ویژگی پایدار در تاریخ تحولات سیاسی اجتماعی معاصر ایران دخالت، نفوذ و تهاجم خارجی خود بوده است که </a:t>
            </a:r>
            <a:r>
              <a:rPr lang="fa-IR" sz="2800" b="1" dirty="0" smtClean="0">
                <a:solidFill>
                  <a:srgbClr val="FF0000"/>
                </a:solidFill>
                <a:cs typeface="B Nazanin" pitchFamily="2" charset="-78"/>
              </a:rPr>
              <a:t>نقض تمامیت ارضی و هویت سرزمینی ایران</a:t>
            </a:r>
            <a:r>
              <a:rPr lang="fa-IR" sz="2800" dirty="0" smtClean="0">
                <a:cs typeface="B Nazanin" pitchFamily="2" charset="-78"/>
              </a:rPr>
              <a:t> را در پی داشته است.</a:t>
            </a:r>
            <a:endParaRPr lang="en-US" sz="2800" dirty="0" smtClean="0">
              <a:cs typeface="B Nazanin" pitchFamily="2" charset="-78"/>
            </a:endParaRPr>
          </a:p>
          <a:p>
            <a:pPr algn="justLow">
              <a:buNone/>
            </a:pPr>
            <a:endParaRPr lang="en-US" sz="2800" dirty="0" smtClean="0">
              <a:cs typeface="B Nazanin" pitchFamily="2" charset="-78"/>
            </a:endParaRPr>
          </a:p>
          <a:p>
            <a:pPr algn="justLow">
              <a:buNone/>
            </a:pPr>
            <a:r>
              <a:rPr lang="fa-IR" sz="2800" dirty="0" smtClean="0">
                <a:cs typeface="B Nazanin" pitchFamily="2" charset="-78"/>
              </a:rPr>
              <a:t>پس از جنگ های ایران و روس، نفوذ غربی ها در ایران رو به فزونی گرفت؛ مطابق با قرارداد ترکمانچای، روس ها متعهد شدند که از هر یک از فرزندان ایل قاجار که در ایران به سلطنت می رسند، حمایت کنند. از این رو، روس ها در دربار قاجار دارای نفوذ بالایی بودند.  </a:t>
            </a:r>
          </a:p>
          <a:p>
            <a:pPr algn="justLow">
              <a:buNone/>
            </a:pPr>
            <a:endParaRPr lang="fa-IR" sz="3600" b="1" dirty="0" smtClean="0">
              <a:solidFill>
                <a:schemeClr val="accent6"/>
              </a:solidFill>
              <a:cs typeface="B Nazanin" pitchFamily="2" charset="-78"/>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888</TotalTime>
  <Words>2870</Words>
  <Application>Microsoft Office PowerPoint</Application>
  <PresentationFormat>On-screen Show (4:3)</PresentationFormat>
  <Paragraphs>147</Paragraphs>
  <Slides>41</Slides>
  <Notes>1</Notes>
  <HiddenSlides>0</HiddenSlides>
  <MMClips>0</MMClips>
  <ScaleCrop>false</ScaleCrop>
  <HeadingPairs>
    <vt:vector size="4" baseType="variant">
      <vt:variant>
        <vt:lpstr>Theme</vt:lpstr>
      </vt:variant>
      <vt:variant>
        <vt:i4>1</vt:i4>
      </vt:variant>
      <vt:variant>
        <vt:lpstr>Slide Titles</vt:lpstr>
      </vt:variant>
      <vt:variant>
        <vt:i4>41</vt:i4>
      </vt:variant>
    </vt:vector>
  </HeadingPairs>
  <TitlesOfParts>
    <vt:vector size="42" baseType="lpstr">
      <vt:lpstr>Flow</vt:lpstr>
      <vt:lpstr>Slide 1</vt:lpstr>
      <vt:lpstr>Slide 2</vt:lpstr>
      <vt:lpstr>قرآن کریم:</vt:lpstr>
      <vt:lpstr>Slide 4</vt:lpstr>
      <vt:lpstr>Slide 5</vt:lpstr>
      <vt:lpstr>Slide 6</vt:lpstr>
      <vt:lpstr>Slide 7</vt:lpstr>
      <vt:lpstr>Slide 8</vt:lpstr>
      <vt:lpstr>Slide 9</vt:lpstr>
      <vt:lpstr>Slide 10</vt:lpstr>
      <vt:lpstr>Slide 11</vt:lpstr>
      <vt:lpstr>Slide 12</vt:lpstr>
      <vt:lpstr>Slide 13</vt:lpstr>
      <vt:lpstr>   سران متفقین در کنفرانس تهران- 6 آذر 1322</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vector>
  </TitlesOfParts>
  <Company>MRT www.Win2Farsi.com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زندگینامه‌ی حضرت آيت‌الله‌العظمی سيد علی حسینی خامنه‌ای</dc:title>
  <dc:creator>11</dc:creator>
  <cp:lastModifiedBy>ghorbani</cp:lastModifiedBy>
  <cp:revision>133</cp:revision>
  <dcterms:created xsi:type="dcterms:W3CDTF">2013-12-23T20:17:32Z</dcterms:created>
  <dcterms:modified xsi:type="dcterms:W3CDTF">2016-02-01T07:54:09Z</dcterms:modified>
</cp:coreProperties>
</file>