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 id="2147483732" r:id="rId2"/>
  </p:sldMasterIdLst>
  <p:notesMasterIdLst>
    <p:notesMasterId r:id="rId34"/>
  </p:notesMasterIdLst>
  <p:sldIdLst>
    <p:sldId id="257" r:id="rId3"/>
    <p:sldId id="270" r:id="rId4"/>
    <p:sldId id="470" r:id="rId5"/>
    <p:sldId id="469" r:id="rId6"/>
    <p:sldId id="445" r:id="rId7"/>
    <p:sldId id="318" r:id="rId8"/>
    <p:sldId id="361" r:id="rId9"/>
    <p:sldId id="374" r:id="rId10"/>
    <p:sldId id="459" r:id="rId11"/>
    <p:sldId id="471" r:id="rId12"/>
    <p:sldId id="376" r:id="rId13"/>
    <p:sldId id="419" r:id="rId14"/>
    <p:sldId id="421" r:id="rId15"/>
    <p:sldId id="423" r:id="rId16"/>
    <p:sldId id="425" r:id="rId17"/>
    <p:sldId id="427" r:id="rId18"/>
    <p:sldId id="481" r:id="rId19"/>
    <p:sldId id="473" r:id="rId20"/>
    <p:sldId id="476" r:id="rId21"/>
    <p:sldId id="477" r:id="rId22"/>
    <p:sldId id="431" r:id="rId23"/>
    <p:sldId id="433" r:id="rId24"/>
    <p:sldId id="463" r:id="rId25"/>
    <p:sldId id="454" r:id="rId26"/>
    <p:sldId id="354" r:id="rId27"/>
    <p:sldId id="310" r:id="rId28"/>
    <p:sldId id="309" r:id="rId29"/>
    <p:sldId id="472" r:id="rId30"/>
    <p:sldId id="484" r:id="rId31"/>
    <p:sldId id="483" r:id="rId32"/>
    <p:sldId id="479"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289" autoAdjust="0"/>
    <p:restoredTop sz="94709" autoAdjust="0"/>
  </p:normalViewPr>
  <p:slideViewPr>
    <p:cSldViewPr>
      <p:cViewPr varScale="1">
        <p:scale>
          <a:sx n="92" d="100"/>
          <a:sy n="92" d="100"/>
        </p:scale>
        <p:origin x="1266" y="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8772"/>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fa-IR"/>
          </a:p>
        </p:txBody>
      </p:sp>
      <p:sp>
        <p:nvSpPr>
          <p:cNvPr id="3" name="Date Placeholder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F80A0058-7299-452D-B0D2-1A7059180B6A}" type="datetimeFigureOut">
              <a:rPr lang="fa-IR" smtClean="0"/>
              <a:pPr/>
              <a:t>1437/06/29</a:t>
            </a:fld>
            <a:endParaRPr lang="fa-I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fa-I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Footer Placeholder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fa-IR"/>
          </a:p>
        </p:txBody>
      </p:sp>
      <p:sp>
        <p:nvSpPr>
          <p:cNvPr id="7" name="Slide Number Placeholder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2A28688D-36BF-4D49-850F-462384D0F408}" type="slidenum">
              <a:rPr lang="fa-IR" smtClean="0"/>
              <a:pPr/>
              <a:t>‹#›</a:t>
            </a:fld>
            <a:endParaRPr lang="fa-IR"/>
          </a:p>
        </p:txBody>
      </p:sp>
    </p:spTree>
    <p:extLst>
      <p:ext uri="{BB962C8B-B14F-4D97-AF65-F5344CB8AC3E}">
        <p14:creationId xmlns:p14="http://schemas.microsoft.com/office/powerpoint/2010/main" val="3118058475"/>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1D8BD707-D9CF-40AE-B4C6-C98DA3205C09}" type="datetimeFigureOut">
              <a:rPr lang="en-US" smtClean="0"/>
              <a:pPr/>
              <a:t>4/7/2016</a:t>
            </a:fld>
            <a:endParaRPr lang="en-US" dirty="0"/>
          </a:p>
        </p:txBody>
      </p:sp>
      <p:sp>
        <p:nvSpPr>
          <p:cNvPr id="19" name="Footer Placeholder 18"/>
          <p:cNvSpPr>
            <a:spLocks noGrp="1"/>
          </p:cNvSpPr>
          <p:nvPr>
            <p:ph type="ftr" sz="quarter" idx="11"/>
          </p:nvPr>
        </p:nvSpPr>
        <p:spPr/>
        <p:txBody>
          <a:bodyPr/>
          <a:lstStyle/>
          <a:p>
            <a:endParaRPr lang="en-US" dirty="0"/>
          </a:p>
        </p:txBody>
      </p:sp>
      <p:sp>
        <p:nvSpPr>
          <p:cNvPr id="27" name="Slide Number Placeholder 2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4/7/2016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4/7/2016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4/7/2016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4/7/2016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1D8BD707-D9CF-40AE-B4C6-C98DA3205C09}" type="datetimeFigureOut">
              <a:rPr lang="en-US" smtClean="0"/>
              <a:pPr/>
              <a:t>4/7/2016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4/7/2016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4/7/2016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4/7/2016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8077200" y="6356350"/>
            <a:ext cx="609600" cy="365125"/>
          </a:xfrm>
        </p:spPr>
        <p:txBody>
          <a:bodyPr/>
          <a:lstStyle/>
          <a:p>
            <a:fld id="{B6F15528-21DE-4FAA-801E-634DDDAF4B2B}" type="slidenum">
              <a:rPr lang="en-US" smtClean="0"/>
              <a:pPr/>
              <a:t>‹#›</a:t>
            </a:fld>
            <a:endParaRPr lang="en-US" dirty="0"/>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dirty="0"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4/7/2016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4/7/2016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941910" y="2514601"/>
            <a:ext cx="6686549" cy="2262781"/>
          </a:xfrm>
        </p:spPr>
        <p:txBody>
          <a:bodyPr anchor="b">
            <a:normAutofit/>
          </a:bodyPr>
          <a:lstStyle>
            <a:lvl1pPr>
              <a:defRPr sz="4050"/>
            </a:lvl1pPr>
          </a:lstStyle>
          <a:p>
            <a:r>
              <a:rPr lang="en-US" smtClean="0"/>
              <a:t>Click to edit Master title style</a:t>
            </a:r>
            <a:endParaRPr lang="en-US" dirty="0"/>
          </a:p>
        </p:txBody>
      </p:sp>
      <p:sp>
        <p:nvSpPr>
          <p:cNvPr id="3" name="Subtitle 2"/>
          <p:cNvSpPr>
            <a:spLocks noGrp="1"/>
          </p:cNvSpPr>
          <p:nvPr>
            <p:ph type="subTitle" idx="1"/>
          </p:nvPr>
        </p:nvSpPr>
        <p:spPr>
          <a:xfrm>
            <a:off x="1941910" y="4777380"/>
            <a:ext cx="6686549" cy="1126283"/>
          </a:xfrm>
        </p:spPr>
        <p:txBody>
          <a:bodyPr anchor="t"/>
          <a:lstStyle>
            <a:lvl1pPr marL="0" indent="0" algn="l">
              <a:buNone/>
              <a:defRPr>
                <a:solidFill>
                  <a:schemeClr val="tx1">
                    <a:lumMod val="65000"/>
                    <a:lumOff val="3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solidFill>
                  <a:prstClr val="black">
                    <a:tint val="75000"/>
                  </a:prstClr>
                </a:solidFill>
              </a:rPr>
              <a:pPr/>
              <a:t>4/7/2016</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7" name="Freeform 6"/>
          <p:cNvSpPr/>
          <p:nvPr/>
        </p:nvSpPr>
        <p:spPr bwMode="auto">
          <a:xfrm>
            <a:off x="0" y="4323811"/>
            <a:ext cx="1308489"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398860" y="4529541"/>
            <a:ext cx="584825"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996732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944694" y="624110"/>
            <a:ext cx="6683765"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1941909" y="2133600"/>
            <a:ext cx="668655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solidFill>
                  <a:prstClr val="black">
                    <a:tint val="75000"/>
                  </a:prstClr>
                </a:solidFill>
              </a:rPr>
              <a:pPr/>
              <a:t>4/7/2016</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8" name="Freeform 11"/>
          <p:cNvSpPr/>
          <p:nvPr/>
        </p:nvSpPr>
        <p:spPr bwMode="auto">
          <a:xfrm flipV="1">
            <a:off x="-3141" y="7143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758859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41910" y="2058750"/>
            <a:ext cx="6686549" cy="1468800"/>
          </a:xfrm>
        </p:spPr>
        <p:txBody>
          <a:bodyPr anchor="b"/>
          <a:lstStyle>
            <a:lvl1pPr algn="l">
              <a:defRPr sz="3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941910" y="3530129"/>
            <a:ext cx="6686549" cy="860400"/>
          </a:xfrm>
        </p:spPr>
        <p:txBody>
          <a:bodyPr anchor="t"/>
          <a:lstStyle>
            <a:lvl1pPr marL="0" indent="0" algn="l">
              <a:buNone/>
              <a:defRPr sz="1500">
                <a:solidFill>
                  <a:schemeClr val="tx1">
                    <a:lumMod val="65000"/>
                    <a:lumOff val="3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solidFill>
                  <a:prstClr val="black">
                    <a:tint val="75000"/>
                  </a:prstClr>
                </a:solidFill>
              </a:rPr>
              <a:pPr/>
              <a:t>4/7/2016</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9" name="Freeform 11"/>
          <p:cNvSpPr/>
          <p:nvPr/>
        </p:nvSpPr>
        <p:spPr bwMode="auto">
          <a:xfrm flipV="1">
            <a:off x="-3141" y="31781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398860" y="3244140"/>
            <a:ext cx="584825"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578912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941909" y="2133600"/>
            <a:ext cx="3235398"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393060" y="2126222"/>
            <a:ext cx="3235398"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solidFill>
                  <a:prstClr val="black">
                    <a:tint val="75000"/>
                  </a:prstClr>
                </a:solidFill>
              </a:rPr>
              <a:pPr/>
              <a:t>4/7/2016</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12" name="Freeform 11"/>
          <p:cNvSpPr/>
          <p:nvPr/>
        </p:nvSpPr>
        <p:spPr bwMode="auto">
          <a:xfrm flipV="1">
            <a:off x="-3141" y="7143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398860" y="787783"/>
            <a:ext cx="584825"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1921057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204530" y="1972703"/>
            <a:ext cx="2994549" cy="576262"/>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1941909" y="2548966"/>
            <a:ext cx="3257170"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29972" y="1969475"/>
            <a:ext cx="2999251" cy="576262"/>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5375218" y="2545738"/>
            <a:ext cx="3254006"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solidFill>
                  <a:prstClr val="black">
                    <a:tint val="75000"/>
                  </a:prstClr>
                </a:solidFill>
              </a:rPr>
              <a:pPr/>
              <a:t>4/7/2016</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endParaRPr lang="en-US" dirty="0">
              <a:solidFill>
                <a:prstClr val="black">
                  <a:tint val="75000"/>
                </a:prstClr>
              </a:solidFill>
            </a:endParaRPr>
          </a:p>
        </p:txBody>
      </p:sp>
      <p:sp>
        <p:nvSpPr>
          <p:cNvPr id="12" name="Freeform 11"/>
          <p:cNvSpPr/>
          <p:nvPr/>
        </p:nvSpPr>
        <p:spPr bwMode="auto">
          <a:xfrm flipV="1">
            <a:off x="-3141" y="7143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398860" y="787783"/>
            <a:ext cx="584825"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4420897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solidFill>
                  <a:prstClr val="black">
                    <a:tint val="75000"/>
                  </a:prstClr>
                </a:solidFill>
              </a:rPr>
              <a:pPr/>
              <a:t>4/7/2016</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endParaRPr lang="en-US" dirty="0">
              <a:solidFill>
                <a:prstClr val="black">
                  <a:tint val="75000"/>
                </a:prstClr>
              </a:solidFill>
            </a:endParaRPr>
          </a:p>
        </p:txBody>
      </p:sp>
      <p:sp>
        <p:nvSpPr>
          <p:cNvPr id="7" name="Freeform 11"/>
          <p:cNvSpPr/>
          <p:nvPr/>
        </p:nvSpPr>
        <p:spPr bwMode="auto">
          <a:xfrm flipV="1">
            <a:off x="-3141" y="7143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2726420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solidFill>
                  <a:prstClr val="black">
                    <a:tint val="75000"/>
                  </a:prstClr>
                </a:solidFill>
              </a:rPr>
              <a:pPr/>
              <a:t>4/7/2016</a:t>
            </a:fld>
            <a:endParaRPr lang="en-US" dirty="0">
              <a:solidFill>
                <a:prstClr val="black">
                  <a:tint val="75000"/>
                </a:prstClr>
              </a:solidFill>
            </a:endParaRPr>
          </a:p>
        </p:txBody>
      </p:sp>
      <p:sp>
        <p:nvSpPr>
          <p:cNvPr id="3" name="Footer Placeholder 2"/>
          <p:cNvSpPr>
            <a:spLocks noGrp="1"/>
          </p:cNvSpPr>
          <p:nvPr>
            <p:ph type="ftr" sz="quarter" idx="11"/>
          </p:nvPr>
        </p:nvSpPr>
        <p:spPr/>
        <p:txBody>
          <a:bodyPr/>
          <a:lstStyle/>
          <a:p>
            <a:endParaRPr lang="en-US" dirty="0">
              <a:solidFill>
                <a:prstClr val="black">
                  <a:tint val="75000"/>
                </a:prstClr>
              </a:solidFill>
            </a:endParaRPr>
          </a:p>
        </p:txBody>
      </p:sp>
      <p:sp>
        <p:nvSpPr>
          <p:cNvPr id="6" name="Freeform 11"/>
          <p:cNvSpPr/>
          <p:nvPr/>
        </p:nvSpPr>
        <p:spPr bwMode="auto">
          <a:xfrm flipV="1">
            <a:off x="-3141" y="7143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2415484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910" y="446088"/>
            <a:ext cx="2628899" cy="976312"/>
          </a:xfrm>
        </p:spPr>
        <p:txBody>
          <a:bodyPr anchor="b"/>
          <a:lstStyle>
            <a:lvl1pPr algn="l">
              <a:defRPr sz="1500" b="0"/>
            </a:lvl1pPr>
          </a:lstStyle>
          <a:p>
            <a:r>
              <a:rPr lang="en-US" smtClean="0"/>
              <a:t>Click to edit Master title style</a:t>
            </a:r>
            <a:endParaRPr lang="en-US" dirty="0"/>
          </a:p>
        </p:txBody>
      </p:sp>
      <p:sp>
        <p:nvSpPr>
          <p:cNvPr id="3" name="Content Placeholder 2"/>
          <p:cNvSpPr>
            <a:spLocks noGrp="1"/>
          </p:cNvSpPr>
          <p:nvPr>
            <p:ph idx="1"/>
          </p:nvPr>
        </p:nvSpPr>
        <p:spPr>
          <a:xfrm>
            <a:off x="4742259" y="446089"/>
            <a:ext cx="38862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941910" y="1598613"/>
            <a:ext cx="2628899" cy="4262436"/>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solidFill>
                  <a:prstClr val="black">
                    <a:tint val="75000"/>
                  </a:prstClr>
                </a:solidFill>
              </a:rPr>
              <a:pPr/>
              <a:t>4/7/2016</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9" name="Freeform 11"/>
          <p:cNvSpPr/>
          <p:nvPr/>
        </p:nvSpPr>
        <p:spPr bwMode="auto">
          <a:xfrm flipV="1">
            <a:off x="-3141" y="7143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9660115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910" y="4800600"/>
            <a:ext cx="6686550" cy="566738"/>
          </a:xfrm>
        </p:spPr>
        <p:txBody>
          <a:bodyPr anchor="b">
            <a:normAutofit/>
          </a:bodyPr>
          <a:lstStyle>
            <a:lvl1pPr algn="l">
              <a:defRPr sz="18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941909" y="634965"/>
            <a:ext cx="6686550" cy="3854970"/>
          </a:xfrm>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smtClean="0"/>
              <a:t>Click icon to add picture</a:t>
            </a:r>
            <a:endParaRPr lang="en-US" dirty="0"/>
          </a:p>
        </p:txBody>
      </p:sp>
      <p:sp>
        <p:nvSpPr>
          <p:cNvPr id="4" name="Text Placeholder 3"/>
          <p:cNvSpPr>
            <a:spLocks noGrp="1"/>
          </p:cNvSpPr>
          <p:nvPr>
            <p:ph type="body" sz="half" idx="2"/>
          </p:nvPr>
        </p:nvSpPr>
        <p:spPr>
          <a:xfrm>
            <a:off x="1941910" y="5367338"/>
            <a:ext cx="6686550" cy="493712"/>
          </a:xfrm>
        </p:spPr>
        <p:txBody>
          <a:bodyPr>
            <a:normAutofit/>
          </a:bodyPr>
          <a:lstStyle>
            <a:lvl1pPr marL="0" indent="0">
              <a:buNone/>
              <a:defRPr sz="9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solidFill>
                  <a:prstClr val="black">
                    <a:tint val="75000"/>
                  </a:prstClr>
                </a:solidFill>
              </a:rPr>
              <a:pPr/>
              <a:t>4/7/2016</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9" name="Freeform 11"/>
          <p:cNvSpPr/>
          <p:nvPr/>
        </p:nvSpPr>
        <p:spPr bwMode="auto">
          <a:xfrm flipV="1">
            <a:off x="-3141" y="491172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398860" y="4983088"/>
            <a:ext cx="584825"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89576996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910" y="609600"/>
            <a:ext cx="6686549" cy="3117040"/>
          </a:xfrm>
        </p:spPr>
        <p:txBody>
          <a:bodyPr anchor="ctr">
            <a:normAutofit/>
          </a:bodyPr>
          <a:lstStyle>
            <a:lvl1pPr algn="l">
              <a:defRPr sz="36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941910" y="4354046"/>
            <a:ext cx="6686549" cy="1555864"/>
          </a:xfrm>
        </p:spPr>
        <p:txBody>
          <a:bodyPr anchor="ctr">
            <a:normAutofit/>
          </a:bodyPr>
          <a:lstStyle>
            <a:lvl1pPr marL="0" indent="0" algn="l">
              <a:buNone/>
              <a:defRPr sz="1350">
                <a:solidFill>
                  <a:schemeClr val="tx1">
                    <a:lumMod val="65000"/>
                    <a:lumOff val="3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solidFill>
                  <a:prstClr val="black">
                    <a:tint val="75000"/>
                  </a:prstClr>
                </a:solidFill>
              </a:rPr>
              <a:pPr/>
              <a:t>4/7/2016</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9" name="Freeform 11"/>
          <p:cNvSpPr/>
          <p:nvPr/>
        </p:nvSpPr>
        <p:spPr bwMode="auto">
          <a:xfrm flipV="1">
            <a:off x="-3141" y="31781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398860" y="3244140"/>
            <a:ext cx="584825"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68794318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37462" y="609600"/>
            <a:ext cx="6295445" cy="2895600"/>
          </a:xfrm>
        </p:spPr>
        <p:txBody>
          <a:bodyPr anchor="ctr">
            <a:normAutofit/>
          </a:bodyPr>
          <a:lstStyle>
            <a:lvl1pPr algn="l">
              <a:defRPr sz="36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2456259" y="3505200"/>
            <a:ext cx="5652416" cy="381000"/>
          </a:xfrm>
        </p:spPr>
        <p:txBody>
          <a:bodyPr anchor="ctr">
            <a:noAutofit/>
          </a:bodyPr>
          <a:lstStyle>
            <a:lvl1pPr marL="0" indent="0">
              <a:buFontTx/>
              <a:buNone/>
              <a:defRPr sz="1200">
                <a:solidFill>
                  <a:schemeClr val="tx1">
                    <a:lumMod val="50000"/>
                    <a:lumOff val="50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941910" y="4354046"/>
            <a:ext cx="6686549" cy="1555864"/>
          </a:xfrm>
        </p:spPr>
        <p:txBody>
          <a:bodyPr anchor="ctr">
            <a:normAutofit/>
          </a:bodyPr>
          <a:lstStyle>
            <a:lvl1pPr marL="0" indent="0" algn="l">
              <a:buNone/>
              <a:defRPr sz="1350">
                <a:solidFill>
                  <a:schemeClr val="tx1">
                    <a:lumMod val="65000"/>
                    <a:lumOff val="3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solidFill>
                  <a:prstClr val="black">
                    <a:tint val="75000"/>
                  </a:prstClr>
                </a:solidFill>
              </a:rPr>
              <a:pPr/>
              <a:t>4/7/2016</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11" name="Freeform 11"/>
          <p:cNvSpPr/>
          <p:nvPr/>
        </p:nvSpPr>
        <p:spPr bwMode="auto">
          <a:xfrm flipV="1">
            <a:off x="-3141" y="31781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398860" y="3244140"/>
            <a:ext cx="584825" cy="365125"/>
          </a:xfrm>
        </p:spPr>
        <p:txBody>
          <a:bodyPr/>
          <a:lstStyle/>
          <a:p>
            <a:fld id="{D57F1E4F-1CFF-5643-939E-217C01CDF565}" type="slidenum">
              <a:rPr lang="en-US" dirty="0"/>
              <a:pPr/>
              <a:t>‹#›</a:t>
            </a:fld>
            <a:endParaRPr lang="en-US" dirty="0"/>
          </a:p>
        </p:txBody>
      </p:sp>
      <p:sp>
        <p:nvSpPr>
          <p:cNvPr id="14" name="TextBox 13"/>
          <p:cNvSpPr txBox="1"/>
          <p:nvPr/>
        </p:nvSpPr>
        <p:spPr>
          <a:xfrm>
            <a:off x="1850739" y="648005"/>
            <a:ext cx="457200" cy="584776"/>
          </a:xfrm>
          <a:prstGeom prst="rect">
            <a:avLst/>
          </a:prstGeom>
        </p:spPr>
        <p:txBody>
          <a:bodyPr vert="horz" lIns="68580" tIns="34290" rIns="68580" bIns="34290" rtlCol="0" anchor="ctr">
            <a:noAutofit/>
          </a:bodyPr>
          <a:lstStyle/>
          <a:p>
            <a:pPr defTabSz="342900"/>
            <a:r>
              <a:rPr lang="en-US" sz="6000" dirty="0">
                <a:ln w="3175" cmpd="sng">
                  <a:noFill/>
                </a:ln>
                <a:solidFill>
                  <a:srgbClr val="353535"/>
                </a:solidFill>
                <a:latin typeface="Arial"/>
              </a:rPr>
              <a:t>“</a:t>
            </a:r>
          </a:p>
        </p:txBody>
      </p:sp>
      <p:sp>
        <p:nvSpPr>
          <p:cNvPr id="15" name="TextBox 14"/>
          <p:cNvSpPr txBox="1"/>
          <p:nvPr/>
        </p:nvSpPr>
        <p:spPr>
          <a:xfrm>
            <a:off x="8336139" y="2905306"/>
            <a:ext cx="457200" cy="584776"/>
          </a:xfrm>
          <a:prstGeom prst="rect">
            <a:avLst/>
          </a:prstGeom>
        </p:spPr>
        <p:txBody>
          <a:bodyPr vert="horz" lIns="68580" tIns="34290" rIns="68580" bIns="34290" rtlCol="0" anchor="ctr">
            <a:noAutofit/>
          </a:bodyPr>
          <a:lstStyle/>
          <a:p>
            <a:pPr defTabSz="342900"/>
            <a:r>
              <a:rPr lang="en-US" sz="6000" dirty="0">
                <a:ln w="3175" cmpd="sng">
                  <a:noFill/>
                </a:ln>
                <a:solidFill>
                  <a:srgbClr val="353535"/>
                </a:solidFill>
                <a:latin typeface="Arial"/>
              </a:rPr>
              <a:t>”</a:t>
            </a:r>
          </a:p>
        </p:txBody>
      </p:sp>
    </p:spTree>
    <p:extLst>
      <p:ext uri="{BB962C8B-B14F-4D97-AF65-F5344CB8AC3E}">
        <p14:creationId xmlns:p14="http://schemas.microsoft.com/office/powerpoint/2010/main" val="31785616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941910" y="2438401"/>
            <a:ext cx="6686550" cy="2724845"/>
          </a:xfrm>
        </p:spPr>
        <p:txBody>
          <a:bodyPr anchor="b">
            <a:normAutofit/>
          </a:bodyPr>
          <a:lstStyle>
            <a:lvl1pPr algn="l">
              <a:defRPr sz="36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1941910" y="5181600"/>
            <a:ext cx="668655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solidFill>
                  <a:prstClr val="black">
                    <a:tint val="75000"/>
                  </a:prstClr>
                </a:solidFill>
              </a:rPr>
              <a:pPr/>
              <a:t>4/7/2016</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9" name="Freeform 11"/>
          <p:cNvSpPr/>
          <p:nvPr/>
        </p:nvSpPr>
        <p:spPr bwMode="auto">
          <a:xfrm flipV="1">
            <a:off x="-3141" y="491172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398860" y="4983088"/>
            <a:ext cx="584825"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61166313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137462" y="609600"/>
            <a:ext cx="6295445" cy="2895600"/>
          </a:xfrm>
        </p:spPr>
        <p:txBody>
          <a:bodyPr anchor="ctr">
            <a:normAutofit/>
          </a:bodyPr>
          <a:lstStyle>
            <a:lvl1pPr algn="l">
              <a:defRPr sz="36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1941909" y="4343400"/>
            <a:ext cx="6686550" cy="838200"/>
          </a:xfrm>
        </p:spPr>
        <p:txBody>
          <a:bodyPr anchor="b">
            <a:noAutofit/>
          </a:bodyPr>
          <a:lstStyle>
            <a:lvl1pPr marL="0" indent="0">
              <a:buFontTx/>
              <a:buNone/>
              <a:defRPr sz="1800">
                <a:solidFill>
                  <a:schemeClr val="accent1"/>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1941910" y="5181600"/>
            <a:ext cx="668655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solidFill>
                  <a:prstClr val="black">
                    <a:tint val="75000"/>
                  </a:prstClr>
                </a:solidFill>
              </a:rPr>
              <a:pPr/>
              <a:t>4/7/2016</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11" name="Freeform 11"/>
          <p:cNvSpPr/>
          <p:nvPr/>
        </p:nvSpPr>
        <p:spPr bwMode="auto">
          <a:xfrm flipV="1">
            <a:off x="-3141" y="491172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398860" y="4983088"/>
            <a:ext cx="584825" cy="365125"/>
          </a:xfrm>
        </p:spPr>
        <p:txBody>
          <a:bodyPr/>
          <a:lstStyle/>
          <a:p>
            <a:fld id="{D57F1E4F-1CFF-5643-939E-217C01CDF565}" type="slidenum">
              <a:rPr lang="en-US" dirty="0"/>
              <a:pPr/>
              <a:t>‹#›</a:t>
            </a:fld>
            <a:endParaRPr lang="en-US" dirty="0"/>
          </a:p>
        </p:txBody>
      </p:sp>
      <p:sp>
        <p:nvSpPr>
          <p:cNvPr id="17" name="TextBox 16"/>
          <p:cNvSpPr txBox="1"/>
          <p:nvPr/>
        </p:nvSpPr>
        <p:spPr>
          <a:xfrm>
            <a:off x="1850739" y="648005"/>
            <a:ext cx="457200" cy="584776"/>
          </a:xfrm>
          <a:prstGeom prst="rect">
            <a:avLst/>
          </a:prstGeom>
        </p:spPr>
        <p:txBody>
          <a:bodyPr vert="horz" lIns="68580" tIns="34290" rIns="68580" bIns="34290" rtlCol="0" anchor="ctr">
            <a:noAutofit/>
          </a:bodyPr>
          <a:lstStyle/>
          <a:p>
            <a:pPr defTabSz="342900"/>
            <a:r>
              <a:rPr lang="en-US" sz="6000" dirty="0">
                <a:ln w="3175" cmpd="sng">
                  <a:noFill/>
                </a:ln>
                <a:solidFill>
                  <a:srgbClr val="353535"/>
                </a:solidFill>
                <a:latin typeface="Arial"/>
              </a:rPr>
              <a:t>“</a:t>
            </a:r>
          </a:p>
        </p:txBody>
      </p:sp>
      <p:sp>
        <p:nvSpPr>
          <p:cNvPr id="18" name="TextBox 17"/>
          <p:cNvSpPr txBox="1"/>
          <p:nvPr/>
        </p:nvSpPr>
        <p:spPr>
          <a:xfrm>
            <a:off x="8336139" y="2905306"/>
            <a:ext cx="457200" cy="584776"/>
          </a:xfrm>
          <a:prstGeom prst="rect">
            <a:avLst/>
          </a:prstGeom>
        </p:spPr>
        <p:txBody>
          <a:bodyPr vert="horz" lIns="68580" tIns="34290" rIns="68580" bIns="34290" rtlCol="0" anchor="ctr">
            <a:noAutofit/>
          </a:bodyPr>
          <a:lstStyle/>
          <a:p>
            <a:pPr defTabSz="342900"/>
            <a:r>
              <a:rPr lang="en-US" sz="6000" dirty="0">
                <a:ln w="3175" cmpd="sng">
                  <a:noFill/>
                </a:ln>
                <a:solidFill>
                  <a:srgbClr val="353535"/>
                </a:solidFill>
                <a:latin typeface="Arial"/>
              </a:rPr>
              <a:t>”</a:t>
            </a:r>
          </a:p>
        </p:txBody>
      </p:sp>
    </p:spTree>
    <p:extLst>
      <p:ext uri="{BB962C8B-B14F-4D97-AF65-F5344CB8AC3E}">
        <p14:creationId xmlns:p14="http://schemas.microsoft.com/office/powerpoint/2010/main" val="154947656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941910" y="627407"/>
            <a:ext cx="6686549" cy="2880020"/>
          </a:xfrm>
        </p:spPr>
        <p:txBody>
          <a:bodyPr anchor="ctr">
            <a:normAutofit/>
          </a:bodyPr>
          <a:lstStyle>
            <a:lvl1pPr algn="l">
              <a:defRPr sz="36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1941909" y="4343400"/>
            <a:ext cx="6686550" cy="838200"/>
          </a:xfrm>
        </p:spPr>
        <p:txBody>
          <a:bodyPr anchor="b">
            <a:noAutofit/>
          </a:bodyPr>
          <a:lstStyle>
            <a:lvl1pPr marL="0" indent="0">
              <a:buFontTx/>
              <a:buNone/>
              <a:defRPr sz="1800">
                <a:solidFill>
                  <a:schemeClr val="accent1"/>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1941910" y="5181600"/>
            <a:ext cx="668655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solidFill>
                  <a:prstClr val="black">
                    <a:tint val="75000"/>
                  </a:prstClr>
                </a:solidFill>
              </a:rPr>
              <a:pPr/>
              <a:t>4/7/2016</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endParaRPr lang="en-US" dirty="0">
              <a:solidFill>
                <a:prstClr val="black">
                  <a:tint val="75000"/>
                </a:prstClr>
              </a:solidFill>
            </a:endParaRPr>
          </a:p>
        </p:txBody>
      </p:sp>
      <p:sp>
        <p:nvSpPr>
          <p:cNvPr id="9" name="Freeform 11"/>
          <p:cNvSpPr/>
          <p:nvPr/>
        </p:nvSpPr>
        <p:spPr bwMode="auto">
          <a:xfrm flipV="1">
            <a:off x="-3141" y="491172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398860" y="4983088"/>
            <a:ext cx="584825" cy="365125"/>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78529200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solidFill>
                  <a:prstClr val="black">
                    <a:tint val="75000"/>
                  </a:prstClr>
                </a:solidFill>
              </a:rPr>
              <a:pPr/>
              <a:t>4/7/2016</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8" name="Freeform 11"/>
          <p:cNvSpPr/>
          <p:nvPr/>
        </p:nvSpPr>
        <p:spPr bwMode="auto">
          <a:xfrm flipV="1">
            <a:off x="-3141" y="7143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63012157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71109" y="627406"/>
            <a:ext cx="16557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941909" y="627406"/>
            <a:ext cx="485775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solidFill>
                  <a:prstClr val="black">
                    <a:tint val="75000"/>
                  </a:prstClr>
                </a:solidFill>
              </a:rPr>
              <a:pPr/>
              <a:t>4/7/2016</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endParaRPr lang="en-US" dirty="0">
              <a:solidFill>
                <a:prstClr val="black">
                  <a:tint val="75000"/>
                </a:prstClr>
              </a:solidFill>
            </a:endParaRPr>
          </a:p>
        </p:txBody>
      </p:sp>
      <p:sp>
        <p:nvSpPr>
          <p:cNvPr id="8" name="Freeform 11"/>
          <p:cNvSpPr/>
          <p:nvPr/>
        </p:nvSpPr>
        <p:spPr bwMode="auto">
          <a:xfrm flipV="1">
            <a:off x="-3141" y="714376"/>
            <a:ext cx="1191395"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1691077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heme" Target="../theme/theme2.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dirty="0">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1D8BD707-D9CF-40AE-B4C6-C98DA3205C09}" type="datetimeFigureOut">
              <a:rPr lang="en-US" smtClean="0"/>
              <a:pPr/>
              <a:t>4/7/2016</a:t>
            </a:fld>
            <a:endParaRPr lang="en-US" dirty="0"/>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dirty="0"/>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6F15528-21DE-4FAA-801E-634DDDAF4B2B}" type="slidenum">
              <a:rPr lang="en-US" smtClean="0"/>
              <a:pPr/>
              <a:t>‹#›</a:t>
            </a:fld>
            <a:endParaRPr lang="en-US" dirty="0"/>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dirty="0"/>
            </a:p>
          </p:txBody>
        </p:sp>
      </p:grpSp>
    </p:spTree>
  </p:cSld>
  <p:clrMap bg1="dk1" tx1="lt1" bg2="dk2" tx2="lt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138637"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0416" y="157"/>
            <a:ext cx="1767506"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3716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1944694" y="624110"/>
            <a:ext cx="6683765"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941909" y="2133600"/>
            <a:ext cx="668655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771210" y="6130437"/>
            <a:ext cx="859712" cy="370396"/>
          </a:xfrm>
          <a:prstGeom prst="rect">
            <a:avLst/>
          </a:prstGeom>
        </p:spPr>
        <p:txBody>
          <a:bodyPr vert="horz" lIns="91440" tIns="45720" rIns="91440" bIns="45720" rtlCol="0" anchor="ctr"/>
          <a:lstStyle>
            <a:lvl1pPr algn="r">
              <a:defRPr sz="675">
                <a:solidFill>
                  <a:schemeClr val="tx1">
                    <a:tint val="75000"/>
                  </a:schemeClr>
                </a:solidFill>
              </a:defRPr>
            </a:lvl1pPr>
          </a:lstStyle>
          <a:p>
            <a:pPr defTabSz="342900"/>
            <a:fld id="{B61BEF0D-F0BB-DE4B-95CE-6DB70DBA9567}" type="datetimeFigureOut">
              <a:rPr lang="en-US" smtClean="0">
                <a:solidFill>
                  <a:prstClr val="black">
                    <a:tint val="75000"/>
                  </a:prstClr>
                </a:solidFill>
              </a:rPr>
              <a:pPr defTabSz="342900"/>
              <a:t>4/7/2016</a:t>
            </a:fld>
            <a:endParaRPr lang="en-US" dirty="0">
              <a:solidFill>
                <a:prstClr val="black">
                  <a:tint val="75000"/>
                </a:prstClr>
              </a:solidFill>
            </a:endParaRPr>
          </a:p>
        </p:txBody>
      </p:sp>
      <p:sp>
        <p:nvSpPr>
          <p:cNvPr id="5" name="Footer Placeholder 4"/>
          <p:cNvSpPr>
            <a:spLocks noGrp="1"/>
          </p:cNvSpPr>
          <p:nvPr>
            <p:ph type="ftr" sz="quarter" idx="3"/>
          </p:nvPr>
        </p:nvSpPr>
        <p:spPr>
          <a:xfrm>
            <a:off x="1941910" y="6135809"/>
            <a:ext cx="5714999" cy="365125"/>
          </a:xfrm>
          <a:prstGeom prst="rect">
            <a:avLst/>
          </a:prstGeom>
        </p:spPr>
        <p:txBody>
          <a:bodyPr vert="horz" lIns="91440" tIns="45720" rIns="91440" bIns="45720" rtlCol="0" anchor="ctr"/>
          <a:lstStyle>
            <a:lvl1pPr algn="l">
              <a:defRPr sz="675">
                <a:solidFill>
                  <a:schemeClr val="tx1">
                    <a:tint val="75000"/>
                  </a:schemeClr>
                </a:solidFill>
              </a:defRPr>
            </a:lvl1pPr>
          </a:lstStyle>
          <a:p>
            <a:pPr defTabSz="342900"/>
            <a:endParaRPr lang="en-US" dirty="0">
              <a:solidFill>
                <a:prstClr val="black">
                  <a:tint val="75000"/>
                </a:prstClr>
              </a:solidFill>
            </a:endParaRPr>
          </a:p>
        </p:txBody>
      </p:sp>
      <p:sp>
        <p:nvSpPr>
          <p:cNvPr id="6" name="Slide Number Placeholder 5"/>
          <p:cNvSpPr>
            <a:spLocks noGrp="1"/>
          </p:cNvSpPr>
          <p:nvPr>
            <p:ph type="sldNum" sz="quarter" idx="4"/>
          </p:nvPr>
        </p:nvSpPr>
        <p:spPr bwMode="gray">
          <a:xfrm>
            <a:off x="398860" y="787783"/>
            <a:ext cx="584825" cy="365125"/>
          </a:xfrm>
          <a:prstGeom prst="rect">
            <a:avLst/>
          </a:prstGeom>
        </p:spPr>
        <p:txBody>
          <a:bodyPr vert="horz" lIns="91440" tIns="45720" rIns="91440" bIns="45720" rtlCol="0" anchor="ctr"/>
          <a:lstStyle>
            <a:lvl1pPr algn="r">
              <a:defRPr sz="1500">
                <a:solidFill>
                  <a:srgbClr val="FEFFFF"/>
                </a:solidFill>
              </a:defRPr>
            </a:lvl1pPr>
          </a:lstStyle>
          <a:p>
            <a:pPr defTabSz="342900"/>
            <a:fld id="{D57F1E4F-1CFF-5643-939E-217C01CDF565}" type="slidenum">
              <a:rPr lang="en-US" smtClean="0"/>
              <a:pPr defTabSz="342900"/>
              <a:t>‹#›</a:t>
            </a:fld>
            <a:endParaRPr lang="en-US" dirty="0"/>
          </a:p>
        </p:txBody>
      </p:sp>
    </p:spTree>
    <p:extLst>
      <p:ext uri="{BB962C8B-B14F-4D97-AF65-F5344CB8AC3E}">
        <p14:creationId xmlns:p14="http://schemas.microsoft.com/office/powerpoint/2010/main" val="59814444"/>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Lst>
  <p:txStyles>
    <p:titleStyle>
      <a:lvl1pPr algn="l" defTabSz="342900" rtl="1" eaLnBrk="1" latinLnBrk="0" hangingPunct="1">
        <a:spcBef>
          <a:spcPct val="0"/>
        </a:spcBef>
        <a:buNone/>
        <a:defRPr sz="2700" kern="1200">
          <a:solidFill>
            <a:schemeClr val="accent2">
              <a:lumMod val="75000"/>
            </a:schemeClr>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257175" indent="-257175" algn="r" defTabSz="342900" rtl="1" eaLnBrk="1" latinLnBrk="0" hangingPunct="1">
        <a:spcBef>
          <a:spcPts val="750"/>
        </a:spcBef>
        <a:spcAft>
          <a:spcPts val="0"/>
        </a:spcAft>
        <a:buClr>
          <a:schemeClr val="accent1"/>
        </a:buClr>
        <a:buFont typeface="Wingdings 3" charset="2"/>
        <a:buChar char=""/>
        <a:defRPr sz="1350" kern="1200">
          <a:solidFill>
            <a:schemeClr val="tx1">
              <a:lumMod val="75000"/>
              <a:lumOff val="25000"/>
            </a:schemeClr>
          </a:solidFill>
          <a:latin typeface="+mn-lt"/>
          <a:ea typeface="+mn-ea"/>
          <a:cs typeface="+mn-cs"/>
        </a:defRPr>
      </a:lvl1pPr>
      <a:lvl2pPr marL="557213" indent="-214313" algn="r" defTabSz="342900" rtl="1" eaLnBrk="1" latinLnBrk="0" hangingPunct="1">
        <a:spcBef>
          <a:spcPts val="75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2pPr>
      <a:lvl3pPr marL="857250" indent="-171450" algn="r" defTabSz="342900" rtl="1" eaLnBrk="1" latinLnBrk="0" hangingPunct="1">
        <a:spcBef>
          <a:spcPts val="750"/>
        </a:spcBef>
        <a:spcAft>
          <a:spcPts val="0"/>
        </a:spcAft>
        <a:buClr>
          <a:schemeClr val="accent1"/>
        </a:buClr>
        <a:buFont typeface="Wingdings 3" charset="2"/>
        <a:buChar char=""/>
        <a:defRPr sz="1050" kern="1200">
          <a:solidFill>
            <a:schemeClr val="tx1">
              <a:lumMod val="75000"/>
              <a:lumOff val="25000"/>
            </a:schemeClr>
          </a:solidFill>
          <a:latin typeface="+mn-lt"/>
          <a:ea typeface="+mn-ea"/>
          <a:cs typeface="+mn-cs"/>
        </a:defRPr>
      </a:lvl3pPr>
      <a:lvl4pPr marL="1200150" indent="-171450" algn="r" defTabSz="342900" rtl="1" eaLnBrk="1" latinLnBrk="0" hangingPunct="1">
        <a:spcBef>
          <a:spcPts val="750"/>
        </a:spcBef>
        <a:spcAft>
          <a:spcPts val="0"/>
        </a:spcAft>
        <a:buClr>
          <a:schemeClr val="accent1"/>
        </a:buClr>
        <a:buFont typeface="Wingdings 3" charset="2"/>
        <a:buChar char=""/>
        <a:defRPr sz="900" kern="1200">
          <a:solidFill>
            <a:schemeClr val="tx1">
              <a:lumMod val="75000"/>
              <a:lumOff val="25000"/>
            </a:schemeClr>
          </a:solidFill>
          <a:latin typeface="+mn-lt"/>
          <a:ea typeface="+mn-ea"/>
          <a:cs typeface="+mn-cs"/>
        </a:defRPr>
      </a:lvl4pPr>
      <a:lvl5pPr marL="1543050" indent="-171450" algn="r" defTabSz="342900" rtl="1" eaLnBrk="1" latinLnBrk="0" hangingPunct="1">
        <a:spcBef>
          <a:spcPts val="750"/>
        </a:spcBef>
        <a:spcAft>
          <a:spcPts val="0"/>
        </a:spcAft>
        <a:buClr>
          <a:schemeClr val="accent1"/>
        </a:buClr>
        <a:buFont typeface="Wingdings 3" charset="2"/>
        <a:buChar char=""/>
        <a:defRPr sz="900" kern="1200">
          <a:solidFill>
            <a:schemeClr val="tx1">
              <a:lumMod val="75000"/>
              <a:lumOff val="25000"/>
            </a:schemeClr>
          </a:solidFill>
          <a:latin typeface="+mn-lt"/>
          <a:ea typeface="+mn-ea"/>
          <a:cs typeface="+mn-cs"/>
        </a:defRPr>
      </a:lvl5pPr>
      <a:lvl6pPr marL="1885950" indent="-171450" algn="r" defTabSz="342900" rtl="1" eaLnBrk="1" latinLnBrk="0" hangingPunct="1">
        <a:spcBef>
          <a:spcPts val="750"/>
        </a:spcBef>
        <a:spcAft>
          <a:spcPts val="0"/>
        </a:spcAft>
        <a:buClr>
          <a:schemeClr val="accent1"/>
        </a:buClr>
        <a:buFont typeface="Wingdings 3" charset="2"/>
        <a:buChar char=""/>
        <a:defRPr sz="900" kern="1200">
          <a:solidFill>
            <a:schemeClr val="tx1">
              <a:lumMod val="75000"/>
              <a:lumOff val="25000"/>
            </a:schemeClr>
          </a:solidFill>
          <a:latin typeface="+mn-lt"/>
          <a:ea typeface="+mn-ea"/>
          <a:cs typeface="+mn-cs"/>
        </a:defRPr>
      </a:lvl6pPr>
      <a:lvl7pPr marL="2228850" indent="-171450" algn="r" defTabSz="342900" rtl="1" eaLnBrk="1" latinLnBrk="0" hangingPunct="1">
        <a:spcBef>
          <a:spcPts val="750"/>
        </a:spcBef>
        <a:spcAft>
          <a:spcPts val="0"/>
        </a:spcAft>
        <a:buClr>
          <a:schemeClr val="accent1"/>
        </a:buClr>
        <a:buFont typeface="Wingdings 3" charset="2"/>
        <a:buChar char=""/>
        <a:defRPr sz="900" kern="1200">
          <a:solidFill>
            <a:schemeClr val="tx1">
              <a:lumMod val="75000"/>
              <a:lumOff val="25000"/>
            </a:schemeClr>
          </a:solidFill>
          <a:latin typeface="+mn-lt"/>
          <a:ea typeface="+mn-ea"/>
          <a:cs typeface="+mn-cs"/>
        </a:defRPr>
      </a:lvl7pPr>
      <a:lvl8pPr marL="2571750" indent="-171450" algn="r" defTabSz="342900" rtl="1" eaLnBrk="1" latinLnBrk="0" hangingPunct="1">
        <a:spcBef>
          <a:spcPts val="750"/>
        </a:spcBef>
        <a:spcAft>
          <a:spcPts val="0"/>
        </a:spcAft>
        <a:buClr>
          <a:schemeClr val="accent1"/>
        </a:buClr>
        <a:buFont typeface="Wingdings 3" charset="2"/>
        <a:buChar char=""/>
        <a:defRPr sz="900" kern="1200">
          <a:solidFill>
            <a:schemeClr val="tx1">
              <a:lumMod val="75000"/>
              <a:lumOff val="25000"/>
            </a:schemeClr>
          </a:solidFill>
          <a:latin typeface="+mn-lt"/>
          <a:ea typeface="+mn-ea"/>
          <a:cs typeface="+mn-cs"/>
        </a:defRPr>
      </a:lvl8pPr>
      <a:lvl9pPr marL="2914650" indent="-171450" algn="r" defTabSz="342900" rtl="1" eaLnBrk="1" latinLnBrk="0" hangingPunct="1">
        <a:spcBef>
          <a:spcPts val="750"/>
        </a:spcBef>
        <a:spcAft>
          <a:spcPts val="0"/>
        </a:spcAft>
        <a:buClr>
          <a:schemeClr val="accent1"/>
        </a:buClr>
        <a:buFont typeface="Wingdings 3" charset="2"/>
        <a:buChar char=""/>
        <a:defRPr sz="900" kern="1200">
          <a:solidFill>
            <a:schemeClr val="tx1">
              <a:lumMod val="75000"/>
              <a:lumOff val="25000"/>
            </a:schemeClr>
          </a:solidFill>
          <a:latin typeface="+mn-lt"/>
          <a:ea typeface="+mn-ea"/>
          <a:cs typeface="+mn-cs"/>
        </a:defRPr>
      </a:lvl9pPr>
    </p:bodyStyle>
    <p:otherStyle>
      <a:defPPr>
        <a:defRPr lang="en-US"/>
      </a:defPPr>
      <a:lvl1pPr marL="0" algn="r" defTabSz="342900" rtl="1" eaLnBrk="1" latinLnBrk="0" hangingPunct="1">
        <a:defRPr sz="1350" kern="1200">
          <a:solidFill>
            <a:schemeClr val="tx1"/>
          </a:solidFill>
          <a:latin typeface="+mn-lt"/>
          <a:ea typeface="+mn-ea"/>
          <a:cs typeface="+mn-cs"/>
        </a:defRPr>
      </a:lvl1pPr>
      <a:lvl2pPr marL="342900" algn="r" defTabSz="342900" rtl="1" eaLnBrk="1" latinLnBrk="0" hangingPunct="1">
        <a:defRPr sz="1350" kern="1200">
          <a:solidFill>
            <a:schemeClr val="tx1"/>
          </a:solidFill>
          <a:latin typeface="+mn-lt"/>
          <a:ea typeface="+mn-ea"/>
          <a:cs typeface="+mn-cs"/>
        </a:defRPr>
      </a:lvl2pPr>
      <a:lvl3pPr marL="685800" algn="r" defTabSz="342900" rtl="1" eaLnBrk="1" latinLnBrk="0" hangingPunct="1">
        <a:defRPr sz="1350" kern="1200">
          <a:solidFill>
            <a:schemeClr val="tx1"/>
          </a:solidFill>
          <a:latin typeface="+mn-lt"/>
          <a:ea typeface="+mn-ea"/>
          <a:cs typeface="+mn-cs"/>
        </a:defRPr>
      </a:lvl3pPr>
      <a:lvl4pPr marL="1028700" algn="r" defTabSz="342900" rtl="1" eaLnBrk="1" latinLnBrk="0" hangingPunct="1">
        <a:defRPr sz="1350" kern="1200">
          <a:solidFill>
            <a:schemeClr val="tx1"/>
          </a:solidFill>
          <a:latin typeface="+mn-lt"/>
          <a:ea typeface="+mn-ea"/>
          <a:cs typeface="+mn-cs"/>
        </a:defRPr>
      </a:lvl4pPr>
      <a:lvl5pPr marL="1371600" algn="r" defTabSz="342900" rtl="1" eaLnBrk="1" latinLnBrk="0" hangingPunct="1">
        <a:defRPr sz="1350" kern="1200">
          <a:solidFill>
            <a:schemeClr val="tx1"/>
          </a:solidFill>
          <a:latin typeface="+mn-lt"/>
          <a:ea typeface="+mn-ea"/>
          <a:cs typeface="+mn-cs"/>
        </a:defRPr>
      </a:lvl5pPr>
      <a:lvl6pPr marL="1714500" algn="r" defTabSz="342900" rtl="1" eaLnBrk="1" latinLnBrk="0" hangingPunct="1">
        <a:defRPr sz="1350" kern="1200">
          <a:solidFill>
            <a:schemeClr val="tx1"/>
          </a:solidFill>
          <a:latin typeface="+mn-lt"/>
          <a:ea typeface="+mn-ea"/>
          <a:cs typeface="+mn-cs"/>
        </a:defRPr>
      </a:lvl6pPr>
      <a:lvl7pPr marL="2057400" algn="r" defTabSz="342900" rtl="1" eaLnBrk="1" latinLnBrk="0" hangingPunct="1">
        <a:defRPr sz="1350" kern="1200">
          <a:solidFill>
            <a:schemeClr val="tx1"/>
          </a:solidFill>
          <a:latin typeface="+mn-lt"/>
          <a:ea typeface="+mn-ea"/>
          <a:cs typeface="+mn-cs"/>
        </a:defRPr>
      </a:lvl7pPr>
      <a:lvl8pPr marL="2400300" algn="r" defTabSz="342900" rtl="1" eaLnBrk="1" latinLnBrk="0" hangingPunct="1">
        <a:defRPr sz="1350" kern="1200">
          <a:solidFill>
            <a:schemeClr val="tx1"/>
          </a:solidFill>
          <a:latin typeface="+mn-lt"/>
          <a:ea typeface="+mn-ea"/>
          <a:cs typeface="+mn-cs"/>
        </a:defRPr>
      </a:lvl8pPr>
      <a:lvl9pPr marL="2743200" algn="r" defTabSz="342900" rtl="1"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Rectangle 1"/>
          <p:cNvSpPr>
            <a:spLocks noChangeArrowheads="1"/>
          </p:cNvSpPr>
          <p:nvPr/>
        </p:nvSpPr>
        <p:spPr bwMode="auto">
          <a:xfrm>
            <a:off x="762000" y="2119699"/>
            <a:ext cx="7467600" cy="3877985"/>
          </a:xfrm>
          <a:prstGeom prst="rect">
            <a:avLst/>
          </a:prstGeom>
          <a:blipFill>
            <a:blip r:embed="rId2"/>
            <a:tile tx="0" ty="0" sx="100000" sy="100000" flip="none" algn="tl"/>
          </a:blip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1" eaLnBrk="1" fontAlgn="base" latinLnBrk="0" hangingPunct="1">
              <a:lnSpc>
                <a:spcPct val="150000"/>
              </a:lnSpc>
              <a:spcBef>
                <a:spcPct val="0"/>
              </a:spcBef>
              <a:spcAft>
                <a:spcPct val="0"/>
              </a:spcAft>
              <a:buClrTx/>
              <a:buSzTx/>
              <a:buFontTx/>
              <a:buNone/>
              <a:tabLst/>
            </a:pPr>
            <a:r>
              <a:rPr kumimoji="0" lang="fa-IR" sz="4400" b="0" i="0" u="none" strike="noStrike" cap="none" normalizeH="0" baseline="0" dirty="0" smtClean="0">
                <a:ln>
                  <a:noFill/>
                </a:ln>
                <a:solidFill>
                  <a:schemeClr val="bg1"/>
                </a:solidFill>
                <a:effectLst/>
                <a:latin typeface="Titr" pitchFamily="2" charset="-78"/>
                <a:ea typeface="Calibri" pitchFamily="34" charset="0"/>
                <a:cs typeface="Titr" pitchFamily="2" charset="-78"/>
              </a:rPr>
              <a:t>گفتمان ها و جریان</a:t>
            </a:r>
            <a:r>
              <a:rPr kumimoji="0" lang="fa-IR" sz="4400" b="0" i="0" u="none" strike="noStrike" cap="none" normalizeH="0" dirty="0" smtClean="0">
                <a:ln>
                  <a:noFill/>
                </a:ln>
                <a:solidFill>
                  <a:schemeClr val="bg1"/>
                </a:solidFill>
                <a:effectLst/>
                <a:latin typeface="Titr" pitchFamily="2" charset="-78"/>
                <a:ea typeface="Calibri" pitchFamily="34" charset="0"/>
                <a:cs typeface="Titr" pitchFamily="2" charset="-78"/>
              </a:rPr>
              <a:t> های</a:t>
            </a:r>
          </a:p>
          <a:p>
            <a:pPr marL="0" marR="0" lvl="0" indent="0" algn="ctr" defTabSz="914400" rtl="1" eaLnBrk="1" fontAlgn="base" latinLnBrk="0" hangingPunct="1">
              <a:lnSpc>
                <a:spcPct val="150000"/>
              </a:lnSpc>
              <a:spcBef>
                <a:spcPct val="0"/>
              </a:spcBef>
              <a:spcAft>
                <a:spcPct val="0"/>
              </a:spcAft>
              <a:buClrTx/>
              <a:buSzTx/>
              <a:buFontTx/>
              <a:buNone/>
              <a:tabLst/>
            </a:pPr>
            <a:r>
              <a:rPr kumimoji="0" lang="fa-IR" sz="4400" b="0" i="0" u="none" strike="noStrike" cap="none" normalizeH="0" baseline="0" dirty="0" smtClean="0">
                <a:ln>
                  <a:noFill/>
                </a:ln>
                <a:solidFill>
                  <a:schemeClr val="bg1"/>
                </a:solidFill>
                <a:effectLst/>
                <a:latin typeface="Titr" pitchFamily="2" charset="-78"/>
                <a:ea typeface="Calibri" pitchFamily="34" charset="0"/>
                <a:cs typeface="Titr" pitchFamily="2" charset="-78"/>
              </a:rPr>
              <a:t> فکری و فرهنگی</a:t>
            </a:r>
            <a:endParaRPr lang="fa-IR" sz="4400" dirty="0">
              <a:solidFill>
                <a:schemeClr val="bg1"/>
              </a:solidFill>
              <a:latin typeface="Titr" pitchFamily="2" charset="-78"/>
              <a:ea typeface="Calibri" pitchFamily="34" charset="0"/>
              <a:cs typeface="Titr" pitchFamily="2" charset="-78"/>
            </a:endParaRPr>
          </a:p>
          <a:p>
            <a:pPr marL="0" marR="0" lvl="0" indent="0" algn="ctr" defTabSz="914400" rtl="1" eaLnBrk="1" fontAlgn="base" latinLnBrk="0" hangingPunct="1">
              <a:lnSpc>
                <a:spcPct val="150000"/>
              </a:lnSpc>
              <a:spcBef>
                <a:spcPct val="0"/>
              </a:spcBef>
              <a:spcAft>
                <a:spcPct val="0"/>
              </a:spcAft>
              <a:buClrTx/>
              <a:buSzTx/>
              <a:buFontTx/>
              <a:buNone/>
              <a:tabLst/>
            </a:pPr>
            <a:r>
              <a:rPr kumimoji="0" lang="fa-IR" sz="4400" b="0" i="0" u="none" strike="noStrike" cap="none" normalizeH="0" baseline="0" dirty="0" smtClean="0">
                <a:ln>
                  <a:noFill/>
                </a:ln>
                <a:solidFill>
                  <a:schemeClr val="bg1"/>
                </a:solidFill>
                <a:effectLst/>
                <a:latin typeface="Titr" pitchFamily="2" charset="-78"/>
                <a:ea typeface="Calibri" pitchFamily="34" charset="0"/>
                <a:cs typeface="Titr" pitchFamily="2" charset="-78"/>
              </a:rPr>
              <a:t>در مسیر تمدن</a:t>
            </a:r>
            <a:r>
              <a:rPr kumimoji="0" lang="fa-IR" sz="4400" b="0" i="0" u="none" strike="noStrike" cap="none" normalizeH="0" dirty="0" smtClean="0">
                <a:ln>
                  <a:noFill/>
                </a:ln>
                <a:solidFill>
                  <a:schemeClr val="bg1"/>
                </a:solidFill>
                <a:effectLst/>
                <a:latin typeface="Titr" pitchFamily="2" charset="-78"/>
                <a:ea typeface="Calibri" pitchFamily="34" charset="0"/>
                <a:cs typeface="Titr" pitchFamily="2" charset="-78"/>
              </a:rPr>
              <a:t> اسلامی</a:t>
            </a:r>
            <a:endParaRPr kumimoji="0" lang="fa-IR" sz="4400" b="0" i="0" u="none" strike="noStrike" cap="none" normalizeH="0" baseline="0" dirty="0" smtClean="0">
              <a:ln>
                <a:noFill/>
              </a:ln>
              <a:solidFill>
                <a:schemeClr val="bg1"/>
              </a:solidFill>
              <a:effectLst/>
              <a:latin typeface="Titr" pitchFamily="2" charset="-78"/>
              <a:ea typeface="Calibri" pitchFamily="34" charset="0"/>
              <a:cs typeface="Titr" pitchFamily="2" charset="-78"/>
            </a:endParaRPr>
          </a:p>
          <a:p>
            <a:pPr marL="0" marR="0" lvl="0" indent="0" algn="r" defTabSz="914400" rtl="1" eaLnBrk="1" fontAlgn="base" latinLnBrk="0" hangingPunct="1">
              <a:lnSpc>
                <a:spcPct val="150000"/>
              </a:lnSpc>
              <a:spcBef>
                <a:spcPct val="0"/>
              </a:spcBef>
              <a:spcAft>
                <a:spcPct val="0"/>
              </a:spcAft>
              <a:buClrTx/>
              <a:buSzTx/>
              <a:buFontTx/>
              <a:buNone/>
              <a:tabLst/>
            </a:pPr>
            <a:endParaRPr kumimoji="0" lang="fa-IR" sz="3200" b="0" i="0" u="none" strike="noStrike" cap="none" normalizeH="0" baseline="0" dirty="0" smtClean="0">
              <a:ln>
                <a:noFill/>
              </a:ln>
              <a:solidFill>
                <a:srgbClr val="FFFF00"/>
              </a:solidFill>
              <a:effectLst/>
              <a:latin typeface="Titr" pitchFamily="2" charset="-78"/>
              <a:ea typeface="Calibri" pitchFamily="34" charset="0"/>
              <a:cs typeface="Titr" pitchFamily="2" charset="-78"/>
            </a:endParaRPr>
          </a:p>
        </p:txBody>
      </p:sp>
      <p:sp>
        <p:nvSpPr>
          <p:cNvPr id="3" name="Title 1"/>
          <p:cNvSpPr txBox="1">
            <a:spLocks/>
          </p:cNvSpPr>
          <p:nvPr/>
        </p:nvSpPr>
        <p:spPr>
          <a:xfrm>
            <a:off x="1447800" y="914400"/>
            <a:ext cx="5791200" cy="609600"/>
          </a:xfrm>
          <a:prstGeom prst="rect">
            <a:avLst/>
          </a:prstGeom>
          <a:blipFill>
            <a:blip r:embed="rId3"/>
            <a:tile tx="0" ty="0" sx="100000" sy="100000" flip="none" algn="tl"/>
          </a:blipFill>
        </p:spPr>
        <p:txBody>
          <a:bodyPr vert="horz" lIns="0" rIns="0" bIns="0" anchor="b">
            <a:normAutofit/>
          </a:bodyPr>
          <a:lstStyle>
            <a:lvl1pPr algn="l" rtl="1" eaLnBrk="1" latinLnBrk="0" hangingPunct="1">
              <a:spcBef>
                <a:spcPct val="0"/>
              </a:spcBef>
              <a:buNone/>
              <a:defRPr kumimoji="0" sz="5000" b="0" kern="1200">
                <a:ln>
                  <a:noFill/>
                </a:ln>
                <a:solidFill>
                  <a:schemeClr val="tx2"/>
                </a:solidFill>
                <a:effectLst/>
                <a:latin typeface="+mj-lt"/>
                <a:ea typeface="+mj-ea"/>
                <a:cs typeface="+mj-cs"/>
              </a:defRPr>
            </a:lvl1pPr>
          </a:lstStyle>
          <a:p>
            <a:pPr algn="ctr">
              <a:lnSpc>
                <a:spcPct val="50000"/>
              </a:lnSpc>
              <a:tabLst>
                <a:tab pos="1239838" algn="l"/>
              </a:tabLst>
            </a:pPr>
            <a:r>
              <a:rPr lang="ar-SA" b="1" dirty="0" smtClean="0">
                <a:solidFill>
                  <a:srgbClr val="00FF00"/>
                </a:solidFill>
                <a:latin typeface="Franklin Gothic Medium" pitchFamily="34" charset="0"/>
                <a:cs typeface="B Jadid" pitchFamily="2" charset="-78"/>
              </a:rPr>
              <a:t>بسم الله</a:t>
            </a:r>
            <a:r>
              <a:rPr lang="fa-IR" b="1" dirty="0" smtClean="0">
                <a:solidFill>
                  <a:srgbClr val="00FF00"/>
                </a:solidFill>
                <a:latin typeface="Franklin Gothic Medium" pitchFamily="34" charset="0"/>
                <a:cs typeface="B Jadid" pitchFamily="2" charset="-78"/>
              </a:rPr>
              <a:t> ا</a:t>
            </a:r>
            <a:r>
              <a:rPr lang="ar-SA" b="1" dirty="0" smtClean="0">
                <a:solidFill>
                  <a:srgbClr val="00FF00"/>
                </a:solidFill>
                <a:latin typeface="Franklin Gothic Medium" pitchFamily="34" charset="0"/>
                <a:cs typeface="B Jadid" pitchFamily="2" charset="-78"/>
              </a:rPr>
              <a:t>لرحم</a:t>
            </a:r>
            <a:r>
              <a:rPr lang="fa-IR" b="1" dirty="0" smtClean="0">
                <a:solidFill>
                  <a:srgbClr val="00FF00"/>
                </a:solidFill>
                <a:latin typeface="Franklin Gothic Medium" pitchFamily="34" charset="0"/>
                <a:cs typeface="B Jadid" pitchFamily="2" charset="-78"/>
              </a:rPr>
              <a:t>ن ا</a:t>
            </a:r>
            <a:r>
              <a:rPr lang="ar-SA" b="1" dirty="0" smtClean="0">
                <a:solidFill>
                  <a:srgbClr val="00FF00"/>
                </a:solidFill>
                <a:latin typeface="Franklin Gothic Medium" pitchFamily="34" charset="0"/>
                <a:cs typeface="B Jadid" pitchFamily="2" charset="-78"/>
              </a:rPr>
              <a:t>لرحيم</a:t>
            </a:r>
            <a:endParaRPr lang="fa-IR" dirty="0">
              <a:solidFill>
                <a:srgbClr val="00FF00"/>
              </a:solidFill>
            </a:endParaRPr>
          </a:p>
        </p:txBody>
      </p:sp>
      <p:sp>
        <p:nvSpPr>
          <p:cNvPr id="2" name="TextBox 1"/>
          <p:cNvSpPr txBox="1"/>
          <p:nvPr/>
        </p:nvSpPr>
        <p:spPr>
          <a:xfrm>
            <a:off x="2514600" y="6057781"/>
            <a:ext cx="4191000" cy="892552"/>
          </a:xfrm>
          <a:prstGeom prst="rect">
            <a:avLst/>
          </a:prstGeom>
          <a:noFill/>
        </p:spPr>
        <p:txBody>
          <a:bodyPr wrap="square" rtlCol="0">
            <a:spAutoFit/>
          </a:bodyPr>
          <a:lstStyle/>
          <a:p>
            <a:r>
              <a:rPr lang="fa-IR" sz="3200" b="1" dirty="0" smtClean="0">
                <a:solidFill>
                  <a:srgbClr val="FF0000"/>
                </a:solidFill>
                <a:cs typeface="B Nazanin" panose="00000400000000000000" pitchFamily="2" charset="-78"/>
              </a:rPr>
              <a:t>تهیه و تدوین: </a:t>
            </a:r>
            <a:r>
              <a:rPr lang="fa-IR" sz="3200" b="1" dirty="0">
                <a:solidFill>
                  <a:srgbClr val="FF0000"/>
                </a:solidFill>
                <a:latin typeface="Times New Roman" panose="02020603050405020304" pitchFamily="18" charset="0"/>
                <a:ea typeface="Times New Roman" panose="02020603050405020304" pitchFamily="18" charset="0"/>
                <a:cs typeface="B Nazanin" panose="00000400000000000000" pitchFamily="2" charset="-78"/>
              </a:rPr>
              <a:t>ایرج فرامرزی</a:t>
            </a:r>
            <a:endParaRPr lang="ar-SA" sz="3200" b="1" dirty="0">
              <a:solidFill>
                <a:srgbClr val="FF0000"/>
              </a:solidFill>
              <a:latin typeface="Times New Roman" panose="02020603050405020304" pitchFamily="18" charset="0"/>
              <a:ea typeface="Times New Roman" panose="02020603050405020304" pitchFamily="18" charset="0"/>
              <a:cs typeface="B Nazanin" panose="00000400000000000000" pitchFamily="2" charset="-78"/>
            </a:endParaRPr>
          </a:p>
          <a:p>
            <a:endParaRPr lang="en-US" sz="20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038" y="717718"/>
            <a:ext cx="9057967" cy="6037550"/>
          </a:xfrm>
          <a:prstGeom prst="rect">
            <a:avLst/>
          </a:prstGeom>
          <a:blipFill>
            <a:blip r:embed="rId2"/>
            <a:tile tx="0" ty="0" sx="100000" sy="100000" flip="none" algn="tl"/>
          </a:blipFill>
        </p:spPr>
        <p:txBody>
          <a:bodyPr wrap="square">
            <a:spAutoFit/>
          </a:bodyPr>
          <a:lstStyle/>
          <a:p>
            <a:pPr marL="457200" indent="-457200" algn="r" rtl="1">
              <a:lnSpc>
                <a:spcPct val="150000"/>
              </a:lnSpc>
              <a:buFont typeface="Wingdings" panose="05000000000000000000" pitchFamily="2" charset="2"/>
              <a:buChar char="v"/>
            </a:pPr>
            <a:r>
              <a:rPr lang="fa-IR" sz="2800" b="1" dirty="0" smtClean="0">
                <a:solidFill>
                  <a:schemeClr val="bg1"/>
                </a:solidFill>
                <a:cs typeface="B Titr" panose="00000700000000000000" pitchFamily="2" charset="-78"/>
              </a:rPr>
              <a:t>مجموعه انديشه‏هاي نظام‏مند و كارآمد، </a:t>
            </a:r>
            <a:r>
              <a:rPr lang="fa-IR" sz="2800" b="1" dirty="0">
                <a:solidFill>
                  <a:schemeClr val="bg1"/>
                </a:solidFill>
                <a:cs typeface="B Titr" panose="00000700000000000000" pitchFamily="2" charset="-78"/>
              </a:rPr>
              <a:t>ناظر به هدايت </a:t>
            </a:r>
            <a:r>
              <a:rPr lang="fa-IR" sz="2800" b="1" dirty="0" smtClean="0">
                <a:solidFill>
                  <a:schemeClr val="bg1"/>
                </a:solidFill>
                <a:cs typeface="B Titr" panose="00000700000000000000" pitchFamily="2" charset="-78"/>
              </a:rPr>
              <a:t>اجتماعي. </a:t>
            </a:r>
            <a:endParaRPr lang="fa-IR" sz="2800" b="1" dirty="0">
              <a:solidFill>
                <a:schemeClr val="bg1"/>
              </a:solidFill>
              <a:cs typeface="B Titr" panose="00000700000000000000" pitchFamily="2" charset="-78"/>
            </a:endParaRPr>
          </a:p>
          <a:p>
            <a:pPr algn="r" rtl="1">
              <a:lnSpc>
                <a:spcPct val="150000"/>
              </a:lnSpc>
            </a:pPr>
            <a:r>
              <a:rPr lang="fa-IR" sz="2800" b="1" dirty="0" smtClean="0">
                <a:solidFill>
                  <a:schemeClr val="bg1"/>
                </a:solidFill>
                <a:cs typeface="B Titr" panose="00000700000000000000" pitchFamily="2" charset="-78"/>
              </a:rPr>
              <a:t>	شامل سه لايه انديشه‏هاي بنيادي، راهبردي و كاربردي</a:t>
            </a:r>
          </a:p>
          <a:p>
            <a:pPr marL="457200" indent="-457200" algn="r" rtl="1">
              <a:lnSpc>
                <a:spcPct val="150000"/>
              </a:lnSpc>
              <a:buFont typeface="Wingdings" panose="05000000000000000000" pitchFamily="2" charset="2"/>
              <a:buChar char="v"/>
            </a:pPr>
            <a:r>
              <a:rPr lang="fa-IR" sz="2800" b="1" dirty="0" smtClean="0">
                <a:solidFill>
                  <a:schemeClr val="bg1"/>
                </a:solidFill>
                <a:cs typeface="B Titr" panose="00000700000000000000" pitchFamily="2" charset="-78"/>
              </a:rPr>
              <a:t> </a:t>
            </a:r>
            <a:r>
              <a:rPr lang="fa-IR" sz="2800" b="1" dirty="0">
                <a:solidFill>
                  <a:schemeClr val="bg1"/>
                </a:solidFill>
                <a:cs typeface="B Titr" panose="00000700000000000000" pitchFamily="2" charset="-78"/>
              </a:rPr>
              <a:t>مفاهیم، واژه‌ها و نشانه‌هایی که در پیوند باهم، مجموعه‌ای معنادار را می‌آفرینند،</a:t>
            </a:r>
          </a:p>
          <a:p>
            <a:pPr marL="633413" algn="r" rtl="1">
              <a:lnSpc>
                <a:spcPct val="150000"/>
              </a:lnSpc>
            </a:pPr>
            <a:r>
              <a:rPr lang="fa-IR" sz="2800" b="1" dirty="0">
                <a:solidFill>
                  <a:schemeClr val="bg1"/>
                </a:solidFill>
                <a:cs typeface="B Titr" panose="00000700000000000000" pitchFamily="2" charset="-78"/>
              </a:rPr>
              <a:t>این نشانه‌ها و مفاهیم، مولفه های شناوری هستند که در اطراف یک دال مرکزی (مولفه اصلی) سامان‌دهی و مفصل بندی شده گفتمان را شکل می دهند.</a:t>
            </a:r>
          </a:p>
          <a:p>
            <a:pPr marL="457200" lvl="0" indent="-457200" algn="r" rtl="1">
              <a:lnSpc>
                <a:spcPct val="150000"/>
              </a:lnSpc>
              <a:spcBef>
                <a:spcPts val="1000"/>
              </a:spcBef>
              <a:buClr>
                <a:srgbClr val="353535"/>
              </a:buClr>
              <a:buFont typeface="Wingdings" panose="05000000000000000000" pitchFamily="2" charset="2"/>
              <a:buChar char="v"/>
            </a:pPr>
            <a:r>
              <a:rPr lang="fa-IR" sz="2800" dirty="0">
                <a:solidFill>
                  <a:srgbClr val="FF0000"/>
                </a:solidFill>
                <a:latin typeface="Century Gothic" panose="020B0502020202020204"/>
                <a:cs typeface="B Titr" panose="00000700000000000000" pitchFamily="2" charset="-78"/>
              </a:rPr>
              <a:t> دال مرکزی </a:t>
            </a:r>
            <a:r>
              <a:rPr lang="fa-IR" sz="2800" dirty="0" smtClean="0">
                <a:solidFill>
                  <a:srgbClr val="FF0000"/>
                </a:solidFill>
                <a:latin typeface="Century Gothic" panose="020B0502020202020204"/>
                <a:cs typeface="B Titr" panose="00000700000000000000" pitchFamily="2" charset="-78"/>
              </a:rPr>
              <a:t>: </a:t>
            </a:r>
            <a:r>
              <a:rPr lang="fa-IR" sz="2800" b="1" dirty="0">
                <a:solidFill>
                  <a:schemeClr val="bg1"/>
                </a:solidFill>
                <a:cs typeface="B Titr" panose="00000700000000000000" pitchFamily="2" charset="-78"/>
              </a:rPr>
              <a:t>دال مرکزی (مرکز ثقل</a:t>
            </a:r>
            <a:r>
              <a:rPr lang="fa-IR" sz="2800" b="1" dirty="0" smtClean="0">
                <a:solidFill>
                  <a:schemeClr val="bg1"/>
                </a:solidFill>
                <a:cs typeface="B Titr" panose="00000700000000000000" pitchFamily="2" charset="-78"/>
              </a:rPr>
              <a:t>)  نشانه‌ای </a:t>
            </a:r>
            <a:r>
              <a:rPr lang="fa-IR" sz="2800" b="1" dirty="0">
                <a:solidFill>
                  <a:schemeClr val="bg1"/>
                </a:solidFill>
                <a:cs typeface="B Titr" panose="00000700000000000000" pitchFamily="2" charset="-78"/>
              </a:rPr>
              <a:t>است که دیگر نشانه‌ها در پیوند با آن معنا و مفهوم پیدا می‌کنند</a:t>
            </a:r>
          </a:p>
        </p:txBody>
      </p:sp>
      <p:sp>
        <p:nvSpPr>
          <p:cNvPr id="3" name="Rectangle 2"/>
          <p:cNvSpPr/>
          <p:nvPr/>
        </p:nvSpPr>
        <p:spPr>
          <a:xfrm>
            <a:off x="29497" y="9832"/>
            <a:ext cx="9067800" cy="707886"/>
          </a:xfrm>
          <a:prstGeom prst="rect">
            <a:avLst/>
          </a:prstGeom>
          <a:blipFill>
            <a:blip r:embed="rId3"/>
            <a:tile tx="0" ty="0" sx="100000" sy="100000" flip="none" algn="tl"/>
          </a:blipFill>
        </p:spPr>
        <p:txBody>
          <a:bodyPr wrap="square">
            <a:spAutoFit/>
          </a:bodyPr>
          <a:lstStyle/>
          <a:p>
            <a:pPr lvl="0" algn="ctr"/>
            <a:r>
              <a:rPr lang="fa-IR" sz="4000" b="1" dirty="0" smtClean="0">
                <a:solidFill>
                  <a:srgbClr val="002060"/>
                </a:solidFill>
                <a:latin typeface="Titr" pitchFamily="2" charset="-78"/>
                <a:cs typeface="B Titr" panose="00000700000000000000" pitchFamily="2" charset="-78"/>
              </a:rPr>
              <a:t>گفتمان</a:t>
            </a:r>
            <a:endParaRPr lang="fa-IR" sz="4000" b="1" dirty="0">
              <a:solidFill>
                <a:srgbClr val="002060"/>
              </a:solidFill>
              <a:latin typeface="Titr" pitchFamily="2" charset="-78"/>
              <a:cs typeface="B Titr" panose="00000700000000000000" pitchFamily="2" charset="-78"/>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038" y="717718"/>
            <a:ext cx="9057967" cy="6145272"/>
          </a:xfrm>
          <a:prstGeom prst="rect">
            <a:avLst/>
          </a:prstGeom>
          <a:blipFill>
            <a:blip r:embed="rId2"/>
            <a:tile tx="0" ty="0" sx="100000" sy="100000" flip="none" algn="tl"/>
          </a:blipFill>
        </p:spPr>
        <p:txBody>
          <a:bodyPr wrap="square">
            <a:spAutoFit/>
          </a:bodyPr>
          <a:lstStyle/>
          <a:p>
            <a:pPr marL="457200" indent="-457200" algn="r" defTabSz="457200" rtl="1">
              <a:lnSpc>
                <a:spcPct val="200000"/>
              </a:lnSpc>
              <a:spcBef>
                <a:spcPts val="1000"/>
              </a:spcBef>
              <a:buClr>
                <a:srgbClr val="353535"/>
              </a:buClr>
              <a:buFont typeface="Wingdings" panose="05000000000000000000" pitchFamily="2" charset="2"/>
              <a:buChar char="v"/>
            </a:pPr>
            <a:r>
              <a:rPr lang="fa-IR" sz="2800" dirty="0" smtClean="0">
                <a:solidFill>
                  <a:srgbClr val="FF0000"/>
                </a:solidFill>
                <a:latin typeface="Century Gothic" panose="020B0502020202020204"/>
                <a:cs typeface="B Titr" panose="00000700000000000000" pitchFamily="2" charset="-78"/>
              </a:rPr>
              <a:t>دال </a:t>
            </a:r>
            <a:r>
              <a:rPr lang="fa-IR" sz="2800" dirty="0">
                <a:solidFill>
                  <a:srgbClr val="FF0000"/>
                </a:solidFill>
                <a:latin typeface="Century Gothic" panose="020B0502020202020204"/>
                <a:cs typeface="B Titr" panose="00000700000000000000" pitchFamily="2" charset="-78"/>
              </a:rPr>
              <a:t>مرکزی و نشانه‌های گفتمان غربی: </a:t>
            </a:r>
            <a:r>
              <a:rPr lang="fa-IR" sz="2800" dirty="0">
                <a:solidFill>
                  <a:prstClr val="black">
                    <a:lumMod val="75000"/>
                    <a:lumOff val="25000"/>
                  </a:prstClr>
                </a:solidFill>
                <a:latin typeface="Century Gothic" panose="020B0502020202020204"/>
                <a:cs typeface="B Titr" panose="00000700000000000000" pitchFamily="2" charset="-78"/>
              </a:rPr>
              <a:t>در بینش غربی دال‌هایی همچون آزادی بیان، انتخابات ، مشارکت سیاسی، دموکراسی، پلورالیسم، نسبی‌گرایی و ... در پیوند با دال مرکزی که همان لیبرال دموکراسی یا آزادی است، معنا می‌یابند. </a:t>
            </a:r>
          </a:p>
          <a:p>
            <a:pPr marL="457200" indent="-457200" algn="r" defTabSz="457200" rtl="1">
              <a:lnSpc>
                <a:spcPct val="200000"/>
              </a:lnSpc>
              <a:spcBef>
                <a:spcPts val="1000"/>
              </a:spcBef>
              <a:buClr>
                <a:srgbClr val="353535"/>
              </a:buClr>
              <a:buFont typeface="Wingdings" panose="05000000000000000000" pitchFamily="2" charset="2"/>
              <a:buChar char="v"/>
            </a:pPr>
            <a:r>
              <a:rPr lang="fa-IR" sz="2800" dirty="0">
                <a:solidFill>
                  <a:srgbClr val="FF0000"/>
                </a:solidFill>
                <a:latin typeface="Century Gothic" panose="020B0502020202020204"/>
                <a:cs typeface="B Titr" panose="00000700000000000000" pitchFamily="2" charset="-78"/>
              </a:rPr>
              <a:t>دال مرکزی نشانه‌های گفتمان اسلام فقاهتی:  </a:t>
            </a:r>
            <a:r>
              <a:rPr lang="fa-IR" sz="2800" dirty="0">
                <a:solidFill>
                  <a:prstClr val="black">
                    <a:lumMod val="75000"/>
                    <a:lumOff val="25000"/>
                  </a:prstClr>
                </a:solidFill>
                <a:latin typeface="Century Gothic" panose="020B0502020202020204"/>
                <a:cs typeface="B Titr" panose="00000700000000000000" pitchFamily="2" charset="-78"/>
              </a:rPr>
              <a:t>در اسلام سیاسی فقاهتی دال‌ها و مفاهیمی مانند مردم، عدالت، سیاست، حکومت، فقه، روحانیت و... در کنار دال مرکزی ولایت یا ولایت‌فقیه معنا می‌یابند. </a:t>
            </a:r>
            <a:endParaRPr lang="fa-IR" sz="2800" b="1" dirty="0" smtClean="0">
              <a:solidFill>
                <a:prstClr val="black"/>
              </a:solidFill>
              <a:latin typeface="Verdana" pitchFamily="34" charset="0"/>
              <a:cs typeface="B Titr" panose="00000700000000000000" pitchFamily="2" charset="-78"/>
            </a:endParaRPr>
          </a:p>
        </p:txBody>
      </p:sp>
      <p:sp>
        <p:nvSpPr>
          <p:cNvPr id="3" name="Rectangle 2"/>
          <p:cNvSpPr/>
          <p:nvPr/>
        </p:nvSpPr>
        <p:spPr>
          <a:xfrm>
            <a:off x="29497" y="9832"/>
            <a:ext cx="9067800" cy="707886"/>
          </a:xfrm>
          <a:prstGeom prst="rect">
            <a:avLst/>
          </a:prstGeom>
          <a:blipFill>
            <a:blip r:embed="rId3"/>
            <a:tile tx="0" ty="0" sx="100000" sy="100000" flip="none" algn="tl"/>
          </a:blipFill>
        </p:spPr>
        <p:txBody>
          <a:bodyPr wrap="square">
            <a:spAutoFit/>
          </a:bodyPr>
          <a:lstStyle/>
          <a:p>
            <a:pPr algn="ctr"/>
            <a:r>
              <a:rPr lang="fa-IR" sz="4000" b="1" dirty="0" smtClean="0">
                <a:solidFill>
                  <a:srgbClr val="002060"/>
                </a:solidFill>
                <a:latin typeface="Titr" pitchFamily="2" charset="-78"/>
                <a:cs typeface="B Titr" panose="00000700000000000000" pitchFamily="2" charset="-78"/>
              </a:rPr>
              <a:t>دال مرکزی گفتمان غربی و اسلامی</a:t>
            </a:r>
            <a:endParaRPr lang="fa-IR" sz="4000" b="1" dirty="0">
              <a:solidFill>
                <a:srgbClr val="002060"/>
              </a:solidFill>
              <a:latin typeface="Titr" pitchFamily="2" charset="-78"/>
              <a:cs typeface="B Titr" panose="00000700000000000000" pitchFamily="2" charset="-78"/>
            </a:endParaRPr>
          </a:p>
        </p:txBody>
      </p:sp>
    </p:spTree>
    <p:extLst>
      <p:ext uri="{BB962C8B-B14F-4D97-AF65-F5344CB8AC3E}">
        <p14:creationId xmlns:p14="http://schemas.microsoft.com/office/powerpoint/2010/main" val="368560370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038" y="717718"/>
            <a:ext cx="9057967" cy="6124754"/>
          </a:xfrm>
          <a:prstGeom prst="rect">
            <a:avLst/>
          </a:prstGeom>
          <a:blipFill>
            <a:blip r:embed="rId2"/>
            <a:tile tx="0" ty="0" sx="100000" sy="100000" flip="none" algn="tl"/>
          </a:blipFill>
        </p:spPr>
        <p:txBody>
          <a:bodyPr wrap="square">
            <a:spAutoFit/>
          </a:bodyPr>
          <a:lstStyle/>
          <a:p>
            <a:pPr algn="r" rtl="1"/>
            <a:endParaRPr lang="fa-IR" sz="2800" b="1" dirty="0" smtClean="0">
              <a:solidFill>
                <a:prstClr val="black"/>
              </a:solidFill>
              <a:latin typeface="Titr" pitchFamily="2" charset="-78"/>
              <a:cs typeface="B Titr" panose="00000700000000000000" pitchFamily="2" charset="-78"/>
            </a:endParaRPr>
          </a:p>
          <a:p>
            <a:pPr algn="r" rtl="1"/>
            <a:r>
              <a:rPr lang="fa-IR" sz="2800" b="1" dirty="0" smtClean="0">
                <a:solidFill>
                  <a:srgbClr val="C00000"/>
                </a:solidFill>
                <a:latin typeface="Titr" pitchFamily="2" charset="-78"/>
                <a:cs typeface="B Titr" panose="00000700000000000000" pitchFamily="2" charset="-78"/>
              </a:rPr>
              <a:t>تعریف جریان</a:t>
            </a:r>
          </a:p>
          <a:p>
            <a:pPr algn="r" rtl="1"/>
            <a:r>
              <a:rPr lang="fa-IR" sz="2800" b="1" dirty="0" smtClean="0">
                <a:solidFill>
                  <a:prstClr val="black"/>
                </a:solidFill>
                <a:cs typeface="B Titr" panose="00000700000000000000" pitchFamily="2" charset="-78"/>
              </a:rPr>
              <a:t>حرکت ها و اندیشه های سیاسی اجتماعی زمانی به جریان تبدیل می شوند  </a:t>
            </a:r>
            <a:r>
              <a:rPr lang="ar-SA" sz="2800" b="1" dirty="0" smtClean="0">
                <a:solidFill>
                  <a:prstClr val="black"/>
                </a:solidFill>
                <a:cs typeface="B Titr" panose="00000700000000000000" pitchFamily="2" charset="-78"/>
              </a:rPr>
              <a:t>سه ويژگي</a:t>
            </a:r>
            <a:r>
              <a:rPr lang="fa-IR" sz="2800" b="1" dirty="0" smtClean="0">
                <a:solidFill>
                  <a:prstClr val="black"/>
                </a:solidFill>
                <a:cs typeface="B Titr" panose="00000700000000000000" pitchFamily="2" charset="-78"/>
              </a:rPr>
              <a:t> </a:t>
            </a:r>
            <a:r>
              <a:rPr lang="ar-SA" sz="2800" b="1" dirty="0" smtClean="0">
                <a:solidFill>
                  <a:prstClr val="black"/>
                </a:solidFill>
                <a:cs typeface="B Titr" panose="00000700000000000000" pitchFamily="2" charset="-78"/>
              </a:rPr>
              <a:t>داشته </a:t>
            </a:r>
            <a:r>
              <a:rPr lang="ar-SA" sz="2800" b="1" dirty="0">
                <a:solidFill>
                  <a:prstClr val="black"/>
                </a:solidFill>
                <a:cs typeface="B Titr" panose="00000700000000000000" pitchFamily="2" charset="-78"/>
              </a:rPr>
              <a:t>باشد</a:t>
            </a:r>
            <a:r>
              <a:rPr lang="fa-IR" sz="2800" b="1" dirty="0">
                <a:solidFill>
                  <a:prstClr val="black"/>
                </a:solidFill>
                <a:cs typeface="B Titr" panose="00000700000000000000" pitchFamily="2" charset="-78"/>
              </a:rPr>
              <a:t>.</a:t>
            </a:r>
          </a:p>
          <a:p>
            <a:pPr marL="1254125" algn="r" rtl="1"/>
            <a:r>
              <a:rPr lang="fa-IR" sz="2800" b="1" dirty="0">
                <a:solidFill>
                  <a:prstClr val="black"/>
                </a:solidFill>
                <a:cs typeface="B Titr" panose="00000700000000000000" pitchFamily="2" charset="-78"/>
              </a:rPr>
              <a:t>«</a:t>
            </a:r>
            <a:r>
              <a:rPr lang="ar-SA" sz="2800" b="1" dirty="0">
                <a:solidFill>
                  <a:prstClr val="black"/>
                </a:solidFill>
                <a:cs typeface="B Titr" panose="00000700000000000000" pitchFamily="2" charset="-78"/>
              </a:rPr>
              <a:t>برخورداري از گفتمان</a:t>
            </a:r>
            <a:r>
              <a:rPr lang="fa-IR" sz="2800" b="1" dirty="0">
                <a:solidFill>
                  <a:prstClr val="black"/>
                </a:solidFill>
                <a:cs typeface="B Titr" panose="00000700000000000000" pitchFamily="2" charset="-78"/>
              </a:rPr>
              <a:t>»</a:t>
            </a:r>
            <a:r>
              <a:rPr lang="ar-SA" sz="2800" b="1" dirty="0">
                <a:solidFill>
                  <a:prstClr val="black"/>
                </a:solidFill>
                <a:cs typeface="B Titr" panose="00000700000000000000" pitchFamily="2" charset="-78"/>
              </a:rPr>
              <a:t> </a:t>
            </a:r>
            <a:endParaRPr lang="fa-IR" sz="2800" b="1" dirty="0">
              <a:solidFill>
                <a:prstClr val="black"/>
              </a:solidFill>
              <a:cs typeface="B Titr" panose="00000700000000000000" pitchFamily="2" charset="-78"/>
            </a:endParaRPr>
          </a:p>
          <a:p>
            <a:pPr marL="1254125" algn="r" rtl="1"/>
            <a:r>
              <a:rPr lang="fa-IR" sz="2800" b="1" dirty="0" smtClean="0">
                <a:solidFill>
                  <a:prstClr val="black"/>
                </a:solidFill>
                <a:cs typeface="B Titr" panose="00000700000000000000" pitchFamily="2" charset="-78"/>
              </a:rPr>
              <a:t> «دارای </a:t>
            </a:r>
            <a:r>
              <a:rPr lang="ar-SA" sz="2800" b="1" dirty="0" smtClean="0">
                <a:solidFill>
                  <a:prstClr val="black"/>
                </a:solidFill>
                <a:cs typeface="B Titr" panose="00000700000000000000" pitchFamily="2" charset="-78"/>
              </a:rPr>
              <a:t>پشتوانه تئوريك</a:t>
            </a:r>
            <a:r>
              <a:rPr lang="fa-IR" sz="2800" b="1" dirty="0" smtClean="0">
                <a:solidFill>
                  <a:prstClr val="black"/>
                </a:solidFill>
                <a:cs typeface="B Titr" panose="00000700000000000000" pitchFamily="2" charset="-78"/>
              </a:rPr>
              <a:t>»</a:t>
            </a:r>
            <a:r>
              <a:rPr lang="ar-SA" sz="2800" b="1" dirty="0" smtClean="0">
                <a:solidFill>
                  <a:prstClr val="black"/>
                </a:solidFill>
                <a:cs typeface="B Titr" panose="00000700000000000000" pitchFamily="2" charset="-78"/>
              </a:rPr>
              <a:t> </a:t>
            </a:r>
            <a:endParaRPr lang="fa-IR" sz="2800" b="1" dirty="0" smtClean="0">
              <a:solidFill>
                <a:prstClr val="black"/>
              </a:solidFill>
              <a:cs typeface="B Titr" panose="00000700000000000000" pitchFamily="2" charset="-78"/>
            </a:endParaRPr>
          </a:p>
          <a:p>
            <a:pPr marL="1254125" algn="r" rtl="1"/>
            <a:r>
              <a:rPr lang="fa-IR" sz="2800" b="1" dirty="0" smtClean="0">
                <a:solidFill>
                  <a:prstClr val="black"/>
                </a:solidFill>
                <a:cs typeface="B Titr" panose="00000700000000000000" pitchFamily="2" charset="-78"/>
              </a:rPr>
              <a:t>«داری </a:t>
            </a:r>
            <a:r>
              <a:rPr lang="ar-SA" sz="2800" b="1" dirty="0" smtClean="0">
                <a:solidFill>
                  <a:prstClr val="black"/>
                </a:solidFill>
                <a:cs typeface="B Titr" panose="00000700000000000000" pitchFamily="2" charset="-78"/>
              </a:rPr>
              <a:t>زمينه اجتماعي</a:t>
            </a:r>
            <a:r>
              <a:rPr lang="fa-IR" sz="2800" b="1" dirty="0" smtClean="0">
                <a:solidFill>
                  <a:prstClr val="black"/>
                </a:solidFill>
                <a:cs typeface="B Titr" panose="00000700000000000000" pitchFamily="2" charset="-78"/>
              </a:rPr>
              <a:t>»</a:t>
            </a:r>
            <a:r>
              <a:rPr lang="ar-SA" sz="2800" b="1" dirty="0" smtClean="0">
                <a:solidFill>
                  <a:prstClr val="black"/>
                </a:solidFill>
                <a:cs typeface="B Titr" panose="00000700000000000000" pitchFamily="2" charset="-78"/>
              </a:rPr>
              <a:t> </a:t>
            </a:r>
            <a:r>
              <a:rPr lang="fa-IR" sz="2800" b="1" dirty="0" smtClean="0">
                <a:solidFill>
                  <a:prstClr val="black"/>
                </a:solidFill>
                <a:cs typeface="B Titr" panose="00000700000000000000" pitchFamily="2" charset="-78"/>
              </a:rPr>
              <a:t>دارای طرفدار در اقشار مختلف جامعه ب</a:t>
            </a:r>
            <a:r>
              <a:rPr lang="ar-SA" sz="2800" b="1" dirty="0" smtClean="0">
                <a:solidFill>
                  <a:prstClr val="black"/>
                </a:solidFill>
                <a:cs typeface="B Titr" panose="00000700000000000000" pitchFamily="2" charset="-78"/>
              </a:rPr>
              <a:t>و</a:t>
            </a:r>
            <a:r>
              <a:rPr lang="fa-IR" sz="2800" b="1" dirty="0" smtClean="0">
                <a:solidFill>
                  <a:prstClr val="black"/>
                </a:solidFill>
                <a:cs typeface="B Titr" panose="00000700000000000000" pitchFamily="2" charset="-78"/>
              </a:rPr>
              <a:t>ده و بتواند</a:t>
            </a:r>
            <a:r>
              <a:rPr lang="ar-SA" sz="2800" b="1" dirty="0" smtClean="0">
                <a:solidFill>
                  <a:prstClr val="black"/>
                </a:solidFill>
                <a:cs typeface="B Titr" panose="00000700000000000000" pitchFamily="2" charset="-78"/>
              </a:rPr>
              <a:t> اهداف عيني اجتماعي </a:t>
            </a:r>
            <a:r>
              <a:rPr lang="ar-SA" sz="2800" b="1" dirty="0">
                <a:solidFill>
                  <a:prstClr val="black"/>
                </a:solidFill>
                <a:cs typeface="B Titr" panose="00000700000000000000" pitchFamily="2" charset="-78"/>
              </a:rPr>
              <a:t>تعقيب </a:t>
            </a:r>
            <a:r>
              <a:rPr lang="fa-IR" sz="2800" b="1" dirty="0" smtClean="0">
                <a:solidFill>
                  <a:prstClr val="black"/>
                </a:solidFill>
                <a:cs typeface="B Titr" panose="00000700000000000000" pitchFamily="2" charset="-78"/>
              </a:rPr>
              <a:t>کند.</a:t>
            </a:r>
          </a:p>
          <a:p>
            <a:pPr algn="r" rtl="1"/>
            <a:endParaRPr lang="fa-IR" sz="2800" b="1" dirty="0" smtClean="0">
              <a:solidFill>
                <a:srgbClr val="C00000"/>
              </a:solidFill>
              <a:latin typeface="Titr" pitchFamily="2" charset="-78"/>
              <a:cs typeface="B Titr" panose="00000700000000000000" pitchFamily="2" charset="-78"/>
            </a:endParaRPr>
          </a:p>
          <a:p>
            <a:pPr algn="r" rtl="1"/>
            <a:r>
              <a:rPr lang="fa-IR" sz="2800" b="1" dirty="0" smtClean="0">
                <a:solidFill>
                  <a:srgbClr val="C00000"/>
                </a:solidFill>
                <a:latin typeface="Titr" pitchFamily="2" charset="-78"/>
                <a:cs typeface="B Titr" panose="00000700000000000000" pitchFamily="2" charset="-78"/>
              </a:rPr>
              <a:t>موضوع بحث در جریان شناسی فکری</a:t>
            </a:r>
          </a:p>
          <a:p>
            <a:pPr algn="r" rtl="1" eaLnBrk="0" hangingPunct="0"/>
            <a:r>
              <a:rPr lang="fa-IR" sz="2800" b="1" dirty="0">
                <a:solidFill>
                  <a:prstClr val="black"/>
                </a:solidFill>
                <a:latin typeface="Verdana" pitchFamily="34" charset="0"/>
                <a:cs typeface="B Titr" panose="00000700000000000000" pitchFamily="2" charset="-78"/>
              </a:rPr>
              <a:t> شناخت فرآيند شكل‌گيري يك </a:t>
            </a:r>
            <a:r>
              <a:rPr lang="fa-IR" sz="2800" b="1" dirty="0" smtClean="0">
                <a:solidFill>
                  <a:prstClr val="black"/>
                </a:solidFill>
                <a:latin typeface="Verdana" pitchFamily="34" charset="0"/>
                <a:cs typeface="B Titr" panose="00000700000000000000" pitchFamily="2" charset="-78"/>
              </a:rPr>
              <a:t>انديشه،   به </a:t>
            </a:r>
            <a:r>
              <a:rPr lang="fa-IR" sz="2800" b="1" dirty="0">
                <a:solidFill>
                  <a:prstClr val="black"/>
                </a:solidFill>
                <a:latin typeface="Verdana" pitchFamily="34" charset="0"/>
                <a:cs typeface="B Titr" panose="00000700000000000000" pitchFamily="2" charset="-78"/>
              </a:rPr>
              <a:t>همراه بررسي مباني فكري، اعتقادي و ديدگاه‌هاي سياسي، فرهنگي و اقتصادي </a:t>
            </a:r>
            <a:r>
              <a:rPr lang="fa-IR" sz="2800" b="1" dirty="0" smtClean="0">
                <a:solidFill>
                  <a:prstClr val="black"/>
                </a:solidFill>
                <a:latin typeface="Verdana" pitchFamily="34" charset="0"/>
                <a:cs typeface="B Titr" panose="00000700000000000000" pitchFamily="2" charset="-78"/>
              </a:rPr>
              <a:t>آنها   </a:t>
            </a:r>
          </a:p>
          <a:p>
            <a:pPr algn="r" rtl="1" eaLnBrk="0" hangingPunct="0"/>
            <a:r>
              <a:rPr lang="fa-IR" sz="2800" b="1" dirty="0" smtClean="0">
                <a:solidFill>
                  <a:prstClr val="black"/>
                </a:solidFill>
                <a:latin typeface="Verdana" pitchFamily="34" charset="0"/>
                <a:cs typeface="B Titr" panose="00000700000000000000" pitchFamily="2" charset="-78"/>
              </a:rPr>
              <a:t>شناخت احزاب</a:t>
            </a:r>
            <a:r>
              <a:rPr lang="fa-IR" sz="2800" b="1" dirty="0">
                <a:solidFill>
                  <a:prstClr val="black"/>
                </a:solidFill>
                <a:latin typeface="Verdana" pitchFamily="34" charset="0"/>
                <a:cs typeface="B Titr" panose="00000700000000000000" pitchFamily="2" charset="-78"/>
              </a:rPr>
              <a:t>، گروه‌ها و جناح‌هاي سياسي كه داراي همسويي در مواضع، رويكردها و گفتمان‌ها باشند</a:t>
            </a:r>
            <a:r>
              <a:rPr lang="fa-IR" sz="2800" b="1" dirty="0" smtClean="0">
                <a:solidFill>
                  <a:prstClr val="black"/>
                </a:solidFill>
                <a:latin typeface="Verdana" pitchFamily="34" charset="0"/>
                <a:cs typeface="B Titr" panose="00000700000000000000" pitchFamily="2" charset="-78"/>
              </a:rPr>
              <a:t>.</a:t>
            </a:r>
            <a:endParaRPr lang="fa-IR" sz="2800" b="1" dirty="0">
              <a:solidFill>
                <a:prstClr val="black"/>
              </a:solidFill>
              <a:latin typeface="Verdana" pitchFamily="34" charset="0"/>
              <a:cs typeface="B Titr" panose="00000700000000000000" pitchFamily="2" charset="-78"/>
            </a:endParaRPr>
          </a:p>
        </p:txBody>
      </p:sp>
      <p:sp>
        <p:nvSpPr>
          <p:cNvPr id="3" name="Rectangle 2"/>
          <p:cNvSpPr/>
          <p:nvPr/>
        </p:nvSpPr>
        <p:spPr>
          <a:xfrm>
            <a:off x="29497" y="9832"/>
            <a:ext cx="9067800" cy="707886"/>
          </a:xfrm>
          <a:prstGeom prst="rect">
            <a:avLst/>
          </a:prstGeom>
          <a:blipFill>
            <a:blip r:embed="rId3"/>
            <a:tile tx="0" ty="0" sx="100000" sy="100000" flip="none" algn="tl"/>
          </a:blipFill>
        </p:spPr>
        <p:txBody>
          <a:bodyPr wrap="square">
            <a:spAutoFit/>
          </a:bodyPr>
          <a:lstStyle/>
          <a:p>
            <a:pPr algn="ctr"/>
            <a:r>
              <a:rPr lang="fa-IR" sz="4000" b="1" dirty="0" smtClean="0">
                <a:solidFill>
                  <a:srgbClr val="002060"/>
                </a:solidFill>
                <a:latin typeface="Titr" pitchFamily="2" charset="-78"/>
                <a:cs typeface="B Titr" panose="00000700000000000000" pitchFamily="2" charset="-78"/>
              </a:rPr>
              <a:t>جریان و جریان شناسی</a:t>
            </a:r>
            <a:endParaRPr lang="en-US" sz="4000" b="1" dirty="0">
              <a:solidFill>
                <a:srgbClr val="002060"/>
              </a:solidFill>
              <a:latin typeface="Titr" pitchFamily="2" charset="-78"/>
              <a:cs typeface="B Titr" panose="00000700000000000000" pitchFamily="2" charset="-78"/>
            </a:endParaRPr>
          </a:p>
        </p:txBody>
      </p:sp>
    </p:spTree>
    <p:extLst>
      <p:ext uri="{BB962C8B-B14F-4D97-AF65-F5344CB8AC3E}">
        <p14:creationId xmlns:p14="http://schemas.microsoft.com/office/powerpoint/2010/main" val="23547723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762000"/>
            <a:ext cx="9144000" cy="6043962"/>
          </a:xfrm>
          <a:prstGeom prst="rect">
            <a:avLst/>
          </a:prstGeom>
          <a:blipFill>
            <a:blip r:embed="rId2"/>
            <a:tile tx="0" ty="0" sx="100000" sy="100000" flip="none" algn="tl"/>
          </a:blipFill>
        </p:spPr>
        <p:txBody>
          <a:bodyPr wrap="square">
            <a:spAutoFit/>
          </a:bodyPr>
          <a:lstStyle/>
          <a:p>
            <a:pPr algn="r" rtl="1">
              <a:lnSpc>
                <a:spcPct val="150000"/>
              </a:lnSpc>
            </a:pPr>
            <a:r>
              <a:rPr lang="fa-IR" sz="2600" b="1" dirty="0" smtClean="0">
                <a:solidFill>
                  <a:schemeClr val="bg1"/>
                </a:solidFill>
                <a:cs typeface="B Titr" panose="00000700000000000000" pitchFamily="2" charset="-78"/>
              </a:rPr>
              <a:t>1ـ فهم درست و واقع بینانه از جريانهاي فکری موثّر در گفتمان سياسي، فرهنگي و چالش ها وآسيب </a:t>
            </a:r>
            <a:r>
              <a:rPr lang="fa-IR" sz="2600" b="1" dirty="0">
                <a:solidFill>
                  <a:schemeClr val="bg1"/>
                </a:solidFill>
                <a:cs typeface="B Titr" panose="00000700000000000000" pitchFamily="2" charset="-78"/>
              </a:rPr>
              <a:t>ها (تشخيص درست دوستان از </a:t>
            </a:r>
            <a:r>
              <a:rPr lang="fa-IR" sz="2600" b="1" dirty="0" smtClean="0">
                <a:solidFill>
                  <a:schemeClr val="bg1"/>
                </a:solidFill>
                <a:cs typeface="B Titr" panose="00000700000000000000" pitchFamily="2" charset="-78"/>
              </a:rPr>
              <a:t>دشمنان)</a:t>
            </a:r>
          </a:p>
          <a:p>
            <a:pPr algn="r" rtl="1">
              <a:lnSpc>
                <a:spcPct val="150000"/>
              </a:lnSpc>
            </a:pPr>
            <a:r>
              <a:rPr lang="fa-IR" sz="2600" b="1" dirty="0" smtClean="0">
                <a:solidFill>
                  <a:schemeClr val="bg1"/>
                </a:solidFill>
                <a:cs typeface="B Titr" panose="00000700000000000000" pitchFamily="2" charset="-78"/>
              </a:rPr>
              <a:t>2ـ روشن شدن خلاء ها وآسيب هاي فکری جريانهای موثر و موضع گيري صحيح و آگاه سازي ديگران </a:t>
            </a:r>
          </a:p>
          <a:p>
            <a:pPr algn="r" rtl="1">
              <a:lnSpc>
                <a:spcPct val="150000"/>
              </a:lnSpc>
            </a:pPr>
            <a:r>
              <a:rPr lang="fa-IR" sz="2600" b="1" dirty="0" smtClean="0">
                <a:solidFill>
                  <a:schemeClr val="bg1"/>
                </a:solidFill>
                <a:cs typeface="B Titr" panose="00000700000000000000" pitchFamily="2" charset="-78"/>
              </a:rPr>
              <a:t>3ـ داوري و سنجش واقع بينانه و ارائه تصويري روشن از چشم انداز آينده تحولات فكري درگفتمان انقلاب اسلامي</a:t>
            </a:r>
          </a:p>
          <a:p>
            <a:pPr algn="r" rtl="1">
              <a:lnSpc>
                <a:spcPct val="150000"/>
              </a:lnSpc>
            </a:pPr>
            <a:r>
              <a:rPr lang="fa-IR" sz="2600" b="1" dirty="0" smtClean="0">
                <a:solidFill>
                  <a:schemeClr val="bg1"/>
                </a:solidFill>
                <a:cs typeface="B Titr" panose="00000700000000000000" pitchFamily="2" charset="-78"/>
              </a:rPr>
              <a:t>4ـ مقابله با جريانهاي فكري مردود و دنبال كردن جريانهاي فكري داراي راهبرد و استراتژي فرهنگي مبتنی بر گفتمان انقلاب و امام و رهبری</a:t>
            </a:r>
          </a:p>
          <a:p>
            <a:pPr algn="r" rtl="1">
              <a:lnSpc>
                <a:spcPct val="150000"/>
              </a:lnSpc>
            </a:pPr>
            <a:r>
              <a:rPr lang="fa-IR" sz="2600" b="1" dirty="0" smtClean="0">
                <a:solidFill>
                  <a:schemeClr val="bg1"/>
                </a:solidFill>
                <a:cs typeface="B Titr" panose="00000700000000000000" pitchFamily="2" charset="-78"/>
              </a:rPr>
              <a:t>5- تبیین و تحلیل صحیح فرهنگی مرزبندی های موجود (تعيين </a:t>
            </a:r>
            <a:r>
              <a:rPr lang="fa-IR" sz="2600" b="1" dirty="0">
                <a:solidFill>
                  <a:schemeClr val="bg1"/>
                </a:solidFill>
                <a:cs typeface="B Titr" panose="00000700000000000000" pitchFamily="2" charset="-78"/>
              </a:rPr>
              <a:t>نوع مواجهه و موضع‌گيري مناسب در برخورد با جريانات </a:t>
            </a:r>
            <a:r>
              <a:rPr lang="fa-IR" sz="2600" b="1" dirty="0" smtClean="0">
                <a:solidFill>
                  <a:schemeClr val="bg1"/>
                </a:solidFill>
                <a:cs typeface="B Titr" panose="00000700000000000000" pitchFamily="2" charset="-78"/>
              </a:rPr>
              <a:t>سياسي)</a:t>
            </a:r>
          </a:p>
        </p:txBody>
      </p:sp>
      <p:sp>
        <p:nvSpPr>
          <p:cNvPr id="3" name="Rectangle 2"/>
          <p:cNvSpPr/>
          <p:nvPr/>
        </p:nvSpPr>
        <p:spPr>
          <a:xfrm>
            <a:off x="0" y="0"/>
            <a:ext cx="9144000" cy="707886"/>
          </a:xfrm>
          <a:prstGeom prst="rect">
            <a:avLst/>
          </a:prstGeom>
          <a:blipFill>
            <a:blip r:embed="rId3"/>
            <a:tile tx="0" ty="0" sx="100000" sy="100000" flip="none" algn="tl"/>
          </a:blipFill>
        </p:spPr>
        <p:txBody>
          <a:bodyPr wrap="square">
            <a:spAutoFit/>
          </a:bodyPr>
          <a:lstStyle/>
          <a:p>
            <a:pPr lvl="0" algn="ctr"/>
            <a:r>
              <a:rPr lang="fa-IR" sz="4000" b="1" dirty="0">
                <a:solidFill>
                  <a:srgbClr val="0070C0"/>
                </a:solidFill>
                <a:effectLst>
                  <a:outerShdw blurRad="38100" dist="38100" dir="2700000" algn="tl">
                    <a:srgbClr val="000000">
                      <a:alpha val="43137"/>
                    </a:srgbClr>
                  </a:outerShdw>
                </a:effectLst>
                <a:latin typeface="Titr" pitchFamily="2" charset="-78"/>
                <a:cs typeface="B Titr" panose="00000700000000000000" pitchFamily="2" charset="-78"/>
              </a:rPr>
              <a:t>ضررورت  و هدف جریان شناسی  فکری</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0" y="737383"/>
            <a:ext cx="9144000" cy="6370975"/>
          </a:xfrm>
          <a:prstGeom prst="rect">
            <a:avLst/>
          </a:prstGeom>
          <a:blipFill>
            <a:blip r:embed="rId2"/>
            <a:tile tx="0" ty="0" sx="100000" sy="100000" flip="none" algn="tl"/>
          </a:blip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ct val="0"/>
              </a:spcAft>
              <a:buClrTx/>
              <a:buSzTx/>
              <a:buFontTx/>
              <a:buNone/>
              <a:tabLst/>
            </a:pPr>
            <a:r>
              <a:rPr lang="fa-IR" sz="2800" b="1" dirty="0">
                <a:solidFill>
                  <a:schemeClr val="bg1"/>
                </a:solidFill>
                <a:latin typeface="Tahoma" pitchFamily="34" charset="0"/>
                <a:ea typeface="Times New Roman" pitchFamily="18" charset="0"/>
                <a:cs typeface="B Titr" panose="00000700000000000000" pitchFamily="2" charset="-78"/>
              </a:rPr>
              <a:t/>
            </a:r>
            <a:br>
              <a:rPr lang="fa-IR" sz="2800" b="1" dirty="0">
                <a:solidFill>
                  <a:schemeClr val="bg1"/>
                </a:solidFill>
                <a:latin typeface="Tahoma" pitchFamily="34" charset="0"/>
                <a:ea typeface="Times New Roman" pitchFamily="18" charset="0"/>
                <a:cs typeface="B Titr" panose="00000700000000000000" pitchFamily="2" charset="-78"/>
              </a:rPr>
            </a:br>
            <a:r>
              <a:rPr lang="fa-IR" sz="2800" b="1" dirty="0">
                <a:solidFill>
                  <a:schemeClr val="bg1"/>
                </a:solidFill>
                <a:latin typeface="Tahoma" pitchFamily="34" charset="0"/>
                <a:ea typeface="Times New Roman" pitchFamily="18" charset="0"/>
                <a:cs typeface="B Titr" panose="00000700000000000000" pitchFamily="2" charset="-78"/>
              </a:rPr>
              <a:t>وَلاَ يَحْمِلُ هذَا الْعَلَمَ إِلاَّ أَهْلُ الْبَصَرِ والصَّبْرِ وَالْعِلْمِ بِمَواضِعِ الحَقِ   </a:t>
            </a:r>
            <a:endParaRPr lang="fa-IR" sz="2800" b="1" dirty="0" smtClean="0">
              <a:solidFill>
                <a:schemeClr val="bg1"/>
              </a:solidFill>
              <a:latin typeface="Tahoma" pitchFamily="34" charset="0"/>
              <a:ea typeface="Times New Roman" pitchFamily="18" charset="0"/>
              <a:cs typeface="B Titr" panose="00000700000000000000" pitchFamily="2" charset="-78"/>
            </a:endParaRPr>
          </a:p>
          <a:p>
            <a:pPr marL="0" marR="0" lvl="0" indent="0" algn="r" defTabSz="914400" rtl="1" eaLnBrk="1" fontAlgn="base" latinLnBrk="0" hangingPunct="1">
              <a:lnSpc>
                <a:spcPct val="100000"/>
              </a:lnSpc>
              <a:spcBef>
                <a:spcPct val="0"/>
              </a:spcBef>
              <a:spcAft>
                <a:spcPct val="0"/>
              </a:spcAft>
              <a:buClrTx/>
              <a:buSzTx/>
              <a:buFontTx/>
              <a:buNone/>
              <a:tabLst/>
            </a:pPr>
            <a:r>
              <a:rPr lang="fa-IR" sz="2800" b="1" dirty="0" smtClean="0">
                <a:solidFill>
                  <a:schemeClr val="bg1"/>
                </a:solidFill>
                <a:latin typeface="Tahoma" pitchFamily="34" charset="0"/>
                <a:ea typeface="Times New Roman" pitchFamily="18" charset="0"/>
                <a:cs typeface="B Titr" panose="00000700000000000000" pitchFamily="2" charset="-78"/>
              </a:rPr>
              <a:t>اين </a:t>
            </a:r>
            <a:r>
              <a:rPr lang="fa-IR" sz="2800" b="1" dirty="0">
                <a:solidFill>
                  <a:schemeClr val="bg1"/>
                </a:solidFill>
                <a:latin typeface="Tahoma" pitchFamily="34" charset="0"/>
                <a:ea typeface="Times New Roman" pitchFamily="18" charset="0"/>
                <a:cs typeface="B Titr" panose="00000700000000000000" pitchFamily="2" charset="-78"/>
              </a:rPr>
              <a:t>پرچم ‏را جز افراد بينا، با استقامت  و آگاه به موارد حق به دوش نمى‏كشند</a:t>
            </a:r>
          </a:p>
          <a:p>
            <a:pPr marL="0" marR="0" lvl="0" indent="0" defTabSz="914400" rtl="1" eaLnBrk="1" fontAlgn="base" latinLnBrk="0" hangingPunct="1">
              <a:lnSpc>
                <a:spcPct val="100000"/>
              </a:lnSpc>
              <a:spcBef>
                <a:spcPct val="0"/>
              </a:spcBef>
              <a:spcAft>
                <a:spcPct val="0"/>
              </a:spcAft>
              <a:buClrTx/>
              <a:buSzTx/>
              <a:buFontTx/>
              <a:buNone/>
              <a:tabLst/>
            </a:pPr>
            <a:r>
              <a:rPr kumimoji="0" lang="fa-IR" sz="2400" b="1" i="0" u="none" strike="noStrike" cap="none" normalizeH="0" baseline="0" dirty="0" smtClean="0">
                <a:ln>
                  <a:noFill/>
                </a:ln>
                <a:solidFill>
                  <a:schemeClr val="bg1"/>
                </a:solidFill>
                <a:effectLst/>
                <a:latin typeface="Tahoma" pitchFamily="34" charset="0"/>
                <a:ea typeface="Times New Roman" pitchFamily="18" charset="0"/>
                <a:cs typeface="B Titr" panose="00000700000000000000" pitchFamily="2" charset="-78"/>
              </a:rPr>
              <a:t>(نهج البلاغه</a:t>
            </a:r>
            <a:r>
              <a:rPr kumimoji="0" lang="fa-IR" sz="2400" b="1" i="0" u="none" strike="noStrike" cap="none" normalizeH="0" dirty="0" smtClean="0">
                <a:ln>
                  <a:noFill/>
                </a:ln>
                <a:solidFill>
                  <a:schemeClr val="bg1"/>
                </a:solidFill>
                <a:effectLst/>
                <a:latin typeface="Tahoma" pitchFamily="34" charset="0"/>
                <a:ea typeface="Times New Roman" pitchFamily="18" charset="0"/>
                <a:cs typeface="B Titr" panose="00000700000000000000" pitchFamily="2" charset="-78"/>
              </a:rPr>
              <a:t> خطبه 173)</a:t>
            </a:r>
          </a:p>
          <a:p>
            <a:pPr marL="0" marR="0" lvl="0" indent="0" algn="r" defTabSz="914400" rtl="1" eaLnBrk="1" fontAlgn="base" latinLnBrk="0" hangingPunct="1">
              <a:lnSpc>
                <a:spcPct val="100000"/>
              </a:lnSpc>
              <a:spcBef>
                <a:spcPct val="0"/>
              </a:spcBef>
              <a:spcAft>
                <a:spcPct val="0"/>
              </a:spcAft>
              <a:buClrTx/>
              <a:buSzTx/>
              <a:buFontTx/>
              <a:buNone/>
              <a:tabLst/>
            </a:pPr>
            <a:endParaRPr kumimoji="0" lang="fa-IR" sz="2800" b="1" i="0" u="none" strike="noStrike" cap="none" normalizeH="0" baseline="0" dirty="0" smtClean="0">
              <a:ln>
                <a:noFill/>
              </a:ln>
              <a:solidFill>
                <a:schemeClr val="bg1"/>
              </a:solidFill>
              <a:effectLst/>
              <a:latin typeface="Tahoma" pitchFamily="34" charset="0"/>
              <a:ea typeface="Times New Roman" pitchFamily="18" charset="0"/>
              <a:cs typeface="B Titr" panose="00000700000000000000" pitchFamily="2" charset="-78"/>
            </a:endParaRPr>
          </a:p>
          <a:p>
            <a:pPr marL="0" marR="0" lvl="0" indent="0" algn="r" defTabSz="914400" rtl="1" eaLnBrk="1" fontAlgn="base" latinLnBrk="0" hangingPunct="1">
              <a:lnSpc>
                <a:spcPct val="100000"/>
              </a:lnSpc>
              <a:spcBef>
                <a:spcPct val="0"/>
              </a:spcBef>
              <a:spcAft>
                <a:spcPct val="0"/>
              </a:spcAft>
              <a:buClrTx/>
              <a:buSzTx/>
              <a:buFontTx/>
              <a:buNone/>
              <a:tabLst/>
            </a:pPr>
            <a:r>
              <a:rPr kumimoji="0" lang="fa-IR" sz="2800" b="1" i="0" u="none" strike="noStrike" cap="none" normalizeH="0" baseline="0" dirty="0" smtClean="0">
                <a:ln>
                  <a:noFill/>
                </a:ln>
                <a:solidFill>
                  <a:schemeClr val="bg1"/>
                </a:solidFill>
                <a:effectLst/>
                <a:latin typeface="Tahoma" pitchFamily="34" charset="0"/>
                <a:ea typeface="Times New Roman" pitchFamily="18" charset="0"/>
                <a:cs typeface="B Titr" panose="00000700000000000000" pitchFamily="2" charset="-78"/>
              </a:rPr>
              <a:t>«علي العاقل ان يکون عارفاً بزمانه»</a:t>
            </a:r>
            <a:endParaRPr kumimoji="0" lang="en-US" sz="2800" b="0" i="0" u="none" strike="noStrike" cap="none" normalizeH="0" baseline="0" dirty="0" smtClean="0">
              <a:ln>
                <a:noFill/>
              </a:ln>
              <a:solidFill>
                <a:schemeClr val="bg1"/>
              </a:solidFill>
              <a:effectLst/>
              <a:latin typeface="Arial" pitchFamily="34" charset="0"/>
              <a:cs typeface="B Titr" panose="00000700000000000000"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800" b="1" i="0" u="none" strike="noStrike" cap="none" normalizeH="0" baseline="0" dirty="0" smtClean="0">
                <a:ln>
                  <a:noFill/>
                </a:ln>
                <a:solidFill>
                  <a:schemeClr val="bg1"/>
                </a:solidFill>
                <a:effectLst/>
                <a:latin typeface="Tahoma" pitchFamily="34" charset="0"/>
                <a:ea typeface="Times New Roman" pitchFamily="18" charset="0"/>
                <a:cs typeface="B Titr" panose="00000700000000000000" pitchFamily="2" charset="-78"/>
              </a:rPr>
              <a:t> برهرخردمند لازم است زمان خويش رابشناسد.</a:t>
            </a:r>
            <a:endParaRPr kumimoji="0" lang="en-US" sz="2800" b="0" i="0" u="none" strike="noStrike" cap="none" normalizeH="0" baseline="0" dirty="0" smtClean="0">
              <a:ln>
                <a:noFill/>
              </a:ln>
              <a:solidFill>
                <a:schemeClr val="bg1"/>
              </a:solidFill>
              <a:effectLst/>
              <a:latin typeface="Arial" pitchFamily="34" charset="0"/>
              <a:cs typeface="B Titr" panose="00000700000000000000" pitchFamily="2" charset="-78"/>
            </a:endParaRPr>
          </a:p>
          <a:p>
            <a:pPr rtl="1" fontAlgn="base">
              <a:spcBef>
                <a:spcPct val="0"/>
              </a:spcBef>
              <a:spcAft>
                <a:spcPct val="0"/>
              </a:spcAft>
            </a:pPr>
            <a:r>
              <a:rPr lang="fa-IR" sz="2400" b="1" dirty="0">
                <a:solidFill>
                  <a:schemeClr val="bg1"/>
                </a:solidFill>
                <a:latin typeface="Tahoma" pitchFamily="34" charset="0"/>
                <a:ea typeface="Times New Roman" pitchFamily="18" charset="0"/>
                <a:cs typeface="B Titr" panose="00000700000000000000" pitchFamily="2" charset="-78"/>
              </a:rPr>
              <a:t>(اصول‌الکافي، باب الصمت و حفظ اللسان)</a:t>
            </a:r>
          </a:p>
          <a:p>
            <a:pPr marL="0" marR="0" lvl="0" indent="0" algn="r" defTabSz="914400" rtl="1" eaLnBrk="0" fontAlgn="base" latinLnBrk="0" hangingPunct="0">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bg1"/>
              </a:solidFill>
              <a:effectLst/>
              <a:latin typeface="Arial" pitchFamily="34" charset="0"/>
              <a:cs typeface="B Titr" panose="00000700000000000000"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800" b="1" i="0" u="none" strike="noStrike" cap="none" normalizeH="0" baseline="0" dirty="0" smtClean="0">
                <a:ln>
                  <a:noFill/>
                </a:ln>
                <a:solidFill>
                  <a:schemeClr val="bg1"/>
                </a:solidFill>
                <a:effectLst/>
                <a:latin typeface="Tahoma" pitchFamily="34" charset="0"/>
                <a:ea typeface="Times New Roman" pitchFamily="18" charset="0"/>
                <a:cs typeface="B Titr" panose="00000700000000000000" pitchFamily="2" charset="-78"/>
              </a:rPr>
              <a:t>«العالم بزمانه لا‌ تهجم عليه اللوابس» </a:t>
            </a:r>
            <a:endParaRPr kumimoji="0" lang="en-US" sz="2800" b="0" i="0" u="none" strike="noStrike" cap="none" normalizeH="0" baseline="0" dirty="0" smtClean="0">
              <a:ln>
                <a:noFill/>
              </a:ln>
              <a:solidFill>
                <a:schemeClr val="bg1"/>
              </a:solidFill>
              <a:effectLst/>
              <a:latin typeface="Arial" pitchFamily="34" charset="0"/>
              <a:cs typeface="B Titr" panose="00000700000000000000" pitchFamily="2" charset="-78"/>
            </a:endParaRPr>
          </a:p>
          <a:p>
            <a:pPr marL="0" marR="0" lvl="0" indent="0" algn="r" defTabSz="914400" rtl="1" eaLnBrk="0" fontAlgn="base" latinLnBrk="0" hangingPunct="0">
              <a:lnSpc>
                <a:spcPct val="100000"/>
              </a:lnSpc>
              <a:spcBef>
                <a:spcPct val="0"/>
              </a:spcBef>
              <a:spcAft>
                <a:spcPct val="0"/>
              </a:spcAft>
              <a:buClrTx/>
              <a:buSzTx/>
              <a:buFontTx/>
              <a:buNone/>
              <a:tabLst/>
            </a:pPr>
            <a:r>
              <a:rPr kumimoji="0" lang="fa-IR" sz="2800" b="1" i="0" u="none" strike="noStrike" cap="none" normalizeH="0" baseline="0" dirty="0" smtClean="0">
                <a:ln>
                  <a:noFill/>
                </a:ln>
                <a:solidFill>
                  <a:schemeClr val="bg1"/>
                </a:solidFill>
                <a:effectLst/>
                <a:latin typeface="Tahoma" pitchFamily="34" charset="0"/>
                <a:ea typeface="Times New Roman" pitchFamily="18" charset="0"/>
                <a:cs typeface="B Titr" panose="00000700000000000000" pitchFamily="2" charset="-78"/>
              </a:rPr>
              <a:t>هرکس عالم به زمانش باشد مورد هجوم حوادث ناگوار  واشتباهات قرار نمي گيرد.</a:t>
            </a:r>
            <a:endParaRPr kumimoji="0" lang="en-US" sz="2800" b="0" i="0" u="none" strike="noStrike" cap="none" normalizeH="0" baseline="0" dirty="0" smtClean="0">
              <a:ln>
                <a:noFill/>
              </a:ln>
              <a:solidFill>
                <a:schemeClr val="bg1"/>
              </a:solidFill>
              <a:effectLst/>
              <a:latin typeface="Arial" pitchFamily="34" charset="0"/>
              <a:cs typeface="B Titr" panose="00000700000000000000" pitchFamily="2" charset="-78"/>
            </a:endParaRPr>
          </a:p>
          <a:p>
            <a:pPr rtl="1" fontAlgn="base">
              <a:spcBef>
                <a:spcPct val="0"/>
              </a:spcBef>
              <a:spcAft>
                <a:spcPct val="0"/>
              </a:spcAft>
            </a:pPr>
            <a:r>
              <a:rPr lang="fa-IR" sz="2400" b="1" dirty="0">
                <a:solidFill>
                  <a:schemeClr val="bg1"/>
                </a:solidFill>
                <a:latin typeface="Tahoma" pitchFamily="34" charset="0"/>
                <a:ea typeface="Times New Roman" pitchFamily="18" charset="0"/>
                <a:cs typeface="B Titr" panose="00000700000000000000" pitchFamily="2" charset="-78"/>
              </a:rPr>
              <a:t>(اصول الکافي، باب العقل و الجهل)</a:t>
            </a:r>
            <a:endParaRPr lang="en-US" sz="2400" b="1" dirty="0">
              <a:solidFill>
                <a:schemeClr val="bg1"/>
              </a:solidFill>
              <a:latin typeface="Tahoma" pitchFamily="34" charset="0"/>
              <a:ea typeface="Times New Roman" pitchFamily="18" charset="0"/>
              <a:cs typeface="B Titr" panose="00000700000000000000" pitchFamily="2" charset="-78"/>
            </a:endParaRPr>
          </a:p>
          <a:p>
            <a:pPr marL="0" marR="0" lvl="0" indent="0" algn="l" defTabSz="914400" rtl="1" eaLnBrk="0" fontAlgn="base" latinLnBrk="0" hangingPunct="0">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bg1"/>
              </a:solidFill>
              <a:effectLst/>
              <a:latin typeface="Arial" pitchFamily="34" charset="0"/>
              <a:cs typeface="B Titr" panose="00000700000000000000" pitchFamily="2" charset="-78"/>
            </a:endParaRPr>
          </a:p>
        </p:txBody>
      </p:sp>
      <p:sp>
        <p:nvSpPr>
          <p:cNvPr id="2" name="Rectangle 1"/>
          <p:cNvSpPr/>
          <p:nvPr/>
        </p:nvSpPr>
        <p:spPr>
          <a:xfrm>
            <a:off x="0" y="29497"/>
            <a:ext cx="9144000" cy="707886"/>
          </a:xfrm>
          <a:prstGeom prst="rect">
            <a:avLst/>
          </a:prstGeom>
          <a:blipFill>
            <a:blip r:embed="rId3"/>
            <a:tile tx="0" ty="0" sx="100000" sy="100000" flip="none" algn="tl"/>
          </a:blipFill>
        </p:spPr>
        <p:txBody>
          <a:bodyPr wrap="square">
            <a:spAutoFit/>
          </a:bodyPr>
          <a:lstStyle/>
          <a:p>
            <a:pPr lvl="0" algn="ctr" rtl="1" eaLnBrk="0" fontAlgn="base" hangingPunct="0">
              <a:spcBef>
                <a:spcPct val="0"/>
              </a:spcBef>
              <a:spcAft>
                <a:spcPct val="0"/>
              </a:spcAft>
            </a:pPr>
            <a:r>
              <a:rPr lang="fa-IR" sz="4000" b="1" dirty="0" smtClean="0">
                <a:solidFill>
                  <a:srgbClr val="0070C0"/>
                </a:solidFill>
                <a:latin typeface="Tahoma" pitchFamily="34" charset="0"/>
                <a:ea typeface="Times New Roman" pitchFamily="18" charset="0"/>
                <a:cs typeface="B Titr" panose="00000700000000000000" pitchFamily="2" charset="-78"/>
              </a:rPr>
              <a:t>بصیرت از نگاه </a:t>
            </a:r>
            <a:r>
              <a:rPr lang="fa-IR" sz="4000" b="1" dirty="0">
                <a:solidFill>
                  <a:srgbClr val="0070C0"/>
                </a:solidFill>
                <a:latin typeface="Tahoma" pitchFamily="34" charset="0"/>
                <a:ea typeface="Times New Roman" pitchFamily="18" charset="0"/>
                <a:cs typeface="B Titr" panose="00000700000000000000" pitchFamily="2" charset="-78"/>
              </a:rPr>
              <a:t>علی </a:t>
            </a:r>
            <a:r>
              <a:rPr lang="fa-IR" sz="4000" b="1" dirty="0" smtClean="0">
                <a:solidFill>
                  <a:srgbClr val="0070C0"/>
                </a:solidFill>
                <a:latin typeface="Tahoma" pitchFamily="34" charset="0"/>
                <a:ea typeface="Times New Roman" pitchFamily="18" charset="0"/>
                <a:cs typeface="B Titr" panose="00000700000000000000" pitchFamily="2" charset="-78"/>
              </a:rPr>
              <a:t>(ع)</a:t>
            </a:r>
            <a:endParaRPr lang="en-US" sz="4000" dirty="0">
              <a:solidFill>
                <a:srgbClr val="0070C0"/>
              </a:solidFill>
              <a:latin typeface="Arial" pitchFamily="34" charset="0"/>
              <a:cs typeface="B Titr" panose="00000700000000000000" pitchFamily="2" charset="-78"/>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938719"/>
            <a:ext cx="9113520" cy="5909310"/>
          </a:xfrm>
          <a:prstGeom prst="rect">
            <a:avLst/>
          </a:prstGeom>
          <a:blipFill>
            <a:blip r:embed="rId2"/>
            <a:tile tx="0" ty="0" sx="100000" sy="100000" flip="none" algn="tl"/>
          </a:blipFill>
        </p:spPr>
        <p:txBody>
          <a:bodyPr wrap="square">
            <a:spAutoFit/>
          </a:bodyPr>
          <a:lstStyle/>
          <a:p>
            <a:pPr algn="r">
              <a:lnSpc>
                <a:spcPct val="150000"/>
              </a:lnSpc>
            </a:pPr>
            <a:r>
              <a:rPr lang="fa-IR" sz="2800" b="1" dirty="0" smtClean="0">
                <a:solidFill>
                  <a:schemeClr val="bg1"/>
                </a:solidFill>
                <a:effectLst>
                  <a:outerShdw blurRad="38100" dist="38100" dir="2700000" algn="tl">
                    <a:srgbClr val="000000"/>
                  </a:outerShdw>
                </a:effectLst>
                <a:latin typeface="Arial" charset="0"/>
                <a:cs typeface="B Titr" panose="00000700000000000000" pitchFamily="2" charset="-78"/>
              </a:rPr>
              <a:t>دستيابي به تمدن اسلامي درعرصه جهانی متناسب با فضاي دنياي امروز </a:t>
            </a:r>
          </a:p>
          <a:p>
            <a:pPr lvl="0" algn="r" rtl="1"/>
            <a:r>
              <a:rPr lang="fa-IR" sz="2800" b="1" dirty="0">
                <a:solidFill>
                  <a:srgbClr val="FF0000"/>
                </a:solidFill>
                <a:cs typeface="B Titr" panose="00000700000000000000" pitchFamily="2" charset="-78"/>
              </a:rPr>
              <a:t>امام خميني (ره</a:t>
            </a:r>
            <a:r>
              <a:rPr lang="fa-IR" sz="2800" b="1" dirty="0" smtClean="0">
                <a:solidFill>
                  <a:srgbClr val="FF0000"/>
                </a:solidFill>
                <a:cs typeface="B Titr" panose="00000700000000000000" pitchFamily="2" charset="-78"/>
              </a:rPr>
              <a:t>)</a:t>
            </a:r>
          </a:p>
          <a:p>
            <a:pPr lvl="0" algn="r" rtl="1"/>
            <a:r>
              <a:rPr lang="fa-IR" sz="2800" b="1" dirty="0" smtClean="0">
                <a:solidFill>
                  <a:prstClr val="black"/>
                </a:solidFill>
                <a:cs typeface="B Titr" panose="00000700000000000000" pitchFamily="2" charset="-78"/>
              </a:rPr>
              <a:t> </a:t>
            </a:r>
            <a:r>
              <a:rPr lang="fa-IR" sz="2800" b="1" dirty="0" smtClean="0">
                <a:solidFill>
                  <a:schemeClr val="bg1"/>
                </a:solidFill>
                <a:cs typeface="B Titr" panose="00000700000000000000" pitchFamily="2" charset="-78"/>
              </a:rPr>
              <a:t>«انتظار فرج انتظار قدرت اسلام است و ما بايد كوشش كنيم تا قدرت اسلام در عالم تحقق پيدا كند و مقدمات ظهور انشاء الله تهيه شود» </a:t>
            </a:r>
          </a:p>
          <a:p>
            <a:pPr lvl="0" algn="r" rtl="1"/>
            <a:endParaRPr lang="fa-IR" sz="2800" b="1" dirty="0" smtClean="0">
              <a:ln/>
              <a:solidFill>
                <a:srgbClr val="FF0000"/>
              </a:solidFill>
              <a:latin typeface="Yagut" pitchFamily="2" charset="-78"/>
              <a:cs typeface="B Titr" panose="00000700000000000000" pitchFamily="2" charset="-78"/>
            </a:endParaRPr>
          </a:p>
          <a:p>
            <a:pPr lvl="0" algn="r" rtl="1"/>
            <a:r>
              <a:rPr lang="fa-IR" sz="2800" b="1" dirty="0" smtClean="0">
                <a:ln/>
                <a:solidFill>
                  <a:srgbClr val="FF0000"/>
                </a:solidFill>
                <a:latin typeface="Yagut" pitchFamily="2" charset="-78"/>
                <a:cs typeface="B Titr" panose="00000700000000000000" pitchFamily="2" charset="-78"/>
              </a:rPr>
              <a:t>مقام </a:t>
            </a:r>
            <a:r>
              <a:rPr lang="fa-IR" sz="2800" b="1" dirty="0">
                <a:ln/>
                <a:solidFill>
                  <a:srgbClr val="FF0000"/>
                </a:solidFill>
                <a:cs typeface="B Titr" panose="00000700000000000000" pitchFamily="2" charset="-78"/>
              </a:rPr>
              <a:t>معظم رهبری </a:t>
            </a:r>
            <a:r>
              <a:rPr lang="fa-IR" sz="2400" b="1" dirty="0">
                <a:ln/>
                <a:solidFill>
                  <a:srgbClr val="FF0000"/>
                </a:solidFill>
                <a:cs typeface="B Titr" panose="00000700000000000000" pitchFamily="2" charset="-78"/>
              </a:rPr>
              <a:t>(مد ظله العالی)</a:t>
            </a:r>
            <a:endParaRPr lang="ar-SA" sz="2400" b="1" dirty="0">
              <a:ln/>
              <a:solidFill>
                <a:srgbClr val="FF0000"/>
              </a:solidFill>
              <a:cs typeface="B Titr" panose="00000700000000000000" pitchFamily="2" charset="-78"/>
            </a:endParaRPr>
          </a:p>
          <a:p>
            <a:pPr algn="r" rtl="1"/>
            <a:r>
              <a:rPr lang="ar-SA" sz="2800" b="1" dirty="0" smtClean="0">
                <a:ln/>
                <a:solidFill>
                  <a:schemeClr val="bg1"/>
                </a:solidFill>
                <a:latin typeface="Yagut" pitchFamily="2" charset="-78"/>
                <a:cs typeface="B Titr" panose="00000700000000000000" pitchFamily="2" charset="-78"/>
              </a:rPr>
              <a:t>خطي كه نظام اسلامي ترسيم مي كند</a:t>
            </a:r>
            <a:r>
              <a:rPr lang="fa-IR" sz="2800" b="1" dirty="0" smtClean="0">
                <a:ln/>
                <a:solidFill>
                  <a:schemeClr val="bg1"/>
                </a:solidFill>
                <a:latin typeface="Yagut" pitchFamily="2" charset="-78"/>
                <a:cs typeface="B Titr" panose="00000700000000000000" pitchFamily="2" charset="-78"/>
              </a:rPr>
              <a:t>؛</a:t>
            </a:r>
            <a:r>
              <a:rPr lang="ar-SA" sz="2800" b="1" dirty="0" smtClean="0">
                <a:ln/>
                <a:solidFill>
                  <a:schemeClr val="bg1"/>
                </a:solidFill>
                <a:latin typeface="Yagut" pitchFamily="2" charset="-78"/>
                <a:cs typeface="B Titr" panose="00000700000000000000" pitchFamily="2" charset="-78"/>
              </a:rPr>
              <a:t> خط </a:t>
            </a:r>
            <a:r>
              <a:rPr lang="ar-SA" sz="2800" b="1" dirty="0" smtClean="0">
                <a:ln w="12700">
                  <a:solidFill>
                    <a:schemeClr val="tx2">
                      <a:satMod val="155000"/>
                    </a:schemeClr>
                  </a:solidFill>
                  <a:prstDash val="solid"/>
                </a:ln>
                <a:solidFill>
                  <a:schemeClr val="bg1"/>
                </a:solidFill>
                <a:effectLst>
                  <a:outerShdw blurRad="41275" dist="20320" dir="1800000" algn="tl" rotWithShape="0">
                    <a:srgbClr val="000000">
                      <a:alpha val="40000"/>
                    </a:srgbClr>
                  </a:outerShdw>
                </a:effectLst>
                <a:latin typeface="Yagut" pitchFamily="2" charset="-78"/>
                <a:cs typeface="B Titr" panose="00000700000000000000" pitchFamily="2" charset="-78"/>
              </a:rPr>
              <a:t>رسيدن به تمدن اسلامي است</a:t>
            </a:r>
            <a:r>
              <a:rPr lang="ar-SA" sz="2800" b="1" dirty="0" smtClean="0">
                <a:ln/>
                <a:solidFill>
                  <a:schemeClr val="bg1"/>
                </a:solidFill>
                <a:latin typeface="Yagut" pitchFamily="2" charset="-78"/>
                <a:cs typeface="B Titr" panose="00000700000000000000" pitchFamily="2" charset="-78"/>
              </a:rPr>
              <a:t>.</a:t>
            </a:r>
            <a:endParaRPr lang="fa-IR" sz="2800" b="1" dirty="0" smtClean="0">
              <a:ln/>
              <a:solidFill>
                <a:schemeClr val="bg1"/>
              </a:solidFill>
              <a:latin typeface="Yagut" pitchFamily="2" charset="-78"/>
              <a:cs typeface="B Titr" panose="00000700000000000000" pitchFamily="2" charset="-78"/>
            </a:endParaRPr>
          </a:p>
          <a:p>
            <a:pPr algn="r" rtl="1"/>
            <a:r>
              <a:rPr lang="fa-IR" sz="2800" b="1" dirty="0" smtClean="0">
                <a:ln/>
                <a:solidFill>
                  <a:schemeClr val="bg1"/>
                </a:solidFill>
                <a:latin typeface="Yagut" pitchFamily="2" charset="-78"/>
                <a:cs typeface="B Titr" panose="00000700000000000000" pitchFamily="2" charset="-78"/>
              </a:rPr>
              <a:t> </a:t>
            </a:r>
            <a:r>
              <a:rPr lang="ar-SA" sz="2800" b="1" dirty="0" smtClean="0">
                <a:ln/>
                <a:solidFill>
                  <a:schemeClr val="bg1"/>
                </a:solidFill>
                <a:latin typeface="Yagut" pitchFamily="2" charset="-78"/>
                <a:cs typeface="B Titr" panose="00000700000000000000" pitchFamily="2" charset="-78"/>
              </a:rPr>
              <a:t>براي ايجاد يك تمدن اسلامي – مانند هر تمدن ديگر- دو عنصر اساسي لازم است</a:t>
            </a:r>
            <a:r>
              <a:rPr lang="fa-IR" sz="2800" b="1" dirty="0" smtClean="0">
                <a:ln/>
                <a:solidFill>
                  <a:schemeClr val="bg1"/>
                </a:solidFill>
                <a:latin typeface="Yagut" pitchFamily="2" charset="-78"/>
                <a:cs typeface="B Titr" panose="00000700000000000000" pitchFamily="2" charset="-78"/>
              </a:rPr>
              <a:t>:</a:t>
            </a:r>
            <a:r>
              <a:rPr lang="ar-SA" sz="2800" b="1" dirty="0" smtClean="0">
                <a:ln/>
                <a:solidFill>
                  <a:schemeClr val="bg1"/>
                </a:solidFill>
                <a:latin typeface="Yagut" pitchFamily="2" charset="-78"/>
                <a:cs typeface="B Titr" panose="00000700000000000000" pitchFamily="2" charset="-78"/>
              </a:rPr>
              <a:t> يكي </a:t>
            </a:r>
            <a:r>
              <a:rPr lang="fa-IR" sz="2800" b="1" dirty="0" smtClean="0">
                <a:ln w="12700">
                  <a:solidFill>
                    <a:schemeClr val="tx2">
                      <a:satMod val="155000"/>
                    </a:schemeClr>
                  </a:solidFill>
                  <a:prstDash val="solid"/>
                </a:ln>
                <a:solidFill>
                  <a:schemeClr val="bg1"/>
                </a:solidFill>
                <a:effectLst>
                  <a:outerShdw blurRad="41275" dist="20320" dir="1800000" algn="tl" rotWithShape="0">
                    <a:srgbClr val="000000">
                      <a:alpha val="40000"/>
                    </a:srgbClr>
                  </a:outerShdw>
                </a:effectLst>
                <a:latin typeface="Yagut" pitchFamily="2" charset="-78"/>
                <a:cs typeface="B Titr" panose="00000700000000000000" pitchFamily="2" charset="-78"/>
              </a:rPr>
              <a:t>«</a:t>
            </a:r>
            <a:r>
              <a:rPr lang="ar-SA" sz="2800" b="1" dirty="0" smtClean="0">
                <a:ln w="12700">
                  <a:solidFill>
                    <a:schemeClr val="tx2">
                      <a:satMod val="155000"/>
                    </a:schemeClr>
                  </a:solidFill>
                  <a:prstDash val="solid"/>
                </a:ln>
                <a:solidFill>
                  <a:schemeClr val="bg1"/>
                </a:solidFill>
                <a:effectLst>
                  <a:outerShdw blurRad="41275" dist="20320" dir="1800000" algn="tl" rotWithShape="0">
                    <a:srgbClr val="000000">
                      <a:alpha val="40000"/>
                    </a:srgbClr>
                  </a:outerShdw>
                </a:effectLst>
                <a:latin typeface="Yagut" pitchFamily="2" charset="-78"/>
                <a:cs typeface="B Titr" panose="00000700000000000000" pitchFamily="2" charset="-78"/>
              </a:rPr>
              <a:t>توليد فكر</a:t>
            </a:r>
            <a:r>
              <a:rPr lang="fa-IR" sz="2800" b="1" dirty="0" smtClean="0">
                <a:ln w="12700">
                  <a:solidFill>
                    <a:schemeClr val="tx2">
                      <a:satMod val="155000"/>
                    </a:schemeClr>
                  </a:solidFill>
                  <a:prstDash val="solid"/>
                </a:ln>
                <a:solidFill>
                  <a:schemeClr val="bg1"/>
                </a:solidFill>
                <a:effectLst>
                  <a:outerShdw blurRad="41275" dist="20320" dir="1800000" algn="tl" rotWithShape="0">
                    <a:srgbClr val="000000">
                      <a:alpha val="40000"/>
                    </a:srgbClr>
                  </a:outerShdw>
                </a:effectLst>
                <a:latin typeface="Yagut" pitchFamily="2" charset="-78"/>
                <a:cs typeface="B Titr" panose="00000700000000000000" pitchFamily="2" charset="-78"/>
              </a:rPr>
              <a:t>»</a:t>
            </a:r>
            <a:r>
              <a:rPr lang="ar-SA" sz="2800" b="1" dirty="0" smtClean="0">
                <a:ln w="12700">
                  <a:solidFill>
                    <a:schemeClr val="tx2">
                      <a:satMod val="155000"/>
                    </a:schemeClr>
                  </a:solidFill>
                  <a:prstDash val="solid"/>
                </a:ln>
                <a:solidFill>
                  <a:schemeClr val="bg1"/>
                </a:solidFill>
                <a:effectLst>
                  <a:outerShdw blurRad="41275" dist="20320" dir="1800000" algn="tl" rotWithShape="0">
                    <a:srgbClr val="000000">
                      <a:alpha val="40000"/>
                    </a:srgbClr>
                  </a:outerShdw>
                </a:effectLst>
                <a:latin typeface="Yagut" pitchFamily="2" charset="-78"/>
                <a:cs typeface="B Titr" panose="00000700000000000000" pitchFamily="2" charset="-78"/>
              </a:rPr>
              <a:t> </a:t>
            </a:r>
            <a:r>
              <a:rPr lang="fa-IR" sz="2800" b="1" dirty="0" smtClean="0">
                <a:ln/>
                <a:solidFill>
                  <a:schemeClr val="bg1"/>
                </a:solidFill>
                <a:latin typeface="Yagut" pitchFamily="2" charset="-78"/>
                <a:cs typeface="B Titr" panose="00000700000000000000" pitchFamily="2" charset="-78"/>
              </a:rPr>
              <a:t>دوم «</a:t>
            </a:r>
            <a:r>
              <a:rPr lang="ar-SA" sz="2800" b="1" dirty="0">
                <a:ln w="12700">
                  <a:solidFill>
                    <a:schemeClr val="tx2">
                      <a:satMod val="155000"/>
                    </a:schemeClr>
                  </a:solidFill>
                  <a:prstDash val="solid"/>
                </a:ln>
                <a:solidFill>
                  <a:schemeClr val="bg1"/>
                </a:solidFill>
                <a:effectLst>
                  <a:outerShdw blurRad="41275" dist="20320" dir="1800000" algn="tl" rotWithShape="0">
                    <a:srgbClr val="000000">
                      <a:alpha val="40000"/>
                    </a:srgbClr>
                  </a:outerShdw>
                </a:effectLst>
                <a:latin typeface="Yagut" pitchFamily="2" charset="-78"/>
                <a:cs typeface="B Titr" panose="00000700000000000000" pitchFamily="2" charset="-78"/>
              </a:rPr>
              <a:t>پرورش انسان</a:t>
            </a:r>
            <a:r>
              <a:rPr lang="fa-IR" sz="2800" b="1" dirty="0" smtClean="0">
                <a:ln/>
                <a:solidFill>
                  <a:schemeClr val="bg1"/>
                </a:solidFill>
                <a:latin typeface="Yagut" pitchFamily="2" charset="-78"/>
                <a:cs typeface="B Titr" panose="00000700000000000000" pitchFamily="2" charset="-78"/>
              </a:rPr>
              <a:t>».  </a:t>
            </a:r>
          </a:p>
          <a:p>
            <a:pPr algn="r" rtl="1"/>
            <a:r>
              <a:rPr lang="fa-IR" sz="2800" b="1" dirty="0" smtClean="0">
                <a:ln/>
                <a:solidFill>
                  <a:schemeClr val="bg1"/>
                </a:solidFill>
                <a:latin typeface="Yagut" pitchFamily="2" charset="-78"/>
                <a:cs typeface="B Titr" panose="00000700000000000000" pitchFamily="2" charset="-78"/>
              </a:rPr>
              <a:t>«سرنوشت حتمي عبارت از اين است كه تمدن اسلامي يك بار ديگر بر مجموعه عظيمي از دنيا پرتو خود را بگستراند. خطي كه نظام اسلامي ترسيم مي‌كند خط رسيدن به تمدن اسلامي است. » </a:t>
            </a:r>
          </a:p>
        </p:txBody>
      </p:sp>
      <p:sp>
        <p:nvSpPr>
          <p:cNvPr id="3" name="Rectangle 2"/>
          <p:cNvSpPr/>
          <p:nvPr/>
        </p:nvSpPr>
        <p:spPr>
          <a:xfrm>
            <a:off x="0" y="0"/>
            <a:ext cx="9144000" cy="938719"/>
          </a:xfrm>
          <a:prstGeom prst="rect">
            <a:avLst/>
          </a:prstGeom>
          <a:blipFill>
            <a:blip r:embed="rId3"/>
            <a:tile tx="0" ty="0" sx="100000" sy="100000" flip="none" algn="tl"/>
          </a:blipFill>
        </p:spPr>
        <p:txBody>
          <a:bodyPr wrap="square">
            <a:spAutoFit/>
          </a:bodyPr>
          <a:lstStyle/>
          <a:p>
            <a:pPr lvl="0" algn="ctr">
              <a:lnSpc>
                <a:spcPct val="150000"/>
              </a:lnSpc>
            </a:pPr>
            <a:r>
              <a:rPr lang="fa-IR" sz="4000" b="1" dirty="0">
                <a:solidFill>
                  <a:srgbClr val="0070C0"/>
                </a:solidFill>
                <a:effectLst>
                  <a:outerShdw blurRad="38100" dist="38100" dir="2700000" algn="tl">
                    <a:srgbClr val="000000">
                      <a:alpha val="43137"/>
                    </a:srgbClr>
                  </a:outerShdw>
                </a:effectLst>
                <a:latin typeface="Titr" pitchFamily="2" charset="-78"/>
                <a:cs typeface="B Titr" panose="00000700000000000000" pitchFamily="2" charset="-78"/>
              </a:rPr>
              <a:t>اهداف کلان و متعالی </a:t>
            </a:r>
            <a:r>
              <a:rPr lang="fa-IR" sz="4000" b="1" dirty="0" smtClean="0">
                <a:solidFill>
                  <a:srgbClr val="0070C0"/>
                </a:solidFill>
                <a:effectLst>
                  <a:outerShdw blurRad="38100" dist="38100" dir="2700000" algn="tl">
                    <a:srgbClr val="000000">
                      <a:alpha val="43137"/>
                    </a:srgbClr>
                  </a:outerShdw>
                </a:effectLst>
                <a:latin typeface="Titr" pitchFamily="2" charset="-78"/>
                <a:cs typeface="B Titr" panose="00000700000000000000" pitchFamily="2" charset="-78"/>
              </a:rPr>
              <a:t>گفتمان انقلاب </a:t>
            </a:r>
            <a:r>
              <a:rPr lang="fa-IR" sz="4000" b="1" dirty="0">
                <a:solidFill>
                  <a:srgbClr val="0070C0"/>
                </a:solidFill>
                <a:effectLst>
                  <a:outerShdw blurRad="38100" dist="38100" dir="2700000" algn="tl">
                    <a:srgbClr val="000000">
                      <a:alpha val="43137"/>
                    </a:srgbClr>
                  </a:outerShdw>
                </a:effectLst>
                <a:latin typeface="Titr" pitchFamily="2" charset="-78"/>
                <a:cs typeface="B Titr" panose="00000700000000000000" pitchFamily="2" charset="-78"/>
              </a:rPr>
              <a:t>اسلامی</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Text Box 18"/>
          <p:cNvSpPr txBox="1">
            <a:spLocks noChangeArrowheads="1"/>
          </p:cNvSpPr>
          <p:nvPr/>
        </p:nvSpPr>
        <p:spPr bwMode="auto">
          <a:xfrm>
            <a:off x="0" y="838200"/>
            <a:ext cx="9144000" cy="2442976"/>
          </a:xfrm>
          <a:prstGeom prst="rect">
            <a:avLst/>
          </a:prstGeom>
          <a:blipFill>
            <a:blip r:embed="rId2"/>
            <a:tile tx="0" ty="0" sx="100000" sy="100000" flip="none" algn="tl"/>
          </a:blipFill>
          <a:ln w="9525">
            <a:noFill/>
            <a:miter lim="800000"/>
            <a:headEnd/>
            <a:tailEnd/>
          </a:ln>
        </p:spPr>
        <p:txBody>
          <a:bodyPr wrap="square">
            <a:spAutoFit/>
          </a:bodyPr>
          <a:lstStyle/>
          <a:p>
            <a:pPr marL="457200" indent="-457200" algn="r" rtl="1">
              <a:lnSpc>
                <a:spcPct val="150000"/>
              </a:lnSpc>
              <a:buFont typeface="Arial" panose="020B0604020202020204" pitchFamily="34" charset="0"/>
              <a:buChar char="•"/>
            </a:pPr>
            <a:r>
              <a:rPr lang="fa-IR" sz="2600" b="1" dirty="0" smtClean="0">
                <a:solidFill>
                  <a:schemeClr val="bg1"/>
                </a:solidFill>
                <a:effectLst>
                  <a:outerShdw blurRad="38100" dist="38100" dir="2700000" algn="tl">
                    <a:srgbClr val="000000">
                      <a:alpha val="43137"/>
                    </a:srgbClr>
                  </a:outerShdw>
                </a:effectLst>
                <a:latin typeface="Yagut" pitchFamily="2" charset="-78"/>
                <a:cs typeface="B Titr" panose="00000700000000000000" pitchFamily="2" charset="-78"/>
              </a:rPr>
              <a:t>چگونه میتوان گفتمان انقلاب را دنبال و تمدن اسلامی را در برابر تمدن غرب محقق نمود و چگونه باید با گفتمان رقیب مواجهه کرد؟</a:t>
            </a:r>
          </a:p>
          <a:p>
            <a:pPr marL="457200" indent="-457200" algn="r" rtl="1">
              <a:lnSpc>
                <a:spcPct val="150000"/>
              </a:lnSpc>
              <a:buFont typeface="Arial" panose="020B0604020202020204" pitchFamily="34" charset="0"/>
              <a:buChar char="•"/>
            </a:pPr>
            <a:r>
              <a:rPr lang="fa-IR" sz="2600" b="1" dirty="0">
                <a:solidFill>
                  <a:schemeClr val="bg1"/>
                </a:solidFill>
                <a:effectLst>
                  <a:outerShdw blurRad="38100" dist="38100" dir="2700000" algn="tl">
                    <a:srgbClr val="000000"/>
                  </a:outerShdw>
                </a:effectLst>
                <a:latin typeface="Yagut" pitchFamily="2" charset="-78"/>
                <a:cs typeface="B Titr" panose="00000700000000000000" pitchFamily="2" charset="-78"/>
              </a:rPr>
              <a:t>آيا مي‏توان در فرايند توسعه كشور از «علوم، ساختارها، و محصولات» مدرنيته استفاده نمود</a:t>
            </a:r>
            <a:r>
              <a:rPr lang="fa-IR" sz="2600" b="1" dirty="0" smtClean="0">
                <a:solidFill>
                  <a:schemeClr val="bg1"/>
                </a:solidFill>
                <a:effectLst>
                  <a:outerShdw blurRad="38100" dist="38100" dir="2700000" algn="tl">
                    <a:srgbClr val="000000"/>
                  </a:outerShdw>
                </a:effectLst>
                <a:latin typeface="Yagut" pitchFamily="2" charset="-78"/>
                <a:cs typeface="B Titr" panose="00000700000000000000" pitchFamily="2" charset="-78"/>
              </a:rPr>
              <a:t>؟</a:t>
            </a:r>
            <a:endParaRPr lang="en-US" sz="2600" b="1" dirty="0">
              <a:solidFill>
                <a:schemeClr val="bg1"/>
              </a:solidFill>
              <a:effectLst>
                <a:outerShdw blurRad="38100" dist="38100" dir="2700000" algn="tl">
                  <a:srgbClr val="000000"/>
                </a:outerShdw>
              </a:effectLst>
              <a:latin typeface="Yagut" pitchFamily="2" charset="-78"/>
              <a:cs typeface="B Titr" panose="00000700000000000000" pitchFamily="2" charset="-78"/>
            </a:endParaRPr>
          </a:p>
        </p:txBody>
      </p:sp>
      <p:sp>
        <p:nvSpPr>
          <p:cNvPr id="2" name="Rectangle 1"/>
          <p:cNvSpPr/>
          <p:nvPr/>
        </p:nvSpPr>
        <p:spPr>
          <a:xfrm>
            <a:off x="-76200" y="11538"/>
            <a:ext cx="9220200" cy="861774"/>
          </a:xfrm>
          <a:prstGeom prst="rect">
            <a:avLst/>
          </a:prstGeom>
          <a:blipFill>
            <a:blip r:embed="rId3"/>
            <a:tile tx="0" ty="0" sx="100000" sy="100000" flip="none" algn="tl"/>
          </a:blipFill>
        </p:spPr>
        <p:txBody>
          <a:bodyPr wrap="square">
            <a:spAutoFit/>
          </a:bodyPr>
          <a:lstStyle/>
          <a:p>
            <a:pPr lvl="0" algn="ctr" rtl="1">
              <a:spcBef>
                <a:spcPct val="50000"/>
              </a:spcBef>
            </a:pPr>
            <a:r>
              <a:rPr lang="fa-IR" sz="3200" b="1" dirty="0">
                <a:solidFill>
                  <a:srgbClr val="0070C0"/>
                </a:solidFill>
                <a:cs typeface="B Titr" panose="00000700000000000000" pitchFamily="2" charset="-78"/>
              </a:rPr>
              <a:t>سؤال اصلي جهت </a:t>
            </a:r>
            <a:r>
              <a:rPr lang="fa-IR" sz="3200" b="1" dirty="0" smtClean="0">
                <a:solidFill>
                  <a:srgbClr val="0070C0"/>
                </a:solidFill>
                <a:cs typeface="B Titr" panose="00000700000000000000" pitchFamily="2" charset="-78"/>
              </a:rPr>
              <a:t>مهندسی </a:t>
            </a:r>
            <a:r>
              <a:rPr lang="fa-IR" sz="3200" b="1" dirty="0">
                <a:solidFill>
                  <a:srgbClr val="0070C0"/>
                </a:solidFill>
                <a:cs typeface="B Titr" panose="00000700000000000000" pitchFamily="2" charset="-78"/>
              </a:rPr>
              <a:t>تمدن اسلامی و سازندگي </a:t>
            </a:r>
            <a:r>
              <a:rPr lang="fa-IR" sz="3200" b="1" dirty="0" smtClean="0">
                <a:solidFill>
                  <a:srgbClr val="0070C0"/>
                </a:solidFill>
                <a:cs typeface="B Titr" panose="00000700000000000000" pitchFamily="2" charset="-78"/>
              </a:rPr>
              <a:t>كشور</a:t>
            </a:r>
          </a:p>
          <a:p>
            <a:pPr lvl="0" algn="ctr" rtl="1">
              <a:spcBef>
                <a:spcPct val="50000"/>
              </a:spcBef>
            </a:pPr>
            <a:endParaRPr lang="fa-IR" sz="1200" b="1" dirty="0">
              <a:solidFill>
                <a:srgbClr val="0070C0"/>
              </a:solidFill>
              <a:cs typeface="B Titr" panose="00000700000000000000" pitchFamily="2" charset="-78"/>
            </a:endParaRPr>
          </a:p>
        </p:txBody>
      </p:sp>
      <p:sp>
        <p:nvSpPr>
          <p:cNvPr id="7" name="Rectangle 1"/>
          <p:cNvSpPr>
            <a:spLocks noChangeArrowheads="1"/>
          </p:cNvSpPr>
          <p:nvPr/>
        </p:nvSpPr>
        <p:spPr bwMode="auto">
          <a:xfrm>
            <a:off x="76200" y="3381613"/>
            <a:ext cx="6667500" cy="3323987"/>
          </a:xfrm>
          <a:prstGeom prst="rect">
            <a:avLst/>
          </a:prstGeom>
          <a:blipFill>
            <a:blip r:embed="rId2"/>
            <a:tile tx="0" ty="0" sx="100000" sy="100000" flip="none" algn="tl"/>
          </a:blip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1076325" marR="0" lvl="0" algn="r" defTabSz="914400" rtl="1" eaLnBrk="0" fontAlgn="base" latinLnBrk="0" hangingPunct="0">
              <a:lnSpc>
                <a:spcPct val="150000"/>
              </a:lnSpc>
              <a:spcBef>
                <a:spcPct val="0"/>
              </a:spcBef>
              <a:spcAft>
                <a:spcPct val="0"/>
              </a:spcAft>
              <a:buClrTx/>
              <a:buSzTx/>
              <a:buFontTx/>
              <a:buNone/>
              <a:tabLst/>
            </a:pPr>
            <a:r>
              <a:rPr lang="fa-IR" sz="2800" b="1" dirty="0" smtClean="0">
                <a:solidFill>
                  <a:schemeClr val="bg1"/>
                </a:solidFill>
                <a:latin typeface="Yagut" pitchFamily="2" charset="-78"/>
                <a:ea typeface="Calibri" pitchFamily="34" charset="0"/>
                <a:cs typeface="B Titr" panose="00000700000000000000" pitchFamily="2" charset="-78"/>
              </a:rPr>
              <a:t>1- </a:t>
            </a:r>
            <a:r>
              <a:rPr kumimoji="0" lang="fa-IR" sz="2800" b="1" i="0" u="none" strike="noStrike" cap="none" normalizeH="0" baseline="0" dirty="0" smtClean="0">
                <a:ln>
                  <a:noFill/>
                </a:ln>
                <a:solidFill>
                  <a:schemeClr val="bg1"/>
                </a:solidFill>
                <a:effectLst/>
                <a:latin typeface="Yagut" pitchFamily="2" charset="-78"/>
                <a:ea typeface="Calibri" pitchFamily="34" charset="0"/>
                <a:cs typeface="B Titr" panose="00000700000000000000" pitchFamily="2" charset="-78"/>
              </a:rPr>
              <a:t>اسلام و گستره دین</a:t>
            </a:r>
            <a:endParaRPr kumimoji="0" lang="en-US" sz="2800" b="1" i="0" u="none" strike="noStrike" cap="none" normalizeH="0" baseline="0" dirty="0" smtClean="0">
              <a:ln>
                <a:noFill/>
              </a:ln>
              <a:solidFill>
                <a:schemeClr val="bg1"/>
              </a:solidFill>
              <a:effectLst/>
              <a:latin typeface="Yagut" pitchFamily="2" charset="-78"/>
              <a:cs typeface="B Titr" panose="00000700000000000000" pitchFamily="2" charset="-78"/>
            </a:endParaRPr>
          </a:p>
          <a:p>
            <a:pPr marL="1076325" marR="0" lvl="0" algn="r" defTabSz="914400" rtl="1" eaLnBrk="0" fontAlgn="base" latinLnBrk="0" hangingPunct="0">
              <a:lnSpc>
                <a:spcPct val="150000"/>
              </a:lnSpc>
              <a:spcBef>
                <a:spcPct val="0"/>
              </a:spcBef>
              <a:spcAft>
                <a:spcPct val="0"/>
              </a:spcAft>
              <a:buClrTx/>
              <a:buSzTx/>
              <a:buFontTx/>
              <a:buNone/>
              <a:tabLst/>
            </a:pPr>
            <a:r>
              <a:rPr kumimoji="0" lang="fa-IR" sz="2800" b="1" i="0" u="none" strike="noStrike" cap="none" normalizeH="0" baseline="0" dirty="0" smtClean="0">
                <a:ln>
                  <a:noFill/>
                </a:ln>
                <a:solidFill>
                  <a:schemeClr val="bg1"/>
                </a:solidFill>
                <a:effectLst/>
                <a:latin typeface="Yagut" pitchFamily="2" charset="-78"/>
                <a:ea typeface="Calibri" pitchFamily="34" charset="0"/>
                <a:cs typeface="B Titr" panose="00000700000000000000" pitchFamily="2" charset="-78"/>
              </a:rPr>
              <a:t>2-تعریف از غرب و تمدن غرب و علم</a:t>
            </a:r>
            <a:endParaRPr kumimoji="0" lang="en-US" sz="2800" b="1" i="0" u="none" strike="noStrike" cap="none" normalizeH="0" baseline="0" dirty="0" smtClean="0">
              <a:ln>
                <a:noFill/>
              </a:ln>
              <a:solidFill>
                <a:schemeClr val="bg1"/>
              </a:solidFill>
              <a:effectLst/>
              <a:latin typeface="Yagut" pitchFamily="2" charset="-78"/>
              <a:cs typeface="B Titr" panose="00000700000000000000" pitchFamily="2" charset="-78"/>
            </a:endParaRPr>
          </a:p>
          <a:p>
            <a:pPr marL="1076325" marR="0" lvl="0" algn="r" defTabSz="914400" rtl="1" eaLnBrk="0" fontAlgn="base" latinLnBrk="0" hangingPunct="0">
              <a:lnSpc>
                <a:spcPct val="150000"/>
              </a:lnSpc>
              <a:spcBef>
                <a:spcPct val="0"/>
              </a:spcBef>
              <a:spcAft>
                <a:spcPct val="0"/>
              </a:spcAft>
              <a:buClrTx/>
              <a:buSzTx/>
              <a:buFontTx/>
              <a:buNone/>
              <a:tabLst/>
            </a:pPr>
            <a:r>
              <a:rPr kumimoji="0" lang="fa-IR" sz="2800" b="1" i="0" u="none" strike="noStrike" cap="none" normalizeH="0" baseline="0" dirty="0" smtClean="0">
                <a:ln>
                  <a:noFill/>
                </a:ln>
                <a:solidFill>
                  <a:schemeClr val="bg1"/>
                </a:solidFill>
                <a:effectLst/>
                <a:latin typeface="Yagut" pitchFamily="2" charset="-78"/>
                <a:ea typeface="Calibri" pitchFamily="34" charset="0"/>
                <a:cs typeface="B Titr" panose="00000700000000000000" pitchFamily="2" charset="-78"/>
              </a:rPr>
              <a:t>3-انقلاب اسلامی و مأموریت آن</a:t>
            </a:r>
            <a:endParaRPr kumimoji="0" lang="en-US" sz="2800" b="1" i="0" u="none" strike="noStrike" cap="none" normalizeH="0" baseline="0" dirty="0" smtClean="0">
              <a:ln>
                <a:noFill/>
              </a:ln>
              <a:solidFill>
                <a:schemeClr val="bg1"/>
              </a:solidFill>
              <a:effectLst/>
              <a:latin typeface="Yagut" pitchFamily="2" charset="-78"/>
              <a:cs typeface="B Titr" panose="00000700000000000000" pitchFamily="2" charset="-78"/>
            </a:endParaRPr>
          </a:p>
          <a:p>
            <a:pPr marL="1076325" marR="0" lvl="0" algn="r" defTabSz="914400" rtl="1" eaLnBrk="0" fontAlgn="base" latinLnBrk="0" hangingPunct="0">
              <a:lnSpc>
                <a:spcPct val="150000"/>
              </a:lnSpc>
              <a:spcBef>
                <a:spcPct val="0"/>
              </a:spcBef>
              <a:spcAft>
                <a:spcPct val="0"/>
              </a:spcAft>
              <a:buClrTx/>
              <a:buSzTx/>
              <a:buFontTx/>
              <a:buNone/>
              <a:tabLst/>
            </a:pPr>
            <a:r>
              <a:rPr kumimoji="0" lang="fa-IR" sz="2800" b="1" i="0" u="none" strike="noStrike" cap="none" normalizeH="0" baseline="0" dirty="0" smtClean="0">
                <a:ln>
                  <a:noFill/>
                </a:ln>
                <a:solidFill>
                  <a:schemeClr val="bg1"/>
                </a:solidFill>
                <a:effectLst/>
                <a:latin typeface="Yagut" pitchFamily="2" charset="-78"/>
                <a:ea typeface="Calibri" pitchFamily="34" charset="0"/>
                <a:cs typeface="B Titr" panose="00000700000000000000" pitchFamily="2" charset="-78"/>
              </a:rPr>
              <a:t>4-دشمن شناسی و نوع مواجهه با دشمن</a:t>
            </a:r>
            <a:endParaRPr kumimoji="0" lang="en-US" sz="2800" b="1" i="0" u="none" strike="noStrike" cap="none" normalizeH="0" baseline="0" dirty="0" smtClean="0">
              <a:ln>
                <a:noFill/>
              </a:ln>
              <a:solidFill>
                <a:schemeClr val="bg1"/>
              </a:solidFill>
              <a:effectLst/>
              <a:latin typeface="Yagut" pitchFamily="2" charset="-78"/>
              <a:cs typeface="B Titr" panose="00000700000000000000" pitchFamily="2" charset="-78"/>
            </a:endParaRPr>
          </a:p>
          <a:p>
            <a:pPr marL="1076325" marR="0" lvl="0" algn="r" defTabSz="914400" rtl="1" eaLnBrk="0" fontAlgn="base" latinLnBrk="0" hangingPunct="0">
              <a:lnSpc>
                <a:spcPct val="150000"/>
              </a:lnSpc>
              <a:spcBef>
                <a:spcPct val="0"/>
              </a:spcBef>
              <a:spcAft>
                <a:spcPct val="0"/>
              </a:spcAft>
              <a:buClrTx/>
              <a:buSzTx/>
              <a:buFontTx/>
              <a:buNone/>
              <a:tabLst/>
            </a:pPr>
            <a:r>
              <a:rPr kumimoji="0" lang="fa-IR" sz="2800" b="1" i="0" u="none" strike="noStrike" cap="none" normalizeH="0" baseline="0" dirty="0" smtClean="0">
                <a:ln>
                  <a:noFill/>
                </a:ln>
                <a:solidFill>
                  <a:schemeClr val="bg1"/>
                </a:solidFill>
                <a:effectLst/>
                <a:latin typeface="Yagut" pitchFamily="2" charset="-78"/>
                <a:ea typeface="Calibri" pitchFamily="34" charset="0"/>
                <a:cs typeface="B Titr" panose="00000700000000000000" pitchFamily="2" charset="-78"/>
              </a:rPr>
              <a:t>5-ساخت ایران و الگوی پیشرفت</a:t>
            </a:r>
            <a:endParaRPr kumimoji="0" lang="fa-IR" sz="2800" b="1" i="0" u="none" strike="noStrike" cap="none" normalizeH="0" baseline="0" dirty="0" smtClean="0">
              <a:ln>
                <a:noFill/>
              </a:ln>
              <a:solidFill>
                <a:schemeClr val="bg1"/>
              </a:solidFill>
              <a:effectLst/>
              <a:latin typeface="Yagut" pitchFamily="2" charset="-78"/>
              <a:cs typeface="B Titr" panose="00000700000000000000" pitchFamily="2" charset="-78"/>
            </a:endParaRPr>
          </a:p>
        </p:txBody>
      </p:sp>
      <p:sp>
        <p:nvSpPr>
          <p:cNvPr id="8" name="Rectangle 4"/>
          <p:cNvSpPr>
            <a:spLocks noRot="1" noChangeArrowheads="1"/>
          </p:cNvSpPr>
          <p:nvPr/>
        </p:nvSpPr>
        <p:spPr bwMode="auto">
          <a:xfrm>
            <a:off x="7162800" y="3429000"/>
            <a:ext cx="1801812" cy="3200400"/>
          </a:xfrm>
          <a:prstGeom prst="rect">
            <a:avLst/>
          </a:prstGeom>
          <a:blipFill>
            <a:blip r:embed="rId4"/>
            <a:tile tx="0" ty="0" sx="100000" sy="100000" flip="none" algn="tl"/>
          </a:blipFill>
          <a:ln w="9525">
            <a:noFill/>
            <a:miter lim="800000"/>
            <a:headEnd/>
            <a:tailEnd/>
          </a:ln>
        </p:spPr>
        <p:txBody>
          <a:bodyPr anchor="ctr"/>
          <a:lstStyle/>
          <a:p>
            <a:pPr algn="ctr" rtl="1">
              <a:lnSpc>
                <a:spcPct val="150000"/>
              </a:lnSpc>
              <a:defRPr/>
            </a:pPr>
            <a:r>
              <a:rPr lang="fa-IR" sz="2800" b="1" dirty="0">
                <a:solidFill>
                  <a:srgbClr val="C00000"/>
                </a:solidFill>
                <a:effectLst>
                  <a:outerShdw blurRad="38100" dist="38100" dir="2700000" algn="tl">
                    <a:srgbClr val="000000"/>
                  </a:outerShdw>
                </a:effectLst>
                <a:latin typeface="Zar" pitchFamily="2" charset="-78"/>
                <a:cs typeface="B Titr" panose="00000700000000000000" pitchFamily="2" charset="-78"/>
              </a:rPr>
              <a:t>تفاوت اندیشه و موضعگیری گفتمان </a:t>
            </a:r>
            <a:endParaRPr lang="fa-IR" sz="2800" b="1" dirty="0" smtClean="0">
              <a:solidFill>
                <a:srgbClr val="C00000"/>
              </a:solidFill>
              <a:effectLst>
                <a:outerShdw blurRad="38100" dist="38100" dir="2700000" algn="tl">
                  <a:srgbClr val="000000"/>
                </a:outerShdw>
              </a:effectLst>
              <a:latin typeface="Zar" pitchFamily="2" charset="-78"/>
              <a:cs typeface="B Titr" panose="00000700000000000000" pitchFamily="2" charset="-78"/>
            </a:endParaRPr>
          </a:p>
          <a:p>
            <a:pPr algn="ctr" rtl="1">
              <a:lnSpc>
                <a:spcPct val="150000"/>
              </a:lnSpc>
              <a:defRPr/>
            </a:pPr>
            <a:r>
              <a:rPr lang="fa-IR" sz="2800" b="1" dirty="0" smtClean="0">
                <a:solidFill>
                  <a:srgbClr val="C00000"/>
                </a:solidFill>
                <a:effectLst>
                  <a:outerShdw blurRad="38100" dist="38100" dir="2700000" algn="tl">
                    <a:srgbClr val="000000"/>
                  </a:outerShdw>
                </a:effectLst>
                <a:latin typeface="Zar" pitchFamily="2" charset="-78"/>
                <a:cs typeface="B Titr" panose="00000700000000000000" pitchFamily="2" charset="-78"/>
              </a:rPr>
              <a:t>موجود</a:t>
            </a:r>
            <a:endParaRPr lang="en-US" b="1" dirty="0">
              <a:solidFill>
                <a:prstClr val="white"/>
              </a:solidFill>
              <a:latin typeface="Arial" charset="0"/>
              <a:cs typeface="B Lotus" pitchFamily="2" charset="-78"/>
            </a:endParaRPr>
          </a:p>
        </p:txBody>
      </p:sp>
      <p:sp>
        <p:nvSpPr>
          <p:cNvPr id="4" name="Left Arrow 3"/>
          <p:cNvSpPr/>
          <p:nvPr/>
        </p:nvSpPr>
        <p:spPr>
          <a:xfrm>
            <a:off x="6762750" y="4512271"/>
            <a:ext cx="381000" cy="560832"/>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endParaRPr lang="fa-IR"/>
          </a:p>
        </p:txBody>
      </p:sp>
    </p:spTree>
  </p:cSld>
  <p:clrMapOvr>
    <a:masterClrMapping/>
  </p:clrMapOvr>
  <p:transition>
    <p:push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371600"/>
            <a:ext cx="8839200" cy="4985980"/>
          </a:xfrm>
          <a:prstGeom prst="rect">
            <a:avLst/>
          </a:prstGeom>
          <a:blipFill>
            <a:blip r:embed="rId2"/>
            <a:tile tx="0" ty="0" sx="100000" sy="100000" flip="none" algn="tl"/>
          </a:blipFill>
        </p:spPr>
        <p:txBody>
          <a:bodyPr wrap="square">
            <a:spAutoFit/>
          </a:bodyPr>
          <a:lstStyle/>
          <a:p>
            <a:pPr marL="457200" indent="-457200" algn="justLow" rtl="1">
              <a:lnSpc>
                <a:spcPct val="150000"/>
              </a:lnSpc>
              <a:buFont typeface="Wingdings" panose="05000000000000000000" pitchFamily="2" charset="2"/>
              <a:buChar char="ü"/>
            </a:pPr>
            <a:r>
              <a:rPr lang="fa-IR" sz="2800" b="1" dirty="0" smtClean="0">
                <a:solidFill>
                  <a:schemeClr val="bg1"/>
                </a:solidFill>
                <a:cs typeface="B Titr" panose="00000700000000000000" pitchFamily="2" charset="-78"/>
              </a:rPr>
              <a:t>اختلاف دو فكر و دو قرائت از حكومت </a:t>
            </a:r>
          </a:p>
          <a:p>
            <a:pPr marL="457200" indent="-457200" algn="justLow" rtl="1">
              <a:lnSpc>
                <a:spcPct val="150000"/>
              </a:lnSpc>
              <a:buFont typeface="Wingdings" panose="05000000000000000000" pitchFamily="2" charset="2"/>
              <a:buChar char="ü"/>
            </a:pPr>
            <a:r>
              <a:rPr lang="fa-IR" sz="2800" b="1" dirty="0" smtClean="0">
                <a:solidFill>
                  <a:schemeClr val="bg1"/>
                </a:solidFill>
                <a:cs typeface="B Titr" panose="00000700000000000000" pitchFamily="2" charset="-78"/>
              </a:rPr>
              <a:t>دو قرائت از مأموريت انقلاب اسلامي، </a:t>
            </a:r>
          </a:p>
          <a:p>
            <a:pPr marL="457200" indent="-457200" algn="justLow" rtl="1">
              <a:lnSpc>
                <a:spcPct val="150000"/>
              </a:lnSpc>
              <a:buFont typeface="Wingdings" panose="05000000000000000000" pitchFamily="2" charset="2"/>
              <a:buChar char="ü"/>
            </a:pPr>
            <a:r>
              <a:rPr lang="fa-IR" sz="2800" b="1" dirty="0" smtClean="0">
                <a:solidFill>
                  <a:schemeClr val="bg1"/>
                </a:solidFill>
                <a:cs typeface="B Titr" panose="00000700000000000000" pitchFamily="2" charset="-78"/>
              </a:rPr>
              <a:t>دو قرائت از بازسازي كشور، </a:t>
            </a:r>
          </a:p>
          <a:p>
            <a:pPr marL="457200" indent="-457200" algn="justLow" rtl="1">
              <a:lnSpc>
                <a:spcPct val="150000"/>
              </a:lnSpc>
              <a:buFont typeface="Wingdings" panose="05000000000000000000" pitchFamily="2" charset="2"/>
              <a:buChar char="ü"/>
            </a:pPr>
            <a:r>
              <a:rPr lang="fa-IR" sz="2800" b="1" dirty="0" smtClean="0">
                <a:solidFill>
                  <a:schemeClr val="bg1"/>
                </a:solidFill>
                <a:cs typeface="B Titr" panose="00000700000000000000" pitchFamily="2" charset="-78"/>
              </a:rPr>
              <a:t>دو قرائت از موازنه قدرت در جهان </a:t>
            </a:r>
          </a:p>
          <a:p>
            <a:pPr marL="457200" indent="-457200" algn="justLow" rtl="1">
              <a:lnSpc>
                <a:spcPct val="150000"/>
              </a:lnSpc>
              <a:buFont typeface="Wingdings" panose="05000000000000000000" pitchFamily="2" charset="2"/>
              <a:buChar char="ü"/>
            </a:pPr>
            <a:r>
              <a:rPr lang="fa-IR" sz="2800" b="1" dirty="0" smtClean="0">
                <a:solidFill>
                  <a:schemeClr val="bg1"/>
                </a:solidFill>
                <a:cs typeface="B Titr" panose="00000700000000000000" pitchFamily="2" charset="-78"/>
              </a:rPr>
              <a:t>و دو قرائت از نحوه‌ تعامل با قدرتهاي جهاني است. </a:t>
            </a:r>
          </a:p>
          <a:p>
            <a:pPr algn="justLow" rtl="1">
              <a:lnSpc>
                <a:spcPct val="150000"/>
              </a:lnSpc>
            </a:pPr>
            <a:endParaRPr lang="fa-IR" sz="1600" b="1" dirty="0">
              <a:solidFill>
                <a:schemeClr val="bg1"/>
              </a:solidFill>
              <a:cs typeface="B Titr" panose="00000700000000000000" pitchFamily="2" charset="-78"/>
            </a:endParaRPr>
          </a:p>
          <a:p>
            <a:pPr algn="justLow" rtl="1">
              <a:lnSpc>
                <a:spcPct val="150000"/>
              </a:lnSpc>
            </a:pPr>
            <a:r>
              <a:rPr lang="fa-IR" sz="2800" b="1" dirty="0" smtClean="0">
                <a:solidFill>
                  <a:schemeClr val="bg1"/>
                </a:solidFill>
                <a:cs typeface="B Titr" panose="00000700000000000000" pitchFamily="2" charset="-78"/>
              </a:rPr>
              <a:t>این چالشهاي فكري و فرهنگي وقتی با هويت و شخصيت افراد ترکیب می گردد به اختلاف در موضع گيري تبدیل می شود. </a:t>
            </a:r>
            <a:endParaRPr lang="fa-IR" sz="2800" b="1" dirty="0">
              <a:solidFill>
                <a:schemeClr val="bg1"/>
              </a:solidFill>
              <a:cs typeface="B Titr" panose="00000700000000000000" pitchFamily="2" charset="-78"/>
            </a:endParaRPr>
          </a:p>
        </p:txBody>
      </p:sp>
      <p:sp>
        <p:nvSpPr>
          <p:cNvPr id="3" name="Rectangle 2"/>
          <p:cNvSpPr/>
          <p:nvPr/>
        </p:nvSpPr>
        <p:spPr>
          <a:xfrm>
            <a:off x="0" y="152400"/>
            <a:ext cx="9144000" cy="707886"/>
          </a:xfrm>
          <a:prstGeom prst="rect">
            <a:avLst/>
          </a:prstGeom>
          <a:blipFill>
            <a:blip r:embed="rId3"/>
            <a:tile tx="0" ty="0" sx="100000" sy="100000" flip="none" algn="tl"/>
          </a:blipFill>
        </p:spPr>
        <p:txBody>
          <a:bodyPr wrap="square">
            <a:spAutoFit/>
          </a:bodyPr>
          <a:lstStyle/>
          <a:p>
            <a:pPr lvl="0" algn="ctr" rtl="1" fontAlgn="base">
              <a:spcBef>
                <a:spcPct val="0"/>
              </a:spcBef>
              <a:spcAft>
                <a:spcPct val="0"/>
              </a:spcAft>
            </a:pPr>
            <a:r>
              <a:rPr lang="fa-IR" sz="4000" b="1" dirty="0" smtClean="0">
                <a:solidFill>
                  <a:srgbClr val="0070C0"/>
                </a:solidFill>
                <a:latin typeface="Titr" pitchFamily="2" charset="-78"/>
                <a:ea typeface="Calibri" pitchFamily="34" charset="0"/>
                <a:cs typeface="B Titr" panose="00000700000000000000" pitchFamily="2" charset="-78"/>
              </a:rPr>
              <a:t>نتیجه تفاوت و اختلاف، در </a:t>
            </a:r>
            <a:r>
              <a:rPr lang="fa-IR" sz="4000" b="1" dirty="0">
                <a:solidFill>
                  <a:srgbClr val="0070C0"/>
                </a:solidFill>
                <a:latin typeface="Titr" pitchFamily="2" charset="-78"/>
                <a:ea typeface="Calibri" pitchFamily="34" charset="0"/>
                <a:cs typeface="B Titr" panose="00000700000000000000" pitchFamily="2" charset="-78"/>
              </a:rPr>
              <a:t>اندیشه و </a:t>
            </a:r>
            <a:r>
              <a:rPr lang="fa-IR" sz="4000" b="1" dirty="0" smtClean="0">
                <a:solidFill>
                  <a:srgbClr val="0070C0"/>
                </a:solidFill>
                <a:latin typeface="Titr" pitchFamily="2" charset="-78"/>
                <a:ea typeface="Calibri" pitchFamily="34" charset="0"/>
                <a:cs typeface="B Titr" panose="00000700000000000000" pitchFamily="2" charset="-78"/>
              </a:rPr>
              <a:t>موضع گیری</a:t>
            </a:r>
            <a:endParaRPr lang="fa-IR" sz="4000" b="1" dirty="0">
              <a:solidFill>
                <a:srgbClr val="0070C0"/>
              </a:solidFill>
              <a:latin typeface="Titr" pitchFamily="2" charset="-78"/>
              <a:ea typeface="Calibri" pitchFamily="34" charset="0"/>
              <a:cs typeface="B Titr" panose="00000700000000000000" pitchFamily="2" charset="-78"/>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Rectangle 1"/>
          <p:cNvSpPr/>
          <p:nvPr/>
        </p:nvSpPr>
        <p:spPr>
          <a:xfrm>
            <a:off x="9766" y="0"/>
            <a:ext cx="9220200" cy="861774"/>
          </a:xfrm>
          <a:prstGeom prst="rect">
            <a:avLst/>
          </a:prstGeom>
          <a:blipFill>
            <a:blip r:embed="rId2"/>
            <a:tile tx="0" ty="0" sx="100000" sy="100000" flip="none" algn="tl"/>
          </a:blipFill>
        </p:spPr>
        <p:txBody>
          <a:bodyPr wrap="square">
            <a:spAutoFit/>
          </a:bodyPr>
          <a:lstStyle/>
          <a:p>
            <a:pPr algn="ctr" rtl="1">
              <a:spcBef>
                <a:spcPct val="50000"/>
              </a:spcBef>
            </a:pPr>
            <a:r>
              <a:rPr lang="fa-IR" sz="3200" b="1" dirty="0" smtClean="0">
                <a:solidFill>
                  <a:srgbClr val="0070C0"/>
                </a:solidFill>
                <a:cs typeface="B Titr" panose="00000700000000000000" pitchFamily="2" charset="-78"/>
              </a:rPr>
              <a:t>گفتمان مطرح </a:t>
            </a:r>
            <a:r>
              <a:rPr lang="fa-IR" sz="3200" b="1" dirty="0">
                <a:solidFill>
                  <a:srgbClr val="0070C0"/>
                </a:solidFill>
                <a:cs typeface="B Titr" panose="00000700000000000000" pitchFamily="2" charset="-78"/>
              </a:rPr>
              <a:t>در جامعه ایران</a:t>
            </a:r>
          </a:p>
          <a:p>
            <a:pPr algn="ctr" rtl="1">
              <a:spcBef>
                <a:spcPct val="50000"/>
              </a:spcBef>
            </a:pPr>
            <a:endParaRPr lang="fa-IR" sz="1200" b="1" dirty="0">
              <a:solidFill>
                <a:srgbClr val="0070C0"/>
              </a:solidFill>
              <a:cs typeface="B Titr" panose="00000700000000000000" pitchFamily="2" charset="-78"/>
            </a:endParaRPr>
          </a:p>
        </p:txBody>
      </p:sp>
      <p:sp>
        <p:nvSpPr>
          <p:cNvPr id="3" name="Rectangle 2"/>
          <p:cNvSpPr/>
          <p:nvPr/>
        </p:nvSpPr>
        <p:spPr>
          <a:xfrm>
            <a:off x="76200" y="914400"/>
            <a:ext cx="8981834" cy="6001643"/>
          </a:xfrm>
          <a:prstGeom prst="rect">
            <a:avLst/>
          </a:prstGeom>
          <a:blipFill>
            <a:blip r:embed="rId3"/>
            <a:tile tx="0" ty="0" sx="100000" sy="100000" flip="none" algn="tl"/>
          </a:blipFill>
        </p:spPr>
        <p:txBody>
          <a:bodyPr wrap="square">
            <a:spAutoFit/>
          </a:bodyPr>
          <a:lstStyle/>
          <a:p>
            <a:pPr lvl="0" algn="r" rtl="1">
              <a:lnSpc>
                <a:spcPct val="150000"/>
              </a:lnSpc>
            </a:pPr>
            <a:r>
              <a:rPr lang="fa-IR" sz="2800" b="1" dirty="0" smtClean="0">
                <a:solidFill>
                  <a:srgbClr val="FF0000"/>
                </a:solidFill>
                <a:latin typeface="Yagut" pitchFamily="2" charset="-78"/>
                <a:cs typeface="B Titr" panose="00000700000000000000" pitchFamily="2" charset="-78"/>
              </a:rPr>
              <a:t>الف) گفتمان </a:t>
            </a:r>
            <a:r>
              <a:rPr lang="fa-IR" sz="2800" b="1" dirty="0">
                <a:solidFill>
                  <a:srgbClr val="FF0000"/>
                </a:solidFill>
                <a:latin typeface="Yagut" pitchFamily="2" charset="-78"/>
                <a:cs typeface="B Titr" panose="00000700000000000000" pitchFamily="2" charset="-78"/>
              </a:rPr>
              <a:t>اصول‏گرايي: </a:t>
            </a:r>
            <a:r>
              <a:rPr lang="fa-IR" sz="2800" dirty="0" smtClean="0">
                <a:solidFill>
                  <a:prstClr val="black"/>
                </a:solidFill>
                <a:cs typeface="B Titr" panose="00000700000000000000" pitchFamily="2" charset="-78"/>
              </a:rPr>
              <a:t>تمدن </a:t>
            </a:r>
            <a:r>
              <a:rPr lang="fa-IR" sz="2800" dirty="0">
                <a:solidFill>
                  <a:prstClr val="black"/>
                </a:solidFill>
                <a:cs typeface="B Titr" panose="00000700000000000000" pitchFamily="2" charset="-78"/>
              </a:rPr>
              <a:t>گرایي </a:t>
            </a:r>
            <a:r>
              <a:rPr lang="fa-IR" sz="2800" dirty="0" smtClean="0">
                <a:solidFill>
                  <a:prstClr val="black"/>
                </a:solidFill>
                <a:cs typeface="B Titr" panose="00000700000000000000" pitchFamily="2" charset="-78"/>
              </a:rPr>
              <a:t>اسلامي</a:t>
            </a:r>
          </a:p>
          <a:p>
            <a:pPr lvl="0" algn="r" rtl="1">
              <a:lnSpc>
                <a:spcPct val="150000"/>
              </a:lnSpc>
            </a:pPr>
            <a:r>
              <a:rPr lang="fa-IR" sz="2400" u="sng" dirty="0" smtClean="0">
                <a:solidFill>
                  <a:srgbClr val="0070C0"/>
                </a:solidFill>
                <a:effectLst>
                  <a:outerShdw blurRad="38100" dist="38100" dir="2700000" algn="tl">
                    <a:srgbClr val="000000">
                      <a:alpha val="43137"/>
                    </a:srgbClr>
                  </a:outerShdw>
                </a:effectLst>
                <a:cs typeface="B Titr" panose="00000700000000000000" pitchFamily="2" charset="-78"/>
              </a:rPr>
              <a:t>سنتی: </a:t>
            </a:r>
            <a:r>
              <a:rPr lang="fa-IR" sz="2400" dirty="0" smtClean="0">
                <a:solidFill>
                  <a:prstClr val="black"/>
                </a:solidFill>
                <a:cs typeface="B Titr" panose="00000700000000000000" pitchFamily="2" charset="-78"/>
              </a:rPr>
              <a:t>جامعه </a:t>
            </a:r>
            <a:r>
              <a:rPr lang="fa-IR" sz="2400" dirty="0">
                <a:solidFill>
                  <a:prstClr val="black"/>
                </a:solidFill>
                <a:cs typeface="B Titr" panose="00000700000000000000" pitchFamily="2" charset="-78"/>
              </a:rPr>
              <a:t>روحانیت، </a:t>
            </a:r>
            <a:r>
              <a:rPr lang="fa-IR" sz="2400" dirty="0" smtClean="0">
                <a:solidFill>
                  <a:prstClr val="black"/>
                </a:solidFill>
                <a:cs typeface="B Titr" panose="00000700000000000000" pitchFamily="2" charset="-78"/>
              </a:rPr>
              <a:t>پیروان </a:t>
            </a:r>
            <a:r>
              <a:rPr lang="fa-IR" sz="2400" dirty="0">
                <a:solidFill>
                  <a:prstClr val="black"/>
                </a:solidFill>
                <a:cs typeface="B Titr" panose="00000700000000000000" pitchFamily="2" charset="-78"/>
              </a:rPr>
              <a:t>خط امام و رهبری، شورای هماهنگی نیرو های </a:t>
            </a:r>
            <a:r>
              <a:rPr lang="fa-IR" sz="2400" dirty="0" smtClean="0">
                <a:solidFill>
                  <a:prstClr val="black"/>
                </a:solidFill>
                <a:cs typeface="B Titr" panose="00000700000000000000" pitchFamily="2" charset="-78"/>
              </a:rPr>
              <a:t>انقلاب </a:t>
            </a:r>
          </a:p>
          <a:p>
            <a:pPr lvl="0" algn="r" rtl="1">
              <a:lnSpc>
                <a:spcPct val="150000"/>
              </a:lnSpc>
            </a:pPr>
            <a:r>
              <a:rPr lang="fa-IR" sz="2400" dirty="0" smtClean="0">
                <a:solidFill>
                  <a:prstClr val="black"/>
                </a:solidFill>
                <a:cs typeface="B Titr" panose="00000700000000000000" pitchFamily="2" charset="-78"/>
              </a:rPr>
              <a:t> </a:t>
            </a:r>
            <a:r>
              <a:rPr lang="fa-IR" sz="2400" u="sng" dirty="0" smtClean="0">
                <a:solidFill>
                  <a:srgbClr val="0070C0"/>
                </a:solidFill>
                <a:effectLst>
                  <a:outerShdw blurRad="38100" dist="38100" dir="2700000" algn="tl">
                    <a:srgbClr val="000000">
                      <a:alpha val="43137"/>
                    </a:srgbClr>
                  </a:outerShdw>
                </a:effectLst>
                <a:cs typeface="B Titr" panose="00000700000000000000" pitchFamily="2" charset="-78"/>
              </a:rPr>
              <a:t>تحول خواه؛  </a:t>
            </a:r>
            <a:r>
              <a:rPr lang="fa-IR" sz="2400" dirty="0">
                <a:solidFill>
                  <a:prstClr val="black"/>
                </a:solidFill>
                <a:cs typeface="B Titr" panose="00000700000000000000" pitchFamily="2" charset="-78"/>
              </a:rPr>
              <a:t>آباد گران، آباد گران ایران اسلامی، جمعیت ایثارگران اصولگرایان اصلاح طلب جبهه </a:t>
            </a:r>
            <a:r>
              <a:rPr lang="fa-IR" sz="2400" dirty="0" smtClean="0">
                <a:solidFill>
                  <a:prstClr val="black"/>
                </a:solidFill>
                <a:cs typeface="B Titr" panose="00000700000000000000" pitchFamily="2" charset="-78"/>
              </a:rPr>
              <a:t>پایداری</a:t>
            </a:r>
          </a:p>
          <a:p>
            <a:pPr algn="r" rtl="1">
              <a:lnSpc>
                <a:spcPct val="150000"/>
              </a:lnSpc>
            </a:pPr>
            <a:r>
              <a:rPr lang="fa-IR" sz="2800" b="1" dirty="0" smtClean="0">
                <a:solidFill>
                  <a:srgbClr val="FF0000"/>
                </a:solidFill>
                <a:latin typeface="Yagut" pitchFamily="2" charset="-78"/>
                <a:cs typeface="B Titr" panose="00000700000000000000" pitchFamily="2" charset="-78"/>
              </a:rPr>
              <a:t>ب) اصلاح طلبان</a:t>
            </a:r>
          </a:p>
          <a:p>
            <a:pPr algn="r" rtl="1">
              <a:lnSpc>
                <a:spcPct val="150000"/>
              </a:lnSpc>
            </a:pPr>
            <a:r>
              <a:rPr lang="fa-IR" sz="2800" b="1" dirty="0">
                <a:solidFill>
                  <a:srgbClr val="0070C0"/>
                </a:solidFill>
                <a:latin typeface="Yagut" pitchFamily="2" charset="-78"/>
                <a:cs typeface="B Titr" panose="00000700000000000000" pitchFamily="2" charset="-78"/>
              </a:rPr>
              <a:t>گفتمان تجددگرايي </a:t>
            </a:r>
            <a:r>
              <a:rPr lang="fa-IR" sz="2800" b="1" dirty="0" smtClean="0">
                <a:solidFill>
                  <a:srgbClr val="0070C0"/>
                </a:solidFill>
                <a:latin typeface="Yagut" pitchFamily="2" charset="-78"/>
                <a:cs typeface="B Titr" panose="00000700000000000000" pitchFamily="2" charset="-78"/>
              </a:rPr>
              <a:t>اسلامی( </a:t>
            </a:r>
            <a:r>
              <a:rPr lang="fa-IR" sz="2400" b="1" dirty="0" smtClean="0">
                <a:solidFill>
                  <a:srgbClr val="0070C0"/>
                </a:solidFill>
                <a:latin typeface="Arial" charset="0"/>
                <a:cs typeface="B Titr" panose="00000700000000000000" pitchFamily="2" charset="-78"/>
              </a:rPr>
              <a:t>مدرنیته اسلامی): </a:t>
            </a:r>
            <a:r>
              <a:rPr lang="fa-IR" sz="2200" b="1" dirty="0" smtClean="0">
                <a:solidFill>
                  <a:prstClr val="black"/>
                </a:solidFill>
                <a:latin typeface="Arial" charset="0"/>
                <a:cs typeface="B Titr" panose="00000700000000000000" pitchFamily="2" charset="-78"/>
              </a:rPr>
              <a:t>کارگزاران،حزب </a:t>
            </a:r>
            <a:r>
              <a:rPr lang="fa-IR" sz="2200" b="1" dirty="0">
                <a:solidFill>
                  <a:prstClr val="black"/>
                </a:solidFill>
                <a:latin typeface="Arial" charset="0"/>
                <a:cs typeface="B Titr" panose="00000700000000000000" pitchFamily="2" charset="-78"/>
              </a:rPr>
              <a:t>اعتدال و </a:t>
            </a:r>
            <a:r>
              <a:rPr lang="fa-IR" sz="2200" b="1" dirty="0" smtClean="0">
                <a:solidFill>
                  <a:prstClr val="black"/>
                </a:solidFill>
                <a:latin typeface="Arial" charset="0"/>
                <a:cs typeface="B Titr" panose="00000700000000000000" pitchFamily="2" charset="-78"/>
              </a:rPr>
              <a:t>توسعه</a:t>
            </a:r>
            <a:endParaRPr lang="fa-IR" sz="2800" b="1" dirty="0">
              <a:solidFill>
                <a:prstClr val="black"/>
              </a:solidFill>
              <a:latin typeface="Arial" charset="0"/>
              <a:cs typeface="B Titr" panose="00000700000000000000" pitchFamily="2" charset="-78"/>
            </a:endParaRPr>
          </a:p>
          <a:p>
            <a:pPr algn="r" rtl="1">
              <a:lnSpc>
                <a:spcPct val="150000"/>
              </a:lnSpc>
            </a:pPr>
            <a:r>
              <a:rPr lang="fa-IR" sz="2800" b="1" dirty="0" smtClean="0">
                <a:solidFill>
                  <a:srgbClr val="0070C0"/>
                </a:solidFill>
                <a:latin typeface="Yagut" pitchFamily="2" charset="-78"/>
                <a:cs typeface="B Titr" panose="00000700000000000000" pitchFamily="2" charset="-78"/>
              </a:rPr>
              <a:t>گفتمان </a:t>
            </a:r>
            <a:r>
              <a:rPr lang="fa-IR" sz="2800" b="1" dirty="0">
                <a:solidFill>
                  <a:srgbClr val="0070C0"/>
                </a:solidFill>
                <a:latin typeface="Arial" charset="0"/>
                <a:cs typeface="B Titr" panose="00000700000000000000" pitchFamily="2" charset="-78"/>
              </a:rPr>
              <a:t>تجدد </a:t>
            </a:r>
            <a:r>
              <a:rPr lang="fa-IR" sz="2800" b="1" dirty="0" smtClean="0">
                <a:solidFill>
                  <a:srgbClr val="0070C0"/>
                </a:solidFill>
                <a:latin typeface="Arial" charset="0"/>
                <a:cs typeface="B Titr" panose="00000700000000000000" pitchFamily="2" charset="-78"/>
              </a:rPr>
              <a:t>گرايي(سکولارهای مسلمان):</a:t>
            </a:r>
            <a:r>
              <a:rPr lang="fa-IR" sz="2400" b="1" dirty="0" smtClean="0">
                <a:solidFill>
                  <a:srgbClr val="0070C0"/>
                </a:solidFill>
                <a:latin typeface="Arial" charset="0"/>
                <a:cs typeface="B Titr" panose="00000700000000000000" pitchFamily="2" charset="-78"/>
              </a:rPr>
              <a:t> </a:t>
            </a:r>
            <a:r>
              <a:rPr lang="fa-IR" sz="2400" b="1" dirty="0" smtClean="0">
                <a:solidFill>
                  <a:prstClr val="black"/>
                </a:solidFill>
                <a:latin typeface="Arial" charset="0"/>
                <a:cs typeface="B Titr" panose="00000700000000000000" pitchFamily="2" charset="-78"/>
              </a:rPr>
              <a:t>دفتر </a:t>
            </a:r>
            <a:r>
              <a:rPr lang="fa-IR" sz="2400" b="1" dirty="0">
                <a:solidFill>
                  <a:prstClr val="black"/>
                </a:solidFill>
                <a:latin typeface="Arial" charset="0"/>
                <a:cs typeface="B Titr" panose="00000700000000000000" pitchFamily="2" charset="-78"/>
              </a:rPr>
              <a:t>تحکیم،سازمان مجاهدین و حزب مشارکت نهضت آزادی،اعتدال ملی مذهبی،حلقه ایران فردا،پیام هاجر،جنبش مسلمان مبارز،تحکیم شاخه </a:t>
            </a:r>
            <a:r>
              <a:rPr lang="fa-IR" sz="2400" b="1" dirty="0" smtClean="0">
                <a:solidFill>
                  <a:prstClr val="black"/>
                </a:solidFill>
                <a:latin typeface="Arial" charset="0"/>
                <a:cs typeface="B Titr" panose="00000700000000000000" pitchFamily="2" charset="-78"/>
              </a:rPr>
              <a:t>علامه)</a:t>
            </a:r>
          </a:p>
        </p:txBody>
      </p:sp>
    </p:spTree>
    <p:extLst>
      <p:ext uri="{BB962C8B-B14F-4D97-AF65-F5344CB8AC3E}">
        <p14:creationId xmlns:p14="http://schemas.microsoft.com/office/powerpoint/2010/main" val="3950123427"/>
      </p:ext>
    </p:extLst>
  </p:cSld>
  <p:clrMapOvr>
    <a:masterClrMapping/>
  </p:clrMapOvr>
  <p:transition>
    <p:push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Text Box 9"/>
          <p:cNvSpPr txBox="1">
            <a:spLocks noChangeArrowheads="1"/>
          </p:cNvSpPr>
          <p:nvPr/>
        </p:nvSpPr>
        <p:spPr bwMode="auto">
          <a:xfrm>
            <a:off x="0" y="14748"/>
            <a:ext cx="9144000" cy="567463"/>
          </a:xfrm>
          <a:prstGeom prst="rect">
            <a:avLst/>
          </a:prstGeom>
          <a:blipFill>
            <a:blip r:embed="rId2"/>
            <a:tile tx="0" ty="0" sx="100000" sy="100000" flip="none" algn="tl"/>
          </a:blipFill>
          <a:ln w="9525">
            <a:noFill/>
            <a:miter lim="800000"/>
            <a:headEnd/>
            <a:tailEnd/>
          </a:ln>
        </p:spPr>
        <p:txBody>
          <a:bodyPr wrap="square">
            <a:spAutoFit/>
          </a:bodyPr>
          <a:lstStyle/>
          <a:p>
            <a:pPr algn="ctr">
              <a:lnSpc>
                <a:spcPts val="3500"/>
              </a:lnSpc>
              <a:spcBef>
                <a:spcPct val="50000"/>
              </a:spcBef>
            </a:pPr>
            <a:r>
              <a:rPr lang="fa-IR" sz="3600" b="1" dirty="0" smtClean="0">
                <a:solidFill>
                  <a:srgbClr val="0070C0"/>
                </a:solidFill>
                <a:cs typeface="B Titr" panose="00000700000000000000" pitchFamily="2" charset="-78"/>
              </a:rPr>
              <a:t>گفتمان </a:t>
            </a:r>
            <a:r>
              <a:rPr lang="fa-IR" sz="3600" b="1" dirty="0">
                <a:solidFill>
                  <a:srgbClr val="0070C0"/>
                </a:solidFill>
                <a:cs typeface="B Titr" panose="00000700000000000000" pitchFamily="2" charset="-78"/>
              </a:rPr>
              <a:t>تجدد گرايي </a:t>
            </a:r>
            <a:r>
              <a:rPr lang="fa-IR" sz="3600" b="1" dirty="0" smtClean="0">
                <a:solidFill>
                  <a:srgbClr val="0070C0"/>
                </a:solidFill>
                <a:cs typeface="B Titr" panose="00000700000000000000" pitchFamily="2" charset="-78"/>
              </a:rPr>
              <a:t>اسلامي</a:t>
            </a:r>
            <a:r>
              <a:rPr lang="fa-IR" sz="3200" b="1" dirty="0" smtClean="0">
                <a:solidFill>
                  <a:srgbClr val="0070C0"/>
                </a:solidFill>
                <a:cs typeface="B Titr" panose="00000700000000000000" pitchFamily="2" charset="-78"/>
              </a:rPr>
              <a:t>(گفتمان سازندگی)</a:t>
            </a:r>
            <a:endParaRPr lang="en-US" sz="3200" b="1" dirty="0">
              <a:solidFill>
                <a:srgbClr val="0070C0"/>
              </a:solidFill>
              <a:cs typeface="B Titr" panose="00000700000000000000" pitchFamily="2" charset="-78"/>
            </a:endParaRPr>
          </a:p>
        </p:txBody>
      </p:sp>
      <p:sp>
        <p:nvSpPr>
          <p:cNvPr id="36868" name="Rectangle 4"/>
          <p:cNvSpPr>
            <a:spLocks noRot="1" noChangeArrowheads="1"/>
          </p:cNvSpPr>
          <p:nvPr/>
        </p:nvSpPr>
        <p:spPr bwMode="auto">
          <a:xfrm>
            <a:off x="35766" y="599417"/>
            <a:ext cx="9108234" cy="6258583"/>
          </a:xfrm>
          <a:prstGeom prst="rect">
            <a:avLst/>
          </a:prstGeom>
          <a:blipFill>
            <a:blip r:embed="rId3"/>
            <a:tile tx="0" ty="0" sx="100000" sy="100000" flip="none" algn="tl"/>
          </a:blipFill>
          <a:ln w="9525">
            <a:noFill/>
            <a:miter lim="800000"/>
            <a:headEnd/>
            <a:tailEnd/>
          </a:ln>
          <a:effectLst/>
        </p:spPr>
        <p:txBody>
          <a:bodyPr anchor="ctr"/>
          <a:lstStyle/>
          <a:p>
            <a:pPr marL="457200" lvl="0" indent="-457200" algn="r" rtl="1" eaLnBrk="0" fontAlgn="base" hangingPunct="0">
              <a:lnSpc>
                <a:spcPct val="200000"/>
              </a:lnSpc>
              <a:spcBef>
                <a:spcPct val="0"/>
              </a:spcBef>
              <a:spcAft>
                <a:spcPct val="0"/>
              </a:spcAft>
              <a:buFont typeface="Arial" panose="020B0604020202020204" pitchFamily="34" charset="0"/>
              <a:buChar char="•"/>
            </a:pPr>
            <a:r>
              <a:rPr lang="fa-IR" sz="2800" b="1" dirty="0" smtClean="0">
                <a:solidFill>
                  <a:schemeClr val="bg1"/>
                </a:solidFill>
                <a:latin typeface="Arial" pitchFamily="34" charset="0"/>
                <a:ea typeface="Times New Roman" pitchFamily="18" charset="0"/>
                <a:cs typeface="B Titr" panose="00000700000000000000" pitchFamily="2" charset="-78"/>
              </a:rPr>
              <a:t>دخالت اسلام در حيات اجتماعي را قبول دارند </a:t>
            </a:r>
          </a:p>
          <a:p>
            <a:pPr marL="457200" lvl="0" indent="-457200" algn="r" rtl="1" eaLnBrk="0" fontAlgn="base" hangingPunct="0">
              <a:lnSpc>
                <a:spcPct val="200000"/>
              </a:lnSpc>
              <a:spcBef>
                <a:spcPct val="0"/>
              </a:spcBef>
              <a:spcAft>
                <a:spcPct val="0"/>
              </a:spcAft>
              <a:buFont typeface="Arial" panose="020B0604020202020204" pitchFamily="34" charset="0"/>
              <a:buChar char="•"/>
            </a:pPr>
            <a:r>
              <a:rPr lang="fa-IR" sz="2800" b="1" dirty="0" smtClean="0">
                <a:solidFill>
                  <a:schemeClr val="bg1"/>
                </a:solidFill>
                <a:latin typeface="Arial" pitchFamily="34" charset="0"/>
                <a:ea typeface="Times New Roman" pitchFamily="18" charset="0"/>
                <a:cs typeface="B Titr" panose="00000700000000000000" pitchFamily="2" charset="-78"/>
              </a:rPr>
              <a:t>اما معتقد به عبور از تمدن غرب و ایجاد یک تمدن جهاني بر مبنای اسلام و در مقابل تمدن غرب نیستند </a:t>
            </a:r>
          </a:p>
          <a:p>
            <a:pPr marL="457200" lvl="0" indent="-457200" algn="r" rtl="1" eaLnBrk="0" fontAlgn="base" hangingPunct="0">
              <a:lnSpc>
                <a:spcPct val="200000"/>
              </a:lnSpc>
              <a:spcBef>
                <a:spcPct val="0"/>
              </a:spcBef>
              <a:spcAft>
                <a:spcPct val="0"/>
              </a:spcAft>
              <a:buFont typeface="Arial" panose="020B0604020202020204" pitchFamily="34" charset="0"/>
              <a:buChar char="•"/>
            </a:pPr>
            <a:r>
              <a:rPr lang="fa-IR" sz="2800" b="1" dirty="0" smtClean="0">
                <a:solidFill>
                  <a:schemeClr val="bg1"/>
                </a:solidFill>
                <a:latin typeface="Arial" pitchFamily="34" charset="0"/>
                <a:ea typeface="Times New Roman" pitchFamily="18" charset="0"/>
                <a:cs typeface="B Titr" panose="00000700000000000000" pitchFamily="2" charset="-78"/>
              </a:rPr>
              <a:t>بلکه معتقد به تعامل با آن از طریق تركيب سازي مكتب اسلام با مدرنیته و تمدن غرب و تعبیه ارزشهاي اسلامي در این تمدن و جمع میان ارزش های اسلامی و ره آوردهای مثبت تجدد می باشند</a:t>
            </a:r>
            <a:endParaRPr lang="fa-IR" sz="2800" b="1" dirty="0" smtClean="0">
              <a:solidFill>
                <a:schemeClr val="bg1"/>
              </a:solidFill>
              <a:effectLst>
                <a:outerShdw blurRad="38100" dist="38100" dir="2700000" algn="tl">
                  <a:srgbClr val="000000"/>
                </a:outerShdw>
              </a:effectLst>
              <a:latin typeface="Arial" charset="0"/>
              <a:cs typeface="B Titr" panose="00000700000000000000" pitchFamily="2" charset="-78"/>
            </a:endParaRPr>
          </a:p>
        </p:txBody>
      </p:sp>
    </p:spTree>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withEffect">
                                  <p:stCondLst>
                                    <p:cond delay="0"/>
                                  </p:stCondLst>
                                  <p:childTnLst>
                                    <p:set>
                                      <p:cBhvr>
                                        <p:cTn id="6" dur="1" fill="hold">
                                          <p:stCondLst>
                                            <p:cond delay="0"/>
                                          </p:stCondLst>
                                        </p:cTn>
                                        <p:tgtEl>
                                          <p:spTgt spid="36868"/>
                                        </p:tgtEl>
                                        <p:attrNameLst>
                                          <p:attrName>style.visibility</p:attrName>
                                        </p:attrNameLst>
                                      </p:cBhvr>
                                      <p:to>
                                        <p:strVal val="visible"/>
                                      </p:to>
                                    </p:set>
                                    <p:anim calcmode="lin" valueType="num">
                                      <p:cBhvr>
                                        <p:cTn id="7" dur="500" fill="hold"/>
                                        <p:tgtEl>
                                          <p:spTgt spid="36868"/>
                                        </p:tgtEl>
                                        <p:attrNameLst>
                                          <p:attrName>ppt_w</p:attrName>
                                        </p:attrNameLst>
                                      </p:cBhvr>
                                      <p:tavLst>
                                        <p:tav tm="0">
                                          <p:val>
                                            <p:fltVal val="0"/>
                                          </p:val>
                                        </p:tav>
                                        <p:tav tm="100000">
                                          <p:val>
                                            <p:strVal val="#ppt_w"/>
                                          </p:val>
                                        </p:tav>
                                      </p:tavLst>
                                    </p:anim>
                                    <p:anim calcmode="lin" valueType="num">
                                      <p:cBhvr>
                                        <p:cTn id="8" dur="500" fill="hold"/>
                                        <p:tgtEl>
                                          <p:spTgt spid="36868"/>
                                        </p:tgtEl>
                                        <p:attrNameLst>
                                          <p:attrName>ppt_h</p:attrName>
                                        </p:attrNameLst>
                                      </p:cBhvr>
                                      <p:tavLst>
                                        <p:tav tm="0">
                                          <p:val>
                                            <p:fltVal val="0"/>
                                          </p:val>
                                        </p:tav>
                                        <p:tav tm="100000">
                                          <p:val>
                                            <p:strVal val="#ppt_h"/>
                                          </p:val>
                                        </p:tav>
                                      </p:tavLst>
                                    </p:anim>
                                    <p:anim calcmode="lin" valueType="num">
                                      <p:cBhvr>
                                        <p:cTn id="9" dur="500" fill="hold"/>
                                        <p:tgtEl>
                                          <p:spTgt spid="36868"/>
                                        </p:tgtEl>
                                        <p:attrNameLst>
                                          <p:attrName>style.rotation</p:attrName>
                                        </p:attrNameLst>
                                      </p:cBhvr>
                                      <p:tavLst>
                                        <p:tav tm="0">
                                          <p:val>
                                            <p:fltVal val="360"/>
                                          </p:val>
                                        </p:tav>
                                        <p:tav tm="100000">
                                          <p:val>
                                            <p:fltVal val="0"/>
                                          </p:val>
                                        </p:tav>
                                      </p:tavLst>
                                    </p:anim>
                                    <p:animEffect transition="in" filter="fade">
                                      <p:cBhvr>
                                        <p:cTn id="10" dur="500"/>
                                        <p:tgtEl>
                                          <p:spTgt spid="368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12290" y="551548"/>
            <a:ext cx="9156290" cy="6403676"/>
          </a:xfrm>
          <a:prstGeom prst="rect">
            <a:avLst/>
          </a:prstGeom>
          <a:blipFill>
            <a:blip r:embed="rId2"/>
            <a:tile tx="0" ty="0" sx="100000" sy="100000" flip="none" algn="tl"/>
          </a:blip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r" defTabSz="914400" rtl="1" eaLnBrk="1" fontAlgn="base" latinLnBrk="0" hangingPunct="1">
              <a:lnSpc>
                <a:spcPts val="4500"/>
              </a:lnSpc>
              <a:spcBef>
                <a:spcPct val="0"/>
              </a:spcBef>
              <a:spcAft>
                <a:spcPct val="0"/>
              </a:spcAft>
              <a:buClrTx/>
              <a:buSzTx/>
              <a:buFont typeface="Arial" panose="020B0604020202020204" pitchFamily="34" charset="0"/>
              <a:buChar char="•"/>
              <a:tabLst/>
            </a:pPr>
            <a:r>
              <a:rPr lang="fa-IR" sz="2800" b="1" dirty="0" smtClean="0">
                <a:solidFill>
                  <a:schemeClr val="bg1"/>
                </a:solidFill>
                <a:latin typeface="Arial" charset="0"/>
                <a:cs typeface="B Titr" panose="00000700000000000000" pitchFamily="2" charset="-78"/>
              </a:rPr>
              <a:t>اعتقاد به اسلام و حکومت اسلامی در شکل حد وسط</a:t>
            </a:r>
            <a:endParaRPr lang="en-US" sz="2800" b="1" dirty="0" smtClean="0">
              <a:solidFill>
                <a:schemeClr val="bg1"/>
              </a:solidFill>
              <a:latin typeface="Arial" charset="0"/>
              <a:cs typeface="B Titr" panose="00000700000000000000" pitchFamily="2" charset="-78"/>
            </a:endParaRPr>
          </a:p>
          <a:p>
            <a:pPr marL="457200" marR="0" lvl="0" indent="-457200" algn="r" defTabSz="914400" rtl="1" eaLnBrk="0" fontAlgn="base" latinLnBrk="0" hangingPunct="0">
              <a:lnSpc>
                <a:spcPts val="4500"/>
              </a:lnSpc>
              <a:spcBef>
                <a:spcPct val="0"/>
              </a:spcBef>
              <a:spcAft>
                <a:spcPct val="0"/>
              </a:spcAft>
              <a:buClrTx/>
              <a:buSzTx/>
              <a:buFont typeface="Arial" panose="020B0604020202020204" pitchFamily="34" charset="0"/>
              <a:buChar char="•"/>
              <a:tabLst/>
            </a:pPr>
            <a:r>
              <a:rPr lang="fa-IR" sz="2800" b="1" dirty="0" smtClean="0">
                <a:solidFill>
                  <a:schemeClr val="bg1"/>
                </a:solidFill>
                <a:latin typeface="Arial" charset="0"/>
                <a:cs typeface="B Titr" panose="00000700000000000000" pitchFamily="2" charset="-78"/>
              </a:rPr>
              <a:t>عدم اعتقاد به حکومت اسلامی حداکثری که مستلزم تمدن جدید مبتنی بر فرهنگ جدید و در مقیاس جهانی همراه با تکنولوژی و ساختارهای جدید باشد.</a:t>
            </a:r>
          </a:p>
          <a:p>
            <a:pPr marL="457200" lvl="0" indent="-457200" algn="r" rtl="1" eaLnBrk="0" fontAlgn="base" hangingPunct="0">
              <a:lnSpc>
                <a:spcPts val="4500"/>
              </a:lnSpc>
              <a:spcBef>
                <a:spcPct val="0"/>
              </a:spcBef>
              <a:spcAft>
                <a:spcPct val="0"/>
              </a:spcAft>
              <a:buFont typeface="Arial" panose="020B0604020202020204" pitchFamily="34" charset="0"/>
              <a:buChar char="•"/>
            </a:pPr>
            <a:r>
              <a:rPr lang="fa-IR" sz="2800" b="1" dirty="0" smtClean="0">
                <a:solidFill>
                  <a:schemeClr val="bg1"/>
                </a:solidFill>
                <a:latin typeface="Arial" charset="0"/>
                <a:cs typeface="B Titr" panose="00000700000000000000" pitchFamily="2" charset="-78"/>
              </a:rPr>
              <a:t>تایید  ارزش‏ها و افكار مکاتب بشري</a:t>
            </a:r>
          </a:p>
          <a:p>
            <a:pPr marL="0" marR="0" lvl="0" indent="180975" algn="justLow" defTabSz="914400" rtl="1" eaLnBrk="0" fontAlgn="base" latinLnBrk="0" hangingPunct="0">
              <a:lnSpc>
                <a:spcPts val="4500"/>
              </a:lnSpc>
              <a:spcBef>
                <a:spcPct val="0"/>
              </a:spcBef>
              <a:spcAft>
                <a:spcPct val="0"/>
              </a:spcAft>
              <a:buClrTx/>
              <a:buSzTx/>
              <a:buFontTx/>
              <a:buNone/>
              <a:tabLst/>
            </a:pPr>
            <a:r>
              <a:rPr lang="fa-IR" sz="2800" b="1" dirty="0" smtClean="0">
                <a:solidFill>
                  <a:srgbClr val="FF0000"/>
                </a:solidFill>
                <a:effectLst>
                  <a:outerShdw blurRad="38100" dist="38100" dir="2700000" algn="tl">
                    <a:srgbClr val="000000">
                      <a:alpha val="43137"/>
                    </a:srgbClr>
                  </a:outerShdw>
                </a:effectLst>
                <a:latin typeface="Arial" pitchFamily="34" charset="0"/>
                <a:cs typeface="B Titr" panose="00000700000000000000" pitchFamily="2" charset="-78"/>
              </a:rPr>
              <a:t>لوازم این نگاه</a:t>
            </a:r>
          </a:p>
          <a:p>
            <a:pPr marL="457200" marR="0" lvl="0" indent="-457200" algn="justLow" defTabSz="914400" rtl="1" eaLnBrk="0" fontAlgn="base" latinLnBrk="0" hangingPunct="0">
              <a:lnSpc>
                <a:spcPts val="4500"/>
              </a:lnSpc>
              <a:spcBef>
                <a:spcPct val="0"/>
              </a:spcBef>
              <a:spcAft>
                <a:spcPct val="0"/>
              </a:spcAft>
              <a:buClrTx/>
              <a:buSzTx/>
              <a:buFont typeface="Wingdings" panose="05000000000000000000" pitchFamily="2" charset="2"/>
              <a:buChar char="ü"/>
              <a:tabLst/>
            </a:pPr>
            <a:r>
              <a:rPr lang="fa-IR" sz="2800" b="1" dirty="0" smtClean="0">
                <a:solidFill>
                  <a:schemeClr val="bg1"/>
                </a:solidFill>
                <a:latin typeface="Arial" pitchFamily="34" charset="0"/>
                <a:cs typeface="B Titr" panose="00000700000000000000" pitchFamily="2" charset="-78"/>
              </a:rPr>
              <a:t>جمع دین و مدرنیته</a:t>
            </a:r>
          </a:p>
          <a:p>
            <a:pPr marL="457200" marR="0" lvl="0" indent="-457200" algn="justLow" defTabSz="914400" rtl="1" eaLnBrk="0" fontAlgn="base" latinLnBrk="0" hangingPunct="0">
              <a:lnSpc>
                <a:spcPts val="4500"/>
              </a:lnSpc>
              <a:spcBef>
                <a:spcPct val="0"/>
              </a:spcBef>
              <a:spcAft>
                <a:spcPct val="0"/>
              </a:spcAft>
              <a:buClrTx/>
              <a:buSzTx/>
              <a:buFont typeface="Wingdings" panose="05000000000000000000" pitchFamily="2" charset="2"/>
              <a:buChar char="ü"/>
              <a:tabLst/>
            </a:pPr>
            <a:r>
              <a:rPr lang="fa-IR" sz="2800" b="1" dirty="0" smtClean="0">
                <a:solidFill>
                  <a:schemeClr val="bg1"/>
                </a:solidFill>
                <a:latin typeface="Arial" pitchFamily="34" charset="0"/>
                <a:cs typeface="B Titr" panose="00000700000000000000" pitchFamily="2" charset="-78"/>
              </a:rPr>
              <a:t>عدم وجود نگاه تمدن گرا و آرمان گرا </a:t>
            </a:r>
          </a:p>
          <a:p>
            <a:pPr marL="457200" marR="0" lvl="0" indent="-457200" algn="justLow" defTabSz="914400" rtl="1" eaLnBrk="0" fontAlgn="base" latinLnBrk="0" hangingPunct="0">
              <a:lnSpc>
                <a:spcPts val="4500"/>
              </a:lnSpc>
              <a:spcBef>
                <a:spcPct val="0"/>
              </a:spcBef>
              <a:spcAft>
                <a:spcPct val="0"/>
              </a:spcAft>
              <a:buClrTx/>
              <a:buSzTx/>
              <a:buFont typeface="Wingdings" panose="05000000000000000000" pitchFamily="2" charset="2"/>
              <a:buChar char="ü"/>
              <a:tabLst/>
            </a:pPr>
            <a:r>
              <a:rPr lang="fa-IR" sz="2800" b="1" dirty="0" smtClean="0">
                <a:solidFill>
                  <a:schemeClr val="bg1"/>
                </a:solidFill>
                <a:latin typeface="Arial" pitchFamily="34" charset="0"/>
                <a:cs typeface="B Titr" panose="00000700000000000000" pitchFamily="2" charset="-78"/>
              </a:rPr>
              <a:t>عدم تکاپو برای تولید علم دینی و پیگیری تمدن دینی</a:t>
            </a:r>
          </a:p>
          <a:p>
            <a:pPr marL="457200" marR="0" lvl="0" indent="-457200" algn="justLow" defTabSz="914400" rtl="1" eaLnBrk="0" fontAlgn="base" latinLnBrk="0" hangingPunct="0">
              <a:lnSpc>
                <a:spcPts val="4500"/>
              </a:lnSpc>
              <a:spcBef>
                <a:spcPct val="0"/>
              </a:spcBef>
              <a:spcAft>
                <a:spcPct val="0"/>
              </a:spcAft>
              <a:buClrTx/>
              <a:buSzTx/>
              <a:buFont typeface="Wingdings" panose="05000000000000000000" pitchFamily="2" charset="2"/>
              <a:buChar char="ü"/>
              <a:tabLst/>
            </a:pPr>
            <a:r>
              <a:rPr lang="fa-IR" sz="2800" b="1" dirty="0" smtClean="0">
                <a:solidFill>
                  <a:schemeClr val="bg1"/>
                </a:solidFill>
                <a:latin typeface="Arial" pitchFamily="34" charset="0"/>
                <a:cs typeface="B Titr" panose="00000700000000000000" pitchFamily="2" charset="-78"/>
              </a:rPr>
              <a:t>عدم همراهی کامل با مدیریت دینی جامعه و ولایت فقیه (تولی سیاسی)</a:t>
            </a:r>
          </a:p>
        </p:txBody>
      </p:sp>
      <p:sp>
        <p:nvSpPr>
          <p:cNvPr id="2" name="Rectangle 1"/>
          <p:cNvSpPr/>
          <p:nvPr/>
        </p:nvSpPr>
        <p:spPr>
          <a:xfrm>
            <a:off x="0" y="0"/>
            <a:ext cx="9144000" cy="567463"/>
          </a:xfrm>
          <a:prstGeom prst="rect">
            <a:avLst/>
          </a:prstGeom>
          <a:blipFill>
            <a:blip r:embed="rId3"/>
            <a:tile tx="0" ty="0" sx="100000" sy="100000" flip="none" algn="tl"/>
          </a:blipFill>
        </p:spPr>
        <p:txBody>
          <a:bodyPr wrap="square">
            <a:spAutoFit/>
          </a:bodyPr>
          <a:lstStyle/>
          <a:p>
            <a:pPr lvl="0" algn="ctr">
              <a:lnSpc>
                <a:spcPts val="3500"/>
              </a:lnSpc>
              <a:spcBef>
                <a:spcPct val="50000"/>
              </a:spcBef>
            </a:pPr>
            <a:r>
              <a:rPr lang="fa-IR" sz="3600" b="1" dirty="0">
                <a:solidFill>
                  <a:srgbClr val="0070C0"/>
                </a:solidFill>
                <a:latin typeface="Arial" pitchFamily="34" charset="0"/>
                <a:ea typeface="Times New Roman" pitchFamily="18" charset="0"/>
                <a:cs typeface="B Titr" panose="00000700000000000000" pitchFamily="2" charset="-78"/>
              </a:rPr>
              <a:t>نگاه گفتمان تجددگرای اسلامی به </a:t>
            </a:r>
            <a:r>
              <a:rPr lang="fa-IR" sz="3600" b="1" dirty="0" smtClean="0">
                <a:solidFill>
                  <a:srgbClr val="0070C0"/>
                </a:solidFill>
                <a:latin typeface="Arial" pitchFamily="34" charset="0"/>
                <a:ea typeface="Times New Roman" pitchFamily="18" charset="0"/>
                <a:cs typeface="B Titr" panose="00000700000000000000" pitchFamily="2" charset="-78"/>
              </a:rPr>
              <a:t>دین</a:t>
            </a:r>
            <a:r>
              <a:rPr lang="fa-IR" sz="3200" b="1" dirty="0">
                <a:solidFill>
                  <a:srgbClr val="0070C0"/>
                </a:solidFill>
                <a:cs typeface="B Titr" panose="00000700000000000000" pitchFamily="2" charset="-78"/>
              </a:rPr>
              <a:t>(گفتمان سازندگی)</a:t>
            </a:r>
            <a:endParaRPr lang="en-US" sz="3200" b="1" dirty="0">
              <a:solidFill>
                <a:srgbClr val="0070C0"/>
              </a:solidFill>
              <a:cs typeface="B Titr" panose="00000700000000000000" pitchFamily="2" charset="-78"/>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Rectangle 1"/>
          <p:cNvSpPr>
            <a:spLocks noChangeArrowheads="1"/>
          </p:cNvSpPr>
          <p:nvPr/>
        </p:nvSpPr>
        <p:spPr bwMode="auto">
          <a:xfrm>
            <a:off x="152399" y="838200"/>
            <a:ext cx="8871155" cy="5855449"/>
          </a:xfrm>
          <a:prstGeom prst="rect">
            <a:avLst/>
          </a:prstGeom>
          <a:blipFill>
            <a:blip r:embed="rId2"/>
            <a:tile tx="0" ty="0" sx="100000" sy="100000" flip="none" algn="tl"/>
          </a:blip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Low" defTabSz="914400" rtl="1" eaLnBrk="1" fontAlgn="base" latinLnBrk="0" hangingPunct="1">
              <a:lnSpc>
                <a:spcPct val="150000"/>
              </a:lnSpc>
              <a:spcBef>
                <a:spcPct val="0"/>
              </a:spcBef>
              <a:spcAft>
                <a:spcPct val="0"/>
              </a:spcAft>
              <a:buClrTx/>
              <a:buSzTx/>
              <a:buFont typeface="Wingdings" panose="05000000000000000000" pitchFamily="2" charset="2"/>
              <a:buChar char="ü"/>
              <a:tabLst/>
            </a:pPr>
            <a:r>
              <a:rPr kumimoji="0" lang="fa-IR" sz="2800" b="1" i="0" u="none" strike="noStrike" cap="none" normalizeH="0" baseline="0" dirty="0" smtClean="0">
                <a:ln>
                  <a:noFill/>
                </a:ln>
                <a:solidFill>
                  <a:schemeClr val="bg1"/>
                </a:solidFill>
                <a:effectLst/>
                <a:latin typeface="Arial" pitchFamily="34" charset="0"/>
                <a:ea typeface="Times New Roman" pitchFamily="18" charset="0"/>
                <a:cs typeface="B Titr" panose="00000700000000000000" pitchFamily="2" charset="-78"/>
              </a:rPr>
              <a:t>تمدن غرب را فاقد اخلاق و معنويت صحيح مي‌دانند.</a:t>
            </a:r>
            <a:endParaRPr kumimoji="0" lang="en-US" sz="2800" b="0" i="0" u="none" strike="noStrike" cap="none" normalizeH="0" baseline="0" dirty="0" smtClean="0">
              <a:ln>
                <a:noFill/>
              </a:ln>
              <a:solidFill>
                <a:schemeClr val="bg1"/>
              </a:solidFill>
              <a:effectLst/>
              <a:latin typeface="Arial" pitchFamily="34" charset="0"/>
              <a:cs typeface="B Titr" panose="00000700000000000000" pitchFamily="2" charset="-78"/>
            </a:endParaRPr>
          </a:p>
          <a:p>
            <a:pPr marL="457200" marR="0" lvl="0" indent="-457200" algn="justLow" defTabSz="914400" rtl="1" eaLnBrk="0" fontAlgn="base" latinLnBrk="0" hangingPunct="0">
              <a:lnSpc>
                <a:spcPct val="150000"/>
              </a:lnSpc>
              <a:spcBef>
                <a:spcPct val="0"/>
              </a:spcBef>
              <a:spcAft>
                <a:spcPct val="0"/>
              </a:spcAft>
              <a:buClrTx/>
              <a:buSzTx/>
              <a:buFont typeface="Wingdings" panose="05000000000000000000" pitchFamily="2" charset="2"/>
              <a:buChar char="ü"/>
              <a:tabLst/>
            </a:pPr>
            <a:r>
              <a:rPr lang="fa-IR" sz="2800" b="1" dirty="0" smtClean="0">
                <a:solidFill>
                  <a:schemeClr val="bg1"/>
                </a:solidFill>
                <a:latin typeface="Arial" pitchFamily="34" charset="0"/>
                <a:ea typeface="Times New Roman" pitchFamily="18" charset="0"/>
                <a:cs typeface="B Titr" panose="00000700000000000000" pitchFamily="2" charset="-78"/>
              </a:rPr>
              <a:t>اعتقاد </a:t>
            </a:r>
            <a:r>
              <a:rPr kumimoji="0" lang="fa-IR" sz="2800" b="1" i="0" u="none" strike="noStrike" cap="none" normalizeH="0" baseline="0" dirty="0" smtClean="0">
                <a:ln>
                  <a:noFill/>
                </a:ln>
                <a:solidFill>
                  <a:schemeClr val="bg1"/>
                </a:solidFill>
                <a:effectLst/>
                <a:latin typeface="Arial" pitchFamily="34" charset="0"/>
                <a:ea typeface="Times New Roman" pitchFamily="18" charset="0"/>
                <a:cs typeface="B Titr" panose="00000700000000000000" pitchFamily="2" charset="-78"/>
              </a:rPr>
              <a:t>به علم مدرن و فناوري‌هاي غرب</a:t>
            </a:r>
          </a:p>
          <a:p>
            <a:pPr marL="457200" lvl="0" indent="-457200" algn="justLow" rtl="1" fontAlgn="base">
              <a:lnSpc>
                <a:spcPct val="150000"/>
              </a:lnSpc>
              <a:spcBef>
                <a:spcPct val="0"/>
              </a:spcBef>
              <a:spcAft>
                <a:spcPct val="0"/>
              </a:spcAft>
              <a:buFont typeface="Wingdings" panose="05000000000000000000" pitchFamily="2" charset="2"/>
              <a:buChar char="ü"/>
            </a:pPr>
            <a:r>
              <a:rPr lang="fa-IR" sz="2800" b="1" dirty="0" smtClean="0">
                <a:solidFill>
                  <a:schemeClr val="bg1"/>
                </a:solidFill>
                <a:latin typeface="Arial" pitchFamily="34" charset="0"/>
                <a:ea typeface="Times New Roman" pitchFamily="18" charset="0"/>
                <a:cs typeface="B Titr" panose="00000700000000000000" pitchFamily="2" charset="-78"/>
              </a:rPr>
              <a:t>پذیرش</a:t>
            </a:r>
            <a:r>
              <a:rPr kumimoji="0" lang="fa-IR" sz="2800" b="1" i="0" u="none" strike="noStrike" cap="none" normalizeH="0" baseline="0" dirty="0" smtClean="0">
                <a:ln>
                  <a:noFill/>
                </a:ln>
                <a:solidFill>
                  <a:schemeClr val="bg1"/>
                </a:solidFill>
                <a:effectLst/>
                <a:latin typeface="Arial" pitchFamily="34" charset="0"/>
                <a:ea typeface="Times New Roman" pitchFamily="18" charset="0"/>
                <a:cs typeface="B Titr" panose="00000700000000000000" pitchFamily="2" charset="-78"/>
              </a:rPr>
              <a:t> ساختارهاي تمدني و الگوهاي كلان و عقلانیت </a:t>
            </a:r>
            <a:r>
              <a:rPr lang="fa-IR" sz="2800" b="1" dirty="0" smtClean="0">
                <a:solidFill>
                  <a:schemeClr val="bg1"/>
                </a:solidFill>
                <a:latin typeface="Arial" pitchFamily="34" charset="0"/>
                <a:ea typeface="Times New Roman" pitchFamily="18" charset="0"/>
                <a:cs typeface="B Titr" panose="00000700000000000000" pitchFamily="2" charset="-78"/>
              </a:rPr>
              <a:t>غرب</a:t>
            </a:r>
          </a:p>
          <a:p>
            <a:pPr marL="457200" lvl="0" indent="-457200" algn="justLow" rtl="1" fontAlgn="base">
              <a:lnSpc>
                <a:spcPct val="150000"/>
              </a:lnSpc>
              <a:spcBef>
                <a:spcPct val="0"/>
              </a:spcBef>
              <a:spcAft>
                <a:spcPct val="0"/>
              </a:spcAft>
              <a:buFont typeface="Wingdings" panose="05000000000000000000" pitchFamily="2" charset="2"/>
              <a:buChar char="ü"/>
            </a:pPr>
            <a:r>
              <a:rPr lang="fa-IR" sz="2800" b="1" dirty="0" smtClean="0">
                <a:solidFill>
                  <a:schemeClr val="bg1"/>
                </a:solidFill>
                <a:latin typeface="Arial" pitchFamily="34" charset="0"/>
                <a:ea typeface="Times New Roman" pitchFamily="18" charset="0"/>
                <a:cs typeface="B Titr" panose="00000700000000000000" pitchFamily="2" charset="-78"/>
              </a:rPr>
              <a:t>عدم نگاه سيستمي و عميق به غرب.</a:t>
            </a:r>
          </a:p>
          <a:p>
            <a:pPr marL="638175" lvl="0" indent="-457200" algn="justLow" rtl="1" fontAlgn="base">
              <a:lnSpc>
                <a:spcPct val="150000"/>
              </a:lnSpc>
              <a:spcBef>
                <a:spcPct val="0"/>
              </a:spcBef>
              <a:spcAft>
                <a:spcPct val="0"/>
              </a:spcAft>
              <a:buFont typeface="Wingdings" panose="05000000000000000000" pitchFamily="2" charset="2"/>
              <a:buChar char="ü"/>
            </a:pPr>
            <a:r>
              <a:rPr lang="fa-IR" sz="2800" b="1" dirty="0" smtClean="0">
                <a:solidFill>
                  <a:schemeClr val="bg1"/>
                </a:solidFill>
                <a:latin typeface="Arial" pitchFamily="34" charset="0"/>
                <a:ea typeface="Times New Roman" pitchFamily="18" charset="0"/>
                <a:cs typeface="B Titr" panose="00000700000000000000" pitchFamily="2" charset="-78"/>
              </a:rPr>
              <a:t>عدم ملاحظه سياست، فرهنگ و اقتصاد در هم تنيده غرب بر      مبناي يك ايدئولوژي واحد</a:t>
            </a:r>
          </a:p>
          <a:p>
            <a:pPr marL="457200" lvl="0" indent="-457200" algn="justLow" rtl="1" fontAlgn="base">
              <a:lnSpc>
                <a:spcPct val="150000"/>
              </a:lnSpc>
              <a:spcBef>
                <a:spcPct val="0"/>
              </a:spcBef>
              <a:spcAft>
                <a:spcPct val="0"/>
              </a:spcAft>
              <a:buFont typeface="Wingdings" panose="05000000000000000000" pitchFamily="2" charset="2"/>
              <a:buChar char="ü"/>
            </a:pPr>
            <a:r>
              <a:rPr lang="fa-IR" sz="2800" b="1" dirty="0" smtClean="0">
                <a:solidFill>
                  <a:schemeClr val="bg1"/>
                </a:solidFill>
                <a:latin typeface="Arial" pitchFamily="34" charset="0"/>
                <a:ea typeface="Times New Roman" pitchFamily="18" charset="0"/>
                <a:cs typeface="B Titr" panose="00000700000000000000" pitchFamily="2" charset="-78"/>
              </a:rPr>
              <a:t>نگاه تفکیکی و تجزیه پذیر به مدرنیته</a:t>
            </a:r>
          </a:p>
          <a:p>
            <a:pPr marL="457200" lvl="0" indent="-457200" algn="justLow" rtl="1" fontAlgn="base">
              <a:lnSpc>
                <a:spcPct val="150000"/>
              </a:lnSpc>
              <a:spcBef>
                <a:spcPct val="0"/>
              </a:spcBef>
              <a:spcAft>
                <a:spcPct val="0"/>
              </a:spcAft>
              <a:buFont typeface="Wingdings" panose="05000000000000000000" pitchFamily="2" charset="2"/>
              <a:buChar char="ü"/>
            </a:pPr>
            <a:r>
              <a:rPr lang="fa-IR" sz="2800" b="1" dirty="0" smtClean="0">
                <a:solidFill>
                  <a:schemeClr val="bg1"/>
                </a:solidFill>
                <a:latin typeface="Arial" pitchFamily="34" charset="0"/>
                <a:ea typeface="Times New Roman" pitchFamily="18" charset="0"/>
                <a:cs typeface="B Titr" panose="00000700000000000000" pitchFamily="2" charset="-78"/>
              </a:rPr>
              <a:t>عدم مشاهده جريان ارزشها، اخلاق و ايدئولوژي غرب در ساختار، تكنولوژي، دانش و مدیریت غرب و عقلانيت آن</a:t>
            </a:r>
          </a:p>
        </p:txBody>
      </p:sp>
      <p:sp>
        <p:nvSpPr>
          <p:cNvPr id="2" name="Rectangle 1"/>
          <p:cNvSpPr/>
          <p:nvPr/>
        </p:nvSpPr>
        <p:spPr>
          <a:xfrm>
            <a:off x="0" y="0"/>
            <a:ext cx="9144000" cy="582852"/>
          </a:xfrm>
          <a:prstGeom prst="rect">
            <a:avLst/>
          </a:prstGeom>
          <a:blipFill>
            <a:blip r:embed="rId3"/>
            <a:tile tx="0" ty="0" sx="100000" sy="100000" flip="none" algn="tl"/>
          </a:blipFill>
        </p:spPr>
        <p:txBody>
          <a:bodyPr wrap="square">
            <a:spAutoFit/>
          </a:bodyPr>
          <a:lstStyle/>
          <a:p>
            <a:pPr lvl="0" algn="ctr">
              <a:lnSpc>
                <a:spcPts val="3500"/>
              </a:lnSpc>
              <a:spcBef>
                <a:spcPct val="50000"/>
              </a:spcBef>
            </a:pPr>
            <a:r>
              <a:rPr lang="fa-IR" sz="4000" b="1" dirty="0">
                <a:solidFill>
                  <a:srgbClr val="002060"/>
                </a:solidFill>
                <a:latin typeface="Arial" pitchFamily="34" charset="0"/>
                <a:ea typeface="Times New Roman" pitchFamily="18" charset="0"/>
                <a:cs typeface="B Titr" panose="00000700000000000000" pitchFamily="2" charset="-78"/>
              </a:rPr>
              <a:t>نگاه تجدد گرایان اسلامی به </a:t>
            </a:r>
            <a:r>
              <a:rPr lang="fa-IR" sz="4000" b="1" dirty="0" smtClean="0">
                <a:solidFill>
                  <a:srgbClr val="002060"/>
                </a:solidFill>
                <a:latin typeface="Arial" pitchFamily="34" charset="0"/>
                <a:ea typeface="Times New Roman" pitchFamily="18" charset="0"/>
                <a:cs typeface="B Titr" panose="00000700000000000000" pitchFamily="2" charset="-78"/>
              </a:rPr>
              <a:t>غرب</a:t>
            </a:r>
            <a:r>
              <a:rPr lang="fa-IR" sz="3200" b="1" dirty="0">
                <a:solidFill>
                  <a:srgbClr val="0070C0"/>
                </a:solidFill>
                <a:cs typeface="B Titr" panose="00000700000000000000" pitchFamily="2" charset="-78"/>
              </a:rPr>
              <a:t>(گفتمان سازندگی</a:t>
            </a:r>
            <a:r>
              <a:rPr lang="fa-IR" sz="3200" b="1" dirty="0" smtClean="0">
                <a:solidFill>
                  <a:srgbClr val="0070C0"/>
                </a:solidFill>
                <a:cs typeface="B Titr" panose="00000700000000000000" pitchFamily="2" charset="-78"/>
              </a:rPr>
              <a:t>)</a:t>
            </a:r>
            <a:endParaRPr lang="en-US" sz="3200" b="1" dirty="0">
              <a:solidFill>
                <a:srgbClr val="0070C0"/>
              </a:solidFill>
              <a:cs typeface="B Titr" panose="00000700000000000000" pitchFamily="2" charset="-78"/>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1"/>
          <p:cNvSpPr>
            <a:spLocks noChangeArrowheads="1"/>
          </p:cNvSpPr>
          <p:nvPr/>
        </p:nvSpPr>
        <p:spPr bwMode="auto">
          <a:xfrm>
            <a:off x="283906" y="1862914"/>
            <a:ext cx="8458200" cy="4755148"/>
          </a:xfrm>
          <a:prstGeom prst="rect">
            <a:avLst/>
          </a:prstGeom>
          <a:blipFill>
            <a:blip r:embed="rId2"/>
            <a:tile tx="0" ty="0" sx="100000" sy="100000" flip="none" algn="tl"/>
          </a:blip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571500" marR="0" lvl="0" indent="-571500" algn="justLow" defTabSz="914400" rtl="1" eaLnBrk="1" fontAlgn="base" latinLnBrk="0" hangingPunct="1">
              <a:lnSpc>
                <a:spcPct val="150000"/>
              </a:lnSpc>
              <a:spcBef>
                <a:spcPct val="0"/>
              </a:spcBef>
              <a:spcAft>
                <a:spcPct val="0"/>
              </a:spcAft>
              <a:buClrTx/>
              <a:buSzTx/>
              <a:buFont typeface="Wingdings" panose="05000000000000000000" pitchFamily="2" charset="2"/>
              <a:buChar char="ü"/>
              <a:tabLst/>
            </a:pPr>
            <a:endParaRPr lang="fa-IR" sz="1200" b="1" dirty="0" smtClean="0">
              <a:solidFill>
                <a:schemeClr val="bg1"/>
              </a:solidFill>
              <a:latin typeface="Arial" pitchFamily="34" charset="0"/>
              <a:ea typeface="Times New Roman" pitchFamily="18" charset="0"/>
              <a:cs typeface="B Titr" panose="00000700000000000000" pitchFamily="2" charset="-78"/>
            </a:endParaRPr>
          </a:p>
          <a:p>
            <a:pPr marL="457200" marR="0" lvl="0" indent="-457200" algn="justLow" defTabSz="914400" rtl="1" eaLnBrk="1" fontAlgn="base" latinLnBrk="0" hangingPunct="1">
              <a:lnSpc>
                <a:spcPct val="150000"/>
              </a:lnSpc>
              <a:spcBef>
                <a:spcPct val="0"/>
              </a:spcBef>
              <a:spcAft>
                <a:spcPct val="0"/>
              </a:spcAft>
              <a:buClrTx/>
              <a:buSzTx/>
              <a:buFont typeface="Wingdings" panose="05000000000000000000" pitchFamily="2" charset="2"/>
              <a:buChar char="ü"/>
              <a:tabLst/>
            </a:pPr>
            <a:r>
              <a:rPr lang="fa-IR" sz="2800" b="1" dirty="0" smtClean="0">
                <a:solidFill>
                  <a:schemeClr val="bg1"/>
                </a:solidFill>
                <a:latin typeface="Arial" pitchFamily="34" charset="0"/>
                <a:ea typeface="Times New Roman" pitchFamily="18" charset="0"/>
                <a:cs typeface="B Titr" panose="00000700000000000000" pitchFamily="2" charset="-78"/>
              </a:rPr>
              <a:t>اعتقاد به </a:t>
            </a:r>
            <a:r>
              <a:rPr kumimoji="0" lang="fa-IR" sz="2800" b="1" i="0" u="none" strike="noStrike" cap="none" normalizeH="0" baseline="0" dirty="0" smtClean="0">
                <a:ln>
                  <a:noFill/>
                </a:ln>
                <a:solidFill>
                  <a:schemeClr val="bg1"/>
                </a:solidFill>
                <a:effectLst/>
                <a:latin typeface="Arial" pitchFamily="34" charset="0"/>
                <a:ea typeface="Times New Roman" pitchFamily="18" charset="0"/>
                <a:cs typeface="B Titr" panose="00000700000000000000" pitchFamily="2" charset="-78"/>
              </a:rPr>
              <a:t>انقلاب اسلامي</a:t>
            </a:r>
            <a:r>
              <a:rPr kumimoji="0" lang="fa-IR" sz="2800" b="1" i="0" u="none" strike="noStrike" cap="none" normalizeH="0" dirty="0" smtClean="0">
                <a:ln>
                  <a:noFill/>
                </a:ln>
                <a:solidFill>
                  <a:schemeClr val="bg1"/>
                </a:solidFill>
                <a:effectLst/>
                <a:latin typeface="Arial" pitchFamily="34" charset="0"/>
                <a:ea typeface="Times New Roman" pitchFamily="18" charset="0"/>
                <a:cs typeface="B Titr" panose="00000700000000000000" pitchFamily="2" charset="-78"/>
              </a:rPr>
              <a:t> به عنوان</a:t>
            </a:r>
            <a:r>
              <a:rPr kumimoji="0" lang="fa-IR" sz="2800" b="1" i="0" u="none" strike="noStrike" cap="none" normalizeH="0" baseline="0" dirty="0" smtClean="0">
                <a:ln>
                  <a:noFill/>
                </a:ln>
                <a:solidFill>
                  <a:schemeClr val="bg1"/>
                </a:solidFill>
                <a:effectLst/>
                <a:latin typeface="Arial" pitchFamily="34" charset="0"/>
                <a:ea typeface="Times New Roman" pitchFamily="18" charset="0"/>
                <a:cs typeface="B Titr" panose="00000700000000000000" pitchFamily="2" charset="-78"/>
              </a:rPr>
              <a:t> یک انقلاب فراملیّ و ضد استعماری. </a:t>
            </a:r>
          </a:p>
          <a:p>
            <a:pPr marL="457200" lvl="0" indent="-457200" algn="justLow" rtl="1" eaLnBrk="0" fontAlgn="base" hangingPunct="0">
              <a:lnSpc>
                <a:spcPct val="150000"/>
              </a:lnSpc>
              <a:spcBef>
                <a:spcPct val="0"/>
              </a:spcBef>
              <a:spcAft>
                <a:spcPct val="0"/>
              </a:spcAft>
              <a:buFont typeface="Wingdings" panose="05000000000000000000" pitchFamily="2" charset="2"/>
              <a:buChar char="ü"/>
            </a:pPr>
            <a:r>
              <a:rPr kumimoji="0" lang="fa-IR" sz="2800" b="1" i="0" u="none" strike="noStrike" cap="none" normalizeH="0" baseline="0" dirty="0" smtClean="0">
                <a:ln>
                  <a:noFill/>
                </a:ln>
                <a:solidFill>
                  <a:schemeClr val="bg1"/>
                </a:solidFill>
                <a:effectLst/>
                <a:latin typeface="Arial" pitchFamily="34" charset="0"/>
                <a:ea typeface="Times New Roman" pitchFamily="18" charset="0"/>
                <a:cs typeface="B Titr" panose="00000700000000000000" pitchFamily="2" charset="-78"/>
              </a:rPr>
              <a:t>مأموریت انقلاب اسلامی در داخل</a:t>
            </a:r>
            <a:r>
              <a:rPr kumimoji="0" lang="fa-IR" sz="2800" b="1" i="0" u="none" strike="noStrike" cap="none" normalizeH="0" dirty="0" smtClean="0">
                <a:ln>
                  <a:noFill/>
                </a:ln>
                <a:solidFill>
                  <a:schemeClr val="bg1"/>
                </a:solidFill>
                <a:effectLst/>
                <a:latin typeface="Arial" pitchFamily="34" charset="0"/>
                <a:ea typeface="Times New Roman" pitchFamily="18" charset="0"/>
                <a:cs typeface="B Titr" panose="00000700000000000000" pitchFamily="2" charset="-78"/>
              </a:rPr>
              <a:t> ایجاد رفاه و</a:t>
            </a:r>
            <a:r>
              <a:rPr kumimoji="0" lang="fa-IR" sz="2800" b="1" i="0" u="none" strike="noStrike" cap="none" normalizeH="0" baseline="0" dirty="0" smtClean="0">
                <a:ln>
                  <a:noFill/>
                </a:ln>
                <a:solidFill>
                  <a:schemeClr val="bg1"/>
                </a:solidFill>
                <a:effectLst/>
                <a:latin typeface="Arial" pitchFamily="34" charset="0"/>
                <a:ea typeface="Times New Roman" pitchFamily="18" charset="0"/>
                <a:cs typeface="B Titr" panose="00000700000000000000" pitchFamily="2" charset="-78"/>
              </a:rPr>
              <a:t> تقویت جمهوری اسلامی</a:t>
            </a:r>
          </a:p>
          <a:p>
            <a:pPr marL="457200" lvl="0" indent="-457200" algn="justLow" rtl="1" eaLnBrk="0" fontAlgn="base" hangingPunct="0">
              <a:lnSpc>
                <a:spcPct val="150000"/>
              </a:lnSpc>
              <a:spcBef>
                <a:spcPct val="0"/>
              </a:spcBef>
              <a:spcAft>
                <a:spcPct val="0"/>
              </a:spcAft>
              <a:buFont typeface="Wingdings" panose="05000000000000000000" pitchFamily="2" charset="2"/>
              <a:buChar char="ü"/>
            </a:pPr>
            <a:r>
              <a:rPr lang="fa-IR" sz="2800" b="1" dirty="0" smtClean="0">
                <a:solidFill>
                  <a:schemeClr val="bg1"/>
                </a:solidFill>
                <a:latin typeface="Arial" pitchFamily="34" charset="0"/>
                <a:ea typeface="Times New Roman" pitchFamily="18" charset="0"/>
                <a:cs typeface="B Titr" panose="00000700000000000000" pitchFamily="2" charset="-78"/>
              </a:rPr>
              <a:t>ماموریت انقلاب </a:t>
            </a:r>
            <a:r>
              <a:rPr kumimoji="0" lang="fa-IR" sz="2800" b="1" i="0" u="none" strike="noStrike" cap="none" normalizeH="0" baseline="0" dirty="0" smtClean="0">
                <a:ln>
                  <a:noFill/>
                </a:ln>
                <a:solidFill>
                  <a:schemeClr val="bg1"/>
                </a:solidFill>
                <a:effectLst/>
                <a:latin typeface="Arial" pitchFamily="34" charset="0"/>
                <a:ea typeface="Times New Roman" pitchFamily="18" charset="0"/>
                <a:cs typeface="B Titr" panose="00000700000000000000" pitchFamily="2" charset="-78"/>
              </a:rPr>
              <a:t> در خارج</a:t>
            </a:r>
            <a:r>
              <a:rPr kumimoji="0" lang="fa-IR" sz="2800" b="1" i="0" u="none" strike="noStrike" cap="none" normalizeH="0" dirty="0" smtClean="0">
                <a:ln>
                  <a:noFill/>
                </a:ln>
                <a:solidFill>
                  <a:schemeClr val="bg1"/>
                </a:solidFill>
                <a:effectLst/>
                <a:latin typeface="Arial" pitchFamily="34" charset="0"/>
                <a:ea typeface="Times New Roman" pitchFamily="18" charset="0"/>
                <a:cs typeface="B Titr" panose="00000700000000000000" pitchFamily="2" charset="-78"/>
              </a:rPr>
              <a:t> </a:t>
            </a:r>
            <a:r>
              <a:rPr lang="fa-IR" sz="2800" b="1" dirty="0" smtClean="0">
                <a:solidFill>
                  <a:schemeClr val="bg1"/>
                </a:solidFill>
                <a:latin typeface="Arial" pitchFamily="34" charset="0"/>
                <a:ea typeface="Times New Roman" pitchFamily="18" charset="0"/>
                <a:cs typeface="B Titr" panose="00000700000000000000" pitchFamily="2" charset="-78"/>
              </a:rPr>
              <a:t>تغییر </a:t>
            </a:r>
            <a:r>
              <a:rPr kumimoji="0" lang="fa-IR" sz="2800" b="1" i="0" u="none" strike="noStrike" cap="none" normalizeH="0" baseline="0" dirty="0" smtClean="0">
                <a:ln>
                  <a:noFill/>
                </a:ln>
                <a:solidFill>
                  <a:schemeClr val="bg1"/>
                </a:solidFill>
                <a:effectLst/>
                <a:latin typeface="Arial" pitchFamily="34" charset="0"/>
                <a:ea typeface="Times New Roman" pitchFamily="18" charset="0"/>
                <a:cs typeface="B Titr" panose="00000700000000000000" pitchFamily="2" charset="-78"/>
              </a:rPr>
              <a:t>موازنه به نفع اسلام و انقلاب</a:t>
            </a:r>
          </a:p>
          <a:p>
            <a:pPr marL="457200" lvl="0" indent="-457200" algn="justLow" rtl="1" eaLnBrk="0" fontAlgn="base" hangingPunct="0">
              <a:lnSpc>
                <a:spcPct val="150000"/>
              </a:lnSpc>
              <a:spcBef>
                <a:spcPct val="0"/>
              </a:spcBef>
              <a:spcAft>
                <a:spcPct val="0"/>
              </a:spcAft>
              <a:buFont typeface="Wingdings" panose="05000000000000000000" pitchFamily="2" charset="2"/>
              <a:buChar char="v"/>
            </a:pPr>
            <a:r>
              <a:rPr lang="fa-IR" sz="2800" b="1" dirty="0" smtClean="0">
                <a:solidFill>
                  <a:schemeClr val="bg1"/>
                </a:solidFill>
                <a:latin typeface="Arial" pitchFamily="34" charset="0"/>
                <a:ea typeface="Times New Roman" pitchFamily="18" charset="0"/>
                <a:cs typeface="B Titr" panose="00000700000000000000" pitchFamily="2" charset="-78"/>
              </a:rPr>
              <a:t>از طریق</a:t>
            </a:r>
            <a:r>
              <a:rPr kumimoji="0" lang="fa-IR" sz="2800" b="1" i="0" u="none" strike="noStrike" cap="none" normalizeH="0" baseline="0" dirty="0" smtClean="0">
                <a:ln>
                  <a:noFill/>
                </a:ln>
                <a:solidFill>
                  <a:schemeClr val="bg1"/>
                </a:solidFill>
                <a:effectLst/>
                <a:latin typeface="Arial" pitchFamily="34" charset="0"/>
                <a:ea typeface="Times New Roman" pitchFamily="18" charset="0"/>
                <a:cs typeface="B Titr" panose="00000700000000000000" pitchFamily="2" charset="-78"/>
              </a:rPr>
              <a:t> تعامل و در همکاری با غرب، و نه مبارزه با آن</a:t>
            </a:r>
            <a:r>
              <a:rPr kumimoji="0" lang="fa-IR" sz="3200" b="1" i="0" u="none" strike="noStrike" cap="none" normalizeH="0" baseline="0" dirty="0" smtClean="0">
                <a:ln>
                  <a:noFill/>
                </a:ln>
                <a:solidFill>
                  <a:schemeClr val="bg1"/>
                </a:solidFill>
                <a:effectLst/>
                <a:latin typeface="Arial" pitchFamily="34" charset="0"/>
                <a:ea typeface="Times New Roman" pitchFamily="18" charset="0"/>
                <a:cs typeface="B Titr" panose="00000700000000000000" pitchFamily="2" charset="-78"/>
              </a:rPr>
              <a:t>.</a:t>
            </a:r>
          </a:p>
          <a:p>
            <a:pPr marL="457200" lvl="0" indent="-457200" algn="justLow" rtl="1" eaLnBrk="0" fontAlgn="base" hangingPunct="0">
              <a:lnSpc>
                <a:spcPct val="150000"/>
              </a:lnSpc>
              <a:spcBef>
                <a:spcPct val="0"/>
              </a:spcBef>
              <a:spcAft>
                <a:spcPct val="0"/>
              </a:spcAft>
              <a:buFont typeface="Wingdings" panose="05000000000000000000" pitchFamily="2" charset="2"/>
              <a:buChar char="v"/>
            </a:pPr>
            <a:endParaRPr kumimoji="0" lang="fa-IR" b="0" i="0" u="none" strike="noStrike" cap="none" normalizeH="0" baseline="0" dirty="0" smtClean="0">
              <a:ln>
                <a:noFill/>
              </a:ln>
              <a:solidFill>
                <a:schemeClr val="bg1"/>
              </a:solidFill>
              <a:effectLst/>
              <a:latin typeface="Arial" pitchFamily="34" charset="0"/>
              <a:cs typeface="B Titr" panose="00000700000000000000" pitchFamily="2" charset="-78"/>
            </a:endParaRPr>
          </a:p>
        </p:txBody>
      </p:sp>
      <p:sp>
        <p:nvSpPr>
          <p:cNvPr id="2" name="Rectangle 1"/>
          <p:cNvSpPr/>
          <p:nvPr/>
        </p:nvSpPr>
        <p:spPr>
          <a:xfrm>
            <a:off x="266700" y="228600"/>
            <a:ext cx="8686800" cy="1323439"/>
          </a:xfrm>
          <a:prstGeom prst="rect">
            <a:avLst/>
          </a:prstGeom>
          <a:blipFill>
            <a:blip r:embed="rId3"/>
            <a:tile tx="0" ty="0" sx="100000" sy="100000" flip="none" algn="tl"/>
          </a:blipFill>
        </p:spPr>
        <p:txBody>
          <a:bodyPr wrap="square">
            <a:spAutoFit/>
          </a:bodyPr>
          <a:lstStyle/>
          <a:p>
            <a:pPr lvl="0" algn="ctr"/>
            <a:r>
              <a:rPr lang="fa-IR" sz="4000" b="1" dirty="0">
                <a:solidFill>
                  <a:srgbClr val="0070C0"/>
                </a:solidFill>
                <a:latin typeface="Arial" pitchFamily="34" charset="0"/>
                <a:ea typeface="Times New Roman" pitchFamily="18" charset="0"/>
                <a:cs typeface="B Titr" panose="00000700000000000000" pitchFamily="2" charset="-78"/>
              </a:rPr>
              <a:t>نگاه جریان مدرنیته اسلامی به </a:t>
            </a:r>
            <a:r>
              <a:rPr lang="fa-IR" sz="4000" b="1" dirty="0" smtClean="0">
                <a:solidFill>
                  <a:srgbClr val="0070C0"/>
                </a:solidFill>
                <a:latin typeface="Arial" pitchFamily="34" charset="0"/>
                <a:ea typeface="Times New Roman" pitchFamily="18" charset="0"/>
                <a:cs typeface="B Titr" panose="00000700000000000000" pitchFamily="2" charset="-78"/>
              </a:rPr>
              <a:t>انقلاب</a:t>
            </a:r>
          </a:p>
          <a:p>
            <a:pPr lvl="0" algn="ctr"/>
            <a:r>
              <a:rPr lang="fa-IR" sz="3200" b="1" dirty="0" smtClean="0">
                <a:solidFill>
                  <a:srgbClr val="0070C0"/>
                </a:solidFill>
                <a:cs typeface="B Titr" panose="00000700000000000000" pitchFamily="2" charset="-78"/>
              </a:rPr>
              <a:t>(</a:t>
            </a:r>
            <a:r>
              <a:rPr lang="fa-IR" sz="3200" b="1" dirty="0">
                <a:solidFill>
                  <a:srgbClr val="0070C0"/>
                </a:solidFill>
                <a:cs typeface="B Titr" panose="00000700000000000000" pitchFamily="2" charset="-78"/>
              </a:rPr>
              <a:t>گفتمان سازندگی</a:t>
            </a:r>
            <a:r>
              <a:rPr lang="fa-IR" sz="3200" b="1" dirty="0" smtClean="0">
                <a:solidFill>
                  <a:srgbClr val="0070C0"/>
                </a:solidFill>
                <a:cs typeface="B Titr" panose="00000700000000000000" pitchFamily="2" charset="-78"/>
              </a:rPr>
              <a:t>)</a:t>
            </a:r>
            <a:r>
              <a:rPr lang="fa-IR" sz="4000" b="1" dirty="0" smtClean="0">
                <a:solidFill>
                  <a:srgbClr val="0070C0"/>
                </a:solidFill>
                <a:latin typeface="Arial" pitchFamily="34" charset="0"/>
                <a:ea typeface="Times New Roman" pitchFamily="18" charset="0"/>
                <a:cs typeface="B Titr" panose="00000700000000000000" pitchFamily="2" charset="-78"/>
              </a:rPr>
              <a:t> </a:t>
            </a:r>
            <a:endParaRPr lang="fa-IR" sz="4000" b="1" dirty="0">
              <a:solidFill>
                <a:srgbClr val="0070C0"/>
              </a:solidFill>
              <a:latin typeface="Arial" pitchFamily="34" charset="0"/>
              <a:ea typeface="Times New Roman" pitchFamily="18" charset="0"/>
              <a:cs typeface="B Titr" panose="00000700000000000000" pitchFamily="2" charset="-78"/>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872490"/>
            <a:ext cx="8839200" cy="5909310"/>
          </a:xfrm>
          <a:prstGeom prst="rect">
            <a:avLst/>
          </a:prstGeom>
          <a:blipFill>
            <a:blip r:embed="rId2"/>
            <a:tile tx="0" ty="0" sx="100000" sy="100000" flip="none" algn="tl"/>
          </a:blipFill>
        </p:spPr>
        <p:txBody>
          <a:bodyPr wrap="square">
            <a:spAutoFit/>
          </a:bodyPr>
          <a:lstStyle/>
          <a:p>
            <a:pPr marL="457200" indent="-457200" algn="r" rtl="1">
              <a:lnSpc>
                <a:spcPct val="150000"/>
              </a:lnSpc>
              <a:buFont typeface="Wingdings" panose="05000000000000000000" pitchFamily="2" charset="2"/>
              <a:buChar char="ü"/>
            </a:pPr>
            <a:r>
              <a:rPr lang="fa-IR" sz="2800" b="1" dirty="0" smtClean="0">
                <a:solidFill>
                  <a:schemeClr val="bg1"/>
                </a:solidFill>
                <a:latin typeface="Arial" pitchFamily="34" charset="0"/>
                <a:cs typeface="B Titr" panose="00000700000000000000" pitchFamily="2" charset="-78"/>
              </a:rPr>
              <a:t>اعتقاد به وجود دشمنی از سوی جبهه استکبار جهانی و نظام سرمایه داری غرب</a:t>
            </a:r>
          </a:p>
          <a:p>
            <a:pPr marL="457200" indent="-457200" algn="r" rtl="1">
              <a:lnSpc>
                <a:spcPct val="150000"/>
              </a:lnSpc>
              <a:buFont typeface="Wingdings" panose="05000000000000000000" pitchFamily="2" charset="2"/>
              <a:buChar char="ü"/>
            </a:pPr>
            <a:r>
              <a:rPr lang="fa-IR" sz="2800" b="1" dirty="0" smtClean="0">
                <a:solidFill>
                  <a:schemeClr val="bg1"/>
                </a:solidFill>
                <a:latin typeface="Arial" pitchFamily="34" charset="0"/>
                <a:cs typeface="B Titr" panose="00000700000000000000" pitchFamily="2" charset="-78"/>
              </a:rPr>
              <a:t>پرهیز از درگیری و رویارویی با دشمن در دستیابی به اهداف و تحقق رشد و توسعه</a:t>
            </a:r>
          </a:p>
          <a:p>
            <a:pPr marL="457200" lvl="0" indent="-457200" algn="r" rtl="1" fontAlgn="base">
              <a:lnSpc>
                <a:spcPct val="150000"/>
              </a:lnSpc>
              <a:spcBef>
                <a:spcPct val="0"/>
              </a:spcBef>
              <a:spcAft>
                <a:spcPct val="0"/>
              </a:spcAft>
              <a:buFont typeface="Wingdings" panose="05000000000000000000" pitchFamily="2" charset="2"/>
              <a:buChar char="ü"/>
            </a:pPr>
            <a:r>
              <a:rPr lang="fa-IR" sz="2800" b="1" dirty="0" smtClean="0">
                <a:solidFill>
                  <a:schemeClr val="bg1"/>
                </a:solidFill>
                <a:latin typeface="Arial" pitchFamily="34" charset="0"/>
                <a:ea typeface="Times New Roman" pitchFamily="18" charset="0"/>
                <a:cs typeface="B Titr" panose="00000700000000000000" pitchFamily="2" charset="-78"/>
              </a:rPr>
              <a:t>تغییر موازنه در تعامل و همکاری با غرب، و نه مبارزه با آن</a:t>
            </a:r>
          </a:p>
          <a:p>
            <a:pPr marL="457200" lvl="0" indent="-457200" algn="r" rtl="1" fontAlgn="base">
              <a:lnSpc>
                <a:spcPct val="150000"/>
              </a:lnSpc>
              <a:spcBef>
                <a:spcPct val="0"/>
              </a:spcBef>
              <a:spcAft>
                <a:spcPct val="0"/>
              </a:spcAft>
              <a:buFont typeface="Wingdings" panose="05000000000000000000" pitchFamily="2" charset="2"/>
              <a:buChar char="ü"/>
            </a:pPr>
            <a:r>
              <a:rPr lang="fa-IR" sz="2800" b="1" dirty="0" smtClean="0">
                <a:solidFill>
                  <a:schemeClr val="bg1"/>
                </a:solidFill>
                <a:latin typeface="Tahoma" pitchFamily="34" charset="0"/>
                <a:ea typeface="Calibri" pitchFamily="34" charset="0"/>
                <a:cs typeface="B Titr" panose="00000700000000000000" pitchFamily="2" charset="-78"/>
              </a:rPr>
              <a:t>به رسمیت شناختن تکنولوژی و عقلانیت برتر غرب</a:t>
            </a:r>
          </a:p>
          <a:p>
            <a:pPr marL="457200" lvl="0" indent="-457200" algn="r" rtl="1" fontAlgn="base">
              <a:lnSpc>
                <a:spcPct val="150000"/>
              </a:lnSpc>
              <a:spcBef>
                <a:spcPct val="0"/>
              </a:spcBef>
              <a:spcAft>
                <a:spcPct val="0"/>
              </a:spcAft>
              <a:buFont typeface="Wingdings" panose="05000000000000000000" pitchFamily="2" charset="2"/>
              <a:buChar char="ü"/>
            </a:pPr>
            <a:r>
              <a:rPr lang="fa-IR" sz="2800" b="1" dirty="0" smtClean="0">
                <a:solidFill>
                  <a:schemeClr val="bg1"/>
                </a:solidFill>
                <a:latin typeface="Tahoma" pitchFamily="34" charset="0"/>
                <a:ea typeface="Calibri" pitchFamily="34" charset="0"/>
                <a:cs typeface="B Titr" panose="00000700000000000000" pitchFamily="2" charset="-78"/>
              </a:rPr>
              <a:t>تعامل با غرب برای ساخت یک ایران آباد مذهبی</a:t>
            </a:r>
          </a:p>
          <a:p>
            <a:pPr marL="457200" lvl="0" indent="-457200" algn="r" rtl="1" fontAlgn="base">
              <a:lnSpc>
                <a:spcPct val="150000"/>
              </a:lnSpc>
              <a:spcBef>
                <a:spcPct val="0"/>
              </a:spcBef>
              <a:spcAft>
                <a:spcPct val="0"/>
              </a:spcAft>
              <a:buFont typeface="Wingdings" panose="05000000000000000000" pitchFamily="2" charset="2"/>
              <a:buChar char="ü"/>
            </a:pPr>
            <a:r>
              <a:rPr lang="fa-IR" sz="2800" b="1" dirty="0" smtClean="0">
                <a:solidFill>
                  <a:schemeClr val="bg1"/>
                </a:solidFill>
                <a:latin typeface="Tahoma" pitchFamily="34" charset="0"/>
                <a:ea typeface="Calibri" pitchFamily="34" charset="0"/>
                <a:cs typeface="B Titr" panose="00000700000000000000" pitchFamily="2" charset="-78"/>
              </a:rPr>
              <a:t>تعامل، گفت وگو، مذاکره، مصالحه، چانه زنی و کوتاه آمدن برای حفظ امنیت ملی</a:t>
            </a:r>
            <a:endParaRPr lang="fa-IR" sz="2800" dirty="0">
              <a:solidFill>
                <a:schemeClr val="bg1"/>
              </a:solidFill>
              <a:cs typeface="B Titr" panose="00000700000000000000" pitchFamily="2" charset="-78"/>
            </a:endParaRPr>
          </a:p>
        </p:txBody>
      </p:sp>
      <p:sp>
        <p:nvSpPr>
          <p:cNvPr id="3" name="Rectangle 2"/>
          <p:cNvSpPr/>
          <p:nvPr/>
        </p:nvSpPr>
        <p:spPr>
          <a:xfrm>
            <a:off x="0" y="74236"/>
            <a:ext cx="9144000" cy="707886"/>
          </a:xfrm>
          <a:prstGeom prst="rect">
            <a:avLst/>
          </a:prstGeom>
          <a:blipFill>
            <a:blip r:embed="rId3"/>
            <a:tile tx="0" ty="0" sx="100000" sy="100000" flip="none" algn="tl"/>
          </a:blipFill>
        </p:spPr>
        <p:txBody>
          <a:bodyPr wrap="square">
            <a:spAutoFit/>
          </a:bodyPr>
          <a:lstStyle/>
          <a:p>
            <a:pPr lvl="0" algn="ctr"/>
            <a:r>
              <a:rPr lang="fa-IR" sz="4000" b="1" dirty="0">
                <a:solidFill>
                  <a:srgbClr val="002060"/>
                </a:solidFill>
                <a:latin typeface="Arial" pitchFamily="34" charset="0"/>
                <a:cs typeface="B Titr" panose="00000700000000000000" pitchFamily="2" charset="-78"/>
              </a:rPr>
              <a:t>دشمن شناسی </a:t>
            </a:r>
            <a:r>
              <a:rPr lang="fa-IR" sz="4000" b="1" dirty="0" smtClean="0">
                <a:solidFill>
                  <a:srgbClr val="002060"/>
                </a:solidFill>
                <a:latin typeface="Arial" pitchFamily="34" charset="0"/>
                <a:cs typeface="B Titr" panose="00000700000000000000" pitchFamily="2" charset="-78"/>
              </a:rPr>
              <a:t>در جریان </a:t>
            </a:r>
            <a:r>
              <a:rPr lang="fa-IR" sz="4000" b="1" dirty="0">
                <a:solidFill>
                  <a:srgbClr val="002060"/>
                </a:solidFill>
                <a:latin typeface="Arial" pitchFamily="34" charset="0"/>
                <a:cs typeface="B Titr" panose="00000700000000000000" pitchFamily="2" charset="-78"/>
              </a:rPr>
              <a:t>مدرنیته اسلامی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Rectangle 1"/>
          <p:cNvSpPr>
            <a:spLocks noChangeArrowheads="1"/>
          </p:cNvSpPr>
          <p:nvPr/>
        </p:nvSpPr>
        <p:spPr bwMode="auto">
          <a:xfrm>
            <a:off x="152400" y="914400"/>
            <a:ext cx="8839200" cy="5909310"/>
          </a:xfrm>
          <a:prstGeom prst="rect">
            <a:avLst/>
          </a:prstGeom>
          <a:blipFill>
            <a:blip r:embed="rId2"/>
            <a:tile tx="0" ty="0" sx="100000" sy="100000" flip="none" algn="tl"/>
          </a:blip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180975" algn="justLow" defTabSz="914400" rtl="1" eaLnBrk="1" fontAlgn="base" latinLnBrk="0" hangingPunct="1">
              <a:lnSpc>
                <a:spcPct val="150000"/>
              </a:lnSpc>
              <a:spcBef>
                <a:spcPct val="0"/>
              </a:spcBef>
              <a:spcAft>
                <a:spcPct val="0"/>
              </a:spcAft>
              <a:buClrTx/>
              <a:buSzTx/>
              <a:buFontTx/>
              <a:buNone/>
              <a:tabLst/>
            </a:pPr>
            <a:r>
              <a:rPr kumimoji="0" lang="fa-IR" sz="2800" b="1" i="0" u="none" strike="noStrike" cap="none" normalizeH="0" baseline="0" dirty="0" smtClean="0">
                <a:ln>
                  <a:noFill/>
                </a:ln>
                <a:solidFill>
                  <a:schemeClr val="bg1"/>
                </a:solidFill>
                <a:effectLst/>
                <a:latin typeface="Arial" pitchFamily="34" charset="0"/>
                <a:ea typeface="Times New Roman" pitchFamily="18" charset="0"/>
                <a:cs typeface="B Titr" panose="00000700000000000000" pitchFamily="2" charset="-78"/>
              </a:rPr>
              <a:t>- ایجاد یک الگو از نوع ژاپن اسلامی</a:t>
            </a:r>
          </a:p>
          <a:p>
            <a:pPr marL="0" marR="0" lvl="0" indent="180975" algn="justLow" defTabSz="914400" rtl="1" eaLnBrk="1" fontAlgn="base" latinLnBrk="0" hangingPunct="1">
              <a:lnSpc>
                <a:spcPct val="150000"/>
              </a:lnSpc>
              <a:spcBef>
                <a:spcPct val="0"/>
              </a:spcBef>
              <a:spcAft>
                <a:spcPct val="0"/>
              </a:spcAft>
              <a:buClrTx/>
              <a:buSzTx/>
              <a:buFontTx/>
              <a:buNone/>
              <a:tabLst/>
            </a:pPr>
            <a:r>
              <a:rPr lang="fa-IR" sz="2800" b="1" dirty="0" smtClean="0">
                <a:solidFill>
                  <a:schemeClr val="bg1"/>
                </a:solidFill>
                <a:latin typeface="Arial" pitchFamily="34" charset="0"/>
                <a:ea typeface="Times New Roman" pitchFamily="18" charset="0"/>
                <a:cs typeface="B Titr" panose="00000700000000000000" pitchFamily="2" charset="-78"/>
              </a:rPr>
              <a:t>- با شاخصه های </a:t>
            </a:r>
            <a:r>
              <a:rPr kumimoji="0" lang="fa-IR" sz="2800" b="1" i="0" u="none" strike="noStrike" cap="none" normalizeH="0" baseline="0" dirty="0" smtClean="0">
                <a:ln>
                  <a:noFill/>
                </a:ln>
                <a:solidFill>
                  <a:schemeClr val="bg1"/>
                </a:solidFill>
                <a:effectLst/>
                <a:latin typeface="Arial" pitchFamily="34" charset="0"/>
                <a:ea typeface="Times New Roman" pitchFamily="18" charset="0"/>
                <a:cs typeface="B Titr" panose="00000700000000000000" pitchFamily="2" charset="-78"/>
              </a:rPr>
              <a:t>پیشرفت و توسعه ژاپن </a:t>
            </a:r>
          </a:p>
          <a:p>
            <a:pPr lvl="0" algn="justLow" rtl="1" fontAlgn="base">
              <a:lnSpc>
                <a:spcPct val="150000"/>
              </a:lnSpc>
              <a:spcBef>
                <a:spcPct val="0"/>
              </a:spcBef>
              <a:spcAft>
                <a:spcPct val="0"/>
              </a:spcAft>
            </a:pPr>
            <a:r>
              <a:rPr kumimoji="0" lang="fa-IR" sz="2800" b="1" i="0" u="none" strike="noStrike" cap="none" normalizeH="0" baseline="0" dirty="0" smtClean="0">
                <a:ln>
                  <a:noFill/>
                </a:ln>
                <a:solidFill>
                  <a:schemeClr val="bg1"/>
                </a:solidFill>
                <a:effectLst/>
                <a:latin typeface="Arial" pitchFamily="34" charset="0"/>
                <a:ea typeface="Times New Roman" pitchFamily="18" charset="0"/>
                <a:cs typeface="B Titr" panose="00000700000000000000" pitchFamily="2" charset="-78"/>
              </a:rPr>
              <a:t>  - توأم با اخلاق و معنویت اسلامی.</a:t>
            </a:r>
            <a:endParaRPr kumimoji="0" lang="en-US" sz="2800" b="1" i="0" u="none" strike="noStrike" cap="none" normalizeH="0" baseline="0" dirty="0" smtClean="0">
              <a:ln>
                <a:noFill/>
              </a:ln>
              <a:solidFill>
                <a:schemeClr val="bg1"/>
              </a:solidFill>
              <a:effectLst/>
              <a:latin typeface="Arial" pitchFamily="34" charset="0"/>
              <a:ea typeface="Times New Roman" pitchFamily="18" charset="0"/>
              <a:cs typeface="B Titr" panose="00000700000000000000" pitchFamily="2" charset="-78"/>
            </a:endParaRPr>
          </a:p>
          <a:p>
            <a:pPr lvl="0" algn="justLow" rtl="1" fontAlgn="base">
              <a:lnSpc>
                <a:spcPct val="150000"/>
              </a:lnSpc>
              <a:spcBef>
                <a:spcPct val="0"/>
              </a:spcBef>
              <a:spcAft>
                <a:spcPct val="0"/>
              </a:spcAft>
            </a:pPr>
            <a:r>
              <a:rPr lang="ar-SA" sz="2800" b="1" dirty="0" smtClean="0">
                <a:solidFill>
                  <a:schemeClr val="bg1"/>
                </a:solidFill>
                <a:latin typeface="Arial" pitchFamily="34" charset="0"/>
                <a:ea typeface="Times New Roman" pitchFamily="18" charset="0"/>
                <a:cs typeface="B Titr" panose="00000700000000000000" pitchFamily="2" charset="-78"/>
              </a:rPr>
              <a:t>آقای هاشمی راه رسیدن به این عظمت را همان ابزار توسعه </a:t>
            </a:r>
            <a:r>
              <a:rPr lang="fa-IR" sz="2800" b="1" dirty="0" smtClean="0">
                <a:solidFill>
                  <a:schemeClr val="bg1"/>
                </a:solidFill>
                <a:latin typeface="Arial" pitchFamily="34" charset="0"/>
                <a:ea typeface="Times New Roman" pitchFamily="18" charset="0"/>
                <a:cs typeface="B Titr" panose="00000700000000000000" pitchFamily="2" charset="-78"/>
              </a:rPr>
              <a:t> </a:t>
            </a:r>
            <a:r>
              <a:rPr lang="ar-SA" sz="2800" b="1" dirty="0" smtClean="0">
                <a:solidFill>
                  <a:schemeClr val="bg1"/>
                </a:solidFill>
                <a:latin typeface="Arial" pitchFamily="34" charset="0"/>
                <a:ea typeface="Times New Roman" pitchFamily="18" charset="0"/>
                <a:cs typeface="B Titr" panose="00000700000000000000" pitchFamily="2" charset="-78"/>
              </a:rPr>
              <a:t>مدرن غربی میداند و می خواهد با ابزار کاملا غربی در برابر غرب بایستد و این تناقض است چون مطالعات جامعه شناسان نشان داده است که هر چه ایشان بیشتر کشور را به سمت مدرنیته سوق داد، ارزشها و آرمانهای انقلابی در جامعه کم رنگ و کمرنگ تر شد</a:t>
            </a:r>
            <a:r>
              <a:rPr lang="fa-IR" sz="2800" b="1" dirty="0" smtClean="0">
                <a:solidFill>
                  <a:schemeClr val="bg1"/>
                </a:solidFill>
                <a:latin typeface="Arial" pitchFamily="34" charset="0"/>
                <a:ea typeface="Times New Roman" pitchFamily="18" charset="0"/>
                <a:cs typeface="B Titr" panose="00000700000000000000" pitchFamily="2" charset="-78"/>
              </a:rPr>
              <a:t>.</a:t>
            </a:r>
          </a:p>
          <a:p>
            <a:pPr lvl="0" rtl="1" fontAlgn="base">
              <a:lnSpc>
                <a:spcPct val="150000"/>
              </a:lnSpc>
              <a:spcBef>
                <a:spcPct val="0"/>
              </a:spcBef>
              <a:spcAft>
                <a:spcPct val="0"/>
              </a:spcAft>
            </a:pPr>
            <a:r>
              <a:rPr lang="ar-SA" sz="2400" b="1" dirty="0" smtClean="0">
                <a:solidFill>
                  <a:schemeClr val="bg1"/>
                </a:solidFill>
                <a:latin typeface="Arial" pitchFamily="34" charset="0"/>
                <a:ea typeface="Times New Roman" pitchFamily="18" charset="0"/>
                <a:cs typeface="B Titr" panose="00000700000000000000" pitchFamily="2" charset="-78"/>
              </a:rPr>
              <a:t>(ر.ک توسعه و تضاد، فرامرز رفیع پور)</a:t>
            </a:r>
            <a:endParaRPr kumimoji="0" lang="fa-IR" sz="2400" b="0" i="0" u="none" strike="noStrike" cap="none" normalizeH="0" baseline="0" dirty="0" smtClean="0">
              <a:ln>
                <a:noFill/>
              </a:ln>
              <a:solidFill>
                <a:schemeClr val="bg1"/>
              </a:solidFill>
              <a:effectLst/>
              <a:latin typeface="Arial" pitchFamily="34" charset="0"/>
              <a:cs typeface="B Titr" panose="00000700000000000000" pitchFamily="2" charset="-78"/>
            </a:endParaRPr>
          </a:p>
        </p:txBody>
      </p:sp>
      <p:sp>
        <p:nvSpPr>
          <p:cNvPr id="2" name="Rectangle 1"/>
          <p:cNvSpPr/>
          <p:nvPr/>
        </p:nvSpPr>
        <p:spPr>
          <a:xfrm>
            <a:off x="0" y="154272"/>
            <a:ext cx="9144000" cy="707886"/>
          </a:xfrm>
          <a:prstGeom prst="rect">
            <a:avLst/>
          </a:prstGeom>
          <a:blipFill>
            <a:blip r:embed="rId3"/>
            <a:tile tx="0" ty="0" sx="100000" sy="100000" flip="none" algn="tl"/>
          </a:blipFill>
        </p:spPr>
        <p:txBody>
          <a:bodyPr wrap="square">
            <a:spAutoFit/>
          </a:bodyPr>
          <a:lstStyle/>
          <a:p>
            <a:pPr lvl="0" indent="180975" algn="ctr" rtl="1" fontAlgn="base">
              <a:spcBef>
                <a:spcPct val="0"/>
              </a:spcBef>
              <a:spcAft>
                <a:spcPct val="0"/>
              </a:spcAft>
            </a:pPr>
            <a:r>
              <a:rPr lang="fa-IR" sz="4000" b="1" dirty="0">
                <a:solidFill>
                  <a:srgbClr val="0070C0"/>
                </a:solidFill>
                <a:latin typeface="Arial" pitchFamily="34" charset="0"/>
                <a:ea typeface="Times New Roman" pitchFamily="18" charset="0"/>
                <a:cs typeface="B Titr" panose="00000700000000000000" pitchFamily="2" charset="-78"/>
              </a:rPr>
              <a:t>الگوی پیشرفت از نگاه مدرنیته اسلامی</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Rectangle 4"/>
          <p:cNvSpPr/>
          <p:nvPr/>
        </p:nvSpPr>
        <p:spPr>
          <a:xfrm>
            <a:off x="81116" y="884867"/>
            <a:ext cx="8910484" cy="5925981"/>
          </a:xfrm>
          <a:prstGeom prst="rect">
            <a:avLst/>
          </a:prstGeom>
          <a:blipFill>
            <a:blip r:embed="rId2"/>
            <a:tile tx="0" ty="0" sx="100000" sy="100000" flip="none" algn="tl"/>
          </a:blipFill>
        </p:spPr>
        <p:txBody>
          <a:bodyPr wrap="square">
            <a:spAutoFit/>
          </a:bodyPr>
          <a:lstStyle/>
          <a:p>
            <a:pPr algn="r">
              <a:lnSpc>
                <a:spcPts val="3800"/>
              </a:lnSpc>
              <a:defRPr/>
            </a:pPr>
            <a:r>
              <a:rPr lang="fa-IR" sz="2800" b="1" dirty="0" smtClean="0">
                <a:solidFill>
                  <a:prstClr val="black"/>
                </a:solidFill>
                <a:latin typeface="Arial" charset="0"/>
                <a:cs typeface="B Titr" panose="00000700000000000000" pitchFamily="2" charset="-78"/>
              </a:rPr>
              <a:t>1) عدم شناخت دقيق دين اسلام و جامعيت آن </a:t>
            </a:r>
          </a:p>
          <a:p>
            <a:pPr algn="r">
              <a:lnSpc>
                <a:spcPts val="3800"/>
              </a:lnSpc>
              <a:defRPr/>
            </a:pPr>
            <a:r>
              <a:rPr lang="fa-IR" sz="2800" b="1" dirty="0" smtClean="0">
                <a:solidFill>
                  <a:prstClr val="black"/>
                </a:solidFill>
                <a:latin typeface="Arial" charset="0"/>
                <a:cs typeface="B Titr" panose="00000700000000000000" pitchFamily="2" charset="-78"/>
              </a:rPr>
              <a:t>2) نگاه غلط بخشي به توسعه وامكان استفاده از الگوهاي غربي در توسعه اقتصادي (لزوم نگاه بعدي به توسعه)</a:t>
            </a:r>
          </a:p>
          <a:p>
            <a:pPr algn="r">
              <a:lnSpc>
                <a:spcPts val="3800"/>
              </a:lnSpc>
              <a:defRPr/>
            </a:pPr>
            <a:r>
              <a:rPr lang="fa-IR" sz="2800" b="1" dirty="0" smtClean="0">
                <a:solidFill>
                  <a:prstClr val="black"/>
                </a:solidFill>
                <a:latin typeface="Arial" charset="0"/>
                <a:cs typeface="B Titr" panose="00000700000000000000" pitchFamily="2" charset="-78"/>
              </a:rPr>
              <a:t>3) عدم شناخت دقيق تجدد.</a:t>
            </a:r>
          </a:p>
          <a:p>
            <a:pPr algn="r">
              <a:lnSpc>
                <a:spcPts val="3800"/>
              </a:lnSpc>
              <a:defRPr/>
            </a:pPr>
            <a:r>
              <a:rPr lang="fa-IR" sz="2800" b="1" dirty="0" smtClean="0">
                <a:solidFill>
                  <a:prstClr val="black"/>
                </a:solidFill>
                <a:latin typeface="Arial" pitchFamily="34" charset="0"/>
                <a:ea typeface="Times New Roman" pitchFamily="18" charset="0"/>
                <a:cs typeface="B Titr" panose="00000700000000000000" pitchFamily="2" charset="-78"/>
              </a:rPr>
              <a:t>4) ارائه راهکارها و الگوهاي مشترك در بازسازی و توسعه با سكولاريست‌ها به دلیل مبانی فکری خود </a:t>
            </a:r>
            <a:r>
              <a:rPr lang="ar-SA" sz="2800" b="1" dirty="0" smtClean="0">
                <a:solidFill>
                  <a:prstClr val="black"/>
                </a:solidFill>
                <a:latin typeface="Calibri" pitchFamily="34" charset="0"/>
                <a:ea typeface="Calibri" pitchFamily="34" charset="0"/>
                <a:cs typeface="B Titr" panose="00000700000000000000" pitchFamily="2" charset="-78"/>
              </a:rPr>
              <a:t> </a:t>
            </a:r>
            <a:endParaRPr lang="fa-IR" sz="2800" b="1" dirty="0" smtClean="0">
              <a:solidFill>
                <a:prstClr val="black"/>
              </a:solidFill>
              <a:latin typeface="Calibri" pitchFamily="34" charset="0"/>
              <a:ea typeface="Calibri" pitchFamily="34" charset="0"/>
              <a:cs typeface="B Titr" panose="00000700000000000000" pitchFamily="2" charset="-78"/>
            </a:endParaRPr>
          </a:p>
          <a:p>
            <a:pPr algn="justLow" rtl="1" fontAlgn="base">
              <a:lnSpc>
                <a:spcPts val="3800"/>
              </a:lnSpc>
              <a:spcBef>
                <a:spcPct val="0"/>
              </a:spcBef>
              <a:spcAft>
                <a:spcPct val="0"/>
              </a:spcAft>
            </a:pPr>
            <a:r>
              <a:rPr lang="fa-IR" sz="2800" b="1" dirty="0" smtClean="0">
                <a:solidFill>
                  <a:prstClr val="black"/>
                </a:solidFill>
                <a:latin typeface="Calibri" pitchFamily="34" charset="0"/>
                <a:ea typeface="Calibri" pitchFamily="34" charset="0"/>
                <a:cs typeface="B Titr" panose="00000700000000000000" pitchFamily="2" charset="-78"/>
              </a:rPr>
              <a:t>5) </a:t>
            </a:r>
            <a:r>
              <a:rPr lang="ar-SA" sz="2800" b="1" dirty="0" smtClean="0">
                <a:solidFill>
                  <a:prstClr val="black"/>
                </a:solidFill>
                <a:latin typeface="Calibri" pitchFamily="34" charset="0"/>
                <a:ea typeface="Calibri" pitchFamily="34" charset="0"/>
                <a:cs typeface="B Titr" panose="00000700000000000000" pitchFamily="2" charset="-78"/>
              </a:rPr>
              <a:t>توجه بیش از حد به توسعه در معنای جهانی آن </a:t>
            </a:r>
            <a:endParaRPr lang="fa-IR" sz="2800" b="1" dirty="0" smtClean="0">
              <a:solidFill>
                <a:prstClr val="black"/>
              </a:solidFill>
              <a:latin typeface="Calibri" pitchFamily="34" charset="0"/>
              <a:ea typeface="Calibri" pitchFamily="34" charset="0"/>
              <a:cs typeface="B Titr" panose="00000700000000000000" pitchFamily="2" charset="-78"/>
            </a:endParaRPr>
          </a:p>
          <a:p>
            <a:pPr marL="442913" algn="justLow" rtl="1" fontAlgn="base">
              <a:lnSpc>
                <a:spcPts val="3800"/>
              </a:lnSpc>
              <a:spcBef>
                <a:spcPct val="0"/>
              </a:spcBef>
              <a:spcAft>
                <a:spcPct val="0"/>
              </a:spcAft>
            </a:pPr>
            <a:r>
              <a:rPr lang="ar-SA" sz="2800" b="1" dirty="0" smtClean="0">
                <a:solidFill>
                  <a:prstClr val="black"/>
                </a:solidFill>
                <a:latin typeface="Calibri" pitchFamily="34" charset="0"/>
                <a:ea typeface="Calibri" pitchFamily="34" charset="0"/>
                <a:cs typeface="B Titr" panose="00000700000000000000" pitchFamily="2" charset="-78"/>
              </a:rPr>
              <a:t>(در حد تامین اجتماعی معمول در جهان برای کاهش خطر شکل گیری جنبشهای اجتماعی بر ضد نظام طبقاتی وحشتناک غرب)</a:t>
            </a:r>
            <a:endParaRPr lang="fa-IR" sz="2800" b="1" dirty="0" smtClean="0">
              <a:solidFill>
                <a:prstClr val="black"/>
              </a:solidFill>
              <a:latin typeface="Calibri" pitchFamily="34" charset="0"/>
              <a:ea typeface="Calibri" pitchFamily="34" charset="0"/>
              <a:cs typeface="B Titr" panose="00000700000000000000" pitchFamily="2" charset="-78"/>
            </a:endParaRPr>
          </a:p>
          <a:p>
            <a:pPr algn="justLow" rtl="1" fontAlgn="base">
              <a:lnSpc>
                <a:spcPts val="3800"/>
              </a:lnSpc>
              <a:spcBef>
                <a:spcPct val="0"/>
              </a:spcBef>
              <a:spcAft>
                <a:spcPct val="0"/>
              </a:spcAft>
            </a:pPr>
            <a:r>
              <a:rPr lang="fa-IR" sz="2800" b="1" dirty="0" smtClean="0">
                <a:solidFill>
                  <a:prstClr val="black"/>
                </a:solidFill>
                <a:latin typeface="Tahoma" pitchFamily="34" charset="0"/>
                <a:ea typeface="Times New Roman" pitchFamily="18" charset="0"/>
                <a:cs typeface="B Titr" panose="00000700000000000000" pitchFamily="2" charset="-78"/>
              </a:rPr>
              <a:t>6) التقاطی بودن این تفکر و محروم بودن از مقیاس تحلیل تمدنی</a:t>
            </a:r>
            <a:endParaRPr lang="en-US" sz="2800" b="1" dirty="0" smtClean="0">
              <a:solidFill>
                <a:prstClr val="black"/>
              </a:solidFill>
              <a:latin typeface="Arial" pitchFamily="34" charset="0"/>
              <a:cs typeface="B Titr" panose="00000700000000000000" pitchFamily="2" charset="-78"/>
            </a:endParaRPr>
          </a:p>
          <a:p>
            <a:pPr algn="justLow" rtl="1" eaLnBrk="0" fontAlgn="base" hangingPunct="0">
              <a:lnSpc>
                <a:spcPts val="3800"/>
              </a:lnSpc>
              <a:spcBef>
                <a:spcPct val="0"/>
              </a:spcBef>
              <a:spcAft>
                <a:spcPct val="0"/>
              </a:spcAft>
            </a:pPr>
            <a:r>
              <a:rPr lang="fa-IR" sz="2800" b="1" dirty="0" smtClean="0">
                <a:solidFill>
                  <a:prstClr val="black"/>
                </a:solidFill>
                <a:latin typeface="Tahoma" pitchFamily="34" charset="0"/>
                <a:ea typeface="Times New Roman" pitchFamily="18" charset="0"/>
                <a:cs typeface="B Titr" panose="00000700000000000000" pitchFamily="2" charset="-78"/>
              </a:rPr>
              <a:t>7) عدم ملاحظه تقابل بین اسلام و کفر و نیز تقابل انقلاب اسلامی و دنیای مدرن، در حد یک نزاع تمدنی. </a:t>
            </a:r>
            <a:endParaRPr lang="en-US" sz="2800" b="1" dirty="0">
              <a:solidFill>
                <a:prstClr val="black"/>
              </a:solidFill>
              <a:latin typeface="Arial" charset="0"/>
              <a:cs typeface="B Titr" panose="00000700000000000000" pitchFamily="2" charset="-78"/>
            </a:endParaRPr>
          </a:p>
        </p:txBody>
      </p:sp>
      <p:sp>
        <p:nvSpPr>
          <p:cNvPr id="2" name="Rectangle 1"/>
          <p:cNvSpPr/>
          <p:nvPr/>
        </p:nvSpPr>
        <p:spPr>
          <a:xfrm>
            <a:off x="81116" y="152400"/>
            <a:ext cx="9067800" cy="707886"/>
          </a:xfrm>
          <a:prstGeom prst="rect">
            <a:avLst/>
          </a:prstGeom>
          <a:blipFill>
            <a:blip r:embed="rId3"/>
            <a:tile tx="0" ty="0" sx="100000" sy="100000" flip="none" algn="tl"/>
          </a:blipFill>
        </p:spPr>
        <p:txBody>
          <a:bodyPr wrap="square">
            <a:spAutoFit/>
          </a:bodyPr>
          <a:lstStyle/>
          <a:p>
            <a:pPr algn="ctr">
              <a:defRPr/>
            </a:pPr>
            <a:r>
              <a:rPr lang="fa-IR" sz="4000" b="1" dirty="0">
                <a:solidFill>
                  <a:srgbClr val="0070C0"/>
                </a:solidFill>
                <a:effectLst>
                  <a:outerShdw blurRad="38100" dist="38100" dir="2700000" algn="tl">
                    <a:srgbClr val="000000"/>
                  </a:outerShdw>
                </a:effectLst>
                <a:latin typeface="Arial" charset="0"/>
                <a:cs typeface="B Titr" panose="00000700000000000000" pitchFamily="2" charset="-78"/>
              </a:rPr>
              <a:t>نقد گفتمان مدرنیته </a:t>
            </a:r>
            <a:r>
              <a:rPr lang="fa-IR" sz="3600" b="1" dirty="0">
                <a:solidFill>
                  <a:srgbClr val="0070C0"/>
                </a:solidFill>
                <a:effectLst>
                  <a:outerShdw blurRad="38100" dist="38100" dir="2700000" algn="tl">
                    <a:srgbClr val="000000"/>
                  </a:outerShdw>
                </a:effectLst>
                <a:latin typeface="Arial" charset="0"/>
                <a:cs typeface="B Titr" panose="00000700000000000000" pitchFamily="2" charset="-78"/>
              </a:rPr>
              <a:t>اسلامی</a:t>
            </a:r>
            <a:r>
              <a:rPr lang="fa-IR" sz="4000" b="1" dirty="0">
                <a:solidFill>
                  <a:srgbClr val="0070C0"/>
                </a:solidFill>
                <a:effectLst>
                  <a:outerShdw blurRad="38100" dist="38100" dir="2700000" algn="tl">
                    <a:srgbClr val="000000"/>
                  </a:outerShdw>
                </a:effectLst>
                <a:latin typeface="Arial" charset="0"/>
                <a:cs typeface="B Titr" panose="00000700000000000000" pitchFamily="2" charset="-78"/>
              </a:rPr>
              <a:t> (سازندگی)</a:t>
            </a:r>
          </a:p>
        </p:txBody>
      </p:sp>
    </p:spTree>
    <p:extLst>
      <p:ext uri="{BB962C8B-B14F-4D97-AF65-F5344CB8AC3E}">
        <p14:creationId xmlns:p14="http://schemas.microsoft.com/office/powerpoint/2010/main" val="183786119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838200"/>
            <a:ext cx="8915400" cy="6140142"/>
          </a:xfrm>
          <a:prstGeom prst="rect">
            <a:avLst/>
          </a:prstGeom>
          <a:blipFill>
            <a:blip r:embed="rId2"/>
            <a:tile tx="0" ty="0" sx="100000" sy="100000" flip="none" algn="tl"/>
          </a:blipFill>
        </p:spPr>
        <p:txBody>
          <a:bodyPr wrap="square">
            <a:spAutoFit/>
          </a:bodyPr>
          <a:lstStyle/>
          <a:p>
            <a:pPr algn="r" rtl="1" fontAlgn="base">
              <a:lnSpc>
                <a:spcPct val="150000"/>
              </a:lnSpc>
              <a:spcBef>
                <a:spcPct val="0"/>
              </a:spcBef>
              <a:spcAft>
                <a:spcPct val="0"/>
              </a:spcAft>
            </a:pPr>
            <a:r>
              <a:rPr lang="fa-IR" sz="2800" b="1" dirty="0">
                <a:solidFill>
                  <a:srgbClr val="FF0000"/>
                </a:solidFill>
                <a:latin typeface="Arial" pitchFamily="34" charset="0"/>
                <a:cs typeface="B Titr" panose="00000700000000000000" pitchFamily="2" charset="-78"/>
              </a:rPr>
              <a:t>عدم اعتقاد به حکومت و تمدن اسلامی</a:t>
            </a:r>
          </a:p>
          <a:p>
            <a:pPr marL="457200" indent="-457200" algn="r" rtl="1" fontAlgn="base">
              <a:lnSpc>
                <a:spcPct val="150000"/>
              </a:lnSpc>
              <a:spcBef>
                <a:spcPct val="0"/>
              </a:spcBef>
              <a:spcAft>
                <a:spcPct val="0"/>
              </a:spcAft>
              <a:buFont typeface="Wingdings" panose="05000000000000000000" pitchFamily="2" charset="2"/>
              <a:buChar char="ü"/>
            </a:pPr>
            <a:r>
              <a:rPr lang="fa-IR" sz="2600" b="1" dirty="0" smtClean="0">
                <a:solidFill>
                  <a:prstClr val="black"/>
                </a:solidFill>
                <a:latin typeface="Arial" pitchFamily="34" charset="0"/>
                <a:cs typeface="B Titr" panose="00000700000000000000" pitchFamily="2" charset="-78"/>
              </a:rPr>
              <a:t>اسلام دینی فردی بوده و نمی تواند نقشی در مسائل اجتماعی ایفا کند </a:t>
            </a:r>
          </a:p>
          <a:p>
            <a:pPr marL="457200" indent="-457200" algn="r" rtl="1" fontAlgn="base">
              <a:lnSpc>
                <a:spcPct val="150000"/>
              </a:lnSpc>
              <a:spcBef>
                <a:spcPct val="0"/>
              </a:spcBef>
              <a:spcAft>
                <a:spcPct val="0"/>
              </a:spcAft>
              <a:buFont typeface="Wingdings" panose="05000000000000000000" pitchFamily="2" charset="2"/>
              <a:buChar char="ü"/>
            </a:pPr>
            <a:r>
              <a:rPr lang="fa-IR" sz="2600" b="1" dirty="0" smtClean="0">
                <a:solidFill>
                  <a:prstClr val="black"/>
                </a:solidFill>
                <a:latin typeface="Arial" pitchFamily="34" charset="0"/>
                <a:cs typeface="B Titr" panose="00000700000000000000" pitchFamily="2" charset="-78"/>
              </a:rPr>
              <a:t>محور یت مبانی </a:t>
            </a:r>
            <a:r>
              <a:rPr lang="fa-IR" sz="2600" b="1" dirty="0">
                <a:solidFill>
                  <a:prstClr val="black"/>
                </a:solidFill>
                <a:latin typeface="Arial" pitchFamily="34" charset="0"/>
                <a:cs typeface="B Titr" panose="00000700000000000000" pitchFamily="2" charset="-78"/>
              </a:rPr>
              <a:t>غرب و تلاش </a:t>
            </a:r>
            <a:r>
              <a:rPr lang="fa-IR" sz="2600" b="1" dirty="0" smtClean="0">
                <a:solidFill>
                  <a:prstClr val="black"/>
                </a:solidFill>
                <a:latin typeface="Arial" pitchFamily="34" charset="0"/>
                <a:cs typeface="B Titr" panose="00000700000000000000" pitchFamily="2" charset="-78"/>
              </a:rPr>
              <a:t>برای </a:t>
            </a:r>
            <a:r>
              <a:rPr lang="fa-IR" sz="2600" b="1" dirty="0">
                <a:solidFill>
                  <a:prstClr val="black"/>
                </a:solidFill>
                <a:latin typeface="Arial" pitchFamily="34" charset="0"/>
                <a:cs typeface="B Titr" panose="00000700000000000000" pitchFamily="2" charset="-78"/>
              </a:rPr>
              <a:t>تغییر در اندیشه‌های نظام اسلامی</a:t>
            </a:r>
          </a:p>
          <a:p>
            <a:pPr marL="457200" indent="-457200" algn="r" rtl="1" fontAlgn="base">
              <a:lnSpc>
                <a:spcPct val="150000"/>
              </a:lnSpc>
              <a:spcBef>
                <a:spcPct val="0"/>
              </a:spcBef>
              <a:spcAft>
                <a:spcPct val="0"/>
              </a:spcAft>
              <a:buFont typeface="Wingdings" panose="05000000000000000000" pitchFamily="2" charset="2"/>
              <a:buChar char="ü"/>
            </a:pPr>
            <a:r>
              <a:rPr lang="fa-IR" sz="2600" b="1" dirty="0" smtClean="0">
                <a:solidFill>
                  <a:prstClr val="black"/>
                </a:solidFill>
                <a:latin typeface="Arial" pitchFamily="34" charset="0"/>
                <a:cs typeface="B Titr" panose="00000700000000000000" pitchFamily="2" charset="-78"/>
              </a:rPr>
              <a:t>گفتمان مرکزی،لیبرالیسم </a:t>
            </a:r>
            <a:r>
              <a:rPr lang="fa-IR" sz="2600" b="1" dirty="0">
                <a:solidFill>
                  <a:prstClr val="black"/>
                </a:solidFill>
                <a:latin typeface="Arial" pitchFamily="34" charset="0"/>
                <a:cs typeface="B Titr" panose="00000700000000000000" pitchFamily="2" charset="-78"/>
              </a:rPr>
              <a:t>(اباحه </a:t>
            </a:r>
            <a:r>
              <a:rPr lang="fa-IR" sz="2600" b="1" dirty="0" smtClean="0">
                <a:solidFill>
                  <a:prstClr val="black"/>
                </a:solidFill>
                <a:latin typeface="Arial" pitchFamily="34" charset="0"/>
                <a:cs typeface="B Titr" panose="00000700000000000000" pitchFamily="2" charset="-78"/>
              </a:rPr>
              <a:t>گری) با نمادها، دمکراسی، آزادی، </a:t>
            </a:r>
            <a:r>
              <a:rPr lang="fa-IR" sz="2600" b="1" dirty="0">
                <a:solidFill>
                  <a:prstClr val="black"/>
                </a:solidFill>
                <a:latin typeface="Arial" pitchFamily="34" charset="0"/>
                <a:cs typeface="B Titr" panose="00000700000000000000" pitchFamily="2" charset="-78"/>
              </a:rPr>
              <a:t>حقوق بشر مبتنی بر </a:t>
            </a:r>
            <a:r>
              <a:rPr lang="fa-IR" sz="2600" b="1" dirty="0" smtClean="0">
                <a:solidFill>
                  <a:prstClr val="black"/>
                </a:solidFill>
                <a:latin typeface="Arial" pitchFamily="34" charset="0"/>
                <a:cs typeface="B Titr" panose="00000700000000000000" pitchFamily="2" charset="-78"/>
              </a:rPr>
              <a:t>اومانیسم،  </a:t>
            </a:r>
            <a:r>
              <a:rPr lang="fa-IR" sz="2600" b="1" dirty="0">
                <a:solidFill>
                  <a:prstClr val="black"/>
                </a:solidFill>
                <a:latin typeface="Arial" pitchFamily="34" charset="0"/>
                <a:cs typeface="B Titr" panose="00000700000000000000" pitchFamily="2" charset="-78"/>
              </a:rPr>
              <a:t>پلورالیزم و کثرت گرایی دینی</a:t>
            </a:r>
          </a:p>
          <a:p>
            <a:pPr algn="r" rtl="1" fontAlgn="base">
              <a:lnSpc>
                <a:spcPct val="150000"/>
              </a:lnSpc>
              <a:spcBef>
                <a:spcPct val="0"/>
              </a:spcBef>
              <a:spcAft>
                <a:spcPct val="0"/>
              </a:spcAft>
            </a:pPr>
            <a:r>
              <a:rPr lang="fa-IR" sz="2800" b="1" dirty="0">
                <a:solidFill>
                  <a:srgbClr val="FF0000"/>
                </a:solidFill>
                <a:latin typeface="Arial" pitchFamily="34" charset="0"/>
                <a:cs typeface="B Titr" panose="00000700000000000000" pitchFamily="2" charset="-78"/>
              </a:rPr>
              <a:t>مفاهیم و مؤلفه ها:</a:t>
            </a:r>
          </a:p>
          <a:p>
            <a:pPr algn="r" rtl="1" fontAlgn="base">
              <a:lnSpc>
                <a:spcPct val="150000"/>
              </a:lnSpc>
              <a:spcBef>
                <a:spcPct val="0"/>
              </a:spcBef>
              <a:spcAft>
                <a:spcPct val="0"/>
              </a:spcAft>
            </a:pPr>
            <a:r>
              <a:rPr lang="fa-IR" sz="2600" b="1" dirty="0">
                <a:solidFill>
                  <a:prstClr val="black"/>
                </a:solidFill>
                <a:latin typeface="Arial" pitchFamily="34" charset="0"/>
                <a:cs typeface="B Titr" panose="00000700000000000000" pitchFamily="2" charset="-78"/>
              </a:rPr>
              <a:t>الف: اومانیسم ( انسان محوری در مقابل خدا محوری)</a:t>
            </a:r>
          </a:p>
          <a:p>
            <a:pPr algn="r" rtl="1" fontAlgn="base">
              <a:lnSpc>
                <a:spcPct val="150000"/>
              </a:lnSpc>
              <a:spcBef>
                <a:spcPct val="0"/>
              </a:spcBef>
              <a:spcAft>
                <a:spcPct val="0"/>
              </a:spcAft>
            </a:pPr>
            <a:r>
              <a:rPr lang="fa-IR" sz="2600" b="1" dirty="0">
                <a:solidFill>
                  <a:prstClr val="black"/>
                </a:solidFill>
                <a:latin typeface="Arial" pitchFamily="34" charset="0"/>
                <a:cs typeface="B Titr" panose="00000700000000000000" pitchFamily="2" charset="-78"/>
              </a:rPr>
              <a:t>ب: راسیونالیسم ( عقلانیت خود بنیاد در مقابل عقلانیت متعبد اجتهادی)</a:t>
            </a:r>
          </a:p>
          <a:p>
            <a:pPr algn="r" rtl="1" fontAlgn="base">
              <a:lnSpc>
                <a:spcPct val="150000"/>
              </a:lnSpc>
              <a:spcBef>
                <a:spcPct val="0"/>
              </a:spcBef>
              <a:spcAft>
                <a:spcPct val="0"/>
              </a:spcAft>
            </a:pPr>
            <a:r>
              <a:rPr lang="fa-IR" sz="2600" b="1" dirty="0">
                <a:solidFill>
                  <a:prstClr val="black"/>
                </a:solidFill>
                <a:latin typeface="Arial" pitchFamily="34" charset="0"/>
                <a:cs typeface="B Titr" panose="00000700000000000000" pitchFamily="2" charset="-78"/>
              </a:rPr>
              <a:t>ج: سکولاریسم (عرفی گرایی و نفی قدسیت و دین زدایی از عرصه حیات اجتماعی در مقابل اندیشه جامعه و حکومت دینی) </a:t>
            </a:r>
          </a:p>
        </p:txBody>
      </p:sp>
      <p:sp>
        <p:nvSpPr>
          <p:cNvPr id="3" name="Rectangle 2"/>
          <p:cNvSpPr/>
          <p:nvPr/>
        </p:nvSpPr>
        <p:spPr>
          <a:xfrm>
            <a:off x="0" y="76200"/>
            <a:ext cx="9144000" cy="646331"/>
          </a:xfrm>
          <a:prstGeom prst="rect">
            <a:avLst/>
          </a:prstGeom>
          <a:blipFill>
            <a:blip r:embed="rId3"/>
            <a:tile tx="0" ty="0" sx="100000" sy="100000" flip="none" algn="tl"/>
          </a:blipFill>
        </p:spPr>
        <p:txBody>
          <a:bodyPr wrap="square">
            <a:spAutoFit/>
          </a:bodyPr>
          <a:lstStyle/>
          <a:p>
            <a:pPr algn="ctr" rtl="1" fontAlgn="base">
              <a:spcBef>
                <a:spcPct val="0"/>
              </a:spcBef>
              <a:spcAft>
                <a:spcPct val="0"/>
              </a:spcAft>
            </a:pPr>
            <a:r>
              <a:rPr lang="fa-IR" sz="3600" b="1" dirty="0">
                <a:solidFill>
                  <a:srgbClr val="0070C0"/>
                </a:solidFill>
                <a:latin typeface="Arial" pitchFamily="34" charset="0"/>
                <a:cs typeface="B Titr" panose="00000700000000000000" pitchFamily="2" charset="-78"/>
              </a:rPr>
              <a:t>نگاه گفتمان </a:t>
            </a:r>
            <a:r>
              <a:rPr lang="fa-IR" sz="3600" b="1" dirty="0" smtClean="0">
                <a:solidFill>
                  <a:srgbClr val="0070C0"/>
                </a:solidFill>
                <a:latin typeface="Arial" pitchFamily="34" charset="0"/>
                <a:cs typeface="B Titr" panose="00000700000000000000" pitchFamily="2" charset="-78"/>
              </a:rPr>
              <a:t>تجددگرا (</a:t>
            </a:r>
            <a:r>
              <a:rPr lang="fa-IR" sz="3600" b="1" dirty="0">
                <a:solidFill>
                  <a:srgbClr val="0070C0"/>
                </a:solidFill>
                <a:latin typeface="Arial" pitchFamily="34" charset="0"/>
                <a:cs typeface="B Titr" panose="00000700000000000000" pitchFamily="2" charset="-78"/>
              </a:rPr>
              <a:t>غرب و مدرنیته)</a:t>
            </a:r>
          </a:p>
        </p:txBody>
      </p:sp>
    </p:spTree>
    <p:extLst>
      <p:ext uri="{BB962C8B-B14F-4D97-AF65-F5344CB8AC3E}">
        <p14:creationId xmlns:p14="http://schemas.microsoft.com/office/powerpoint/2010/main" val="49181181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762000"/>
            <a:ext cx="8839200" cy="6400800"/>
          </a:xfrm>
        </p:spPr>
        <p:txBody>
          <a:bodyPr>
            <a:noAutofit/>
          </a:bodyPr>
          <a:lstStyle/>
          <a:p>
            <a:pPr marL="0" indent="0">
              <a:lnSpc>
                <a:spcPts val="3800"/>
              </a:lnSpc>
              <a:spcBef>
                <a:spcPts val="0"/>
              </a:spcBef>
              <a:buNone/>
            </a:pPr>
            <a:r>
              <a:rPr lang="fa-IR" sz="2800" dirty="0" smtClean="0">
                <a:solidFill>
                  <a:schemeClr val="accent4">
                    <a:lumMod val="50000"/>
                  </a:schemeClr>
                </a:solidFill>
                <a:cs typeface="B Titr" panose="00000700000000000000" pitchFamily="2" charset="-78"/>
              </a:rPr>
              <a:t>این </a:t>
            </a:r>
            <a:r>
              <a:rPr lang="fa-IR" sz="2800" dirty="0">
                <a:solidFill>
                  <a:schemeClr val="accent4">
                    <a:lumMod val="50000"/>
                  </a:schemeClr>
                </a:solidFill>
                <a:cs typeface="B Titr" panose="00000700000000000000" pitchFamily="2" charset="-78"/>
              </a:rPr>
              <a:t>گفتمان </a:t>
            </a:r>
            <a:r>
              <a:rPr lang="fa-IR" sz="2800" dirty="0" smtClean="0">
                <a:solidFill>
                  <a:schemeClr val="accent4">
                    <a:lumMod val="50000"/>
                  </a:schemeClr>
                </a:solidFill>
                <a:cs typeface="B Titr" panose="00000700000000000000" pitchFamily="2" charset="-78"/>
              </a:rPr>
              <a:t>بر </a:t>
            </a:r>
            <a:r>
              <a:rPr lang="fa-IR" sz="2800" dirty="0">
                <a:solidFill>
                  <a:schemeClr val="accent4">
                    <a:lumMod val="50000"/>
                  </a:schemeClr>
                </a:solidFill>
                <a:cs typeface="B Titr" panose="00000700000000000000" pitchFamily="2" charset="-78"/>
              </a:rPr>
              <a:t>سویه‌های سیاسی و اندیشه‌ای تمدن غربی تأکیدمی‌کند</a:t>
            </a:r>
          </a:p>
          <a:p>
            <a:pPr marL="0" indent="0">
              <a:lnSpc>
                <a:spcPts val="3800"/>
              </a:lnSpc>
              <a:spcBef>
                <a:spcPts val="0"/>
              </a:spcBef>
              <a:buNone/>
            </a:pPr>
            <a:r>
              <a:rPr lang="fa-IR" sz="2800" dirty="0" smtClean="0">
                <a:solidFill>
                  <a:schemeClr val="accent4">
                    <a:lumMod val="50000"/>
                  </a:schemeClr>
                </a:solidFill>
                <a:cs typeface="B Titr" panose="00000700000000000000" pitchFamily="2" charset="-78"/>
              </a:rPr>
              <a:t>درگیری </a:t>
            </a:r>
            <a:r>
              <a:rPr lang="fa-IR" sz="2800" dirty="0">
                <a:solidFill>
                  <a:schemeClr val="accent4">
                    <a:lumMod val="50000"/>
                  </a:schemeClr>
                </a:solidFill>
                <a:cs typeface="B Titr" panose="00000700000000000000" pitchFamily="2" charset="-78"/>
              </a:rPr>
              <a:t>با گفتمان اصلی انقلاب اسلامی: </a:t>
            </a:r>
          </a:p>
          <a:p>
            <a:pPr marL="0" indent="0">
              <a:lnSpc>
                <a:spcPts val="3800"/>
              </a:lnSpc>
              <a:spcBef>
                <a:spcPts val="0"/>
              </a:spcBef>
              <a:buNone/>
            </a:pPr>
            <a:r>
              <a:rPr lang="fa-IR" sz="2800" dirty="0">
                <a:solidFill>
                  <a:schemeClr val="accent4">
                    <a:lumMod val="50000"/>
                  </a:schemeClr>
                </a:solidFill>
                <a:cs typeface="B Titr" panose="00000700000000000000" pitchFamily="2" charset="-78"/>
              </a:rPr>
              <a:t>با  گفتمان اسلام سیاسی مبتنی بر ولایت‌فقیه درگیر </a:t>
            </a:r>
            <a:r>
              <a:rPr lang="fa-IR" sz="2800" dirty="0" smtClean="0">
                <a:solidFill>
                  <a:schemeClr val="accent4">
                    <a:lumMod val="50000"/>
                  </a:schemeClr>
                </a:solidFill>
                <a:cs typeface="B Titr" panose="00000700000000000000" pitchFamily="2" charset="-78"/>
              </a:rPr>
              <a:t>و </a:t>
            </a:r>
            <a:r>
              <a:rPr lang="fa-IR" sz="2800" dirty="0">
                <a:solidFill>
                  <a:schemeClr val="accent4">
                    <a:lumMod val="50000"/>
                  </a:schemeClr>
                </a:solidFill>
                <a:cs typeface="B Titr" panose="00000700000000000000" pitchFamily="2" charset="-78"/>
              </a:rPr>
              <a:t>به دنبال شکل‌دهی زنجیره گفتمانی خود با دال مرکزی </a:t>
            </a:r>
            <a:r>
              <a:rPr lang="fa-IR" sz="2800" dirty="0" smtClean="0">
                <a:solidFill>
                  <a:schemeClr val="accent4">
                    <a:lumMod val="50000"/>
                  </a:schemeClr>
                </a:solidFill>
                <a:cs typeface="B Titr" panose="00000700000000000000" pitchFamily="2" charset="-78"/>
              </a:rPr>
              <a:t>آزادی لیبرالی است</a:t>
            </a:r>
            <a:endParaRPr lang="fa-IR" sz="2800" dirty="0">
              <a:solidFill>
                <a:schemeClr val="accent4">
                  <a:lumMod val="50000"/>
                </a:schemeClr>
              </a:solidFill>
              <a:cs typeface="B Titr" panose="00000700000000000000" pitchFamily="2" charset="-78"/>
            </a:endParaRPr>
          </a:p>
          <a:p>
            <a:pPr marL="0" indent="0">
              <a:lnSpc>
                <a:spcPts val="3800"/>
              </a:lnSpc>
              <a:spcBef>
                <a:spcPts val="0"/>
              </a:spcBef>
              <a:buNone/>
            </a:pPr>
            <a:r>
              <a:rPr lang="fa-IR" sz="2800" dirty="0">
                <a:solidFill>
                  <a:schemeClr val="accent4">
                    <a:lumMod val="50000"/>
                  </a:schemeClr>
                </a:solidFill>
                <a:cs typeface="B Titr" panose="00000700000000000000" pitchFamily="2" charset="-78"/>
              </a:rPr>
              <a:t>ترویج آزادی لیبرالی در کنار دال مرکزی ولایت‌فقیه و اسلام فقاهتی: </a:t>
            </a:r>
          </a:p>
          <a:p>
            <a:pPr marL="0" indent="0">
              <a:lnSpc>
                <a:spcPts val="3800"/>
              </a:lnSpc>
              <a:spcBef>
                <a:spcPts val="0"/>
              </a:spcBef>
              <a:buNone/>
            </a:pPr>
            <a:r>
              <a:rPr lang="fa-IR" sz="2800" dirty="0" smtClean="0">
                <a:solidFill>
                  <a:schemeClr val="accent4">
                    <a:lumMod val="50000"/>
                  </a:schemeClr>
                </a:solidFill>
                <a:cs typeface="B Titr" panose="00000700000000000000" pitchFamily="2" charset="-78"/>
              </a:rPr>
              <a:t>این </a:t>
            </a:r>
            <a:r>
              <a:rPr lang="fa-IR" sz="2800" dirty="0">
                <a:solidFill>
                  <a:schemeClr val="accent4">
                    <a:lumMod val="50000"/>
                  </a:schemeClr>
                </a:solidFill>
                <a:cs typeface="B Titr" panose="00000700000000000000" pitchFamily="2" charset="-78"/>
              </a:rPr>
              <a:t>آزادی از نوع لیبرال دموکراسی بود که به سایر مفاهیم و نشانه‌ها معنا و مفهوم می‌داد و آن زنجیره هم ارزی را حول خود مفصل‌بندی می‌کرد.</a:t>
            </a:r>
          </a:p>
          <a:p>
            <a:pPr marL="0" indent="0">
              <a:lnSpc>
                <a:spcPts val="3800"/>
              </a:lnSpc>
              <a:spcBef>
                <a:spcPts val="0"/>
              </a:spcBef>
              <a:buNone/>
            </a:pPr>
            <a:r>
              <a:rPr lang="fa-IR" sz="2800" dirty="0" smtClean="0">
                <a:solidFill>
                  <a:schemeClr val="accent4">
                    <a:lumMod val="50000"/>
                  </a:schemeClr>
                </a:solidFill>
                <a:cs typeface="B Titr" panose="00000700000000000000" pitchFamily="2" charset="-78"/>
              </a:rPr>
              <a:t>اعتقادی به دشمنی آمریکا و غرب نداشته و </a:t>
            </a:r>
            <a:r>
              <a:rPr lang="fa-IR" sz="2400" dirty="0" smtClean="0">
                <a:solidFill>
                  <a:schemeClr val="accent4">
                    <a:lumMod val="50000"/>
                  </a:schemeClr>
                </a:solidFill>
                <a:cs typeface="B Titr" panose="00000700000000000000" pitchFamily="2" charset="-78"/>
              </a:rPr>
              <a:t>مبارزه با استکبار ندارد.</a:t>
            </a:r>
          </a:p>
          <a:p>
            <a:pPr marL="0" indent="0">
              <a:lnSpc>
                <a:spcPts val="3800"/>
              </a:lnSpc>
              <a:spcBef>
                <a:spcPts val="0"/>
              </a:spcBef>
              <a:buNone/>
            </a:pPr>
            <a:r>
              <a:rPr lang="fa-IR" sz="2800" dirty="0">
                <a:solidFill>
                  <a:schemeClr val="accent4">
                    <a:lumMod val="50000"/>
                  </a:schemeClr>
                </a:solidFill>
                <a:cs typeface="B Titr" panose="00000700000000000000" pitchFamily="2" charset="-78"/>
              </a:rPr>
              <a:t>دشمنی آمریکا را توهم می </a:t>
            </a:r>
            <a:r>
              <a:rPr lang="fa-IR" sz="2800" dirty="0" smtClean="0">
                <a:solidFill>
                  <a:schemeClr val="accent4">
                    <a:lumMod val="50000"/>
                  </a:schemeClr>
                </a:solidFill>
                <a:cs typeface="B Titr" panose="00000700000000000000" pitchFamily="2" charset="-78"/>
              </a:rPr>
              <a:t>داند و  </a:t>
            </a:r>
            <a:r>
              <a:rPr lang="fa-IR" sz="2800" dirty="0">
                <a:solidFill>
                  <a:schemeClr val="accent4">
                    <a:lumMod val="50000"/>
                  </a:schemeClr>
                </a:solidFill>
                <a:cs typeface="B Titr" panose="00000700000000000000" pitchFamily="2" charset="-78"/>
              </a:rPr>
              <a:t>توهم </a:t>
            </a:r>
            <a:r>
              <a:rPr lang="fa-IR" sz="2800" dirty="0" smtClean="0">
                <a:solidFill>
                  <a:schemeClr val="accent4">
                    <a:lumMod val="50000"/>
                  </a:schemeClr>
                </a:solidFill>
                <a:cs typeface="B Titr" panose="00000700000000000000" pitchFamily="2" charset="-78"/>
              </a:rPr>
              <a:t>توطئه می شمارد</a:t>
            </a:r>
          </a:p>
          <a:p>
            <a:pPr marL="0" indent="0">
              <a:lnSpc>
                <a:spcPts val="3800"/>
              </a:lnSpc>
              <a:spcBef>
                <a:spcPts val="0"/>
              </a:spcBef>
              <a:buNone/>
            </a:pPr>
            <a:r>
              <a:rPr lang="fa-IR" sz="2800" dirty="0" smtClean="0">
                <a:solidFill>
                  <a:schemeClr val="accent4">
                    <a:lumMod val="50000"/>
                  </a:schemeClr>
                </a:solidFill>
                <a:cs typeface="B Titr" panose="00000700000000000000" pitchFamily="2" charset="-78"/>
              </a:rPr>
              <a:t>انقلاب </a:t>
            </a:r>
            <a:r>
              <a:rPr lang="fa-IR" sz="2800" dirty="0">
                <a:solidFill>
                  <a:schemeClr val="accent4">
                    <a:lumMod val="50000"/>
                  </a:schemeClr>
                </a:solidFill>
                <a:cs typeface="B Titr" panose="00000700000000000000" pitchFamily="2" charset="-78"/>
              </a:rPr>
              <a:t>اسلامی </a:t>
            </a:r>
            <a:r>
              <a:rPr lang="fa-IR" sz="2800" dirty="0" smtClean="0">
                <a:solidFill>
                  <a:schemeClr val="accent4">
                    <a:lumMod val="50000"/>
                  </a:schemeClr>
                </a:solidFill>
                <a:cs typeface="B Titr" panose="00000700000000000000" pitchFamily="2" charset="-78"/>
              </a:rPr>
              <a:t>را تمام شده می داند و خواهان تعامل با جهان است</a:t>
            </a:r>
            <a:endParaRPr lang="fa-IR" sz="2800" dirty="0">
              <a:solidFill>
                <a:schemeClr val="accent4">
                  <a:lumMod val="50000"/>
                </a:schemeClr>
              </a:solidFill>
              <a:cs typeface="B Titr" panose="00000700000000000000" pitchFamily="2" charset="-78"/>
            </a:endParaRPr>
          </a:p>
          <a:p>
            <a:pPr marL="0" indent="0">
              <a:lnSpc>
                <a:spcPts val="3800"/>
              </a:lnSpc>
              <a:spcBef>
                <a:spcPts val="0"/>
              </a:spcBef>
              <a:buNone/>
            </a:pPr>
            <a:r>
              <a:rPr lang="fa-IR" sz="2800" dirty="0">
                <a:solidFill>
                  <a:schemeClr val="accent4">
                    <a:lumMod val="50000"/>
                  </a:schemeClr>
                </a:solidFill>
                <a:cs typeface="B Titr" panose="00000700000000000000" pitchFamily="2" charset="-78"/>
              </a:rPr>
              <a:t>ایران </a:t>
            </a:r>
            <a:r>
              <a:rPr lang="fa-IR" sz="2800" dirty="0" smtClean="0">
                <a:solidFill>
                  <a:schemeClr val="accent4">
                    <a:lumMod val="50000"/>
                  </a:schemeClr>
                </a:solidFill>
                <a:cs typeface="B Titr" panose="00000700000000000000" pitchFamily="2" charset="-78"/>
              </a:rPr>
              <a:t>تنها با الگوی غربی ساخت و تکنولوژی غربی پیشرفت می کند</a:t>
            </a:r>
            <a:endParaRPr lang="fa-IR" sz="2800" dirty="0">
              <a:solidFill>
                <a:schemeClr val="accent4">
                  <a:lumMod val="50000"/>
                </a:schemeClr>
              </a:solidFill>
              <a:cs typeface="B Titr" panose="00000700000000000000" pitchFamily="2" charset="-78"/>
            </a:endParaRPr>
          </a:p>
          <a:p>
            <a:pPr marL="0" indent="0">
              <a:lnSpc>
                <a:spcPts val="3800"/>
              </a:lnSpc>
              <a:spcBef>
                <a:spcPts val="0"/>
              </a:spcBef>
              <a:buNone/>
            </a:pPr>
            <a:endParaRPr lang="fa-IR" sz="2800" dirty="0">
              <a:cs typeface="B Titr" panose="00000700000000000000" pitchFamily="2" charset="-78"/>
            </a:endParaRPr>
          </a:p>
        </p:txBody>
      </p:sp>
      <p:sp>
        <p:nvSpPr>
          <p:cNvPr id="5" name="Rectangle 4"/>
          <p:cNvSpPr/>
          <p:nvPr/>
        </p:nvSpPr>
        <p:spPr>
          <a:xfrm>
            <a:off x="0" y="0"/>
            <a:ext cx="9144000" cy="582852"/>
          </a:xfrm>
          <a:prstGeom prst="rect">
            <a:avLst/>
          </a:prstGeom>
          <a:blipFill>
            <a:blip r:embed="rId2"/>
            <a:tile tx="0" ty="0" sx="100000" sy="100000" flip="none" algn="tl"/>
          </a:blipFill>
        </p:spPr>
        <p:txBody>
          <a:bodyPr wrap="square">
            <a:spAutoFit/>
          </a:bodyPr>
          <a:lstStyle/>
          <a:p>
            <a:pPr algn="ctr">
              <a:lnSpc>
                <a:spcPts val="3500"/>
              </a:lnSpc>
              <a:spcBef>
                <a:spcPct val="50000"/>
              </a:spcBef>
            </a:pPr>
            <a:r>
              <a:rPr lang="fa-IR" sz="4000" b="1" dirty="0">
                <a:solidFill>
                  <a:srgbClr val="002060"/>
                </a:solidFill>
                <a:latin typeface="Arial" pitchFamily="34" charset="0"/>
                <a:ea typeface="Times New Roman" pitchFamily="18" charset="0"/>
                <a:cs typeface="B Titr" panose="00000700000000000000" pitchFamily="2" charset="-78"/>
              </a:rPr>
              <a:t>نگاه تجدد </a:t>
            </a:r>
            <a:r>
              <a:rPr lang="fa-IR" sz="4000" b="1" dirty="0" smtClean="0">
                <a:solidFill>
                  <a:srgbClr val="002060"/>
                </a:solidFill>
                <a:latin typeface="Arial" pitchFamily="34" charset="0"/>
                <a:ea typeface="Times New Roman" pitchFamily="18" charset="0"/>
                <a:cs typeface="B Titr" panose="00000700000000000000" pitchFamily="2" charset="-78"/>
              </a:rPr>
              <a:t>گرایان غربی</a:t>
            </a:r>
            <a:r>
              <a:rPr lang="fa-IR" sz="3200" b="1" dirty="0" smtClean="0">
                <a:solidFill>
                  <a:srgbClr val="0070C0"/>
                </a:solidFill>
                <a:latin typeface="Constantia"/>
                <a:cs typeface="B Titr" panose="00000700000000000000" pitchFamily="2" charset="-78"/>
              </a:rPr>
              <a:t>(گفتمان اصلاحات)</a:t>
            </a:r>
            <a:endParaRPr lang="en-US" sz="3200" b="1" dirty="0">
              <a:solidFill>
                <a:srgbClr val="0070C0"/>
              </a:solidFill>
              <a:latin typeface="Constantia"/>
              <a:cs typeface="B Titr" panose="00000700000000000000" pitchFamily="2" charset="-78"/>
            </a:endParaRPr>
          </a:p>
        </p:txBody>
      </p:sp>
    </p:spTree>
    <p:extLst>
      <p:ext uri="{BB962C8B-B14F-4D97-AF65-F5344CB8AC3E}">
        <p14:creationId xmlns:p14="http://schemas.microsoft.com/office/powerpoint/2010/main" val="6970305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321743"/>
            <a:ext cx="8915400" cy="5262979"/>
          </a:xfrm>
          <a:prstGeom prst="rect">
            <a:avLst/>
          </a:prstGeom>
          <a:blipFill>
            <a:blip r:embed="rId2"/>
            <a:tile tx="0" ty="0" sx="100000" sy="100000" flip="none" algn="tl"/>
          </a:blipFill>
        </p:spPr>
        <p:txBody>
          <a:bodyPr wrap="square">
            <a:spAutoFit/>
          </a:bodyPr>
          <a:lstStyle/>
          <a:p>
            <a:pPr algn="r" rtl="1" fontAlgn="base">
              <a:lnSpc>
                <a:spcPct val="200000"/>
              </a:lnSpc>
              <a:spcBef>
                <a:spcPct val="0"/>
              </a:spcBef>
              <a:spcAft>
                <a:spcPct val="0"/>
              </a:spcAft>
            </a:pPr>
            <a:r>
              <a:rPr lang="fa-IR" sz="2800" b="1" dirty="0" smtClean="0">
                <a:solidFill>
                  <a:prstClr val="black"/>
                </a:solidFill>
                <a:latin typeface="Arial" pitchFamily="34" charset="0"/>
                <a:cs typeface="B Titr" panose="00000700000000000000" pitchFamily="2" charset="-78"/>
              </a:rPr>
              <a:t>- تقابل در هدف محوری: (جهانی معنوی و جهانی سازی مادی)</a:t>
            </a:r>
          </a:p>
          <a:p>
            <a:pPr algn="r" rtl="1" fontAlgn="base">
              <a:lnSpc>
                <a:spcPct val="200000"/>
              </a:lnSpc>
              <a:spcBef>
                <a:spcPct val="0"/>
              </a:spcBef>
              <a:spcAft>
                <a:spcPct val="0"/>
              </a:spcAft>
              <a:buFontTx/>
              <a:buChar char="-"/>
            </a:pPr>
            <a:r>
              <a:rPr lang="fa-IR" sz="2800" b="1" dirty="0" smtClean="0">
                <a:solidFill>
                  <a:prstClr val="black"/>
                </a:solidFill>
                <a:latin typeface="Arial" pitchFamily="34" charset="0"/>
                <a:cs typeface="B Titr" panose="00000700000000000000" pitchFamily="2" charset="-78"/>
              </a:rPr>
              <a:t> تقابل گفتمان انقلاب اسلامی با لیبرالیسم و سکولاریسم حاکم بر غرب</a:t>
            </a:r>
          </a:p>
          <a:p>
            <a:pPr algn="r" rtl="1" fontAlgn="base">
              <a:lnSpc>
                <a:spcPct val="200000"/>
              </a:lnSpc>
              <a:spcBef>
                <a:spcPct val="0"/>
              </a:spcBef>
              <a:spcAft>
                <a:spcPct val="0"/>
              </a:spcAft>
            </a:pPr>
            <a:r>
              <a:rPr lang="fa-IR" sz="2800" b="1" dirty="0" smtClean="0">
                <a:solidFill>
                  <a:srgbClr val="FF0000"/>
                </a:solidFill>
                <a:latin typeface="Arial" pitchFamily="34" charset="0"/>
                <a:cs typeface="B Titr" panose="00000700000000000000" pitchFamily="2" charset="-78"/>
              </a:rPr>
              <a:t> ادعای انقلاب اسلامی: </a:t>
            </a:r>
          </a:p>
          <a:p>
            <a:pPr marL="176213" algn="r" rtl="1" fontAlgn="base">
              <a:lnSpc>
                <a:spcPct val="200000"/>
              </a:lnSpc>
              <a:spcBef>
                <a:spcPct val="0"/>
              </a:spcBef>
              <a:spcAft>
                <a:spcPct val="0"/>
              </a:spcAft>
            </a:pPr>
            <a:r>
              <a:rPr lang="fa-IR" sz="2800" b="1" dirty="0" smtClean="0">
                <a:solidFill>
                  <a:prstClr val="black"/>
                </a:solidFill>
                <a:latin typeface="Arial" pitchFamily="34" charset="0"/>
                <a:cs typeface="B Titr" panose="00000700000000000000" pitchFamily="2" charset="-78"/>
              </a:rPr>
              <a:t>ارمغان «رفاه و سعادت» و «پیشرفت و عدالت» توأمان تأمین آزادی، امنیت و کرامت انسانی از گذرگاه اخلاق، معنویت و عدالت</a:t>
            </a:r>
          </a:p>
          <a:p>
            <a:pPr marL="176213" algn="r" rtl="1" fontAlgn="base">
              <a:lnSpc>
                <a:spcPct val="200000"/>
              </a:lnSpc>
              <a:spcBef>
                <a:spcPct val="0"/>
              </a:spcBef>
              <a:spcAft>
                <a:spcPct val="0"/>
              </a:spcAft>
            </a:pPr>
            <a:r>
              <a:rPr lang="fa-IR" sz="2800" b="1" dirty="0" smtClean="0">
                <a:solidFill>
                  <a:prstClr val="black"/>
                </a:solidFill>
                <a:latin typeface="Arial" pitchFamily="34" charset="0"/>
                <a:cs typeface="B Titr" panose="00000700000000000000" pitchFamily="2" charset="-78"/>
              </a:rPr>
              <a:t>تجدد گرایی  پیشرفت و توسعه را بر مبنای لیبرالیسم دنبال می کند</a:t>
            </a:r>
          </a:p>
        </p:txBody>
      </p:sp>
      <p:sp>
        <p:nvSpPr>
          <p:cNvPr id="3" name="Rectangle 2"/>
          <p:cNvSpPr/>
          <p:nvPr/>
        </p:nvSpPr>
        <p:spPr>
          <a:xfrm>
            <a:off x="0" y="152400"/>
            <a:ext cx="9144000" cy="646331"/>
          </a:xfrm>
          <a:prstGeom prst="rect">
            <a:avLst/>
          </a:prstGeom>
          <a:blipFill>
            <a:blip r:embed="rId3"/>
            <a:tile tx="0" ty="0" sx="100000" sy="100000" flip="none" algn="tl"/>
          </a:blipFill>
        </p:spPr>
        <p:txBody>
          <a:bodyPr wrap="square">
            <a:spAutoFit/>
          </a:bodyPr>
          <a:lstStyle/>
          <a:p>
            <a:pPr algn="ctr" rtl="1" fontAlgn="base">
              <a:spcBef>
                <a:spcPct val="0"/>
              </a:spcBef>
              <a:spcAft>
                <a:spcPct val="0"/>
              </a:spcAft>
            </a:pPr>
            <a:r>
              <a:rPr lang="fa-IR" sz="3600" b="1" dirty="0" smtClean="0">
                <a:solidFill>
                  <a:srgbClr val="0070C0"/>
                </a:solidFill>
                <a:latin typeface="Arial" pitchFamily="34" charset="0"/>
                <a:cs typeface="B Titr" panose="00000700000000000000" pitchFamily="2" charset="-78"/>
              </a:rPr>
              <a:t>نقد گفتمان غرب </a:t>
            </a:r>
            <a:r>
              <a:rPr lang="fa-IR" sz="3600" b="1" dirty="0">
                <a:solidFill>
                  <a:srgbClr val="0070C0"/>
                </a:solidFill>
                <a:latin typeface="Arial" pitchFamily="34" charset="0"/>
                <a:cs typeface="B Titr" panose="00000700000000000000" pitchFamily="2" charset="-78"/>
              </a:rPr>
              <a:t>و </a:t>
            </a:r>
            <a:r>
              <a:rPr lang="fa-IR" sz="3600" b="1" dirty="0" smtClean="0">
                <a:solidFill>
                  <a:srgbClr val="0070C0"/>
                </a:solidFill>
                <a:latin typeface="Arial" pitchFamily="34" charset="0"/>
                <a:cs typeface="B Titr" panose="00000700000000000000" pitchFamily="2" charset="-78"/>
              </a:rPr>
              <a:t>مدرنیته</a:t>
            </a:r>
            <a:endParaRPr lang="fa-IR" sz="3600" b="1" dirty="0">
              <a:solidFill>
                <a:srgbClr val="0070C0"/>
              </a:solidFill>
              <a:latin typeface="Arial" pitchFamily="34" charset="0"/>
              <a:cs typeface="B Titr" panose="00000700000000000000" pitchFamily="2" charset="-78"/>
            </a:endParaRPr>
          </a:p>
        </p:txBody>
      </p:sp>
    </p:spTree>
    <p:extLst>
      <p:ext uri="{BB962C8B-B14F-4D97-AF65-F5344CB8AC3E}">
        <p14:creationId xmlns:p14="http://schemas.microsoft.com/office/powerpoint/2010/main" val="46416699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29" name="Rectangle 1"/>
          <p:cNvSpPr>
            <a:spLocks noChangeArrowheads="1"/>
          </p:cNvSpPr>
          <p:nvPr/>
        </p:nvSpPr>
        <p:spPr bwMode="auto">
          <a:xfrm>
            <a:off x="152400" y="787313"/>
            <a:ext cx="8915400" cy="5927264"/>
          </a:xfrm>
          <a:prstGeom prst="rect">
            <a:avLst/>
          </a:prstGeom>
          <a:blipFill>
            <a:blip r:embed="rId2"/>
            <a:tile tx="0" ty="0" sx="100000" sy="100000" flip="none" algn="tl"/>
          </a:blip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lvl="0" indent="-457200" algn="justLow" rtl="1" fontAlgn="base">
              <a:lnSpc>
                <a:spcPts val="3500"/>
              </a:lnSpc>
              <a:spcBef>
                <a:spcPct val="0"/>
              </a:spcBef>
              <a:spcAft>
                <a:spcPct val="0"/>
              </a:spcAft>
              <a:buFont typeface="Arial" panose="020B0604020202020204" pitchFamily="34" charset="0"/>
              <a:buChar char="•"/>
            </a:pPr>
            <a:r>
              <a:rPr lang="fa-IR" sz="2700" b="1" dirty="0" smtClean="0">
                <a:solidFill>
                  <a:schemeClr val="bg1"/>
                </a:solidFill>
                <a:latin typeface="Arial" charset="0"/>
                <a:cs typeface="B Titr" panose="00000700000000000000" pitchFamily="2" charset="-78"/>
              </a:rPr>
              <a:t>رهبري دين و هدايت آسماني و آهنگ توحيد و بندگی بايد همه حوزه هاي زندگي بشر از جمله تكامل اجتماعي او را دربر بگيرد.</a:t>
            </a:r>
            <a:endParaRPr lang="fa-IR" sz="2700" b="1" dirty="0" smtClean="0">
              <a:solidFill>
                <a:schemeClr val="bg1"/>
              </a:solidFill>
              <a:latin typeface="Tahoma" pitchFamily="34" charset="0"/>
              <a:ea typeface="Times New Roman" pitchFamily="18" charset="0"/>
              <a:cs typeface="B Titr" panose="00000700000000000000" pitchFamily="2" charset="-78"/>
            </a:endParaRPr>
          </a:p>
          <a:p>
            <a:pPr marL="457200" lvl="0" indent="-457200" algn="justLow" rtl="1" fontAlgn="base">
              <a:lnSpc>
                <a:spcPts val="3500"/>
              </a:lnSpc>
              <a:spcBef>
                <a:spcPct val="0"/>
              </a:spcBef>
              <a:spcAft>
                <a:spcPct val="0"/>
              </a:spcAft>
              <a:buFont typeface="Arial" panose="020B0604020202020204" pitchFamily="34" charset="0"/>
              <a:buChar char="•"/>
            </a:pPr>
            <a:r>
              <a:rPr lang="fa-IR" sz="2700" b="1" dirty="0" smtClean="0">
                <a:solidFill>
                  <a:schemeClr val="bg1"/>
                </a:solidFill>
                <a:latin typeface="Tahoma" pitchFamily="34" charset="0"/>
                <a:ea typeface="Times New Roman" pitchFamily="18" charset="0"/>
                <a:cs typeface="B Titr" panose="00000700000000000000" pitchFamily="2" charset="-78"/>
              </a:rPr>
              <a:t>اعتقاد به مدنیت و</a:t>
            </a:r>
            <a:r>
              <a:rPr kumimoji="0" lang="fa-IR" sz="2700" b="1" i="0" u="none" strike="noStrike" cap="none" normalizeH="0" baseline="0" dirty="0" smtClean="0">
                <a:ln>
                  <a:noFill/>
                </a:ln>
                <a:solidFill>
                  <a:schemeClr val="bg1"/>
                </a:solidFill>
                <a:effectLst/>
                <a:latin typeface="Tahoma" pitchFamily="34" charset="0"/>
                <a:ea typeface="Times New Roman" pitchFamily="18" charset="0"/>
                <a:cs typeface="B Titr" panose="00000700000000000000" pitchFamily="2" charset="-78"/>
              </a:rPr>
              <a:t>‌</a:t>
            </a:r>
            <a:r>
              <a:rPr kumimoji="0" lang="fa-IR" sz="2700" b="1" i="0" u="none" strike="noStrike" cap="none" normalizeH="0" dirty="0" smtClean="0">
                <a:ln>
                  <a:noFill/>
                </a:ln>
                <a:solidFill>
                  <a:schemeClr val="bg1"/>
                </a:solidFill>
                <a:effectLst/>
                <a:latin typeface="Tahoma" pitchFamily="34" charset="0"/>
                <a:ea typeface="Times New Roman" pitchFamily="18" charset="0"/>
                <a:cs typeface="B Titr" panose="00000700000000000000" pitchFamily="2" charset="-78"/>
              </a:rPr>
              <a:t> ایجاد</a:t>
            </a:r>
            <a:r>
              <a:rPr kumimoji="0" lang="fa-IR" sz="2700" b="1" i="0" u="none" strike="noStrike" cap="none" normalizeH="0" baseline="0" dirty="0" smtClean="0">
                <a:ln>
                  <a:noFill/>
                </a:ln>
                <a:solidFill>
                  <a:schemeClr val="bg1"/>
                </a:solidFill>
                <a:effectLst/>
                <a:latin typeface="Tahoma" pitchFamily="34" charset="0"/>
                <a:ea typeface="Times New Roman" pitchFamily="18" charset="0"/>
                <a:cs typeface="B Titr" panose="00000700000000000000" pitchFamily="2" charset="-78"/>
              </a:rPr>
              <a:t> تمدنی جدید مبتنی بر فرهنگ، معنویت، اخلاق و ایدئولوژی اسلام</a:t>
            </a:r>
            <a:endParaRPr lang="fa-IR" sz="2700" dirty="0">
              <a:solidFill>
                <a:schemeClr val="bg1"/>
              </a:solidFill>
              <a:latin typeface="Arial" pitchFamily="34" charset="0"/>
              <a:cs typeface="B Titr" panose="00000700000000000000" pitchFamily="2" charset="-78"/>
            </a:endParaRPr>
          </a:p>
          <a:p>
            <a:pPr marL="457200" lvl="0" indent="-457200" algn="justLow" rtl="1" fontAlgn="base">
              <a:lnSpc>
                <a:spcPts val="3500"/>
              </a:lnSpc>
              <a:spcBef>
                <a:spcPct val="0"/>
              </a:spcBef>
              <a:spcAft>
                <a:spcPct val="0"/>
              </a:spcAft>
              <a:buFont typeface="Arial" panose="020B0604020202020204" pitchFamily="34" charset="0"/>
              <a:buChar char="•"/>
            </a:pPr>
            <a:r>
              <a:rPr lang="fa-IR" sz="2700" b="1" dirty="0" smtClean="0">
                <a:solidFill>
                  <a:schemeClr val="bg1"/>
                </a:solidFill>
                <a:latin typeface="Arial" charset="0"/>
                <a:cs typeface="B Titr" panose="00000700000000000000" pitchFamily="2" charset="-78"/>
              </a:rPr>
              <a:t>دنبال </a:t>
            </a:r>
            <a:r>
              <a:rPr lang="fa-IR" sz="2700" b="1" dirty="0">
                <a:solidFill>
                  <a:schemeClr val="bg1"/>
                </a:solidFill>
                <a:latin typeface="Arial" charset="0"/>
                <a:cs typeface="B Titr" panose="00000700000000000000" pitchFamily="2" charset="-78"/>
              </a:rPr>
              <a:t>نمودن یک تحول فرا تمدني و تغییر كل جامعه جهاني و حرکت به سمت عصر </a:t>
            </a:r>
            <a:r>
              <a:rPr lang="fa-IR" sz="2700" b="1" dirty="0" smtClean="0">
                <a:solidFill>
                  <a:schemeClr val="bg1"/>
                </a:solidFill>
                <a:latin typeface="Arial" charset="0"/>
                <a:cs typeface="B Titr" panose="00000700000000000000" pitchFamily="2" charset="-78"/>
              </a:rPr>
              <a:t>ظهور</a:t>
            </a:r>
          </a:p>
          <a:p>
            <a:pPr marL="457200" lvl="0" indent="-457200" algn="justLow" rtl="1" fontAlgn="base">
              <a:lnSpc>
                <a:spcPts val="3500"/>
              </a:lnSpc>
              <a:spcBef>
                <a:spcPct val="0"/>
              </a:spcBef>
              <a:spcAft>
                <a:spcPct val="0"/>
              </a:spcAft>
              <a:buFont typeface="Arial" panose="020B0604020202020204" pitchFamily="34" charset="0"/>
              <a:buChar char="•"/>
            </a:pPr>
            <a:r>
              <a:rPr lang="fa-IR" sz="2700" b="1" dirty="0" smtClean="0">
                <a:solidFill>
                  <a:schemeClr val="bg1"/>
                </a:solidFill>
                <a:latin typeface="Arial" charset="0"/>
                <a:cs typeface="B Titr" panose="00000700000000000000" pitchFamily="2" charset="-78"/>
              </a:rPr>
              <a:t>در </a:t>
            </a:r>
            <a:r>
              <a:rPr lang="fa-IR" sz="2700" b="1" dirty="0">
                <a:solidFill>
                  <a:schemeClr val="bg1"/>
                </a:solidFill>
                <a:latin typeface="Arial" charset="0"/>
                <a:cs typeface="B Titr" panose="00000700000000000000" pitchFamily="2" charset="-78"/>
              </a:rPr>
              <a:t>پی حضور و اتصال تمامی حوزه­هاي حيات اجتماعی بشر و همه لایه های اراده بشر به توحید و بندگی خداي </a:t>
            </a:r>
            <a:r>
              <a:rPr lang="fa-IR" sz="2700" b="1" dirty="0" smtClean="0">
                <a:solidFill>
                  <a:schemeClr val="bg1"/>
                </a:solidFill>
                <a:latin typeface="Arial" charset="0"/>
                <a:cs typeface="B Titr" panose="00000700000000000000" pitchFamily="2" charset="-78"/>
              </a:rPr>
              <a:t>متعال</a:t>
            </a:r>
          </a:p>
          <a:p>
            <a:pPr marL="457200" lvl="0" indent="-457200" algn="justLow" rtl="1" fontAlgn="base">
              <a:lnSpc>
                <a:spcPts val="3500"/>
              </a:lnSpc>
              <a:spcBef>
                <a:spcPct val="0"/>
              </a:spcBef>
              <a:spcAft>
                <a:spcPct val="0"/>
              </a:spcAft>
              <a:buFont typeface="Arial" panose="020B0604020202020204" pitchFamily="34" charset="0"/>
              <a:buChar char="•"/>
            </a:pPr>
            <a:r>
              <a:rPr lang="ar-SA" sz="2700" b="1" dirty="0" smtClean="0">
                <a:solidFill>
                  <a:schemeClr val="bg1"/>
                </a:solidFill>
                <a:latin typeface="Arial" charset="0"/>
                <a:cs typeface="B Titr" panose="00000700000000000000" pitchFamily="2" charset="-78"/>
              </a:rPr>
              <a:t>به </a:t>
            </a:r>
            <a:r>
              <a:rPr lang="ar-SA" sz="2700" b="1" dirty="0">
                <a:solidFill>
                  <a:schemeClr val="bg1"/>
                </a:solidFill>
                <a:latin typeface="Arial" charset="0"/>
                <a:cs typeface="B Titr" panose="00000700000000000000" pitchFamily="2" charset="-78"/>
              </a:rPr>
              <a:t>دنبال عدالت و ارزشهای اسلام در مدیریت اجتماعی و</a:t>
            </a:r>
            <a:r>
              <a:rPr lang="fa-IR" sz="2700" b="1" dirty="0">
                <a:solidFill>
                  <a:schemeClr val="bg1"/>
                </a:solidFill>
                <a:latin typeface="Arial" charset="0"/>
                <a:cs typeface="B Titr" panose="00000700000000000000" pitchFamily="2" charset="-78"/>
              </a:rPr>
              <a:t> نیز</a:t>
            </a:r>
            <a:r>
              <a:rPr lang="ar-SA" sz="2700" b="1" dirty="0">
                <a:solidFill>
                  <a:schemeClr val="bg1"/>
                </a:solidFill>
                <a:latin typeface="Arial" charset="0"/>
                <a:cs typeface="B Titr" panose="00000700000000000000" pitchFamily="2" charset="-78"/>
              </a:rPr>
              <a:t> توسعه و تکامل انقلاب به شکل </a:t>
            </a:r>
            <a:r>
              <a:rPr lang="ar-SA" sz="2700" b="1" dirty="0" smtClean="0">
                <a:solidFill>
                  <a:schemeClr val="bg1"/>
                </a:solidFill>
                <a:latin typeface="Arial" charset="0"/>
                <a:cs typeface="B Titr" panose="00000700000000000000" pitchFamily="2" charset="-78"/>
              </a:rPr>
              <a:t>حداکثری</a:t>
            </a:r>
            <a:endParaRPr lang="fa-IR" sz="2700" b="1" dirty="0" smtClean="0">
              <a:solidFill>
                <a:schemeClr val="bg1"/>
              </a:solidFill>
              <a:latin typeface="Arial" charset="0"/>
              <a:cs typeface="B Titr" panose="00000700000000000000" pitchFamily="2" charset="-78"/>
            </a:endParaRPr>
          </a:p>
          <a:p>
            <a:pPr marL="457200" lvl="0" indent="-457200" algn="justLow" rtl="1" fontAlgn="base">
              <a:lnSpc>
                <a:spcPts val="3500"/>
              </a:lnSpc>
              <a:spcBef>
                <a:spcPct val="0"/>
              </a:spcBef>
              <a:spcAft>
                <a:spcPct val="0"/>
              </a:spcAft>
              <a:buFont typeface="Arial" panose="020B0604020202020204" pitchFamily="34" charset="0"/>
              <a:buChar char="•"/>
            </a:pPr>
            <a:r>
              <a:rPr lang="ar-SA" sz="2700" b="1" dirty="0" smtClean="0">
                <a:solidFill>
                  <a:schemeClr val="bg1"/>
                </a:solidFill>
                <a:latin typeface="Arial" charset="0"/>
                <a:cs typeface="B Titr" panose="00000700000000000000" pitchFamily="2" charset="-78"/>
              </a:rPr>
              <a:t>انقلاب </a:t>
            </a:r>
            <a:r>
              <a:rPr lang="ar-SA" sz="2700" b="1" dirty="0">
                <a:solidFill>
                  <a:schemeClr val="bg1"/>
                </a:solidFill>
                <a:latin typeface="Arial" charset="0"/>
                <a:cs typeface="B Titr" panose="00000700000000000000" pitchFamily="2" charset="-78"/>
              </a:rPr>
              <a:t>اسلامی و تکامل آن در تضاد با مسیر تمدن غربی است و نابودی نظام سرمایه داری تنها راه ادامه بقای انقلاب </a:t>
            </a:r>
            <a:r>
              <a:rPr lang="ar-SA" sz="2700" b="1" dirty="0" smtClean="0">
                <a:solidFill>
                  <a:schemeClr val="bg1"/>
                </a:solidFill>
                <a:latin typeface="Arial" charset="0"/>
                <a:cs typeface="B Titr" panose="00000700000000000000" pitchFamily="2" charset="-78"/>
              </a:rPr>
              <a:t>اسلامی</a:t>
            </a:r>
            <a:endParaRPr lang="fa-IR" sz="2700" b="1" dirty="0" smtClean="0">
              <a:solidFill>
                <a:schemeClr val="bg1"/>
              </a:solidFill>
              <a:latin typeface="Arial" charset="0"/>
              <a:cs typeface="B Titr" panose="00000700000000000000" pitchFamily="2" charset="-78"/>
            </a:endParaRPr>
          </a:p>
          <a:p>
            <a:pPr marL="457200" lvl="0" indent="-457200" algn="justLow" rtl="1" fontAlgn="base">
              <a:lnSpc>
                <a:spcPts val="3500"/>
              </a:lnSpc>
              <a:spcBef>
                <a:spcPct val="0"/>
              </a:spcBef>
              <a:spcAft>
                <a:spcPct val="0"/>
              </a:spcAft>
              <a:buFont typeface="Arial" panose="020B0604020202020204" pitchFamily="34" charset="0"/>
              <a:buChar char="•"/>
            </a:pPr>
            <a:r>
              <a:rPr lang="fa-IR" sz="2700" b="1" dirty="0" smtClean="0">
                <a:solidFill>
                  <a:schemeClr val="bg1"/>
                </a:solidFill>
                <a:latin typeface="Arial" charset="0"/>
                <a:cs typeface="B Titr" panose="00000700000000000000" pitchFamily="2" charset="-78"/>
              </a:rPr>
              <a:t>در </a:t>
            </a:r>
            <a:r>
              <a:rPr lang="fa-IR" sz="2700" b="1" dirty="0">
                <a:solidFill>
                  <a:schemeClr val="bg1"/>
                </a:solidFill>
                <a:latin typeface="Arial" charset="0"/>
                <a:cs typeface="B Titr" panose="00000700000000000000" pitchFamily="2" charset="-78"/>
              </a:rPr>
              <a:t>پی ايجاد تمدن ديني در مقياس ملي و جهاني با تمام لوازم تمدني</a:t>
            </a:r>
          </a:p>
        </p:txBody>
      </p:sp>
      <p:sp>
        <p:nvSpPr>
          <p:cNvPr id="2" name="Rectangle 1"/>
          <p:cNvSpPr/>
          <p:nvPr/>
        </p:nvSpPr>
        <p:spPr>
          <a:xfrm>
            <a:off x="0" y="-3319"/>
            <a:ext cx="9144000" cy="646331"/>
          </a:xfrm>
          <a:prstGeom prst="rect">
            <a:avLst/>
          </a:prstGeom>
          <a:blipFill>
            <a:blip r:embed="rId3"/>
            <a:tile tx="0" ty="0" sx="100000" sy="100000" flip="none" algn="tl"/>
          </a:blipFill>
        </p:spPr>
        <p:txBody>
          <a:bodyPr wrap="square">
            <a:spAutoFit/>
          </a:bodyPr>
          <a:lstStyle/>
          <a:p>
            <a:pPr lvl="0" algn="ctr" rtl="1" fontAlgn="base">
              <a:spcBef>
                <a:spcPct val="0"/>
              </a:spcBef>
              <a:spcAft>
                <a:spcPct val="0"/>
              </a:spcAft>
            </a:pPr>
            <a:r>
              <a:rPr lang="fa-IR" sz="3600" b="1" dirty="0">
                <a:solidFill>
                  <a:srgbClr val="0070C0"/>
                </a:solidFill>
                <a:cs typeface="B Titr" panose="00000700000000000000" pitchFamily="2" charset="-78"/>
              </a:rPr>
              <a:t>شاخصه </a:t>
            </a:r>
            <a:r>
              <a:rPr lang="fa-IR" sz="3600" b="1" dirty="0" smtClean="0">
                <a:solidFill>
                  <a:srgbClr val="0070C0"/>
                </a:solidFill>
                <a:cs typeface="B Titr" panose="00000700000000000000" pitchFamily="2" charset="-78"/>
              </a:rPr>
              <a:t>ها ی گفتمان </a:t>
            </a:r>
            <a:r>
              <a:rPr lang="fa-IR" sz="3600" b="1" dirty="0">
                <a:solidFill>
                  <a:srgbClr val="0070C0"/>
                </a:solidFill>
                <a:cs typeface="B Titr" panose="00000700000000000000" pitchFamily="2" charset="-78"/>
              </a:rPr>
              <a:t>اصول‏</a:t>
            </a:r>
            <a:r>
              <a:rPr lang="fa-IR" sz="3600" b="1" dirty="0" smtClean="0">
                <a:solidFill>
                  <a:srgbClr val="0070C0"/>
                </a:solidFill>
                <a:cs typeface="B Titr" panose="00000700000000000000" pitchFamily="2" charset="-78"/>
              </a:rPr>
              <a:t>گرايي </a:t>
            </a:r>
            <a:r>
              <a:rPr lang="fa-IR" sz="2800" b="1" dirty="0" smtClean="0">
                <a:solidFill>
                  <a:srgbClr val="0070C0"/>
                </a:solidFill>
                <a:cs typeface="B Titr" panose="00000700000000000000" pitchFamily="2" charset="-78"/>
              </a:rPr>
              <a:t>(تمدن </a:t>
            </a:r>
            <a:r>
              <a:rPr lang="fa-IR" sz="2800" b="1" dirty="0">
                <a:solidFill>
                  <a:srgbClr val="0070C0"/>
                </a:solidFill>
                <a:cs typeface="B Titr" panose="00000700000000000000" pitchFamily="2" charset="-78"/>
              </a:rPr>
              <a:t>گرايي </a:t>
            </a:r>
            <a:r>
              <a:rPr lang="fa-IR" sz="2800" b="1" dirty="0" smtClean="0">
                <a:solidFill>
                  <a:srgbClr val="0070C0"/>
                </a:solidFill>
                <a:cs typeface="B Titr" panose="00000700000000000000" pitchFamily="2" charset="-78"/>
              </a:rPr>
              <a:t>اسلامي)</a:t>
            </a:r>
            <a:endParaRPr lang="en-US" sz="2800" b="1" dirty="0">
              <a:solidFill>
                <a:srgbClr val="0070C0"/>
              </a:solidFill>
              <a:cs typeface="B Titr" panose="00000700000000000000" pitchFamily="2" charset="-78"/>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76200" y="838200"/>
            <a:ext cx="8991600" cy="5909310"/>
          </a:xfrm>
          <a:prstGeom prst="rect">
            <a:avLst/>
          </a:prstGeom>
          <a:blipFill>
            <a:blip r:embed="rId2"/>
            <a:tile tx="0" ty="0" sx="100000" sy="100000" flip="none" algn="tl"/>
          </a:blip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1" eaLnBrk="1" fontAlgn="base" latinLnBrk="0" hangingPunct="1">
              <a:lnSpc>
                <a:spcPct val="150000"/>
              </a:lnSpc>
              <a:spcBef>
                <a:spcPct val="0"/>
              </a:spcBef>
              <a:spcAft>
                <a:spcPct val="0"/>
              </a:spcAft>
              <a:buClrTx/>
              <a:buSzTx/>
              <a:buFontTx/>
              <a:buNone/>
              <a:tabLst/>
            </a:pPr>
            <a:r>
              <a:rPr lang="fa-IR" sz="2800" b="1" dirty="0" smtClean="0">
                <a:solidFill>
                  <a:schemeClr val="bg1"/>
                </a:solidFill>
                <a:latin typeface="Calibri" pitchFamily="34" charset="0"/>
                <a:ea typeface="Calibri" pitchFamily="34" charset="0"/>
                <a:cs typeface="B Titr" panose="00000700000000000000" pitchFamily="2" charset="-78"/>
              </a:rPr>
              <a:t>1-</a:t>
            </a:r>
            <a:r>
              <a:rPr kumimoji="0" lang="fa-IR" sz="2800" b="1" i="0" u="none" strike="noStrike" cap="none" normalizeH="0" baseline="0" dirty="0" smtClean="0">
                <a:ln>
                  <a:noFill/>
                </a:ln>
                <a:solidFill>
                  <a:schemeClr val="bg1"/>
                </a:solidFill>
                <a:effectLst/>
                <a:latin typeface="Calibri" pitchFamily="34" charset="0"/>
                <a:ea typeface="Calibri" pitchFamily="34" charset="0"/>
                <a:cs typeface="B Titr" panose="00000700000000000000" pitchFamily="2" charset="-78"/>
              </a:rPr>
              <a:t> اسلام یک دین حداکثری و حکومت، حکم اولی اسلام و مطلقه است.</a:t>
            </a:r>
          </a:p>
          <a:p>
            <a:pPr algn="r" rtl="1" fontAlgn="base">
              <a:lnSpc>
                <a:spcPct val="150000"/>
              </a:lnSpc>
              <a:spcBef>
                <a:spcPct val="0"/>
              </a:spcBef>
              <a:spcAft>
                <a:spcPct val="0"/>
              </a:spcAft>
            </a:pPr>
            <a:r>
              <a:rPr lang="fa-IR" sz="2800" b="1" dirty="0" smtClean="0">
                <a:solidFill>
                  <a:schemeClr val="bg1"/>
                </a:solidFill>
                <a:cs typeface="B Titr" panose="00000700000000000000" pitchFamily="2" charset="-78"/>
              </a:rPr>
              <a:t>2- قائل به ولایت کلی مطلقه برای معصوم (علیه السلام) و ولایت مفوّضه مطلقه (اجتماعی) برای فقیه</a:t>
            </a:r>
            <a:endParaRPr kumimoji="0" lang="en-US" sz="2800" b="1" i="0" u="none" strike="noStrike" cap="none" normalizeH="0" baseline="0" dirty="0" smtClean="0">
              <a:ln>
                <a:noFill/>
              </a:ln>
              <a:solidFill>
                <a:schemeClr val="bg1"/>
              </a:solidFill>
              <a:effectLst/>
              <a:latin typeface="Arial" pitchFamily="34" charset="0"/>
              <a:cs typeface="B Titr" panose="00000700000000000000" pitchFamily="2" charset="-78"/>
            </a:endParaRPr>
          </a:p>
          <a:p>
            <a:pPr marL="0" marR="0" lvl="0" indent="0" algn="r" defTabSz="914400" rtl="1" eaLnBrk="0" fontAlgn="base" latinLnBrk="0" hangingPunct="0">
              <a:lnSpc>
                <a:spcPct val="150000"/>
              </a:lnSpc>
              <a:spcBef>
                <a:spcPct val="0"/>
              </a:spcBef>
              <a:spcAft>
                <a:spcPct val="0"/>
              </a:spcAft>
              <a:buClrTx/>
              <a:buSzTx/>
              <a:buFontTx/>
              <a:buNone/>
              <a:tabLst/>
            </a:pPr>
            <a:r>
              <a:rPr lang="fa-IR" sz="2800" b="1" dirty="0" smtClean="0">
                <a:solidFill>
                  <a:schemeClr val="bg1"/>
                </a:solidFill>
                <a:latin typeface="Calibri" pitchFamily="34" charset="0"/>
                <a:ea typeface="Calibri" pitchFamily="34" charset="0"/>
                <a:cs typeface="B Titr" panose="00000700000000000000" pitchFamily="2" charset="-78"/>
              </a:rPr>
              <a:t>3- خلاصه نکردن اسلام</a:t>
            </a:r>
            <a:r>
              <a:rPr kumimoji="0" lang="fa-IR" sz="2800" b="1" i="0" u="none" strike="noStrike" cap="none" normalizeH="0" baseline="0" dirty="0" smtClean="0">
                <a:ln>
                  <a:noFill/>
                </a:ln>
                <a:solidFill>
                  <a:schemeClr val="bg1"/>
                </a:solidFill>
                <a:effectLst/>
                <a:latin typeface="Calibri" pitchFamily="34" charset="0"/>
                <a:ea typeface="Calibri" pitchFamily="34" charset="0"/>
                <a:cs typeface="B Titr" panose="00000700000000000000" pitchFamily="2" charset="-78"/>
              </a:rPr>
              <a:t> در شریعت</a:t>
            </a:r>
            <a:r>
              <a:rPr kumimoji="0" lang="fa-IR" sz="2800" b="1" i="0" u="none" strike="noStrike" cap="none" normalizeH="0" dirty="0" smtClean="0">
                <a:ln>
                  <a:noFill/>
                </a:ln>
                <a:solidFill>
                  <a:schemeClr val="bg1"/>
                </a:solidFill>
                <a:effectLst/>
                <a:latin typeface="Calibri" pitchFamily="34" charset="0"/>
                <a:ea typeface="Calibri" pitchFamily="34" charset="0"/>
                <a:cs typeface="B Titr" panose="00000700000000000000" pitchFamily="2" charset="-78"/>
              </a:rPr>
              <a:t> و ملاحظه</a:t>
            </a:r>
            <a:r>
              <a:rPr kumimoji="0" lang="fa-IR" sz="2800" b="1" i="0" u="none" strike="noStrike" cap="none" normalizeH="0" baseline="0" dirty="0" smtClean="0">
                <a:ln>
                  <a:noFill/>
                </a:ln>
                <a:solidFill>
                  <a:schemeClr val="bg1"/>
                </a:solidFill>
                <a:effectLst/>
                <a:latin typeface="Calibri" pitchFamily="34" charset="0"/>
                <a:ea typeface="Calibri" pitchFamily="34" charset="0"/>
                <a:cs typeface="B Titr" panose="00000700000000000000" pitchFamily="2" charset="-78"/>
              </a:rPr>
              <a:t> ظاهر ،باطن و سرّ دین </a:t>
            </a:r>
            <a:r>
              <a:rPr lang="fa-IR" sz="2800" b="1" dirty="0" smtClean="0">
                <a:solidFill>
                  <a:schemeClr val="bg1"/>
                </a:solidFill>
                <a:latin typeface="Calibri" pitchFamily="34" charset="0"/>
                <a:ea typeface="Calibri" pitchFamily="34" charset="0"/>
                <a:cs typeface="B Titr" panose="00000700000000000000" pitchFamily="2" charset="-78"/>
              </a:rPr>
              <a:t>(توحید – ولایت – شریعت)</a:t>
            </a:r>
            <a:endParaRPr kumimoji="0" lang="fa-IR" sz="2800" b="1" i="0" u="none" strike="noStrike" cap="none" normalizeH="0" baseline="0" dirty="0" smtClean="0">
              <a:ln>
                <a:noFill/>
              </a:ln>
              <a:solidFill>
                <a:schemeClr val="bg1"/>
              </a:solidFill>
              <a:effectLst/>
              <a:latin typeface="Calibri" pitchFamily="34" charset="0"/>
              <a:ea typeface="Calibri" pitchFamily="34" charset="0"/>
              <a:cs typeface="B Titr" panose="00000700000000000000" pitchFamily="2" charset="-78"/>
            </a:endParaRPr>
          </a:p>
          <a:p>
            <a:pPr lvl="0" algn="justLow" rtl="1" fontAlgn="base">
              <a:lnSpc>
                <a:spcPct val="150000"/>
              </a:lnSpc>
              <a:spcBef>
                <a:spcPct val="0"/>
              </a:spcBef>
              <a:spcAft>
                <a:spcPct val="0"/>
              </a:spcAft>
            </a:pPr>
            <a:r>
              <a:rPr kumimoji="0" lang="fa-IR" sz="2800" b="1" i="0" u="none" strike="noStrike" cap="none" normalizeH="0" baseline="0" dirty="0" smtClean="0">
                <a:ln>
                  <a:noFill/>
                </a:ln>
                <a:solidFill>
                  <a:schemeClr val="bg1"/>
                </a:solidFill>
                <a:effectLst/>
                <a:latin typeface="Calibri" pitchFamily="34" charset="0"/>
                <a:ea typeface="Calibri" pitchFamily="34" charset="0"/>
                <a:cs typeface="B Titr" panose="00000700000000000000" pitchFamily="2" charset="-78"/>
              </a:rPr>
              <a:t> منحصر نشدن تحقق اسلام به جریان و اجرای شریعت، بلکه علاوه بر آن، به تحقق خلافت الهی و اسلامی شدن مدیریت جامعه</a:t>
            </a:r>
          </a:p>
          <a:p>
            <a:pPr lvl="0" algn="justLow" rtl="1" fontAlgn="base">
              <a:lnSpc>
                <a:spcPct val="150000"/>
              </a:lnSpc>
              <a:spcBef>
                <a:spcPct val="0"/>
              </a:spcBef>
              <a:spcAft>
                <a:spcPct val="0"/>
              </a:spcAft>
            </a:pPr>
            <a:r>
              <a:rPr lang="fa-IR" sz="2800" b="1" dirty="0" smtClean="0">
                <a:solidFill>
                  <a:schemeClr val="bg1"/>
                </a:solidFill>
                <a:latin typeface="Arial" pitchFamily="34" charset="0"/>
                <a:ea typeface="Times New Roman" pitchFamily="18" charset="0"/>
                <a:cs typeface="B Titr" panose="00000700000000000000" pitchFamily="2" charset="-78"/>
              </a:rPr>
              <a:t>4- اسلام واجد شرایط و ظرفيت رهبري و هدایت جامعة بشري در همه ابعاد و تنها راه سعادت بشری</a:t>
            </a:r>
            <a:endParaRPr kumimoji="0" lang="fa-IR" sz="2800" b="1" i="0" u="none" strike="noStrike" cap="none" normalizeH="0" baseline="0" dirty="0" smtClean="0">
              <a:ln>
                <a:noFill/>
              </a:ln>
              <a:solidFill>
                <a:schemeClr val="bg1"/>
              </a:solidFill>
              <a:effectLst/>
              <a:latin typeface="Arial" pitchFamily="34" charset="0"/>
              <a:cs typeface="B Titr" panose="00000700000000000000" pitchFamily="2" charset="-78"/>
            </a:endParaRPr>
          </a:p>
        </p:txBody>
      </p:sp>
      <p:sp>
        <p:nvSpPr>
          <p:cNvPr id="2" name="Rectangle 1"/>
          <p:cNvSpPr/>
          <p:nvPr/>
        </p:nvSpPr>
        <p:spPr>
          <a:xfrm>
            <a:off x="0" y="0"/>
            <a:ext cx="9144000" cy="646331"/>
          </a:xfrm>
          <a:prstGeom prst="rect">
            <a:avLst/>
          </a:prstGeom>
          <a:blipFill>
            <a:blip r:embed="rId3"/>
            <a:tile tx="0" ty="0" sx="100000" sy="100000" flip="none" algn="tl"/>
          </a:blipFill>
        </p:spPr>
        <p:txBody>
          <a:bodyPr wrap="square">
            <a:spAutoFit/>
          </a:bodyPr>
          <a:lstStyle/>
          <a:p>
            <a:pPr lvl="0" algn="ctr" rtl="1" fontAlgn="base">
              <a:spcBef>
                <a:spcPct val="0"/>
              </a:spcBef>
              <a:spcAft>
                <a:spcPct val="0"/>
              </a:spcAft>
            </a:pPr>
            <a:r>
              <a:rPr lang="fa-IR" sz="3600" b="1" dirty="0">
                <a:solidFill>
                  <a:srgbClr val="0070C0"/>
                </a:solidFill>
                <a:latin typeface="Calibri" pitchFamily="34" charset="0"/>
                <a:ea typeface="Calibri" pitchFamily="34" charset="0"/>
                <a:cs typeface="B Titr" panose="00000700000000000000" pitchFamily="2" charset="-78"/>
              </a:rPr>
              <a:t>اسلام از منظر گفتمان تمدن گرایی اسلامی</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152400" y="1061621"/>
            <a:ext cx="8839200" cy="5262979"/>
          </a:xfrm>
          <a:prstGeom prst="rect">
            <a:avLst/>
          </a:prstGeom>
          <a:blipFill>
            <a:blip r:embed="rId2"/>
            <a:tile tx="0" ty="0" sx="100000" sy="100000" flip="none" algn="tl"/>
          </a:blip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Low" rtl="1" fontAlgn="base">
              <a:lnSpc>
                <a:spcPct val="150000"/>
              </a:lnSpc>
              <a:spcBef>
                <a:spcPct val="0"/>
              </a:spcBef>
              <a:spcAft>
                <a:spcPct val="0"/>
              </a:spcAft>
            </a:pPr>
            <a:r>
              <a:rPr lang="fa-IR" sz="2800" b="1" dirty="0" smtClean="0">
                <a:solidFill>
                  <a:prstClr val="black"/>
                </a:solidFill>
                <a:latin typeface="Arial" pitchFamily="34" charset="0"/>
                <a:ea typeface="Times New Roman" pitchFamily="18" charset="0"/>
                <a:cs typeface="B Titr" panose="00000700000000000000" pitchFamily="2" charset="-78"/>
              </a:rPr>
              <a:t>5- اعتقاد به «كارآمدي» و «جامعيت» اسلام و امكان تحقق آن در عرصه حيات اجتماعي و ایجاد یک تمدن فراگیر در جهان</a:t>
            </a:r>
          </a:p>
          <a:p>
            <a:pPr algn="justLow" rtl="1" fontAlgn="base">
              <a:lnSpc>
                <a:spcPct val="150000"/>
              </a:lnSpc>
              <a:spcBef>
                <a:spcPct val="0"/>
              </a:spcBef>
              <a:spcAft>
                <a:spcPct val="0"/>
              </a:spcAft>
            </a:pPr>
            <a:r>
              <a:rPr lang="fa-IR" sz="2800" b="1" dirty="0" smtClean="0">
                <a:solidFill>
                  <a:prstClr val="black"/>
                </a:solidFill>
                <a:latin typeface="Arial" pitchFamily="34" charset="0"/>
                <a:ea typeface="Times New Roman" pitchFamily="18" charset="0"/>
                <a:cs typeface="B Titr" panose="00000700000000000000" pitchFamily="2" charset="-78"/>
              </a:rPr>
              <a:t>6- اعتقاد به «دولت ديني حداكثري» به معنای مديريت و سرپرستي جامعه و پیوند معیشت و سعادت بر اساس حضور حداكثري دين است.(نفی نگاه بسیط به حکومت)</a:t>
            </a:r>
            <a:endParaRPr lang="en-US" sz="2800" dirty="0" smtClean="0">
              <a:solidFill>
                <a:prstClr val="black"/>
              </a:solidFill>
              <a:latin typeface="Arial" pitchFamily="34" charset="0"/>
              <a:cs typeface="B Titr" panose="00000700000000000000" pitchFamily="2" charset="-78"/>
            </a:endParaRPr>
          </a:p>
          <a:p>
            <a:pPr algn="justLow" rtl="1" eaLnBrk="0" fontAlgn="base" hangingPunct="0">
              <a:lnSpc>
                <a:spcPct val="150000"/>
              </a:lnSpc>
              <a:spcBef>
                <a:spcPct val="0"/>
              </a:spcBef>
              <a:spcAft>
                <a:spcPct val="0"/>
              </a:spcAft>
            </a:pPr>
            <a:r>
              <a:rPr lang="fa-IR" sz="2800" b="1" dirty="0" smtClean="0">
                <a:solidFill>
                  <a:prstClr val="black"/>
                </a:solidFill>
                <a:latin typeface="Arial" pitchFamily="34" charset="0"/>
                <a:ea typeface="Times New Roman" pitchFamily="18" charset="0"/>
                <a:cs typeface="B Titr" panose="00000700000000000000" pitchFamily="2" charset="-78"/>
              </a:rPr>
              <a:t>7- به دنبال طراحی فضاي مدنيّت، شکل گیری هويّت اجتماعي و فرم دادن ساختارها و مظاهر اجتماعي مبتني بر اسلام و هويّت اسلامي</a:t>
            </a:r>
          </a:p>
          <a:p>
            <a:pPr algn="justLow" rtl="1" eaLnBrk="0" fontAlgn="base" hangingPunct="0">
              <a:lnSpc>
                <a:spcPct val="150000"/>
              </a:lnSpc>
              <a:spcBef>
                <a:spcPct val="0"/>
              </a:spcBef>
              <a:spcAft>
                <a:spcPct val="0"/>
              </a:spcAft>
            </a:pPr>
            <a:r>
              <a:rPr lang="fa-IR" sz="2800" b="1" dirty="0" smtClean="0">
                <a:solidFill>
                  <a:prstClr val="black"/>
                </a:solidFill>
                <a:latin typeface="Yagut" pitchFamily="2" charset="-78"/>
                <a:cs typeface="B Titr" panose="00000700000000000000" pitchFamily="2" charset="-78"/>
              </a:rPr>
              <a:t>8- اعتقاد به جریان اجتهاد شیعی</a:t>
            </a:r>
            <a:endParaRPr lang="fa-IR" sz="2800" b="1" dirty="0" smtClean="0">
              <a:solidFill>
                <a:prstClr val="black"/>
              </a:solidFill>
              <a:latin typeface="Arial" pitchFamily="34" charset="0"/>
              <a:cs typeface="B Titr" panose="00000700000000000000" pitchFamily="2" charset="-78"/>
            </a:endParaRPr>
          </a:p>
        </p:txBody>
      </p:sp>
      <p:sp>
        <p:nvSpPr>
          <p:cNvPr id="2" name="Rectangle 1"/>
          <p:cNvSpPr/>
          <p:nvPr/>
        </p:nvSpPr>
        <p:spPr>
          <a:xfrm>
            <a:off x="0" y="0"/>
            <a:ext cx="9144000" cy="646331"/>
          </a:xfrm>
          <a:prstGeom prst="rect">
            <a:avLst/>
          </a:prstGeom>
          <a:blipFill>
            <a:blip r:embed="rId3"/>
            <a:tile tx="0" ty="0" sx="100000" sy="100000" flip="none" algn="tl"/>
          </a:blipFill>
        </p:spPr>
        <p:txBody>
          <a:bodyPr wrap="square">
            <a:spAutoFit/>
          </a:bodyPr>
          <a:lstStyle/>
          <a:p>
            <a:pPr algn="ctr" rtl="1" fontAlgn="base">
              <a:spcBef>
                <a:spcPct val="0"/>
              </a:spcBef>
              <a:spcAft>
                <a:spcPct val="0"/>
              </a:spcAft>
            </a:pPr>
            <a:r>
              <a:rPr lang="fa-IR" sz="3600" b="1" dirty="0">
                <a:solidFill>
                  <a:srgbClr val="0070C0"/>
                </a:solidFill>
                <a:latin typeface="Calibri" pitchFamily="34" charset="0"/>
                <a:ea typeface="Calibri" pitchFamily="34" charset="0"/>
                <a:cs typeface="B Titr" panose="00000700000000000000" pitchFamily="2" charset="-78"/>
              </a:rPr>
              <a:t>اسلام از منظر گفتمان تمدن گرایی اسلامی</a:t>
            </a:r>
          </a:p>
        </p:txBody>
      </p:sp>
    </p:spTree>
    <p:extLst>
      <p:ext uri="{BB962C8B-B14F-4D97-AF65-F5344CB8AC3E}">
        <p14:creationId xmlns:p14="http://schemas.microsoft.com/office/powerpoint/2010/main" val="382299870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685800"/>
            <a:ext cx="8915400" cy="6093976"/>
          </a:xfrm>
          <a:prstGeom prst="rect">
            <a:avLst/>
          </a:prstGeom>
          <a:blipFill>
            <a:blip r:embed="rId2"/>
            <a:tile tx="0" ty="0" sx="100000" sy="100000" flip="none" algn="tl"/>
          </a:blipFill>
        </p:spPr>
        <p:txBody>
          <a:bodyPr wrap="square">
            <a:spAutoFit/>
          </a:bodyPr>
          <a:lstStyle/>
          <a:p>
            <a:pPr algn="r" rtl="1">
              <a:lnSpc>
                <a:spcPct val="150000"/>
              </a:lnSpc>
            </a:pPr>
            <a:r>
              <a:rPr lang="fa-IR" sz="3600" b="1" dirty="0" smtClean="0">
                <a:solidFill>
                  <a:schemeClr val="bg1"/>
                </a:solidFill>
                <a:cs typeface="B Titr" panose="00000700000000000000" pitchFamily="2" charset="-78"/>
              </a:rPr>
              <a:t>«</a:t>
            </a:r>
            <a:r>
              <a:rPr lang="fa-IR" sz="2800" b="1" dirty="0" smtClean="0">
                <a:solidFill>
                  <a:schemeClr val="bg1"/>
                </a:solidFill>
                <a:cs typeface="B Titr" panose="00000700000000000000" pitchFamily="2" charset="-78"/>
              </a:rPr>
              <a:t>حکومت در نظر مجتهد واقعی فلسفه عملی تمامی فقه در تمامی زوایای زندگی بشریت است،حکومت نشان دهنده جنبه عملی فقیه در بر خورد با تمامی معضلات اجتماعی و سیاسی و نظامی و فرهنگی است. فقه تئوری واقعی و کامل اداره انسان از گهواره تا گور است.» 							</a:t>
            </a:r>
            <a:r>
              <a:rPr lang="fa-IR" sz="2400" b="1" dirty="0" smtClean="0">
                <a:solidFill>
                  <a:schemeClr val="bg1"/>
                </a:solidFill>
                <a:cs typeface="B Titr" panose="00000700000000000000" pitchFamily="2" charset="-78"/>
              </a:rPr>
              <a:t>صحیفه نور: ج21 ص:98</a:t>
            </a:r>
          </a:p>
          <a:p>
            <a:pPr algn="justLow" rtl="1">
              <a:lnSpc>
                <a:spcPct val="150000"/>
              </a:lnSpc>
            </a:pPr>
            <a:r>
              <a:rPr lang="fa-IR" sz="2800" b="1" dirty="0" smtClean="0">
                <a:solidFill>
                  <a:schemeClr val="bg1"/>
                </a:solidFill>
                <a:cs typeface="B Titr" panose="00000700000000000000" pitchFamily="2" charset="-78"/>
              </a:rPr>
              <a:t>«حکومت شعبه ای از ولایت مطلقه رسول الله است، یکی از احکام اولیه اسلام است و مقدم بر تمام احکام اولیه،حتی نماز و روزه و حج است..» حقیقت اسلام همان حکومت با تمامی شونات است و احکام بخشی از اسلام هستند. 				</a:t>
            </a:r>
            <a:r>
              <a:rPr lang="fa-IR" sz="2400" b="1" dirty="0" smtClean="0">
                <a:solidFill>
                  <a:schemeClr val="bg1"/>
                </a:solidFill>
                <a:cs typeface="B Titr" panose="00000700000000000000" pitchFamily="2" charset="-78"/>
              </a:rPr>
              <a:t>صحیفه نور: ج20، ص:170</a:t>
            </a:r>
            <a:endParaRPr lang="fa-IR" sz="2400" b="1" dirty="0">
              <a:solidFill>
                <a:schemeClr val="bg1"/>
              </a:solidFill>
              <a:cs typeface="B Titr" panose="00000700000000000000" pitchFamily="2" charset="-78"/>
            </a:endParaRPr>
          </a:p>
        </p:txBody>
      </p:sp>
      <p:sp>
        <p:nvSpPr>
          <p:cNvPr id="3" name="Rectangle 2"/>
          <p:cNvSpPr/>
          <p:nvPr/>
        </p:nvSpPr>
        <p:spPr>
          <a:xfrm>
            <a:off x="76200" y="0"/>
            <a:ext cx="8915400" cy="646331"/>
          </a:xfrm>
          <a:prstGeom prst="rect">
            <a:avLst/>
          </a:prstGeom>
          <a:blipFill>
            <a:blip r:embed="rId3"/>
            <a:tile tx="0" ty="0" sx="100000" sy="100000" flip="none" algn="tl"/>
          </a:blipFill>
        </p:spPr>
        <p:txBody>
          <a:bodyPr wrap="square">
            <a:spAutoFit/>
          </a:bodyPr>
          <a:lstStyle/>
          <a:p>
            <a:pPr lvl="0" algn="ctr" rtl="1" fontAlgn="base">
              <a:spcBef>
                <a:spcPct val="0"/>
              </a:spcBef>
              <a:spcAft>
                <a:spcPct val="0"/>
              </a:spcAft>
            </a:pPr>
            <a:r>
              <a:rPr lang="fa-IR" sz="3600" b="1" dirty="0" smtClean="0">
                <a:solidFill>
                  <a:srgbClr val="0070C0"/>
                </a:solidFill>
                <a:latin typeface="Calibri" pitchFamily="34" charset="0"/>
                <a:ea typeface="Calibri" pitchFamily="34" charset="0"/>
                <a:cs typeface="B Titr" panose="00000700000000000000" pitchFamily="2" charset="-78"/>
              </a:rPr>
              <a:t>حکومت از منظر امام خمینی</a:t>
            </a:r>
            <a:endParaRPr lang="fa-IR" sz="3600" b="1" dirty="0">
              <a:solidFill>
                <a:srgbClr val="0070C0"/>
              </a:solidFill>
              <a:latin typeface="Calibri" pitchFamily="34" charset="0"/>
              <a:ea typeface="Calibri" pitchFamily="34" charset="0"/>
              <a:cs typeface="B Titr" panose="00000700000000000000" pitchFamily="2" charset="-78"/>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1" name="Rectangle 1"/>
          <p:cNvSpPr>
            <a:spLocks noChangeArrowheads="1"/>
          </p:cNvSpPr>
          <p:nvPr/>
        </p:nvSpPr>
        <p:spPr bwMode="auto">
          <a:xfrm>
            <a:off x="157316" y="1276447"/>
            <a:ext cx="8834284" cy="5155257"/>
          </a:xfrm>
          <a:prstGeom prst="rect">
            <a:avLst/>
          </a:prstGeom>
          <a:blipFill>
            <a:blip r:embed="rId2"/>
            <a:tile tx="0" ty="0" sx="100000" sy="100000" flip="none" algn="tl"/>
          </a:blip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r" rtl="1" fontAlgn="base">
              <a:lnSpc>
                <a:spcPct val="200000"/>
              </a:lnSpc>
              <a:spcBef>
                <a:spcPct val="0"/>
              </a:spcBef>
              <a:spcAft>
                <a:spcPct val="0"/>
              </a:spcAft>
            </a:pPr>
            <a:r>
              <a:rPr lang="fa-IR" sz="2800" b="1" dirty="0" smtClean="0">
                <a:solidFill>
                  <a:schemeClr val="bg1"/>
                </a:solidFill>
                <a:latin typeface="Tahoma" pitchFamily="34" charset="0"/>
                <a:ea typeface="Times New Roman" pitchFamily="18" charset="0"/>
                <a:cs typeface="B Titr" panose="00000700000000000000" pitchFamily="2" charset="-78"/>
              </a:rPr>
              <a:t>1- باطل دانستن کلّیت </a:t>
            </a:r>
            <a:r>
              <a:rPr kumimoji="0" lang="fa-IR" sz="2800" b="1" i="0" u="none" strike="noStrike" cap="none" normalizeH="0" baseline="0" dirty="0" smtClean="0">
                <a:ln>
                  <a:noFill/>
                </a:ln>
                <a:solidFill>
                  <a:schemeClr val="bg1"/>
                </a:solidFill>
                <a:effectLst/>
                <a:latin typeface="Tahoma" pitchFamily="34" charset="0"/>
                <a:ea typeface="Times New Roman" pitchFamily="18" charset="0"/>
                <a:cs typeface="B Titr" panose="00000700000000000000" pitchFamily="2" charset="-78"/>
              </a:rPr>
              <a:t>جریان غرب و جهت کلّی این تمدن</a:t>
            </a:r>
          </a:p>
          <a:p>
            <a:pPr marL="530225" lvl="0" indent="-530225" algn="r" rtl="1" fontAlgn="base">
              <a:lnSpc>
                <a:spcPct val="200000"/>
              </a:lnSpc>
              <a:spcBef>
                <a:spcPct val="0"/>
              </a:spcBef>
              <a:spcAft>
                <a:spcPct val="0"/>
              </a:spcAft>
            </a:pPr>
            <a:r>
              <a:rPr lang="fa-IR" sz="2800" b="1" dirty="0" smtClean="0">
                <a:solidFill>
                  <a:schemeClr val="bg1"/>
                </a:solidFill>
                <a:latin typeface="Tahoma" pitchFamily="34" charset="0"/>
                <a:ea typeface="Times New Roman" pitchFamily="18" charset="0"/>
                <a:cs typeface="B Titr" panose="00000700000000000000" pitchFamily="2" charset="-78"/>
              </a:rPr>
              <a:t>2- ملاحظه </a:t>
            </a:r>
            <a:r>
              <a:rPr kumimoji="0" lang="fa-IR" sz="2800" b="1" i="0" u="none" strike="noStrike" cap="none" normalizeH="0" baseline="0" dirty="0" smtClean="0">
                <a:ln>
                  <a:noFill/>
                </a:ln>
                <a:solidFill>
                  <a:schemeClr val="bg1"/>
                </a:solidFill>
                <a:effectLst/>
                <a:latin typeface="Tahoma" pitchFamily="34" charset="0"/>
                <a:ea typeface="Times New Roman" pitchFamily="18" charset="0"/>
                <a:cs typeface="B Titr" panose="00000700000000000000" pitchFamily="2" charset="-78"/>
              </a:rPr>
              <a:t>تمدن غرب به صورت یک منظومه و سیستم و دارای لایه‌های عمیق</a:t>
            </a:r>
          </a:p>
          <a:p>
            <a:pPr lvl="0" algn="r" rtl="1" fontAlgn="base">
              <a:lnSpc>
                <a:spcPct val="200000"/>
              </a:lnSpc>
              <a:spcBef>
                <a:spcPct val="0"/>
              </a:spcBef>
              <a:spcAft>
                <a:spcPct val="0"/>
              </a:spcAft>
            </a:pPr>
            <a:r>
              <a:rPr lang="fa-IR" sz="2800" b="1" dirty="0" smtClean="0">
                <a:solidFill>
                  <a:schemeClr val="bg1"/>
                </a:solidFill>
                <a:latin typeface="Arial" pitchFamily="34" charset="0"/>
                <a:ea typeface="Times New Roman" pitchFamily="18" charset="0"/>
                <a:cs typeface="B Titr" panose="00000700000000000000" pitchFamily="2" charset="-78"/>
              </a:rPr>
              <a:t>(يك مجموعه‌ي به هم پيوسته‌ ومبتني بر بنيان مادي و غیر قابل تجزیه)</a:t>
            </a:r>
          </a:p>
          <a:p>
            <a:pPr algn="r" rtl="1" fontAlgn="base">
              <a:lnSpc>
                <a:spcPct val="200000"/>
              </a:lnSpc>
              <a:spcBef>
                <a:spcPct val="0"/>
              </a:spcBef>
              <a:spcAft>
                <a:spcPct val="0"/>
              </a:spcAft>
            </a:pPr>
            <a:r>
              <a:rPr lang="fa-IR" sz="2800" b="1" dirty="0" smtClean="0">
                <a:solidFill>
                  <a:schemeClr val="bg1"/>
                </a:solidFill>
                <a:latin typeface="Arial" pitchFamily="34" charset="0"/>
                <a:ea typeface="Times New Roman" pitchFamily="18" charset="0"/>
                <a:cs typeface="B Titr" panose="00000700000000000000" pitchFamily="2" charset="-78"/>
              </a:rPr>
              <a:t>3- </a:t>
            </a:r>
            <a:r>
              <a:rPr lang="fa-IR" sz="2800" b="1" dirty="0">
                <a:solidFill>
                  <a:schemeClr val="bg1"/>
                </a:solidFill>
                <a:latin typeface="Arial" pitchFamily="34" charset="0"/>
                <a:ea typeface="Times New Roman" pitchFamily="18" charset="0"/>
                <a:cs typeface="B Titr" panose="00000700000000000000" pitchFamily="2" charset="-78"/>
              </a:rPr>
              <a:t>خلاء غرب از مفاهیم و تعالیم انبیاء الهی  </a:t>
            </a:r>
          </a:p>
          <a:p>
            <a:pPr algn="r" rtl="1" fontAlgn="base">
              <a:lnSpc>
                <a:spcPct val="200000"/>
              </a:lnSpc>
              <a:spcBef>
                <a:spcPct val="0"/>
              </a:spcBef>
              <a:spcAft>
                <a:spcPct val="0"/>
              </a:spcAft>
            </a:pPr>
            <a:r>
              <a:rPr lang="fa-IR" sz="2800" b="1" dirty="0" smtClean="0">
                <a:solidFill>
                  <a:schemeClr val="bg1"/>
                </a:solidFill>
                <a:latin typeface="Arial" pitchFamily="34" charset="0"/>
                <a:ea typeface="Times New Roman" pitchFamily="18" charset="0"/>
                <a:cs typeface="B Titr" panose="00000700000000000000" pitchFamily="2" charset="-78"/>
              </a:rPr>
              <a:t>4- انسان مداری در تقابل با خدا مداری روح و لایه باطنی تجدد</a:t>
            </a:r>
            <a:endParaRPr kumimoji="0" lang="en-US" sz="2800" b="1" i="0" u="none" strike="noStrike" cap="none" normalizeH="0" baseline="0" dirty="0" smtClean="0">
              <a:ln>
                <a:noFill/>
              </a:ln>
              <a:solidFill>
                <a:schemeClr val="bg1"/>
              </a:solidFill>
              <a:effectLst/>
              <a:latin typeface="Arial" pitchFamily="34" charset="0"/>
              <a:cs typeface="B Titr" panose="00000700000000000000" pitchFamily="2" charset="-78"/>
            </a:endParaRPr>
          </a:p>
        </p:txBody>
      </p:sp>
      <p:sp>
        <p:nvSpPr>
          <p:cNvPr id="2" name="Rectangle 1"/>
          <p:cNvSpPr/>
          <p:nvPr/>
        </p:nvSpPr>
        <p:spPr>
          <a:xfrm>
            <a:off x="0" y="152400"/>
            <a:ext cx="9134168" cy="646331"/>
          </a:xfrm>
          <a:prstGeom prst="rect">
            <a:avLst/>
          </a:prstGeom>
          <a:blipFill>
            <a:blip r:embed="rId3"/>
            <a:tile tx="0" ty="0" sx="100000" sy="100000" flip="none" algn="tl"/>
          </a:blipFill>
        </p:spPr>
        <p:txBody>
          <a:bodyPr wrap="square">
            <a:spAutoFit/>
          </a:bodyPr>
          <a:lstStyle/>
          <a:p>
            <a:pPr algn="ctr" rtl="1" fontAlgn="base">
              <a:spcBef>
                <a:spcPct val="0"/>
              </a:spcBef>
              <a:spcAft>
                <a:spcPct val="0"/>
              </a:spcAft>
            </a:pPr>
            <a:r>
              <a:rPr lang="fa-IR" sz="3600" b="1" dirty="0">
                <a:solidFill>
                  <a:srgbClr val="0070C0"/>
                </a:solidFill>
                <a:latin typeface="Tahoma" pitchFamily="34" charset="0"/>
                <a:ea typeface="Times New Roman" pitchFamily="18" charset="0"/>
                <a:cs typeface="B Titr" panose="00000700000000000000" pitchFamily="2" charset="-78"/>
              </a:rPr>
              <a:t>نگاه طرفداران تمدن </a:t>
            </a:r>
            <a:r>
              <a:rPr lang="fa-IR" sz="3600" b="1" dirty="0" smtClean="0">
                <a:solidFill>
                  <a:srgbClr val="0070C0"/>
                </a:solidFill>
                <a:latin typeface="Tahoma" pitchFamily="34" charset="0"/>
                <a:ea typeface="Times New Roman" pitchFamily="18" charset="0"/>
                <a:cs typeface="B Titr" panose="00000700000000000000" pitchFamily="2" charset="-78"/>
              </a:rPr>
              <a:t>اسلامی نسبت به غرب </a:t>
            </a:r>
            <a:r>
              <a:rPr lang="fa-IR" sz="3600" b="1" dirty="0">
                <a:solidFill>
                  <a:srgbClr val="0070C0"/>
                </a:solidFill>
                <a:latin typeface="Tahoma" pitchFamily="34" charset="0"/>
                <a:ea typeface="Times New Roman" pitchFamily="18" charset="0"/>
                <a:cs typeface="B Titr" panose="00000700000000000000" pitchFamily="2" charset="-78"/>
              </a:rPr>
              <a:t>و </a:t>
            </a:r>
            <a:r>
              <a:rPr lang="fa-IR" sz="3600" b="1" dirty="0" smtClean="0">
                <a:solidFill>
                  <a:srgbClr val="0070C0"/>
                </a:solidFill>
                <a:latin typeface="Tahoma" pitchFamily="34" charset="0"/>
                <a:ea typeface="Times New Roman" pitchFamily="18" charset="0"/>
                <a:cs typeface="B Titr" panose="00000700000000000000" pitchFamily="2" charset="-78"/>
              </a:rPr>
              <a:t>مدرنیته</a:t>
            </a:r>
            <a:endParaRPr lang="fa-IR" sz="3600" b="1" dirty="0">
              <a:solidFill>
                <a:srgbClr val="0070C0"/>
              </a:solidFill>
              <a:latin typeface="Tahoma" pitchFamily="34" charset="0"/>
              <a:ea typeface="Times New Roman" pitchFamily="18" charset="0"/>
              <a:cs typeface="B Titr" panose="00000700000000000000" pitchFamily="2" charset="-78"/>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1"/>
          <p:cNvSpPr>
            <a:spLocks noChangeArrowheads="1"/>
          </p:cNvSpPr>
          <p:nvPr/>
        </p:nvSpPr>
        <p:spPr bwMode="auto">
          <a:xfrm>
            <a:off x="152400" y="1143000"/>
            <a:ext cx="8915400" cy="5262979"/>
          </a:xfrm>
          <a:prstGeom prst="rect">
            <a:avLst/>
          </a:prstGeom>
          <a:blipFill>
            <a:blip r:embed="rId2"/>
            <a:tile tx="0" ty="0" sx="100000" sy="100000" flip="none" algn="tl"/>
          </a:blip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50000"/>
              </a:lnSpc>
              <a:spcBef>
                <a:spcPct val="0"/>
              </a:spcBef>
              <a:spcAft>
                <a:spcPct val="0"/>
              </a:spcAft>
              <a:buClrTx/>
              <a:buSzTx/>
              <a:buFontTx/>
              <a:buNone/>
              <a:tabLst/>
            </a:pPr>
            <a:r>
              <a:rPr lang="fa-IR" sz="2800" b="1" dirty="0" smtClean="0">
                <a:solidFill>
                  <a:schemeClr val="bg1"/>
                </a:solidFill>
                <a:latin typeface="Arial" pitchFamily="34" charset="0"/>
                <a:ea typeface="Times New Roman" pitchFamily="18" charset="0"/>
                <a:cs typeface="B Titr" panose="00000700000000000000" pitchFamily="2" charset="-78"/>
              </a:rPr>
              <a:t>يك حركت بالقوه و داراي شتاب به سمت ايجاد يك تمدن فراگير جهاني</a:t>
            </a:r>
          </a:p>
          <a:p>
            <a:pPr marL="0" marR="0" lvl="0" indent="0" algn="justLow" defTabSz="914400" rtl="1" eaLnBrk="1" fontAlgn="base" latinLnBrk="0" hangingPunct="1">
              <a:lnSpc>
                <a:spcPct val="150000"/>
              </a:lnSpc>
              <a:spcBef>
                <a:spcPct val="0"/>
              </a:spcBef>
              <a:spcAft>
                <a:spcPct val="0"/>
              </a:spcAft>
              <a:buClrTx/>
              <a:buSzTx/>
              <a:buFontTx/>
              <a:buNone/>
              <a:tabLst/>
            </a:pPr>
            <a:r>
              <a:rPr lang="fa-IR" sz="2800" b="1" dirty="0" smtClean="0">
                <a:solidFill>
                  <a:schemeClr val="bg1"/>
                </a:solidFill>
                <a:latin typeface="Arial" pitchFamily="34" charset="0"/>
                <a:ea typeface="Times New Roman" pitchFamily="18" charset="0"/>
                <a:cs typeface="B Titr" panose="00000700000000000000" pitchFamily="2" charset="-78"/>
              </a:rPr>
              <a:t>1- منحصر نبودن انقلاب اسلامی در حد یک انقلاب ضد استبدادی و ضد استعماری</a:t>
            </a:r>
          </a:p>
          <a:p>
            <a:pPr marL="0" marR="0" lvl="0" indent="0" algn="justLow" defTabSz="914400" rtl="1" eaLnBrk="1" fontAlgn="base" latinLnBrk="0" hangingPunct="1">
              <a:lnSpc>
                <a:spcPct val="150000"/>
              </a:lnSpc>
              <a:spcBef>
                <a:spcPct val="0"/>
              </a:spcBef>
              <a:spcAft>
                <a:spcPct val="0"/>
              </a:spcAft>
              <a:buClrTx/>
              <a:buSzTx/>
              <a:buFontTx/>
              <a:buNone/>
              <a:tabLst/>
            </a:pPr>
            <a:r>
              <a:rPr kumimoji="0" lang="fa-IR" sz="2800" b="1" i="0" u="none" strike="noStrike" cap="none" normalizeH="0" dirty="0" smtClean="0">
                <a:ln>
                  <a:noFill/>
                </a:ln>
                <a:solidFill>
                  <a:schemeClr val="bg1"/>
                </a:solidFill>
                <a:effectLst/>
                <a:latin typeface="Arial" pitchFamily="34" charset="0"/>
                <a:ea typeface="Times New Roman" pitchFamily="18" charset="0"/>
                <a:cs typeface="B Titr" panose="00000700000000000000" pitchFamily="2" charset="-78"/>
              </a:rPr>
              <a:t>2- انقلاب اسلامی یک انقلاب معنوی و اسلامی و جوشیده از متن حقیقت هستی و لایه های باطنی عالم و اراده اولیاء الهی</a:t>
            </a:r>
          </a:p>
          <a:p>
            <a:pPr marL="0" marR="0" lvl="0" indent="0" algn="justLow" defTabSz="914400" rtl="1" eaLnBrk="1" fontAlgn="base" latinLnBrk="0" hangingPunct="1">
              <a:lnSpc>
                <a:spcPct val="150000"/>
              </a:lnSpc>
              <a:spcBef>
                <a:spcPct val="0"/>
              </a:spcBef>
              <a:spcAft>
                <a:spcPct val="0"/>
              </a:spcAft>
              <a:buClrTx/>
              <a:buSzTx/>
              <a:buFontTx/>
              <a:buNone/>
              <a:tabLst/>
            </a:pPr>
            <a:r>
              <a:rPr lang="fa-IR" sz="2800" b="1" dirty="0" smtClean="0">
                <a:solidFill>
                  <a:schemeClr val="bg1"/>
                </a:solidFill>
                <a:latin typeface="Arial" pitchFamily="34" charset="0"/>
                <a:ea typeface="Times New Roman" pitchFamily="18" charset="0"/>
                <a:cs typeface="B Titr" panose="00000700000000000000" pitchFamily="2" charset="-78"/>
              </a:rPr>
              <a:t>3- دارای یک مأموریت </a:t>
            </a:r>
            <a:r>
              <a:rPr kumimoji="0" lang="fa-IR" sz="2800" b="1" i="0" u="none" strike="noStrike" cap="none" normalizeH="0" baseline="0" dirty="0" smtClean="0">
                <a:ln>
                  <a:noFill/>
                </a:ln>
                <a:solidFill>
                  <a:schemeClr val="bg1"/>
                </a:solidFill>
                <a:effectLst/>
                <a:latin typeface="Arial" pitchFamily="34" charset="0"/>
                <a:ea typeface="Times New Roman" pitchFamily="18" charset="0"/>
                <a:cs typeface="B Titr" panose="00000700000000000000" pitchFamily="2" charset="-78"/>
              </a:rPr>
              <a:t>فرا ملی و تاريخي و جهاني</a:t>
            </a:r>
            <a:r>
              <a:rPr kumimoji="0" lang="fa-IR" sz="2800" b="1" i="0" u="none" strike="noStrike" cap="none" normalizeH="0" dirty="0" smtClean="0">
                <a:ln>
                  <a:noFill/>
                </a:ln>
                <a:solidFill>
                  <a:schemeClr val="bg1"/>
                </a:solidFill>
                <a:effectLst/>
                <a:latin typeface="Arial" pitchFamily="34" charset="0"/>
                <a:ea typeface="Times New Roman" pitchFamily="18" charset="0"/>
                <a:cs typeface="B Titr" panose="00000700000000000000" pitchFamily="2" charset="-78"/>
              </a:rPr>
              <a:t> برای تغییر </a:t>
            </a:r>
            <a:r>
              <a:rPr kumimoji="0" lang="fa-IR" sz="2800" b="1" i="0" u="none" strike="noStrike" cap="none" normalizeH="0" baseline="0" dirty="0" smtClean="0">
                <a:ln>
                  <a:noFill/>
                </a:ln>
                <a:solidFill>
                  <a:schemeClr val="bg1"/>
                </a:solidFill>
                <a:effectLst/>
                <a:latin typeface="Arial" pitchFamily="34" charset="0"/>
                <a:ea typeface="Times New Roman" pitchFamily="18" charset="0"/>
                <a:cs typeface="B Titr" panose="00000700000000000000" pitchFamily="2" charset="-78"/>
              </a:rPr>
              <a:t>مدیریت  جامعه‌ي جهانی در مقياس تحوّلات تاريخي</a:t>
            </a:r>
          </a:p>
          <a:p>
            <a:pPr marL="0" marR="0" lvl="0" indent="0" algn="justLow" defTabSz="914400" rtl="1" eaLnBrk="1" fontAlgn="base" latinLnBrk="0" hangingPunct="1">
              <a:lnSpc>
                <a:spcPct val="150000"/>
              </a:lnSpc>
              <a:spcBef>
                <a:spcPct val="0"/>
              </a:spcBef>
              <a:spcAft>
                <a:spcPct val="0"/>
              </a:spcAft>
              <a:buClrTx/>
              <a:buSzTx/>
              <a:buFontTx/>
              <a:buNone/>
              <a:tabLst/>
            </a:pPr>
            <a:r>
              <a:rPr kumimoji="0" lang="fa-IR" sz="2800" b="1" i="0" u="none" strike="noStrike" cap="none" normalizeH="0" baseline="0" dirty="0" smtClean="0">
                <a:ln>
                  <a:noFill/>
                </a:ln>
                <a:solidFill>
                  <a:schemeClr val="bg1"/>
                </a:solidFill>
                <a:effectLst/>
                <a:latin typeface="Yagut" pitchFamily="2" charset="-78"/>
                <a:cs typeface="B Titr" panose="00000700000000000000" pitchFamily="2" charset="-78"/>
              </a:rPr>
              <a:t>4- احیاء عزت</a:t>
            </a:r>
            <a:r>
              <a:rPr kumimoji="0" lang="fa-IR" sz="2800" b="1" i="0" u="none" strike="noStrike" cap="none" normalizeH="0" dirty="0" smtClean="0">
                <a:ln>
                  <a:noFill/>
                </a:ln>
                <a:solidFill>
                  <a:schemeClr val="bg1"/>
                </a:solidFill>
                <a:effectLst/>
                <a:latin typeface="Yagut" pitchFamily="2" charset="-78"/>
                <a:cs typeface="B Titr" panose="00000700000000000000" pitchFamily="2" charset="-78"/>
              </a:rPr>
              <a:t> و هویت اسلامی</a:t>
            </a:r>
            <a:endParaRPr kumimoji="0" lang="fa-IR" sz="2800" b="0" i="0" u="none" strike="noStrike" cap="none" normalizeH="0" baseline="0" dirty="0" smtClean="0">
              <a:ln>
                <a:noFill/>
              </a:ln>
              <a:solidFill>
                <a:schemeClr val="bg1"/>
              </a:solidFill>
              <a:effectLst/>
              <a:latin typeface="Arial" pitchFamily="34" charset="0"/>
              <a:cs typeface="B Titr" panose="00000700000000000000" pitchFamily="2" charset="-78"/>
            </a:endParaRPr>
          </a:p>
        </p:txBody>
      </p:sp>
      <p:sp>
        <p:nvSpPr>
          <p:cNvPr id="2" name="Rectangle 1"/>
          <p:cNvSpPr/>
          <p:nvPr/>
        </p:nvSpPr>
        <p:spPr>
          <a:xfrm>
            <a:off x="0" y="40957"/>
            <a:ext cx="9067800" cy="646331"/>
          </a:xfrm>
          <a:prstGeom prst="rect">
            <a:avLst/>
          </a:prstGeom>
          <a:blipFill>
            <a:blip r:embed="rId3"/>
            <a:tile tx="0" ty="0" sx="100000" sy="100000" flip="none" algn="tl"/>
          </a:blipFill>
        </p:spPr>
        <p:txBody>
          <a:bodyPr wrap="square">
            <a:spAutoFit/>
          </a:bodyPr>
          <a:lstStyle/>
          <a:p>
            <a:pPr lvl="0" algn="ctr" rtl="1" fontAlgn="base">
              <a:spcBef>
                <a:spcPct val="0"/>
              </a:spcBef>
              <a:spcAft>
                <a:spcPct val="0"/>
              </a:spcAft>
            </a:pPr>
            <a:r>
              <a:rPr lang="fa-IR" sz="3600" b="1" dirty="0">
                <a:solidFill>
                  <a:srgbClr val="0070C0"/>
                </a:solidFill>
                <a:latin typeface="Arial" pitchFamily="34" charset="0"/>
                <a:ea typeface="Times New Roman" pitchFamily="18" charset="0"/>
                <a:cs typeface="B Titr" panose="00000700000000000000" pitchFamily="2" charset="-78"/>
              </a:rPr>
              <a:t>انقلاب اسلامی از نگاه گفتمان تمدن گرایی اسلامی</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Rectangle 1"/>
          <p:cNvSpPr>
            <a:spLocks noChangeArrowheads="1"/>
          </p:cNvSpPr>
          <p:nvPr/>
        </p:nvSpPr>
        <p:spPr bwMode="auto">
          <a:xfrm>
            <a:off x="381000" y="1137821"/>
            <a:ext cx="8382000" cy="5262979"/>
          </a:xfrm>
          <a:prstGeom prst="rect">
            <a:avLst/>
          </a:prstGeom>
          <a:blipFill>
            <a:blip r:embed="rId2"/>
            <a:tile tx="0" ty="0" sx="100000" sy="100000" flip="none" algn="tl"/>
          </a:blip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200000"/>
              </a:lnSpc>
              <a:spcBef>
                <a:spcPct val="0"/>
              </a:spcBef>
              <a:spcAft>
                <a:spcPct val="0"/>
              </a:spcAft>
              <a:buClrTx/>
              <a:buSzTx/>
              <a:buFontTx/>
              <a:buNone/>
              <a:tabLst/>
            </a:pPr>
            <a:r>
              <a:rPr lang="fa-IR" sz="2800" b="1" dirty="0" smtClean="0">
                <a:solidFill>
                  <a:schemeClr val="bg1"/>
                </a:solidFill>
                <a:latin typeface="Arial" pitchFamily="34" charset="0"/>
                <a:ea typeface="Times New Roman" pitchFamily="18" charset="0"/>
                <a:cs typeface="B Titr" panose="00000700000000000000" pitchFamily="2" charset="-78"/>
              </a:rPr>
              <a:t>1- نگاه منفی به قدرت های بزرگ و استعماری دانستن آنها</a:t>
            </a:r>
          </a:p>
          <a:p>
            <a:pPr marL="0" marR="0" lvl="0" indent="0" algn="justLow" defTabSz="914400" rtl="1" eaLnBrk="1" fontAlgn="base" latinLnBrk="0" hangingPunct="1">
              <a:lnSpc>
                <a:spcPct val="200000"/>
              </a:lnSpc>
              <a:spcBef>
                <a:spcPct val="0"/>
              </a:spcBef>
              <a:spcAft>
                <a:spcPct val="0"/>
              </a:spcAft>
              <a:buClrTx/>
              <a:buSzTx/>
              <a:buFontTx/>
              <a:buNone/>
              <a:tabLst/>
            </a:pPr>
            <a:r>
              <a:rPr kumimoji="0" lang="fa-IR" sz="2800" b="1" i="0" u="none" strike="noStrike" cap="none" normalizeH="0" baseline="0" dirty="0" smtClean="0">
                <a:ln>
                  <a:noFill/>
                </a:ln>
                <a:solidFill>
                  <a:schemeClr val="bg1"/>
                </a:solidFill>
                <a:effectLst/>
                <a:latin typeface="Arial" pitchFamily="34" charset="0"/>
                <a:ea typeface="Times New Roman" pitchFamily="18" charset="0"/>
                <a:cs typeface="B Titr" panose="00000700000000000000" pitchFamily="2" charset="-78"/>
              </a:rPr>
              <a:t>2- آنان را دشمن</a:t>
            </a:r>
            <a:r>
              <a:rPr kumimoji="0" lang="fa-IR" sz="2800" b="1" i="0" u="none" strike="noStrike" cap="none" normalizeH="0" dirty="0" smtClean="0">
                <a:ln>
                  <a:noFill/>
                </a:ln>
                <a:solidFill>
                  <a:schemeClr val="bg1"/>
                </a:solidFill>
                <a:effectLst/>
                <a:latin typeface="Arial" pitchFamily="34" charset="0"/>
                <a:ea typeface="Times New Roman" pitchFamily="18" charset="0"/>
                <a:cs typeface="B Titr" panose="00000700000000000000" pitchFamily="2" charset="-78"/>
              </a:rPr>
              <a:t> اسلام و انقلاب قلمداد کردن</a:t>
            </a:r>
          </a:p>
          <a:p>
            <a:pPr marL="0" marR="0" lvl="0" indent="0" algn="justLow" defTabSz="914400" rtl="1" eaLnBrk="1" fontAlgn="base" latinLnBrk="0" hangingPunct="1">
              <a:lnSpc>
                <a:spcPct val="200000"/>
              </a:lnSpc>
              <a:spcBef>
                <a:spcPct val="0"/>
              </a:spcBef>
              <a:spcAft>
                <a:spcPct val="0"/>
              </a:spcAft>
              <a:buClrTx/>
              <a:buSzTx/>
              <a:buFontTx/>
              <a:buNone/>
              <a:tabLst/>
            </a:pPr>
            <a:r>
              <a:rPr lang="fa-IR" sz="2800" b="1" dirty="0" smtClean="0">
                <a:solidFill>
                  <a:schemeClr val="bg1"/>
                </a:solidFill>
                <a:latin typeface="Arial" pitchFamily="34" charset="0"/>
                <a:ea typeface="Times New Roman" pitchFamily="18" charset="0"/>
                <a:cs typeface="B Titr" panose="00000700000000000000" pitchFamily="2" charset="-78"/>
              </a:rPr>
              <a:t>3- ضرورت تحول </a:t>
            </a:r>
            <a:r>
              <a:rPr kumimoji="0" lang="fa-IR" sz="2800" b="1" i="0" u="none" strike="noStrike" cap="none" normalizeH="0" baseline="0" dirty="0" smtClean="0">
                <a:ln>
                  <a:noFill/>
                </a:ln>
                <a:solidFill>
                  <a:schemeClr val="bg1"/>
                </a:solidFill>
                <a:effectLst/>
                <a:latin typeface="Arial" pitchFamily="34" charset="0"/>
                <a:ea typeface="Times New Roman" pitchFamily="18" charset="0"/>
                <a:cs typeface="B Titr" panose="00000700000000000000" pitchFamily="2" charset="-78"/>
              </a:rPr>
              <a:t>همه اركان </a:t>
            </a:r>
            <a:r>
              <a:rPr lang="fa-IR" sz="2800" b="1" dirty="0" smtClean="0">
                <a:solidFill>
                  <a:schemeClr val="bg1"/>
                </a:solidFill>
                <a:latin typeface="Arial" pitchFamily="34" charset="0"/>
                <a:ea typeface="Times New Roman" pitchFamily="18" charset="0"/>
                <a:cs typeface="B Titr" panose="00000700000000000000" pitchFamily="2" charset="-78"/>
              </a:rPr>
              <a:t>تمدن مادی</a:t>
            </a:r>
            <a:r>
              <a:rPr kumimoji="0" lang="fa-IR" sz="2800" b="1" i="0" u="none" strike="noStrike" cap="none" normalizeH="0" baseline="0" dirty="0" smtClean="0">
                <a:ln>
                  <a:noFill/>
                </a:ln>
                <a:solidFill>
                  <a:schemeClr val="bg1"/>
                </a:solidFill>
                <a:effectLst/>
                <a:latin typeface="Arial" pitchFamily="34" charset="0"/>
                <a:ea typeface="Times New Roman" pitchFamily="18" charset="0"/>
                <a:cs typeface="B Titr" panose="00000700000000000000" pitchFamily="2" charset="-78"/>
              </a:rPr>
              <a:t> از بستر درگيري و</a:t>
            </a:r>
            <a:r>
              <a:rPr kumimoji="0" lang="fa-IR" sz="2800" b="1" i="0" u="none" strike="noStrike" cap="none" normalizeH="0" dirty="0" smtClean="0">
                <a:ln>
                  <a:noFill/>
                </a:ln>
                <a:solidFill>
                  <a:schemeClr val="bg1"/>
                </a:solidFill>
                <a:effectLst/>
                <a:latin typeface="Arial" pitchFamily="34" charset="0"/>
                <a:ea typeface="Times New Roman" pitchFamily="18" charset="0"/>
                <a:cs typeface="B Titr" panose="00000700000000000000" pitchFamily="2" charset="-78"/>
              </a:rPr>
              <a:t> مقاومت</a:t>
            </a:r>
            <a:endParaRPr kumimoji="0" lang="fa-IR" sz="2800" b="1" i="0" u="none" strike="noStrike" cap="none" normalizeH="0" baseline="0" dirty="0" smtClean="0">
              <a:ln>
                <a:noFill/>
              </a:ln>
              <a:solidFill>
                <a:schemeClr val="bg1"/>
              </a:solidFill>
              <a:effectLst/>
              <a:latin typeface="Arial" pitchFamily="34" charset="0"/>
              <a:ea typeface="Times New Roman" pitchFamily="18" charset="0"/>
              <a:cs typeface="B Titr" panose="00000700000000000000" pitchFamily="2" charset="-78"/>
            </a:endParaRPr>
          </a:p>
          <a:p>
            <a:pPr algn="justLow" rtl="1" fontAlgn="base">
              <a:lnSpc>
                <a:spcPct val="200000"/>
              </a:lnSpc>
              <a:spcBef>
                <a:spcPct val="0"/>
              </a:spcBef>
              <a:spcAft>
                <a:spcPct val="0"/>
              </a:spcAft>
            </a:pPr>
            <a:r>
              <a:rPr lang="fa-IR" sz="2800" b="1" dirty="0" smtClean="0">
                <a:solidFill>
                  <a:schemeClr val="bg1"/>
                </a:solidFill>
                <a:latin typeface="Arial" pitchFamily="34" charset="0"/>
                <a:ea typeface="Times New Roman" pitchFamily="18" charset="0"/>
                <a:cs typeface="B Titr" panose="00000700000000000000" pitchFamily="2" charset="-78"/>
              </a:rPr>
              <a:t>4- ، خطرپذیری، شهادت طلبی و فداکاری، ساز و کار این مبارزه </a:t>
            </a:r>
            <a:r>
              <a:rPr kumimoji="0" lang="fa-IR" sz="2800" b="1" i="0" u="none" strike="noStrike" cap="none" normalizeH="0" baseline="0" dirty="0" smtClean="0">
                <a:ln>
                  <a:noFill/>
                </a:ln>
                <a:solidFill>
                  <a:schemeClr val="bg1"/>
                </a:solidFill>
                <a:effectLst/>
                <a:latin typeface="Arial" pitchFamily="34" charset="0"/>
                <a:ea typeface="Times New Roman" pitchFamily="18" charset="0"/>
                <a:cs typeface="B Titr" panose="00000700000000000000" pitchFamily="2" charset="-78"/>
              </a:rPr>
              <a:t>همه جانبه نرم و سخت</a:t>
            </a:r>
            <a:r>
              <a:rPr kumimoji="0" lang="fa-IR" sz="2800" b="1" i="0" u="none" strike="noStrike" cap="none" normalizeH="0" dirty="0" smtClean="0">
                <a:ln>
                  <a:noFill/>
                </a:ln>
                <a:solidFill>
                  <a:schemeClr val="bg1"/>
                </a:solidFill>
                <a:effectLst/>
                <a:latin typeface="Arial" pitchFamily="34" charset="0"/>
                <a:ea typeface="Times New Roman" pitchFamily="18" charset="0"/>
                <a:cs typeface="B Titr" panose="00000700000000000000" pitchFamily="2" charset="-78"/>
              </a:rPr>
              <a:t> و تغییر </a:t>
            </a:r>
            <a:r>
              <a:rPr kumimoji="0" lang="fa-IR" sz="2800" b="1" i="0" u="none" strike="noStrike" cap="none" normalizeH="0" baseline="0" dirty="0" smtClean="0">
                <a:ln>
                  <a:noFill/>
                </a:ln>
                <a:solidFill>
                  <a:schemeClr val="bg1"/>
                </a:solidFill>
                <a:effectLst/>
                <a:latin typeface="Arial" pitchFamily="34" charset="0"/>
                <a:ea typeface="Times New Roman" pitchFamily="18" charset="0"/>
                <a:cs typeface="B Titr" panose="00000700000000000000" pitchFamily="2" charset="-78"/>
              </a:rPr>
              <a:t>موازنه‌ي قدرت به نفع اسلام</a:t>
            </a:r>
            <a:endParaRPr lang="fa-IR" sz="2800" dirty="0" smtClean="0">
              <a:solidFill>
                <a:schemeClr val="bg1"/>
              </a:solidFill>
              <a:latin typeface="Arial" pitchFamily="34" charset="0"/>
              <a:cs typeface="B Titr" panose="00000700000000000000" pitchFamily="2" charset="-78"/>
            </a:endParaRPr>
          </a:p>
        </p:txBody>
      </p:sp>
      <p:sp>
        <p:nvSpPr>
          <p:cNvPr id="2" name="Rectangle 1"/>
          <p:cNvSpPr/>
          <p:nvPr/>
        </p:nvSpPr>
        <p:spPr>
          <a:xfrm>
            <a:off x="0" y="0"/>
            <a:ext cx="9144000" cy="707886"/>
          </a:xfrm>
          <a:prstGeom prst="rect">
            <a:avLst/>
          </a:prstGeom>
          <a:blipFill>
            <a:blip r:embed="rId3"/>
            <a:tile tx="0" ty="0" sx="100000" sy="100000" flip="none" algn="tl"/>
          </a:blipFill>
        </p:spPr>
        <p:txBody>
          <a:bodyPr wrap="square">
            <a:spAutoFit/>
          </a:bodyPr>
          <a:lstStyle/>
          <a:p>
            <a:pPr lvl="0" algn="ctr" rtl="1" fontAlgn="base">
              <a:spcBef>
                <a:spcPct val="0"/>
              </a:spcBef>
              <a:spcAft>
                <a:spcPct val="0"/>
              </a:spcAft>
            </a:pPr>
            <a:r>
              <a:rPr lang="fa-IR" sz="4000" b="1" dirty="0">
                <a:solidFill>
                  <a:srgbClr val="0070C0"/>
                </a:solidFill>
                <a:latin typeface="Arial" pitchFamily="34" charset="0"/>
                <a:ea typeface="Times New Roman" pitchFamily="18" charset="0"/>
                <a:cs typeface="B Titr" panose="00000700000000000000" pitchFamily="2" charset="-78"/>
              </a:rPr>
              <a:t>دشمن شناسی و چگونگی مواجهه با دشمن</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5" name="Rectangle 1"/>
          <p:cNvSpPr>
            <a:spLocks noChangeArrowheads="1"/>
          </p:cNvSpPr>
          <p:nvPr/>
        </p:nvSpPr>
        <p:spPr bwMode="auto">
          <a:xfrm>
            <a:off x="76200" y="1295400"/>
            <a:ext cx="8915400" cy="5155257"/>
          </a:xfrm>
          <a:prstGeom prst="rect">
            <a:avLst/>
          </a:prstGeom>
          <a:blipFill>
            <a:blip r:embed="rId2"/>
            <a:tile tx="0" ty="0" sx="100000" sy="100000" flip="none" algn="tl"/>
          </a:blip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justLow" rtl="1" fontAlgn="base">
              <a:lnSpc>
                <a:spcPct val="200000"/>
              </a:lnSpc>
              <a:spcBef>
                <a:spcPct val="0"/>
              </a:spcBef>
              <a:spcAft>
                <a:spcPct val="0"/>
              </a:spcAft>
            </a:pPr>
            <a:r>
              <a:rPr lang="fa-IR" sz="2800" b="1" dirty="0" smtClean="0">
                <a:solidFill>
                  <a:prstClr val="black"/>
                </a:solidFill>
                <a:latin typeface="Yagut" pitchFamily="2" charset="-78"/>
                <a:cs typeface="B Titr" panose="00000700000000000000" pitchFamily="2" charset="-78"/>
              </a:rPr>
              <a:t>5- احیاء رویکرد تمدن اسلامی و به چالش کشیدن هویت تمدن غربی</a:t>
            </a:r>
          </a:p>
          <a:p>
            <a:pPr algn="justLow" rtl="1" fontAlgn="base">
              <a:lnSpc>
                <a:spcPct val="200000"/>
              </a:lnSpc>
              <a:spcBef>
                <a:spcPct val="0"/>
              </a:spcBef>
              <a:spcAft>
                <a:spcPct val="0"/>
              </a:spcAft>
            </a:pPr>
            <a:r>
              <a:rPr lang="fa-IR" sz="2800" b="1" dirty="0" smtClean="0">
                <a:solidFill>
                  <a:prstClr val="black"/>
                </a:solidFill>
                <a:latin typeface="Yagut" pitchFamily="2" charset="-78"/>
                <a:cs typeface="B Titr" panose="00000700000000000000" pitchFamily="2" charset="-78"/>
              </a:rPr>
              <a:t>6- ایجاد بیداری معنوی جهانی از سنخ توحید و گرایش جهانی به معنویت</a:t>
            </a:r>
            <a:endParaRPr lang="en-US" sz="2800" b="1" dirty="0" smtClean="0">
              <a:solidFill>
                <a:prstClr val="black"/>
              </a:solidFill>
              <a:latin typeface="Yagut" pitchFamily="2" charset="-78"/>
              <a:cs typeface="B Titr" panose="00000700000000000000" pitchFamily="2" charset="-78"/>
            </a:endParaRPr>
          </a:p>
          <a:p>
            <a:pPr algn="justLow" rtl="1" eaLnBrk="0" fontAlgn="base" hangingPunct="0">
              <a:lnSpc>
                <a:spcPct val="200000"/>
              </a:lnSpc>
              <a:spcBef>
                <a:spcPct val="0"/>
              </a:spcBef>
              <a:spcAft>
                <a:spcPct val="0"/>
              </a:spcAft>
            </a:pPr>
            <a:r>
              <a:rPr lang="fa-IR" sz="2800" b="1" dirty="0" smtClean="0">
                <a:solidFill>
                  <a:prstClr val="black"/>
                </a:solidFill>
                <a:latin typeface="Arial" pitchFamily="34" charset="0"/>
                <a:ea typeface="Times New Roman" pitchFamily="18" charset="0"/>
                <a:cs typeface="B Titr" panose="00000700000000000000" pitchFamily="2" charset="-78"/>
              </a:rPr>
              <a:t>7- به دنبال تعريفي جديد براي جريان قدرت، اطلاع و ثروت در مقياس جهاني و بين المللي</a:t>
            </a:r>
          </a:p>
          <a:p>
            <a:pPr algn="justLow" rtl="1" eaLnBrk="0" fontAlgn="base" hangingPunct="0">
              <a:lnSpc>
                <a:spcPct val="200000"/>
              </a:lnSpc>
              <a:spcBef>
                <a:spcPct val="0"/>
              </a:spcBef>
              <a:spcAft>
                <a:spcPct val="0"/>
              </a:spcAft>
            </a:pPr>
            <a:r>
              <a:rPr lang="fa-IR" sz="2800" b="1" dirty="0" smtClean="0">
                <a:solidFill>
                  <a:prstClr val="black"/>
                </a:solidFill>
                <a:latin typeface="Arial" pitchFamily="34" charset="0"/>
                <a:cs typeface="B Titr" panose="00000700000000000000" pitchFamily="2" charset="-78"/>
              </a:rPr>
              <a:t>8- مقدمه سازی برای ظهور</a:t>
            </a:r>
            <a:endParaRPr lang="fa-IR" sz="2800" dirty="0" smtClean="0">
              <a:solidFill>
                <a:prstClr val="black"/>
              </a:solidFill>
              <a:latin typeface="Arial" pitchFamily="34" charset="0"/>
              <a:cs typeface="B Titr" panose="00000700000000000000" pitchFamily="2" charset="-78"/>
            </a:endParaRPr>
          </a:p>
        </p:txBody>
      </p:sp>
      <p:sp>
        <p:nvSpPr>
          <p:cNvPr id="2" name="Rectangle 1"/>
          <p:cNvSpPr/>
          <p:nvPr/>
        </p:nvSpPr>
        <p:spPr>
          <a:xfrm>
            <a:off x="0" y="40957"/>
            <a:ext cx="9067800" cy="646331"/>
          </a:xfrm>
          <a:prstGeom prst="rect">
            <a:avLst/>
          </a:prstGeom>
          <a:blipFill>
            <a:blip r:embed="rId3"/>
            <a:tile tx="0" ty="0" sx="100000" sy="100000" flip="none" algn="tl"/>
          </a:blipFill>
        </p:spPr>
        <p:txBody>
          <a:bodyPr wrap="square">
            <a:spAutoFit/>
          </a:bodyPr>
          <a:lstStyle/>
          <a:p>
            <a:pPr algn="ctr" rtl="1" fontAlgn="base">
              <a:spcBef>
                <a:spcPct val="0"/>
              </a:spcBef>
              <a:spcAft>
                <a:spcPct val="0"/>
              </a:spcAft>
            </a:pPr>
            <a:r>
              <a:rPr lang="fa-IR" sz="3600" b="1" dirty="0">
                <a:solidFill>
                  <a:srgbClr val="0070C0"/>
                </a:solidFill>
                <a:latin typeface="Arial" pitchFamily="34" charset="0"/>
                <a:ea typeface="Times New Roman" pitchFamily="18" charset="0"/>
                <a:cs typeface="B Titr" panose="00000700000000000000" pitchFamily="2" charset="-78"/>
              </a:rPr>
              <a:t>انقلاب اسلامی از نگاه گفتمان تمدن گرایی اسلامی</a:t>
            </a:r>
          </a:p>
        </p:txBody>
      </p:sp>
    </p:spTree>
    <p:extLst>
      <p:ext uri="{BB962C8B-B14F-4D97-AF65-F5344CB8AC3E}">
        <p14:creationId xmlns:p14="http://schemas.microsoft.com/office/powerpoint/2010/main" val="116729730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0" y="1937321"/>
            <a:ext cx="9144000" cy="3693319"/>
          </a:xfrm>
          <a:prstGeom prst="rect">
            <a:avLst/>
          </a:prstGeom>
          <a:blipFill>
            <a:blip r:embed="rId2"/>
            <a:tile tx="0" ty="0" sx="100000" sy="100000" flip="none" algn="tl"/>
          </a:blip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265113" indent="-265113" algn="justLow" rtl="1" eaLnBrk="0" fontAlgn="base" hangingPunct="0">
              <a:lnSpc>
                <a:spcPct val="150000"/>
              </a:lnSpc>
              <a:spcBef>
                <a:spcPct val="0"/>
              </a:spcBef>
              <a:spcAft>
                <a:spcPct val="0"/>
              </a:spcAft>
              <a:buFont typeface="Wingdings" panose="05000000000000000000" pitchFamily="2" charset="2"/>
              <a:buChar char="ü"/>
            </a:pPr>
            <a:r>
              <a:rPr lang="fa-IR" sz="2600" b="1" dirty="0" smtClean="0">
                <a:solidFill>
                  <a:srgbClr val="FF0000"/>
                </a:solidFill>
                <a:effectLst>
                  <a:outerShdw blurRad="38100" dist="38100" dir="2700000" algn="tl">
                    <a:srgbClr val="000000">
                      <a:alpha val="43137"/>
                    </a:srgbClr>
                  </a:outerShdw>
                </a:effectLst>
                <a:latin typeface="Arial" pitchFamily="34" charset="0"/>
                <a:ea typeface="Times New Roman" pitchFamily="18" charset="0"/>
                <a:cs typeface="B Titr" panose="00000700000000000000" pitchFamily="2" charset="-78"/>
              </a:rPr>
              <a:t>تمایز بیشتر با گذشت زمان: </a:t>
            </a:r>
            <a:r>
              <a:rPr lang="fa-IR" sz="2600" b="1" dirty="0" smtClean="0">
                <a:solidFill>
                  <a:prstClr val="black"/>
                </a:solidFill>
                <a:latin typeface="Arial" pitchFamily="34" charset="0"/>
                <a:ea typeface="Times New Roman" pitchFamily="18" charset="0"/>
                <a:cs typeface="B Titr" panose="00000700000000000000" pitchFamily="2" charset="-78"/>
              </a:rPr>
              <a:t>با گذشت زمان مرزهاي اين سه تفكر ازیکدیگر متمايزتر شده و هر چه انقلاب اسلامي به سمت ايجاد يك نظام روشن براي اداره‌ي جامعه پيش مي‌رود تفاوت اين سه نظريه‌ آشكارتر مي‌شود.</a:t>
            </a:r>
          </a:p>
          <a:p>
            <a:pPr marL="265113" indent="-265113" algn="justLow" rtl="1" eaLnBrk="0" fontAlgn="base" hangingPunct="0">
              <a:lnSpc>
                <a:spcPct val="150000"/>
              </a:lnSpc>
              <a:spcBef>
                <a:spcPct val="0"/>
              </a:spcBef>
              <a:spcAft>
                <a:spcPct val="0"/>
              </a:spcAft>
              <a:buFont typeface="Wingdings" panose="05000000000000000000" pitchFamily="2" charset="2"/>
              <a:buChar char="ü"/>
            </a:pPr>
            <a:r>
              <a:rPr lang="fa-IR" sz="2600" b="1" dirty="0">
                <a:solidFill>
                  <a:srgbClr val="FF0000"/>
                </a:solidFill>
                <a:effectLst>
                  <a:outerShdw blurRad="38100" dist="38100" dir="2700000" algn="tl">
                    <a:srgbClr val="000000">
                      <a:alpha val="43137"/>
                    </a:srgbClr>
                  </a:outerShdw>
                </a:effectLst>
                <a:latin typeface="Arial" pitchFamily="34" charset="0"/>
                <a:ea typeface="Times New Roman" pitchFamily="18" charset="0"/>
                <a:cs typeface="B Titr" panose="00000700000000000000" pitchFamily="2" charset="-78"/>
              </a:rPr>
              <a:t>نگاه متفاوت برنامه ریزی و تعامل با جهان</a:t>
            </a:r>
            <a:r>
              <a:rPr lang="fa-IR" sz="2600" b="1" dirty="0" smtClean="0">
                <a:solidFill>
                  <a:prstClr val="black"/>
                </a:solidFill>
                <a:latin typeface="Arial" pitchFamily="34" charset="0"/>
                <a:ea typeface="Times New Roman" pitchFamily="18" charset="0"/>
                <a:cs typeface="B Titr" panose="00000700000000000000" pitchFamily="2" charset="-78"/>
              </a:rPr>
              <a:t>: اين جریان ها به دليل وجود اختلاف در الگوهاي پيشرفت، در برنامه‌ريزي و تعاملات جهاني نگاه‌هاي متفاوتي دارند</a:t>
            </a:r>
            <a:r>
              <a:rPr lang="fa-IR" sz="2600" b="1" dirty="0" smtClean="0">
                <a:solidFill>
                  <a:prstClr val="black"/>
                </a:solidFill>
                <a:latin typeface="Arial" pitchFamily="34" charset="0"/>
                <a:ea typeface="Times New Roman" pitchFamily="18" charset="0"/>
                <a:cs typeface="B Titr" panose="00000700000000000000" pitchFamily="2" charset="-78"/>
              </a:rPr>
              <a:t>.</a:t>
            </a:r>
            <a:endParaRPr lang="fa-IR" sz="2600" b="1" dirty="0" smtClean="0">
              <a:solidFill>
                <a:prstClr val="black"/>
              </a:solidFill>
              <a:latin typeface="Arial" pitchFamily="34" charset="0"/>
              <a:ea typeface="Times New Roman" pitchFamily="18" charset="0"/>
              <a:cs typeface="B Titr" panose="00000700000000000000" pitchFamily="2" charset="-78"/>
            </a:endParaRPr>
          </a:p>
        </p:txBody>
      </p:sp>
      <p:sp>
        <p:nvSpPr>
          <p:cNvPr id="2" name="Rectangle 1"/>
          <p:cNvSpPr/>
          <p:nvPr/>
        </p:nvSpPr>
        <p:spPr>
          <a:xfrm>
            <a:off x="0" y="-142920"/>
            <a:ext cx="9144000" cy="854080"/>
          </a:xfrm>
          <a:prstGeom prst="rect">
            <a:avLst/>
          </a:prstGeom>
          <a:blipFill>
            <a:blip r:embed="rId3"/>
            <a:tile tx="0" ty="0" sx="100000" sy="100000" flip="none" algn="tl"/>
          </a:blipFill>
        </p:spPr>
        <p:txBody>
          <a:bodyPr wrap="square">
            <a:spAutoFit/>
          </a:bodyPr>
          <a:lstStyle/>
          <a:p>
            <a:pPr algn="ctr" rtl="1" fontAlgn="base">
              <a:lnSpc>
                <a:spcPct val="150000"/>
              </a:lnSpc>
              <a:spcBef>
                <a:spcPct val="0"/>
              </a:spcBef>
              <a:spcAft>
                <a:spcPct val="0"/>
              </a:spcAft>
            </a:pPr>
            <a:r>
              <a:rPr lang="ar-SA" sz="3600" b="1" dirty="0">
                <a:solidFill>
                  <a:srgbClr val="0070C0"/>
                </a:solidFill>
                <a:latin typeface="Calibri" pitchFamily="34" charset="0"/>
                <a:ea typeface="Times New Roman" pitchFamily="18" charset="0"/>
                <a:cs typeface="B Titr" panose="00000700000000000000" pitchFamily="2" charset="-78"/>
              </a:rPr>
              <a:t>تفاوت و تمایز گرایشها</a:t>
            </a:r>
            <a:endParaRPr lang="en-US" sz="3600" dirty="0">
              <a:solidFill>
                <a:srgbClr val="0070C0"/>
              </a:solidFill>
              <a:latin typeface="Arial" pitchFamily="34" charset="0"/>
              <a:cs typeface="B Titr" panose="00000700000000000000" pitchFamily="2" charset="-78"/>
            </a:endParaRPr>
          </a:p>
        </p:txBody>
      </p:sp>
    </p:spTree>
    <p:extLst>
      <p:ext uri="{BB962C8B-B14F-4D97-AF65-F5344CB8AC3E}">
        <p14:creationId xmlns:p14="http://schemas.microsoft.com/office/powerpoint/2010/main" val="299920139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994856"/>
            <a:ext cx="9144000" cy="5863144"/>
          </a:xfrm>
          <a:prstGeom prst="rect">
            <a:avLst/>
          </a:prstGeom>
          <a:blipFill>
            <a:blip r:embed="rId2"/>
            <a:tile tx="0" ty="0" sx="100000" sy="100000" flip="none" algn="tl"/>
          </a:blipFill>
        </p:spPr>
        <p:txBody>
          <a:bodyPr wrap="square">
            <a:spAutoFit/>
          </a:bodyPr>
          <a:lstStyle/>
          <a:p>
            <a:pPr marL="457200" indent="-457200" algn="justLow" rtl="1">
              <a:buFont typeface="Wingdings" panose="05000000000000000000" pitchFamily="2" charset="2"/>
              <a:buChar char="ü"/>
            </a:pPr>
            <a:r>
              <a:rPr lang="fa-IR" sz="2500" b="1" dirty="0">
                <a:solidFill>
                  <a:prstClr val="black"/>
                </a:solidFill>
                <a:latin typeface="Tahoma" pitchFamily="34" charset="0"/>
                <a:ea typeface="Times New Roman" pitchFamily="18" charset="0"/>
                <a:cs typeface="B Titr" panose="00000700000000000000" pitchFamily="2" charset="-78"/>
              </a:rPr>
              <a:t>«ما اين واقعيت و حقيقت را در سياست خارجي و بين‌الملل اسلامي مان بارها اعلام نموده‌ايم كه درصدد گسترش نفوذ اسلام در جهان و كم كردن سلطة جهان‌خواران بوده و هستيم حال اگر نوكران آمريكا نام اين سياست را توسعه طلبي و تفكر تشكيل امپراطوري بزرگ مي‌گذارند، از آن باكي نداريم و استقبال مي‌كنيم. </a:t>
            </a:r>
          </a:p>
          <a:p>
            <a:pPr marL="457200" indent="-457200" algn="justLow" rtl="1">
              <a:buFont typeface="Wingdings" panose="05000000000000000000" pitchFamily="2" charset="2"/>
              <a:buChar char="ü"/>
            </a:pPr>
            <a:r>
              <a:rPr lang="fa-IR" sz="2500" b="1" dirty="0">
                <a:solidFill>
                  <a:prstClr val="black"/>
                </a:solidFill>
                <a:latin typeface="Tahoma" pitchFamily="34" charset="0"/>
                <a:ea typeface="Times New Roman" pitchFamily="18" charset="0"/>
                <a:cs typeface="B Titr" panose="00000700000000000000" pitchFamily="2" charset="-78"/>
              </a:rPr>
              <a:t>«ما در صدد خشکاندن ریشه های فاسد صهیونیزم , سرمایه داری و کمونیزم هستیم , ما تصمیم گرفته ایم به لطف و عنایت خداوند بزرگ نظام هایی را که بر این سه پایه استوارند نابود کنیم و نظام اسلام رسول الله (ص) را در جهان استکبار ترویج نماییم و دیر یا زود ملت های در بند شاهد آن خواهند بود.»   </a:t>
            </a:r>
          </a:p>
          <a:p>
            <a:pPr marL="457200" indent="-457200" algn="justLow" rtl="1">
              <a:buFont typeface="Wingdings" panose="05000000000000000000" pitchFamily="2" charset="2"/>
              <a:buChar char="ü"/>
            </a:pPr>
            <a:r>
              <a:rPr lang="fa-IR" sz="2500" b="1" dirty="0">
                <a:solidFill>
                  <a:prstClr val="black"/>
                </a:solidFill>
                <a:latin typeface="Tahoma" pitchFamily="34" charset="0"/>
                <a:ea typeface="Times New Roman" pitchFamily="18" charset="0"/>
                <a:cs typeface="B Titr" panose="00000700000000000000" pitchFamily="2" charset="-78"/>
              </a:rPr>
              <a:t>«تا قطع تمام وابستگيها به تمام ابرقدرتهاي شرق و غرب، مبارزات آشتي ناپذير ملت ما عليه مستكبرين ادامه دارد. همه مي‌دانيم كه جهان اسلام در انتظار به ثمر رسيدن كامل انقلاب ماست، ما از تمام كشورهاي زير سلطه براي به دست آوردن آزادي و استقلال كاملاً پشتيباني مي‌نماييم و به آنان صريحاً مي‌گوييم كه حق گرفتني است، قيام كنيد وابرقدرتها را از صحنه تاريخ و روزگار براندازيد». </a:t>
            </a:r>
            <a:r>
              <a:rPr lang="fa-IR" sz="2500" b="1" dirty="0" smtClean="0">
                <a:solidFill>
                  <a:srgbClr val="FFFF00"/>
                </a:solidFill>
                <a:cs typeface="B Lotus" pitchFamily="2" charset="-78"/>
              </a:rPr>
              <a:t>‌</a:t>
            </a:r>
            <a:endParaRPr lang="fa-IR" sz="2500" b="1" dirty="0">
              <a:solidFill>
                <a:srgbClr val="FFFF00"/>
              </a:solidFill>
              <a:cs typeface="B Lotus" pitchFamily="2" charset="-78"/>
            </a:endParaRPr>
          </a:p>
        </p:txBody>
      </p:sp>
      <p:sp>
        <p:nvSpPr>
          <p:cNvPr id="3" name="Rectangle 2"/>
          <p:cNvSpPr/>
          <p:nvPr/>
        </p:nvSpPr>
        <p:spPr>
          <a:xfrm>
            <a:off x="0" y="-27039"/>
            <a:ext cx="9144000" cy="954107"/>
          </a:xfrm>
          <a:prstGeom prst="rect">
            <a:avLst/>
          </a:prstGeom>
          <a:blipFill>
            <a:blip r:embed="rId3"/>
            <a:tile tx="0" ty="0" sx="100000" sy="100000" flip="none" algn="tl"/>
          </a:blipFill>
        </p:spPr>
        <p:txBody>
          <a:bodyPr wrap="square">
            <a:spAutoFit/>
          </a:bodyPr>
          <a:lstStyle/>
          <a:p>
            <a:pPr algn="ctr" rtl="1" fontAlgn="base">
              <a:lnSpc>
                <a:spcPct val="200000"/>
              </a:lnSpc>
              <a:spcBef>
                <a:spcPct val="0"/>
              </a:spcBef>
              <a:spcAft>
                <a:spcPct val="0"/>
              </a:spcAft>
            </a:pPr>
            <a:r>
              <a:rPr lang="fa-IR" sz="3200" b="1" dirty="0" smtClean="0">
                <a:solidFill>
                  <a:srgbClr val="0070C0"/>
                </a:solidFill>
                <a:latin typeface="Tahoma" pitchFamily="34" charset="0"/>
                <a:ea typeface="Times New Roman" pitchFamily="18" charset="0"/>
                <a:cs typeface="B Titr" panose="00000700000000000000" pitchFamily="2" charset="-78"/>
              </a:rPr>
              <a:t>اهداف متعالی انقلاب </a:t>
            </a:r>
            <a:r>
              <a:rPr lang="fa-IR" sz="3200" b="1" dirty="0" smtClean="0">
                <a:solidFill>
                  <a:srgbClr val="0070C0"/>
                </a:solidFill>
                <a:latin typeface="Tahoma" pitchFamily="34" charset="0"/>
                <a:ea typeface="Times New Roman" pitchFamily="18" charset="0"/>
                <a:cs typeface="B Titr" panose="00000700000000000000" pitchFamily="2" charset="-78"/>
              </a:rPr>
              <a:t>ازمنظر </a:t>
            </a:r>
            <a:r>
              <a:rPr lang="fa-IR" sz="3200" b="1" dirty="0" smtClean="0">
                <a:solidFill>
                  <a:srgbClr val="0070C0"/>
                </a:solidFill>
                <a:latin typeface="Tahoma" pitchFamily="34" charset="0"/>
                <a:ea typeface="Times New Roman" pitchFamily="18" charset="0"/>
                <a:cs typeface="B Titr" panose="00000700000000000000" pitchFamily="2" charset="-78"/>
              </a:rPr>
              <a:t>حضرت </a:t>
            </a:r>
            <a:r>
              <a:rPr lang="fa-IR" sz="3200" b="1" dirty="0">
                <a:solidFill>
                  <a:srgbClr val="0070C0"/>
                </a:solidFill>
                <a:latin typeface="Tahoma" pitchFamily="34" charset="0"/>
                <a:ea typeface="Times New Roman" pitchFamily="18" charset="0"/>
                <a:cs typeface="B Titr" panose="00000700000000000000" pitchFamily="2" charset="-78"/>
              </a:rPr>
              <a:t>امام </a:t>
            </a:r>
            <a:r>
              <a:rPr lang="fa-IR" sz="3200" b="1" dirty="0" smtClean="0">
                <a:solidFill>
                  <a:srgbClr val="0070C0"/>
                </a:solidFill>
                <a:latin typeface="Tahoma" pitchFamily="34" charset="0"/>
                <a:ea typeface="Times New Roman" pitchFamily="18" charset="0"/>
                <a:cs typeface="B Titr" panose="00000700000000000000" pitchFamily="2" charset="-78"/>
              </a:rPr>
              <a:t>خمینی(ره)</a:t>
            </a:r>
            <a:endParaRPr lang="fa-IR" sz="3200" b="1" dirty="0">
              <a:solidFill>
                <a:srgbClr val="0070C0"/>
              </a:solidFill>
              <a:latin typeface="Tahoma" pitchFamily="34" charset="0"/>
              <a:ea typeface="Times New Roman" pitchFamily="18" charset="0"/>
              <a:cs typeface="B Titr" panose="00000700000000000000" pitchFamily="2" charset="-78"/>
            </a:endParaRPr>
          </a:p>
        </p:txBody>
      </p:sp>
    </p:spTree>
    <p:extLst>
      <p:ext uri="{BB962C8B-B14F-4D97-AF65-F5344CB8AC3E}">
        <p14:creationId xmlns:p14="http://schemas.microsoft.com/office/powerpoint/2010/main" val="277776166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1290221"/>
            <a:ext cx="8686800" cy="5262979"/>
          </a:xfrm>
          <a:prstGeom prst="rect">
            <a:avLst/>
          </a:prstGeom>
          <a:blipFill>
            <a:blip r:embed="rId2"/>
            <a:tile tx="0" ty="0" sx="100000" sy="100000" flip="none" algn="tl"/>
          </a:blipFill>
        </p:spPr>
        <p:txBody>
          <a:bodyPr wrap="square">
            <a:spAutoFit/>
          </a:bodyPr>
          <a:lstStyle/>
          <a:p>
            <a:pPr marL="457200" indent="-457200" algn="just" rtl="1">
              <a:lnSpc>
                <a:spcPct val="150000"/>
              </a:lnSpc>
              <a:buFont typeface="Wingdings" panose="05000000000000000000" pitchFamily="2" charset="2"/>
              <a:buChar char="ü"/>
            </a:pPr>
            <a:r>
              <a:rPr lang="fa-IR" sz="2800" b="1" dirty="0" smtClean="0">
                <a:solidFill>
                  <a:prstClr val="black"/>
                </a:solidFill>
                <a:cs typeface="B Titr" panose="00000700000000000000" pitchFamily="2" charset="-78"/>
              </a:rPr>
              <a:t>ملت ایران به فضل پروردگار با هدایت الهی با کمکهای معنوی غیبی وبا ادعیه زاکیه و هدایتهای معنوی ولی الله الاعظم ارواحناه فداه خواهد توانست تمدن اسلامی را بار دیگر در عالم سربلند کند وکاخ با عظمت تمدن اسلامی را برافراشته نماید. </a:t>
            </a:r>
          </a:p>
          <a:p>
            <a:pPr marL="457200" indent="-457200" algn="just" rtl="1">
              <a:lnSpc>
                <a:spcPct val="150000"/>
              </a:lnSpc>
              <a:buFont typeface="Wingdings" panose="05000000000000000000" pitchFamily="2" charset="2"/>
              <a:buChar char="ü"/>
            </a:pPr>
            <a:r>
              <a:rPr lang="fa-IR" sz="2800" b="1" dirty="0" smtClean="0">
                <a:solidFill>
                  <a:prstClr val="black"/>
                </a:solidFill>
                <a:cs typeface="B Titr" panose="00000700000000000000" pitchFamily="2" charset="-78"/>
              </a:rPr>
              <a:t>این آینده قطعی شماست. </a:t>
            </a:r>
          </a:p>
          <a:p>
            <a:pPr marL="457200" indent="-457200" algn="just" rtl="1">
              <a:lnSpc>
                <a:spcPct val="150000"/>
              </a:lnSpc>
              <a:buFont typeface="Wingdings" panose="05000000000000000000" pitchFamily="2" charset="2"/>
              <a:buChar char="ü"/>
            </a:pPr>
            <a:r>
              <a:rPr lang="fa-IR" sz="2800" b="1" dirty="0" smtClean="0">
                <a:solidFill>
                  <a:prstClr val="black"/>
                </a:solidFill>
                <a:cs typeface="B Titr" panose="00000700000000000000" pitchFamily="2" charset="-78"/>
              </a:rPr>
              <a:t>جوانان خودشان را برای این حرکت عظیم آماده کنند. نیروهای مؤمن و مخلص این را هدف قرار دهند.</a:t>
            </a:r>
          </a:p>
          <a:p>
            <a:pPr rtl="1">
              <a:lnSpc>
                <a:spcPct val="150000"/>
              </a:lnSpc>
            </a:pPr>
            <a:r>
              <a:rPr lang="fa-IR" sz="2800" b="1" dirty="0" smtClean="0">
                <a:solidFill>
                  <a:prstClr val="black"/>
                </a:solidFill>
                <a:latin typeface="Titr" pitchFamily="2" charset="-78"/>
                <a:cs typeface="B Titr" panose="00000700000000000000" pitchFamily="2" charset="-78"/>
              </a:rPr>
              <a:t> </a:t>
            </a:r>
            <a:r>
              <a:rPr lang="fa-IR" sz="2400" b="1" dirty="0" smtClean="0">
                <a:solidFill>
                  <a:prstClr val="black"/>
                </a:solidFill>
                <a:latin typeface="Titr" pitchFamily="2" charset="-78"/>
                <a:cs typeface="B Titr" panose="00000700000000000000" pitchFamily="2" charset="-78"/>
              </a:rPr>
              <a:t>( روزنامه خراسان 7/مرداد/89). </a:t>
            </a:r>
            <a:endParaRPr lang="fa-IR" sz="2400" b="1" dirty="0">
              <a:solidFill>
                <a:prstClr val="black"/>
              </a:solidFill>
              <a:latin typeface="Titr" pitchFamily="2" charset="-78"/>
              <a:cs typeface="B Titr" panose="00000700000000000000" pitchFamily="2" charset="-78"/>
            </a:endParaRPr>
          </a:p>
        </p:txBody>
      </p:sp>
      <p:sp>
        <p:nvSpPr>
          <p:cNvPr id="3" name="Rectangle 2"/>
          <p:cNvSpPr/>
          <p:nvPr/>
        </p:nvSpPr>
        <p:spPr>
          <a:xfrm>
            <a:off x="0" y="212720"/>
            <a:ext cx="9144000" cy="854080"/>
          </a:xfrm>
          <a:prstGeom prst="rect">
            <a:avLst/>
          </a:prstGeom>
          <a:blipFill>
            <a:blip r:embed="rId3"/>
            <a:tile tx="0" ty="0" sx="100000" sy="100000" flip="none" algn="tl"/>
          </a:blipFill>
        </p:spPr>
        <p:txBody>
          <a:bodyPr wrap="square">
            <a:spAutoFit/>
          </a:bodyPr>
          <a:lstStyle/>
          <a:p>
            <a:pPr algn="ctr" rtl="1" fontAlgn="base">
              <a:lnSpc>
                <a:spcPct val="150000"/>
              </a:lnSpc>
              <a:spcBef>
                <a:spcPct val="0"/>
              </a:spcBef>
              <a:spcAft>
                <a:spcPct val="0"/>
              </a:spcAft>
            </a:pPr>
            <a:r>
              <a:rPr lang="fa-IR" sz="3600" b="1" dirty="0" smtClean="0">
                <a:solidFill>
                  <a:srgbClr val="0070C0"/>
                </a:solidFill>
                <a:latin typeface="Calibri" pitchFamily="34" charset="0"/>
                <a:ea typeface="Times New Roman" pitchFamily="18" charset="0"/>
                <a:cs typeface="B Titr" panose="00000700000000000000" pitchFamily="2" charset="-78"/>
              </a:rPr>
              <a:t>افق نگاه امام خامنه ای در اهداف انقلاب</a:t>
            </a:r>
            <a:endParaRPr lang="en-US" sz="3600" dirty="0">
              <a:solidFill>
                <a:srgbClr val="0070C0"/>
              </a:solidFill>
              <a:latin typeface="Arial" pitchFamily="34" charset="0"/>
              <a:cs typeface="B Titr" panose="00000700000000000000" pitchFamily="2" charset="-78"/>
            </a:endParaRPr>
          </a:p>
        </p:txBody>
      </p:sp>
    </p:spTree>
    <p:extLst>
      <p:ext uri="{BB962C8B-B14F-4D97-AF65-F5344CB8AC3E}">
        <p14:creationId xmlns:p14="http://schemas.microsoft.com/office/powerpoint/2010/main" val="136521122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1_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5249</TotalTime>
  <Words>2665</Words>
  <Application>Microsoft Office PowerPoint</Application>
  <PresentationFormat>On-screen Show (4:3)</PresentationFormat>
  <Paragraphs>208</Paragraphs>
  <Slides>31</Slides>
  <Notes>0</Notes>
  <HiddenSlides>0</HiddenSlides>
  <MMClips>0</MMClips>
  <ScaleCrop>false</ScaleCrop>
  <HeadingPairs>
    <vt:vector size="6" baseType="variant">
      <vt:variant>
        <vt:lpstr>Fonts Used</vt:lpstr>
      </vt:variant>
      <vt:variant>
        <vt:i4>20</vt:i4>
      </vt:variant>
      <vt:variant>
        <vt:lpstr>Theme</vt:lpstr>
      </vt:variant>
      <vt:variant>
        <vt:i4>2</vt:i4>
      </vt:variant>
      <vt:variant>
        <vt:lpstr>Slide Titles</vt:lpstr>
      </vt:variant>
      <vt:variant>
        <vt:i4>31</vt:i4>
      </vt:variant>
    </vt:vector>
  </HeadingPairs>
  <TitlesOfParts>
    <vt:vector size="53" baseType="lpstr">
      <vt:lpstr>Arial</vt:lpstr>
      <vt:lpstr>B Jadid</vt:lpstr>
      <vt:lpstr>B Lotus</vt:lpstr>
      <vt:lpstr>B Nazanin</vt:lpstr>
      <vt:lpstr>B Titr</vt:lpstr>
      <vt:lpstr>Calibri</vt:lpstr>
      <vt:lpstr>Century Gothic</vt:lpstr>
      <vt:lpstr>Constantia</vt:lpstr>
      <vt:lpstr>Franklin Gothic Medium</vt:lpstr>
      <vt:lpstr>Majalla UI</vt:lpstr>
      <vt:lpstr>Tahoma</vt:lpstr>
      <vt:lpstr>Times New Roman</vt:lpstr>
      <vt:lpstr>Titr</vt:lpstr>
      <vt:lpstr>Traditional Arabic</vt:lpstr>
      <vt:lpstr>Verdana</vt:lpstr>
      <vt:lpstr>Wingdings</vt:lpstr>
      <vt:lpstr>Wingdings 2</vt:lpstr>
      <vt:lpstr>Wingdings 3</vt:lpstr>
      <vt:lpstr>Yagut</vt:lpstr>
      <vt:lpstr>Zar</vt:lpstr>
      <vt:lpstr>Flow</vt:lpstr>
      <vt:lpstr>1_Wisp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بسم الله                الرحمن                       الرحيم    </dc:title>
  <dc:creator/>
  <cp:lastModifiedBy>basirat01</cp:lastModifiedBy>
  <cp:revision>771</cp:revision>
  <dcterms:created xsi:type="dcterms:W3CDTF">2006-08-16T00:00:00Z</dcterms:created>
  <dcterms:modified xsi:type="dcterms:W3CDTF">2016-04-07T04:25:47Z</dcterms:modified>
</cp:coreProperties>
</file>