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7" r:id="rId1"/>
    <p:sldMasterId id="2147483756" r:id="rId2"/>
  </p:sldMasterIdLst>
  <p:notesMasterIdLst>
    <p:notesMasterId r:id="rId52"/>
  </p:notesMasterIdLst>
  <p:sldIdLst>
    <p:sldId id="256" r:id="rId3"/>
    <p:sldId id="353" r:id="rId4"/>
    <p:sldId id="364" r:id="rId5"/>
    <p:sldId id="402" r:id="rId6"/>
    <p:sldId id="363" r:id="rId7"/>
    <p:sldId id="365" r:id="rId8"/>
    <p:sldId id="366" r:id="rId9"/>
    <p:sldId id="367" r:id="rId10"/>
    <p:sldId id="368" r:id="rId11"/>
    <p:sldId id="369" r:id="rId12"/>
    <p:sldId id="362" r:id="rId13"/>
    <p:sldId id="370" r:id="rId14"/>
    <p:sldId id="371" r:id="rId15"/>
    <p:sldId id="372" r:id="rId16"/>
    <p:sldId id="361" r:id="rId17"/>
    <p:sldId id="373" r:id="rId18"/>
    <p:sldId id="374" r:id="rId19"/>
    <p:sldId id="375" r:id="rId20"/>
    <p:sldId id="398" r:id="rId21"/>
    <p:sldId id="376" r:id="rId22"/>
    <p:sldId id="377" r:id="rId23"/>
    <p:sldId id="360" r:id="rId24"/>
    <p:sldId id="378" r:id="rId25"/>
    <p:sldId id="403" r:id="rId26"/>
    <p:sldId id="385" r:id="rId27"/>
    <p:sldId id="379" r:id="rId28"/>
    <p:sldId id="381" r:id="rId29"/>
    <p:sldId id="404" r:id="rId30"/>
    <p:sldId id="382" r:id="rId31"/>
    <p:sldId id="383" r:id="rId32"/>
    <p:sldId id="386" r:id="rId33"/>
    <p:sldId id="384" r:id="rId34"/>
    <p:sldId id="359" r:id="rId35"/>
    <p:sldId id="405" r:id="rId36"/>
    <p:sldId id="387" r:id="rId37"/>
    <p:sldId id="388" r:id="rId38"/>
    <p:sldId id="358" r:id="rId39"/>
    <p:sldId id="406" r:id="rId40"/>
    <p:sldId id="389" r:id="rId41"/>
    <p:sldId id="390" r:id="rId42"/>
    <p:sldId id="391" r:id="rId43"/>
    <p:sldId id="392" r:id="rId44"/>
    <p:sldId id="393" r:id="rId45"/>
    <p:sldId id="394" r:id="rId46"/>
    <p:sldId id="397" r:id="rId47"/>
    <p:sldId id="395" r:id="rId48"/>
    <p:sldId id="399" r:id="rId49"/>
    <p:sldId id="396" r:id="rId50"/>
    <p:sldId id="357"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2" d="100"/>
          <a:sy n="102" d="100"/>
        </p:scale>
        <p:origin x="96" y="1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EB24E1B-BC45-4855-9775-9BC32FF39385}" type="datetimeFigureOut">
              <a:rPr lang="fa-IR" smtClean="0"/>
              <a:t>1438/05/02</a:t>
            </a:fld>
            <a:endParaRPr lang="fa-I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07E5442-826B-4D43-BF31-EA67242BEDEE}" type="slidenum">
              <a:rPr lang="fa-IR" smtClean="0"/>
              <a:t>‹#›</a:t>
            </a:fld>
            <a:endParaRPr lang="fa-IR"/>
          </a:p>
        </p:txBody>
      </p:sp>
    </p:spTree>
    <p:extLst>
      <p:ext uri="{BB962C8B-B14F-4D97-AF65-F5344CB8AC3E}">
        <p14:creationId xmlns:p14="http://schemas.microsoft.com/office/powerpoint/2010/main" val="255062659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02798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54308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14282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823415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242375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648013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508639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242662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94783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321558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01920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144215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07412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82431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434015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346948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158798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119078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163425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36002010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880684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138407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374343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686201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341016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2586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22432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38414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28318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7795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25010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5391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1/29/2017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75511044"/>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 id="2147483742" r:id="rId15"/>
    <p:sldLayoutId id="2147483743"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solidFill>
                  <a:prstClr val="black">
                    <a:tint val="75000"/>
                  </a:prstClr>
                </a:solidFill>
              </a:rPr>
              <a:pPr/>
              <a:t>1/29/2017</a:t>
            </a:fld>
            <a:endParaRPr lang="en-US" dirty="0">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6201015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 id="2147483770" r:id="rId14"/>
    <p:sldLayoutId id="2147483771" r:id="rId15"/>
    <p:sldLayoutId id="2147483772"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8.xml"/><Relationship Id="rId1" Type="http://schemas.openxmlformats.org/officeDocument/2006/relationships/themeOverride" Target="../theme/themeOverride4.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1999" cy="6858000"/>
          </a:xfrm>
          <a:blipFill>
            <a:blip r:embed="rId2"/>
            <a:tile tx="0" ty="0" sx="100000" sy="100000" flip="none" algn="tl"/>
          </a:blipFill>
        </p:spPr>
        <p:txBody>
          <a:bodyPr>
            <a:noAutofit/>
          </a:bodyPr>
          <a:lstStyle/>
          <a:p>
            <a:pPr algn="ctr"/>
            <a:r>
              <a:rPr lang="fa-IR" sz="800" dirty="0" smtClean="0">
                <a:solidFill>
                  <a:srgbClr val="FF0000"/>
                </a:solidFill>
                <a:cs typeface="B Titr" panose="00000700000000000000" pitchFamily="2" charset="-78"/>
              </a:rPr>
              <a:t>.</a:t>
            </a:r>
            <a:endParaRPr lang="fa-IR" sz="800" dirty="0">
              <a:solidFill>
                <a:srgbClr val="FF0000"/>
              </a:solidFill>
              <a:cs typeface="B Titr" panose="00000700000000000000" pitchFamily="2" charset="-78"/>
            </a:endParaRPr>
          </a:p>
        </p:txBody>
      </p:sp>
      <p:sp>
        <p:nvSpPr>
          <p:cNvPr id="3" name="Title 1"/>
          <p:cNvSpPr txBox="1">
            <a:spLocks/>
          </p:cNvSpPr>
          <p:nvPr/>
        </p:nvSpPr>
        <p:spPr>
          <a:xfrm>
            <a:off x="859857" y="627797"/>
            <a:ext cx="9689690" cy="4476466"/>
          </a:xfrm>
          <a:prstGeom prst="rect">
            <a:avLst/>
          </a:prstGeom>
          <a:blipFill>
            <a:blip r:embed="rId3"/>
            <a:tile tx="0" ty="0" sx="100000" sy="100000" flip="none" algn="tl"/>
          </a:blipFill>
        </p:spPr>
        <p:txBody>
          <a:bodyPr vert="horz" lIns="91440" tIns="45720" rIns="91440" bIns="45720" rtlCol="0" anchor="b">
            <a:noAutofit/>
          </a:bodyPr>
          <a:lstStyle>
            <a:lvl1pPr algn="l" defTabSz="457200" rtl="1" eaLnBrk="1" latinLnBrk="0" hangingPunct="1">
              <a:spcBef>
                <a:spcPct val="0"/>
              </a:spcBef>
              <a:buNone/>
              <a:defRPr sz="54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algn="ctr">
              <a:lnSpc>
                <a:spcPts val="8500"/>
              </a:lnSpc>
            </a:pPr>
            <a:r>
              <a:rPr lang="fa-IR" sz="4800" dirty="0">
                <a:solidFill>
                  <a:srgbClr val="FF0000"/>
                </a:solidFill>
                <a:cs typeface="B Titr" panose="00000700000000000000" pitchFamily="2" charset="-78"/>
              </a:rPr>
              <a:t>واکاوی </a:t>
            </a:r>
            <a:endParaRPr lang="fa-IR" sz="4800" dirty="0" smtClean="0">
              <a:solidFill>
                <a:srgbClr val="FF0000"/>
              </a:solidFill>
              <a:cs typeface="B Titr" panose="00000700000000000000" pitchFamily="2" charset="-78"/>
            </a:endParaRPr>
          </a:p>
          <a:p>
            <a:pPr algn="ctr">
              <a:lnSpc>
                <a:spcPts val="8500"/>
              </a:lnSpc>
            </a:pPr>
            <a:r>
              <a:rPr lang="fa-IR" sz="4800" dirty="0" smtClean="0">
                <a:solidFill>
                  <a:srgbClr val="FF0000"/>
                </a:solidFill>
                <a:cs typeface="B Titr" panose="00000700000000000000" pitchFamily="2" charset="-78"/>
              </a:rPr>
              <a:t>دلایل </a:t>
            </a:r>
            <a:r>
              <a:rPr lang="fa-IR" sz="4800" dirty="0">
                <a:solidFill>
                  <a:srgbClr val="FF0000"/>
                </a:solidFill>
                <a:cs typeface="B Titr" panose="00000700000000000000" pitchFamily="2" charset="-78"/>
              </a:rPr>
              <a:t>تمدید تحریم‌ها </a:t>
            </a:r>
          </a:p>
          <a:p>
            <a:pPr algn="ctr">
              <a:lnSpc>
                <a:spcPts val="8500"/>
              </a:lnSpc>
            </a:pPr>
            <a:r>
              <a:rPr lang="fa-IR" sz="4800" dirty="0">
                <a:solidFill>
                  <a:srgbClr val="FF0000"/>
                </a:solidFill>
                <a:cs typeface="B Titr" panose="00000700000000000000" pitchFamily="2" charset="-78"/>
              </a:rPr>
              <a:t>و نقض برجام از سوی آمریکا </a:t>
            </a:r>
          </a:p>
          <a:p>
            <a:pPr algn="ctr">
              <a:lnSpc>
                <a:spcPts val="8500"/>
              </a:lnSpc>
            </a:pPr>
            <a:r>
              <a:rPr lang="fa-IR" sz="4800" dirty="0">
                <a:solidFill>
                  <a:srgbClr val="FF0000"/>
                </a:solidFill>
                <a:cs typeface="B Titr" panose="00000700000000000000" pitchFamily="2" charset="-78"/>
              </a:rPr>
              <a:t>و </a:t>
            </a:r>
            <a:r>
              <a:rPr lang="fa-IR" sz="4800" dirty="0" smtClean="0">
                <a:solidFill>
                  <a:srgbClr val="FF0000"/>
                </a:solidFill>
                <a:cs typeface="B Titr" panose="00000700000000000000" pitchFamily="2" charset="-78"/>
              </a:rPr>
              <a:t>ساز وکارهای </a:t>
            </a:r>
            <a:r>
              <a:rPr lang="fa-IR" sz="4800" dirty="0">
                <a:solidFill>
                  <a:srgbClr val="FF0000"/>
                </a:solidFill>
                <a:cs typeface="B Titr" panose="00000700000000000000" pitchFamily="2" charset="-78"/>
              </a:rPr>
              <a:t>مقابله با آن </a:t>
            </a:r>
            <a:endParaRPr lang="fa-IR" sz="2800" dirty="0" smtClean="0">
              <a:solidFill>
                <a:srgbClr val="FF0000"/>
              </a:solidFill>
              <a:cs typeface="B Titr" panose="00000700000000000000" pitchFamily="2" charset="-78"/>
            </a:endParaRPr>
          </a:p>
        </p:txBody>
      </p:sp>
      <p:sp>
        <p:nvSpPr>
          <p:cNvPr id="4" name="Rectangle 3"/>
          <p:cNvSpPr/>
          <p:nvPr/>
        </p:nvSpPr>
        <p:spPr>
          <a:xfrm>
            <a:off x="859857" y="5756993"/>
            <a:ext cx="9689690" cy="523220"/>
          </a:xfrm>
          <a:prstGeom prst="rect">
            <a:avLst/>
          </a:prstGeom>
          <a:solidFill>
            <a:srgbClr val="00B0F0"/>
          </a:solidFill>
        </p:spPr>
        <p:txBody>
          <a:bodyPr wrap="square">
            <a:spAutoFit/>
          </a:bodyPr>
          <a:lstStyle/>
          <a:p>
            <a:pPr lvl="0" algn="ctr"/>
            <a:r>
              <a:rPr lang="fa-IR" sz="2800" dirty="0">
                <a:solidFill>
                  <a:prstClr val="black"/>
                </a:solidFill>
                <a:cs typeface="B Titr" panose="00000700000000000000" pitchFamily="2" charset="-78"/>
              </a:rPr>
              <a:t>تدوین : ایرج فرامرزی</a:t>
            </a:r>
            <a:endParaRPr lang="fa-IR" sz="5400" dirty="0">
              <a:solidFill>
                <a:srgbClr val="FF0000"/>
              </a:solidFill>
              <a:cs typeface="B Titr" panose="00000700000000000000" pitchFamily="2" charset="-78"/>
            </a:endParaRPr>
          </a:p>
        </p:txBody>
      </p:sp>
    </p:spTree>
    <p:extLst>
      <p:ext uri="{BB962C8B-B14F-4D97-AF65-F5344CB8AC3E}">
        <p14:creationId xmlns:p14="http://schemas.microsoft.com/office/powerpoint/2010/main" val="8231324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ts val="4500"/>
              </a:lnSpc>
            </a:pPr>
            <a:r>
              <a:rPr lang="fa-IR" sz="2800" b="1" dirty="0" smtClean="0">
                <a:solidFill>
                  <a:srgbClr val="C00000"/>
                </a:solidFill>
                <a:cs typeface="B Titr" panose="00000700000000000000" pitchFamily="2" charset="-78"/>
              </a:rPr>
              <a:t>سابقه طرح:</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طرح </a:t>
            </a:r>
            <a:r>
              <a:rPr lang="fa-IR" sz="2800" b="1" dirty="0">
                <a:solidFill>
                  <a:schemeClr val="tx1"/>
                </a:solidFill>
                <a:cs typeface="B Nazanin" panose="00000400000000000000" pitchFamily="2" charset="-78"/>
              </a:rPr>
              <a:t>تحریم ایران و لیبی در سال 1995 توسط سناتورآلفونسو داماتو و کندی به کنگره آمریکا ارائه شد و در سال 1996 به تصویب رسید و تبدیل به قانون گردید.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مدت </a:t>
            </a:r>
            <a:r>
              <a:rPr lang="fa-IR" sz="2800" b="1" dirty="0">
                <a:solidFill>
                  <a:schemeClr val="tx1"/>
                </a:solidFill>
                <a:cs typeface="B Nazanin" panose="00000400000000000000" pitchFamily="2" charset="-78"/>
              </a:rPr>
              <a:t>این قانون 5 سال تعیین شده بود.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این </a:t>
            </a:r>
            <a:r>
              <a:rPr lang="fa-IR" sz="2800" b="1" dirty="0">
                <a:solidFill>
                  <a:schemeClr val="tx1"/>
                </a:solidFill>
                <a:cs typeface="B Nazanin" panose="00000400000000000000" pitchFamily="2" charset="-78"/>
              </a:rPr>
              <a:t>قانون </a:t>
            </a:r>
            <a:r>
              <a:rPr lang="fa-IR" sz="2800" b="1" dirty="0" smtClean="0">
                <a:solidFill>
                  <a:schemeClr val="tx1"/>
                </a:solidFill>
                <a:cs typeface="B Nazanin" panose="00000400000000000000" pitchFamily="2" charset="-78"/>
              </a:rPr>
              <a:t>تاکنون </a:t>
            </a:r>
            <a:r>
              <a:rPr lang="fa-IR" sz="2800" b="1" dirty="0">
                <a:solidFill>
                  <a:schemeClr val="tx1"/>
                </a:solidFill>
                <a:cs typeface="B Nazanin" panose="00000400000000000000" pitchFamily="2" charset="-78"/>
              </a:rPr>
              <a:t>چهار بار و در سال‌های(2001 ، 2006 ، 2011 و 2016 ) تمدید شد</a:t>
            </a:r>
            <a:r>
              <a:rPr lang="fa-IR" sz="2800" b="1" dirty="0" smtClean="0">
                <a:solidFill>
                  <a:schemeClr val="tx1"/>
                </a:solidFill>
                <a:cs typeface="B Nazanin" panose="00000400000000000000" pitchFamily="2" charset="-78"/>
              </a:rPr>
              <a:t>.</a:t>
            </a:r>
            <a:br>
              <a:rPr lang="fa-IR" sz="2800" b="1" dirty="0" smtClean="0">
                <a:solidFill>
                  <a:schemeClr val="tx1"/>
                </a:solidFill>
                <a:cs typeface="B Nazanin" panose="00000400000000000000" pitchFamily="2" charset="-78"/>
              </a:rPr>
            </a:br>
            <a:r>
              <a:rPr lang="fa-IR" sz="2800" b="1" dirty="0">
                <a:solidFill>
                  <a:srgbClr val="C00000"/>
                </a:solidFill>
                <a:cs typeface="B Titr" panose="00000700000000000000" pitchFamily="2" charset="-78"/>
              </a:rPr>
              <a:t>حذف لیبی از طرح داماتو:</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امتيازاتي که دولت </a:t>
            </a:r>
            <a:r>
              <a:rPr lang="fa-IR" sz="2800" b="1" dirty="0">
                <a:solidFill>
                  <a:schemeClr val="tx1"/>
                </a:solidFill>
                <a:cs typeface="B Nazanin" panose="00000400000000000000" pitchFamily="2" charset="-78"/>
              </a:rPr>
              <a:t>ليبي در سال 2006 به امريکا </a:t>
            </a:r>
            <a:r>
              <a:rPr lang="fa-IR" sz="2800" b="1" dirty="0" smtClean="0">
                <a:solidFill>
                  <a:schemeClr val="tx1"/>
                </a:solidFill>
                <a:cs typeface="B Nazanin" panose="00000400000000000000" pitchFamily="2" charset="-78"/>
              </a:rPr>
              <a:t>(</a:t>
            </a:r>
            <a:r>
              <a:rPr lang="fa-IR" sz="2800" b="1" dirty="0">
                <a:solidFill>
                  <a:schemeClr val="tx1"/>
                </a:solidFill>
                <a:cs typeface="B Nazanin" panose="00000400000000000000" pitchFamily="2" charset="-78"/>
              </a:rPr>
              <a:t>از جمله ارسال تجهيزات هسته‌اي به </a:t>
            </a:r>
            <a:r>
              <a:rPr lang="fa-IR" sz="2800" b="1" dirty="0" smtClean="0">
                <a:solidFill>
                  <a:schemeClr val="tx1"/>
                </a:solidFill>
                <a:cs typeface="B Nazanin" panose="00000400000000000000" pitchFamily="2" charset="-78"/>
              </a:rPr>
              <a:t>آمريکا)داد،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نام </a:t>
            </a:r>
            <a:r>
              <a:rPr lang="fa-IR" sz="2800" b="1" dirty="0">
                <a:solidFill>
                  <a:schemeClr val="tx1"/>
                </a:solidFill>
                <a:cs typeface="B Nazanin" panose="00000400000000000000" pitchFamily="2" charset="-78"/>
              </a:rPr>
              <a:t>اين کشور از نسخه اوليه قانون تحريم ايران و </a:t>
            </a:r>
            <a:r>
              <a:rPr lang="fa-IR" sz="2800" b="1" dirty="0" smtClean="0">
                <a:solidFill>
                  <a:schemeClr val="tx1"/>
                </a:solidFill>
                <a:cs typeface="B Nazanin" panose="00000400000000000000" pitchFamily="2" charset="-78"/>
              </a:rPr>
              <a:t>ليبي حذف </a:t>
            </a:r>
            <a:r>
              <a:rPr lang="fa-IR" sz="2800" b="1" dirty="0">
                <a:solidFill>
                  <a:schemeClr val="tx1"/>
                </a:solidFill>
                <a:cs typeface="B Nazanin" panose="00000400000000000000" pitchFamily="2" charset="-78"/>
              </a:rPr>
              <a:t>شد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قانون</a:t>
            </a:r>
            <a:r>
              <a:rPr lang="en-US" sz="2800" b="1" dirty="0" smtClean="0">
                <a:solidFill>
                  <a:schemeClr val="tx1"/>
                </a:solidFill>
                <a:cs typeface="B Nazanin" panose="00000400000000000000" pitchFamily="2" charset="-78"/>
              </a:rPr>
              <a:t>Iran, </a:t>
            </a:r>
            <a:r>
              <a:rPr lang="en-US" sz="2800" b="1" dirty="0">
                <a:solidFill>
                  <a:schemeClr val="tx1"/>
                </a:solidFill>
                <a:cs typeface="B Nazanin" panose="00000400000000000000" pitchFamily="2" charset="-78"/>
              </a:rPr>
              <a:t>Libya Sanctions </a:t>
            </a:r>
            <a:r>
              <a:rPr lang="en-US" sz="2800" b="1" dirty="0" smtClean="0">
                <a:solidFill>
                  <a:schemeClr val="tx1"/>
                </a:solidFill>
                <a:cs typeface="B Nazanin" panose="00000400000000000000" pitchFamily="2" charset="-78"/>
              </a:rPr>
              <a:t>Act (ILSA) </a:t>
            </a:r>
            <a:r>
              <a:rPr lang="fa-IR" sz="2800" b="1" dirty="0" smtClean="0">
                <a:solidFill>
                  <a:schemeClr val="tx1"/>
                </a:solidFill>
                <a:cs typeface="B Nazanin" panose="00000400000000000000" pitchFamily="2" charset="-78"/>
              </a:rPr>
              <a:t> به </a:t>
            </a:r>
            <a:r>
              <a:rPr lang="fa-IR" sz="2800" b="1" dirty="0">
                <a:solidFill>
                  <a:schemeClr val="tx1"/>
                </a:solidFill>
                <a:cs typeface="B Nazanin" panose="00000400000000000000" pitchFamily="2" charset="-78"/>
              </a:rPr>
              <a:t>قانون تحریم‌های ایران</a:t>
            </a:r>
            <a:r>
              <a:rPr lang="en-US" sz="2800" b="1" dirty="0">
                <a:solidFill>
                  <a:schemeClr val="tx1"/>
                </a:solidFill>
                <a:cs typeface="B Nazanin" panose="00000400000000000000" pitchFamily="2" charset="-78"/>
              </a:rPr>
              <a:t>Sanctions Act (</a:t>
            </a:r>
            <a:r>
              <a:rPr lang="en-US" sz="2800" b="1" dirty="0" smtClean="0">
                <a:solidFill>
                  <a:schemeClr val="tx1"/>
                </a:solidFill>
                <a:cs typeface="B Nazanin" panose="00000400000000000000" pitchFamily="2" charset="-78"/>
              </a:rPr>
              <a:t>ISA)  </a:t>
            </a:r>
            <a:r>
              <a:rPr lang="en-US" sz="2800" b="1" dirty="0">
                <a:solidFill>
                  <a:schemeClr val="tx1"/>
                </a:solidFill>
                <a:cs typeface="B Nazanin" panose="00000400000000000000" pitchFamily="2" charset="-78"/>
              </a:rPr>
              <a:t>(Iran</a:t>
            </a:r>
            <a:r>
              <a:rPr lang="fa-IR" sz="2800" b="1" dirty="0">
                <a:solidFill>
                  <a:schemeClr val="tx1"/>
                </a:solidFill>
                <a:cs typeface="B Nazanin" panose="00000400000000000000" pitchFamily="2" charset="-78"/>
              </a:rPr>
              <a:t>تغییر عنوان داد. </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مروری </a:t>
            </a:r>
            <a:r>
              <a:rPr lang="fa-IR" sz="3600" dirty="0">
                <a:solidFill>
                  <a:srgbClr val="0070C0"/>
                </a:solidFill>
                <a:cs typeface="B Titr" panose="00000700000000000000" pitchFamily="2" charset="-78"/>
              </a:rPr>
              <a:t>بر قانون تحریمی ایران/ </a:t>
            </a:r>
            <a:r>
              <a:rPr lang="fa-IR" sz="3600" dirty="0" smtClean="0">
                <a:solidFill>
                  <a:srgbClr val="0070C0"/>
                </a:solidFill>
                <a:cs typeface="B Titr" panose="00000700000000000000" pitchFamily="2" charset="-78"/>
              </a:rPr>
              <a:t>ایسا (</a:t>
            </a:r>
            <a:r>
              <a:rPr lang="en-US" sz="3600" dirty="0">
                <a:solidFill>
                  <a:srgbClr val="0070C0"/>
                </a:solidFill>
                <a:effectLst>
                  <a:outerShdw blurRad="38100" dist="38100" dir="2700000" algn="tl">
                    <a:srgbClr val="000000">
                      <a:alpha val="43137"/>
                    </a:srgbClr>
                  </a:outerShdw>
                </a:effectLst>
                <a:cs typeface="B Titr" panose="00000700000000000000" pitchFamily="2" charset="-78"/>
              </a:rPr>
              <a:t>ISA</a:t>
            </a:r>
            <a:r>
              <a:rPr lang="fa-IR" sz="3600" dirty="0">
                <a:solidFill>
                  <a:srgbClr val="0070C0"/>
                </a:solidFill>
                <a:cs typeface="B Titr" panose="00000700000000000000" pitchFamily="2" charset="-78"/>
              </a:rPr>
              <a:t> </a:t>
            </a:r>
            <a:r>
              <a:rPr lang="fa-IR" sz="3600" dirty="0" smtClean="0">
                <a:solidFill>
                  <a:srgbClr val="0070C0"/>
                </a:solidFill>
                <a:cs typeface="B Titr" panose="00000700000000000000" pitchFamily="2" charset="-78"/>
              </a:rPr>
              <a:t>)</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5236205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95250" algn="r">
              <a:lnSpc>
                <a:spcPts val="4500"/>
              </a:lnSpc>
            </a:pPr>
            <a:r>
              <a:rPr lang="fa-IR" sz="2800" b="1" dirty="0" smtClean="0">
                <a:solidFill>
                  <a:srgbClr val="C00000"/>
                </a:solidFill>
                <a:cs typeface="B Titr" panose="00000700000000000000" pitchFamily="2" charset="-78"/>
              </a:rPr>
              <a:t>وضعیت  طرح بعد از حذف لیبی:</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این </a:t>
            </a:r>
            <a:r>
              <a:rPr lang="fa-IR" sz="2800" b="1" dirty="0">
                <a:solidFill>
                  <a:schemeClr val="tx1"/>
                </a:solidFill>
                <a:cs typeface="B Nazanin" panose="00000400000000000000" pitchFamily="2" charset="-78"/>
              </a:rPr>
              <a:t>قانون با حذف نام </a:t>
            </a:r>
            <a:r>
              <a:rPr lang="fa-IR" sz="2800" b="1" dirty="0" smtClean="0">
                <a:solidFill>
                  <a:schemeClr val="tx1"/>
                </a:solidFill>
                <a:cs typeface="B Nazanin" panose="00000400000000000000" pitchFamily="2" charset="-78"/>
              </a:rPr>
              <a:t>لیبی نه تنها  </a:t>
            </a:r>
            <a:r>
              <a:rPr lang="fa-IR" sz="2800" b="1" dirty="0">
                <a:solidFill>
                  <a:schemeClr val="tx1"/>
                </a:solidFill>
                <a:cs typeface="B Nazanin" panose="00000400000000000000" pitchFamily="2" charset="-78"/>
              </a:rPr>
              <a:t>نمرد، </a:t>
            </a:r>
            <a:r>
              <a:rPr lang="fa-IR" sz="2800" b="1" dirty="0" smtClean="0">
                <a:solidFill>
                  <a:schemeClr val="tx1"/>
                </a:solidFill>
                <a:cs typeface="B Nazanin" panose="00000400000000000000" pitchFamily="2" charset="-78"/>
              </a:rPr>
              <a:t>بلکه شرایط </a:t>
            </a:r>
            <a:r>
              <a:rPr lang="fa-IR" sz="2800" b="1" dirty="0">
                <a:solidFill>
                  <a:schemeClr val="tx1"/>
                </a:solidFill>
                <a:cs typeface="B Nazanin" panose="00000400000000000000" pitchFamily="2" charset="-78"/>
              </a:rPr>
              <a:t>سخت‌تری را علیه ایران ایجاد کرد.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در 30 </a:t>
            </a:r>
            <a:r>
              <a:rPr lang="fa-IR" sz="2800" b="1" dirty="0">
                <a:solidFill>
                  <a:schemeClr val="tx1"/>
                </a:solidFill>
                <a:cs typeface="B Nazanin" panose="00000400000000000000" pitchFamily="2" charset="-78"/>
              </a:rPr>
              <a:t>سپتامبر سال 2006 جورج دبلیو بوش رئیس جمهور وقت این کشور، طرحی به نام </a:t>
            </a:r>
            <a:r>
              <a:rPr lang="fa-IR" sz="2800" b="1" dirty="0">
                <a:solidFill>
                  <a:srgbClr val="FF0000"/>
                </a:solidFill>
                <a:cs typeface="B Titr" panose="00000700000000000000" pitchFamily="2" charset="-78"/>
              </a:rPr>
              <a:t>«قانون </a:t>
            </a:r>
            <a:r>
              <a:rPr lang="fa-IR" sz="2800" b="1" dirty="0" smtClean="0">
                <a:solidFill>
                  <a:srgbClr val="FF0000"/>
                </a:solidFill>
                <a:cs typeface="B Titr" panose="00000700000000000000" pitchFamily="2" charset="-78"/>
              </a:rPr>
              <a:t>حمایت </a:t>
            </a:r>
            <a:r>
              <a:rPr lang="fa-IR" sz="2800" b="1" dirty="0">
                <a:solidFill>
                  <a:srgbClr val="FF0000"/>
                </a:solidFill>
                <a:cs typeface="B Titr" panose="00000700000000000000" pitchFamily="2" charset="-78"/>
              </a:rPr>
              <a:t>از آزادی در ایران»</a:t>
            </a:r>
            <a:r>
              <a:rPr lang="fa-IR" sz="2800" b="1" dirty="0">
                <a:solidFill>
                  <a:schemeClr val="tx1"/>
                </a:solidFill>
                <a:cs typeface="B Nazanin" panose="00000400000000000000" pitchFamily="2" charset="-78"/>
              </a:rPr>
              <a:t> را برای اصلاح این قانون و تمدید آن تا سال 2011 امضا كرد.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a:solidFill>
                  <a:srgbClr val="C00000"/>
                </a:solidFill>
                <a:cs typeface="B Titr" panose="00000700000000000000" pitchFamily="2" charset="-78"/>
              </a:rPr>
              <a:t>افزایش کارايي قانون داماتو :</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مشمول تحریم‌ شدن  </a:t>
            </a:r>
            <a:r>
              <a:rPr lang="fa-IR" sz="2800" b="1" dirty="0">
                <a:solidFill>
                  <a:schemeClr val="tx1"/>
                </a:solidFill>
                <a:cs typeface="B Nazanin" panose="00000400000000000000" pitchFamily="2" charset="-78"/>
              </a:rPr>
              <a:t>اشخاصی كه آگاهانه به ایران برای دستیابی یا ساخت تسلیحات شیمیایی، </a:t>
            </a:r>
            <a:r>
              <a:rPr lang="fa-IR" sz="2800" b="1" dirty="0" smtClean="0">
                <a:solidFill>
                  <a:schemeClr val="tx1"/>
                </a:solidFill>
                <a:cs typeface="B Nazanin" panose="00000400000000000000" pitchFamily="2" charset="-78"/>
              </a:rPr>
              <a:t>	میكروبی </a:t>
            </a:r>
            <a:r>
              <a:rPr lang="fa-IR" sz="2800" b="1" dirty="0">
                <a:solidFill>
                  <a:schemeClr val="tx1"/>
                </a:solidFill>
                <a:cs typeface="B Nazanin" panose="00000400000000000000" pitchFamily="2" charset="-78"/>
              </a:rPr>
              <a:t>و یا هسته‌ای كمك </a:t>
            </a:r>
            <a:r>
              <a:rPr lang="fa-IR" sz="2800" b="1" dirty="0" smtClean="0">
                <a:solidFill>
                  <a:schemeClr val="tx1"/>
                </a:solidFill>
                <a:cs typeface="B Nazanin" panose="00000400000000000000" pitchFamily="2" charset="-78"/>
              </a:rPr>
              <a:t>می‌كنند</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a:t>
            </a:r>
            <a:r>
              <a:rPr lang="fa-IR" sz="2400" b="1" dirty="0" smtClean="0">
                <a:solidFill>
                  <a:schemeClr val="tx1"/>
                </a:solidFill>
                <a:cs typeface="B Titr" panose="00000700000000000000" pitchFamily="2" charset="-78"/>
              </a:rPr>
              <a:t>تغییرملاك‌ لغو </a:t>
            </a:r>
            <a:r>
              <a:rPr lang="fa-IR" sz="2400" b="1" dirty="0">
                <a:solidFill>
                  <a:schemeClr val="tx1"/>
                </a:solidFill>
                <a:cs typeface="B Titr" panose="00000700000000000000" pitchFamily="2" charset="-78"/>
              </a:rPr>
              <a:t>قانون تحریم </a:t>
            </a:r>
            <a:r>
              <a:rPr lang="fa-IR" sz="2400" b="1" dirty="0" smtClean="0">
                <a:solidFill>
                  <a:schemeClr val="tx1"/>
                </a:solidFill>
                <a:cs typeface="B Titr" panose="00000700000000000000" pitchFamily="2" charset="-78"/>
              </a:rPr>
              <a:t>ایران؛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Titr" panose="00000700000000000000" pitchFamily="2" charset="-78"/>
              </a:rPr>
              <a:t>از: </a:t>
            </a:r>
            <a:r>
              <a:rPr lang="fa-IR" sz="2800" b="1" dirty="0" smtClean="0">
                <a:solidFill>
                  <a:schemeClr val="tx1"/>
                </a:solidFill>
                <a:cs typeface="B Nazanin" panose="00000400000000000000" pitchFamily="2" charset="-78"/>
              </a:rPr>
              <a:t>تضمین </a:t>
            </a:r>
            <a:r>
              <a:rPr lang="fa-IR" sz="2800" b="1" dirty="0">
                <a:solidFill>
                  <a:schemeClr val="tx1"/>
                </a:solidFill>
                <a:cs typeface="B Nazanin" panose="00000400000000000000" pitchFamily="2" charset="-78"/>
              </a:rPr>
              <a:t>رئیس جمهور به كنگره مبنی توقف تلاش ایران </a:t>
            </a:r>
            <a:r>
              <a:rPr lang="fa-IR" sz="2800" b="1" dirty="0" smtClean="0">
                <a:solidFill>
                  <a:schemeClr val="tx1"/>
                </a:solidFill>
                <a:cs typeface="B Nazanin" panose="00000400000000000000" pitchFamily="2" charset="-78"/>
              </a:rPr>
              <a:t>برای </a:t>
            </a:r>
            <a:r>
              <a:rPr lang="fa-IR" sz="2800" b="1" dirty="0">
                <a:solidFill>
                  <a:schemeClr val="tx1"/>
                </a:solidFill>
                <a:cs typeface="B Nazanin" panose="00000400000000000000" pitchFamily="2" charset="-78"/>
              </a:rPr>
              <a:t>دستیابی به سلاح‌های كشتار </a:t>
            </a:r>
            <a:r>
              <a:rPr lang="fa-IR" sz="2800" b="1" dirty="0" smtClean="0">
                <a:solidFill>
                  <a:schemeClr val="tx1"/>
                </a:solidFill>
                <a:cs typeface="B Nazanin" panose="00000400000000000000" pitchFamily="2" charset="-78"/>
              </a:rPr>
              <a:t>جمعی</a:t>
            </a:r>
            <a:br>
              <a:rPr lang="fa-IR" sz="2800" b="1" dirty="0" smtClean="0">
                <a:solidFill>
                  <a:schemeClr val="tx1"/>
                </a:solidFill>
                <a:cs typeface="B Nazanin" panose="00000400000000000000" pitchFamily="2" charset="-78"/>
              </a:rPr>
            </a:br>
            <a:r>
              <a:rPr lang="fa-IR" sz="2800" b="1" dirty="0" smtClean="0">
                <a:solidFill>
                  <a:schemeClr val="tx1"/>
                </a:solidFill>
                <a:cs typeface="B Titr" panose="00000700000000000000" pitchFamily="2" charset="-78"/>
              </a:rPr>
              <a:t>به:</a:t>
            </a:r>
            <a:r>
              <a:rPr lang="fa-IR" sz="2800" b="1" dirty="0" smtClean="0">
                <a:solidFill>
                  <a:schemeClr val="tx1"/>
                </a:solidFill>
                <a:cs typeface="B Nazanin" panose="00000400000000000000" pitchFamily="2" charset="-78"/>
              </a:rPr>
              <a:t>این كه </a:t>
            </a:r>
            <a:r>
              <a:rPr lang="fa-IR" sz="2800" b="1" dirty="0">
                <a:solidFill>
                  <a:schemeClr val="tx1"/>
                </a:solidFill>
                <a:cs typeface="B Nazanin" panose="00000400000000000000" pitchFamily="2" charset="-78"/>
              </a:rPr>
              <a:t>ایران «تهدیدی جدی علیه منافع ملی آمریكا </a:t>
            </a:r>
            <a:r>
              <a:rPr lang="fa-IR" sz="2800" b="1" dirty="0" smtClean="0">
                <a:solidFill>
                  <a:schemeClr val="tx1"/>
                </a:solidFill>
                <a:cs typeface="B Nazanin" panose="00000400000000000000" pitchFamily="2" charset="-78"/>
              </a:rPr>
              <a:t>	و </a:t>
            </a:r>
            <a:r>
              <a:rPr lang="fa-IR" sz="2800" b="1" dirty="0">
                <a:solidFill>
                  <a:schemeClr val="tx1"/>
                </a:solidFill>
                <a:cs typeface="B Nazanin" panose="00000400000000000000" pitchFamily="2" charset="-78"/>
              </a:rPr>
              <a:t>متحدان این كشور به حساب نمی‌آید</a:t>
            </a:r>
            <a:r>
              <a:rPr lang="fa-IR" sz="2800" b="1" dirty="0" smtClean="0">
                <a:solidFill>
                  <a:schemeClr val="tx1"/>
                </a:solidFill>
                <a:cs typeface="B Nazanin" panose="00000400000000000000" pitchFamily="2" charset="-78"/>
              </a:rPr>
              <a:t>.» </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مروری بر قانون تحریمی ایران/ ایسا (</a:t>
            </a:r>
            <a:r>
              <a:rPr lang="en-US" sz="3600" dirty="0" smtClean="0">
                <a:solidFill>
                  <a:srgbClr val="0070C0"/>
                </a:solidFill>
                <a:effectLst>
                  <a:outerShdw blurRad="38100" dist="38100" dir="2700000" algn="tl">
                    <a:srgbClr val="000000">
                      <a:alpha val="43137"/>
                    </a:srgbClr>
                  </a:outerShdw>
                </a:effectLst>
                <a:cs typeface="B Titr" panose="00000700000000000000" pitchFamily="2" charset="-78"/>
              </a:rPr>
              <a:t>ISA</a:t>
            </a:r>
            <a:r>
              <a:rPr lang="fa-IR" sz="3600" dirty="0" smtClean="0">
                <a:solidFill>
                  <a:srgbClr val="0070C0"/>
                </a:solidFill>
                <a:cs typeface="B Titr" panose="00000700000000000000" pitchFamily="2" charset="-78"/>
              </a:rPr>
              <a:t> )</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42004450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a:solidFill>
                  <a:srgbClr val="C00000"/>
                </a:solidFill>
                <a:cs typeface="B Titr" panose="00000700000000000000" pitchFamily="2" charset="-78"/>
              </a:rPr>
              <a:t>تحريم‌هاي </a:t>
            </a:r>
            <a:r>
              <a:rPr lang="fa-IR" sz="2400" b="1" dirty="0" smtClean="0">
                <a:solidFill>
                  <a:srgbClr val="C00000"/>
                </a:solidFill>
                <a:cs typeface="B Titr" panose="00000700000000000000" pitchFamily="2" charset="-78"/>
              </a:rPr>
              <a:t>نفت و گاز </a:t>
            </a:r>
            <a:r>
              <a:rPr lang="fa-IR" sz="2400" b="1" dirty="0">
                <a:solidFill>
                  <a:srgbClr val="C00000"/>
                </a:solidFill>
                <a:cs typeface="B Titr" panose="00000700000000000000" pitchFamily="2" charset="-78"/>
              </a:rPr>
              <a:t>ايران:</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تحریم؛ توسعه منابع نفتي ايران، سرمایه‌گذاری </a:t>
            </a:r>
            <a:r>
              <a:rPr lang="fa-IR" sz="2800" b="1" dirty="0">
                <a:solidFill>
                  <a:schemeClr val="tx1"/>
                </a:solidFill>
                <a:cs typeface="B Nazanin" panose="00000400000000000000" pitchFamily="2" charset="-78"/>
              </a:rPr>
              <a:t>بر صنایع انرژی، توليد مواد نفتي پالايش </a:t>
            </a:r>
            <a:r>
              <a:rPr lang="fa-IR" sz="2800" b="1" dirty="0" smtClean="0">
                <a:solidFill>
                  <a:schemeClr val="tx1"/>
                </a:solidFill>
                <a:cs typeface="B Nazanin" panose="00000400000000000000" pitchFamily="2" charset="-78"/>
              </a:rPr>
              <a:t>				شده </a:t>
            </a:r>
            <a:r>
              <a:rPr lang="fa-IR" sz="2800" b="1" dirty="0">
                <a:solidFill>
                  <a:schemeClr val="tx1"/>
                </a:solidFill>
                <a:cs typeface="B Nazanin" panose="00000400000000000000" pitchFamily="2" charset="-78"/>
              </a:rPr>
              <a:t>(محصولات پالايشگاهي) و صادرات محصولات نفتي پالايش شده و...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400" b="1" dirty="0">
                <a:solidFill>
                  <a:srgbClr val="C00000"/>
                </a:solidFill>
                <a:cs typeface="B Titr" panose="00000700000000000000" pitchFamily="2" charset="-78"/>
              </a:rPr>
              <a:t>تحريم‌هاي </a:t>
            </a:r>
            <a:r>
              <a:rPr lang="fa-IR" sz="2400" b="1" dirty="0" smtClean="0">
                <a:solidFill>
                  <a:srgbClr val="C00000"/>
                </a:solidFill>
                <a:cs typeface="B Titr" panose="00000700000000000000" pitchFamily="2" charset="-78"/>
              </a:rPr>
              <a:t>انتقال </a:t>
            </a:r>
            <a:r>
              <a:rPr lang="fa-IR" sz="2400" b="1" dirty="0">
                <a:solidFill>
                  <a:srgbClr val="C00000"/>
                </a:solidFill>
                <a:cs typeface="B Titr" panose="00000700000000000000" pitchFamily="2" charset="-78"/>
              </a:rPr>
              <a:t>فناوري هسته اي (بند 5 قانون داماتو) :</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فعاليت مربوط به دستيابي يا ساخت تسليحات هسته‌اي يا فناوري مرتبط با آن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دستيابي و ساخت موشک‌ها يا تسليحات متعارف پيشرفته،</a:t>
            </a:r>
            <a:br>
              <a:rPr lang="fa-IR" sz="2800" b="1" dirty="0" smtClean="0">
                <a:solidFill>
                  <a:schemeClr val="tx1"/>
                </a:solidFill>
                <a:cs typeface="B Nazanin" panose="00000400000000000000" pitchFamily="2" charset="-78"/>
              </a:rPr>
            </a:br>
            <a:r>
              <a:rPr lang="fa-IR" sz="2400" b="1" dirty="0">
                <a:solidFill>
                  <a:srgbClr val="C00000"/>
                </a:solidFill>
                <a:cs typeface="B Titr" panose="00000700000000000000" pitchFamily="2" charset="-78"/>
              </a:rPr>
              <a:t>ممنوعیت:</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عدم مجوز براي صادرات و انتقال</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عدم مجوز انتقال مجدد هرگونه ماده و اقلام، تاسيسات، قطعات يا ديگر کالاها،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عدم ارائه خدمات يا فناوري هسته‌اي ، چه مستقيم يا غيرمستقيم، </a:t>
            </a:r>
            <a:endParaRPr lang="fa-IR" sz="2800" dirty="0">
              <a:solidFill>
                <a:srgbClr val="FF0000"/>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موارد تحریمی در </a:t>
            </a:r>
            <a:r>
              <a:rPr lang="fa-IR" sz="3600" dirty="0" smtClean="0">
                <a:solidFill>
                  <a:srgbClr val="0070C0"/>
                </a:solidFill>
                <a:cs typeface="B Titr" panose="00000700000000000000" pitchFamily="2" charset="-78"/>
              </a:rPr>
              <a:t>قانون </a:t>
            </a:r>
            <a:r>
              <a:rPr lang="fa-IR" sz="3600" dirty="0">
                <a:solidFill>
                  <a:srgbClr val="0070C0"/>
                </a:solidFill>
                <a:cs typeface="B Titr" panose="00000700000000000000" pitchFamily="2" charset="-78"/>
              </a:rPr>
              <a:t>ایسا </a:t>
            </a:r>
            <a:r>
              <a:rPr lang="fa-IR" sz="3600" dirty="0" smtClean="0">
                <a:solidFill>
                  <a:srgbClr val="0070C0"/>
                </a:solidFill>
                <a:cs typeface="B Titr" panose="00000700000000000000" pitchFamily="2" charset="-78"/>
              </a:rPr>
              <a:t>(</a:t>
            </a:r>
            <a:r>
              <a:rPr lang="en-US" sz="3600" dirty="0">
                <a:solidFill>
                  <a:srgbClr val="0070C0"/>
                </a:solidFill>
                <a:effectLst>
                  <a:outerShdw blurRad="38100" dist="38100" dir="2700000" algn="tl">
                    <a:srgbClr val="000000">
                      <a:alpha val="43137"/>
                    </a:srgbClr>
                  </a:outerShdw>
                </a:effectLst>
                <a:cs typeface="B Titr" panose="00000700000000000000" pitchFamily="2" charset="-78"/>
              </a:rPr>
              <a:t>ISA</a:t>
            </a:r>
            <a:r>
              <a:rPr lang="fa-IR" sz="3600" dirty="0">
                <a:solidFill>
                  <a:srgbClr val="0070C0"/>
                </a:solidFill>
                <a:cs typeface="B Titr" panose="00000700000000000000" pitchFamily="2" charset="-78"/>
              </a:rPr>
              <a:t> </a:t>
            </a:r>
            <a:r>
              <a:rPr lang="fa-IR" sz="3600" dirty="0" smtClean="0">
                <a:solidFill>
                  <a:srgbClr val="0070C0"/>
                </a:solidFill>
                <a:cs typeface="B Titr" panose="00000700000000000000" pitchFamily="2" charset="-78"/>
              </a:rPr>
              <a:t>)</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42130809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200000"/>
              </a:lnSpc>
            </a:pPr>
            <a:r>
              <a:rPr lang="fa-IR" sz="2400" b="1" dirty="0">
                <a:solidFill>
                  <a:srgbClr val="C00000"/>
                </a:solidFill>
                <a:cs typeface="B Titr" panose="00000700000000000000" pitchFamily="2" charset="-78"/>
              </a:rPr>
              <a:t>ویژگی های قانون ایسا:</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یکی </a:t>
            </a:r>
            <a:r>
              <a:rPr lang="fa-IR" sz="2800" b="1" dirty="0">
                <a:solidFill>
                  <a:schemeClr val="tx1"/>
                </a:solidFill>
                <a:cs typeface="B Nazanin" panose="00000400000000000000" pitchFamily="2" charset="-78"/>
              </a:rPr>
              <a:t>از ارکان اصلي تحريم‌هاي ثانویه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قانون  </a:t>
            </a:r>
            <a:r>
              <a:rPr lang="fa-IR" sz="2800" b="1" dirty="0">
                <a:solidFill>
                  <a:schemeClr val="tx1"/>
                </a:solidFill>
                <a:cs typeface="B Nazanin" panose="00000400000000000000" pitchFamily="2" charset="-78"/>
              </a:rPr>
              <a:t>فراسرزميني </a:t>
            </a:r>
            <a:r>
              <a:rPr lang="fa-IR" sz="2800" b="1" dirty="0" smtClean="0">
                <a:solidFill>
                  <a:schemeClr val="tx1"/>
                </a:solidFill>
                <a:cs typeface="B Nazanin" panose="00000400000000000000" pitchFamily="2" charset="-78"/>
              </a:rPr>
              <a:t>امريکا</a:t>
            </a:r>
            <a:br>
              <a:rPr lang="fa-IR" sz="2800" b="1" dirty="0" smtClean="0">
                <a:solidFill>
                  <a:schemeClr val="tx1"/>
                </a:solidFill>
                <a:cs typeface="B Nazanin" panose="00000400000000000000" pitchFamily="2" charset="-78"/>
              </a:rPr>
            </a:br>
            <a:r>
              <a:rPr lang="fa-IR" sz="2400" b="1" dirty="0">
                <a:solidFill>
                  <a:srgbClr val="C00000"/>
                </a:solidFill>
                <a:cs typeface="B Titr" panose="00000700000000000000" pitchFamily="2" charset="-78"/>
              </a:rPr>
              <a:t>جهت گیری قانون ایسا:</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a:t>
            </a:r>
            <a:r>
              <a:rPr lang="fa-IR" sz="3200" b="1" dirty="0" smtClean="0">
                <a:solidFill>
                  <a:schemeClr val="tx1"/>
                </a:solidFill>
                <a:cs typeface="B Nazanin" panose="00000400000000000000" pitchFamily="2" charset="-78"/>
              </a:rPr>
              <a:t>منع و مستوجب </a:t>
            </a:r>
            <a:r>
              <a:rPr lang="fa-IR" sz="3200" b="1" dirty="0">
                <a:solidFill>
                  <a:schemeClr val="tx1"/>
                </a:solidFill>
                <a:cs typeface="B Nazanin" panose="00000400000000000000" pitchFamily="2" charset="-78"/>
              </a:rPr>
              <a:t>مجازات </a:t>
            </a:r>
            <a:r>
              <a:rPr lang="fa-IR" sz="3200" b="1" dirty="0" smtClean="0">
                <a:solidFill>
                  <a:schemeClr val="tx1"/>
                </a:solidFill>
                <a:cs typeface="B Nazanin" panose="00000400000000000000" pitchFamily="2" charset="-78"/>
              </a:rPr>
              <a:t>دانستن:</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هر </a:t>
            </a:r>
            <a:r>
              <a:rPr lang="fa-IR" sz="2800" b="1" dirty="0">
                <a:solidFill>
                  <a:schemeClr val="tx1"/>
                </a:solidFill>
                <a:cs typeface="B Nazanin" panose="00000400000000000000" pitchFamily="2" charset="-78"/>
              </a:rPr>
              <a:t>نوع همکاری دولت‌ها و شرکت‌های </a:t>
            </a:r>
            <a:r>
              <a:rPr lang="fa-IR" sz="2800" b="1" dirty="0" smtClean="0">
                <a:solidFill>
                  <a:schemeClr val="tx1"/>
                </a:solidFill>
                <a:cs typeface="B Nazanin" panose="00000400000000000000" pitchFamily="2" charset="-78"/>
              </a:rPr>
              <a:t>خارجی با ایران</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اهمیت </a:t>
            </a:r>
            <a:r>
              <a:rPr lang="fa-IR" sz="3600" dirty="0" smtClean="0">
                <a:solidFill>
                  <a:srgbClr val="0070C0"/>
                </a:solidFill>
                <a:cs typeface="B Titr" panose="00000700000000000000" pitchFamily="2" charset="-78"/>
              </a:rPr>
              <a:t>قانون </a:t>
            </a:r>
            <a:r>
              <a:rPr lang="fa-IR" sz="3600" dirty="0">
                <a:solidFill>
                  <a:srgbClr val="0070C0"/>
                </a:solidFill>
                <a:cs typeface="B Titr" panose="00000700000000000000" pitchFamily="2" charset="-78"/>
              </a:rPr>
              <a:t>ایسا </a:t>
            </a:r>
            <a:r>
              <a:rPr lang="fa-IR" sz="3600" dirty="0" smtClean="0">
                <a:solidFill>
                  <a:srgbClr val="0070C0"/>
                </a:solidFill>
                <a:cs typeface="B Titr" panose="00000700000000000000" pitchFamily="2" charset="-78"/>
              </a:rPr>
              <a:t>(</a:t>
            </a:r>
            <a:r>
              <a:rPr lang="en-US" sz="3600" dirty="0">
                <a:solidFill>
                  <a:srgbClr val="0070C0"/>
                </a:solidFill>
                <a:effectLst>
                  <a:outerShdw blurRad="38100" dist="38100" dir="2700000" algn="tl">
                    <a:srgbClr val="000000">
                      <a:alpha val="43137"/>
                    </a:srgbClr>
                  </a:outerShdw>
                </a:effectLst>
                <a:cs typeface="B Titr" panose="00000700000000000000" pitchFamily="2" charset="-78"/>
              </a:rPr>
              <a:t>ISA</a:t>
            </a:r>
            <a:r>
              <a:rPr lang="fa-IR" sz="3600" dirty="0">
                <a:solidFill>
                  <a:srgbClr val="0070C0"/>
                </a:solidFill>
                <a:cs typeface="B Titr" panose="00000700000000000000" pitchFamily="2" charset="-78"/>
              </a:rPr>
              <a:t> </a:t>
            </a:r>
            <a:r>
              <a:rPr lang="fa-IR" sz="3600" dirty="0" smtClean="0">
                <a:solidFill>
                  <a:srgbClr val="0070C0"/>
                </a:solidFill>
                <a:cs typeface="B Titr" panose="00000700000000000000" pitchFamily="2" charset="-78"/>
              </a:rPr>
              <a:t>)</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23859335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a:solidFill>
                  <a:srgbClr val="C00000"/>
                </a:solidFill>
                <a:cs typeface="B Titr" panose="00000700000000000000" pitchFamily="2" charset="-78"/>
              </a:rPr>
              <a:t>برنامه تمدید کنگره:</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در </a:t>
            </a:r>
            <a:r>
              <a:rPr lang="fa-IR" sz="2800" b="1" dirty="0">
                <a:solidFill>
                  <a:schemeClr val="tx1"/>
                </a:solidFill>
                <a:cs typeface="B Nazanin" panose="00000400000000000000" pitchFamily="2" charset="-78"/>
              </a:rPr>
              <a:t>دی ماه  </a:t>
            </a:r>
            <a:r>
              <a:rPr lang="fa-IR" sz="2800" b="1" dirty="0" smtClean="0">
                <a:solidFill>
                  <a:schemeClr val="tx1"/>
                </a:solidFill>
                <a:cs typeface="B Nazanin" panose="00000400000000000000" pitchFamily="2" charset="-78"/>
              </a:rPr>
              <a:t>سال 2016 قانون ایسا </a:t>
            </a:r>
            <a:r>
              <a:rPr lang="fa-IR" sz="2800" b="1" dirty="0">
                <a:solidFill>
                  <a:schemeClr val="tx1"/>
                </a:solidFill>
                <a:cs typeface="B Nazanin" panose="00000400000000000000" pitchFamily="2" charset="-78"/>
              </a:rPr>
              <a:t>منقضی </a:t>
            </a:r>
            <a:r>
              <a:rPr lang="fa-IR" sz="2800" b="1" dirty="0" smtClean="0">
                <a:solidFill>
                  <a:schemeClr val="tx1"/>
                </a:solidFill>
                <a:cs typeface="B Nazanin" panose="00000400000000000000" pitchFamily="2" charset="-78"/>
              </a:rPr>
              <a:t>می شد</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تلاش اعضای </a:t>
            </a:r>
            <a:r>
              <a:rPr lang="fa-IR" sz="2800" b="1" dirty="0">
                <a:solidFill>
                  <a:schemeClr val="tx1"/>
                </a:solidFill>
                <a:cs typeface="B Nazanin" panose="00000400000000000000" pitchFamily="2" charset="-78"/>
              </a:rPr>
              <a:t>کنگره  آمریکا </a:t>
            </a:r>
            <a:r>
              <a:rPr lang="fa-IR" sz="2800" b="1" dirty="0" smtClean="0">
                <a:solidFill>
                  <a:schemeClr val="tx1"/>
                </a:solidFill>
                <a:cs typeface="B Nazanin" panose="00000400000000000000" pitchFamily="2" charset="-78"/>
              </a:rPr>
              <a:t>برای تمدید مجدد و افزودن تحریم‌های جدید به آن.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انصراف </a:t>
            </a:r>
            <a:r>
              <a:rPr lang="fa-IR" sz="2800" b="1" dirty="0">
                <a:solidFill>
                  <a:schemeClr val="tx1"/>
                </a:solidFill>
                <a:cs typeface="B Nazanin" panose="00000400000000000000" pitchFamily="2" charset="-78"/>
              </a:rPr>
              <a:t>از تحریم‌های </a:t>
            </a:r>
            <a:r>
              <a:rPr lang="fa-IR" sz="2800" b="1" dirty="0" smtClean="0">
                <a:solidFill>
                  <a:schemeClr val="tx1"/>
                </a:solidFill>
                <a:cs typeface="B Nazanin" panose="00000400000000000000" pitchFamily="2" charset="-78"/>
              </a:rPr>
              <a:t>جدید برای دستیابی به اجماع</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400" b="1" dirty="0" smtClean="0">
                <a:solidFill>
                  <a:srgbClr val="C00000"/>
                </a:solidFill>
                <a:cs typeface="B Titr" panose="00000700000000000000" pitchFamily="2" charset="-78"/>
              </a:rPr>
              <a:t>مفهوم </a:t>
            </a:r>
            <a:r>
              <a:rPr lang="fa-IR" sz="2400" b="1" dirty="0">
                <a:solidFill>
                  <a:srgbClr val="C00000"/>
                </a:solidFill>
                <a:cs typeface="B Titr" panose="00000700000000000000" pitchFamily="2" charset="-78"/>
              </a:rPr>
              <a:t>اجماع کنگره و سنای آمریکا:</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رای </a:t>
            </a:r>
            <a:r>
              <a:rPr lang="fa-IR" sz="2800" b="1" dirty="0">
                <a:solidFill>
                  <a:schemeClr val="tx1"/>
                </a:solidFill>
                <a:cs typeface="B Nazanin" panose="00000400000000000000" pitchFamily="2" charset="-78"/>
              </a:rPr>
              <a:t>419 نفری نمایندگان و رأی 99 نفری سنای آمریکا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بیانگر اینکه </a:t>
            </a:r>
            <a:r>
              <a:rPr lang="fa-IR" sz="2800" b="1" dirty="0">
                <a:solidFill>
                  <a:schemeClr val="tx1"/>
                </a:solidFill>
                <a:cs typeface="B Nazanin" panose="00000400000000000000" pitchFamily="2" charset="-78"/>
              </a:rPr>
              <a:t>موضوع تمدید </a:t>
            </a:r>
            <a:r>
              <a:rPr lang="fa-IR" sz="2800" b="1" dirty="0" smtClean="0">
                <a:solidFill>
                  <a:schemeClr val="tx1"/>
                </a:solidFill>
                <a:cs typeface="B Nazanin" panose="00000400000000000000" pitchFamily="2" charset="-78"/>
              </a:rPr>
              <a:t>ایران برای </a:t>
            </a:r>
            <a:r>
              <a:rPr lang="fa-IR" sz="2800" b="1" dirty="0">
                <a:solidFill>
                  <a:schemeClr val="tx1"/>
                </a:solidFill>
                <a:cs typeface="B Nazanin" panose="00000400000000000000" pitchFamily="2" charset="-78"/>
              </a:rPr>
              <a:t>آمریکا در سطح راهبردی است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و </a:t>
            </a:r>
            <a:r>
              <a:rPr lang="fa-IR" sz="2800" b="1" dirty="0">
                <a:solidFill>
                  <a:schemeClr val="tx1"/>
                </a:solidFill>
                <a:cs typeface="B Nazanin" panose="00000400000000000000" pitchFamily="2" charset="-78"/>
              </a:rPr>
              <a:t>ایران تهدید اساسی علیه منافع توسعه طلبانه واشنگتن است.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فرایند تمدید </a:t>
            </a:r>
            <a:r>
              <a:rPr lang="fa-IR" sz="3600" dirty="0" smtClean="0">
                <a:solidFill>
                  <a:srgbClr val="0070C0"/>
                </a:solidFill>
                <a:cs typeface="B Titr" panose="00000700000000000000" pitchFamily="2" charset="-78"/>
              </a:rPr>
              <a:t>قانون </a:t>
            </a:r>
            <a:r>
              <a:rPr lang="fa-IR" sz="3600" dirty="0">
                <a:solidFill>
                  <a:srgbClr val="0070C0"/>
                </a:solidFill>
                <a:cs typeface="B Titr" panose="00000700000000000000" pitchFamily="2" charset="-78"/>
              </a:rPr>
              <a:t>ایسا </a:t>
            </a:r>
            <a:r>
              <a:rPr lang="fa-IR" sz="3600" dirty="0" smtClean="0">
                <a:solidFill>
                  <a:srgbClr val="0070C0"/>
                </a:solidFill>
                <a:cs typeface="B Titr" panose="00000700000000000000" pitchFamily="2" charset="-78"/>
              </a:rPr>
              <a:t>(</a:t>
            </a:r>
            <a:r>
              <a:rPr lang="en-US" sz="3600" dirty="0">
                <a:solidFill>
                  <a:srgbClr val="0070C0"/>
                </a:solidFill>
                <a:effectLst>
                  <a:outerShdw blurRad="38100" dist="38100" dir="2700000" algn="tl">
                    <a:srgbClr val="000000">
                      <a:alpha val="43137"/>
                    </a:srgbClr>
                  </a:outerShdw>
                </a:effectLst>
                <a:cs typeface="B Titr" panose="00000700000000000000" pitchFamily="2" charset="-78"/>
              </a:rPr>
              <a:t>ISA</a:t>
            </a:r>
            <a:r>
              <a:rPr lang="fa-IR" sz="3600" dirty="0">
                <a:solidFill>
                  <a:srgbClr val="0070C0"/>
                </a:solidFill>
                <a:cs typeface="B Titr" panose="00000700000000000000" pitchFamily="2" charset="-78"/>
              </a:rPr>
              <a:t> </a:t>
            </a:r>
            <a:r>
              <a:rPr lang="fa-IR" sz="3600" dirty="0" smtClean="0">
                <a:solidFill>
                  <a:srgbClr val="0070C0"/>
                </a:solidFill>
                <a:cs typeface="B Titr" panose="00000700000000000000" pitchFamily="2" charset="-78"/>
              </a:rPr>
              <a:t>)</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25953330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a:solidFill>
                  <a:srgbClr val="C00000"/>
                </a:solidFill>
                <a:cs typeface="B Titr" panose="00000700000000000000" pitchFamily="2" charset="-78"/>
              </a:rPr>
              <a:t>آمریکا تمدید قانون ایسا را نقض برجام </a:t>
            </a:r>
            <a:r>
              <a:rPr lang="fa-IR" sz="2400" b="1" dirty="0" smtClean="0">
                <a:solidFill>
                  <a:srgbClr val="C00000"/>
                </a:solidFill>
                <a:cs typeface="B Titr" panose="00000700000000000000" pitchFamily="2" charset="-78"/>
              </a:rPr>
              <a:t>نمی داند:</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rgbClr val="0070C0"/>
                </a:solidFill>
                <a:effectLst>
                  <a:outerShdw blurRad="38100" dist="38100" dir="2700000" algn="tl">
                    <a:srgbClr val="000000">
                      <a:alpha val="43137"/>
                    </a:srgbClr>
                  </a:outerShdw>
                </a:effectLst>
                <a:cs typeface="B Nazanin" panose="00000400000000000000" pitchFamily="2" charset="-78"/>
              </a:rPr>
              <a:t>«</a:t>
            </a:r>
            <a:r>
              <a:rPr lang="fa-IR" sz="2800" b="1" dirty="0">
                <a:solidFill>
                  <a:srgbClr val="0070C0"/>
                </a:solidFill>
                <a:effectLst>
                  <a:outerShdw blurRad="38100" dist="38100" dir="2700000" algn="tl">
                    <a:srgbClr val="000000">
                      <a:alpha val="43137"/>
                    </a:srgbClr>
                  </a:outerShdw>
                </a:effectLst>
                <a:cs typeface="B Nazanin" panose="00000400000000000000" pitchFamily="2" charset="-78"/>
              </a:rPr>
              <a:t>اریک شولتز» سخنگوی کاخ </a:t>
            </a:r>
            <a:r>
              <a:rPr lang="fa-IR" sz="2800" b="1" dirty="0" smtClean="0">
                <a:solidFill>
                  <a:srgbClr val="0070C0"/>
                </a:solidFill>
                <a:effectLst>
                  <a:outerShdw blurRad="38100" dist="38100" dir="2700000" algn="tl">
                    <a:srgbClr val="000000">
                      <a:alpha val="43137"/>
                    </a:srgbClr>
                  </a:outerShdw>
                </a:effectLst>
                <a:cs typeface="B Nazanin" panose="00000400000000000000" pitchFamily="2" charset="-78"/>
              </a:rPr>
              <a:t>سفید: </a:t>
            </a:r>
            <a:r>
              <a:rPr lang="fa-IR" sz="2800" b="1" dirty="0" smtClean="0">
                <a:solidFill>
                  <a:schemeClr val="tx1"/>
                </a:solidFill>
                <a:cs typeface="B Nazanin" panose="00000400000000000000" pitchFamily="2" charset="-78"/>
              </a:rPr>
              <a:t>تمدید </a:t>
            </a:r>
            <a:r>
              <a:rPr lang="fa-IR" sz="2800" b="1" dirty="0">
                <a:solidFill>
                  <a:schemeClr val="tx1"/>
                </a:solidFill>
                <a:cs typeface="B Nazanin" panose="00000400000000000000" pitchFamily="2" charset="-78"/>
              </a:rPr>
              <a:t>قانون تحریم‌های ایران موسوم به داماتو، تداخلی با توافق هسته‌ای ایران نداشته و انتظار می‌رود باراک اوباما، مصوبه کنگره در این زمینه را تأیید کند</a:t>
            </a:r>
            <a:r>
              <a:rPr lang="fa-IR" sz="2800" b="1" dirty="0" smtClean="0">
                <a:solidFill>
                  <a:schemeClr val="tx1"/>
                </a:solidFill>
                <a:cs typeface="B Nazanin" panose="00000400000000000000" pitchFamily="2" charset="-78"/>
              </a:rPr>
              <a:t>.</a:t>
            </a:r>
            <a:br>
              <a:rPr lang="fa-IR" sz="2800" b="1" dirty="0" smtClean="0">
                <a:solidFill>
                  <a:schemeClr val="tx1"/>
                </a:solidFill>
                <a:cs typeface="B Nazanin" panose="00000400000000000000" pitchFamily="2" charset="-78"/>
              </a:rPr>
            </a:br>
            <a:r>
              <a:rPr lang="fa-IR" sz="2800" b="1" dirty="0">
                <a:solidFill>
                  <a:srgbClr val="0070C0"/>
                </a:solidFill>
                <a:effectLst>
                  <a:outerShdw blurRad="38100" dist="38100" dir="2700000" algn="tl">
                    <a:srgbClr val="000000">
                      <a:alpha val="43137"/>
                    </a:srgbClr>
                  </a:outerShdw>
                </a:effectLst>
                <a:cs typeface="B Nazanin" panose="00000400000000000000" pitchFamily="2" charset="-78"/>
              </a:rPr>
              <a:t>سناتور «لیندسی گراهام»: </a:t>
            </a:r>
            <a:r>
              <a:rPr lang="fa-IR" sz="2800" b="1" dirty="0" smtClean="0">
                <a:solidFill>
                  <a:schemeClr val="tx1"/>
                </a:solidFill>
                <a:cs typeface="B Nazanin" panose="00000400000000000000" pitchFamily="2" charset="-78"/>
              </a:rPr>
              <a:t>ایرانی‌ها </a:t>
            </a:r>
            <a:r>
              <a:rPr lang="fa-IR" sz="2800" b="1" dirty="0">
                <a:solidFill>
                  <a:schemeClr val="tx1"/>
                </a:solidFill>
                <a:cs typeface="B Nazanin" panose="00000400000000000000" pitchFamily="2" charset="-78"/>
              </a:rPr>
              <a:t>باید به این وضعیت عادت کنند، زیرا شاید سال آینده تحریم‌های جدیدی علیه ایران اعمال شود</a:t>
            </a:r>
            <a:r>
              <a:rPr lang="fa-IR" sz="2800" b="1" dirty="0" smtClean="0">
                <a:solidFill>
                  <a:schemeClr val="tx1"/>
                </a:solidFill>
                <a:cs typeface="B Nazanin" panose="00000400000000000000" pitchFamily="2" charset="-78"/>
              </a:rPr>
              <a:t>.</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400" b="1" dirty="0" smtClean="0">
                <a:solidFill>
                  <a:srgbClr val="C00000"/>
                </a:solidFill>
                <a:cs typeface="B Titr" panose="00000700000000000000" pitchFamily="2" charset="-78"/>
              </a:rPr>
              <a:t>سکوت اروپا در تمدید </a:t>
            </a:r>
            <a:r>
              <a:rPr lang="fa-IR" sz="2400" b="1" dirty="0">
                <a:solidFill>
                  <a:srgbClr val="C00000"/>
                </a:solidFill>
                <a:cs typeface="B Titr" panose="00000700000000000000" pitchFamily="2" charset="-78"/>
              </a:rPr>
              <a:t>قانون ایسا </a:t>
            </a:r>
            <a:r>
              <a:rPr lang="fa-IR" sz="2800" b="1" dirty="0" smtClean="0">
                <a:solidFill>
                  <a:srgbClr val="C00000"/>
                </a:solidFill>
                <a:cs typeface="B Titr" panose="00000700000000000000" pitchFamily="2" charset="-78"/>
              </a:rPr>
              <a:t/>
            </a:r>
            <a:br>
              <a:rPr lang="fa-IR" sz="2800" b="1" dirty="0" smtClean="0">
                <a:solidFill>
                  <a:srgbClr val="C00000"/>
                </a:solidFill>
                <a:cs typeface="B Titr" panose="00000700000000000000" pitchFamily="2" charset="-78"/>
              </a:rPr>
            </a:br>
            <a:r>
              <a:rPr lang="fa-IR" sz="2800" b="1" dirty="0" smtClean="0">
                <a:solidFill>
                  <a:prstClr val="black"/>
                </a:solidFill>
                <a:cs typeface="B Nazanin" panose="00000400000000000000" pitchFamily="2" charset="-78"/>
              </a:rPr>
              <a:t>اتحادیه </a:t>
            </a:r>
            <a:r>
              <a:rPr lang="fa-IR" sz="2800" b="1" dirty="0">
                <a:solidFill>
                  <a:prstClr val="black"/>
                </a:solidFill>
                <a:cs typeface="B Nazanin" panose="00000400000000000000" pitchFamily="2" charset="-78"/>
              </a:rPr>
              <a:t>اروپا نسبت به فرایند تصویب تمدید قانون که در کنگره و سنا صورت گرفت، هیچ موضعی را اتخاذ نکرد، بلکه آن را موکول به نهایی شدن این فرایند نمود</a:t>
            </a:r>
            <a:r>
              <a:rPr lang="fa-IR" sz="2800" b="1" dirty="0" smtClean="0">
                <a:solidFill>
                  <a:prstClr val="black"/>
                </a:solidFill>
                <a:cs typeface="B Nazanin" panose="00000400000000000000" pitchFamily="2" charset="-78"/>
              </a:rPr>
              <a:t>.</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نقض برجام قانون ایسا از نگاه آمریکا و اروپا</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42004450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ts val="4500"/>
              </a:lnSpc>
            </a:pPr>
            <a:r>
              <a:rPr lang="fa-IR" sz="2400" b="1" dirty="0">
                <a:solidFill>
                  <a:srgbClr val="C00000"/>
                </a:solidFill>
                <a:cs typeface="B Titr" panose="00000700000000000000" pitchFamily="2" charset="-78"/>
              </a:rPr>
              <a:t>ایران تمدید قانون ایسا را نقض برجام می داند</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همه مقامات </a:t>
            </a:r>
            <a:r>
              <a:rPr lang="fa-IR" sz="2800" b="1" dirty="0">
                <a:solidFill>
                  <a:schemeClr val="tx1"/>
                </a:solidFill>
                <a:cs typeface="B Nazanin" panose="00000400000000000000" pitchFamily="2" charset="-78"/>
              </a:rPr>
              <a:t>سیاسی </a:t>
            </a:r>
            <a:r>
              <a:rPr lang="fa-IR" sz="2800" b="1" dirty="0" smtClean="0">
                <a:solidFill>
                  <a:schemeClr val="tx1"/>
                </a:solidFill>
                <a:cs typeface="B Nazanin" panose="00000400000000000000" pitchFamily="2" charset="-78"/>
              </a:rPr>
              <a:t>ایران اقدام </a:t>
            </a:r>
            <a:r>
              <a:rPr lang="fa-IR" sz="2800" b="1" dirty="0">
                <a:solidFill>
                  <a:schemeClr val="tx1"/>
                </a:solidFill>
                <a:cs typeface="B Nazanin" panose="00000400000000000000" pitchFamily="2" charset="-78"/>
              </a:rPr>
              <a:t>کنگره و سنای آمریکا را نقض برجام دانسته‌اند.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رهبر </a:t>
            </a:r>
            <a:r>
              <a:rPr lang="fa-IR" sz="2800" b="1" dirty="0">
                <a:solidFill>
                  <a:schemeClr val="tx1"/>
                </a:solidFill>
                <a:cs typeface="B Nazanin" panose="00000400000000000000" pitchFamily="2" charset="-78"/>
              </a:rPr>
              <a:t>معظم </a:t>
            </a:r>
            <a:r>
              <a:rPr lang="fa-IR" sz="2800" b="1" dirty="0" smtClean="0">
                <a:solidFill>
                  <a:schemeClr val="tx1"/>
                </a:solidFill>
                <a:cs typeface="B Nazanin" panose="00000400000000000000" pitchFamily="2" charset="-78"/>
              </a:rPr>
              <a:t>انقلاب: آن را نقض </a:t>
            </a:r>
            <a:r>
              <a:rPr lang="fa-IR" sz="2800" b="1" dirty="0">
                <a:solidFill>
                  <a:schemeClr val="tx1"/>
                </a:solidFill>
                <a:cs typeface="B Nazanin" panose="00000400000000000000" pitchFamily="2" charset="-78"/>
              </a:rPr>
              <a:t>آشکار برجام اعلام کردند،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400" b="1" dirty="0">
                <a:solidFill>
                  <a:srgbClr val="C00000"/>
                </a:solidFill>
                <a:cs typeface="B Titr" panose="00000700000000000000" pitchFamily="2" charset="-78"/>
              </a:rPr>
              <a:t>رئیس جمهور نیز با کمی تأخیر: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تمدید </a:t>
            </a:r>
            <a:r>
              <a:rPr lang="fa-IR" sz="2800" b="1" dirty="0">
                <a:solidFill>
                  <a:schemeClr val="tx1"/>
                </a:solidFill>
                <a:cs typeface="B Nazanin" panose="00000400000000000000" pitchFamily="2" charset="-78"/>
              </a:rPr>
              <a:t>نقض و در صورت اجرایی شدن این تحریم‌ها را نقض فاحش دانستند.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رئیس </a:t>
            </a:r>
            <a:r>
              <a:rPr lang="fa-IR" sz="2800" b="1" dirty="0">
                <a:solidFill>
                  <a:schemeClr val="tx1"/>
                </a:solidFill>
                <a:cs typeface="B Nazanin" panose="00000400000000000000" pitchFamily="2" charset="-78"/>
              </a:rPr>
              <a:t>مجلس شورای اسلامی، دبیر شورای عالی امنیت ملی و وزیر خارجه نیز تمدید را نقض و مغایر برجام اعلام کردند.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400" b="1" dirty="0">
                <a:solidFill>
                  <a:srgbClr val="C00000"/>
                </a:solidFill>
                <a:cs typeface="B Titr" panose="00000700000000000000" pitchFamily="2" charset="-78"/>
              </a:rPr>
              <a:t>سوال اساسی:</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آیا تمدید </a:t>
            </a:r>
            <a:r>
              <a:rPr lang="fa-IR" sz="2800" b="1" dirty="0">
                <a:solidFill>
                  <a:prstClr val="black"/>
                </a:solidFill>
                <a:cs typeface="B Nazanin" panose="00000400000000000000" pitchFamily="2" charset="-78"/>
              </a:rPr>
              <a:t>قانون ایسا نقض برجام محسوب می‌شود؟ </a:t>
            </a:r>
            <a:r>
              <a:rPr lang="fa-IR" sz="2800" b="1" dirty="0" smtClean="0">
                <a:solidFill>
                  <a:prstClr val="black"/>
                </a:solidFill>
                <a:cs typeface="B Nazanin" panose="00000400000000000000" pitchFamily="2" charset="-78"/>
              </a:rPr>
              <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			آیا </a:t>
            </a:r>
            <a:r>
              <a:rPr lang="fa-IR" sz="2800" b="1" dirty="0">
                <a:solidFill>
                  <a:prstClr val="black"/>
                </a:solidFill>
                <a:cs typeface="B Nazanin" panose="00000400000000000000" pitchFamily="2" charset="-78"/>
              </a:rPr>
              <a:t>در برجام به صراحت نسبت به این قانون اشاره‌ای شده است؟ </a:t>
            </a:r>
            <a:br>
              <a:rPr lang="fa-IR" sz="2800" b="1" dirty="0">
                <a:solidFill>
                  <a:prstClr val="black"/>
                </a:solidFill>
                <a:cs typeface="B Nazanin" panose="000004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نقض برجام قانون ایسا از نگاه </a:t>
            </a:r>
            <a:r>
              <a:rPr lang="fa-IR" sz="3600" dirty="0" smtClean="0">
                <a:solidFill>
                  <a:srgbClr val="0070C0"/>
                </a:solidFill>
                <a:cs typeface="B Titr" panose="00000700000000000000" pitchFamily="2" charset="-78"/>
              </a:rPr>
              <a:t>ایران</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17280982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smtClean="0">
                <a:solidFill>
                  <a:srgbClr val="C00000"/>
                </a:solidFill>
                <a:cs typeface="B Titr" panose="00000700000000000000" pitchFamily="2" charset="-78"/>
              </a:rPr>
              <a:t>محتوای برجام:</a:t>
            </a:r>
            <a:br>
              <a:rPr lang="fa-IR" sz="2400" b="1" dirty="0" smtClean="0">
                <a:solidFill>
                  <a:srgbClr val="C00000"/>
                </a:solidFill>
                <a:cs typeface="B Titr" panose="00000700000000000000" pitchFamily="2" charset="-78"/>
              </a:rPr>
            </a:br>
            <a:r>
              <a:rPr lang="fa-IR" sz="2000" b="1" dirty="0" smtClean="0">
                <a:solidFill>
                  <a:srgbClr val="C00000"/>
                </a:solidFill>
                <a:effectLst>
                  <a:outerShdw blurRad="38100" dist="38100" dir="2700000" algn="tl">
                    <a:srgbClr val="000000">
                      <a:alpha val="43137"/>
                    </a:srgbClr>
                  </a:outerShdw>
                </a:effectLst>
                <a:cs typeface="B Titr" panose="00000700000000000000" pitchFamily="2" charset="-78"/>
              </a:rPr>
              <a:t>1- </a:t>
            </a:r>
            <a:r>
              <a:rPr lang="fa-IR" sz="2000" b="1" dirty="0">
                <a:solidFill>
                  <a:srgbClr val="C00000"/>
                </a:solidFill>
                <a:effectLst>
                  <a:outerShdw blurRad="38100" dist="38100" dir="2700000" algn="tl">
                    <a:srgbClr val="000000">
                      <a:alpha val="43137"/>
                    </a:srgbClr>
                  </a:outerShdw>
                </a:effectLst>
                <a:cs typeface="B Titr" panose="00000700000000000000" pitchFamily="2" charset="-78"/>
              </a:rPr>
              <a:t>بند 21  متن برجام: </a:t>
            </a:r>
            <a:r>
              <a:rPr lang="fa-IR" sz="2800" b="1" dirty="0">
                <a:solidFill>
                  <a:schemeClr val="tx1"/>
                </a:solidFill>
                <a:cs typeface="B Nazanin" panose="00000400000000000000" pitchFamily="2" charset="-78"/>
              </a:rPr>
              <a:t>آمریکا متعهد شده بود که با اجرای برجام، تحریم های مقرر شده در پیوست 2 را متوقف سازد و به این توقف ادامه دهد. </a:t>
            </a:r>
            <a:br>
              <a:rPr lang="fa-IR" sz="2800" b="1" dirty="0">
                <a:solidFill>
                  <a:schemeClr val="tx1"/>
                </a:solidFill>
                <a:cs typeface="B Nazanin" panose="00000400000000000000" pitchFamily="2" charset="-78"/>
              </a:rPr>
            </a:br>
            <a:r>
              <a:rPr lang="fa-IR" sz="2000" b="1" dirty="0" smtClean="0">
                <a:solidFill>
                  <a:srgbClr val="C00000"/>
                </a:solidFill>
                <a:effectLst>
                  <a:outerShdw blurRad="38100" dist="38100" dir="2700000" algn="tl">
                    <a:srgbClr val="000000">
                      <a:alpha val="43137"/>
                    </a:srgbClr>
                  </a:outerShdw>
                </a:effectLst>
                <a:cs typeface="B Titr" panose="00000700000000000000" pitchFamily="2" charset="-78"/>
              </a:rPr>
              <a:t>2- </a:t>
            </a:r>
            <a:r>
              <a:rPr lang="fa-IR" sz="2000" b="1" dirty="0">
                <a:solidFill>
                  <a:srgbClr val="C00000"/>
                </a:solidFill>
                <a:effectLst>
                  <a:outerShdw blurRad="38100" dist="38100" dir="2700000" algn="tl">
                    <a:srgbClr val="000000">
                      <a:alpha val="43137"/>
                    </a:srgbClr>
                  </a:outerShdw>
                </a:effectLst>
                <a:cs typeface="B Titr" panose="00000700000000000000" pitchFamily="2" charset="-78"/>
              </a:rPr>
              <a:t>بند 23 متن برجام؛ </a:t>
            </a:r>
            <a:r>
              <a:rPr lang="fa-IR" sz="2800" b="1" dirty="0">
                <a:solidFill>
                  <a:schemeClr val="tx1"/>
                </a:solidFill>
                <a:cs typeface="B Nazanin" panose="00000400000000000000" pitchFamily="2" charset="-78"/>
              </a:rPr>
              <a:t>8 سال بعد از اجرای برجام، ایالات متحده آمریکا می‌بایست همه تحریم های مربوط در پیوست 2 را که تعلیق و متوقف نموده بود، لغو نماید</a:t>
            </a:r>
            <a:r>
              <a:rPr lang="fa-IR" sz="2800" b="1" dirty="0" smtClean="0">
                <a:solidFill>
                  <a:schemeClr val="tx1"/>
                </a:solidFill>
                <a:cs typeface="B Nazanin" panose="00000400000000000000" pitchFamily="2" charset="-78"/>
              </a:rPr>
              <a:t>.</a:t>
            </a:r>
            <a:br>
              <a:rPr lang="fa-IR" sz="2800" b="1" dirty="0" smtClean="0">
                <a:solidFill>
                  <a:schemeClr val="tx1"/>
                </a:solidFill>
                <a:cs typeface="B Nazanin" panose="00000400000000000000" pitchFamily="2" charset="-78"/>
              </a:rPr>
            </a:br>
            <a:r>
              <a:rPr lang="fa-IR" sz="2400" b="1" dirty="0" smtClean="0">
                <a:solidFill>
                  <a:srgbClr val="C00000"/>
                </a:solidFill>
                <a:cs typeface="B Titr" panose="00000700000000000000" pitchFamily="2" charset="-78"/>
              </a:rPr>
              <a:t>استدلال </a:t>
            </a:r>
            <a:r>
              <a:rPr lang="fa-IR" sz="2400" b="1" dirty="0">
                <a:solidFill>
                  <a:srgbClr val="C00000"/>
                </a:solidFill>
                <a:cs typeface="B Titr" panose="00000700000000000000" pitchFamily="2" charset="-78"/>
              </a:rPr>
              <a:t>نقض برجام:</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تمدید </a:t>
            </a:r>
            <a:r>
              <a:rPr lang="fa-IR" sz="2800" b="1" dirty="0">
                <a:solidFill>
                  <a:schemeClr val="tx1"/>
                </a:solidFill>
                <a:cs typeface="B Nazanin" panose="00000400000000000000" pitchFamily="2" charset="-78"/>
              </a:rPr>
              <a:t>10 ساله قانون </a:t>
            </a:r>
            <a:r>
              <a:rPr lang="en-US" sz="2800" b="1" dirty="0">
                <a:solidFill>
                  <a:schemeClr val="tx1"/>
                </a:solidFill>
                <a:cs typeface="B Nazanin" panose="00000400000000000000" pitchFamily="2" charset="-78"/>
              </a:rPr>
              <a:t>ISA </a:t>
            </a:r>
            <a:r>
              <a:rPr lang="fa-IR" sz="2800" b="1" dirty="0">
                <a:solidFill>
                  <a:schemeClr val="tx1"/>
                </a:solidFill>
                <a:cs typeface="B Nazanin" panose="00000400000000000000" pitchFamily="2" charset="-78"/>
              </a:rPr>
              <a:t>در سال2016 تا سال 2026 ادامه خواهد داشت.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8 </a:t>
            </a:r>
            <a:r>
              <a:rPr lang="fa-IR" sz="2800" b="1" dirty="0">
                <a:solidFill>
                  <a:schemeClr val="tx1"/>
                </a:solidFill>
                <a:cs typeface="B Nazanin" panose="00000400000000000000" pitchFamily="2" charset="-78"/>
              </a:rPr>
              <a:t>سال پس از اجرای برجام، سال 2023 خواهد بود. </a:t>
            </a:r>
            <a:r>
              <a:rPr lang="fa-IR" sz="2800" b="1" dirty="0" smtClean="0">
                <a:solidFill>
                  <a:schemeClr val="tx1"/>
                </a:solidFill>
                <a:cs typeface="B Nazanin" panose="00000400000000000000" pitchFamily="2" charset="-78"/>
              </a:rPr>
              <a:t>یعنی3 </a:t>
            </a:r>
            <a:r>
              <a:rPr lang="fa-IR" sz="2800" b="1" dirty="0">
                <a:solidFill>
                  <a:schemeClr val="tx1"/>
                </a:solidFill>
                <a:cs typeface="B Nazanin" panose="00000400000000000000" pitchFamily="2" charset="-78"/>
              </a:rPr>
              <a:t>سال بعد نیز این تحریم ها، ادامه </a:t>
            </a:r>
            <a:r>
              <a:rPr lang="fa-IR" sz="2800" b="1" dirty="0" smtClean="0">
                <a:solidFill>
                  <a:schemeClr val="tx1"/>
                </a:solidFill>
                <a:cs typeface="B Nazanin" panose="00000400000000000000" pitchFamily="2" charset="-78"/>
              </a:rPr>
              <a:t>دارند</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بنابراین </a:t>
            </a:r>
            <a:r>
              <a:rPr lang="fa-IR" sz="2800" b="1" dirty="0">
                <a:solidFill>
                  <a:schemeClr val="tx1"/>
                </a:solidFill>
                <a:cs typeface="B Nazanin" panose="00000400000000000000" pitchFamily="2" charset="-78"/>
              </a:rPr>
              <a:t>تمدید قانون </a:t>
            </a:r>
            <a:r>
              <a:rPr lang="en-US" sz="2800" b="1" dirty="0">
                <a:solidFill>
                  <a:schemeClr val="tx1"/>
                </a:solidFill>
                <a:cs typeface="B Nazanin" panose="00000400000000000000" pitchFamily="2" charset="-78"/>
              </a:rPr>
              <a:t>ISA</a:t>
            </a:r>
            <a:r>
              <a:rPr lang="fa-IR" sz="2800" b="1" dirty="0">
                <a:solidFill>
                  <a:schemeClr val="tx1"/>
                </a:solidFill>
                <a:cs typeface="B Nazanin" panose="00000400000000000000" pitchFamily="2" charset="-78"/>
              </a:rPr>
              <a:t>کاملا مغایر و ناقض این بند </a:t>
            </a:r>
            <a:r>
              <a:rPr lang="fa-IR" sz="2800" b="1" dirty="0" smtClean="0">
                <a:solidFill>
                  <a:schemeClr val="tx1"/>
                </a:solidFill>
                <a:cs typeface="B Nazanin" panose="00000400000000000000" pitchFamily="2" charset="-78"/>
              </a:rPr>
              <a:t> </a:t>
            </a:r>
            <a:r>
              <a:rPr lang="fa-IR" sz="2800" b="1" dirty="0">
                <a:solidFill>
                  <a:schemeClr val="tx1"/>
                </a:solidFill>
                <a:cs typeface="B Nazanin" panose="00000400000000000000" pitchFamily="2" charset="-78"/>
              </a:rPr>
              <a:t>می باشد.</a:t>
            </a:r>
            <a:br>
              <a:rPr lang="fa-IR" sz="2800" b="1" dirty="0">
                <a:solidFill>
                  <a:schemeClr val="tx1"/>
                </a:solidFill>
                <a:cs typeface="B Nazanin" panose="000004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موارد نقض برجام در تمدید </a:t>
            </a:r>
            <a:r>
              <a:rPr lang="fa-IR" sz="3600" dirty="0">
                <a:solidFill>
                  <a:srgbClr val="0070C0"/>
                </a:solidFill>
                <a:cs typeface="B Titr" panose="00000700000000000000" pitchFamily="2" charset="-78"/>
              </a:rPr>
              <a:t>قانون تحریمی ایسا</a:t>
            </a:r>
          </a:p>
        </p:txBody>
      </p:sp>
    </p:spTree>
    <p:extLst>
      <p:ext uri="{BB962C8B-B14F-4D97-AF65-F5344CB8AC3E}">
        <p14:creationId xmlns:p14="http://schemas.microsoft.com/office/powerpoint/2010/main" val="15318478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a:solidFill>
                  <a:srgbClr val="C00000"/>
                </a:solidFill>
                <a:cs typeface="B Titr" panose="00000700000000000000" pitchFamily="2" charset="-78"/>
              </a:rPr>
              <a:t>محتوای برجام:</a:t>
            </a:r>
            <a:r>
              <a:rPr lang="fa-IR" sz="2400" b="1" dirty="0" smtClean="0">
                <a:solidFill>
                  <a:srgbClr val="C00000"/>
                </a:solidFill>
                <a:cs typeface="B Titr" panose="00000700000000000000" pitchFamily="2" charset="-78"/>
              </a:rPr>
              <a:t/>
            </a:r>
            <a:br>
              <a:rPr lang="fa-IR" sz="2400" b="1" dirty="0" smtClean="0">
                <a:solidFill>
                  <a:srgbClr val="C00000"/>
                </a:solidFill>
                <a:cs typeface="B Titr" panose="00000700000000000000" pitchFamily="2" charset="-78"/>
              </a:rPr>
            </a:br>
            <a:r>
              <a:rPr lang="fa-IR" sz="2400" b="1" dirty="0" smtClean="0">
                <a:solidFill>
                  <a:srgbClr val="C00000"/>
                </a:solidFill>
                <a:cs typeface="B Titr" panose="00000700000000000000" pitchFamily="2" charset="-78"/>
              </a:rPr>
              <a:t>3- </a:t>
            </a:r>
            <a:r>
              <a:rPr lang="fa-IR" sz="2400" b="1" dirty="0">
                <a:solidFill>
                  <a:srgbClr val="C00000"/>
                </a:solidFill>
                <a:cs typeface="B Titr" panose="00000700000000000000" pitchFamily="2" charset="-78"/>
              </a:rPr>
              <a:t>بند 25؛ </a:t>
            </a:r>
            <a:r>
              <a:rPr lang="fa-IR" sz="2800" b="1" dirty="0">
                <a:solidFill>
                  <a:prstClr val="black"/>
                </a:solidFill>
                <a:cs typeface="B Nazanin" panose="00000400000000000000" pitchFamily="2" charset="-78"/>
              </a:rPr>
              <a:t>دولت آمریکا متعهد شده بود که اگر در سطوح محلی و ایالتی، قانونی مخالف و متناقض با نص برجام تصویب گردد، مانع اجرایی شدن آن گردد. </a:t>
            </a:r>
            <a:r>
              <a:rPr lang="fa-IR" sz="2400" b="1" dirty="0" smtClean="0">
                <a:solidFill>
                  <a:srgbClr val="C00000"/>
                </a:solidFill>
                <a:cs typeface="B Titr" panose="00000700000000000000" pitchFamily="2" charset="-78"/>
              </a:rPr>
              <a:t/>
            </a:r>
            <a:br>
              <a:rPr lang="fa-IR" sz="2400" b="1" dirty="0" smtClean="0">
                <a:solidFill>
                  <a:srgbClr val="C00000"/>
                </a:solidFill>
                <a:cs typeface="B Titr" panose="00000700000000000000" pitchFamily="2" charset="-78"/>
              </a:rPr>
            </a:br>
            <a:r>
              <a:rPr lang="fa-IR" sz="2400" b="1" dirty="0" smtClean="0">
                <a:solidFill>
                  <a:srgbClr val="C00000"/>
                </a:solidFill>
                <a:cs typeface="B Titr" panose="00000700000000000000" pitchFamily="2" charset="-78"/>
              </a:rPr>
              <a:t>4- بند </a:t>
            </a:r>
            <a:r>
              <a:rPr lang="fa-IR" sz="2400" b="1" dirty="0">
                <a:solidFill>
                  <a:srgbClr val="C00000"/>
                </a:solidFill>
                <a:cs typeface="B Titr" panose="00000700000000000000" pitchFamily="2" charset="-78"/>
              </a:rPr>
              <a:t>26؛ </a:t>
            </a:r>
            <a:r>
              <a:rPr lang="fa-IR" sz="2800" b="1" dirty="0">
                <a:solidFill>
                  <a:schemeClr val="tx1"/>
                </a:solidFill>
                <a:cs typeface="B Nazanin" panose="00000400000000000000" pitchFamily="2" charset="-78"/>
              </a:rPr>
              <a:t>طرفین متعهد </a:t>
            </a:r>
            <a:r>
              <a:rPr lang="fa-IR" sz="2800" b="1" dirty="0" smtClean="0">
                <a:solidFill>
                  <a:schemeClr val="tx1"/>
                </a:solidFill>
                <a:cs typeface="B Nazanin" panose="00000400000000000000" pitchFamily="2" charset="-78"/>
              </a:rPr>
              <a:t>شدندکه </a:t>
            </a:r>
            <a:r>
              <a:rPr lang="fa-IR" sz="2800" b="1" dirty="0">
                <a:solidFill>
                  <a:schemeClr val="tx1"/>
                </a:solidFill>
                <a:cs typeface="B Nazanin" panose="00000400000000000000" pitchFamily="2" charset="-78"/>
              </a:rPr>
              <a:t>از بازگرداندن تحریم‌های مقرر شده در پیوست 2 برجام، خودداری نمایند</a:t>
            </a:r>
            <a:r>
              <a:rPr lang="fa-IR" sz="2800" b="1" dirty="0" smtClean="0">
                <a:solidFill>
                  <a:schemeClr val="tx1"/>
                </a:solidFill>
                <a:cs typeface="B Nazanin" panose="00000400000000000000" pitchFamily="2" charset="-78"/>
              </a:rPr>
              <a:t>.</a:t>
            </a:r>
            <a:br>
              <a:rPr lang="fa-IR" sz="2800" b="1" dirty="0" smtClean="0">
                <a:solidFill>
                  <a:schemeClr val="tx1"/>
                </a:solidFill>
                <a:cs typeface="B Nazanin" panose="00000400000000000000" pitchFamily="2" charset="-78"/>
              </a:rPr>
            </a:br>
            <a:r>
              <a:rPr lang="fa-IR" sz="2400" b="1" dirty="0" smtClean="0">
                <a:solidFill>
                  <a:srgbClr val="C00000"/>
                </a:solidFill>
                <a:cs typeface="B Titr" panose="00000700000000000000" pitchFamily="2" charset="-78"/>
              </a:rPr>
              <a:t>5- بند </a:t>
            </a:r>
            <a:r>
              <a:rPr lang="fa-IR" sz="2400" b="1" dirty="0">
                <a:solidFill>
                  <a:srgbClr val="C00000"/>
                </a:solidFill>
                <a:cs typeface="B Titr" panose="00000700000000000000" pitchFamily="2" charset="-78"/>
              </a:rPr>
              <a:t>28؛ </a:t>
            </a:r>
            <a:r>
              <a:rPr lang="fa-IR" sz="2800" b="1" dirty="0">
                <a:solidFill>
                  <a:schemeClr val="tx1"/>
                </a:solidFill>
                <a:cs typeface="B Nazanin" panose="00000400000000000000" pitchFamily="2" charset="-78"/>
              </a:rPr>
              <a:t>طرفین متعهد گردیده‌اند که از هرگونه اقدام مغایر با نص صریح برجام، خودداری نمایند. </a:t>
            </a:r>
            <a:r>
              <a:rPr lang="fa-IR" sz="2400" b="1" dirty="0">
                <a:solidFill>
                  <a:srgbClr val="C00000"/>
                </a:solidFill>
                <a:cs typeface="B Titr" panose="00000700000000000000" pitchFamily="2" charset="-78"/>
              </a:rPr>
              <a:t>نتایج تمدید قانون ایسا:</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عملا موجب بازگرداندن </a:t>
            </a:r>
            <a:r>
              <a:rPr lang="fa-IR" sz="2800" b="1" dirty="0">
                <a:solidFill>
                  <a:schemeClr val="tx1"/>
                </a:solidFill>
                <a:cs typeface="B Nazanin" panose="00000400000000000000" pitchFamily="2" charset="-78"/>
              </a:rPr>
              <a:t>تحریم های پیوست 2 برجام </a:t>
            </a:r>
            <a:r>
              <a:rPr lang="fa-IR" sz="2800" b="1" dirty="0" smtClean="0">
                <a:solidFill>
                  <a:schemeClr val="tx1"/>
                </a:solidFill>
                <a:cs typeface="B Nazanin" panose="00000400000000000000" pitchFamily="2" charset="-78"/>
              </a:rPr>
              <a:t>می شود.</a:t>
            </a: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مغایر </a:t>
            </a:r>
            <a:r>
              <a:rPr lang="fa-IR" sz="2800" b="1" dirty="0">
                <a:solidFill>
                  <a:schemeClr val="tx1"/>
                </a:solidFill>
                <a:cs typeface="B Nazanin" panose="00000400000000000000" pitchFamily="2" charset="-78"/>
              </a:rPr>
              <a:t>با نص صریح برجام </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موارد نقض برجام در تمدید </a:t>
            </a:r>
            <a:r>
              <a:rPr lang="fa-IR" sz="3600" dirty="0">
                <a:solidFill>
                  <a:srgbClr val="0070C0"/>
                </a:solidFill>
                <a:cs typeface="B Titr" panose="00000700000000000000" pitchFamily="2" charset="-78"/>
              </a:rPr>
              <a:t>قانون تحریمی ایسا</a:t>
            </a:r>
          </a:p>
        </p:txBody>
      </p:sp>
    </p:spTree>
    <p:extLst>
      <p:ext uri="{BB962C8B-B14F-4D97-AF65-F5344CB8AC3E}">
        <p14:creationId xmlns:p14="http://schemas.microsoft.com/office/powerpoint/2010/main" val="2570078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200000"/>
              </a:lnSpc>
            </a:pPr>
            <a:r>
              <a:rPr lang="fa-IR" sz="2400" b="1" dirty="0">
                <a:solidFill>
                  <a:srgbClr val="C00000"/>
                </a:solidFill>
                <a:cs typeface="B Titr" panose="00000700000000000000" pitchFamily="2" charset="-78"/>
              </a:rPr>
              <a:t>محتوای برجام:</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400" b="1" dirty="0" smtClean="0">
                <a:solidFill>
                  <a:srgbClr val="C00000"/>
                </a:solidFill>
                <a:cs typeface="B Titr" panose="00000700000000000000" pitchFamily="2" charset="-78"/>
              </a:rPr>
              <a:t>6- </a:t>
            </a:r>
            <a:r>
              <a:rPr lang="fa-IR" sz="2400" b="1" dirty="0">
                <a:solidFill>
                  <a:srgbClr val="C00000"/>
                </a:solidFill>
                <a:cs typeface="B Titr" panose="00000700000000000000" pitchFamily="2" charset="-78"/>
              </a:rPr>
              <a:t>بند 29 برجام؛ </a:t>
            </a:r>
            <a:r>
              <a:rPr lang="fa-IR" sz="2800" b="1" dirty="0" smtClean="0">
                <a:solidFill>
                  <a:schemeClr val="tx1"/>
                </a:solidFill>
                <a:cs typeface="B Nazanin" panose="00000400000000000000" pitchFamily="2" charset="-78"/>
              </a:rPr>
              <a:t>طرفین </a:t>
            </a:r>
            <a:r>
              <a:rPr lang="fa-IR" sz="2800" b="1" dirty="0">
                <a:solidFill>
                  <a:schemeClr val="tx1"/>
                </a:solidFill>
                <a:cs typeface="B Nazanin" panose="00000400000000000000" pitchFamily="2" charset="-78"/>
              </a:rPr>
              <a:t>متعهد می‌گردند که از هرگونه سیاست با هدف خاص تاثیرگذاری منفی و مستقیم بر عادی سازی تجارت و روابط اقتصادی‌شان با ایران‌، خودداری نمایند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a:t>
            </a:r>
            <a:r>
              <a:rPr lang="fa-IR" sz="2800" b="1" dirty="0">
                <a:solidFill>
                  <a:schemeClr val="tx1"/>
                </a:solidFill>
                <a:cs typeface="B Nazanin" panose="00000400000000000000" pitchFamily="2" charset="-78"/>
              </a:rPr>
              <a:t>این اقدامات در تعارض با تعهداتشان مبنی بر عدم اخلال در اجرای موفقیت‌آمیز برجام می باشد.</a:t>
            </a:r>
            <a:br>
              <a:rPr lang="fa-IR" sz="2800" b="1" dirty="0">
                <a:solidFill>
                  <a:schemeClr val="tx1"/>
                </a:solidFill>
                <a:cs typeface="B Nazanin" panose="00000400000000000000" pitchFamily="2" charset="-78"/>
              </a:rPr>
            </a:br>
            <a:r>
              <a:rPr lang="fa-IR" sz="2400" b="1" dirty="0">
                <a:solidFill>
                  <a:srgbClr val="C00000"/>
                </a:solidFill>
                <a:cs typeface="B Titr" panose="00000700000000000000" pitchFamily="2" charset="-78"/>
              </a:rPr>
              <a:t>استناد صریح این بند به نقض برجام:</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این بند </a:t>
            </a:r>
            <a:r>
              <a:rPr lang="fa-IR" sz="2800" b="1" dirty="0" smtClean="0">
                <a:solidFill>
                  <a:prstClr val="black"/>
                </a:solidFill>
                <a:cs typeface="B Nazanin" panose="00000400000000000000" pitchFamily="2" charset="-78"/>
              </a:rPr>
              <a:t>از </a:t>
            </a:r>
            <a:r>
              <a:rPr lang="fa-IR" sz="2800" b="1" dirty="0">
                <a:solidFill>
                  <a:prstClr val="black"/>
                </a:solidFill>
                <a:cs typeface="B Nazanin" panose="00000400000000000000" pitchFamily="2" charset="-78"/>
              </a:rPr>
              <a:t>صریح‌ترین </a:t>
            </a:r>
            <a:r>
              <a:rPr lang="fa-IR" sz="2800" b="1" dirty="0" smtClean="0">
                <a:solidFill>
                  <a:prstClr val="black"/>
                </a:solidFill>
                <a:cs typeface="B Nazanin" panose="00000400000000000000" pitchFamily="2" charset="-78"/>
              </a:rPr>
              <a:t>بندهایی است که </a:t>
            </a:r>
            <a:r>
              <a:rPr lang="fa-IR" sz="2800" b="1" dirty="0">
                <a:solidFill>
                  <a:prstClr val="black"/>
                </a:solidFill>
                <a:cs typeface="B Nazanin" panose="00000400000000000000" pitchFamily="2" charset="-78"/>
              </a:rPr>
              <a:t>مغایرت و تناقص تمدید قانون </a:t>
            </a:r>
            <a:r>
              <a:rPr lang="en-US" sz="2800" b="1" dirty="0">
                <a:solidFill>
                  <a:prstClr val="black"/>
                </a:solidFill>
                <a:cs typeface="B Nazanin" panose="00000400000000000000" pitchFamily="2" charset="-78"/>
              </a:rPr>
              <a:t>ISA </a:t>
            </a:r>
            <a:r>
              <a:rPr lang="fa-IR" sz="2800" b="1" dirty="0">
                <a:solidFill>
                  <a:prstClr val="black"/>
                </a:solidFill>
                <a:cs typeface="B Nazanin" panose="00000400000000000000" pitchFamily="2" charset="-78"/>
              </a:rPr>
              <a:t>را با نص توافق هسته ای، بیان می‌کند. </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موارد نقض برجام در تمدید </a:t>
            </a:r>
            <a:r>
              <a:rPr lang="fa-IR" sz="3600" dirty="0">
                <a:solidFill>
                  <a:srgbClr val="0070C0"/>
                </a:solidFill>
                <a:cs typeface="B Titr" panose="00000700000000000000" pitchFamily="2" charset="-78"/>
              </a:rPr>
              <a:t>قانون تحریمی ایسا</a:t>
            </a:r>
          </a:p>
        </p:txBody>
      </p:sp>
    </p:spTree>
    <p:extLst>
      <p:ext uri="{BB962C8B-B14F-4D97-AF65-F5344CB8AC3E}">
        <p14:creationId xmlns:p14="http://schemas.microsoft.com/office/powerpoint/2010/main" val="32071692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800" b="1" dirty="0">
                <a:solidFill>
                  <a:srgbClr val="C00000"/>
                </a:solidFill>
                <a:cs typeface="B Titr" panose="00000700000000000000" pitchFamily="2" charset="-78"/>
              </a:rPr>
              <a:t>نقض آشکار برجام توسط آمریکا:</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تمدید تحریم‌ </a:t>
            </a:r>
            <a:r>
              <a:rPr lang="fa-IR" sz="2800" b="1" dirty="0">
                <a:solidFill>
                  <a:schemeClr val="tx1"/>
                </a:solidFill>
                <a:cs typeface="B Nazanin" panose="00000400000000000000" pitchFamily="2" charset="-78"/>
              </a:rPr>
              <a:t>10 ساله قانون ایسا، علیه </a:t>
            </a:r>
            <a:r>
              <a:rPr lang="fa-IR" sz="2800" b="1" dirty="0" smtClean="0">
                <a:solidFill>
                  <a:schemeClr val="tx1"/>
                </a:solidFill>
                <a:cs typeface="B Nazanin" panose="00000400000000000000" pitchFamily="2" charset="-78"/>
              </a:rPr>
              <a:t>ج.ا.ا توسط کنگره </a:t>
            </a:r>
            <a:r>
              <a:rPr lang="fa-IR" sz="2800" b="1" dirty="0">
                <a:solidFill>
                  <a:schemeClr val="tx1"/>
                </a:solidFill>
                <a:cs typeface="B Nazanin" panose="00000400000000000000" pitchFamily="2" charset="-78"/>
              </a:rPr>
              <a:t>آمریکا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بازتاب‌ها </a:t>
            </a:r>
            <a:r>
              <a:rPr lang="fa-IR" sz="2800" b="1" dirty="0">
                <a:solidFill>
                  <a:schemeClr val="tx1"/>
                </a:solidFill>
                <a:cs typeface="B Nazanin" panose="00000400000000000000" pitchFamily="2" charset="-78"/>
              </a:rPr>
              <a:t>و تحلیل‌های زیادی </a:t>
            </a:r>
            <a:r>
              <a:rPr lang="fa-IR" sz="2800" b="1" dirty="0" smtClean="0">
                <a:solidFill>
                  <a:schemeClr val="tx1"/>
                </a:solidFill>
                <a:cs typeface="B Nazanin" panose="00000400000000000000" pitchFamily="2" charset="-78"/>
              </a:rPr>
              <a:t>در </a:t>
            </a:r>
            <a:r>
              <a:rPr lang="fa-IR" sz="2800" b="1" dirty="0">
                <a:solidFill>
                  <a:schemeClr val="tx1"/>
                </a:solidFill>
                <a:cs typeface="B Nazanin" panose="00000400000000000000" pitchFamily="2" charset="-78"/>
              </a:rPr>
              <a:t>دنیا و داخل </a:t>
            </a:r>
            <a:r>
              <a:rPr lang="fa-IR" sz="2800" b="1" dirty="0" smtClean="0">
                <a:solidFill>
                  <a:schemeClr val="tx1"/>
                </a:solidFill>
                <a:cs typeface="B Nazanin" panose="00000400000000000000" pitchFamily="2" charset="-78"/>
              </a:rPr>
              <a:t>کشور</a:t>
            </a:r>
            <a:br>
              <a:rPr lang="fa-IR" sz="2800" b="1" dirty="0" smtClean="0">
                <a:solidFill>
                  <a:schemeClr val="tx1"/>
                </a:solidFill>
                <a:cs typeface="B Nazanin" panose="00000400000000000000" pitchFamily="2" charset="-78"/>
              </a:rPr>
            </a:br>
            <a:r>
              <a:rPr lang="fa-IR" sz="2800" b="1" dirty="0" smtClean="0">
                <a:solidFill>
                  <a:srgbClr val="C00000"/>
                </a:solidFill>
                <a:cs typeface="B Titr" panose="00000700000000000000" pitchFamily="2" charset="-78"/>
              </a:rPr>
              <a:t>نتیجه </a:t>
            </a:r>
            <a:r>
              <a:rPr lang="fa-IR" sz="2800" b="1" dirty="0" smtClean="0">
                <a:solidFill>
                  <a:srgbClr val="C00000"/>
                </a:solidFill>
                <a:cs typeface="B Titr" panose="00000700000000000000" pitchFamily="2" charset="-78"/>
              </a:rPr>
              <a:t>این </a:t>
            </a:r>
            <a:r>
              <a:rPr lang="fa-IR" sz="2800" b="1" dirty="0">
                <a:solidFill>
                  <a:srgbClr val="C00000"/>
                </a:solidFill>
                <a:cs typeface="B Titr" panose="00000700000000000000" pitchFamily="2" charset="-78"/>
              </a:rPr>
              <a:t>اتفاق:</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a:solidFill>
                  <a:srgbClr val="FF0000"/>
                </a:solidFill>
                <a:cs typeface="B Titr" panose="00000700000000000000" pitchFamily="2" charset="-78"/>
              </a:rPr>
              <a:t>داخل </a:t>
            </a:r>
            <a:r>
              <a:rPr lang="fa-IR" sz="2800" b="1" dirty="0" smtClean="0">
                <a:solidFill>
                  <a:srgbClr val="FF0000"/>
                </a:solidFill>
                <a:cs typeface="B Titr" panose="00000700000000000000" pitchFamily="2" charset="-78"/>
              </a:rPr>
              <a:t>:	 - </a:t>
            </a:r>
            <a:r>
              <a:rPr lang="fa-IR" sz="2800" b="1" dirty="0" smtClean="0">
                <a:solidFill>
                  <a:schemeClr val="tx1"/>
                </a:solidFill>
                <a:cs typeface="B Nazanin" panose="00000400000000000000" pitchFamily="2" charset="-78"/>
              </a:rPr>
              <a:t>اجماع </a:t>
            </a:r>
            <a:r>
              <a:rPr lang="fa-IR" sz="2800" b="1" dirty="0">
                <a:solidFill>
                  <a:schemeClr val="tx1"/>
                </a:solidFill>
                <a:cs typeface="B Nazanin" panose="00000400000000000000" pitchFamily="2" charset="-78"/>
              </a:rPr>
              <a:t>و اتفاق نظر در مسئولان داخلی، احزاب و گروه‌های سیاسی مختلف و رسانه‌های </a:t>
            </a:r>
            <a:r>
              <a:rPr lang="fa-IR" sz="2800" b="1" dirty="0" smtClean="0">
                <a:solidFill>
                  <a:schemeClr val="tx1"/>
                </a:solidFill>
                <a:cs typeface="B Nazanin" panose="00000400000000000000" pitchFamily="2" charset="-78"/>
              </a:rPr>
              <a:t>					گوناگون </a:t>
            </a:r>
            <a:r>
              <a:rPr lang="fa-IR" sz="2800" b="1" dirty="0">
                <a:solidFill>
                  <a:schemeClr val="tx1"/>
                </a:solidFill>
                <a:cs typeface="B Nazanin" panose="00000400000000000000" pitchFamily="2" charset="-78"/>
              </a:rPr>
              <a:t>با سلیقه‌های متفاوت در مورد نقض برجام از سوی </a:t>
            </a:r>
            <a:r>
              <a:rPr lang="fa-IR" sz="2800" b="1" dirty="0" smtClean="0">
                <a:solidFill>
                  <a:schemeClr val="tx1"/>
                </a:solidFill>
                <a:cs typeface="B Nazanin" panose="00000400000000000000" pitchFamily="2" charset="-78"/>
              </a:rPr>
              <a:t>آمریکایی‌</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 اثبات بی اعتماد بودن آمریکا</a:t>
            </a:r>
            <a:br>
              <a:rPr lang="fa-IR" sz="2800" b="1" dirty="0" smtClean="0">
                <a:solidFill>
                  <a:schemeClr val="tx1"/>
                </a:solidFill>
                <a:cs typeface="B Nazanin" panose="00000400000000000000" pitchFamily="2" charset="-78"/>
              </a:rPr>
            </a:br>
            <a:r>
              <a:rPr lang="fa-IR" sz="2800" b="1" dirty="0">
                <a:solidFill>
                  <a:srgbClr val="FF0000"/>
                </a:solidFill>
                <a:cs typeface="B Titr" panose="00000700000000000000" pitchFamily="2" charset="-78"/>
              </a:rPr>
              <a:t>خارج:</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اثبات حقانیت </a:t>
            </a:r>
            <a:r>
              <a:rPr lang="fa-IR" sz="2800" b="1" dirty="0" smtClean="0">
                <a:solidFill>
                  <a:schemeClr val="tx1"/>
                </a:solidFill>
                <a:cs typeface="B Nazanin" panose="00000400000000000000" pitchFamily="2" charset="-78"/>
              </a:rPr>
              <a:t>ج.ا.ا </a:t>
            </a:r>
            <a:r>
              <a:rPr lang="fa-IR" sz="2800" b="1" dirty="0" smtClean="0">
                <a:solidFill>
                  <a:schemeClr val="tx1"/>
                </a:solidFill>
                <a:cs typeface="B Nazanin" panose="00000400000000000000" pitchFamily="2" charset="-78"/>
              </a:rPr>
              <a:t>و بهانه بودن موضوع هسته ای </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نقض آشکار برجام موضوع مهم روز</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5429056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smtClean="0">
                <a:solidFill>
                  <a:srgbClr val="C00000"/>
                </a:solidFill>
                <a:cs typeface="B Titr" panose="00000700000000000000" pitchFamily="2" charset="-78"/>
              </a:rPr>
              <a:t>اهمیت پیوست دو:</a:t>
            </a:r>
            <a:r>
              <a:rPr lang="fa-IR" sz="2400" b="1" u="sng" dirty="0" smtClean="0">
                <a:solidFill>
                  <a:srgbClr val="C00000"/>
                </a:solidFill>
                <a:cs typeface="B Titr" panose="00000700000000000000" pitchFamily="2" charset="-78"/>
              </a:rPr>
              <a:t/>
            </a:r>
            <a:br>
              <a:rPr lang="fa-IR" sz="2400" b="1" u="sng" dirty="0" smtClean="0">
                <a:solidFill>
                  <a:srgbClr val="C00000"/>
                </a:solidFill>
                <a:cs typeface="B Titr" panose="00000700000000000000" pitchFamily="2" charset="-78"/>
              </a:rPr>
            </a:br>
            <a:r>
              <a:rPr lang="fa-IR" sz="2800" b="1" dirty="0">
                <a:solidFill>
                  <a:schemeClr val="tx1"/>
                </a:solidFill>
                <a:cs typeface="B Nazanin" panose="00000400000000000000" pitchFamily="2" charset="-78"/>
              </a:rPr>
              <a:t> اصلی‌ترین بخش برجام مربوط به تحریم‌ها می باشد</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000" b="1" dirty="0" smtClean="0">
                <a:solidFill>
                  <a:schemeClr val="tx1"/>
                </a:solidFill>
                <a:cs typeface="B Nazanin" panose="00000400000000000000" pitchFamily="2" charset="-78"/>
              </a:rPr>
              <a:t/>
            </a:r>
            <a:br>
              <a:rPr lang="fa-IR" sz="2000" b="1" dirty="0" smtClean="0">
                <a:solidFill>
                  <a:schemeClr val="tx1"/>
                </a:solidFill>
                <a:cs typeface="B Nazanin" panose="00000400000000000000" pitchFamily="2" charset="-78"/>
              </a:rPr>
            </a:br>
            <a:r>
              <a:rPr lang="fa-IR" sz="2400" b="1" dirty="0" smtClean="0">
                <a:solidFill>
                  <a:srgbClr val="C00000"/>
                </a:solidFill>
                <a:cs typeface="B Titr" panose="00000700000000000000" pitchFamily="2" charset="-78"/>
              </a:rPr>
              <a:t>قانون </a:t>
            </a:r>
            <a:r>
              <a:rPr lang="fa-IR" sz="2400" b="1" dirty="0">
                <a:solidFill>
                  <a:srgbClr val="C00000"/>
                </a:solidFill>
                <a:cs typeface="B Titr" panose="00000700000000000000" pitchFamily="2" charset="-78"/>
              </a:rPr>
              <a:t>ایسا در پیوست دو:</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اشاره صریح به ایسا</a:t>
            </a:r>
            <a:br>
              <a:rPr lang="fa-IR" sz="2800" b="1" dirty="0" smtClean="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1- در بند </a:t>
            </a:r>
            <a:r>
              <a:rPr lang="en-US" sz="2800" b="1" dirty="0">
                <a:solidFill>
                  <a:schemeClr val="tx1"/>
                </a:solidFill>
                <a:cs typeface="B Nazanin" panose="00000400000000000000" pitchFamily="2" charset="-78"/>
              </a:rPr>
              <a:t>B </a:t>
            </a:r>
            <a:r>
              <a:rPr lang="fa-IR" sz="2800" b="1" dirty="0">
                <a:solidFill>
                  <a:schemeClr val="tx1"/>
                </a:solidFill>
                <a:cs typeface="B Nazanin" panose="00000400000000000000" pitchFamily="2" charset="-78"/>
              </a:rPr>
              <a:t> مربوط به تحریم‌های آمریکا، توقف، لغو و عدم تصویب موارد تحریم های مندرج </a:t>
            </a:r>
            <a:r>
              <a:rPr lang="fa-IR" sz="2800" b="1" dirty="0" smtClean="0">
                <a:solidFill>
                  <a:schemeClr val="tx1"/>
                </a:solidFill>
                <a:cs typeface="B Nazanin" panose="00000400000000000000" pitchFamily="2" charset="-78"/>
              </a:rPr>
              <a:t>			در قانون</a:t>
            </a:r>
            <a:r>
              <a:rPr lang="en-US" sz="2800" b="1" dirty="0" smtClean="0">
                <a:solidFill>
                  <a:schemeClr val="tx1"/>
                </a:solidFill>
                <a:cs typeface="B Nazanin" panose="00000400000000000000" pitchFamily="2" charset="-78"/>
              </a:rPr>
              <a:t> ISA </a:t>
            </a:r>
            <a:r>
              <a:rPr lang="fa-IR" sz="2800" b="1" dirty="0">
                <a:solidFill>
                  <a:schemeClr val="tx1"/>
                </a:solidFill>
                <a:cs typeface="B Nazanin" panose="00000400000000000000" pitchFamily="2" charset="-78"/>
              </a:rPr>
              <a:t>بطور صریح و شفاف </a:t>
            </a:r>
            <a:r>
              <a:rPr lang="fa-IR" sz="2800" b="1" dirty="0" smtClean="0">
                <a:solidFill>
                  <a:schemeClr val="tx1"/>
                </a:solidFill>
                <a:cs typeface="B Nazanin" panose="00000400000000000000" pitchFamily="2" charset="-78"/>
              </a:rPr>
              <a:t>بیان </a:t>
            </a:r>
            <a:r>
              <a:rPr lang="fa-IR" sz="2800" b="1" dirty="0">
                <a:solidFill>
                  <a:schemeClr val="tx1"/>
                </a:solidFill>
                <a:cs typeface="B Nazanin" panose="00000400000000000000" pitchFamily="2" charset="-78"/>
              </a:rPr>
              <a:t>شده است.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2- در </a:t>
            </a:r>
            <a:r>
              <a:rPr lang="fa-IR" sz="2800" b="1" dirty="0">
                <a:solidFill>
                  <a:schemeClr val="tx1"/>
                </a:solidFill>
                <a:cs typeface="B Nazanin" panose="00000400000000000000" pitchFamily="2" charset="-78"/>
              </a:rPr>
              <a:t>5 قسمت این بند از </a:t>
            </a:r>
            <a:r>
              <a:rPr lang="fa-IR" sz="2800" b="1" dirty="0" smtClean="0">
                <a:solidFill>
                  <a:schemeClr val="tx1"/>
                </a:solidFill>
                <a:cs typeface="B Nazanin" panose="00000400000000000000" pitchFamily="2" charset="-78"/>
              </a:rPr>
              <a:t>قانون</a:t>
            </a:r>
            <a:r>
              <a:rPr lang="en-US" sz="2800" b="1" dirty="0" smtClean="0">
                <a:solidFill>
                  <a:schemeClr val="tx1"/>
                </a:solidFill>
                <a:cs typeface="B Nazanin" panose="00000400000000000000" pitchFamily="2" charset="-78"/>
              </a:rPr>
              <a:t>ISA </a:t>
            </a:r>
            <a:r>
              <a:rPr lang="fa-IR" sz="2800" b="1" dirty="0" smtClean="0">
                <a:solidFill>
                  <a:schemeClr val="tx1"/>
                </a:solidFill>
                <a:cs typeface="B Nazanin" panose="00000400000000000000" pitchFamily="2" charset="-78"/>
              </a:rPr>
              <a:t> نام </a:t>
            </a:r>
            <a:r>
              <a:rPr lang="fa-IR" sz="2800" b="1" dirty="0">
                <a:solidFill>
                  <a:schemeClr val="tx1"/>
                </a:solidFill>
                <a:cs typeface="B Nazanin" panose="00000400000000000000" pitchFamily="2" charset="-78"/>
              </a:rPr>
              <a:t>برده </a:t>
            </a:r>
            <a:r>
              <a:rPr lang="fa-IR" sz="2800" b="1" dirty="0" smtClean="0">
                <a:solidFill>
                  <a:schemeClr val="tx1"/>
                </a:solidFill>
                <a:cs typeface="B Nazanin" panose="00000400000000000000" pitchFamily="2" charset="-78"/>
              </a:rPr>
              <a:t>و توقف </a:t>
            </a:r>
            <a:r>
              <a:rPr lang="fa-IR" sz="2800" b="1" dirty="0">
                <a:solidFill>
                  <a:schemeClr val="tx1"/>
                </a:solidFill>
                <a:cs typeface="B Nazanin" panose="00000400000000000000" pitchFamily="2" charset="-78"/>
              </a:rPr>
              <a:t>تحریم‌های آن را مورد تاکید قرار </a:t>
            </a:r>
            <a:r>
              <a:rPr lang="fa-IR" sz="2800" b="1" dirty="0" smtClean="0">
                <a:solidFill>
                  <a:schemeClr val="tx1"/>
                </a:solidFill>
                <a:cs typeface="B Nazanin" panose="00000400000000000000" pitchFamily="2" charset="-78"/>
              </a:rPr>
              <a:t>داده</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lnSpcReduction="10000"/>
          </a:bodyPr>
          <a:lstStyle/>
          <a:p>
            <a:pPr marL="0" indent="0" algn="ctr">
              <a:buNone/>
            </a:pPr>
            <a:r>
              <a:rPr lang="fa-IR" sz="3600" dirty="0">
                <a:solidFill>
                  <a:srgbClr val="0070C0"/>
                </a:solidFill>
                <a:cs typeface="B Titr" panose="00000700000000000000" pitchFamily="2" charset="-78"/>
              </a:rPr>
              <a:t>صراحت برجام به توقف، لغو و عدم تصویب تحریم های</a:t>
            </a:r>
            <a:r>
              <a:rPr lang="en-US" sz="4800" dirty="0">
                <a:solidFill>
                  <a:srgbClr val="0070C0"/>
                </a:solidFill>
                <a:effectLst>
                  <a:outerShdw blurRad="38100" dist="38100" dir="2700000" algn="tl">
                    <a:srgbClr val="000000">
                      <a:alpha val="43137"/>
                    </a:srgbClr>
                  </a:outerShdw>
                </a:effectLst>
                <a:cs typeface="B Titr" panose="00000700000000000000" pitchFamily="2" charset="-78"/>
              </a:rPr>
              <a:t>ISA </a:t>
            </a:r>
            <a:endParaRPr lang="fa-IR" sz="3600" dirty="0">
              <a:solidFill>
                <a:srgbClr val="0070C0"/>
              </a:solidFill>
              <a:effectLst>
                <a:outerShdw blurRad="38100" dist="38100" dir="2700000" algn="tl">
                  <a:srgbClr val="000000">
                    <a:alpha val="43137"/>
                  </a:srgbClr>
                </a:outerShdw>
              </a:effectLst>
              <a:cs typeface="B Titr" panose="00000700000000000000" pitchFamily="2" charset="-78"/>
            </a:endParaRPr>
          </a:p>
        </p:txBody>
      </p:sp>
    </p:spTree>
    <p:extLst>
      <p:ext uri="{BB962C8B-B14F-4D97-AF65-F5344CB8AC3E}">
        <p14:creationId xmlns:p14="http://schemas.microsoft.com/office/powerpoint/2010/main" val="24165602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800" b="1" dirty="0" smtClean="0">
                <a:solidFill>
                  <a:schemeClr val="tx1"/>
                </a:solidFill>
                <a:cs typeface="B Nazanin" panose="00000400000000000000" pitchFamily="2" charset="-78"/>
              </a:rPr>
              <a:t>1- در </a:t>
            </a:r>
            <a:r>
              <a:rPr lang="fa-IR" sz="2800" b="1" dirty="0">
                <a:solidFill>
                  <a:schemeClr val="tx1"/>
                </a:solidFill>
                <a:cs typeface="B Nazanin" panose="00000400000000000000" pitchFamily="2" charset="-78"/>
              </a:rPr>
              <a:t>موضوع تحریم های اعمالی علیه افراد و اشخاص حقوقی، به موارد مندرج در قانون </a:t>
            </a:r>
            <a:r>
              <a:rPr lang="en-US" sz="2800" b="1" dirty="0">
                <a:solidFill>
                  <a:schemeClr val="tx1"/>
                </a:solidFill>
                <a:cs typeface="B Nazanin" panose="00000400000000000000" pitchFamily="2" charset="-78"/>
              </a:rPr>
              <a:t>ISA  </a:t>
            </a:r>
            <a:r>
              <a:rPr lang="fa-IR" sz="2800" b="1" dirty="0">
                <a:solidFill>
                  <a:schemeClr val="tx1"/>
                </a:solidFill>
                <a:cs typeface="B Nazanin" panose="00000400000000000000" pitchFamily="2" charset="-78"/>
              </a:rPr>
              <a:t>نیز اشاره کرده است</a:t>
            </a:r>
            <a:r>
              <a:rPr lang="fa-IR" sz="2800" b="1" dirty="0" smtClean="0">
                <a:solidFill>
                  <a:schemeClr val="tx1"/>
                </a:solidFill>
                <a:cs typeface="B Nazanin" panose="00000400000000000000" pitchFamily="2" charset="-78"/>
              </a:rPr>
              <a:t>.</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2- در </a:t>
            </a:r>
            <a:r>
              <a:rPr lang="fa-IR" sz="2800" b="1" dirty="0">
                <a:solidFill>
                  <a:schemeClr val="tx1"/>
                </a:solidFill>
                <a:cs typeface="B Nazanin" panose="00000400000000000000" pitchFamily="2" charset="-78"/>
              </a:rPr>
              <a:t>موضوع تحریم ارائه خدمات بیمه ای نیز به موارد مندرج در قانون </a:t>
            </a:r>
            <a:r>
              <a:rPr lang="en-US" sz="2800" b="1" dirty="0" smtClean="0">
                <a:solidFill>
                  <a:schemeClr val="tx1"/>
                </a:solidFill>
                <a:cs typeface="B Nazanin" panose="00000400000000000000" pitchFamily="2" charset="-78"/>
              </a:rPr>
              <a:t> ISA </a:t>
            </a:r>
            <a:r>
              <a:rPr lang="fa-IR" sz="2800" b="1" dirty="0">
                <a:solidFill>
                  <a:schemeClr val="tx1"/>
                </a:solidFill>
                <a:cs typeface="B Nazanin" panose="00000400000000000000" pitchFamily="2" charset="-78"/>
              </a:rPr>
              <a:t>اشاره کرده است.</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3- در </a:t>
            </a:r>
            <a:r>
              <a:rPr lang="fa-IR" sz="2800" b="1" dirty="0">
                <a:solidFill>
                  <a:schemeClr val="tx1"/>
                </a:solidFill>
                <a:cs typeface="B Nazanin" panose="00000400000000000000" pitchFamily="2" charset="-78"/>
              </a:rPr>
              <a:t>موضوع تحریم های مرتبط با کاهش فروش نفت ایران، دقیقا به موضوع تحریم‌های مندرج در قانون </a:t>
            </a:r>
            <a:r>
              <a:rPr lang="en-US" sz="2800" b="1" dirty="0">
                <a:solidFill>
                  <a:schemeClr val="tx1"/>
                </a:solidFill>
                <a:cs typeface="B Nazanin" panose="00000400000000000000" pitchFamily="2" charset="-78"/>
              </a:rPr>
              <a:t>ISA </a:t>
            </a:r>
            <a:r>
              <a:rPr lang="fa-IR" sz="2800" b="1" dirty="0">
                <a:solidFill>
                  <a:schemeClr val="tx1"/>
                </a:solidFill>
                <a:cs typeface="B Nazanin" panose="00000400000000000000" pitchFamily="2" charset="-78"/>
              </a:rPr>
              <a:t>اشاره کرده و توقف آنها را خواسته است.</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4-  </a:t>
            </a:r>
            <a:r>
              <a:rPr lang="fa-IR" sz="2800" b="1" dirty="0">
                <a:solidFill>
                  <a:schemeClr val="tx1"/>
                </a:solidFill>
                <a:cs typeface="B Nazanin" panose="00000400000000000000" pitchFamily="2" charset="-78"/>
              </a:rPr>
              <a:t>موضوع تحریم‌های سرمایه‌گذاری را بیان کرده و تحریم های مندرج در </a:t>
            </a:r>
            <a:r>
              <a:rPr lang="fa-IR" sz="2800" b="1" dirty="0" smtClean="0">
                <a:solidFill>
                  <a:schemeClr val="tx1"/>
                </a:solidFill>
                <a:cs typeface="B Nazanin" panose="00000400000000000000" pitchFamily="2" charset="-78"/>
              </a:rPr>
              <a:t>قانون</a:t>
            </a:r>
            <a:r>
              <a:rPr lang="en-US" sz="2800" b="1" dirty="0" smtClean="0">
                <a:solidFill>
                  <a:schemeClr val="tx1"/>
                </a:solidFill>
                <a:cs typeface="B Nazanin" panose="00000400000000000000" pitchFamily="2" charset="-78"/>
              </a:rPr>
              <a:t>ISA </a:t>
            </a:r>
            <a:r>
              <a:rPr lang="fa-IR" sz="2800" b="1" dirty="0" smtClean="0">
                <a:solidFill>
                  <a:schemeClr val="tx1"/>
                </a:solidFill>
                <a:cs typeface="B Nazanin" panose="00000400000000000000" pitchFamily="2" charset="-78"/>
              </a:rPr>
              <a:t> را </a:t>
            </a:r>
            <a:r>
              <a:rPr lang="fa-IR" sz="2800" b="1" dirty="0">
                <a:solidFill>
                  <a:schemeClr val="tx1"/>
                </a:solidFill>
                <a:cs typeface="B Nazanin" panose="00000400000000000000" pitchFamily="2" charset="-78"/>
              </a:rPr>
              <a:t>مشمول آن قرار داده است که می بایست متوقف و در پایان 8 سال از اجرای برجام، لغو گردند.</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5- موضوع </a:t>
            </a:r>
            <a:r>
              <a:rPr lang="fa-IR" sz="2800" b="1" dirty="0">
                <a:solidFill>
                  <a:schemeClr val="tx1"/>
                </a:solidFill>
                <a:cs typeface="B Nazanin" panose="00000400000000000000" pitchFamily="2" charset="-78"/>
              </a:rPr>
              <a:t>تحریم‌های مرتبط با صادرات فروش فرآورده‌های نفتی ایران بیان شده است که قانون</a:t>
            </a:r>
            <a:r>
              <a:rPr lang="en-US" sz="2800" b="1" dirty="0">
                <a:solidFill>
                  <a:schemeClr val="tx1"/>
                </a:solidFill>
                <a:cs typeface="B Nazanin" panose="00000400000000000000" pitchFamily="2" charset="-78"/>
              </a:rPr>
              <a:t>ISA؛ </a:t>
            </a:r>
            <a:r>
              <a:rPr lang="fa-IR" sz="2800" b="1" dirty="0">
                <a:solidFill>
                  <a:schemeClr val="tx1"/>
                </a:solidFill>
                <a:cs typeface="B Nazanin" panose="00000400000000000000" pitchFamily="2" charset="-78"/>
              </a:rPr>
              <a:t>یکی از مهمترین </a:t>
            </a:r>
            <a:r>
              <a:rPr lang="fa-IR" sz="2800" b="1" dirty="0" smtClean="0">
                <a:solidFill>
                  <a:schemeClr val="tx1"/>
                </a:solidFill>
                <a:cs typeface="B Nazanin" panose="00000400000000000000" pitchFamily="2" charset="-78"/>
              </a:rPr>
              <a:t>تحریم‌ها است </a:t>
            </a:r>
            <a:r>
              <a:rPr lang="fa-IR" sz="2800" b="1" dirty="0">
                <a:solidFill>
                  <a:schemeClr val="tx1"/>
                </a:solidFill>
                <a:cs typeface="B Nazanin" panose="00000400000000000000" pitchFamily="2" charset="-78"/>
              </a:rPr>
              <a:t>که </a:t>
            </a:r>
            <a:r>
              <a:rPr lang="fa-IR" sz="2800" b="1" dirty="0" smtClean="0">
                <a:solidFill>
                  <a:schemeClr val="tx1"/>
                </a:solidFill>
                <a:cs typeface="B Nazanin" panose="00000400000000000000" pitchFamily="2" charset="-78"/>
              </a:rPr>
              <a:t>می‌بایست </a:t>
            </a:r>
            <a:r>
              <a:rPr lang="fa-IR" sz="2800" b="1" dirty="0">
                <a:solidFill>
                  <a:schemeClr val="tx1"/>
                </a:solidFill>
                <a:cs typeface="B Nazanin" panose="00000400000000000000" pitchFamily="2" charset="-78"/>
              </a:rPr>
              <a:t>متوقف گردد</a:t>
            </a:r>
            <a:r>
              <a:rPr lang="fa-IR" sz="2800" b="1" dirty="0" smtClean="0">
                <a:solidFill>
                  <a:schemeClr val="tx1"/>
                </a:solidFill>
                <a:cs typeface="B Nazanin" panose="00000400000000000000" pitchFamily="2" charset="-78"/>
              </a:rPr>
              <a:t>.</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صراحت بند </a:t>
            </a:r>
            <a:r>
              <a:rPr lang="en-US" sz="3600" dirty="0" smtClean="0">
                <a:solidFill>
                  <a:srgbClr val="0070C0"/>
                </a:solidFill>
                <a:cs typeface="B Titr" panose="00000700000000000000" pitchFamily="2" charset="-78"/>
              </a:rPr>
              <a:t> </a:t>
            </a:r>
            <a:r>
              <a:rPr lang="en-US" sz="3600" b="1" dirty="0" smtClean="0">
                <a:solidFill>
                  <a:srgbClr val="0070C0"/>
                </a:solidFill>
                <a:cs typeface="B Titr" panose="00000700000000000000" pitchFamily="2" charset="-78"/>
              </a:rPr>
              <a:t>B</a:t>
            </a:r>
            <a:r>
              <a:rPr lang="en-US" sz="3600" dirty="0" smtClean="0">
                <a:solidFill>
                  <a:srgbClr val="0070C0"/>
                </a:solidFill>
                <a:cs typeface="B Titr" panose="00000700000000000000" pitchFamily="2" charset="-78"/>
              </a:rPr>
              <a:t> </a:t>
            </a:r>
            <a:r>
              <a:rPr lang="fa-IR" sz="3600" dirty="0">
                <a:solidFill>
                  <a:srgbClr val="0070C0"/>
                </a:solidFill>
                <a:cs typeface="B Titr" panose="00000700000000000000" pitchFamily="2" charset="-78"/>
              </a:rPr>
              <a:t>تحریم‌هاپیوست 2</a:t>
            </a:r>
            <a:r>
              <a:rPr lang="fa-IR" sz="3600" dirty="0" smtClean="0">
                <a:solidFill>
                  <a:srgbClr val="0070C0"/>
                </a:solidFill>
                <a:cs typeface="B Titr" panose="00000700000000000000" pitchFamily="2" charset="-78"/>
              </a:rPr>
              <a:t>برجام </a:t>
            </a:r>
            <a:r>
              <a:rPr lang="fa-IR" sz="3600" dirty="0">
                <a:solidFill>
                  <a:srgbClr val="0070C0"/>
                </a:solidFill>
                <a:cs typeface="B Titr" panose="00000700000000000000" pitchFamily="2" charset="-78"/>
              </a:rPr>
              <a:t>به </a:t>
            </a:r>
            <a:r>
              <a:rPr lang="fa-IR" sz="3600" dirty="0" smtClean="0">
                <a:solidFill>
                  <a:srgbClr val="0070C0"/>
                </a:solidFill>
                <a:cs typeface="B Titr" panose="00000700000000000000" pitchFamily="2" charset="-78"/>
              </a:rPr>
              <a:t>عدم </a:t>
            </a:r>
            <a:r>
              <a:rPr lang="fa-IR" sz="3600" dirty="0">
                <a:solidFill>
                  <a:srgbClr val="0070C0"/>
                </a:solidFill>
                <a:cs typeface="B Titr" panose="00000700000000000000" pitchFamily="2" charset="-78"/>
              </a:rPr>
              <a:t>تصویب تحریم های</a:t>
            </a:r>
            <a:r>
              <a:rPr lang="en-US" sz="3600" b="1" dirty="0">
                <a:solidFill>
                  <a:srgbClr val="0070C0"/>
                </a:solidFill>
                <a:cs typeface="B Titr" panose="00000700000000000000" pitchFamily="2" charset="-78"/>
              </a:rPr>
              <a:t>ISA</a:t>
            </a:r>
            <a:r>
              <a:rPr lang="en-US" sz="3600" dirty="0">
                <a:solidFill>
                  <a:srgbClr val="0070C0"/>
                </a:solidFill>
                <a:cs typeface="B Titr" panose="00000700000000000000" pitchFamily="2" charset="-78"/>
              </a:rPr>
              <a:t> </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39127539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a:solidFill>
                  <a:srgbClr val="C00000"/>
                </a:solidFill>
                <a:cs typeface="B Titr" panose="00000700000000000000" pitchFamily="2" charset="-78"/>
              </a:rPr>
              <a:t>سوال: </a:t>
            </a:r>
            <a:r>
              <a:rPr lang="fa-IR" sz="2800" b="1" dirty="0" smtClean="0">
                <a:solidFill>
                  <a:schemeClr val="tx1"/>
                </a:solidFill>
                <a:cs typeface="B Nazanin" panose="00000400000000000000" pitchFamily="2" charset="-78"/>
              </a:rPr>
              <a:t>چرا کنگره و </a:t>
            </a:r>
            <a:r>
              <a:rPr lang="fa-IR" sz="2800" b="1" dirty="0">
                <a:solidFill>
                  <a:schemeClr val="tx1"/>
                </a:solidFill>
                <a:cs typeface="B Nazanin" panose="00000400000000000000" pitchFamily="2" charset="-78"/>
              </a:rPr>
              <a:t>سنای آمریکا علیرغم نقض صریح </a:t>
            </a:r>
            <a:r>
              <a:rPr lang="fa-IR" sz="2800" b="1" dirty="0" smtClean="0">
                <a:solidFill>
                  <a:schemeClr val="tx1"/>
                </a:solidFill>
                <a:cs typeface="B Nazanin" panose="00000400000000000000" pitchFamily="2" charset="-78"/>
              </a:rPr>
              <a:t>برجام مبادرت </a:t>
            </a:r>
            <a:r>
              <a:rPr lang="fa-IR" sz="2800" b="1" dirty="0">
                <a:solidFill>
                  <a:schemeClr val="tx1"/>
                </a:solidFill>
                <a:cs typeface="B Nazanin" panose="00000400000000000000" pitchFamily="2" charset="-78"/>
              </a:rPr>
              <a:t>به تمدید ده سال آن </a:t>
            </a:r>
            <a:r>
              <a:rPr lang="fa-IR" sz="2800" b="1" dirty="0" smtClean="0">
                <a:solidFill>
                  <a:schemeClr val="tx1"/>
                </a:solidFill>
                <a:cs typeface="B Nazanin" panose="00000400000000000000" pitchFamily="2" charset="-78"/>
              </a:rPr>
              <a:t>کردند؟</a:t>
            </a:r>
            <a:br>
              <a:rPr lang="fa-IR" sz="2800" b="1" dirty="0" smtClean="0">
                <a:solidFill>
                  <a:schemeClr val="tx1"/>
                </a:solidFill>
                <a:cs typeface="B Nazanin" panose="00000400000000000000" pitchFamily="2" charset="-78"/>
              </a:rPr>
            </a:br>
            <a:r>
              <a:rPr lang="fa-IR" sz="2400" b="1" dirty="0">
                <a:solidFill>
                  <a:srgbClr val="C00000"/>
                </a:solidFill>
                <a:cs typeface="B Titr" panose="00000700000000000000" pitchFamily="2" charset="-78"/>
              </a:rPr>
              <a:t>پاسخ </a:t>
            </a:r>
            <a:r>
              <a:rPr lang="fa-IR" sz="2400" b="1" dirty="0" smtClean="0">
                <a:solidFill>
                  <a:srgbClr val="C00000"/>
                </a:solidFill>
                <a:cs typeface="B Titr" panose="00000700000000000000" pitchFamily="2" charset="-78"/>
              </a:rPr>
              <a:t>:</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طبیعت </a:t>
            </a:r>
            <a:r>
              <a:rPr lang="fa-IR" sz="2800" b="1" dirty="0">
                <a:solidFill>
                  <a:schemeClr val="tx1"/>
                </a:solidFill>
                <a:cs typeface="B Nazanin" panose="00000400000000000000" pitchFamily="2" charset="-78"/>
              </a:rPr>
              <a:t>خوی و سرشتی استکباری ریشه </a:t>
            </a:r>
            <a:r>
              <a:rPr lang="fa-IR" sz="2800" b="1" dirty="0" smtClean="0">
                <a:solidFill>
                  <a:schemeClr val="tx1"/>
                </a:solidFill>
                <a:cs typeface="B Nazanin" panose="00000400000000000000" pitchFamily="2" charset="-78"/>
              </a:rPr>
              <a:t>اصلی عدم </a:t>
            </a:r>
            <a:r>
              <a:rPr lang="fa-IR" sz="2800" b="1" dirty="0">
                <a:solidFill>
                  <a:schemeClr val="tx1"/>
                </a:solidFill>
                <a:cs typeface="B Nazanin" panose="00000400000000000000" pitchFamily="2" charset="-78"/>
              </a:rPr>
              <a:t>پایبندی به </a:t>
            </a:r>
            <a:r>
              <a:rPr lang="fa-IR" sz="2800" b="1" dirty="0" smtClean="0">
                <a:solidFill>
                  <a:schemeClr val="tx1"/>
                </a:solidFill>
                <a:cs typeface="B Nazanin" panose="00000400000000000000" pitchFamily="2" charset="-78"/>
              </a:rPr>
              <a:t>تعهدات است</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هستی‌شناسی </a:t>
            </a:r>
            <a:r>
              <a:rPr lang="fa-IR" sz="2800" b="1" dirty="0">
                <a:solidFill>
                  <a:schemeClr val="tx1"/>
                </a:solidFill>
                <a:cs typeface="B Nazanin" panose="00000400000000000000" pitchFamily="2" charset="-78"/>
              </a:rPr>
              <a:t>و معرفت </a:t>
            </a:r>
            <a:r>
              <a:rPr lang="fa-IR" sz="2800" b="1" dirty="0" smtClean="0">
                <a:solidFill>
                  <a:schemeClr val="tx1"/>
                </a:solidFill>
                <a:cs typeface="B Nazanin" panose="00000400000000000000" pitchFamily="2" charset="-78"/>
              </a:rPr>
              <a:t>شناسی خوی استکباری آمریکا </a:t>
            </a:r>
            <a:r>
              <a:rPr lang="fa-IR" sz="2800" b="1" dirty="0">
                <a:solidFill>
                  <a:schemeClr val="tx1"/>
                </a:solidFill>
                <a:cs typeface="B Nazanin" panose="00000400000000000000" pitchFamily="2" charset="-78"/>
              </a:rPr>
              <a:t>نمی‌توان انتظاری </a:t>
            </a:r>
            <a:r>
              <a:rPr lang="fa-IR" sz="2800" b="1" dirty="0" smtClean="0">
                <a:solidFill>
                  <a:schemeClr val="tx1"/>
                </a:solidFill>
                <a:cs typeface="B Nazanin" panose="00000400000000000000" pitchFamily="2" charset="-78"/>
              </a:rPr>
              <a:t>دیگری داشت</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هشدار </a:t>
            </a:r>
            <a:r>
              <a:rPr lang="fa-IR" sz="2800" b="1" dirty="0">
                <a:solidFill>
                  <a:schemeClr val="tx1"/>
                </a:solidFill>
                <a:cs typeface="B Nazanin" panose="00000400000000000000" pitchFamily="2" charset="-78"/>
              </a:rPr>
              <a:t>رهبری ناشی از </a:t>
            </a:r>
            <a:r>
              <a:rPr lang="fa-IR" sz="2800" b="1" dirty="0" smtClean="0">
                <a:solidFill>
                  <a:schemeClr val="tx1"/>
                </a:solidFill>
                <a:cs typeface="B Nazanin" panose="00000400000000000000" pitchFamily="2" charset="-78"/>
              </a:rPr>
              <a:t>معرفت </a:t>
            </a:r>
            <a:r>
              <a:rPr lang="fa-IR" sz="2800" b="1" dirty="0">
                <a:solidFill>
                  <a:schemeClr val="tx1"/>
                </a:solidFill>
                <a:cs typeface="B Nazanin" panose="00000400000000000000" pitchFamily="2" charset="-78"/>
              </a:rPr>
              <a:t>شناسی رفتار دولت‌مردان کاخ سفید و کنگره آمریکا بود.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400" b="1" dirty="0">
                <a:solidFill>
                  <a:srgbClr val="C00000"/>
                </a:solidFill>
                <a:cs typeface="B Titr" panose="00000700000000000000" pitchFamily="2" charset="-78"/>
              </a:rPr>
              <a:t>بی توجهی به </a:t>
            </a:r>
            <a:r>
              <a:rPr lang="fa-IR" sz="2400" b="1" dirty="0" smtClean="0">
                <a:solidFill>
                  <a:srgbClr val="C00000"/>
                </a:solidFill>
                <a:cs typeface="B Titr" panose="00000700000000000000" pitchFamily="2" charset="-78"/>
              </a:rPr>
              <a:t>توصیه </a:t>
            </a:r>
            <a:r>
              <a:rPr lang="fa-IR" sz="2400" b="1" dirty="0">
                <a:solidFill>
                  <a:srgbClr val="C00000"/>
                </a:solidFill>
                <a:cs typeface="B Titr" panose="00000700000000000000" pitchFamily="2" charset="-78"/>
              </a:rPr>
              <a:t>رهبری </a:t>
            </a:r>
            <a:r>
              <a:rPr lang="fa-IR" sz="2400" b="1" dirty="0" smtClean="0">
                <a:solidFill>
                  <a:srgbClr val="C00000"/>
                </a:solidFill>
                <a:cs typeface="B Titr" panose="00000700000000000000" pitchFamily="2" charset="-78"/>
              </a:rPr>
              <a:t>زمینه بد </a:t>
            </a:r>
            <a:r>
              <a:rPr lang="fa-IR" sz="2400" b="1" dirty="0">
                <a:solidFill>
                  <a:srgbClr val="C00000"/>
                </a:solidFill>
                <a:cs typeface="B Titr" panose="00000700000000000000" pitchFamily="2" charset="-78"/>
              </a:rPr>
              <a:t>عهدی آمریکا:</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اگر دولت به توصیه‌های معظم </a:t>
            </a:r>
            <a:r>
              <a:rPr lang="fa-IR" sz="2800" b="1" dirty="0">
                <a:solidFill>
                  <a:schemeClr val="tx1"/>
                </a:solidFill>
                <a:cs typeface="B Nazanin" panose="00000400000000000000" pitchFamily="2" charset="-78"/>
              </a:rPr>
              <a:t>له </a:t>
            </a:r>
            <a:r>
              <a:rPr lang="fa-IR" sz="2800" b="1" dirty="0" smtClean="0">
                <a:solidFill>
                  <a:schemeClr val="tx1"/>
                </a:solidFill>
                <a:cs typeface="B Nazanin" panose="00000400000000000000" pitchFamily="2" charset="-78"/>
              </a:rPr>
              <a:t>نموده و </a:t>
            </a:r>
            <a:r>
              <a:rPr lang="fa-IR" sz="2800" b="1" dirty="0">
                <a:solidFill>
                  <a:schemeClr val="tx1"/>
                </a:solidFill>
                <a:cs typeface="B Nazanin" panose="00000400000000000000" pitchFamily="2" charset="-78"/>
              </a:rPr>
              <a:t>آخرین دستورالعمل 9 ماده ای ایشان را در عمل اجراء </a:t>
            </a:r>
            <a:r>
              <a:rPr lang="fa-IR" sz="2800" b="1" dirty="0" smtClean="0">
                <a:solidFill>
                  <a:schemeClr val="tx1"/>
                </a:solidFill>
                <a:cs typeface="B Nazanin" panose="00000400000000000000" pitchFamily="2" charset="-78"/>
              </a:rPr>
              <a:t>	می‌کردند</a:t>
            </a:r>
            <a:r>
              <a:rPr lang="fa-IR" sz="2800" b="1" dirty="0">
                <a:solidFill>
                  <a:schemeClr val="tx1"/>
                </a:solidFill>
                <a:cs typeface="B Nazanin" panose="00000400000000000000" pitchFamily="2" charset="-78"/>
              </a:rPr>
              <a:t>، اکنون گرفتار بدعهدی های مکرر و وقیحانه آمریکایی‌ها نمی‌شدیم. </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خوی استکباری </a:t>
            </a:r>
            <a:r>
              <a:rPr lang="fa-IR" sz="3600" dirty="0" smtClean="0">
                <a:solidFill>
                  <a:srgbClr val="0070C0"/>
                </a:solidFill>
                <a:cs typeface="B Titr" panose="00000700000000000000" pitchFamily="2" charset="-78"/>
              </a:rPr>
              <a:t>آمریکا ریشه اصلی تمدید </a:t>
            </a:r>
            <a:r>
              <a:rPr lang="fa-IR" sz="3600" dirty="0">
                <a:solidFill>
                  <a:srgbClr val="0070C0"/>
                </a:solidFill>
                <a:cs typeface="B Titr" panose="00000700000000000000" pitchFamily="2" charset="-78"/>
              </a:rPr>
              <a:t>قانون تحریمی علیه </a:t>
            </a:r>
            <a:r>
              <a:rPr lang="fa-IR" sz="3600" dirty="0" smtClean="0">
                <a:solidFill>
                  <a:srgbClr val="0070C0"/>
                </a:solidFill>
                <a:cs typeface="B Titr" panose="00000700000000000000" pitchFamily="2" charset="-78"/>
              </a:rPr>
              <a:t>ایران</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42004450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ts val="4300"/>
              </a:lnSpc>
            </a:pPr>
            <a:r>
              <a:rPr lang="fa-IR" sz="2400" b="1" dirty="0" smtClean="0">
                <a:solidFill>
                  <a:srgbClr val="C00000"/>
                </a:solidFill>
                <a:cs typeface="B Titr" panose="00000700000000000000" pitchFamily="2" charset="-78"/>
              </a:rPr>
              <a:t>							</a:t>
            </a:r>
            <a:br>
              <a:rPr lang="fa-IR" sz="2400" b="1" dirty="0" smtClean="0">
                <a:solidFill>
                  <a:srgbClr val="C00000"/>
                </a:solidFill>
                <a:cs typeface="B Titr" panose="00000700000000000000" pitchFamily="2" charset="-78"/>
              </a:rPr>
            </a:br>
            <a:r>
              <a:rPr lang="fa-IR" sz="2400" b="1" dirty="0">
                <a:solidFill>
                  <a:srgbClr val="C00000"/>
                </a:solidFill>
                <a:cs typeface="B Titr" panose="00000700000000000000" pitchFamily="2" charset="-78"/>
              </a:rPr>
              <a:t/>
            </a:r>
            <a:br>
              <a:rPr lang="fa-IR" sz="2400" b="1" dirty="0">
                <a:solidFill>
                  <a:srgbClr val="C00000"/>
                </a:solidFill>
                <a:cs typeface="B Titr" panose="00000700000000000000" pitchFamily="2" charset="-78"/>
              </a:rPr>
            </a:br>
            <a:r>
              <a:rPr lang="fa-IR" sz="2400" b="1" dirty="0" smtClean="0">
                <a:solidFill>
                  <a:srgbClr val="C00000"/>
                </a:solidFill>
                <a:cs typeface="B Titr" panose="00000700000000000000" pitchFamily="2" charset="-78"/>
              </a:rPr>
              <a:t/>
            </a:r>
            <a:br>
              <a:rPr lang="fa-IR" sz="2400" b="1" dirty="0" smtClean="0">
                <a:solidFill>
                  <a:srgbClr val="C00000"/>
                </a:solidFill>
                <a:cs typeface="B Titr" panose="00000700000000000000" pitchFamily="2" charset="-78"/>
              </a:rPr>
            </a:br>
            <a:r>
              <a:rPr lang="fa-IR" sz="2400" b="1" dirty="0" smtClean="0">
                <a:solidFill>
                  <a:srgbClr val="C00000"/>
                </a:solidFill>
                <a:cs typeface="B Titr" panose="00000700000000000000" pitchFamily="2" charset="-78"/>
              </a:rPr>
              <a:t>				</a:t>
            </a:r>
            <a:r>
              <a:rPr lang="fa-IR" sz="2800" b="1" dirty="0" smtClean="0">
                <a:solidFill>
                  <a:srgbClr val="C00000"/>
                </a:solidFill>
                <a:cs typeface="B Titr" panose="00000700000000000000" pitchFamily="2" charset="-78"/>
              </a:rPr>
              <a:t>اول- </a:t>
            </a:r>
            <a:r>
              <a:rPr lang="fa-IR" sz="2800" b="1" dirty="0">
                <a:solidFill>
                  <a:srgbClr val="C00000"/>
                </a:solidFill>
                <a:cs typeface="B Titr" panose="00000700000000000000" pitchFamily="2" charset="-78"/>
              </a:rPr>
              <a:t>حفظ زیرساخت‌های قانون تحریم های </a:t>
            </a:r>
            <a:r>
              <a:rPr lang="fa-IR" sz="2800" b="1" dirty="0" smtClean="0">
                <a:solidFill>
                  <a:srgbClr val="C00000"/>
                </a:solidFill>
                <a:cs typeface="B Titr" panose="00000700000000000000" pitchFamily="2" charset="-78"/>
              </a:rPr>
              <a:t>ایران</a:t>
            </a:r>
            <a:br>
              <a:rPr lang="fa-IR" sz="2800" b="1" dirty="0" smtClean="0">
                <a:solidFill>
                  <a:srgbClr val="C00000"/>
                </a:solidFill>
                <a:cs typeface="B Titr" panose="00000700000000000000" pitchFamily="2" charset="-78"/>
              </a:rPr>
            </a:br>
            <a:r>
              <a:rPr lang="fa-IR" sz="2800" b="1" dirty="0" smtClean="0">
                <a:solidFill>
                  <a:srgbClr val="C00000"/>
                </a:solidFill>
                <a:cs typeface="B Titr" panose="00000700000000000000" pitchFamily="2" charset="-78"/>
              </a:rPr>
              <a:t/>
            </a:r>
            <a:br>
              <a:rPr lang="fa-IR" sz="2800" b="1" dirty="0" smtClean="0">
                <a:solidFill>
                  <a:srgbClr val="C00000"/>
                </a:solidFill>
                <a:cs typeface="B Titr" panose="00000700000000000000" pitchFamily="2" charset="-78"/>
              </a:rPr>
            </a:br>
            <a:r>
              <a:rPr lang="fa-IR" sz="2800" b="1" dirty="0">
                <a:solidFill>
                  <a:srgbClr val="C00000"/>
                </a:solidFill>
                <a:cs typeface="B Titr" panose="00000700000000000000" pitchFamily="2" charset="-78"/>
              </a:rPr>
              <a:t/>
            </a:r>
            <a:br>
              <a:rPr lang="fa-IR" sz="2800" b="1" dirty="0">
                <a:solidFill>
                  <a:srgbClr val="C00000"/>
                </a:solidFill>
                <a:cs typeface="B Titr" panose="00000700000000000000" pitchFamily="2" charset="-78"/>
              </a:rPr>
            </a:br>
            <a:r>
              <a:rPr lang="fa-IR" sz="2800" b="1" dirty="0" smtClean="0">
                <a:solidFill>
                  <a:srgbClr val="C00000"/>
                </a:solidFill>
                <a:cs typeface="B Titr" panose="00000700000000000000" pitchFamily="2" charset="-78"/>
              </a:rPr>
              <a:t>				دوم</a:t>
            </a:r>
            <a:r>
              <a:rPr lang="fa-IR" sz="2800" b="1" dirty="0">
                <a:solidFill>
                  <a:srgbClr val="C00000"/>
                </a:solidFill>
                <a:cs typeface="B Titr" panose="00000700000000000000" pitchFamily="2" charset="-78"/>
              </a:rPr>
              <a:t>: مجبورسازی ایران به برجام های دوم و سوم ...</a:t>
            </a:r>
            <a:r>
              <a:rPr lang="fa-IR" sz="2400" b="1" dirty="0" smtClean="0">
                <a:solidFill>
                  <a:srgbClr val="C00000"/>
                </a:solidFill>
                <a:cs typeface="B Titr" panose="00000700000000000000" pitchFamily="2" charset="-78"/>
              </a:rPr>
              <a:t/>
            </a:r>
            <a:br>
              <a:rPr lang="fa-IR" sz="2400" b="1" dirty="0" smtClean="0">
                <a:solidFill>
                  <a:srgbClr val="C00000"/>
                </a:solidFill>
                <a:cs typeface="B Titr" panose="000007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اهداف راهبردی </a:t>
            </a:r>
            <a:r>
              <a:rPr lang="fa-IR" sz="3600" dirty="0" smtClean="0">
                <a:solidFill>
                  <a:srgbClr val="0070C0"/>
                </a:solidFill>
                <a:cs typeface="B Titr" panose="00000700000000000000" pitchFamily="2" charset="-78"/>
              </a:rPr>
              <a:t>آمریکا در تمدید </a:t>
            </a:r>
            <a:r>
              <a:rPr lang="fa-IR" sz="3600" dirty="0">
                <a:solidFill>
                  <a:srgbClr val="0070C0"/>
                </a:solidFill>
                <a:cs typeface="B Titr" panose="00000700000000000000" pitchFamily="2" charset="-78"/>
              </a:rPr>
              <a:t>قانون </a:t>
            </a:r>
            <a:r>
              <a:rPr lang="fa-IR" sz="3600" dirty="0" smtClean="0">
                <a:solidFill>
                  <a:srgbClr val="0070C0"/>
                </a:solidFill>
                <a:cs typeface="B Titr" panose="00000700000000000000" pitchFamily="2" charset="-78"/>
              </a:rPr>
              <a:t>ایسا</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28130256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ts val="4300"/>
              </a:lnSpc>
            </a:pPr>
            <a:r>
              <a:rPr lang="fa-IR" sz="2400" b="1" dirty="0" smtClean="0">
                <a:solidFill>
                  <a:srgbClr val="C00000"/>
                </a:solidFill>
                <a:cs typeface="B Titr" panose="00000700000000000000" pitchFamily="2" charset="-78"/>
              </a:rPr>
              <a:t>								</a:t>
            </a:r>
            <a:r>
              <a:rPr lang="fa-IR" sz="2800" b="1" dirty="0" smtClean="0">
                <a:solidFill>
                  <a:srgbClr val="C00000"/>
                </a:solidFill>
                <a:cs typeface="B Titr" panose="00000700000000000000" pitchFamily="2" charset="-78"/>
              </a:rPr>
              <a:t>اول- </a:t>
            </a:r>
            <a:r>
              <a:rPr lang="fa-IR" sz="2800" b="1" dirty="0">
                <a:solidFill>
                  <a:srgbClr val="C00000"/>
                </a:solidFill>
                <a:cs typeface="B Titr" panose="00000700000000000000" pitchFamily="2" charset="-78"/>
              </a:rPr>
              <a:t>حفظ زیرساخت‌های قانون تحریم های </a:t>
            </a:r>
            <a:r>
              <a:rPr lang="fa-IR" sz="2800" b="1" dirty="0" smtClean="0">
                <a:solidFill>
                  <a:srgbClr val="C00000"/>
                </a:solidFill>
                <a:cs typeface="B Titr" panose="00000700000000000000" pitchFamily="2" charset="-78"/>
              </a:rPr>
              <a:t>ایران-</a:t>
            </a:r>
            <a:r>
              <a:rPr lang="fa-IR" sz="2400" b="1" dirty="0" smtClean="0">
                <a:solidFill>
                  <a:srgbClr val="C00000"/>
                </a:solidFill>
                <a:cs typeface="B Titr" panose="00000700000000000000" pitchFamily="2" charset="-78"/>
              </a:rPr>
              <a:t/>
            </a:r>
            <a:br>
              <a:rPr lang="fa-IR" sz="2400" b="1" dirty="0" smtClean="0">
                <a:solidFill>
                  <a:srgbClr val="C00000"/>
                </a:solidFill>
                <a:cs typeface="B Titr" panose="00000700000000000000" pitchFamily="2" charset="-78"/>
              </a:rPr>
            </a:br>
            <a:r>
              <a:rPr lang="fa-IR" sz="2400" b="1" dirty="0" smtClean="0">
                <a:solidFill>
                  <a:srgbClr val="C00000"/>
                </a:solidFill>
                <a:cs typeface="B Titr" panose="00000700000000000000" pitchFamily="2" charset="-78"/>
              </a:rPr>
              <a:t>قوانین زیر ساختی اساسی در تحریم:</a:t>
            </a:r>
            <a:br>
              <a:rPr lang="fa-IR" sz="2400" b="1" dirty="0" smtClean="0">
                <a:solidFill>
                  <a:srgbClr val="C00000"/>
                </a:solidFill>
                <a:cs typeface="B Titr" panose="00000700000000000000" pitchFamily="2" charset="-78"/>
              </a:rPr>
            </a:br>
            <a:r>
              <a:rPr lang="fa-IR" sz="2400" b="1" dirty="0" smtClean="0">
                <a:solidFill>
                  <a:srgbClr val="C00000"/>
                </a:solidFill>
                <a:cs typeface="B Titr" panose="00000700000000000000" pitchFamily="2" charset="-78"/>
              </a:rPr>
              <a:t>					</a:t>
            </a:r>
            <a:r>
              <a:rPr lang="fa-IR" sz="2800" b="1" dirty="0">
                <a:solidFill>
                  <a:schemeClr val="tx1"/>
                </a:solidFill>
                <a:effectLst>
                  <a:outerShdw blurRad="38100" dist="38100" dir="2700000" algn="tl">
                    <a:srgbClr val="000000">
                      <a:alpha val="43137"/>
                    </a:srgbClr>
                  </a:outerShdw>
                </a:effectLst>
                <a:cs typeface="B Nazanin" panose="00000400000000000000" pitchFamily="2" charset="-78"/>
              </a:rPr>
              <a:t>		1- ایسا     2-      سیسادا      3- افکا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400" b="1" dirty="0">
                <a:solidFill>
                  <a:srgbClr val="C00000"/>
                </a:solidFill>
                <a:cs typeface="B Titr" panose="00000700000000000000" pitchFamily="2" charset="-78"/>
              </a:rPr>
              <a:t>جایگاه ایسا در حفظ زیرساخت های قانون تحریم های ایران </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قانون </a:t>
            </a:r>
            <a:r>
              <a:rPr lang="fa-IR" sz="2800" b="1" dirty="0">
                <a:solidFill>
                  <a:schemeClr val="tx1"/>
                </a:solidFill>
                <a:cs typeface="B Nazanin" panose="00000400000000000000" pitchFamily="2" charset="-78"/>
              </a:rPr>
              <a:t>داماتو </a:t>
            </a:r>
            <a:r>
              <a:rPr lang="fa-IR" sz="2800" b="1" dirty="0" smtClean="0">
                <a:solidFill>
                  <a:schemeClr val="tx1"/>
                </a:solidFill>
                <a:cs typeface="B Nazanin" panose="00000400000000000000" pitchFamily="2" charset="-78"/>
              </a:rPr>
              <a:t>ماهیت زیرساختی و </a:t>
            </a:r>
            <a:r>
              <a:rPr lang="fa-IR" sz="2800" b="1" dirty="0">
                <a:solidFill>
                  <a:schemeClr val="tx1"/>
                </a:solidFill>
                <a:effectLst>
                  <a:outerShdw blurRad="38100" dist="38100" dir="2700000" algn="tl">
                    <a:srgbClr val="000000">
                      <a:alpha val="43137"/>
                    </a:srgbClr>
                  </a:outerShdw>
                </a:effectLst>
                <a:cs typeface="B Nazanin" panose="00000400000000000000" pitchFamily="2" charset="-78"/>
              </a:rPr>
              <a:t>اساسی </a:t>
            </a:r>
            <a:r>
              <a:rPr lang="fa-IR" sz="2800" b="1" dirty="0" smtClean="0">
                <a:solidFill>
                  <a:schemeClr val="tx1"/>
                </a:solidFill>
                <a:cs typeface="B Nazanin" panose="00000400000000000000" pitchFamily="2" charset="-78"/>
              </a:rPr>
              <a:t>داشته </a:t>
            </a:r>
            <a:r>
              <a:rPr lang="fa-IR" sz="2800" b="1" dirty="0">
                <a:solidFill>
                  <a:schemeClr val="tx1"/>
                </a:solidFill>
                <a:cs typeface="B Nazanin" panose="00000400000000000000" pitchFamily="2" charset="-78"/>
              </a:rPr>
              <a:t>و برداشته شدن آنها، سایر تحریم ها و </a:t>
            </a:r>
            <a:r>
              <a:rPr lang="fa-IR" sz="2800" b="1" dirty="0" smtClean="0">
                <a:solidFill>
                  <a:schemeClr val="tx1"/>
                </a:solidFill>
                <a:cs typeface="B Nazanin" panose="00000400000000000000" pitchFamily="2" charset="-78"/>
              </a:rPr>
              <a:t>				اقدامات آمریکا </a:t>
            </a:r>
            <a:r>
              <a:rPr lang="fa-IR" sz="2800" b="1" dirty="0">
                <a:solidFill>
                  <a:schemeClr val="tx1"/>
                </a:solidFill>
                <a:cs typeface="B Nazanin" panose="00000400000000000000" pitchFamily="2" charset="-78"/>
              </a:rPr>
              <a:t>علیه ایران را دچار تزلزل و </a:t>
            </a:r>
            <a:r>
              <a:rPr lang="fa-IR" sz="2800" b="1" dirty="0" smtClean="0">
                <a:solidFill>
                  <a:schemeClr val="tx1"/>
                </a:solidFill>
                <a:cs typeface="B Nazanin" panose="00000400000000000000" pitchFamily="2" charset="-78"/>
              </a:rPr>
              <a:t>فروپاشی می کند.</a:t>
            </a:r>
            <a:br>
              <a:rPr lang="fa-IR" sz="2800" b="1" dirty="0" smtClean="0">
                <a:solidFill>
                  <a:schemeClr val="tx1"/>
                </a:solidFill>
                <a:cs typeface="B Nazanin" panose="00000400000000000000" pitchFamily="2" charset="-78"/>
              </a:rPr>
            </a:br>
            <a:r>
              <a:rPr lang="fa-IR" sz="2400" b="1" dirty="0">
                <a:solidFill>
                  <a:srgbClr val="C00000"/>
                </a:solidFill>
                <a:cs typeface="B Titr" panose="00000700000000000000" pitchFamily="2" charset="-78"/>
              </a:rPr>
              <a:t>قانون سیسادا </a:t>
            </a:r>
            <a:r>
              <a:rPr lang="en-US" sz="2400" b="1" dirty="0">
                <a:solidFill>
                  <a:srgbClr val="C00000"/>
                </a:solidFill>
                <a:cs typeface="B Titr" panose="00000700000000000000" pitchFamily="2" charset="-78"/>
              </a:rPr>
              <a:t>CISADA,2010) </a:t>
            </a:r>
            <a:r>
              <a:rPr lang="fa-IR" sz="2400" b="1" dirty="0">
                <a:solidFill>
                  <a:srgbClr val="C00000"/>
                </a:solidFill>
                <a:cs typeface="B Titr" panose="00000700000000000000" pitchFamily="2" charset="-78"/>
              </a:rPr>
              <a:t>)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a:t>
            </a:r>
            <a:r>
              <a:rPr lang="fa-IR" sz="2800" b="1" dirty="0">
                <a:solidFill>
                  <a:schemeClr val="tx1"/>
                </a:solidFill>
                <a:cs typeface="B Nazanin" panose="00000400000000000000" pitchFamily="2" charset="-78"/>
              </a:rPr>
              <a:t>«</a:t>
            </a:r>
            <a:r>
              <a:rPr lang="fa-IR" sz="2800" b="1" dirty="0" smtClean="0">
                <a:solidFill>
                  <a:schemeClr val="tx1"/>
                </a:solidFill>
                <a:cs typeface="B Nazanin" panose="00000400000000000000" pitchFamily="2" charset="-78"/>
              </a:rPr>
              <a:t>قانون </a:t>
            </a:r>
            <a:r>
              <a:rPr lang="fa-IR" sz="2800" b="1" dirty="0">
                <a:solidFill>
                  <a:schemeClr val="tx1"/>
                </a:solidFill>
                <a:cs typeface="B Nazanin" panose="00000400000000000000" pitchFamily="2" charset="-78"/>
              </a:rPr>
              <a:t>جامع تحريم‎ها، مسئوليت پذيري و محروميت ايران</a:t>
            </a:r>
            <a:r>
              <a:rPr lang="fa-IR" sz="2800" b="1" dirty="0" smtClean="0">
                <a:solidFill>
                  <a:schemeClr val="tx1"/>
                </a:solidFill>
                <a:cs typeface="B Nazanin" panose="00000400000000000000" pitchFamily="2" charset="-78"/>
              </a:rPr>
              <a:t>»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شامل </a:t>
            </a:r>
            <a:r>
              <a:rPr lang="fa-IR" sz="2800" b="1" dirty="0">
                <a:solidFill>
                  <a:schemeClr val="tx1"/>
                </a:solidFill>
                <a:cs typeface="B Nazanin" panose="00000400000000000000" pitchFamily="2" charset="-78"/>
              </a:rPr>
              <a:t>تحريم های انرژي، بانکي و فروش بنزين به </a:t>
            </a:r>
            <a:r>
              <a:rPr lang="fa-IR" sz="2800" b="1" dirty="0" smtClean="0">
                <a:solidFill>
                  <a:schemeClr val="tx1"/>
                </a:solidFill>
                <a:cs typeface="B Nazanin" panose="00000400000000000000" pitchFamily="2" charset="-78"/>
              </a:rPr>
              <a:t>ايران</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400" b="1" dirty="0">
                <a:solidFill>
                  <a:srgbClr val="C00000"/>
                </a:solidFill>
                <a:cs typeface="B Titr" panose="00000700000000000000" pitchFamily="2" charset="-78"/>
              </a:rPr>
              <a:t>افکا </a:t>
            </a:r>
            <a:r>
              <a:rPr lang="fa-IR" sz="2400" b="1" dirty="0" smtClean="0">
                <a:solidFill>
                  <a:srgbClr val="C00000"/>
                </a:solidFill>
                <a:cs typeface="B Titr" panose="00000700000000000000" pitchFamily="2" charset="-78"/>
              </a:rPr>
              <a:t>  یا  (</a:t>
            </a:r>
            <a:r>
              <a:rPr lang="en-US" sz="2400" b="1" dirty="0" err="1">
                <a:solidFill>
                  <a:srgbClr val="C00000"/>
                </a:solidFill>
                <a:cs typeface="B Titr" panose="00000700000000000000" pitchFamily="2" charset="-78"/>
              </a:rPr>
              <a:t>IFCAand</a:t>
            </a:r>
            <a:r>
              <a:rPr lang="en-US" sz="2400" b="1" dirty="0">
                <a:solidFill>
                  <a:srgbClr val="C00000"/>
                </a:solidFill>
                <a:cs typeface="B Titr" panose="00000700000000000000" pitchFamily="2" charset="-78"/>
              </a:rPr>
              <a:t> Counter Proliferation Act)، (Iran Freedom </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a:t>
            </a:r>
            <a:r>
              <a:rPr lang="fa-IR" sz="2800" b="1" dirty="0">
                <a:solidFill>
                  <a:schemeClr val="tx1"/>
                </a:solidFill>
                <a:cs typeface="B Nazanin" panose="00000400000000000000" pitchFamily="2" charset="-78"/>
              </a:rPr>
              <a:t>قانون آزادی و مبارزه با تکثیر تسلیحات ایران</a:t>
            </a:r>
            <a:r>
              <a:rPr lang="fa-IR" sz="2800" b="1" dirty="0" smtClean="0">
                <a:solidFill>
                  <a:schemeClr val="tx1"/>
                </a:solidFill>
                <a:cs typeface="B Nazanin" panose="00000400000000000000" pitchFamily="2" charset="-78"/>
              </a:rPr>
              <a:t>»</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اهداف راهبردی </a:t>
            </a:r>
            <a:r>
              <a:rPr lang="fa-IR" sz="3600" dirty="0" smtClean="0">
                <a:solidFill>
                  <a:srgbClr val="0070C0"/>
                </a:solidFill>
                <a:cs typeface="B Titr" panose="00000700000000000000" pitchFamily="2" charset="-78"/>
              </a:rPr>
              <a:t>آمریکا در تمدید </a:t>
            </a:r>
            <a:r>
              <a:rPr lang="fa-IR" sz="3600" dirty="0">
                <a:solidFill>
                  <a:srgbClr val="0070C0"/>
                </a:solidFill>
                <a:cs typeface="B Titr" panose="00000700000000000000" pitchFamily="2" charset="-78"/>
              </a:rPr>
              <a:t>قانون </a:t>
            </a:r>
            <a:r>
              <a:rPr lang="fa-IR" sz="3600" dirty="0" smtClean="0">
                <a:solidFill>
                  <a:srgbClr val="0070C0"/>
                </a:solidFill>
                <a:cs typeface="B Titr" panose="00000700000000000000" pitchFamily="2" charset="-78"/>
              </a:rPr>
              <a:t>ایسا</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33580944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smtClean="0">
                <a:solidFill>
                  <a:srgbClr val="FF0000"/>
                </a:solidFill>
                <a:cs typeface="B Titr" panose="00000700000000000000" pitchFamily="2" charset="-78"/>
              </a:rPr>
              <a:t>میچ </a:t>
            </a:r>
            <a:r>
              <a:rPr lang="fa-IR" sz="2400" b="1" dirty="0">
                <a:solidFill>
                  <a:srgbClr val="FF0000"/>
                </a:solidFill>
                <a:cs typeface="B Titr" panose="00000700000000000000" pitchFamily="2" charset="-78"/>
              </a:rPr>
              <a:t>مک‌ کانل، رهبر جمهوری‌ خواه سنای آمریکا:</a:t>
            </a:r>
            <a:r>
              <a:rPr lang="fa-IR" sz="2400" b="1" dirty="0" smtClean="0">
                <a:solidFill>
                  <a:schemeClr val="tx1"/>
                </a:solidFill>
                <a:cs typeface="B Titr" panose="00000700000000000000" pitchFamily="2" charset="-78"/>
              </a:rPr>
              <a:t/>
            </a:r>
            <a:br>
              <a:rPr lang="fa-IR" sz="2400" b="1" dirty="0" smtClean="0">
                <a:solidFill>
                  <a:schemeClr val="tx1"/>
                </a:solidFill>
                <a:cs typeface="B Titr" panose="00000700000000000000" pitchFamily="2" charset="-78"/>
              </a:rPr>
            </a:br>
            <a:r>
              <a:rPr lang="fa-IR" sz="2400" b="1" dirty="0">
                <a:solidFill>
                  <a:schemeClr val="tx1"/>
                </a:solidFill>
                <a:cs typeface="B Titr" panose="00000700000000000000" pitchFamily="2" charset="-78"/>
              </a:rPr>
              <a:t>	</a:t>
            </a:r>
            <a:r>
              <a:rPr lang="fa-IR" sz="2400" b="1" dirty="0" smtClean="0">
                <a:solidFill>
                  <a:schemeClr val="tx1"/>
                </a:solidFill>
                <a:cs typeface="B Titr" panose="00000700000000000000" pitchFamily="2" charset="-78"/>
              </a:rPr>
              <a:t>		</a:t>
            </a:r>
            <a:r>
              <a:rPr lang="fa-IR" sz="2800" b="1" dirty="0" smtClean="0">
                <a:solidFill>
                  <a:schemeClr val="tx1"/>
                </a:solidFill>
                <a:cs typeface="B Nazanin" panose="00000400000000000000" pitchFamily="2" charset="-78"/>
              </a:rPr>
              <a:t>حفظ </a:t>
            </a:r>
            <a:r>
              <a:rPr lang="fa-IR" sz="2800" b="1" dirty="0">
                <a:solidFill>
                  <a:schemeClr val="tx1"/>
                </a:solidFill>
                <a:cs typeface="B Nazanin" panose="00000400000000000000" pitchFamily="2" charset="-78"/>
              </a:rPr>
              <a:t>تحریم‌ها، حیاتی است</a:t>
            </a:r>
            <a:r>
              <a:rPr lang="fa-IR" sz="2800" b="1" dirty="0" smtClean="0">
                <a:solidFill>
                  <a:schemeClr val="tx1"/>
                </a:solidFill>
                <a:cs typeface="B Nazanin" panose="00000400000000000000" pitchFamily="2" charset="-78"/>
              </a:rPr>
              <a:t>. </a:t>
            </a:r>
            <a:br>
              <a:rPr lang="fa-IR" sz="2800" b="1" dirty="0" smtClean="0">
                <a:solidFill>
                  <a:schemeClr val="tx1"/>
                </a:solidFill>
                <a:cs typeface="B Nazanin" panose="00000400000000000000" pitchFamily="2" charset="-78"/>
              </a:rPr>
            </a:br>
            <a:r>
              <a:rPr lang="fa-IR" sz="2400" b="1" dirty="0">
                <a:solidFill>
                  <a:srgbClr val="FF0000"/>
                </a:solidFill>
                <a:cs typeface="B Titr" panose="00000700000000000000" pitchFamily="2" charset="-78"/>
              </a:rPr>
              <a:t>دلیل نگاه حفظ تحریم: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1- زیرساختی </a:t>
            </a:r>
            <a:r>
              <a:rPr lang="fa-IR" sz="2800" b="1" dirty="0">
                <a:solidFill>
                  <a:schemeClr val="tx1"/>
                </a:solidFill>
                <a:cs typeface="B Nazanin" panose="00000400000000000000" pitchFamily="2" charset="-78"/>
              </a:rPr>
              <a:t>بودن قانون ایسا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2- برآورد </a:t>
            </a:r>
            <a:r>
              <a:rPr lang="fa-IR" sz="2800" b="1" dirty="0">
                <a:solidFill>
                  <a:schemeClr val="tx1"/>
                </a:solidFill>
                <a:cs typeface="B Nazanin" panose="00000400000000000000" pitchFamily="2" charset="-78"/>
              </a:rPr>
              <a:t>تيم تحقيقاتي کنگره آمريکا در زمینه نقاط آسیب پذیری اقتصاد </a:t>
            </a:r>
            <a:r>
              <a:rPr lang="fa-IR" sz="2800" b="1" dirty="0" smtClean="0">
                <a:solidFill>
                  <a:schemeClr val="tx1"/>
                </a:solidFill>
                <a:cs typeface="B Nazanin" panose="00000400000000000000" pitchFamily="2" charset="-78"/>
              </a:rPr>
              <a:t>ایران</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3- آمریکا </a:t>
            </a:r>
            <a:r>
              <a:rPr lang="fa-IR" sz="2800" b="1" dirty="0">
                <a:solidFill>
                  <a:schemeClr val="tx1"/>
                </a:solidFill>
                <a:cs typeface="B Nazanin" panose="00000400000000000000" pitchFamily="2" charset="-78"/>
              </a:rPr>
              <a:t>طی 20 سال </a:t>
            </a:r>
            <a:r>
              <a:rPr lang="fa-IR" sz="2800" b="1" dirty="0" smtClean="0">
                <a:solidFill>
                  <a:schemeClr val="tx1"/>
                </a:solidFill>
                <a:cs typeface="B Nazanin" panose="00000400000000000000" pitchFamily="2" charset="-78"/>
              </a:rPr>
              <a:t>سازوکارهای </a:t>
            </a:r>
            <a:r>
              <a:rPr lang="fa-IR" sz="2800" b="1" dirty="0">
                <a:solidFill>
                  <a:schemeClr val="tx1"/>
                </a:solidFill>
                <a:cs typeface="B Nazanin" panose="00000400000000000000" pitchFamily="2" charset="-78"/>
              </a:rPr>
              <a:t>تحریمی قانون ایسا </a:t>
            </a:r>
            <a:r>
              <a:rPr lang="fa-IR" sz="2800" b="1" dirty="0" smtClean="0">
                <a:solidFill>
                  <a:schemeClr val="tx1"/>
                </a:solidFill>
                <a:cs typeface="B Nazanin" panose="00000400000000000000" pitchFamily="2" charset="-78"/>
              </a:rPr>
              <a:t>را </a:t>
            </a:r>
            <a:r>
              <a:rPr lang="fa-IR" sz="2800" b="1" dirty="0">
                <a:solidFill>
                  <a:schemeClr val="tx1"/>
                </a:solidFill>
                <a:cs typeface="B Nazanin" panose="00000400000000000000" pitchFamily="2" charset="-78"/>
              </a:rPr>
              <a:t>هوشمندانه تر </a:t>
            </a:r>
            <a:r>
              <a:rPr lang="fa-IR" sz="2800" b="1" dirty="0" smtClean="0">
                <a:solidFill>
                  <a:schemeClr val="tx1"/>
                </a:solidFill>
                <a:cs typeface="B Nazanin" panose="00000400000000000000" pitchFamily="2" charset="-78"/>
              </a:rPr>
              <a:t>کرده. </a:t>
            </a:r>
            <a:br>
              <a:rPr lang="fa-IR" sz="2800" b="1" dirty="0" smtClean="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4- هدف </a:t>
            </a:r>
            <a:r>
              <a:rPr lang="fa-IR" sz="2800" b="1" dirty="0">
                <a:solidFill>
                  <a:schemeClr val="tx1"/>
                </a:solidFill>
                <a:cs typeface="B Nazanin" panose="00000400000000000000" pitchFamily="2" charset="-78"/>
              </a:rPr>
              <a:t>قرار دادن مهمترین و اصلی ترین منبع درآمدهای ارزی </a:t>
            </a:r>
            <a:r>
              <a:rPr lang="fa-IR" sz="2800" b="1" dirty="0" smtClean="0">
                <a:solidFill>
                  <a:schemeClr val="tx1"/>
                </a:solidFill>
                <a:cs typeface="B Nazanin" panose="00000400000000000000" pitchFamily="2" charset="-78"/>
              </a:rPr>
              <a:t>ایران، کالاهای </a:t>
            </a:r>
            <a:r>
              <a:rPr lang="fa-IR" sz="2800" b="1" dirty="0">
                <a:solidFill>
                  <a:schemeClr val="tx1"/>
                </a:solidFill>
                <a:cs typeface="B Nazanin" panose="00000400000000000000" pitchFamily="2" charset="-78"/>
              </a:rPr>
              <a:t>وارداتی </a:t>
            </a:r>
            <a:r>
              <a:rPr lang="fa-IR" sz="2800" b="1" dirty="0" smtClean="0">
                <a:solidFill>
                  <a:schemeClr val="tx1"/>
                </a:solidFill>
                <a:cs typeface="B Nazanin" panose="00000400000000000000" pitchFamily="2" charset="-78"/>
              </a:rPr>
              <a:t>					ایران، سیستم </a:t>
            </a:r>
            <a:r>
              <a:rPr lang="fa-IR" sz="2800" b="1" dirty="0">
                <a:solidFill>
                  <a:schemeClr val="tx1"/>
                </a:solidFill>
                <a:cs typeface="B Nazanin" panose="00000400000000000000" pitchFamily="2" charset="-78"/>
              </a:rPr>
              <a:t>ارتباطی در روابط اقتصادی(سیستم بانکی)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5- انقضای </a:t>
            </a:r>
            <a:r>
              <a:rPr lang="fa-IR" sz="2800" b="1" dirty="0">
                <a:solidFill>
                  <a:schemeClr val="tx1"/>
                </a:solidFill>
                <a:cs typeface="B Nazanin" panose="00000400000000000000" pitchFamily="2" charset="-78"/>
              </a:rPr>
              <a:t>قانون داماتو </a:t>
            </a:r>
            <a:r>
              <a:rPr lang="fa-IR" sz="2800" b="1" dirty="0" smtClean="0">
                <a:solidFill>
                  <a:schemeClr val="tx1"/>
                </a:solidFill>
                <a:cs typeface="B Nazanin" panose="00000400000000000000" pitchFamily="2" charset="-78"/>
              </a:rPr>
              <a:t>تزلزل </a:t>
            </a:r>
            <a:r>
              <a:rPr lang="fa-IR" sz="2800" b="1" dirty="0">
                <a:solidFill>
                  <a:schemeClr val="tx1"/>
                </a:solidFill>
                <a:cs typeface="B Nazanin" panose="00000400000000000000" pitchFamily="2" charset="-78"/>
              </a:rPr>
              <a:t>و فروپاشی زیرساخت های </a:t>
            </a:r>
            <a:r>
              <a:rPr lang="fa-IR" sz="2800" b="1" dirty="0" smtClean="0">
                <a:solidFill>
                  <a:schemeClr val="tx1"/>
                </a:solidFill>
                <a:cs typeface="B Nazanin" panose="00000400000000000000" pitchFamily="2" charset="-78"/>
              </a:rPr>
              <a:t>تحریمی در </a:t>
            </a:r>
            <a:r>
              <a:rPr lang="fa-IR" sz="2800" b="1" dirty="0">
                <a:solidFill>
                  <a:schemeClr val="tx1"/>
                </a:solidFill>
                <a:cs typeface="B Nazanin" panose="00000400000000000000" pitchFamily="2" charset="-78"/>
              </a:rPr>
              <a:t>طی این 20 سال اخیر </a:t>
            </a:r>
            <a:r>
              <a:rPr lang="fa-IR" sz="2800" b="1" dirty="0" smtClean="0">
                <a:solidFill>
                  <a:schemeClr val="tx1"/>
                </a:solidFill>
                <a:cs typeface="B Nazanin" panose="00000400000000000000" pitchFamily="2" charset="-78"/>
              </a:rPr>
              <a:t>				است</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اهداف راهبردی </a:t>
            </a:r>
            <a:r>
              <a:rPr lang="fa-IR" sz="3600" dirty="0" smtClean="0">
                <a:solidFill>
                  <a:srgbClr val="0070C0"/>
                </a:solidFill>
                <a:cs typeface="B Titr" panose="00000700000000000000" pitchFamily="2" charset="-78"/>
              </a:rPr>
              <a:t>آمریکا در تمدید </a:t>
            </a:r>
            <a:r>
              <a:rPr lang="fa-IR" sz="3600" dirty="0">
                <a:solidFill>
                  <a:srgbClr val="0070C0"/>
                </a:solidFill>
                <a:cs typeface="B Titr" panose="00000700000000000000" pitchFamily="2" charset="-78"/>
              </a:rPr>
              <a:t>قانون </a:t>
            </a:r>
            <a:r>
              <a:rPr lang="fa-IR" sz="3600" dirty="0" smtClean="0">
                <a:solidFill>
                  <a:srgbClr val="0070C0"/>
                </a:solidFill>
                <a:cs typeface="B Titr" panose="00000700000000000000" pitchFamily="2" charset="-78"/>
              </a:rPr>
              <a:t>ایسا</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7073529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smtClean="0">
                <a:solidFill>
                  <a:srgbClr val="C00000"/>
                </a:solidFill>
                <a:cs typeface="B Titr" panose="00000700000000000000" pitchFamily="2" charset="-78"/>
              </a:rPr>
              <a:t>							</a:t>
            </a:r>
            <a:r>
              <a:rPr lang="fa-IR" sz="2800" b="1" dirty="0" smtClean="0">
                <a:solidFill>
                  <a:srgbClr val="C00000"/>
                </a:solidFill>
                <a:cs typeface="B Titr" panose="00000700000000000000" pitchFamily="2" charset="-78"/>
              </a:rPr>
              <a:t>دوم</a:t>
            </a:r>
            <a:r>
              <a:rPr lang="fa-IR" sz="2800" b="1" dirty="0">
                <a:solidFill>
                  <a:srgbClr val="C00000"/>
                </a:solidFill>
                <a:cs typeface="B Titr" panose="00000700000000000000" pitchFamily="2" charset="-78"/>
              </a:rPr>
              <a:t>: مجبورسازی ایران به برجام های دوم و سوم </a:t>
            </a:r>
            <a:r>
              <a:rPr lang="fa-IR" sz="2800" b="1" dirty="0" smtClean="0">
                <a:solidFill>
                  <a:srgbClr val="C00000"/>
                </a:solidFill>
                <a:cs typeface="B Titr" panose="00000700000000000000" pitchFamily="2" charset="-78"/>
              </a:rPr>
              <a:t>... </a:t>
            </a:r>
            <a:r>
              <a:rPr lang="fa-IR" sz="2400" b="1" dirty="0" smtClean="0">
                <a:solidFill>
                  <a:srgbClr val="C00000"/>
                </a:solidFill>
                <a:cs typeface="B Titr" panose="00000700000000000000" pitchFamily="2" charset="-78"/>
              </a:rPr>
              <a:t/>
            </a:r>
            <a:br>
              <a:rPr lang="fa-IR" sz="2400" b="1" dirty="0" smtClean="0">
                <a:solidFill>
                  <a:srgbClr val="C00000"/>
                </a:solidFill>
                <a:cs typeface="B Titr" panose="00000700000000000000" pitchFamily="2" charset="-78"/>
              </a:rPr>
            </a:br>
            <a:r>
              <a:rPr lang="fa-IR" sz="2400" b="1" dirty="0" smtClean="0">
                <a:solidFill>
                  <a:srgbClr val="FF0000"/>
                </a:solidFill>
                <a:cs typeface="B Titr" panose="00000700000000000000" pitchFamily="2" charset="-78"/>
              </a:rPr>
              <a:t>ناخشنودی </a:t>
            </a:r>
            <a:r>
              <a:rPr lang="fa-IR" sz="2400" b="1" dirty="0">
                <a:solidFill>
                  <a:srgbClr val="FF0000"/>
                </a:solidFill>
                <a:cs typeface="B Titr" panose="00000700000000000000" pitchFamily="2" charset="-78"/>
              </a:rPr>
              <a:t>آمریکا از موقعیت منطقه‌ای ایران و عدم تأثیر برجام بر این رفتار</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a:t>
            </a:r>
            <a:r>
              <a:rPr lang="fa-IR" sz="2400" b="1" dirty="0">
                <a:solidFill>
                  <a:srgbClr val="FF0000"/>
                </a:solidFill>
                <a:cs typeface="B Titr" panose="00000700000000000000" pitchFamily="2" charset="-78"/>
              </a:rPr>
              <a:t>مقامات آمریکایی: </a:t>
            </a:r>
            <a:r>
              <a:rPr lang="fa-IR" sz="2800" b="1" dirty="0" smtClean="0">
                <a:solidFill>
                  <a:schemeClr val="tx1"/>
                </a:solidFill>
                <a:cs typeface="B Nazanin" panose="00000400000000000000" pitchFamily="2" charset="-78"/>
              </a:rPr>
              <a:t>اگرچه </a:t>
            </a:r>
            <a:r>
              <a:rPr lang="fa-IR" sz="2800" b="1" dirty="0">
                <a:solidFill>
                  <a:schemeClr val="tx1"/>
                </a:solidFill>
                <a:cs typeface="B Nazanin" panose="00000400000000000000" pitchFamily="2" charset="-78"/>
              </a:rPr>
              <a:t>برجام قدرت هسته‌ای ایران را کنترل و مهار کرده است، اما در </a:t>
            </a:r>
            <a:r>
              <a:rPr lang="fa-IR" sz="2800" b="1" dirty="0" smtClean="0">
                <a:solidFill>
                  <a:schemeClr val="tx1"/>
                </a:solidFill>
                <a:cs typeface="B Nazanin" panose="00000400000000000000" pitchFamily="2" charset="-78"/>
              </a:rPr>
              <a:t>				رفتار </a:t>
            </a:r>
            <a:r>
              <a:rPr lang="fa-IR" sz="2800" b="1" dirty="0">
                <a:solidFill>
                  <a:schemeClr val="tx1"/>
                </a:solidFill>
                <a:cs typeface="B Nazanin" panose="00000400000000000000" pitchFamily="2" charset="-78"/>
              </a:rPr>
              <a:t>ایران در سطوح داخلی مانند حقوق بشر و در سطوح خارجی مانند نفوذ منطقه‌ای </a:t>
            </a:r>
            <a:r>
              <a:rPr lang="fa-IR" sz="2800" b="1" dirty="0" smtClean="0">
                <a:solidFill>
                  <a:schemeClr val="tx1"/>
                </a:solidFill>
                <a:cs typeface="B Nazanin" panose="00000400000000000000" pitchFamily="2" charset="-78"/>
              </a:rPr>
              <a:t>				تغییری </a:t>
            </a:r>
            <a:r>
              <a:rPr lang="fa-IR" sz="2800" b="1" dirty="0">
                <a:solidFill>
                  <a:schemeClr val="tx1"/>
                </a:solidFill>
                <a:cs typeface="B Nazanin" panose="00000400000000000000" pitchFamily="2" charset="-78"/>
              </a:rPr>
              <a:t>ایجاد </a:t>
            </a:r>
            <a:r>
              <a:rPr lang="fa-IR" sz="2800" b="1" dirty="0" smtClean="0">
                <a:solidFill>
                  <a:schemeClr val="tx1"/>
                </a:solidFill>
                <a:cs typeface="B Nazanin" panose="00000400000000000000" pitchFamily="2" charset="-78"/>
              </a:rPr>
              <a:t>نکرده. </a:t>
            </a:r>
            <a:br>
              <a:rPr lang="fa-IR" sz="2800" b="1" dirty="0" smtClean="0">
                <a:solidFill>
                  <a:schemeClr val="tx1"/>
                </a:solidFill>
                <a:cs typeface="B Nazanin" panose="00000400000000000000" pitchFamily="2" charset="-78"/>
              </a:rPr>
            </a:br>
            <a:r>
              <a:rPr lang="fa-IR" sz="2400" b="1" dirty="0" smtClean="0">
                <a:solidFill>
                  <a:srgbClr val="FF0000"/>
                </a:solidFill>
                <a:cs typeface="B Titr" panose="00000700000000000000" pitchFamily="2" charset="-78"/>
              </a:rPr>
              <a:t>حفظ </a:t>
            </a:r>
            <a:r>
              <a:rPr lang="fa-IR" sz="2400" b="1" dirty="0">
                <a:solidFill>
                  <a:srgbClr val="FF0000"/>
                </a:solidFill>
                <a:cs typeface="B Titr" panose="00000700000000000000" pitchFamily="2" charset="-78"/>
              </a:rPr>
              <a:t>و توسعه تحریم‌ها برای اجبار ایران به برجام‌های یک و دو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 تأثیر </a:t>
            </a:r>
            <a:r>
              <a:rPr lang="fa-IR" sz="2800" b="1" dirty="0">
                <a:solidFill>
                  <a:schemeClr val="tx1"/>
                </a:solidFill>
                <a:cs typeface="B Nazanin" panose="00000400000000000000" pitchFamily="2" charset="-78"/>
              </a:rPr>
              <a:t>تحریم‌ها بر تغییر نگرش و رفتار ایران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 ایجاد اشتباه </a:t>
            </a:r>
            <a:r>
              <a:rPr lang="fa-IR" sz="2800" b="1" dirty="0">
                <a:solidFill>
                  <a:schemeClr val="tx1"/>
                </a:solidFill>
                <a:cs typeface="B Nazanin" panose="00000400000000000000" pitchFamily="2" charset="-78"/>
              </a:rPr>
              <a:t>و تغییر محاسبات </a:t>
            </a:r>
            <a:r>
              <a:rPr lang="fa-IR" sz="2800" b="1" dirty="0" smtClean="0">
                <a:solidFill>
                  <a:schemeClr val="tx1"/>
                </a:solidFill>
                <a:cs typeface="B Nazanin" panose="00000400000000000000" pitchFamily="2" charset="-78"/>
              </a:rPr>
              <a:t>در رفتارها </a:t>
            </a:r>
            <a:r>
              <a:rPr lang="fa-IR" sz="2800" b="1" dirty="0">
                <a:solidFill>
                  <a:schemeClr val="tx1"/>
                </a:solidFill>
                <a:cs typeface="B Nazanin" panose="00000400000000000000" pitchFamily="2" charset="-78"/>
              </a:rPr>
              <a:t>و مواضع </a:t>
            </a:r>
            <a:r>
              <a:rPr lang="fa-IR" sz="2800" b="1" dirty="0" smtClean="0">
                <a:solidFill>
                  <a:schemeClr val="tx1"/>
                </a:solidFill>
                <a:cs typeface="B Nazanin" panose="00000400000000000000" pitchFamily="2" charset="-78"/>
              </a:rPr>
              <a:t>نخبگان </a:t>
            </a:r>
            <a:r>
              <a:rPr lang="fa-IR" sz="2800" b="1" dirty="0">
                <a:solidFill>
                  <a:schemeClr val="tx1"/>
                </a:solidFill>
                <a:cs typeface="B Nazanin" panose="00000400000000000000" pitchFamily="2" charset="-78"/>
              </a:rPr>
              <a:t>سیاسی </a:t>
            </a:r>
            <a:r>
              <a:rPr lang="fa-IR" sz="2800" b="1" dirty="0" smtClean="0">
                <a:solidFill>
                  <a:schemeClr val="tx1"/>
                </a:solidFill>
                <a:cs typeface="B Nazanin" panose="00000400000000000000" pitchFamily="2" charset="-78"/>
              </a:rPr>
              <a:t>و مسئولین</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 حفظ استراتژیست‌ها</a:t>
            </a:r>
            <a:r>
              <a:rPr lang="fa-IR" sz="2800" b="1" dirty="0">
                <a:solidFill>
                  <a:schemeClr val="tx1"/>
                </a:solidFill>
                <a:cs typeface="B Nazanin" panose="00000400000000000000" pitchFamily="2" charset="-78"/>
              </a:rPr>
              <a:t>، نمایندگان و سناتورهای آمریکا </a:t>
            </a:r>
            <a:r>
              <a:rPr lang="fa-IR" sz="2800" b="1" dirty="0" smtClean="0">
                <a:solidFill>
                  <a:schemeClr val="tx1"/>
                </a:solidFill>
                <a:cs typeface="B Nazanin" panose="00000400000000000000" pitchFamily="2" charset="-78"/>
              </a:rPr>
              <a:t>در تحریم </a:t>
            </a:r>
            <a:r>
              <a:rPr lang="fa-IR" sz="2800" b="1" dirty="0">
                <a:solidFill>
                  <a:schemeClr val="tx1"/>
                </a:solidFill>
                <a:cs typeface="B Nazanin" panose="00000400000000000000" pitchFamily="2" charset="-78"/>
              </a:rPr>
              <a:t>های </a:t>
            </a:r>
            <a:r>
              <a:rPr lang="fa-IR" sz="2800" b="1" dirty="0" smtClean="0">
                <a:solidFill>
                  <a:schemeClr val="tx1"/>
                </a:solidFill>
                <a:cs typeface="B Nazanin" panose="00000400000000000000" pitchFamily="2" charset="-78"/>
              </a:rPr>
              <a:t>تصاعدی</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اهداف راهبردی </a:t>
            </a:r>
            <a:r>
              <a:rPr lang="fa-IR" sz="3600" dirty="0" smtClean="0">
                <a:solidFill>
                  <a:srgbClr val="0070C0"/>
                </a:solidFill>
                <a:cs typeface="B Titr" panose="00000700000000000000" pitchFamily="2" charset="-78"/>
              </a:rPr>
              <a:t>آمریکا در تمدید </a:t>
            </a:r>
            <a:r>
              <a:rPr lang="fa-IR" sz="3600" dirty="0">
                <a:solidFill>
                  <a:srgbClr val="0070C0"/>
                </a:solidFill>
                <a:cs typeface="B Titr" panose="00000700000000000000" pitchFamily="2" charset="-78"/>
              </a:rPr>
              <a:t>قانون </a:t>
            </a:r>
            <a:r>
              <a:rPr lang="fa-IR" sz="3600" dirty="0" smtClean="0">
                <a:solidFill>
                  <a:srgbClr val="0070C0"/>
                </a:solidFill>
                <a:cs typeface="B Titr" panose="00000700000000000000" pitchFamily="2" charset="-78"/>
              </a:rPr>
              <a:t>ایسا</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20466344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077913" algn="r">
              <a:lnSpc>
                <a:spcPct val="250000"/>
              </a:lnSpc>
            </a:pPr>
            <a:r>
              <a:rPr lang="fa-IR" sz="2800" b="1" dirty="0" smtClean="0">
                <a:solidFill>
                  <a:srgbClr val="C00000"/>
                </a:solidFill>
                <a:cs typeface="B Titr" panose="00000700000000000000" pitchFamily="2" charset="-78"/>
              </a:rPr>
              <a:t>اول- </a:t>
            </a:r>
            <a:r>
              <a:rPr lang="fa-IR" sz="2800" b="1" dirty="0">
                <a:solidFill>
                  <a:srgbClr val="C00000"/>
                </a:solidFill>
                <a:cs typeface="B Titr" panose="00000700000000000000" pitchFamily="2" charset="-78"/>
              </a:rPr>
              <a:t>ایجاد قابلیت برای اعمال تحریم های </a:t>
            </a:r>
            <a:r>
              <a:rPr lang="fa-IR" sz="2800" b="1" dirty="0" smtClean="0">
                <a:solidFill>
                  <a:srgbClr val="C00000"/>
                </a:solidFill>
                <a:cs typeface="B Titr" panose="00000700000000000000" pitchFamily="2" charset="-78"/>
              </a:rPr>
              <a:t>جدید </a:t>
            </a:r>
            <a:br>
              <a:rPr lang="fa-IR" sz="2800" b="1" dirty="0" smtClean="0">
                <a:solidFill>
                  <a:srgbClr val="C00000"/>
                </a:solidFill>
                <a:cs typeface="B Titr" panose="00000700000000000000" pitchFamily="2" charset="-78"/>
              </a:rPr>
            </a:br>
            <a:r>
              <a:rPr lang="fa-IR" sz="2800" b="1" dirty="0">
                <a:solidFill>
                  <a:srgbClr val="C00000"/>
                </a:solidFill>
                <a:cs typeface="B Titr" panose="00000700000000000000" pitchFamily="2" charset="-78"/>
              </a:rPr>
              <a:t>دوم- خروج از موضع </a:t>
            </a:r>
            <a:r>
              <a:rPr lang="fa-IR" sz="2800" b="1" dirty="0" smtClean="0">
                <a:solidFill>
                  <a:srgbClr val="C00000"/>
                </a:solidFill>
                <a:cs typeface="B Titr" panose="00000700000000000000" pitchFamily="2" charset="-78"/>
              </a:rPr>
              <a:t>ضعف</a:t>
            </a:r>
            <a:br>
              <a:rPr lang="fa-IR" sz="2800" b="1" dirty="0" smtClean="0">
                <a:solidFill>
                  <a:srgbClr val="C00000"/>
                </a:solidFill>
                <a:cs typeface="B Titr" panose="00000700000000000000" pitchFamily="2" charset="-78"/>
              </a:rPr>
            </a:br>
            <a:r>
              <a:rPr lang="fa-IR" sz="2800" b="1" dirty="0">
                <a:solidFill>
                  <a:srgbClr val="C00000"/>
                </a:solidFill>
                <a:cs typeface="B Titr" panose="00000700000000000000" pitchFamily="2" charset="-78"/>
              </a:rPr>
              <a:t>سوم- ظرفیت‌سازی برای بازگرداندن </a:t>
            </a:r>
            <a:r>
              <a:rPr lang="fa-IR" sz="2800" b="1" dirty="0" smtClean="0">
                <a:solidFill>
                  <a:srgbClr val="C00000"/>
                </a:solidFill>
                <a:cs typeface="B Titr" panose="00000700000000000000" pitchFamily="2" charset="-78"/>
              </a:rPr>
              <a:t>تحریم‌ها</a:t>
            </a:r>
            <a:br>
              <a:rPr lang="fa-IR" sz="2800" b="1" dirty="0" smtClean="0">
                <a:solidFill>
                  <a:srgbClr val="C00000"/>
                </a:solidFill>
                <a:cs typeface="B Titr" panose="00000700000000000000" pitchFamily="2" charset="-78"/>
              </a:rPr>
            </a:br>
            <a:r>
              <a:rPr lang="fa-IR" sz="2800" b="1" dirty="0">
                <a:solidFill>
                  <a:srgbClr val="C00000"/>
                </a:solidFill>
                <a:cs typeface="B Titr" panose="00000700000000000000" pitchFamily="2" charset="-78"/>
              </a:rPr>
              <a:t>چهار- تهدید پنداری و دفع </a:t>
            </a:r>
            <a:r>
              <a:rPr lang="fa-IR" sz="2800" b="1" dirty="0" smtClean="0">
                <a:solidFill>
                  <a:srgbClr val="C00000"/>
                </a:solidFill>
                <a:cs typeface="B Titr" panose="00000700000000000000" pitchFamily="2" charset="-78"/>
              </a:rPr>
              <a:t>آن</a:t>
            </a:r>
            <a:br>
              <a:rPr lang="fa-IR" sz="2800" b="1" dirty="0" smtClean="0">
                <a:solidFill>
                  <a:srgbClr val="C00000"/>
                </a:solidFill>
                <a:cs typeface="B Titr" panose="00000700000000000000" pitchFamily="2" charset="-78"/>
              </a:rPr>
            </a:br>
            <a:r>
              <a:rPr lang="fa-IR" sz="2800" b="1" dirty="0">
                <a:solidFill>
                  <a:srgbClr val="C00000"/>
                </a:solidFill>
                <a:cs typeface="B Titr" panose="00000700000000000000" pitchFamily="2" charset="-78"/>
              </a:rPr>
              <a:t>پنج- حفظ فضا و فشار روانی بر مناسبات ایران با سایر کشورها</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اهداف تاکتیکی </a:t>
            </a:r>
            <a:r>
              <a:rPr lang="fa-IR" sz="3600" dirty="0" smtClean="0">
                <a:solidFill>
                  <a:srgbClr val="0070C0"/>
                </a:solidFill>
                <a:cs typeface="B Titr" panose="00000700000000000000" pitchFamily="2" charset="-78"/>
              </a:rPr>
              <a:t>آمریکا در تمدید </a:t>
            </a:r>
            <a:r>
              <a:rPr lang="fa-IR" sz="3600" dirty="0">
                <a:solidFill>
                  <a:srgbClr val="0070C0"/>
                </a:solidFill>
                <a:cs typeface="B Titr" panose="00000700000000000000" pitchFamily="2" charset="-78"/>
              </a:rPr>
              <a:t>قانون </a:t>
            </a:r>
            <a:r>
              <a:rPr lang="fa-IR" sz="3600" dirty="0" smtClean="0">
                <a:solidFill>
                  <a:srgbClr val="0070C0"/>
                </a:solidFill>
                <a:cs typeface="B Titr" panose="00000700000000000000" pitchFamily="2" charset="-78"/>
              </a:rPr>
              <a:t>ایسا</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40604055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a:ln>
            <a:solidFill>
              <a:schemeClr val="accent1">
                <a:lumMod val="60000"/>
                <a:lumOff val="40000"/>
              </a:schemeClr>
            </a:solidFill>
          </a:ln>
        </p:spPr>
        <p:txBody>
          <a:bodyPr>
            <a:noAutofit/>
          </a:bodyPr>
          <a:lstStyle/>
          <a:p>
            <a:pPr marL="177800" algn="r">
              <a:lnSpc>
                <a:spcPts val="4300"/>
              </a:lnSpc>
            </a:pPr>
            <a:r>
              <a:rPr lang="fa-IR" sz="2400" b="1" dirty="0" smtClean="0">
                <a:solidFill>
                  <a:srgbClr val="C00000"/>
                </a:solidFill>
                <a:cs typeface="B Titr" panose="00000700000000000000" pitchFamily="2" charset="-78"/>
              </a:rPr>
              <a:t>						</a:t>
            </a:r>
            <a:r>
              <a:rPr lang="fa-IR" sz="2800" b="1" dirty="0" smtClean="0">
                <a:solidFill>
                  <a:srgbClr val="C00000"/>
                </a:solidFill>
                <a:cs typeface="B Titr" panose="00000700000000000000" pitchFamily="2" charset="-78"/>
              </a:rPr>
              <a:t>اول- </a:t>
            </a:r>
            <a:r>
              <a:rPr lang="fa-IR" sz="2800" b="1" dirty="0">
                <a:solidFill>
                  <a:srgbClr val="C00000"/>
                </a:solidFill>
                <a:cs typeface="B Titr" panose="00000700000000000000" pitchFamily="2" charset="-78"/>
              </a:rPr>
              <a:t>ایجاد قابلیت برای اعمال تحریم های </a:t>
            </a:r>
            <a:r>
              <a:rPr lang="fa-IR" sz="2800" b="1" dirty="0" smtClean="0">
                <a:solidFill>
                  <a:srgbClr val="C00000"/>
                </a:solidFill>
                <a:cs typeface="B Titr" panose="00000700000000000000" pitchFamily="2" charset="-78"/>
              </a:rPr>
              <a:t>جدید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400" b="1" dirty="0">
                <a:solidFill>
                  <a:srgbClr val="FF0000"/>
                </a:solidFill>
                <a:cs typeface="B Titr" panose="00000700000000000000" pitchFamily="2" charset="-78"/>
              </a:rPr>
              <a:t>بیانیه‌های سناتورهای آمریکا</a:t>
            </a:r>
            <a:r>
              <a:rPr lang="fa-IR" sz="2400" b="1" dirty="0" smtClean="0">
                <a:solidFill>
                  <a:srgbClr val="FF0000"/>
                </a:solidFill>
                <a:cs typeface="B Titr" panose="00000700000000000000" pitchFamily="2" charset="-78"/>
              </a:rPr>
              <a:t>:</a:t>
            </a:r>
            <a:br>
              <a:rPr lang="fa-IR" sz="2400" b="1" dirty="0" smtClean="0">
                <a:solidFill>
                  <a:srgbClr val="FF0000"/>
                </a:solidFill>
                <a:cs typeface="B Titr" panose="00000700000000000000" pitchFamily="2" charset="-78"/>
              </a:rPr>
            </a:br>
            <a:r>
              <a:rPr lang="fa-IR" sz="2400" b="1" dirty="0" smtClean="0">
                <a:solidFill>
                  <a:srgbClr val="FF0000"/>
                </a:solidFill>
                <a:cs typeface="B Titr" panose="00000700000000000000" pitchFamily="2" charset="-78"/>
              </a:rPr>
              <a:t>« </a:t>
            </a:r>
            <a:r>
              <a:rPr lang="fa-IR" sz="2800" b="1" dirty="0" smtClean="0">
                <a:solidFill>
                  <a:schemeClr val="tx1"/>
                </a:solidFill>
                <a:cs typeface="B Nazanin" panose="00000400000000000000" pitchFamily="2" charset="-78"/>
              </a:rPr>
              <a:t>با </a:t>
            </a:r>
            <a:r>
              <a:rPr lang="fa-IR" sz="2800" b="1" dirty="0">
                <a:solidFill>
                  <a:schemeClr val="tx1"/>
                </a:solidFill>
                <a:cs typeface="B Nazanin" panose="00000400000000000000" pitchFamily="2" charset="-78"/>
              </a:rPr>
              <a:t>این تمدیدی که کرده‌ایم، اختیاراتی را برای رئیس‌جمهور بعدی آمریکا </a:t>
            </a:r>
            <a:r>
              <a:rPr lang="fa-IR" sz="2800" b="1" dirty="0" smtClean="0">
                <a:solidFill>
                  <a:schemeClr val="tx1"/>
                </a:solidFill>
                <a:cs typeface="B Nazanin" panose="00000400000000000000" pitchFamily="2" charset="-78"/>
              </a:rPr>
              <a:t>فراهم </a:t>
            </a:r>
            <a:r>
              <a:rPr lang="fa-IR" sz="2800" b="1" dirty="0">
                <a:solidFill>
                  <a:schemeClr val="tx1"/>
                </a:solidFill>
                <a:cs typeface="B Nazanin" panose="00000400000000000000" pitchFamily="2" charset="-78"/>
              </a:rPr>
              <a:t>کرده‌ایم که بتواند براساس این زیرساخت قانونی، تحریم های </a:t>
            </a:r>
            <a:r>
              <a:rPr lang="fa-IR" sz="2800" b="1" dirty="0" smtClean="0">
                <a:solidFill>
                  <a:schemeClr val="tx1"/>
                </a:solidFill>
                <a:cs typeface="B Nazanin" panose="00000400000000000000" pitchFamily="2" charset="-78"/>
              </a:rPr>
              <a:t>جدیدی </a:t>
            </a:r>
            <a:r>
              <a:rPr lang="fa-IR" sz="2800" b="1" dirty="0">
                <a:solidFill>
                  <a:schemeClr val="tx1"/>
                </a:solidFill>
                <a:cs typeface="B Nazanin" panose="00000400000000000000" pitchFamily="2" charset="-78"/>
              </a:rPr>
              <a:t>علیه ایران </a:t>
            </a:r>
            <a:r>
              <a:rPr lang="fa-IR" sz="2800" b="1" dirty="0" smtClean="0">
                <a:solidFill>
                  <a:schemeClr val="tx1"/>
                </a:solidFill>
                <a:cs typeface="B Nazanin" panose="00000400000000000000" pitchFamily="2" charset="-78"/>
              </a:rPr>
              <a:t>اعمال </a:t>
            </a:r>
            <a:r>
              <a:rPr lang="fa-IR" sz="2800" b="1" dirty="0">
                <a:solidFill>
                  <a:schemeClr val="tx1"/>
                </a:solidFill>
                <a:cs typeface="B Nazanin" panose="00000400000000000000" pitchFamily="2" charset="-78"/>
              </a:rPr>
              <a:t>کند.»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400" b="1" dirty="0">
                <a:solidFill>
                  <a:srgbClr val="FF0000"/>
                </a:solidFill>
                <a:cs typeface="B Titr" panose="00000700000000000000" pitchFamily="2" charset="-78"/>
              </a:rPr>
              <a:t>سخنگوی کاخ سفید: </a:t>
            </a:r>
            <a:r>
              <a:rPr lang="fa-IR" sz="2400" b="1" dirty="0" smtClean="0">
                <a:solidFill>
                  <a:srgbClr val="FF0000"/>
                </a:solidFill>
                <a:cs typeface="B Titr" panose="00000700000000000000" pitchFamily="2" charset="-78"/>
              </a:rPr>
              <a:t/>
            </a:r>
            <a:br>
              <a:rPr lang="fa-IR" sz="2400" b="1" dirty="0" smtClean="0">
                <a:solidFill>
                  <a:srgbClr val="FF0000"/>
                </a:solidFill>
                <a:cs typeface="B Titr" panose="00000700000000000000" pitchFamily="2" charset="-78"/>
              </a:rPr>
            </a:br>
            <a:r>
              <a:rPr lang="fa-IR" sz="2800" b="1" dirty="0" smtClean="0">
                <a:solidFill>
                  <a:schemeClr val="tx1"/>
                </a:solidFill>
                <a:cs typeface="B Nazanin" panose="00000400000000000000" pitchFamily="2" charset="-78"/>
              </a:rPr>
              <a:t>اعضای </a:t>
            </a:r>
            <a:r>
              <a:rPr lang="fa-IR" sz="2800" b="1" dirty="0">
                <a:solidFill>
                  <a:schemeClr val="tx1"/>
                </a:solidFill>
                <a:cs typeface="B Nazanin" panose="00000400000000000000" pitchFamily="2" charset="-78"/>
              </a:rPr>
              <a:t>کنگره </a:t>
            </a:r>
            <a:r>
              <a:rPr lang="fa-IR" sz="2800" b="1" dirty="0" smtClean="0">
                <a:solidFill>
                  <a:schemeClr val="tx1"/>
                </a:solidFill>
                <a:cs typeface="B Nazanin" panose="00000400000000000000" pitchFamily="2" charset="-78"/>
              </a:rPr>
              <a:t>معتقدند </a:t>
            </a:r>
            <a:r>
              <a:rPr lang="fa-IR" sz="2800" b="1" dirty="0">
                <a:solidFill>
                  <a:schemeClr val="tx1"/>
                </a:solidFill>
                <a:cs typeface="B Nazanin" panose="00000400000000000000" pitchFamily="2" charset="-78"/>
              </a:rPr>
              <a:t>دولت باید قدرت لازم را جهت اعمال مجازات مالی علیه ایران داشته باشد.</a:t>
            </a:r>
            <a:br>
              <a:rPr lang="fa-IR" sz="2800" b="1" dirty="0">
                <a:solidFill>
                  <a:schemeClr val="tx1"/>
                </a:solidFill>
                <a:cs typeface="B Nazanin" panose="00000400000000000000" pitchFamily="2" charset="-78"/>
              </a:rPr>
            </a:br>
            <a:r>
              <a:rPr lang="fa-IR" sz="2400" b="1" dirty="0">
                <a:solidFill>
                  <a:srgbClr val="FF0000"/>
                </a:solidFill>
                <a:cs typeface="B Titr" panose="00000700000000000000" pitchFamily="2" charset="-78"/>
              </a:rPr>
              <a:t>سناتور مارک وارنر</a:t>
            </a:r>
            <a:r>
              <a:rPr lang="fa-IR" sz="2400" b="1" dirty="0">
                <a:solidFill>
                  <a:srgbClr val="C00000"/>
                </a:solidFill>
                <a:cs typeface="B Titr" panose="00000700000000000000" pitchFamily="2" charset="-78"/>
              </a:rPr>
              <a:t>: </a:t>
            </a:r>
            <a:r>
              <a:rPr lang="fa-IR" sz="2400" b="1" dirty="0" smtClean="0">
                <a:solidFill>
                  <a:srgbClr val="C00000"/>
                </a:solidFill>
                <a:cs typeface="B Titr" panose="00000700000000000000" pitchFamily="2" charset="-78"/>
              </a:rPr>
              <a:t/>
            </a:r>
            <a:br>
              <a:rPr lang="fa-IR" sz="2400" b="1" dirty="0" smtClean="0">
                <a:solidFill>
                  <a:srgbClr val="C00000"/>
                </a:solidFill>
                <a:cs typeface="B Titr" panose="00000700000000000000" pitchFamily="2" charset="-78"/>
              </a:rPr>
            </a:br>
            <a:r>
              <a:rPr lang="fa-IR" sz="2800" b="1" dirty="0" smtClean="0">
                <a:solidFill>
                  <a:schemeClr val="tx1"/>
                </a:solidFill>
                <a:cs typeface="B Nazanin" panose="00000400000000000000" pitchFamily="2" charset="-78"/>
              </a:rPr>
              <a:t>من </a:t>
            </a:r>
            <a:r>
              <a:rPr lang="fa-IR" sz="2800" b="1" dirty="0">
                <a:solidFill>
                  <a:schemeClr val="tx1"/>
                </a:solidFill>
                <a:cs typeface="B Nazanin" panose="00000400000000000000" pitchFamily="2" charset="-78"/>
              </a:rPr>
              <a:t>به شدت معتقدم که تداوم این تحریم‌ها برای حفظ قابلیت آمریکا برای وضع تحریم‌های دوباره ضد ایران در صورت نقض توافق هسته‌ای از سوی این کشور اقدامی مصلحت‌آمیز است. من همچنان از تلاش‌هایی که مانع دستیابی ایران به سلاح هسته‌ای می‌شود و تهران را تشویق می‌کند که از قوانین بین المللی و رفتار قانونی تبعیت کند، حمایت می‌کنم</a:t>
            </a:r>
            <a:r>
              <a:rPr lang="fa-IR" sz="2800" b="1" dirty="0" smtClean="0">
                <a:solidFill>
                  <a:schemeClr val="tx1"/>
                </a:solidFill>
                <a:cs typeface="B Nazanin" panose="00000400000000000000" pitchFamily="2" charset="-78"/>
              </a:rPr>
              <a:t>.</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اهداف تاکتیکی </a:t>
            </a:r>
            <a:r>
              <a:rPr lang="fa-IR" sz="3600" dirty="0" smtClean="0">
                <a:solidFill>
                  <a:srgbClr val="0070C0"/>
                </a:solidFill>
                <a:cs typeface="B Titr" panose="00000700000000000000" pitchFamily="2" charset="-78"/>
              </a:rPr>
              <a:t>آمریکا در تمدید </a:t>
            </a:r>
            <a:r>
              <a:rPr lang="fa-IR" sz="3600" dirty="0">
                <a:solidFill>
                  <a:srgbClr val="0070C0"/>
                </a:solidFill>
                <a:cs typeface="B Titr" panose="00000700000000000000" pitchFamily="2" charset="-78"/>
              </a:rPr>
              <a:t>قانون </a:t>
            </a:r>
            <a:r>
              <a:rPr lang="fa-IR" sz="3600" dirty="0" smtClean="0">
                <a:solidFill>
                  <a:srgbClr val="0070C0"/>
                </a:solidFill>
                <a:cs typeface="B Titr" panose="00000700000000000000" pitchFamily="2" charset="-78"/>
              </a:rPr>
              <a:t>ایسا</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168157081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95250" algn="r">
              <a:lnSpc>
                <a:spcPct val="150000"/>
              </a:lnSpc>
            </a:pPr>
            <a:r>
              <a:rPr lang="fa-IR" sz="2400" b="1" dirty="0" smtClean="0">
                <a:solidFill>
                  <a:srgbClr val="C00000"/>
                </a:solidFill>
                <a:cs typeface="B Titr" panose="00000700000000000000" pitchFamily="2" charset="-78"/>
              </a:rPr>
              <a:t>									</a:t>
            </a:r>
            <a:r>
              <a:rPr lang="fa-IR" sz="2800" b="1" dirty="0" smtClean="0">
                <a:solidFill>
                  <a:srgbClr val="C00000"/>
                </a:solidFill>
                <a:cs typeface="B Titr" panose="00000700000000000000" pitchFamily="2" charset="-78"/>
              </a:rPr>
              <a:t>دوم- </a:t>
            </a:r>
            <a:r>
              <a:rPr lang="fa-IR" sz="2800" b="1" dirty="0">
                <a:solidFill>
                  <a:srgbClr val="C00000"/>
                </a:solidFill>
                <a:cs typeface="B Titr" panose="00000700000000000000" pitchFamily="2" charset="-78"/>
              </a:rPr>
              <a:t>خروج از موضع </a:t>
            </a:r>
            <a:r>
              <a:rPr lang="fa-IR" sz="2800" b="1" dirty="0" smtClean="0">
                <a:solidFill>
                  <a:srgbClr val="C00000"/>
                </a:solidFill>
                <a:cs typeface="B Titr" panose="00000700000000000000" pitchFamily="2" charset="-78"/>
              </a:rPr>
              <a:t>ضعف</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400" b="1" dirty="0">
                <a:solidFill>
                  <a:srgbClr val="FF0000"/>
                </a:solidFill>
                <a:cs typeface="B Titr" panose="00000700000000000000" pitchFamily="2" charset="-78"/>
              </a:rPr>
              <a:t>نمایندگان کنگره و سنای آمریکا: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توافق برجام کافی نیست</a:t>
            </a: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و آمریکا </a:t>
            </a:r>
            <a:r>
              <a:rPr lang="fa-IR" sz="2800" b="1" dirty="0">
                <a:solidFill>
                  <a:schemeClr val="tx1"/>
                </a:solidFill>
                <a:cs typeface="B Nazanin" panose="00000400000000000000" pitchFamily="2" charset="-78"/>
              </a:rPr>
              <a:t>را در موضع ضعف قرار می‌دهد.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400" b="1" dirty="0">
                <a:solidFill>
                  <a:srgbClr val="FF0000"/>
                </a:solidFill>
                <a:cs typeface="B Titr" panose="00000700000000000000" pitchFamily="2" charset="-78"/>
              </a:rPr>
              <a:t>تصمیم نمایندگان و سناتورها آمریکا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حفظ تحریم ها</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تصویب  قوانین </a:t>
            </a:r>
            <a:r>
              <a:rPr lang="fa-IR" sz="2800" b="1" dirty="0">
                <a:solidFill>
                  <a:schemeClr val="tx1"/>
                </a:solidFill>
                <a:cs typeface="B Nazanin" panose="00000400000000000000" pitchFamily="2" charset="-78"/>
              </a:rPr>
              <a:t>جدید تحریمی </a:t>
            </a:r>
            <a:r>
              <a:rPr lang="fa-IR" sz="2800" b="1" dirty="0" smtClean="0">
                <a:solidFill>
                  <a:schemeClr val="tx1"/>
                </a:solidFill>
                <a:cs typeface="B Nazanin" panose="00000400000000000000" pitchFamily="2" charset="-78"/>
              </a:rPr>
              <a:t>به </a:t>
            </a:r>
            <a:r>
              <a:rPr lang="fa-IR" sz="2800" b="1" dirty="0">
                <a:solidFill>
                  <a:schemeClr val="tx1"/>
                </a:solidFill>
                <a:cs typeface="B Nazanin" panose="00000400000000000000" pitchFamily="2" charset="-78"/>
              </a:rPr>
              <a:t>بهانه‌های </a:t>
            </a:r>
            <a:r>
              <a:rPr lang="fa-IR" sz="2800" b="1" dirty="0" smtClean="0">
                <a:solidFill>
                  <a:schemeClr val="tx1"/>
                </a:solidFill>
                <a:cs typeface="B Nazanin" panose="00000400000000000000" pitchFamily="2" charset="-78"/>
              </a:rPr>
              <a:t>مختلف</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تمدید </a:t>
            </a:r>
            <a:r>
              <a:rPr lang="fa-IR" sz="2800" b="1" dirty="0">
                <a:solidFill>
                  <a:schemeClr val="tx1"/>
                </a:solidFill>
                <a:cs typeface="B Nazanin" panose="00000400000000000000" pitchFamily="2" charset="-78"/>
              </a:rPr>
              <a:t>قانون ایسا </a:t>
            </a:r>
            <a:r>
              <a:rPr lang="fa-IR" sz="2800" b="1" dirty="0" smtClean="0">
                <a:solidFill>
                  <a:schemeClr val="tx1"/>
                </a:solidFill>
                <a:cs typeface="B Nazanin" panose="00000400000000000000" pitchFamily="2" charset="-78"/>
              </a:rPr>
              <a:t>برای </a:t>
            </a:r>
            <a:r>
              <a:rPr lang="fa-IR" sz="2800" b="1" dirty="0">
                <a:solidFill>
                  <a:schemeClr val="tx1"/>
                </a:solidFill>
                <a:cs typeface="B Nazanin" panose="00000400000000000000" pitchFamily="2" charset="-78"/>
              </a:rPr>
              <a:t>تضمین بیشتر و بازسازی ضعف‌ها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400" b="1" dirty="0">
                <a:solidFill>
                  <a:srgbClr val="FF0000"/>
                </a:solidFill>
                <a:cs typeface="B Titr" panose="00000700000000000000" pitchFamily="2" charset="-78"/>
              </a:rPr>
              <a:t>سناتور </a:t>
            </a:r>
            <a:r>
              <a:rPr lang="fa-IR" sz="2400" b="1" dirty="0" smtClean="0">
                <a:solidFill>
                  <a:srgbClr val="FF0000"/>
                </a:solidFill>
                <a:cs typeface="B Titr" panose="00000700000000000000" pitchFamily="2" charset="-78"/>
              </a:rPr>
              <a:t>شلبی:</a:t>
            </a:r>
            <a:r>
              <a:rPr lang="fa-IR" sz="2400" b="1" dirty="0" smtClean="0">
                <a:solidFill>
                  <a:srgbClr val="C00000"/>
                </a:solidFill>
                <a:cs typeface="B Titr" panose="00000700000000000000" pitchFamily="2" charset="-78"/>
              </a:rPr>
              <a:t/>
            </a:r>
            <a:br>
              <a:rPr lang="fa-IR" sz="2400" b="1" dirty="0" smtClean="0">
                <a:solidFill>
                  <a:srgbClr val="C00000"/>
                </a:solidFill>
                <a:cs typeface="B Titr" panose="00000700000000000000" pitchFamily="2" charset="-78"/>
              </a:rPr>
            </a:br>
            <a:r>
              <a:rPr lang="fa-IR" sz="2400" b="1" dirty="0" smtClean="0">
                <a:solidFill>
                  <a:srgbClr val="C00000"/>
                </a:solidFill>
                <a:cs typeface="B Titr" panose="00000700000000000000" pitchFamily="2" charset="-78"/>
              </a:rPr>
              <a:t>			</a:t>
            </a:r>
            <a:r>
              <a:rPr lang="fa-IR" sz="2800" b="1" dirty="0" smtClean="0">
                <a:solidFill>
                  <a:schemeClr val="tx1"/>
                </a:solidFill>
                <a:cs typeface="B Nazanin" panose="00000400000000000000" pitchFamily="2" charset="-78"/>
              </a:rPr>
              <a:t>توافق </a:t>
            </a:r>
            <a:r>
              <a:rPr lang="fa-IR" sz="2800" b="1" dirty="0">
                <a:solidFill>
                  <a:schemeClr val="tx1"/>
                </a:solidFill>
                <a:cs typeface="B Nazanin" panose="00000400000000000000" pitchFamily="2" charset="-78"/>
              </a:rPr>
              <a:t>هسته‌ای باراک اوباما، آمریکا را در موضع ضعف قرار داده و ما باید اطمینان یابیم که </a:t>
            </a:r>
            <a:r>
              <a:rPr lang="fa-IR" sz="2800" b="1" dirty="0" smtClean="0">
                <a:solidFill>
                  <a:schemeClr val="tx1"/>
                </a:solidFill>
                <a:cs typeface="B Nazanin" panose="00000400000000000000" pitchFamily="2" charset="-78"/>
              </a:rPr>
              <a:t>			این </a:t>
            </a:r>
            <a:r>
              <a:rPr lang="fa-IR" sz="2800" b="1" dirty="0">
                <a:solidFill>
                  <a:schemeClr val="tx1"/>
                </a:solidFill>
                <a:cs typeface="B Nazanin" panose="00000400000000000000" pitchFamily="2" charset="-78"/>
              </a:rPr>
              <a:t>کشور یاغی، هرگز دست بالا را نداشته باشد</a:t>
            </a:r>
            <a:r>
              <a:rPr lang="fa-IR" sz="2800" b="1" dirty="0" smtClean="0">
                <a:solidFill>
                  <a:schemeClr val="tx1"/>
                </a:solidFill>
                <a:cs typeface="B Nazanin" panose="00000400000000000000" pitchFamily="2" charset="-78"/>
              </a:rPr>
              <a:t>.»</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اهداف تاکتیکی </a:t>
            </a:r>
            <a:r>
              <a:rPr lang="fa-IR" sz="3600" dirty="0" smtClean="0">
                <a:solidFill>
                  <a:srgbClr val="0070C0"/>
                </a:solidFill>
                <a:cs typeface="B Titr" panose="00000700000000000000" pitchFamily="2" charset="-78"/>
              </a:rPr>
              <a:t>آمریکا در تمدید </a:t>
            </a:r>
            <a:r>
              <a:rPr lang="fa-IR" sz="3600" dirty="0">
                <a:solidFill>
                  <a:srgbClr val="0070C0"/>
                </a:solidFill>
                <a:cs typeface="B Titr" panose="00000700000000000000" pitchFamily="2" charset="-78"/>
              </a:rPr>
              <a:t>قانون </a:t>
            </a:r>
            <a:r>
              <a:rPr lang="fa-IR" sz="3600" dirty="0" smtClean="0">
                <a:solidFill>
                  <a:srgbClr val="0070C0"/>
                </a:solidFill>
                <a:cs typeface="B Titr" panose="00000700000000000000" pitchFamily="2" charset="-78"/>
              </a:rPr>
              <a:t>ایسا</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33433800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smtClean="0">
                <a:solidFill>
                  <a:srgbClr val="FF0000"/>
                </a:solidFill>
                <a:cs typeface="B Titr" panose="00000700000000000000" pitchFamily="2" charset="-78"/>
              </a:rPr>
              <a:t>1- </a:t>
            </a:r>
            <a:r>
              <a:rPr lang="fa-IR" sz="2400" b="1" dirty="0">
                <a:solidFill>
                  <a:srgbClr val="FF0000"/>
                </a:solidFill>
                <a:cs typeface="B Titr" panose="00000700000000000000" pitchFamily="2" charset="-78"/>
              </a:rPr>
              <a:t>دلایل نقض برجام چیست؟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آیا </a:t>
            </a:r>
            <a:r>
              <a:rPr lang="fa-IR" sz="2800" b="1" dirty="0">
                <a:solidFill>
                  <a:schemeClr val="tx1"/>
                </a:solidFill>
                <a:cs typeface="B Nazanin" panose="00000400000000000000" pitchFamily="2" charset="-78"/>
              </a:rPr>
              <a:t>با تمدید قانونی که از قبل بوده و یکی از چهار ستون ساختمان تحریم‌های آمریکا علیه </a:t>
            </a:r>
            <a:r>
              <a:rPr lang="fa-IR" sz="2800" b="1" dirty="0" smtClean="0">
                <a:solidFill>
                  <a:schemeClr val="tx1"/>
                </a:solidFill>
                <a:cs typeface="B Nazanin" panose="00000400000000000000" pitchFamily="2" charset="-78"/>
              </a:rPr>
              <a:t>			ج.ا.ا. به </a:t>
            </a:r>
            <a:r>
              <a:rPr lang="fa-IR" sz="2800" b="1" dirty="0">
                <a:solidFill>
                  <a:schemeClr val="tx1"/>
                </a:solidFill>
                <a:cs typeface="B Nazanin" panose="00000400000000000000" pitchFamily="2" charset="-78"/>
              </a:rPr>
              <a:t>شمار می‌آید، اساسا نقض برجام رخ داده است؟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آیا </a:t>
            </a:r>
            <a:r>
              <a:rPr lang="fa-IR" sz="2800" b="1" dirty="0">
                <a:solidFill>
                  <a:schemeClr val="tx1"/>
                </a:solidFill>
                <a:cs typeface="B Nazanin" panose="00000400000000000000" pitchFamily="2" charset="-78"/>
              </a:rPr>
              <a:t>این نقض به نقض </a:t>
            </a:r>
            <a:r>
              <a:rPr lang="fa-IR" sz="2800" b="1" dirty="0" smtClean="0">
                <a:solidFill>
                  <a:schemeClr val="tx1"/>
                </a:solidFill>
                <a:cs typeface="B Nazanin" panose="00000400000000000000" pitchFamily="2" charset="-78"/>
              </a:rPr>
              <a:t>روح </a:t>
            </a:r>
            <a:r>
              <a:rPr lang="fa-IR" sz="2800" b="1" dirty="0">
                <a:solidFill>
                  <a:schemeClr val="tx1"/>
                </a:solidFill>
                <a:cs typeface="B Nazanin" panose="00000400000000000000" pitchFamily="2" charset="-78"/>
              </a:rPr>
              <a:t>حاکم بر برجام مربوط است یا مفاد قانونی برجام نقض شده است؟</a:t>
            </a:r>
            <a:br>
              <a:rPr lang="fa-IR" sz="2800" b="1" dirty="0">
                <a:solidFill>
                  <a:schemeClr val="tx1"/>
                </a:solidFill>
                <a:cs typeface="B Nazanin" panose="00000400000000000000" pitchFamily="2" charset="-78"/>
              </a:rPr>
            </a:br>
            <a:r>
              <a:rPr lang="fa-IR" sz="2400" b="1" dirty="0">
                <a:solidFill>
                  <a:srgbClr val="FF0000"/>
                </a:solidFill>
                <a:cs typeface="B Titr" panose="00000700000000000000" pitchFamily="2" charset="-78"/>
              </a:rPr>
              <a:t>2- نقض برجام چه آثار و تبعاتی را بر جای خواهد گذاشت؟</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400" b="1" dirty="0">
                <a:solidFill>
                  <a:srgbClr val="FF0000"/>
                </a:solidFill>
                <a:cs typeface="B Titr" panose="00000700000000000000" pitchFamily="2" charset="-78"/>
              </a:rPr>
              <a:t>3- آیا آمریکایی‌ها متوجه نیستند که اقدام آنها نقض برجام است؟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اگر بله پس </a:t>
            </a:r>
            <a:r>
              <a:rPr lang="fa-IR" sz="2800" b="1" dirty="0">
                <a:solidFill>
                  <a:schemeClr val="tx1"/>
                </a:solidFill>
                <a:cs typeface="B Nazanin" panose="00000400000000000000" pitchFamily="2" charset="-78"/>
              </a:rPr>
              <a:t>با چه اهداف و انگیزه‌هایی تحریم‌ها را تمدید کردند؟ </a:t>
            </a:r>
            <a:br>
              <a:rPr lang="fa-IR" sz="2800" b="1" dirty="0">
                <a:solidFill>
                  <a:schemeClr val="tx1"/>
                </a:solidFill>
                <a:cs typeface="B Nazanin" panose="00000400000000000000" pitchFamily="2" charset="-78"/>
              </a:rPr>
            </a:br>
            <a:r>
              <a:rPr lang="fa-IR" sz="2400" b="1" dirty="0">
                <a:solidFill>
                  <a:srgbClr val="FF0000"/>
                </a:solidFill>
                <a:cs typeface="B Titr" panose="00000700000000000000" pitchFamily="2" charset="-78"/>
              </a:rPr>
              <a:t>4- </a:t>
            </a:r>
            <a:r>
              <a:rPr lang="fa-IR" sz="2400" b="1" dirty="0" smtClean="0">
                <a:solidFill>
                  <a:srgbClr val="FF0000"/>
                </a:solidFill>
                <a:cs typeface="B Titr" panose="00000700000000000000" pitchFamily="2" charset="-78"/>
              </a:rPr>
              <a:t>واکنش ما به </a:t>
            </a:r>
            <a:r>
              <a:rPr lang="fa-IR" sz="2400" b="1" dirty="0">
                <a:solidFill>
                  <a:srgbClr val="FF0000"/>
                </a:solidFill>
                <a:cs typeface="B Titr" panose="00000700000000000000" pitchFamily="2" charset="-78"/>
              </a:rPr>
              <a:t>تمدید تحریم‌ها که </a:t>
            </a:r>
            <a:r>
              <a:rPr lang="fa-IR" sz="2400" b="1" dirty="0" smtClean="0">
                <a:solidFill>
                  <a:srgbClr val="FF0000"/>
                </a:solidFill>
                <a:cs typeface="B Titr" panose="00000700000000000000" pitchFamily="2" charset="-78"/>
              </a:rPr>
              <a:t>نقض </a:t>
            </a:r>
            <a:r>
              <a:rPr lang="fa-IR" sz="2400" b="1" dirty="0">
                <a:solidFill>
                  <a:srgbClr val="FF0000"/>
                </a:solidFill>
                <a:cs typeface="B Titr" panose="00000700000000000000" pitchFamily="2" charset="-78"/>
              </a:rPr>
              <a:t>فاحش برجام </a:t>
            </a:r>
            <a:r>
              <a:rPr lang="fa-IR" sz="2400" b="1" dirty="0" smtClean="0">
                <a:solidFill>
                  <a:srgbClr val="FF0000"/>
                </a:solidFill>
                <a:cs typeface="B Titr" panose="00000700000000000000" pitchFamily="2" charset="-78"/>
              </a:rPr>
              <a:t>است چیست؟</a:t>
            </a:r>
            <a:r>
              <a:rPr lang="fa-IR" sz="2800" b="1" dirty="0" smtClean="0">
                <a:solidFill>
                  <a:schemeClr val="tx1"/>
                </a:solidFill>
                <a:cs typeface="B Nazanin" panose="00000400000000000000" pitchFamily="2" charset="-78"/>
              </a:rPr>
              <a:t>	</a:t>
            </a:r>
            <a:br>
              <a:rPr lang="fa-IR" sz="2800" b="1" dirty="0" smtClean="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a:t>
            </a:r>
            <a:r>
              <a:rPr lang="fa-IR" sz="2800" b="1" dirty="0">
                <a:solidFill>
                  <a:prstClr val="black"/>
                </a:solidFill>
                <a:cs typeface="B Nazanin" panose="00000400000000000000" pitchFamily="2" charset="-78"/>
              </a:rPr>
              <a:t> ج.ا.ا. </a:t>
            </a:r>
            <a:r>
              <a:rPr lang="fa-IR" sz="2800" b="1" dirty="0" smtClean="0">
                <a:solidFill>
                  <a:schemeClr val="tx1"/>
                </a:solidFill>
                <a:cs typeface="B Nazanin" panose="00000400000000000000" pitchFamily="2" charset="-78"/>
              </a:rPr>
              <a:t>از </a:t>
            </a:r>
            <a:r>
              <a:rPr lang="fa-IR" sz="2800" b="1" dirty="0">
                <a:solidFill>
                  <a:schemeClr val="tx1"/>
                </a:solidFill>
                <a:cs typeface="B Nazanin" panose="00000400000000000000" pitchFamily="2" charset="-78"/>
              </a:rPr>
              <a:t>چه ظرفیت‌ها و سازوکارهایی برخوردار است؟</a:t>
            </a:r>
            <a:br>
              <a:rPr lang="fa-IR" sz="2800" b="1" dirty="0">
                <a:solidFill>
                  <a:schemeClr val="tx1"/>
                </a:solidFill>
                <a:cs typeface="B Nazanin" panose="00000400000000000000" pitchFamily="2" charset="-78"/>
              </a:rPr>
            </a:b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سوالات مطرح در نقض برجام آمریکا</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6830142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200000"/>
              </a:lnSpc>
            </a:pPr>
            <a:r>
              <a:rPr lang="fa-IR" sz="2400" b="1" dirty="0" smtClean="0">
                <a:solidFill>
                  <a:srgbClr val="C00000"/>
                </a:solidFill>
                <a:cs typeface="B Titr" panose="00000700000000000000" pitchFamily="2" charset="-78"/>
              </a:rPr>
              <a:t>						</a:t>
            </a:r>
            <a:r>
              <a:rPr lang="fa-IR" sz="2800" b="1" dirty="0" smtClean="0">
                <a:solidFill>
                  <a:srgbClr val="C00000"/>
                </a:solidFill>
                <a:cs typeface="B Titr" panose="00000700000000000000" pitchFamily="2" charset="-78"/>
              </a:rPr>
              <a:t>سوم- </a:t>
            </a:r>
            <a:r>
              <a:rPr lang="fa-IR" sz="2800" b="1" dirty="0">
                <a:solidFill>
                  <a:srgbClr val="C00000"/>
                </a:solidFill>
                <a:cs typeface="B Titr" panose="00000700000000000000" pitchFamily="2" charset="-78"/>
              </a:rPr>
              <a:t>ظرفیت‌سازی برای بازگرداندن </a:t>
            </a:r>
            <a:r>
              <a:rPr lang="fa-IR" sz="2800" b="1" dirty="0" smtClean="0">
                <a:solidFill>
                  <a:srgbClr val="C00000"/>
                </a:solidFill>
                <a:cs typeface="B Titr" panose="00000700000000000000" pitchFamily="2" charset="-78"/>
              </a:rPr>
              <a:t>تحریم‌ها</a:t>
            </a:r>
            <a:r>
              <a:rPr lang="fa-IR" sz="2400" b="1" dirty="0" smtClean="0">
                <a:solidFill>
                  <a:srgbClr val="C00000"/>
                </a:solidFill>
                <a:cs typeface="B Titr" panose="00000700000000000000" pitchFamily="2" charset="-78"/>
              </a:rPr>
              <a:t/>
            </a:r>
            <a:br>
              <a:rPr lang="fa-IR" sz="2400" b="1" dirty="0" smtClean="0">
                <a:solidFill>
                  <a:srgbClr val="C00000"/>
                </a:solidFill>
                <a:cs typeface="B Titr" panose="00000700000000000000" pitchFamily="2" charset="-78"/>
              </a:rPr>
            </a:br>
            <a:r>
              <a:rPr lang="fa-IR" sz="2400" b="1" dirty="0">
                <a:solidFill>
                  <a:srgbClr val="FF0000"/>
                </a:solidFill>
                <a:cs typeface="B Titr" panose="00000700000000000000" pitchFamily="2" charset="-78"/>
              </a:rPr>
              <a:t>سناتور دموکرات بن کاردین از ایالت مریلند و عضو کمیته روابط خارجی سنای آمریکا:</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تصویب </a:t>
            </a:r>
            <a:r>
              <a:rPr lang="fa-IR" sz="2800" b="1" dirty="0">
                <a:solidFill>
                  <a:schemeClr val="tx1"/>
                </a:solidFill>
                <a:cs typeface="B Nazanin" panose="00000400000000000000" pitchFamily="2" charset="-78"/>
              </a:rPr>
              <a:t>دو حزبی همراه با اجماع قانون تحریم‌های ایران نشان می‌دهد کنگره آمریکا درباره حفظ حق بازگرداندن سریع تحریم‌ها ضد ایران - در </a:t>
            </a:r>
            <a:r>
              <a:rPr lang="fa-IR" sz="2800" b="1" dirty="0" smtClean="0">
                <a:solidFill>
                  <a:schemeClr val="tx1"/>
                </a:solidFill>
                <a:cs typeface="B Nazanin" panose="00000400000000000000" pitchFamily="2" charset="-78"/>
              </a:rPr>
              <a:t>صورت نقض برجام- </a:t>
            </a:r>
            <a:r>
              <a:rPr lang="fa-IR" sz="2800" b="1" dirty="0">
                <a:solidFill>
                  <a:schemeClr val="tx1"/>
                </a:solidFill>
                <a:cs typeface="B Nazanin" panose="00000400000000000000" pitchFamily="2" charset="-78"/>
              </a:rPr>
              <a:t>جدی است.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این </a:t>
            </a:r>
            <a:r>
              <a:rPr lang="fa-IR" sz="2800" b="1" dirty="0">
                <a:solidFill>
                  <a:schemeClr val="tx1"/>
                </a:solidFill>
                <a:cs typeface="B Nazanin" panose="00000400000000000000" pitchFamily="2" charset="-78"/>
              </a:rPr>
              <a:t>ها تحریم‌هایی هستند که سبب شدند ایران پای میز مذاکرات حاضر شود و تمدید این تحریم ها عنصری کلیدی در پاسخ گویی دولت ایران محسوب </a:t>
            </a:r>
            <a:r>
              <a:rPr lang="fa-IR" sz="2800" b="1" dirty="0" smtClean="0">
                <a:solidFill>
                  <a:schemeClr val="tx1"/>
                </a:solidFill>
                <a:cs typeface="B Nazanin" panose="00000400000000000000" pitchFamily="2" charset="-78"/>
              </a:rPr>
              <a:t>می شود.</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اهداف تاکتیکی </a:t>
            </a:r>
            <a:r>
              <a:rPr lang="fa-IR" sz="3600" dirty="0" smtClean="0">
                <a:solidFill>
                  <a:srgbClr val="0070C0"/>
                </a:solidFill>
                <a:cs typeface="B Titr" panose="00000700000000000000" pitchFamily="2" charset="-78"/>
              </a:rPr>
              <a:t>آمریکا در تمدید </a:t>
            </a:r>
            <a:r>
              <a:rPr lang="fa-IR" sz="3600" dirty="0">
                <a:solidFill>
                  <a:srgbClr val="0070C0"/>
                </a:solidFill>
                <a:cs typeface="B Titr" panose="00000700000000000000" pitchFamily="2" charset="-78"/>
              </a:rPr>
              <a:t>قانون </a:t>
            </a:r>
            <a:r>
              <a:rPr lang="fa-IR" sz="3600" dirty="0" smtClean="0">
                <a:solidFill>
                  <a:srgbClr val="0070C0"/>
                </a:solidFill>
                <a:cs typeface="B Titr" panose="00000700000000000000" pitchFamily="2" charset="-78"/>
              </a:rPr>
              <a:t>ایسا</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13086932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3"/>
            <a:tile tx="0" ty="0" sx="100000" sy="100000" flip="none" algn="tl"/>
          </a:blipFill>
        </p:spPr>
        <p:txBody>
          <a:bodyPr>
            <a:noAutofit/>
          </a:bodyPr>
          <a:lstStyle/>
          <a:p>
            <a:pPr marL="177800" algn="r">
              <a:lnSpc>
                <a:spcPct val="150000"/>
              </a:lnSpc>
            </a:pPr>
            <a:r>
              <a:rPr lang="fa-IR" sz="2400" b="1" dirty="0" smtClean="0">
                <a:solidFill>
                  <a:srgbClr val="FF0000"/>
                </a:solidFill>
                <a:cs typeface="B Titr" panose="00000700000000000000" pitchFamily="2" charset="-78"/>
              </a:rPr>
              <a:t>							</a:t>
            </a:r>
            <a:r>
              <a:rPr lang="fa-IR" sz="2800" b="1" dirty="0" smtClean="0">
                <a:solidFill>
                  <a:srgbClr val="C00000"/>
                </a:solidFill>
                <a:cs typeface="B Titr" panose="00000700000000000000" pitchFamily="2" charset="-78"/>
              </a:rPr>
              <a:t>	چهار- تهدید پنداری ایران و لزوم دفع آن</a:t>
            </a:r>
            <a:r>
              <a:rPr lang="fa-IR" sz="2400" b="1" dirty="0" smtClean="0">
                <a:solidFill>
                  <a:srgbClr val="C00000"/>
                </a:solidFill>
                <a:cs typeface="B Titr" panose="00000700000000000000" pitchFamily="2" charset="-78"/>
              </a:rPr>
              <a:t/>
            </a:r>
            <a:br>
              <a:rPr lang="fa-IR" sz="2400" b="1" dirty="0" smtClean="0">
                <a:solidFill>
                  <a:srgbClr val="C00000"/>
                </a:solidFill>
                <a:cs typeface="B Titr" panose="00000700000000000000" pitchFamily="2" charset="-78"/>
              </a:rPr>
            </a:br>
            <a:r>
              <a:rPr lang="fa-IR" sz="2400" b="1" dirty="0">
                <a:solidFill>
                  <a:srgbClr val="FF0000"/>
                </a:solidFill>
                <a:cs typeface="B Titr" panose="00000700000000000000" pitchFamily="2" charset="-78"/>
              </a:rPr>
              <a:t>سناتور جمهوری خواه «لامار الکساندر» از ایالت تنسی:</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ایران </a:t>
            </a:r>
            <a:r>
              <a:rPr lang="fa-IR" sz="2800" b="1" dirty="0">
                <a:solidFill>
                  <a:schemeClr val="tx1"/>
                </a:solidFill>
                <a:cs typeface="B Nazanin" panose="00000400000000000000" pitchFamily="2" charset="-78"/>
              </a:rPr>
              <a:t>همچنان یک تهدید برای امنیت ملی ما، ثبات در خاورمیانه (غرب آسیا) و اسرائیل، یکی از قدرتمندترین هم پیمانان ما، محسوب می‌شود و به همین دلیل، من به حفظ این تحریم‌های مهم رأی دادم.» </a:t>
            </a:r>
            <a:br>
              <a:rPr lang="fa-IR" sz="2800" b="1" dirty="0">
                <a:solidFill>
                  <a:schemeClr val="tx1"/>
                </a:solidFill>
                <a:cs typeface="B Nazanin" panose="00000400000000000000" pitchFamily="2" charset="-78"/>
              </a:rPr>
            </a:br>
            <a:r>
              <a:rPr lang="fa-IR" sz="2400" b="1" dirty="0">
                <a:solidFill>
                  <a:srgbClr val="FF0000"/>
                </a:solidFill>
                <a:cs typeface="B Titr" panose="00000700000000000000" pitchFamily="2" charset="-78"/>
              </a:rPr>
              <a:t>پیام آشکار اجماع کنگره و سنای آمریکا در تمدید قانون ایسا:</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علی </a:t>
            </a:r>
            <a:r>
              <a:rPr lang="fa-IR" sz="2800" b="1" dirty="0">
                <a:solidFill>
                  <a:schemeClr val="tx1"/>
                </a:solidFill>
                <a:cs typeface="B Nazanin" panose="00000400000000000000" pitchFamily="2" charset="-78"/>
              </a:rPr>
              <a:t>رغم گام های صادقانه ایران </a:t>
            </a:r>
            <a:r>
              <a:rPr lang="fa-IR" sz="2800" b="1" dirty="0" smtClean="0">
                <a:solidFill>
                  <a:schemeClr val="tx1"/>
                </a:solidFill>
                <a:cs typeface="B Nazanin" panose="00000400000000000000" pitchFamily="2" charset="-78"/>
              </a:rPr>
              <a:t>به </a:t>
            </a:r>
            <a:r>
              <a:rPr lang="fa-IR" sz="2800" b="1" dirty="0">
                <a:solidFill>
                  <a:schemeClr val="tx1"/>
                </a:solidFill>
                <a:cs typeface="B Nazanin" panose="00000400000000000000" pitchFamily="2" charset="-78"/>
              </a:rPr>
              <a:t>صورت اجماعی و یکدست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بر </a:t>
            </a:r>
            <a:r>
              <a:rPr lang="fa-IR" sz="2800" b="1" dirty="0">
                <a:solidFill>
                  <a:schemeClr val="tx1"/>
                </a:solidFill>
                <a:cs typeface="B Nazanin" panose="00000400000000000000" pitchFamily="2" charset="-78"/>
              </a:rPr>
              <a:t>این اعتقادند که تهران تهدید امنیتی برای آمریکا است.  </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اهداف تاکتیکی </a:t>
            </a:r>
            <a:r>
              <a:rPr lang="fa-IR" sz="3600" dirty="0" smtClean="0">
                <a:solidFill>
                  <a:srgbClr val="0070C0"/>
                </a:solidFill>
                <a:cs typeface="B Titr" panose="00000700000000000000" pitchFamily="2" charset="-78"/>
              </a:rPr>
              <a:t>آمریکا در تمدید </a:t>
            </a:r>
            <a:r>
              <a:rPr lang="fa-IR" sz="3600" dirty="0">
                <a:solidFill>
                  <a:srgbClr val="0070C0"/>
                </a:solidFill>
                <a:cs typeface="B Titr" panose="00000700000000000000" pitchFamily="2" charset="-78"/>
              </a:rPr>
              <a:t>قانون </a:t>
            </a:r>
            <a:r>
              <a:rPr lang="fa-IR" sz="3600" dirty="0" smtClean="0">
                <a:solidFill>
                  <a:srgbClr val="0070C0"/>
                </a:solidFill>
                <a:cs typeface="B Titr" panose="00000700000000000000" pitchFamily="2" charset="-78"/>
              </a:rPr>
              <a:t>ایسا</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327166288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3"/>
            <a:tile tx="0" ty="0" sx="100000" sy="100000" flip="none" algn="tl"/>
          </a:blipFill>
        </p:spPr>
        <p:txBody>
          <a:bodyPr>
            <a:noAutofit/>
          </a:bodyPr>
          <a:lstStyle/>
          <a:p>
            <a:pPr marL="177800" algn="r">
              <a:lnSpc>
                <a:spcPct val="200000"/>
              </a:lnSpc>
            </a:pPr>
            <a:r>
              <a:rPr lang="fa-IR" sz="1200" b="1" dirty="0">
                <a:solidFill>
                  <a:schemeClr val="tx1"/>
                </a:solidFill>
                <a:cs typeface="B Nazanin" panose="00000400000000000000" pitchFamily="2" charset="-78"/>
              </a:rPr>
              <a:t/>
            </a:r>
            <a:br>
              <a:rPr lang="fa-IR" sz="12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a:t>
            </a:r>
            <a:r>
              <a:rPr lang="fa-IR" sz="2800" b="1" dirty="0" smtClean="0">
                <a:solidFill>
                  <a:srgbClr val="C00000"/>
                </a:solidFill>
                <a:cs typeface="B Titr" panose="00000700000000000000" pitchFamily="2" charset="-78"/>
              </a:rPr>
              <a:t>پنج- </a:t>
            </a:r>
            <a:r>
              <a:rPr lang="fa-IR" sz="2800" b="1" dirty="0">
                <a:solidFill>
                  <a:srgbClr val="C00000"/>
                </a:solidFill>
                <a:cs typeface="B Titr" panose="00000700000000000000" pitchFamily="2" charset="-78"/>
              </a:rPr>
              <a:t>حفظ فضا و فشار روانی بر مناسبات ایران با سایر </a:t>
            </a:r>
            <a:r>
              <a:rPr lang="fa-IR" sz="2800" b="1" dirty="0" smtClean="0">
                <a:solidFill>
                  <a:srgbClr val="C00000"/>
                </a:solidFill>
                <a:cs typeface="B Titr" panose="00000700000000000000" pitchFamily="2" charset="-78"/>
              </a:rPr>
              <a:t>کشورها</a:t>
            </a:r>
            <a:br>
              <a:rPr lang="fa-IR" sz="2800" b="1" dirty="0" smtClean="0">
                <a:solidFill>
                  <a:srgbClr val="C00000"/>
                </a:solidFill>
                <a:cs typeface="B Titr" panose="00000700000000000000" pitchFamily="2" charset="-78"/>
              </a:rPr>
            </a:br>
            <a:r>
              <a:rPr lang="fa-IR" sz="2800" b="1" dirty="0" smtClean="0">
                <a:solidFill>
                  <a:schemeClr val="tx1"/>
                </a:solidFill>
                <a:cs typeface="B Nazanin" panose="00000400000000000000" pitchFamily="2" charset="-78"/>
              </a:rPr>
              <a:t>این </a:t>
            </a:r>
            <a:r>
              <a:rPr lang="fa-IR" sz="2800" b="1" dirty="0">
                <a:solidFill>
                  <a:schemeClr val="tx1"/>
                </a:solidFill>
                <a:cs typeface="B Nazanin" panose="00000400000000000000" pitchFamily="2" charset="-78"/>
              </a:rPr>
              <a:t>موضوع یکی از اهداف تاکتیکی </a:t>
            </a:r>
            <a:r>
              <a:rPr lang="fa-IR" sz="2800" b="1" dirty="0" smtClean="0">
                <a:solidFill>
                  <a:schemeClr val="tx1"/>
                </a:solidFill>
                <a:cs typeface="B Nazanin" panose="00000400000000000000" pitchFamily="2" charset="-78"/>
              </a:rPr>
              <a:t>است.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a:t>
            </a:r>
            <a:r>
              <a:rPr lang="fa-IR" sz="2800" b="1" dirty="0">
                <a:solidFill>
                  <a:schemeClr val="tx1"/>
                </a:solidFill>
                <a:cs typeface="B Nazanin" panose="00000400000000000000" pitchFamily="2" charset="-78"/>
              </a:rPr>
              <a:t>نمایندگان آمریکا  تردیدی ندارند که انقضای قانون ایسا تأثیر مستقیمی را بر روابط اقتصادی کشورهای جهان با ایران خواهد گذاشت.</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اهداف تاکتیکی </a:t>
            </a:r>
            <a:r>
              <a:rPr lang="fa-IR" sz="3600" dirty="0" smtClean="0">
                <a:solidFill>
                  <a:srgbClr val="0070C0"/>
                </a:solidFill>
                <a:cs typeface="B Titr" panose="00000700000000000000" pitchFamily="2" charset="-78"/>
              </a:rPr>
              <a:t>آمریکا در تمدید </a:t>
            </a:r>
            <a:r>
              <a:rPr lang="fa-IR" sz="3600" dirty="0">
                <a:solidFill>
                  <a:srgbClr val="0070C0"/>
                </a:solidFill>
                <a:cs typeface="B Titr" panose="00000700000000000000" pitchFamily="2" charset="-78"/>
              </a:rPr>
              <a:t>قانون </a:t>
            </a:r>
            <a:r>
              <a:rPr lang="fa-IR" sz="3600" dirty="0" smtClean="0">
                <a:solidFill>
                  <a:srgbClr val="0070C0"/>
                </a:solidFill>
                <a:cs typeface="B Titr" panose="00000700000000000000" pitchFamily="2" charset="-78"/>
              </a:rPr>
              <a:t>ایسا</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6295842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3"/>
            <a:tile tx="0" ty="0" sx="100000" sy="100000" flip="none" algn="tl"/>
          </a:blipFill>
        </p:spPr>
        <p:txBody>
          <a:bodyPr>
            <a:noAutofit/>
          </a:bodyPr>
          <a:lstStyle/>
          <a:p>
            <a:pPr marL="177800" algn="r">
              <a:lnSpc>
                <a:spcPct val="250000"/>
              </a:lnSpc>
            </a:pPr>
            <a:r>
              <a:rPr lang="fa-IR" sz="2800" b="1" dirty="0">
                <a:solidFill>
                  <a:srgbClr val="C00000"/>
                </a:solidFill>
                <a:cs typeface="B Titr" panose="00000700000000000000" pitchFamily="2" charset="-78"/>
              </a:rPr>
              <a:t>1. پایان دوران </a:t>
            </a:r>
            <a:r>
              <a:rPr lang="fa-IR" sz="2800" b="1" dirty="0" smtClean="0">
                <a:solidFill>
                  <a:srgbClr val="C00000"/>
                </a:solidFill>
                <a:cs typeface="B Titr" panose="00000700000000000000" pitchFamily="2" charset="-78"/>
              </a:rPr>
              <a:t>اوباما</a:t>
            </a:r>
            <a:r>
              <a:rPr lang="fa-IR" sz="2800" b="1" dirty="0">
                <a:solidFill>
                  <a:srgbClr val="C00000"/>
                </a:solidFill>
                <a:cs typeface="B Titr" panose="00000700000000000000" pitchFamily="2" charset="-78"/>
              </a:rPr>
              <a:t/>
            </a:r>
            <a:br>
              <a:rPr lang="fa-IR" sz="2800" b="1" dirty="0">
                <a:solidFill>
                  <a:srgbClr val="C00000"/>
                </a:solidFill>
                <a:cs typeface="B Titr" panose="00000700000000000000" pitchFamily="2" charset="-78"/>
              </a:rPr>
            </a:br>
            <a:r>
              <a:rPr lang="fa-IR" sz="2800" b="1" dirty="0" smtClean="0">
                <a:solidFill>
                  <a:srgbClr val="C00000"/>
                </a:solidFill>
                <a:cs typeface="B Titr" panose="00000700000000000000" pitchFamily="2" charset="-78"/>
              </a:rPr>
              <a:t>2</a:t>
            </a:r>
            <a:r>
              <a:rPr lang="fa-IR" sz="2800" b="1" dirty="0">
                <a:solidFill>
                  <a:srgbClr val="C00000"/>
                </a:solidFill>
                <a:cs typeface="B Titr" panose="00000700000000000000" pitchFamily="2" charset="-78"/>
              </a:rPr>
              <a:t>.  پیروزی جمهوری خواهان در </a:t>
            </a:r>
            <a:r>
              <a:rPr lang="fa-IR" sz="2800" b="1" dirty="0" smtClean="0">
                <a:solidFill>
                  <a:srgbClr val="C00000"/>
                </a:solidFill>
                <a:cs typeface="B Titr" panose="00000700000000000000" pitchFamily="2" charset="-78"/>
              </a:rPr>
              <a:t>انتخابات</a:t>
            </a:r>
            <a:r>
              <a:rPr lang="fa-IR" sz="2800" b="1" dirty="0">
                <a:solidFill>
                  <a:srgbClr val="C00000"/>
                </a:solidFill>
                <a:cs typeface="B Titr" panose="00000700000000000000" pitchFamily="2" charset="-78"/>
              </a:rPr>
              <a:t/>
            </a:r>
            <a:br>
              <a:rPr lang="fa-IR" sz="2800" b="1" dirty="0">
                <a:solidFill>
                  <a:srgbClr val="C00000"/>
                </a:solidFill>
                <a:cs typeface="B Titr" panose="00000700000000000000" pitchFamily="2" charset="-78"/>
              </a:rPr>
            </a:br>
            <a:r>
              <a:rPr lang="fa-IR" sz="2800" b="1" dirty="0" smtClean="0">
                <a:solidFill>
                  <a:srgbClr val="C00000"/>
                </a:solidFill>
                <a:cs typeface="B Titr" panose="00000700000000000000" pitchFamily="2" charset="-78"/>
              </a:rPr>
              <a:t>3</a:t>
            </a:r>
            <a:r>
              <a:rPr lang="fa-IR" sz="2800" b="1" dirty="0">
                <a:solidFill>
                  <a:srgbClr val="C00000"/>
                </a:solidFill>
                <a:cs typeface="B Titr" panose="00000700000000000000" pitchFamily="2" charset="-78"/>
              </a:rPr>
              <a:t>. کاهش قدرت آمریکا در منطقه و افزایش قدرت ج.ا.ا.</a:t>
            </a:r>
            <a:br>
              <a:rPr lang="fa-IR" sz="2800" b="1" dirty="0">
                <a:solidFill>
                  <a:srgbClr val="C00000"/>
                </a:solidFill>
                <a:cs typeface="B Titr" panose="00000700000000000000" pitchFamily="2" charset="-78"/>
              </a:rPr>
            </a:br>
            <a:r>
              <a:rPr lang="fa-IR" sz="2800" b="1" dirty="0">
                <a:solidFill>
                  <a:srgbClr val="C00000"/>
                </a:solidFill>
                <a:cs typeface="B Titr" panose="00000700000000000000" pitchFamily="2" charset="-78"/>
              </a:rPr>
              <a:t> 4. لابی و نفوذ صهیونیزم، عربستان سعودی و سایر مخالفان و ضد انقلاب</a:t>
            </a: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زمینه‌های </a:t>
            </a:r>
            <a:r>
              <a:rPr lang="fa-IR" sz="3600" dirty="0" smtClean="0">
                <a:solidFill>
                  <a:srgbClr val="0070C0"/>
                </a:solidFill>
                <a:cs typeface="B Titr" panose="00000700000000000000" pitchFamily="2" charset="-78"/>
              </a:rPr>
              <a:t>تمدید تحریم ایسا </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420044508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3"/>
            <a:tile tx="0" ty="0" sx="100000" sy="100000" flip="none" algn="tl"/>
          </a:blipFill>
        </p:spPr>
        <p:txBody>
          <a:bodyPr>
            <a:noAutofit/>
          </a:bodyPr>
          <a:lstStyle/>
          <a:p>
            <a:pPr marL="177800" algn="r">
              <a:lnSpc>
                <a:spcPct val="200000"/>
              </a:lnSpc>
            </a:pPr>
            <a:r>
              <a:rPr lang="fa-IR" sz="2800" b="1" dirty="0">
                <a:solidFill>
                  <a:srgbClr val="C00000"/>
                </a:solidFill>
                <a:cs typeface="B Titr" panose="00000700000000000000" pitchFamily="2" charset="-78"/>
              </a:rPr>
              <a:t>1. پایان دوران اوباما:</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تاثیر پایان ریاست </a:t>
            </a:r>
            <a:r>
              <a:rPr lang="fa-IR" sz="2800" b="1" dirty="0">
                <a:solidFill>
                  <a:schemeClr val="tx1"/>
                </a:solidFill>
                <a:cs typeface="B Nazanin" panose="00000400000000000000" pitchFamily="2" charset="-78"/>
              </a:rPr>
              <a:t>جمهوری </a:t>
            </a:r>
            <a:r>
              <a:rPr lang="fa-IR" sz="2800" b="1" dirty="0" smtClean="0">
                <a:solidFill>
                  <a:schemeClr val="tx1"/>
                </a:solidFill>
                <a:cs typeface="B Nazanin" panose="00000400000000000000" pitchFamily="2" charset="-78"/>
              </a:rPr>
              <a:t>اوباما در تصمیم </a:t>
            </a:r>
            <a:r>
              <a:rPr lang="fa-IR" sz="2800" b="1" dirty="0">
                <a:solidFill>
                  <a:schemeClr val="tx1"/>
                </a:solidFill>
                <a:cs typeface="B Nazanin" panose="00000400000000000000" pitchFamily="2" charset="-78"/>
              </a:rPr>
              <a:t>کنگره و سنای </a:t>
            </a:r>
            <a:r>
              <a:rPr lang="fa-IR" sz="2800" b="1" dirty="0" smtClean="0">
                <a:solidFill>
                  <a:schemeClr val="tx1"/>
                </a:solidFill>
                <a:cs typeface="B Nazanin" panose="00000400000000000000" pitchFamily="2" charset="-78"/>
              </a:rPr>
              <a:t>آمریکا</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اگر انقضای ایسا </a:t>
            </a:r>
            <a:r>
              <a:rPr lang="fa-IR" sz="2800" b="1" dirty="0">
                <a:solidFill>
                  <a:schemeClr val="tx1"/>
                </a:solidFill>
                <a:cs typeface="B Nazanin" panose="00000400000000000000" pitchFamily="2" charset="-78"/>
              </a:rPr>
              <a:t>یکسال قبل بود، تمدید این قانون با چالش </a:t>
            </a:r>
            <a:r>
              <a:rPr lang="fa-IR" sz="2800" b="1" dirty="0" smtClean="0">
                <a:solidFill>
                  <a:schemeClr val="tx1"/>
                </a:solidFill>
                <a:cs typeface="B Nazanin" panose="00000400000000000000" pitchFamily="2" charset="-78"/>
              </a:rPr>
              <a:t>بیشتری </a:t>
            </a:r>
            <a:r>
              <a:rPr lang="fa-IR" sz="2800" b="1" dirty="0">
                <a:solidFill>
                  <a:schemeClr val="tx1"/>
                </a:solidFill>
                <a:cs typeface="B Nazanin" panose="00000400000000000000" pitchFamily="2" charset="-78"/>
              </a:rPr>
              <a:t>روبرو می‌شد</a:t>
            </a:r>
            <a:r>
              <a:rPr lang="fa-IR" sz="2800" b="1" dirty="0" smtClean="0">
                <a:solidFill>
                  <a:schemeClr val="tx1"/>
                </a:solidFill>
                <a:cs typeface="B Nazanin" panose="00000400000000000000" pitchFamily="2" charset="-78"/>
              </a:rPr>
              <a:t>.</a:t>
            </a:r>
            <a:br>
              <a:rPr lang="fa-IR" sz="2800" b="1" dirty="0" smtClean="0">
                <a:solidFill>
                  <a:schemeClr val="tx1"/>
                </a:solidFill>
                <a:cs typeface="B Nazanin" panose="00000400000000000000" pitchFamily="2" charset="-78"/>
              </a:rPr>
            </a:br>
            <a:r>
              <a:rPr lang="fa-IR" sz="1800" b="1" dirty="0">
                <a:solidFill>
                  <a:schemeClr val="tx1"/>
                </a:solidFill>
                <a:cs typeface="B Nazanin" panose="00000400000000000000" pitchFamily="2" charset="-78"/>
              </a:rPr>
              <a:t/>
            </a:r>
            <a:br>
              <a:rPr lang="fa-IR" sz="1800" b="1" dirty="0">
                <a:solidFill>
                  <a:schemeClr val="tx1"/>
                </a:solidFill>
                <a:cs typeface="B Nazanin" panose="00000400000000000000" pitchFamily="2" charset="-78"/>
              </a:rPr>
            </a:br>
            <a:r>
              <a:rPr lang="fa-IR" sz="2800" b="1" dirty="0">
                <a:solidFill>
                  <a:srgbClr val="C00000"/>
                </a:solidFill>
                <a:cs typeface="B Titr" panose="00000700000000000000" pitchFamily="2" charset="-78"/>
              </a:rPr>
              <a:t>2.  پیروزی جمهوری خواهان در انتخابات: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زیاد شدن عزم جمهوری‌خواهان برای فشار</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مغتنم شمردن </a:t>
            </a:r>
            <a:r>
              <a:rPr lang="fa-IR" sz="2800" b="1" dirty="0">
                <a:solidFill>
                  <a:schemeClr val="tx1"/>
                </a:solidFill>
                <a:cs typeface="B Nazanin" panose="00000400000000000000" pitchFamily="2" charset="-78"/>
              </a:rPr>
              <a:t>فرصت </a:t>
            </a:r>
            <a:r>
              <a:rPr lang="fa-IR" sz="2800" b="1" dirty="0" smtClean="0">
                <a:solidFill>
                  <a:schemeClr val="tx1"/>
                </a:solidFill>
                <a:cs typeface="B Nazanin" panose="00000400000000000000" pitchFamily="2" charset="-78"/>
              </a:rPr>
              <a:t>برای دموکرات‌های </a:t>
            </a:r>
            <a:r>
              <a:rPr lang="fa-IR" sz="2800" b="1" dirty="0">
                <a:solidFill>
                  <a:schemeClr val="tx1"/>
                </a:solidFill>
                <a:cs typeface="B Nazanin" panose="00000400000000000000" pitchFamily="2" charset="-78"/>
              </a:rPr>
              <a:t>ناراضی و ضد ایرانی از </a:t>
            </a:r>
            <a:r>
              <a:rPr lang="fa-IR" sz="2800" b="1" dirty="0" smtClean="0">
                <a:solidFill>
                  <a:schemeClr val="tx1"/>
                </a:solidFill>
                <a:cs typeface="B Nazanin" panose="00000400000000000000" pitchFamily="2" charset="-78"/>
              </a:rPr>
              <a:t>برجام</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زمینه‌های </a:t>
            </a:r>
            <a:r>
              <a:rPr lang="fa-IR" sz="3600" dirty="0" smtClean="0">
                <a:solidFill>
                  <a:srgbClr val="0070C0"/>
                </a:solidFill>
                <a:cs typeface="B Titr" panose="00000700000000000000" pitchFamily="2" charset="-78"/>
              </a:rPr>
              <a:t>تمدید تحریم ایسا </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219427354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800" b="1" dirty="0" smtClean="0">
                <a:solidFill>
                  <a:srgbClr val="C00000"/>
                </a:solidFill>
                <a:cs typeface="B Titr" panose="00000700000000000000" pitchFamily="2" charset="-78"/>
              </a:rPr>
              <a:t>3</a:t>
            </a:r>
            <a:r>
              <a:rPr lang="fa-IR" sz="2800" b="1" dirty="0">
                <a:solidFill>
                  <a:srgbClr val="C00000"/>
                </a:solidFill>
                <a:cs typeface="B Titr" panose="00000700000000000000" pitchFamily="2" charset="-78"/>
              </a:rPr>
              <a:t>. کاهش قدرت آمریکا در منطقه و افزایش قدرت </a:t>
            </a:r>
            <a:r>
              <a:rPr lang="fa-IR" sz="2800" b="1" dirty="0" smtClean="0">
                <a:solidFill>
                  <a:srgbClr val="C00000"/>
                </a:solidFill>
                <a:cs typeface="B Titr" panose="00000700000000000000" pitchFamily="2" charset="-78"/>
              </a:rPr>
              <a:t>ج.ا.ا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400" b="1" dirty="0">
                <a:solidFill>
                  <a:srgbClr val="FF0000"/>
                </a:solidFill>
                <a:cs typeface="B Titr" panose="00000700000000000000" pitchFamily="2" charset="-78"/>
              </a:rPr>
              <a:t>نگرانی مقامات آمریکایی از قدرت‌یابی ایران </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ضعف </a:t>
            </a:r>
            <a:r>
              <a:rPr lang="fa-IR" sz="2800" b="1" dirty="0">
                <a:solidFill>
                  <a:schemeClr val="tx1"/>
                </a:solidFill>
                <a:cs typeface="B Nazanin" panose="00000400000000000000" pitchFamily="2" charset="-78"/>
              </a:rPr>
              <a:t>قدرت آمریکا در </a:t>
            </a:r>
            <a:r>
              <a:rPr lang="fa-IR" sz="2800" b="1" dirty="0" smtClean="0">
                <a:solidFill>
                  <a:schemeClr val="tx1"/>
                </a:solidFill>
                <a:cs typeface="B Nazanin" panose="00000400000000000000" pitchFamily="2" charset="-78"/>
              </a:rPr>
              <a:t>منطقه</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افزایش </a:t>
            </a:r>
            <a:r>
              <a:rPr lang="fa-IR" sz="2800" b="1" dirty="0">
                <a:solidFill>
                  <a:schemeClr val="tx1"/>
                </a:solidFill>
                <a:cs typeface="B Nazanin" panose="00000400000000000000" pitchFamily="2" charset="-78"/>
              </a:rPr>
              <a:t>نارضایتی در میان متحدین منطقه‌ای</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ناکامی آمریکا از برجام </a:t>
            </a:r>
            <a:r>
              <a:rPr lang="fa-IR" sz="2800" b="1" dirty="0">
                <a:solidFill>
                  <a:schemeClr val="tx1"/>
                </a:solidFill>
                <a:cs typeface="B Nazanin" panose="00000400000000000000" pitchFamily="2" charset="-78"/>
              </a:rPr>
              <a:t>های دیگر در راستای  مهار و کنترل نفوذ ایران در منطقه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1600" b="1" dirty="0" smtClean="0">
                <a:solidFill>
                  <a:schemeClr val="tx1"/>
                </a:solidFill>
                <a:cs typeface="B Nazanin" panose="00000400000000000000" pitchFamily="2" charset="-78"/>
              </a:rPr>
              <a:t/>
            </a:r>
            <a:br>
              <a:rPr lang="fa-IR" sz="1600" b="1" dirty="0" smtClean="0">
                <a:solidFill>
                  <a:schemeClr val="tx1"/>
                </a:solidFill>
                <a:cs typeface="B Nazanin" panose="00000400000000000000" pitchFamily="2" charset="-78"/>
              </a:rPr>
            </a:br>
            <a:r>
              <a:rPr lang="fa-IR" sz="2400" b="1" dirty="0">
                <a:solidFill>
                  <a:srgbClr val="FF0000"/>
                </a:solidFill>
                <a:cs typeface="B Titr" panose="00000700000000000000" pitchFamily="2" charset="-78"/>
              </a:rPr>
              <a:t>موانع جدی برای تحقق برجام‌های </a:t>
            </a:r>
            <a:r>
              <a:rPr lang="fa-IR" sz="2400" b="1" dirty="0" smtClean="0">
                <a:solidFill>
                  <a:srgbClr val="FF0000"/>
                </a:solidFill>
                <a:cs typeface="B Titr" panose="00000700000000000000" pitchFamily="2" charset="-78"/>
              </a:rPr>
              <a:t>بعدی: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مدیریت  </a:t>
            </a:r>
            <a:r>
              <a:rPr lang="fa-IR" sz="2800" b="1" dirty="0">
                <a:solidFill>
                  <a:schemeClr val="tx1"/>
                </a:solidFill>
                <a:cs typeface="B Nazanin" panose="00000400000000000000" pitchFamily="2" charset="-78"/>
              </a:rPr>
              <a:t>پسا برجامی رهبر انقلاب؛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ناکامی آمریکا برای </a:t>
            </a:r>
            <a:r>
              <a:rPr lang="fa-IR" sz="2800" b="1" dirty="0">
                <a:solidFill>
                  <a:schemeClr val="tx1"/>
                </a:solidFill>
                <a:cs typeface="B Nazanin" panose="00000400000000000000" pitchFamily="2" charset="-78"/>
              </a:rPr>
              <a:t>برجام های </a:t>
            </a:r>
            <a:r>
              <a:rPr lang="fa-IR" sz="2800" b="1" dirty="0" smtClean="0">
                <a:solidFill>
                  <a:schemeClr val="tx1"/>
                </a:solidFill>
                <a:cs typeface="B Nazanin" panose="00000400000000000000" pitchFamily="2" charset="-78"/>
              </a:rPr>
              <a:t>دیگر </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فزون‌تر شدن موقعیت </a:t>
            </a:r>
            <a:r>
              <a:rPr lang="fa-IR" sz="2800" b="1" dirty="0">
                <a:solidFill>
                  <a:schemeClr val="tx1"/>
                </a:solidFill>
                <a:cs typeface="B Nazanin" panose="00000400000000000000" pitchFamily="2" charset="-78"/>
              </a:rPr>
              <a:t>منطقه‌ای </a:t>
            </a:r>
            <a:r>
              <a:rPr lang="fa-IR" sz="2800" b="1" dirty="0" smtClean="0">
                <a:solidFill>
                  <a:schemeClr val="tx1"/>
                </a:solidFill>
                <a:cs typeface="B Nazanin" panose="00000400000000000000" pitchFamily="2" charset="-78"/>
              </a:rPr>
              <a:t>ایران</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زمینه‌های تمدید </a:t>
            </a:r>
          </a:p>
        </p:txBody>
      </p:sp>
    </p:spTree>
    <p:extLst>
      <p:ext uri="{BB962C8B-B14F-4D97-AF65-F5344CB8AC3E}">
        <p14:creationId xmlns:p14="http://schemas.microsoft.com/office/powerpoint/2010/main" val="34272984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800" b="1" dirty="0" smtClean="0">
                <a:solidFill>
                  <a:srgbClr val="C00000"/>
                </a:solidFill>
                <a:cs typeface="B Titr" panose="00000700000000000000" pitchFamily="2" charset="-78"/>
              </a:rPr>
              <a:t>4</a:t>
            </a:r>
            <a:r>
              <a:rPr lang="fa-IR" sz="2800" b="1" dirty="0">
                <a:solidFill>
                  <a:srgbClr val="C00000"/>
                </a:solidFill>
                <a:cs typeface="B Titr" panose="00000700000000000000" pitchFamily="2" charset="-78"/>
              </a:rPr>
              <a:t>. لابی و نفوذ صهیونیزم، عربستان سعودی و سایر مخالفان و ضد </a:t>
            </a:r>
            <a:r>
              <a:rPr lang="fa-IR" sz="2800" b="1" dirty="0" smtClean="0">
                <a:solidFill>
                  <a:srgbClr val="C00000"/>
                </a:solidFill>
                <a:cs typeface="B Titr" panose="00000700000000000000" pitchFamily="2" charset="-78"/>
              </a:rPr>
              <a:t>انقلاب</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ناخشنودی </a:t>
            </a:r>
            <a:r>
              <a:rPr lang="fa-IR" sz="2800" b="1" dirty="0">
                <a:solidFill>
                  <a:schemeClr val="tx1"/>
                </a:solidFill>
                <a:cs typeface="B Nazanin" panose="00000400000000000000" pitchFamily="2" charset="-78"/>
              </a:rPr>
              <a:t>بازیگران عبری عربی از توافق </a:t>
            </a:r>
            <a:r>
              <a:rPr lang="fa-IR" sz="2800" b="1" dirty="0" smtClean="0">
                <a:solidFill>
                  <a:schemeClr val="tx1"/>
                </a:solidFill>
                <a:cs typeface="B Nazanin" panose="00000400000000000000" pitchFamily="2" charset="-78"/>
              </a:rPr>
              <a:t>برجام</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تلاش </a:t>
            </a:r>
            <a:r>
              <a:rPr lang="fa-IR" sz="2800" b="1" dirty="0" smtClean="0">
                <a:solidFill>
                  <a:schemeClr val="tx1"/>
                </a:solidFill>
                <a:cs typeface="B Nazanin" panose="00000400000000000000" pitchFamily="2" charset="-78"/>
              </a:rPr>
              <a:t>برای </a:t>
            </a:r>
            <a:r>
              <a:rPr lang="fa-IR" sz="2800" b="1" dirty="0">
                <a:solidFill>
                  <a:schemeClr val="tx1"/>
                </a:solidFill>
                <a:cs typeface="B Nazanin" panose="00000400000000000000" pitchFamily="2" charset="-78"/>
              </a:rPr>
              <a:t>متقاعد کردن بازیگران </a:t>
            </a:r>
            <a:r>
              <a:rPr lang="fa-IR" sz="2800" b="1" dirty="0" smtClean="0">
                <a:solidFill>
                  <a:schemeClr val="tx1"/>
                </a:solidFill>
                <a:cs typeface="B Nazanin" panose="00000400000000000000" pitchFamily="2" charset="-78"/>
              </a:rPr>
              <a:t>که </a:t>
            </a:r>
            <a:r>
              <a:rPr lang="fa-IR" sz="2800" b="1" dirty="0">
                <a:solidFill>
                  <a:schemeClr val="tx1"/>
                </a:solidFill>
                <a:cs typeface="B Nazanin" panose="00000400000000000000" pitchFamily="2" charset="-78"/>
              </a:rPr>
              <a:t>برجام در نهایت به نفع </a:t>
            </a:r>
            <a:r>
              <a:rPr lang="fa-IR" sz="2800" b="1" dirty="0" smtClean="0">
                <a:solidFill>
                  <a:schemeClr val="tx1"/>
                </a:solidFill>
                <a:cs typeface="B Nazanin" panose="00000400000000000000" pitchFamily="2" charset="-78"/>
              </a:rPr>
              <a:t>است</a:t>
            </a:r>
            <a:br>
              <a:rPr lang="fa-IR" sz="2800" b="1" dirty="0" smtClean="0">
                <a:solidFill>
                  <a:schemeClr val="tx1"/>
                </a:solidFill>
                <a:cs typeface="B Nazanin" panose="00000400000000000000" pitchFamily="2" charset="-78"/>
              </a:rPr>
            </a:br>
            <a:r>
              <a:rPr lang="fa-IR" sz="2400" b="1" dirty="0" smtClean="0">
                <a:solidFill>
                  <a:srgbClr val="FF0000"/>
                </a:solidFill>
                <a:cs typeface="B Titr" panose="00000700000000000000" pitchFamily="2" charset="-78"/>
              </a:rPr>
              <a:t>تعهدات </a:t>
            </a:r>
            <a:r>
              <a:rPr lang="fa-IR" sz="2400" b="1" dirty="0" smtClean="0">
                <a:solidFill>
                  <a:srgbClr val="FF0000"/>
                </a:solidFill>
                <a:cs typeface="B Titr" panose="00000700000000000000" pitchFamily="2" charset="-78"/>
              </a:rPr>
              <a:t>به </a:t>
            </a:r>
            <a:r>
              <a:rPr lang="fa-IR" sz="2400" b="1" dirty="0">
                <a:solidFill>
                  <a:srgbClr val="FF0000"/>
                </a:solidFill>
                <a:cs typeface="B Titr" panose="00000700000000000000" pitchFamily="2" charset="-78"/>
              </a:rPr>
              <a:t>گروه عربی و عبری:</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حفظ </a:t>
            </a:r>
            <a:r>
              <a:rPr lang="fa-IR" sz="2800" b="1" dirty="0">
                <a:solidFill>
                  <a:schemeClr val="tx1"/>
                </a:solidFill>
                <a:cs typeface="B Nazanin" panose="00000400000000000000" pitchFamily="2" charset="-78"/>
              </a:rPr>
              <a:t>زیرساخت‌های  تحریم</a:t>
            </a:r>
            <a:r>
              <a:rPr lang="fa-IR" sz="2800" b="1" dirty="0" smtClean="0">
                <a:solidFill>
                  <a:schemeClr val="tx1"/>
                </a:solidFill>
                <a:cs typeface="B Nazanin" panose="00000400000000000000" pitchFamily="2" charset="-78"/>
              </a:rPr>
              <a:t>،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تحریم‌های </a:t>
            </a:r>
            <a:r>
              <a:rPr lang="fa-IR" sz="2800" b="1" dirty="0">
                <a:solidFill>
                  <a:schemeClr val="tx1"/>
                </a:solidFill>
                <a:cs typeface="B Nazanin" panose="00000400000000000000" pitchFamily="2" charset="-78"/>
              </a:rPr>
              <a:t>جدید به بهانه های تروریسم و حقوق </a:t>
            </a:r>
            <a:r>
              <a:rPr lang="fa-IR" sz="2800" b="1" dirty="0" smtClean="0">
                <a:solidFill>
                  <a:schemeClr val="tx1"/>
                </a:solidFill>
                <a:cs typeface="B Nazanin" panose="00000400000000000000" pitchFamily="2" charset="-78"/>
              </a:rPr>
              <a:t>بشر</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پیگیری </a:t>
            </a:r>
            <a:r>
              <a:rPr lang="fa-IR" sz="2800" b="1" dirty="0">
                <a:solidFill>
                  <a:schemeClr val="tx1"/>
                </a:solidFill>
                <a:cs typeface="B Nazanin" panose="00000400000000000000" pitchFamily="2" charset="-78"/>
              </a:rPr>
              <a:t>سناریوی برجام های یک و دو ...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400" b="1" dirty="0">
                <a:solidFill>
                  <a:srgbClr val="FF0000"/>
                </a:solidFill>
                <a:cs typeface="B Titr" panose="00000700000000000000" pitchFamily="2" charset="-78"/>
              </a:rPr>
              <a:t>تمدید قانون ایسا نتیجه لابی و نفوذ:</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a:t>
            </a:r>
            <a:r>
              <a:rPr lang="fa-IR" sz="2800" b="1" dirty="0">
                <a:solidFill>
                  <a:schemeClr val="tx1"/>
                </a:solidFill>
                <a:cs typeface="B Nazanin" panose="00000400000000000000" pitchFamily="2" charset="-78"/>
              </a:rPr>
              <a:t>صهیونیزم، عربستان سعودی و سایر مخالفان و ضد </a:t>
            </a:r>
            <a:r>
              <a:rPr lang="fa-IR" sz="2800" b="1" dirty="0" smtClean="0">
                <a:solidFill>
                  <a:schemeClr val="tx1"/>
                </a:solidFill>
                <a:cs typeface="B Nazanin" panose="00000400000000000000" pitchFamily="2" charset="-78"/>
              </a:rPr>
              <a:t>انقلاب است</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زمینه‌های تمدید </a:t>
            </a:r>
          </a:p>
        </p:txBody>
      </p:sp>
    </p:spTree>
    <p:extLst>
      <p:ext uri="{BB962C8B-B14F-4D97-AF65-F5344CB8AC3E}">
        <p14:creationId xmlns:p14="http://schemas.microsoft.com/office/powerpoint/2010/main" val="47144386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255713" algn="r">
              <a:lnSpc>
                <a:spcPct val="250000"/>
              </a:lnSpc>
            </a:pPr>
            <a:r>
              <a:rPr lang="fa-IR" sz="2800" b="1" dirty="0" smtClean="0">
                <a:solidFill>
                  <a:srgbClr val="C00000"/>
                </a:solidFill>
                <a:cs typeface="B Titr" panose="00000700000000000000" pitchFamily="2" charset="-78"/>
              </a:rPr>
              <a:t>دیدگاه ها:</a:t>
            </a:r>
            <a:br>
              <a:rPr lang="fa-IR" sz="2800" b="1" dirty="0" smtClean="0">
                <a:solidFill>
                  <a:srgbClr val="C00000"/>
                </a:solidFill>
                <a:cs typeface="B Titr" panose="00000700000000000000" pitchFamily="2" charset="-78"/>
              </a:rPr>
            </a:br>
            <a:r>
              <a:rPr lang="fa-IR" sz="2400" b="1" dirty="0" smtClean="0">
                <a:solidFill>
                  <a:srgbClr val="FF0000"/>
                </a:solidFill>
                <a:cs typeface="B Titr" panose="00000700000000000000" pitchFamily="2" charset="-78"/>
              </a:rPr>
              <a:t>دسته اول؛ راه حل دیپلماسی</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400" b="1" dirty="0" smtClean="0">
                <a:solidFill>
                  <a:srgbClr val="FF0000"/>
                </a:solidFill>
                <a:cs typeface="B Titr" panose="00000700000000000000" pitchFamily="2" charset="-78"/>
              </a:rPr>
              <a:t>دسته دوم؛ واکنش سریع </a:t>
            </a:r>
            <a:r>
              <a:rPr lang="fa-IR" sz="2400" b="1" dirty="0">
                <a:solidFill>
                  <a:srgbClr val="FF0000"/>
                </a:solidFill>
                <a:cs typeface="B Titr" panose="00000700000000000000" pitchFamily="2" charset="-78"/>
              </a:rPr>
              <a:t/>
            </a:r>
            <a:br>
              <a:rPr lang="fa-IR" sz="2400" b="1" dirty="0">
                <a:solidFill>
                  <a:srgbClr val="FF0000"/>
                </a:solidFill>
                <a:cs typeface="B Titr" panose="00000700000000000000" pitchFamily="2" charset="-78"/>
              </a:rPr>
            </a:br>
            <a:r>
              <a:rPr lang="fa-IR" sz="2400" b="1" dirty="0">
                <a:solidFill>
                  <a:srgbClr val="FF0000"/>
                </a:solidFill>
                <a:cs typeface="B Titr" panose="00000700000000000000" pitchFamily="2" charset="-78"/>
              </a:rPr>
              <a:t>دسته سوم؛ استفاده  از ظرفیت‌های برجام </a:t>
            </a:r>
            <a:br>
              <a:rPr lang="fa-IR" sz="2400" b="1" dirty="0">
                <a:solidFill>
                  <a:srgbClr val="FF0000"/>
                </a:solidFill>
                <a:cs typeface="B Titr" panose="00000700000000000000" pitchFamily="2" charset="-78"/>
              </a:rPr>
            </a:br>
            <a:r>
              <a:rPr lang="fa-IR" sz="2400" b="1" dirty="0">
                <a:solidFill>
                  <a:srgbClr val="FF0000"/>
                </a:solidFill>
                <a:cs typeface="B Titr" panose="00000700000000000000" pitchFamily="2" charset="-78"/>
              </a:rPr>
              <a:t>دسته چهارم؛ استفاده از همه اهرم‌ها به صورت مؤثر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ساز وکارهای پیش روی جمهوری اسلامی ایران </a:t>
            </a:r>
          </a:p>
        </p:txBody>
      </p:sp>
    </p:spTree>
    <p:extLst>
      <p:ext uri="{BB962C8B-B14F-4D97-AF65-F5344CB8AC3E}">
        <p14:creationId xmlns:p14="http://schemas.microsoft.com/office/powerpoint/2010/main" val="420044508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800" b="1" dirty="0">
                <a:solidFill>
                  <a:srgbClr val="C00000"/>
                </a:solidFill>
                <a:cs typeface="B Titr" panose="00000700000000000000" pitchFamily="2" charset="-78"/>
              </a:rPr>
              <a:t>دیدگاه </a:t>
            </a:r>
            <a:r>
              <a:rPr lang="fa-IR" sz="2800" b="1" dirty="0" smtClean="0">
                <a:solidFill>
                  <a:srgbClr val="C00000"/>
                </a:solidFill>
                <a:cs typeface="B Titr" panose="00000700000000000000" pitchFamily="2" charset="-78"/>
              </a:rPr>
              <a:t>ها:</a:t>
            </a:r>
            <a:br>
              <a:rPr lang="fa-IR" sz="2800" b="1" dirty="0" smtClean="0">
                <a:solidFill>
                  <a:srgbClr val="C00000"/>
                </a:solidFill>
                <a:cs typeface="B Titr" panose="00000700000000000000" pitchFamily="2" charset="-78"/>
              </a:rPr>
            </a:br>
            <a:r>
              <a:rPr lang="fa-IR" sz="2400" b="1" dirty="0">
                <a:solidFill>
                  <a:srgbClr val="FF0000"/>
                </a:solidFill>
                <a:cs typeface="B Titr" panose="00000700000000000000" pitchFamily="2" charset="-78"/>
              </a:rPr>
              <a:t>دسته اول؛ </a:t>
            </a:r>
            <a:r>
              <a:rPr lang="fa-IR" sz="2400" b="1" dirty="0" smtClean="0">
                <a:solidFill>
                  <a:srgbClr val="FF0000"/>
                </a:solidFill>
                <a:cs typeface="B Titr" panose="00000700000000000000" pitchFamily="2" charset="-78"/>
              </a:rPr>
              <a:t>راه حل دیپلماسی</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استفاده </a:t>
            </a:r>
            <a:r>
              <a:rPr lang="fa-IR" sz="2800" b="1" dirty="0">
                <a:solidFill>
                  <a:schemeClr val="tx1"/>
                </a:solidFill>
                <a:cs typeface="B Nazanin" panose="00000400000000000000" pitchFamily="2" charset="-78"/>
              </a:rPr>
              <a:t>از روش دیپلماسی و مذاکره برای حل </a:t>
            </a:r>
            <a:r>
              <a:rPr lang="fa-IR" sz="2800" b="1" dirty="0" smtClean="0">
                <a:solidFill>
                  <a:schemeClr val="tx1"/>
                </a:solidFill>
                <a:cs typeface="B Nazanin" panose="00000400000000000000" pitchFamily="2" charset="-78"/>
              </a:rPr>
              <a:t>موضوع</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اعتقاد بر اینکه </a:t>
            </a:r>
            <a:r>
              <a:rPr lang="fa-IR" sz="2800" b="1" dirty="0">
                <a:solidFill>
                  <a:schemeClr val="tx1"/>
                </a:solidFill>
                <a:cs typeface="B Nazanin" panose="00000400000000000000" pitchFamily="2" charset="-78"/>
              </a:rPr>
              <a:t>ج.ا.ا در صورت </a:t>
            </a:r>
            <a:r>
              <a:rPr lang="fa-IR" sz="2800" b="1" dirty="0" smtClean="0">
                <a:solidFill>
                  <a:schemeClr val="tx1"/>
                </a:solidFill>
                <a:cs typeface="B Nazanin" panose="00000400000000000000" pitchFamily="2" charset="-78"/>
              </a:rPr>
              <a:t>نقض تعهدات </a:t>
            </a:r>
            <a:r>
              <a:rPr lang="fa-IR" sz="2800" b="1" dirty="0">
                <a:solidFill>
                  <a:schemeClr val="tx1"/>
                </a:solidFill>
                <a:cs typeface="B Nazanin" panose="00000400000000000000" pitchFamily="2" charset="-78"/>
              </a:rPr>
              <a:t>برجام </a:t>
            </a:r>
            <a:r>
              <a:rPr lang="fa-IR" sz="2800" b="1" dirty="0" smtClean="0">
                <a:solidFill>
                  <a:schemeClr val="tx1"/>
                </a:solidFill>
                <a:cs typeface="B Nazanin" panose="00000400000000000000" pitchFamily="2" charset="-78"/>
              </a:rPr>
              <a:t>؛ محکوم </a:t>
            </a:r>
            <a:r>
              <a:rPr lang="fa-IR" sz="2800" b="1" dirty="0" smtClean="0">
                <a:solidFill>
                  <a:schemeClr val="tx1"/>
                </a:solidFill>
                <a:cs typeface="B Nazanin" panose="00000400000000000000" pitchFamily="2" charset="-78"/>
              </a:rPr>
              <a:t>و ناقض  شمرده </a:t>
            </a:r>
            <a:r>
              <a:rPr lang="fa-IR" sz="2800" b="1" dirty="0" smtClean="0">
                <a:solidFill>
                  <a:schemeClr val="tx1"/>
                </a:solidFill>
                <a:cs typeface="B Nazanin" panose="00000400000000000000" pitchFamily="2" charset="-78"/>
              </a:rPr>
              <a:t>می شود</a:t>
            </a:r>
            <a:r>
              <a:rPr lang="fa-IR" sz="2800" b="1" dirty="0" smtClean="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کسانی در این گروه هستند که تمدید </a:t>
            </a:r>
            <a:r>
              <a:rPr lang="fa-IR" sz="2800" b="1" dirty="0">
                <a:solidFill>
                  <a:schemeClr val="tx1"/>
                </a:solidFill>
                <a:cs typeface="B Nazanin" panose="00000400000000000000" pitchFamily="2" charset="-78"/>
              </a:rPr>
              <a:t>قانون ایسا را کم اهمیت </a:t>
            </a:r>
            <a:r>
              <a:rPr lang="fa-IR" sz="2800" b="1" dirty="0" smtClean="0">
                <a:solidFill>
                  <a:schemeClr val="tx1"/>
                </a:solidFill>
                <a:cs typeface="B Nazanin" panose="00000400000000000000" pitchFamily="2" charset="-78"/>
              </a:rPr>
              <a:t>و خواهان اغماض هستند.   </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400" b="1" dirty="0">
                <a:solidFill>
                  <a:srgbClr val="FF0000"/>
                </a:solidFill>
                <a:cs typeface="B Titr" panose="00000700000000000000" pitchFamily="2" charset="-78"/>
              </a:rPr>
              <a:t>دسته دوم؛ </a:t>
            </a:r>
            <a:r>
              <a:rPr lang="fa-IR" sz="2400" b="1" dirty="0" smtClean="0">
                <a:solidFill>
                  <a:srgbClr val="FF0000"/>
                </a:solidFill>
                <a:cs typeface="B Titr" panose="00000700000000000000" pitchFamily="2" charset="-78"/>
              </a:rPr>
              <a:t>واکنش سریع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واکنش سریع و عملی </a:t>
            </a:r>
            <a:r>
              <a:rPr lang="fa-IR" sz="2800" b="1" dirty="0">
                <a:solidFill>
                  <a:schemeClr val="tx1"/>
                </a:solidFill>
                <a:cs typeface="B Nazanin" panose="00000400000000000000" pitchFamily="2" charset="-78"/>
              </a:rPr>
              <a:t>مؤثردر مقابل بدعهدی آمریکا</a:t>
            </a:r>
            <a:r>
              <a:rPr lang="fa-IR" sz="2800" b="1" dirty="0" smtClean="0">
                <a:solidFill>
                  <a:schemeClr val="tx1"/>
                </a:solidFill>
                <a:cs typeface="B Nazanin" panose="00000400000000000000" pitchFamily="2" charset="-78"/>
              </a:rPr>
              <a:t>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فرمان </a:t>
            </a:r>
            <a:r>
              <a:rPr lang="fa-IR" sz="2800" b="1" dirty="0">
                <a:solidFill>
                  <a:schemeClr val="tx1"/>
                </a:solidFill>
                <a:cs typeface="B Nazanin" panose="00000400000000000000" pitchFamily="2" charset="-78"/>
              </a:rPr>
              <a:t>شروع برنامه هسته ای </a:t>
            </a:r>
            <a:r>
              <a:rPr lang="fa-IR" sz="2800" b="1" dirty="0" smtClean="0">
                <a:solidFill>
                  <a:schemeClr val="tx1"/>
                </a:solidFill>
                <a:cs typeface="B Nazanin" panose="00000400000000000000" pitchFamily="2" charset="-78"/>
              </a:rPr>
              <a:t>ایران</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ساز وکارهای پیش روی جمهوری اسلامی ایران </a:t>
            </a:r>
          </a:p>
        </p:txBody>
      </p:sp>
    </p:spTree>
    <p:extLst>
      <p:ext uri="{BB962C8B-B14F-4D97-AF65-F5344CB8AC3E}">
        <p14:creationId xmlns:p14="http://schemas.microsoft.com/office/powerpoint/2010/main" val="91171465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a:solidFill>
                  <a:srgbClr val="FF0000"/>
                </a:solidFill>
                <a:cs typeface="B Titr" panose="00000700000000000000" pitchFamily="2" charset="-78"/>
              </a:rPr>
              <a:t>دسته سوم</a:t>
            </a:r>
            <a:r>
              <a:rPr lang="fa-IR" sz="2400" b="1" dirty="0" smtClean="0">
                <a:solidFill>
                  <a:srgbClr val="FF0000"/>
                </a:solidFill>
                <a:cs typeface="B Titr" panose="00000700000000000000" pitchFamily="2" charset="-78"/>
              </a:rPr>
              <a:t>؛</a:t>
            </a:r>
            <a:r>
              <a:rPr lang="fa-IR" sz="2800" b="1" dirty="0">
                <a:solidFill>
                  <a:schemeClr val="tx1"/>
                </a:solidFill>
                <a:cs typeface="B Nazanin" panose="00000400000000000000" pitchFamily="2" charset="-78"/>
              </a:rPr>
              <a:t> </a:t>
            </a:r>
            <a:r>
              <a:rPr lang="fa-IR" sz="2400" b="1" dirty="0">
                <a:solidFill>
                  <a:srgbClr val="FF0000"/>
                </a:solidFill>
                <a:cs typeface="B Titr" panose="00000700000000000000" pitchFamily="2" charset="-78"/>
              </a:rPr>
              <a:t>استفاده  از ظرفیت‌های برجام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بهره گیری ظرفیت قانونی پیش بینی شده در برجام</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توجه به ساز </a:t>
            </a:r>
            <a:r>
              <a:rPr lang="fa-IR" sz="2800" b="1" dirty="0">
                <a:solidFill>
                  <a:schemeClr val="tx1"/>
                </a:solidFill>
                <a:cs typeface="B Nazanin" panose="00000400000000000000" pitchFamily="2" charset="-78"/>
              </a:rPr>
              <a:t>وکارهایی </a:t>
            </a:r>
            <a:r>
              <a:rPr lang="fa-IR" sz="2800" b="1" dirty="0" smtClean="0">
                <a:solidFill>
                  <a:schemeClr val="tx1"/>
                </a:solidFill>
                <a:cs typeface="B Nazanin" panose="00000400000000000000" pitchFamily="2" charset="-78"/>
              </a:rPr>
              <a:t>برای </a:t>
            </a:r>
            <a:r>
              <a:rPr lang="fa-IR" sz="2800" b="1" dirty="0" smtClean="0">
                <a:solidFill>
                  <a:schemeClr val="tx1"/>
                </a:solidFill>
                <a:cs typeface="B Nazanin" panose="00000400000000000000" pitchFamily="2" charset="-78"/>
              </a:rPr>
              <a:t>حل  اختلافات</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1800" b="1" dirty="0" smtClean="0">
                <a:solidFill>
                  <a:schemeClr val="tx1"/>
                </a:solidFill>
                <a:cs typeface="B Nazanin" panose="00000400000000000000" pitchFamily="2" charset="-78"/>
              </a:rPr>
              <a:t/>
            </a:r>
            <a:br>
              <a:rPr lang="fa-IR" sz="1800" b="1" dirty="0" smtClean="0">
                <a:solidFill>
                  <a:schemeClr val="tx1"/>
                </a:solidFill>
                <a:cs typeface="B Nazanin" panose="00000400000000000000" pitchFamily="2" charset="-78"/>
              </a:rPr>
            </a:br>
            <a:r>
              <a:rPr lang="fa-IR" sz="2400" b="1" dirty="0" smtClean="0">
                <a:solidFill>
                  <a:srgbClr val="FF0000"/>
                </a:solidFill>
                <a:cs typeface="B Titr" panose="00000700000000000000" pitchFamily="2" charset="-78"/>
              </a:rPr>
              <a:t>دسته </a:t>
            </a:r>
            <a:r>
              <a:rPr lang="fa-IR" sz="2400" b="1" dirty="0">
                <a:solidFill>
                  <a:srgbClr val="FF0000"/>
                </a:solidFill>
                <a:cs typeface="B Titr" panose="00000700000000000000" pitchFamily="2" charset="-78"/>
              </a:rPr>
              <a:t>چهارم؛ استفاده از همه اهرم‌ها به صورت مؤثر </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نشان ندادن هیچ </a:t>
            </a:r>
            <a:r>
              <a:rPr lang="fa-IR" sz="2800" b="1" dirty="0">
                <a:solidFill>
                  <a:schemeClr val="tx1"/>
                </a:solidFill>
                <a:cs typeface="B Nazanin" panose="00000400000000000000" pitchFamily="2" charset="-78"/>
              </a:rPr>
              <a:t>ضعفی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پیگیرانه</a:t>
            </a:r>
            <a:r>
              <a:rPr lang="fa-IR" sz="2800" b="1" dirty="0">
                <a:solidFill>
                  <a:schemeClr val="tx1"/>
                </a:solidFill>
                <a:cs typeface="B Nazanin" panose="00000400000000000000" pitchFamily="2" charset="-78"/>
              </a:rPr>
              <a:t>، مدبرانه و هوشمندانه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a:t>
            </a:r>
            <a:r>
              <a:rPr lang="fa-IR" sz="2800" b="1" dirty="0">
                <a:solidFill>
                  <a:schemeClr val="tx1"/>
                </a:solidFill>
                <a:cs typeface="B Nazanin" panose="00000400000000000000" pitchFamily="2" charset="-78"/>
              </a:rPr>
              <a:t>طرف مقابل احساس </a:t>
            </a:r>
            <a:r>
              <a:rPr lang="fa-IR" sz="2800" b="1" dirty="0" smtClean="0">
                <a:solidFill>
                  <a:schemeClr val="tx1"/>
                </a:solidFill>
                <a:cs typeface="B Nazanin" panose="00000400000000000000" pitchFamily="2" charset="-78"/>
              </a:rPr>
              <a:t>نکند ج.ا.ا. بلوف می زند</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خسارت </a:t>
            </a:r>
            <a:r>
              <a:rPr lang="fa-IR" sz="2800" b="1" dirty="0">
                <a:solidFill>
                  <a:schemeClr val="tx1"/>
                </a:solidFill>
                <a:cs typeface="B Nazanin" panose="00000400000000000000" pitchFamily="2" charset="-78"/>
              </a:rPr>
              <a:t>جبران ناپذیری </a:t>
            </a:r>
            <a:r>
              <a:rPr lang="fa-IR" sz="2800" b="1" dirty="0" smtClean="0">
                <a:solidFill>
                  <a:schemeClr val="tx1"/>
                </a:solidFill>
                <a:cs typeface="B Nazanin" panose="00000400000000000000" pitchFamily="2" charset="-78"/>
              </a:rPr>
              <a:t>بر </a:t>
            </a:r>
            <a:r>
              <a:rPr lang="fa-IR" sz="2800" b="1" dirty="0">
                <a:solidFill>
                  <a:schemeClr val="tx1"/>
                </a:solidFill>
                <a:cs typeface="B Nazanin" panose="00000400000000000000" pitchFamily="2" charset="-78"/>
              </a:rPr>
              <a:t>امنیت و منافع ملت </a:t>
            </a:r>
            <a:r>
              <a:rPr lang="fa-IR" sz="2800" b="1" dirty="0" smtClean="0">
                <a:solidFill>
                  <a:schemeClr val="tx1"/>
                </a:solidFill>
                <a:cs typeface="B Nazanin" panose="00000400000000000000" pitchFamily="2" charset="-78"/>
              </a:rPr>
              <a:t>در </a:t>
            </a:r>
            <a:r>
              <a:rPr lang="fa-IR" sz="2800" b="1" dirty="0">
                <a:solidFill>
                  <a:schemeClr val="tx1"/>
                </a:solidFill>
                <a:cs typeface="B Nazanin" panose="00000400000000000000" pitchFamily="2" charset="-78"/>
              </a:rPr>
              <a:t>صورت عدم واکنش قاطع، </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ساز وکارهای پیش روی جمهوری اسلامی ایران </a:t>
            </a:r>
          </a:p>
        </p:txBody>
      </p:sp>
    </p:spTree>
    <p:extLst>
      <p:ext uri="{BB962C8B-B14F-4D97-AF65-F5344CB8AC3E}">
        <p14:creationId xmlns:p14="http://schemas.microsoft.com/office/powerpoint/2010/main" val="41933609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95532"/>
            <a:ext cx="12123759" cy="6158002"/>
          </a:xfrm>
          <a:blipFill>
            <a:blip r:embed="rId2"/>
            <a:tile tx="0" ty="0" sx="100000" sy="100000" flip="none" algn="tl"/>
          </a:blipFill>
        </p:spPr>
        <p:txBody>
          <a:bodyPr>
            <a:noAutofit/>
          </a:bodyPr>
          <a:lstStyle/>
          <a:p>
            <a:pPr marL="177800" algn="r">
              <a:lnSpc>
                <a:spcPts val="4400"/>
              </a:lnSpc>
            </a:pPr>
            <a:r>
              <a:rPr lang="fa-IR" sz="2800" b="1" dirty="0" smtClean="0">
                <a:solidFill>
                  <a:prstClr val="black"/>
                </a:solidFill>
                <a:ea typeface="+mn-ea"/>
                <a:cs typeface="B Nazanin" panose="00000400000000000000" pitchFamily="2" charset="-78"/>
              </a:rPr>
              <a:t>گزارش </a:t>
            </a:r>
            <a:r>
              <a:rPr lang="fa-IR" sz="2800" b="1" dirty="0">
                <a:solidFill>
                  <a:prstClr val="black"/>
                </a:solidFill>
                <a:ea typeface="+mn-ea"/>
                <a:cs typeface="B Nazanin" panose="00000400000000000000" pitchFamily="2" charset="-78"/>
              </a:rPr>
              <a:t>کمیسیون امنیت ملی و سیاست خارجی مجلس در نخستین گزارش 6 ماهه:</a:t>
            </a:r>
            <a:br>
              <a:rPr lang="fa-IR" sz="2800" b="1" dirty="0">
                <a:solidFill>
                  <a:prstClr val="black"/>
                </a:solidFill>
                <a:ea typeface="+mn-ea"/>
                <a:cs typeface="B Nazanin" panose="00000400000000000000" pitchFamily="2" charset="-78"/>
              </a:rPr>
            </a:br>
            <a:r>
              <a:rPr lang="fa-IR" sz="2400" b="1" dirty="0" smtClean="0">
                <a:solidFill>
                  <a:srgbClr val="FF0000"/>
                </a:solidFill>
                <a:cs typeface="B Titr" panose="00000700000000000000" pitchFamily="2" charset="-78"/>
              </a:rPr>
              <a:t>نقض غیرمستقیم متعدد برجام توسط آمریکا:</a:t>
            </a:r>
            <a:br>
              <a:rPr lang="fa-IR" sz="2400" b="1" dirty="0" smtClean="0">
                <a:solidFill>
                  <a:srgbClr val="FF0000"/>
                </a:solidFill>
                <a:cs typeface="B Titr" panose="00000700000000000000" pitchFamily="2" charset="-78"/>
              </a:rPr>
            </a:br>
            <a:r>
              <a:rPr lang="fa-IR" sz="2800" b="1" dirty="0" smtClean="0">
                <a:solidFill>
                  <a:schemeClr val="tx1"/>
                </a:solidFill>
                <a:cs typeface="B Nazanin" panose="00000400000000000000" pitchFamily="2" charset="-78"/>
              </a:rPr>
              <a:t>			1</a:t>
            </a:r>
            <a:r>
              <a:rPr lang="fa-IR" sz="2800" b="1" dirty="0">
                <a:solidFill>
                  <a:schemeClr val="tx1"/>
                </a:solidFill>
                <a:cs typeface="B Nazanin" panose="00000400000000000000" pitchFamily="2" charset="-78"/>
              </a:rPr>
              <a:t>. تحریم یازده شخصیت حقیقی و حقوقی ایرانی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2</a:t>
            </a:r>
            <a:r>
              <a:rPr lang="fa-IR" sz="2800" b="1" dirty="0">
                <a:solidFill>
                  <a:schemeClr val="tx1"/>
                </a:solidFill>
                <a:cs typeface="B Nazanin" panose="00000400000000000000" pitchFamily="2" charset="-78"/>
              </a:rPr>
              <a:t>. تصویب و اجرای قانون موسوم به ویزا</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3</a:t>
            </a:r>
            <a:r>
              <a:rPr lang="fa-IR" sz="2800" b="1" dirty="0">
                <a:solidFill>
                  <a:schemeClr val="tx1"/>
                </a:solidFill>
                <a:cs typeface="B Nazanin" panose="00000400000000000000" pitchFamily="2" charset="-78"/>
              </a:rPr>
              <a:t>. دستبرد دو میلیارد دلاری آمریکایی‌ها به اموال ایران</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4</a:t>
            </a:r>
            <a:r>
              <a:rPr lang="fa-IR" sz="2800" b="1" dirty="0">
                <a:solidFill>
                  <a:schemeClr val="tx1"/>
                </a:solidFill>
                <a:cs typeface="B Nazanin" panose="00000400000000000000" pitchFamily="2" charset="-78"/>
              </a:rPr>
              <a:t>. امضای وضعیت اضطراری علیه ایران توسط </a:t>
            </a:r>
            <a:r>
              <a:rPr lang="fa-IR" sz="2800" b="1" dirty="0" smtClean="0">
                <a:solidFill>
                  <a:schemeClr val="tx1"/>
                </a:solidFill>
                <a:cs typeface="B Nazanin" panose="00000400000000000000" pitchFamily="2" charset="-78"/>
              </a:rPr>
              <a:t>اوباما</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5</a:t>
            </a:r>
            <a:r>
              <a:rPr lang="fa-IR" sz="2800" b="1" dirty="0">
                <a:solidFill>
                  <a:schemeClr val="tx1"/>
                </a:solidFill>
                <a:cs typeface="B Nazanin" panose="00000400000000000000" pitchFamily="2" charset="-78"/>
              </a:rPr>
              <a:t>. مصادره مجدد دارایی‌های ایران در آمریکا، علی‌رغم اعتراضات ایران،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6</a:t>
            </a:r>
            <a:r>
              <a:rPr lang="fa-IR" sz="2800" b="1" dirty="0">
                <a:solidFill>
                  <a:schemeClr val="tx1"/>
                </a:solidFill>
                <a:cs typeface="B Nazanin" panose="00000400000000000000" pitchFamily="2" charset="-78"/>
              </a:rPr>
              <a:t>. تصویب تحریم‌های جدید علیه ایران </a:t>
            </a:r>
            <a:r>
              <a:rPr lang="fa-IR" sz="2800" b="1" dirty="0" smtClean="0">
                <a:solidFill>
                  <a:schemeClr val="tx1"/>
                </a:solidFill>
                <a:cs typeface="B Nazanin" panose="00000400000000000000" pitchFamily="2" charset="-78"/>
              </a:rPr>
              <a:t>نام </a:t>
            </a:r>
            <a:r>
              <a:rPr lang="fa-IR" sz="2800" b="1" dirty="0">
                <a:solidFill>
                  <a:schemeClr val="tx1"/>
                </a:solidFill>
                <a:cs typeface="B Nazanin" panose="00000400000000000000" pitchFamily="2" charset="-78"/>
              </a:rPr>
              <a:t>طرح مسئولیت‌پذیری </a:t>
            </a:r>
            <a:r>
              <a:rPr lang="fa-IR" sz="2800" b="1" dirty="0" smtClean="0">
                <a:solidFill>
                  <a:schemeClr val="tx1"/>
                </a:solidFill>
                <a:cs typeface="B Nazanin" panose="00000400000000000000" pitchFamily="2" charset="-78"/>
              </a:rPr>
              <a:t>ایران</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7. </a:t>
            </a:r>
            <a:r>
              <a:rPr lang="fa-IR" sz="2800" b="1" dirty="0">
                <a:solidFill>
                  <a:schemeClr val="tx1"/>
                </a:solidFill>
                <a:cs typeface="B Nazanin" panose="00000400000000000000" pitchFamily="2" charset="-78"/>
              </a:rPr>
              <a:t>استمرار تحریم بانک‌های بزرگ دنیا با ایران با وجود رفع ظاهری </a:t>
            </a:r>
            <a:r>
              <a:rPr lang="fa-IR" sz="2800" b="1" dirty="0" smtClean="0">
                <a:solidFill>
                  <a:schemeClr val="tx1"/>
                </a:solidFill>
                <a:cs typeface="B Nazanin" panose="00000400000000000000" pitchFamily="2" charset="-78"/>
              </a:rPr>
              <a:t>تحریم‌ها</a:t>
            </a:r>
            <a:br>
              <a:rPr lang="fa-IR" sz="2800" b="1" dirty="0" smtClean="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8.تأخیر </a:t>
            </a:r>
            <a:r>
              <a:rPr lang="fa-IR" sz="2800" b="1" dirty="0">
                <a:solidFill>
                  <a:schemeClr val="tx1"/>
                </a:solidFill>
                <a:cs typeface="B Nazanin" panose="00000400000000000000" pitchFamily="2" charset="-78"/>
              </a:rPr>
              <a:t>در صدور مجوز خرید هواپیما (بوئینگ و ایرباس)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روند نقض </a:t>
            </a:r>
            <a:r>
              <a:rPr lang="fa-IR" sz="3600" dirty="0" smtClean="0">
                <a:solidFill>
                  <a:srgbClr val="0070C0"/>
                </a:solidFill>
                <a:cs typeface="B Titr" panose="00000700000000000000" pitchFamily="2" charset="-78"/>
              </a:rPr>
              <a:t>مستقیم و غیر مستقیم برجام </a:t>
            </a:r>
            <a:r>
              <a:rPr lang="fa-IR" sz="3600" dirty="0">
                <a:solidFill>
                  <a:srgbClr val="0070C0"/>
                </a:solidFill>
                <a:cs typeface="B Titr" panose="00000700000000000000" pitchFamily="2" charset="-78"/>
              </a:rPr>
              <a:t>توسط </a:t>
            </a:r>
            <a:r>
              <a:rPr lang="fa-IR" sz="3600" dirty="0" smtClean="0">
                <a:solidFill>
                  <a:srgbClr val="0070C0"/>
                </a:solidFill>
                <a:cs typeface="B Titr" panose="00000700000000000000" pitchFamily="2" charset="-78"/>
              </a:rPr>
              <a:t>آمریکا بعد از برجام</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365007935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200000"/>
              </a:lnSpc>
            </a:pPr>
            <a:r>
              <a:rPr lang="fa-IR" sz="2400" b="1" dirty="0">
                <a:solidFill>
                  <a:srgbClr val="FF0000"/>
                </a:solidFill>
                <a:cs typeface="B Titr" panose="00000700000000000000" pitchFamily="2" charset="-78"/>
              </a:rPr>
              <a:t>سازوکار در  بند‌های 36 و 37 برجام:</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به ترتیب زیر اقدام می شود:</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1-  </a:t>
            </a:r>
            <a:r>
              <a:rPr lang="fa-IR" sz="2800" b="1" dirty="0">
                <a:solidFill>
                  <a:schemeClr val="tx1"/>
                </a:solidFill>
                <a:cs typeface="B Nazanin" panose="00000400000000000000" pitchFamily="2" charset="-78"/>
              </a:rPr>
              <a:t>تشکیل کمیسیون </a:t>
            </a:r>
            <a:r>
              <a:rPr lang="fa-IR" sz="2800" b="1" dirty="0" smtClean="0">
                <a:solidFill>
                  <a:schemeClr val="tx1"/>
                </a:solidFill>
                <a:cs typeface="B Nazanin" panose="00000400000000000000" pitchFamily="2" charset="-78"/>
              </a:rPr>
              <a:t>مشترک</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2- در </a:t>
            </a:r>
            <a:r>
              <a:rPr lang="fa-IR" sz="2800" b="1" dirty="0">
                <a:solidFill>
                  <a:schemeClr val="tx1"/>
                </a:solidFill>
                <a:cs typeface="B Nazanin" panose="00000400000000000000" pitchFamily="2" charset="-78"/>
              </a:rPr>
              <a:t>صورت </a:t>
            </a:r>
            <a:r>
              <a:rPr lang="fa-IR" sz="2800" b="1" dirty="0" smtClean="0">
                <a:solidFill>
                  <a:schemeClr val="tx1"/>
                </a:solidFill>
                <a:cs typeface="B Nazanin" panose="00000400000000000000" pitchFamily="2" charset="-78"/>
              </a:rPr>
              <a:t>ناتوانی، </a:t>
            </a:r>
            <a:r>
              <a:rPr lang="fa-IR" sz="2800" b="1" dirty="0">
                <a:solidFill>
                  <a:schemeClr val="tx1"/>
                </a:solidFill>
                <a:cs typeface="B Nazanin" panose="00000400000000000000" pitchFamily="2" charset="-78"/>
              </a:rPr>
              <a:t>نشست هیات </a:t>
            </a:r>
            <a:r>
              <a:rPr lang="fa-IR" sz="2800" b="1" dirty="0" smtClean="0">
                <a:solidFill>
                  <a:schemeClr val="tx1"/>
                </a:solidFill>
                <a:cs typeface="B Nazanin" panose="00000400000000000000" pitchFamily="2" charset="-78"/>
              </a:rPr>
              <a:t>وزیران</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3- به </a:t>
            </a:r>
            <a:r>
              <a:rPr lang="fa-IR" sz="2800" b="1" dirty="0">
                <a:solidFill>
                  <a:schemeClr val="tx1"/>
                </a:solidFill>
                <a:cs typeface="B Nazanin" panose="00000400000000000000" pitchFamily="2" charset="-78"/>
              </a:rPr>
              <a:t>موازات یا در صورت ناتوانی </a:t>
            </a:r>
            <a:r>
              <a:rPr lang="fa-IR" sz="2800" b="1" dirty="0" smtClean="0">
                <a:solidFill>
                  <a:schemeClr val="tx1"/>
                </a:solidFill>
                <a:cs typeface="B Nazanin" panose="00000400000000000000" pitchFamily="2" charset="-78"/>
              </a:rPr>
              <a:t>تشکیل هیات مشورتی</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4- در صورت ناکامی سازوکارها اقدام </a:t>
            </a:r>
            <a:r>
              <a:rPr lang="fa-IR" sz="2800" b="1" dirty="0">
                <a:solidFill>
                  <a:schemeClr val="tx1"/>
                </a:solidFill>
                <a:cs typeface="B Nazanin" panose="00000400000000000000" pitchFamily="2" charset="-78"/>
              </a:rPr>
              <a:t>از سوی شاکی یا ارجاع به شورای امنیت </a:t>
            </a:r>
            <a:r>
              <a:rPr lang="fa-IR" sz="2800" b="1" dirty="0" smtClean="0">
                <a:solidFill>
                  <a:schemeClr val="tx1"/>
                </a:solidFill>
                <a:cs typeface="B Nazanin" panose="00000400000000000000" pitchFamily="2" charset="-78"/>
              </a:rPr>
              <a:t>							سازمان ملل</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سازوکارهای پیش بینی شده در برجام</a:t>
            </a:r>
          </a:p>
        </p:txBody>
      </p:sp>
    </p:spTree>
    <p:extLst>
      <p:ext uri="{BB962C8B-B14F-4D97-AF65-F5344CB8AC3E}">
        <p14:creationId xmlns:p14="http://schemas.microsoft.com/office/powerpoint/2010/main" val="414183641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a:solidFill>
                  <a:srgbClr val="FF0000"/>
                </a:solidFill>
                <a:cs typeface="B Titr" panose="00000700000000000000" pitchFamily="2" charset="-78"/>
              </a:rPr>
              <a:t>یک- کمیسیون مشترک؛‌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a:t>
            </a:r>
            <a:r>
              <a:rPr lang="fa-IR" sz="2800" b="1" dirty="0">
                <a:solidFill>
                  <a:schemeClr val="tx1"/>
                </a:solidFill>
                <a:cs typeface="B Nazanin" panose="00000400000000000000" pitchFamily="2" charset="-78"/>
              </a:rPr>
              <a:t>چنانچه </a:t>
            </a:r>
            <a:r>
              <a:rPr lang="fa-IR" sz="2800" b="1" dirty="0" smtClean="0">
                <a:solidFill>
                  <a:schemeClr val="tx1"/>
                </a:solidFill>
                <a:cs typeface="B Nazanin" panose="00000400000000000000" pitchFamily="2" charset="-78"/>
              </a:rPr>
              <a:t>ایران یا  </a:t>
            </a:r>
            <a:r>
              <a:rPr lang="fa-IR" sz="2800" b="1" dirty="0">
                <a:solidFill>
                  <a:schemeClr val="tx1"/>
                </a:solidFill>
                <a:cs typeface="B Nazanin" panose="00000400000000000000" pitchFamily="2" charset="-78"/>
              </a:rPr>
              <a:t>هر یک از اعضای گروه 1+5معتقد باشد که </a:t>
            </a:r>
            <a:r>
              <a:rPr lang="fa-IR" sz="2800" b="1" dirty="0" smtClean="0">
                <a:solidFill>
                  <a:schemeClr val="tx1"/>
                </a:solidFill>
                <a:cs typeface="B Nazanin" panose="00000400000000000000" pitchFamily="2" charset="-78"/>
              </a:rPr>
              <a:t>طرف مقابل تعهدات </a:t>
            </a:r>
            <a:r>
              <a:rPr lang="fa-IR" sz="2800" b="1" dirty="0">
                <a:solidFill>
                  <a:schemeClr val="tx1"/>
                </a:solidFill>
                <a:cs typeface="B Nazanin" panose="00000400000000000000" pitchFamily="2" charset="-78"/>
              </a:rPr>
              <a:t>خود را رعایت ننموده‌اند،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می‌تواند </a:t>
            </a:r>
            <a:r>
              <a:rPr lang="fa-IR" sz="2800" b="1" dirty="0">
                <a:solidFill>
                  <a:schemeClr val="tx1"/>
                </a:solidFill>
                <a:cs typeface="B Nazanin" panose="00000400000000000000" pitchFamily="2" charset="-78"/>
              </a:rPr>
              <a:t>موضوع را به منظور حل و فصل به کمیسیون مشترک ارجاع </a:t>
            </a:r>
            <a:r>
              <a:rPr lang="fa-IR" sz="2800" b="1" dirty="0" smtClean="0">
                <a:solidFill>
                  <a:schemeClr val="tx1"/>
                </a:solidFill>
                <a:cs typeface="B Nazanin" panose="00000400000000000000" pitchFamily="2" charset="-78"/>
              </a:rPr>
              <a:t>نماید</a:t>
            </a:r>
            <a:br>
              <a:rPr lang="fa-IR" sz="2800" b="1" dirty="0" smtClean="0">
                <a:solidFill>
                  <a:schemeClr val="tx1"/>
                </a:solidFill>
                <a:cs typeface="B Nazanin" panose="00000400000000000000" pitchFamily="2" charset="-78"/>
              </a:rPr>
            </a:br>
            <a:r>
              <a:rPr lang="fa-IR" sz="1800" b="1" dirty="0" smtClean="0">
                <a:solidFill>
                  <a:schemeClr val="tx1"/>
                </a:solidFill>
                <a:cs typeface="B Nazanin" panose="00000400000000000000" pitchFamily="2" charset="-78"/>
              </a:rPr>
              <a:t/>
            </a:r>
            <a:br>
              <a:rPr lang="fa-IR" sz="1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کمیسیون </a:t>
            </a:r>
            <a:r>
              <a:rPr lang="fa-IR" sz="2800" b="1" dirty="0">
                <a:solidFill>
                  <a:schemeClr val="tx1"/>
                </a:solidFill>
                <a:cs typeface="B Nazanin" panose="00000400000000000000" pitchFamily="2" charset="-78"/>
              </a:rPr>
              <a:t>مشترک 15 روز زمان خواهد داشت تا موضوع را فیصله دهد،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مگر </a:t>
            </a:r>
            <a:r>
              <a:rPr lang="fa-IR" sz="2800" b="1" dirty="0">
                <a:solidFill>
                  <a:schemeClr val="tx1"/>
                </a:solidFill>
                <a:cs typeface="B Nazanin" panose="00000400000000000000" pitchFamily="2" charset="-78"/>
              </a:rPr>
              <a:t>اینکه این زمان با اجماع تمدید شود. </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سازوکارهای پیش بینی شده در برجام</a:t>
            </a:r>
          </a:p>
        </p:txBody>
      </p:sp>
    </p:spTree>
    <p:extLst>
      <p:ext uri="{BB962C8B-B14F-4D97-AF65-F5344CB8AC3E}">
        <p14:creationId xmlns:p14="http://schemas.microsoft.com/office/powerpoint/2010/main" val="100812689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a:solidFill>
                  <a:srgbClr val="FF0000"/>
                </a:solidFill>
                <a:cs typeface="B Titr" panose="00000700000000000000" pitchFamily="2" charset="-78"/>
              </a:rPr>
              <a:t>دو- نشست هیات وزیران؛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متعاقب </a:t>
            </a:r>
            <a:r>
              <a:rPr lang="fa-IR" sz="2800" b="1" dirty="0">
                <a:solidFill>
                  <a:schemeClr val="tx1"/>
                </a:solidFill>
                <a:cs typeface="B Nazanin" panose="00000400000000000000" pitchFamily="2" charset="-78"/>
              </a:rPr>
              <a:t>بررسی کمیسیون مشترک،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چنانچه </a:t>
            </a:r>
            <a:r>
              <a:rPr lang="fa-IR" sz="2800" b="1" dirty="0">
                <a:solidFill>
                  <a:schemeClr val="tx1"/>
                </a:solidFill>
                <a:cs typeface="B Nazanin" panose="00000400000000000000" pitchFamily="2" charset="-78"/>
              </a:rPr>
              <a:t>هر عضو معتقد باشد که موضوع پایبندی فیصله نیافته است، می‌تواند موضوع را به وزیران امور خارجه ارجاع دهد.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وزیران </a:t>
            </a:r>
            <a:r>
              <a:rPr lang="fa-IR" sz="2800" b="1" dirty="0">
                <a:solidFill>
                  <a:schemeClr val="tx1"/>
                </a:solidFill>
                <a:cs typeface="B Nazanin" panose="00000400000000000000" pitchFamily="2" charset="-78"/>
              </a:rPr>
              <a:t>15 روز فرصت خواهند داشت تا موضوع را فیصله دهند، مگر اینکه این زمان با اجماع تمدید شود. </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سازوکارهای پیش بینی شده در برجام</a:t>
            </a:r>
          </a:p>
        </p:txBody>
      </p:sp>
    </p:spTree>
    <p:extLst>
      <p:ext uri="{BB962C8B-B14F-4D97-AF65-F5344CB8AC3E}">
        <p14:creationId xmlns:p14="http://schemas.microsoft.com/office/powerpoint/2010/main" val="155458195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a:solidFill>
                  <a:srgbClr val="FF0000"/>
                </a:solidFill>
                <a:cs typeface="B Titr" panose="00000700000000000000" pitchFamily="2" charset="-78"/>
              </a:rPr>
              <a:t>سه- هیات مشورتی؛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پس از بررسی کمیسیون </a:t>
            </a:r>
            <a:r>
              <a:rPr lang="fa-IR" sz="2800" b="1" dirty="0">
                <a:solidFill>
                  <a:schemeClr val="tx1"/>
                </a:solidFill>
                <a:cs typeface="B Nazanin" panose="00000400000000000000" pitchFamily="2" charset="-78"/>
              </a:rPr>
              <a:t>مشترک - همزمان با (یا به جای) بررسی در سطح وزیران - خواه عضو شاکی یا عضوی که اجرای تکالیفش موضوع بوده است،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می‌تواند </a:t>
            </a:r>
            <a:r>
              <a:rPr lang="fa-IR" sz="2800" b="1" dirty="0">
                <a:solidFill>
                  <a:schemeClr val="tx1"/>
                </a:solidFill>
                <a:cs typeface="B Nazanin" panose="00000400000000000000" pitchFamily="2" charset="-78"/>
              </a:rPr>
              <a:t>درخواست نماید که موضوع توسط یک هیات مشورتی که متشکل از سه عضو خواهد بود (یکی از سوی هر یک از طرف های درگیر در اختلاف و طرف سوم مستقل) بررسی شود</a:t>
            </a:r>
            <a:r>
              <a:rPr lang="fa-IR" sz="2800" b="1" dirty="0" smtClean="0">
                <a:solidFill>
                  <a:schemeClr val="tx1"/>
                </a:solidFill>
                <a:cs typeface="B Nazanin" panose="00000400000000000000" pitchFamily="2" charset="-78"/>
              </a:rPr>
              <a:t>.</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هیات </a:t>
            </a:r>
            <a:r>
              <a:rPr lang="fa-IR" sz="2800" b="1" dirty="0">
                <a:solidFill>
                  <a:schemeClr val="tx1"/>
                </a:solidFill>
                <a:cs typeface="B Nazanin" panose="00000400000000000000" pitchFamily="2" charset="-78"/>
              </a:rPr>
              <a:t>مشورتی می بایست نظریه غیر الزام‌آوری را در خصوص موضوع پایبندی ظرف 15 روز ارائه نماید.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چنانچه</a:t>
            </a:r>
            <a:r>
              <a:rPr lang="fa-IR" sz="2800" b="1" dirty="0">
                <a:solidFill>
                  <a:schemeClr val="tx1"/>
                </a:solidFill>
                <a:cs typeface="B Nazanin" panose="00000400000000000000" pitchFamily="2" charset="-78"/>
              </a:rPr>
              <a:t>، متعاقب این فرایند30 روزه موضوع فیصله نیابد، کمیسیون مشترک در کمتر از 5 روز نظریه هیات مشورتی را با هدف فیصله موضوع بررسی خواهد کرد</a:t>
            </a:r>
            <a:r>
              <a:rPr lang="fa-IR" sz="2800" b="1" dirty="0" smtClean="0">
                <a:solidFill>
                  <a:schemeClr val="tx1"/>
                </a:solidFill>
                <a:cs typeface="B Nazanin" panose="00000400000000000000" pitchFamily="2" charset="-78"/>
              </a:rPr>
              <a:t>.</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سازوکارهای پیش بینی شده در برجام</a:t>
            </a:r>
          </a:p>
        </p:txBody>
      </p:sp>
    </p:spTree>
    <p:extLst>
      <p:ext uri="{BB962C8B-B14F-4D97-AF65-F5344CB8AC3E}">
        <p14:creationId xmlns:p14="http://schemas.microsoft.com/office/powerpoint/2010/main" val="125847476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200000"/>
              </a:lnSpc>
            </a:pPr>
            <a:r>
              <a:rPr lang="fa-IR" sz="2400" b="1" dirty="0">
                <a:solidFill>
                  <a:srgbClr val="FF0000"/>
                </a:solidFill>
                <a:cs typeface="B Titr" panose="00000700000000000000" pitchFamily="2" charset="-78"/>
              </a:rPr>
              <a:t>چهار- عمل بر وفق برجام یا ارجاع به شورای امنیت؛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در صورت عدم رضایت طرف شاکی و اعتقاد بر این که موضوع، مصداق «عدم پایبندی اساسی» می باشد، موضوع </a:t>
            </a:r>
            <a:r>
              <a:rPr lang="fa-IR" sz="2800" b="1" dirty="0">
                <a:solidFill>
                  <a:schemeClr val="tx1"/>
                </a:solidFill>
                <a:cs typeface="B Nazanin" panose="00000400000000000000" pitchFamily="2" charset="-78"/>
              </a:rPr>
              <a:t>فیصله نیافته را به عنوان مبنای توقف کلی و یا جزئی اجرای تعهدات اش وفق برجام قلمداد کرده و یا به شورای امنیت سازمان ملل متحد ابلاغ </a:t>
            </a:r>
            <a:r>
              <a:rPr lang="fa-IR" sz="2800" b="1" dirty="0" smtClean="0">
                <a:solidFill>
                  <a:schemeClr val="tx1"/>
                </a:solidFill>
                <a:cs typeface="B Nazanin" panose="00000400000000000000" pitchFamily="2" charset="-78"/>
              </a:rPr>
              <a:t>نماید.</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این </a:t>
            </a:r>
            <a:r>
              <a:rPr lang="fa-IR" sz="2800" b="1" dirty="0">
                <a:solidFill>
                  <a:schemeClr val="tx1"/>
                </a:solidFill>
                <a:cs typeface="B Nazanin" panose="00000400000000000000" pitchFamily="2" charset="-78"/>
              </a:rPr>
              <a:t>موضوع علاوه بر بند 37 برجام در قطعنامه 2231 نیز اشاره شده است که ایران می‌تواند از این ظرفیت استفاده نماید. </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سازوکارهای پیش بینی شده در برجام</a:t>
            </a:r>
          </a:p>
        </p:txBody>
      </p:sp>
    </p:spTree>
    <p:extLst>
      <p:ext uri="{BB962C8B-B14F-4D97-AF65-F5344CB8AC3E}">
        <p14:creationId xmlns:p14="http://schemas.microsoft.com/office/powerpoint/2010/main" val="304821676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ts val="4500"/>
              </a:lnSpc>
            </a:pPr>
            <a:r>
              <a:rPr lang="fa-IR" sz="2400" b="1" dirty="0">
                <a:solidFill>
                  <a:srgbClr val="FF0000"/>
                </a:solidFill>
                <a:cs typeface="B Titr" panose="00000700000000000000" pitchFamily="2" charset="-78"/>
              </a:rPr>
              <a:t>بند 11 قطعنامه، چگونگی برخورد با تخلفات اعضاء:</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اگر </a:t>
            </a:r>
            <a:r>
              <a:rPr lang="fa-IR" sz="2800" b="1" dirty="0">
                <a:solidFill>
                  <a:schemeClr val="tx1"/>
                </a:solidFill>
                <a:cs typeface="B Nazanin" panose="00000400000000000000" pitchFamily="2" charset="-78"/>
              </a:rPr>
              <a:t>یکی از دولت‌های طرف برجام در خصوص هر مسئله‌ای که مصداق عدم پایبندی اساسی به برجام باشد، ‌اعلامیه‌ای صادر کند، ادامه اجرای بند 7 باید ظرف مدت30 روز در شورای امنیت به رأی گذاشته شود</a:t>
            </a:r>
            <a:r>
              <a:rPr lang="fa-IR" sz="2800" b="1" dirty="0" smtClean="0">
                <a:solidFill>
                  <a:schemeClr val="tx1"/>
                </a:solidFill>
                <a:cs typeface="B Nazanin" panose="00000400000000000000" pitchFamily="2" charset="-78"/>
              </a:rPr>
              <a:t>.</a:t>
            </a:r>
            <a:br>
              <a:rPr lang="fa-IR" sz="2800" b="1" dirty="0" smtClean="0">
                <a:solidFill>
                  <a:schemeClr val="tx1"/>
                </a:solidFill>
                <a:cs typeface="B Nazanin" panose="00000400000000000000" pitchFamily="2" charset="-78"/>
              </a:rPr>
            </a:br>
            <a:r>
              <a:rPr lang="fa-IR" sz="2400" b="1" dirty="0">
                <a:solidFill>
                  <a:srgbClr val="FF0000"/>
                </a:solidFill>
                <a:cs typeface="B Titr" panose="00000700000000000000" pitchFamily="2" charset="-78"/>
              </a:rPr>
              <a:t>اشکال عمده در سازوکار بررسی شکایت ایران:</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a:solidFill>
                  <a:schemeClr val="tx1"/>
                </a:solidFill>
                <a:cs typeface="B Nazanin" panose="00000400000000000000" pitchFamily="2" charset="-78"/>
              </a:rPr>
              <a:t>پیچیدگی زیاد سازوکارهای پیش بینی شده در برجام و قطعنامه2231</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ایران </a:t>
            </a:r>
            <a:r>
              <a:rPr lang="fa-IR" sz="2800" b="1" dirty="0">
                <a:solidFill>
                  <a:schemeClr val="tx1"/>
                </a:solidFill>
                <a:cs typeface="B Nazanin" panose="00000400000000000000" pitchFamily="2" charset="-78"/>
              </a:rPr>
              <a:t>به سختی می‌تواند شکایت خود را مبنی بر نقض برجام </a:t>
            </a:r>
            <a:r>
              <a:rPr lang="fa-IR" sz="2800" b="1" dirty="0" smtClean="0">
                <a:solidFill>
                  <a:schemeClr val="tx1"/>
                </a:solidFill>
                <a:cs typeface="B Nazanin" panose="00000400000000000000" pitchFamily="2" charset="-78"/>
              </a:rPr>
              <a:t>به واسطه </a:t>
            </a:r>
            <a:r>
              <a:rPr lang="fa-IR" sz="2800" b="1" dirty="0">
                <a:solidFill>
                  <a:schemeClr val="tx1"/>
                </a:solidFill>
                <a:cs typeface="B Nazanin" panose="00000400000000000000" pitchFamily="2" charset="-78"/>
              </a:rPr>
              <a:t>تمدید قانون ایسا پیش ببرد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یکی </a:t>
            </a:r>
            <a:r>
              <a:rPr lang="fa-IR" sz="2800" b="1" dirty="0">
                <a:solidFill>
                  <a:schemeClr val="tx1"/>
                </a:solidFill>
                <a:cs typeface="B Nazanin" panose="00000400000000000000" pitchFamily="2" charset="-78"/>
              </a:rPr>
              <a:t>از مسایل </a:t>
            </a:r>
            <a:r>
              <a:rPr lang="fa-IR" sz="2800" b="1" dirty="0" smtClean="0">
                <a:solidFill>
                  <a:schemeClr val="tx1"/>
                </a:solidFill>
                <a:cs typeface="B Nazanin" panose="00000400000000000000" pitchFamily="2" charset="-78"/>
              </a:rPr>
              <a:t>ابهام، </a:t>
            </a:r>
            <a:r>
              <a:rPr lang="fa-IR" sz="2800" b="1" dirty="0">
                <a:solidFill>
                  <a:schemeClr val="tx1"/>
                </a:solidFill>
                <a:cs typeface="B Nazanin" panose="00000400000000000000" pitchFamily="2" charset="-78"/>
              </a:rPr>
              <a:t>ترکیب اعضا و لزوم جلب «رضایت» طرف شاکی است</a:t>
            </a:r>
            <a:r>
              <a:rPr lang="fa-IR" sz="2800" b="1" dirty="0" smtClean="0">
                <a:solidFill>
                  <a:schemeClr val="tx1"/>
                </a:solidFill>
                <a:cs typeface="B Nazanin" panose="00000400000000000000" pitchFamily="2" charset="-78"/>
              </a:rPr>
              <a:t>؛</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کمیسیون </a:t>
            </a:r>
            <a:r>
              <a:rPr lang="fa-IR" sz="2800" b="1" dirty="0">
                <a:solidFill>
                  <a:schemeClr val="tx1"/>
                </a:solidFill>
                <a:cs typeface="B Nazanin" panose="00000400000000000000" pitchFamily="2" charset="-78"/>
              </a:rPr>
              <a:t>مشترکی </a:t>
            </a:r>
            <a:r>
              <a:rPr lang="fa-IR" sz="2800" b="1" dirty="0" smtClean="0">
                <a:solidFill>
                  <a:schemeClr val="tx1"/>
                </a:solidFill>
                <a:cs typeface="B Nazanin" panose="00000400000000000000" pitchFamily="2" charset="-78"/>
              </a:rPr>
              <a:t>هشت </a:t>
            </a:r>
            <a:r>
              <a:rPr lang="fa-IR" sz="2800" b="1" dirty="0">
                <a:solidFill>
                  <a:schemeClr val="tx1"/>
                </a:solidFill>
                <a:cs typeface="B Nazanin" panose="00000400000000000000" pitchFamily="2" charset="-78"/>
              </a:rPr>
              <a:t>عضو </a:t>
            </a:r>
            <a:r>
              <a:rPr lang="fa-IR" sz="2800" b="1" dirty="0" smtClean="0">
                <a:solidFill>
                  <a:schemeClr val="tx1"/>
                </a:solidFill>
                <a:cs typeface="B Nazanin" panose="00000400000000000000" pitchFamily="2" charset="-78"/>
              </a:rPr>
              <a:t>دارد و طرف </a:t>
            </a:r>
            <a:r>
              <a:rPr lang="fa-IR" sz="2800" b="1" dirty="0">
                <a:solidFill>
                  <a:schemeClr val="tx1"/>
                </a:solidFill>
                <a:cs typeface="B Nazanin" panose="00000400000000000000" pitchFamily="2" charset="-78"/>
              </a:rPr>
              <a:t>غربی همواره اکثریت را در آن در اختیار دارد.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اعضای کمیسیون: ایران،‌ </a:t>
            </a:r>
            <a:r>
              <a:rPr lang="fa-IR" sz="2800" b="1" dirty="0">
                <a:solidFill>
                  <a:schemeClr val="tx1"/>
                </a:solidFill>
                <a:cs typeface="B Nazanin" panose="00000400000000000000" pitchFamily="2" charset="-78"/>
              </a:rPr>
              <a:t>آمریکا، اتحادیه اروپا، انگلیس، فرانسه، آلمان، روسیه و چین</a:t>
            </a:r>
            <a:r>
              <a:rPr lang="fa-IR" sz="2800" b="1" dirty="0" smtClean="0">
                <a:solidFill>
                  <a:schemeClr val="tx1"/>
                </a:solidFill>
                <a:cs typeface="B Nazanin" panose="00000400000000000000" pitchFamily="2" charset="-78"/>
              </a:rPr>
              <a:t>.</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سازوکارهای پیش بینی شده در برجام</a:t>
            </a:r>
          </a:p>
        </p:txBody>
      </p:sp>
    </p:spTree>
    <p:extLst>
      <p:ext uri="{BB962C8B-B14F-4D97-AF65-F5344CB8AC3E}">
        <p14:creationId xmlns:p14="http://schemas.microsoft.com/office/powerpoint/2010/main" val="184951183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ts val="4500"/>
              </a:lnSpc>
            </a:pPr>
            <a:r>
              <a:rPr lang="fa-IR" sz="2400" b="1" dirty="0" smtClean="0">
                <a:solidFill>
                  <a:srgbClr val="FF0000"/>
                </a:solidFill>
                <a:cs typeface="B Titr" panose="00000700000000000000" pitchFamily="2" charset="-78"/>
              </a:rPr>
              <a:t>تصویب قانون اقدام متقابل توسط مجلس:</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در تاریخ 94/07/23 (بندهای </a:t>
            </a:r>
            <a:r>
              <a:rPr lang="fa-IR" sz="2800" b="1" dirty="0">
                <a:solidFill>
                  <a:schemeClr val="tx1"/>
                </a:solidFill>
                <a:cs typeface="B Nazanin" panose="00000400000000000000" pitchFamily="2" charset="-78"/>
              </a:rPr>
              <a:t>2 و 3 </a:t>
            </a:r>
            <a:r>
              <a:rPr lang="fa-IR" sz="2800" b="1" dirty="0" smtClean="0">
                <a:solidFill>
                  <a:schemeClr val="tx1"/>
                </a:solidFill>
                <a:cs typeface="B Nazanin" panose="00000400000000000000" pitchFamily="2" charset="-78"/>
              </a:rPr>
              <a:t>) و </a:t>
            </a:r>
            <a:r>
              <a:rPr lang="fa-IR" sz="2800" b="1" dirty="0" smtClean="0">
                <a:solidFill>
                  <a:schemeClr val="tx1"/>
                </a:solidFill>
                <a:cs typeface="B Nazanin" panose="00000400000000000000" pitchFamily="2" charset="-78"/>
              </a:rPr>
              <a:t>تعیین </a:t>
            </a:r>
            <a:r>
              <a:rPr lang="fa-IR" sz="2800" b="1" dirty="0" smtClean="0">
                <a:solidFill>
                  <a:schemeClr val="tx1"/>
                </a:solidFill>
                <a:cs typeface="B Nazanin" panose="00000400000000000000" pitchFamily="2" charset="-78"/>
              </a:rPr>
              <a:t>وظائف دولت در صورت نقض طرف </a:t>
            </a:r>
            <a:r>
              <a:rPr lang="fa-IR" sz="2800" b="1" dirty="0" smtClean="0">
                <a:solidFill>
                  <a:schemeClr val="tx1"/>
                </a:solidFill>
                <a:cs typeface="B Nazanin" panose="00000400000000000000" pitchFamily="2" charset="-78"/>
              </a:rPr>
              <a:t>مقابل و </a:t>
            </a:r>
            <a:r>
              <a:rPr lang="fa-IR" sz="2800" b="1" dirty="0" smtClean="0">
                <a:solidFill>
                  <a:srgbClr val="FF0000"/>
                </a:solidFill>
                <a:cs typeface="B Titr" panose="00000700000000000000" pitchFamily="2" charset="-78"/>
              </a:rPr>
              <a:t>شورای </a:t>
            </a:r>
            <a:r>
              <a:rPr lang="fa-IR" sz="2800" b="1" dirty="0">
                <a:solidFill>
                  <a:srgbClr val="FF0000"/>
                </a:solidFill>
                <a:cs typeface="B Titr" panose="00000700000000000000" pitchFamily="2" charset="-78"/>
              </a:rPr>
              <a:t>امنیت ملی مرجع رسیدگی در </a:t>
            </a:r>
            <a:r>
              <a:rPr lang="fa-IR" sz="2800" b="1" dirty="0" smtClean="0">
                <a:solidFill>
                  <a:srgbClr val="FF0000"/>
                </a:solidFill>
                <a:cs typeface="B Titr" panose="00000700000000000000" pitchFamily="2" charset="-78"/>
              </a:rPr>
              <a:t>کشور</a:t>
            </a:r>
            <a:br>
              <a:rPr lang="fa-IR" sz="2800" b="1" dirty="0" smtClean="0">
                <a:solidFill>
                  <a:srgbClr val="FF0000"/>
                </a:solidFill>
                <a:cs typeface="B Titr" panose="00000700000000000000" pitchFamily="2" charset="-78"/>
              </a:rPr>
            </a:br>
            <a:r>
              <a:rPr lang="fa-IR" sz="2800" b="1" dirty="0" smtClean="0">
                <a:solidFill>
                  <a:schemeClr val="tx1"/>
                </a:solidFill>
                <a:cs typeface="B Nazanin" panose="00000400000000000000" pitchFamily="2" charset="-78"/>
              </a:rPr>
              <a:t>				1- </a:t>
            </a:r>
            <a:r>
              <a:rPr lang="fa-IR" sz="2400" b="1" dirty="0" smtClean="0">
                <a:solidFill>
                  <a:srgbClr val="FF0000"/>
                </a:solidFill>
                <a:cs typeface="B Titr" panose="00000700000000000000" pitchFamily="2" charset="-78"/>
              </a:rPr>
              <a:t>رصد </a:t>
            </a:r>
            <a:r>
              <a:rPr lang="fa-IR" sz="2400" b="1" dirty="0">
                <a:solidFill>
                  <a:srgbClr val="FF0000"/>
                </a:solidFill>
                <a:cs typeface="B Titr" panose="00000700000000000000" pitchFamily="2" charset="-78"/>
              </a:rPr>
              <a:t>کامل هرگونه عدم پایبندی طرف </a:t>
            </a:r>
            <a:r>
              <a:rPr lang="fa-IR" sz="2400" b="1" dirty="0" smtClean="0">
                <a:solidFill>
                  <a:srgbClr val="FF0000"/>
                </a:solidFill>
                <a:cs typeface="B Titr" panose="00000700000000000000" pitchFamily="2" charset="-78"/>
              </a:rPr>
              <a:t>مقابل</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عدم </a:t>
            </a:r>
            <a:r>
              <a:rPr lang="fa-IR" sz="2800" b="1" dirty="0">
                <a:solidFill>
                  <a:schemeClr val="tx1"/>
                </a:solidFill>
                <a:cs typeface="B Nazanin" panose="00000400000000000000" pitchFamily="2" charset="-78"/>
              </a:rPr>
              <a:t>لغو مؤثر تحریم‌ها </a:t>
            </a:r>
            <a:br>
              <a:rPr lang="fa-IR" sz="2800" b="1" dirty="0">
                <a:solidFill>
                  <a:schemeClr val="tx1"/>
                </a:solidFill>
                <a:cs typeface="B Nazanin" panose="00000400000000000000" pitchFamily="2" charset="-78"/>
              </a:rPr>
            </a:br>
            <a:r>
              <a:rPr lang="fa-IR" sz="2800" b="1" dirty="0">
                <a:solidFill>
                  <a:schemeClr val="tx1"/>
                </a:solidFill>
                <a:cs typeface="B Nazanin" panose="00000400000000000000" pitchFamily="2" charset="-78"/>
              </a:rPr>
              <a:t>					یا بازگرداندن تحریم‌های 	لغو شده</a:t>
            </a:r>
            <a:br>
              <a:rPr lang="fa-IR" sz="2800" b="1" dirty="0">
                <a:solidFill>
                  <a:schemeClr val="tx1"/>
                </a:solidFill>
                <a:cs typeface="B Nazanin" panose="00000400000000000000" pitchFamily="2" charset="-78"/>
              </a:rPr>
            </a:br>
            <a:r>
              <a:rPr lang="fa-IR" sz="2800" b="1" dirty="0">
                <a:solidFill>
                  <a:schemeClr val="tx1"/>
                </a:solidFill>
                <a:cs typeface="B Nazanin" panose="00000400000000000000" pitchFamily="2" charset="-78"/>
              </a:rPr>
              <a:t>					یا وضع تحریم تحت هر عنوان دیگر</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2- </a:t>
            </a:r>
            <a:r>
              <a:rPr lang="fa-IR" sz="2400" b="1" dirty="0" smtClean="0">
                <a:solidFill>
                  <a:srgbClr val="FF0000"/>
                </a:solidFill>
                <a:cs typeface="B Titr" panose="00000700000000000000" pitchFamily="2" charset="-78"/>
              </a:rPr>
              <a:t>اقدامات </a:t>
            </a:r>
            <a:r>
              <a:rPr lang="fa-IR" sz="2400" b="1" dirty="0" smtClean="0">
                <a:solidFill>
                  <a:srgbClr val="FF0000"/>
                </a:solidFill>
                <a:cs typeface="B Titr" panose="00000700000000000000" pitchFamily="2" charset="-78"/>
              </a:rPr>
              <a:t>متقابل</a:t>
            </a:r>
            <a:r>
              <a:rPr lang="fa-IR" sz="2400" b="1" dirty="0" smtClean="0">
                <a:solidFill>
                  <a:srgbClr val="FF0000"/>
                </a:solidFill>
                <a:cs typeface="B Titr" panose="00000700000000000000" pitchFamily="2" charset="-78"/>
              </a:rPr>
              <a:t/>
            </a:r>
            <a:br>
              <a:rPr lang="fa-IR" sz="2400" b="1" dirty="0" smtClean="0">
                <a:solidFill>
                  <a:srgbClr val="FF0000"/>
                </a:solidFill>
                <a:cs typeface="B Titr" panose="00000700000000000000" pitchFamily="2" charset="-78"/>
              </a:rPr>
            </a:br>
            <a:r>
              <a:rPr lang="fa-IR" sz="2400" b="1" dirty="0" smtClean="0">
                <a:solidFill>
                  <a:srgbClr val="FF0000"/>
                </a:solidFill>
                <a:cs typeface="B Titr" panose="00000700000000000000" pitchFamily="2" charset="-78"/>
              </a:rPr>
              <a:t>					</a:t>
            </a:r>
            <a:r>
              <a:rPr lang="fa-IR" sz="2400" b="1" dirty="0">
                <a:solidFill>
                  <a:schemeClr val="tx1"/>
                </a:solidFill>
                <a:cs typeface="B Nazanin" panose="00000400000000000000" pitchFamily="2" charset="-78"/>
              </a:rPr>
              <a:t>1- توقف همکاری داوطلبانه</a:t>
            </a:r>
            <a:br>
              <a:rPr lang="fa-IR" sz="2400" b="1" dirty="0">
                <a:solidFill>
                  <a:schemeClr val="tx1"/>
                </a:solidFill>
                <a:cs typeface="B Nazanin" panose="00000400000000000000" pitchFamily="2" charset="-78"/>
              </a:rPr>
            </a:br>
            <a:r>
              <a:rPr lang="fa-IR" sz="2400" b="1" dirty="0">
                <a:solidFill>
                  <a:schemeClr val="tx1"/>
                </a:solidFill>
                <a:cs typeface="B Nazanin" panose="00000400000000000000" pitchFamily="2" charset="-78"/>
              </a:rPr>
              <a:t>					2- سامان و توسعه سریع برنامه هسته‌ای صلح آمیز ج.ا.ا</a:t>
            </a:r>
            <a:r>
              <a:rPr lang="fa-IR" sz="2400" b="1" dirty="0" smtClean="0">
                <a:solidFill>
                  <a:srgbClr val="FF0000"/>
                </a:solidFill>
                <a:cs typeface="B Titr" panose="00000700000000000000" pitchFamily="2" charset="-78"/>
              </a:rPr>
              <a:t>			</a:t>
            </a:r>
            <a:br>
              <a:rPr lang="fa-IR" sz="2400" b="1" dirty="0" smtClean="0">
                <a:solidFill>
                  <a:srgbClr val="FF0000"/>
                </a:solidFill>
                <a:cs typeface="B Titr" panose="00000700000000000000" pitchFamily="2" charset="-78"/>
              </a:rPr>
            </a:br>
            <a:r>
              <a:rPr lang="fa-IR" sz="2400" b="1" dirty="0" smtClean="0">
                <a:solidFill>
                  <a:srgbClr val="FF0000"/>
                </a:solidFill>
                <a:cs typeface="B Titr" panose="00000700000000000000" pitchFamily="2" charset="-78"/>
              </a:rPr>
              <a:t>				</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r>
              <a:rPr lang="fa-IR" sz="1400" b="1" dirty="0">
                <a:solidFill>
                  <a:prstClr val="black"/>
                </a:solidFill>
                <a:cs typeface="B Nazanin" panose="00000400000000000000" pitchFamily="2" charset="-78"/>
              </a:rPr>
              <a:t/>
            </a:r>
            <a:br>
              <a:rPr lang="fa-IR" sz="14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a:solidFill>
                  <a:prstClr val="black"/>
                </a:solidFill>
                <a:cs typeface="B Nazanin" panose="00000400000000000000" pitchFamily="2" charset="-78"/>
              </a:rPr>
              <a:t>						</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قانون </a:t>
            </a:r>
            <a:r>
              <a:rPr lang="fa-IR" sz="3600" dirty="0" smtClean="0">
                <a:solidFill>
                  <a:srgbClr val="0070C0"/>
                </a:solidFill>
                <a:cs typeface="B Titr" panose="00000700000000000000" pitchFamily="2" charset="-78"/>
              </a:rPr>
              <a:t>اقدام </a:t>
            </a:r>
            <a:r>
              <a:rPr lang="fa-IR" sz="3600" dirty="0">
                <a:solidFill>
                  <a:srgbClr val="0070C0"/>
                </a:solidFill>
                <a:cs typeface="B Titr" panose="00000700000000000000" pitchFamily="2" charset="-78"/>
              </a:rPr>
              <a:t>متناسب و متقابل ج.ا.ا. در اجرای برجام</a:t>
            </a:r>
          </a:p>
        </p:txBody>
      </p:sp>
    </p:spTree>
    <p:extLst>
      <p:ext uri="{BB962C8B-B14F-4D97-AF65-F5344CB8AC3E}">
        <p14:creationId xmlns:p14="http://schemas.microsoft.com/office/powerpoint/2010/main" val="371892995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smtClean="0">
                <a:solidFill>
                  <a:srgbClr val="FF0000"/>
                </a:solidFill>
                <a:cs typeface="B Titr" panose="00000700000000000000" pitchFamily="2" charset="-78"/>
              </a:rPr>
              <a:t/>
            </a:r>
            <a:br>
              <a:rPr lang="fa-IR" sz="2400" b="1" dirty="0" smtClean="0">
                <a:solidFill>
                  <a:srgbClr val="FF0000"/>
                </a:solidFill>
                <a:cs typeface="B Titr" panose="00000700000000000000" pitchFamily="2" charset="-78"/>
              </a:rPr>
            </a:br>
            <a:r>
              <a:rPr lang="fa-IR" sz="2400" b="1" dirty="0" smtClean="0">
                <a:solidFill>
                  <a:srgbClr val="FF0000"/>
                </a:solidFill>
                <a:cs typeface="B Titr" panose="00000700000000000000" pitchFamily="2" charset="-78"/>
              </a:rPr>
              <a:t>توسعه </a:t>
            </a:r>
            <a:r>
              <a:rPr lang="fa-IR" sz="2400" b="1" dirty="0">
                <a:solidFill>
                  <a:srgbClr val="FF0000"/>
                </a:solidFill>
                <a:cs typeface="B Titr" panose="00000700000000000000" pitchFamily="2" charset="-78"/>
              </a:rPr>
              <a:t>سریع برنامه هسته‌ای </a:t>
            </a:r>
            <a:r>
              <a:rPr lang="fa-IR" sz="2400" b="1" dirty="0" smtClean="0">
                <a:solidFill>
                  <a:srgbClr val="FF0000"/>
                </a:solidFill>
                <a:cs typeface="B Titr" panose="00000700000000000000" pitchFamily="2" charset="-78"/>
              </a:rPr>
              <a:t>صلح آمیز </a:t>
            </a:r>
            <a:r>
              <a:rPr lang="fa-IR" sz="2400" b="1" dirty="0">
                <a:solidFill>
                  <a:srgbClr val="FF0000"/>
                </a:solidFill>
                <a:cs typeface="B Titr" panose="00000700000000000000" pitchFamily="2" charset="-78"/>
              </a:rPr>
              <a:t>:</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افزایش </a:t>
            </a:r>
            <a:r>
              <a:rPr lang="fa-IR" sz="2800" b="1" dirty="0">
                <a:solidFill>
                  <a:schemeClr val="tx1"/>
                </a:solidFill>
                <a:cs typeface="B Nazanin" panose="00000400000000000000" pitchFamily="2" charset="-78"/>
              </a:rPr>
              <a:t>ظرفیت غنی سازی کشور به یکصد و نود هزار سو ظرف مدت دو </a:t>
            </a:r>
            <a:r>
              <a:rPr lang="fa-IR" sz="2800" b="1" dirty="0" smtClean="0">
                <a:solidFill>
                  <a:schemeClr val="tx1"/>
                </a:solidFill>
                <a:cs typeface="B Nazanin" panose="00000400000000000000" pitchFamily="2" charset="-78"/>
              </a:rPr>
              <a:t>سال. </a:t>
            </a:r>
            <a:br>
              <a:rPr lang="fa-IR" sz="2800" b="1" dirty="0" smtClean="0">
                <a:solidFill>
                  <a:schemeClr val="tx1"/>
                </a:solidFill>
                <a:cs typeface="B Nazanin" panose="00000400000000000000" pitchFamily="2" charset="-78"/>
              </a:rPr>
            </a:br>
            <a:r>
              <a:rPr lang="fa-IR" sz="1600" b="1" dirty="0" smtClean="0">
                <a:solidFill>
                  <a:schemeClr val="tx1"/>
                </a:solidFill>
                <a:cs typeface="B Nazanin" panose="00000400000000000000" pitchFamily="2" charset="-78"/>
              </a:rPr>
              <a:t/>
            </a:r>
            <a:br>
              <a:rPr lang="fa-IR" sz="1600" b="1" dirty="0" smtClean="0">
                <a:solidFill>
                  <a:schemeClr val="tx1"/>
                </a:solidFill>
                <a:cs typeface="B Nazanin" panose="00000400000000000000" pitchFamily="2" charset="-78"/>
              </a:rPr>
            </a:br>
            <a:r>
              <a:rPr lang="fa-IR" sz="2400" b="1" dirty="0" smtClean="0">
                <a:solidFill>
                  <a:srgbClr val="FF0000"/>
                </a:solidFill>
                <a:cs typeface="B Titr" panose="00000700000000000000" pitchFamily="2" charset="-78"/>
              </a:rPr>
              <a:t>مرجع رسیدگی در کشور:</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شورای عالی امنیت ملی</a:t>
            </a:r>
            <a:br>
              <a:rPr lang="fa-IR" sz="2800" b="1" dirty="0" smtClean="0">
                <a:solidFill>
                  <a:schemeClr val="tx1"/>
                </a:solidFill>
                <a:cs typeface="B Nazanin" panose="00000400000000000000" pitchFamily="2" charset="-78"/>
              </a:rPr>
            </a:br>
            <a:r>
              <a:rPr lang="fa-IR" sz="1400" b="1" dirty="0" smtClean="0">
                <a:solidFill>
                  <a:schemeClr val="tx1"/>
                </a:solidFill>
                <a:cs typeface="B Nazanin" panose="00000400000000000000" pitchFamily="2" charset="-78"/>
              </a:rPr>
              <a:t/>
            </a:r>
            <a:br>
              <a:rPr lang="fa-IR" sz="1400" b="1" dirty="0" smtClean="0">
                <a:solidFill>
                  <a:schemeClr val="tx1"/>
                </a:solidFill>
                <a:cs typeface="B Nazanin" panose="00000400000000000000" pitchFamily="2" charset="-78"/>
              </a:rPr>
            </a:br>
            <a:r>
              <a:rPr lang="fa-IR" sz="2400" b="1" dirty="0" smtClean="0">
                <a:solidFill>
                  <a:srgbClr val="FF0000"/>
                </a:solidFill>
                <a:cs typeface="B Titr" panose="00000700000000000000" pitchFamily="2" charset="-78"/>
              </a:rPr>
              <a:t>برنامه </a:t>
            </a:r>
            <a:r>
              <a:rPr lang="fa-IR" sz="2400" b="1" dirty="0">
                <a:solidFill>
                  <a:srgbClr val="FF0000"/>
                </a:solidFill>
                <a:cs typeface="B Titr" panose="00000700000000000000" pitchFamily="2" charset="-78"/>
              </a:rPr>
              <a:t>دولت به شورای امنیت ملی:</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دولت </a:t>
            </a:r>
            <a:r>
              <a:rPr lang="fa-IR" sz="2800" b="1" dirty="0">
                <a:solidFill>
                  <a:schemeClr val="tx1"/>
                </a:solidFill>
                <a:cs typeface="B Nazanin" panose="00000400000000000000" pitchFamily="2" charset="-78"/>
              </a:rPr>
              <a:t>باید ظرف مدت چهار ماه برنامه خود را برای این منظور جهت تصویب به </a:t>
            </a:r>
            <a:r>
              <a:rPr lang="fa-IR" sz="2800" b="1" dirty="0" smtClean="0">
                <a:solidFill>
                  <a:schemeClr val="tx1"/>
                </a:solidFill>
                <a:cs typeface="B Nazanin" panose="00000400000000000000" pitchFamily="2" charset="-78"/>
              </a:rPr>
              <a:t>						شورای </a:t>
            </a:r>
            <a:r>
              <a:rPr lang="fa-IR" sz="2800" b="1" dirty="0">
                <a:solidFill>
                  <a:schemeClr val="tx1"/>
                </a:solidFill>
                <a:cs typeface="B Nazanin" panose="00000400000000000000" pitchFamily="2" charset="-78"/>
              </a:rPr>
              <a:t>عالی امنیت ملی ارائه نماید</a:t>
            </a:r>
            <a:r>
              <a:rPr lang="fa-IR" sz="2800" b="1" dirty="0" smtClean="0">
                <a:solidFill>
                  <a:schemeClr val="tx1"/>
                </a:solidFill>
                <a:cs typeface="B Nazanin" panose="00000400000000000000" pitchFamily="2" charset="-78"/>
              </a:rPr>
              <a:t>.</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smtClean="0">
                <a:solidFill>
                  <a:srgbClr val="0070C0"/>
                </a:solidFill>
                <a:cs typeface="B Titr" panose="00000700000000000000" pitchFamily="2" charset="-78"/>
              </a:rPr>
              <a:t>وظیفه دولت در </a:t>
            </a:r>
            <a:r>
              <a:rPr lang="fa-IR" sz="3600" dirty="0">
                <a:solidFill>
                  <a:srgbClr val="0070C0"/>
                </a:solidFill>
                <a:cs typeface="B Titr" panose="00000700000000000000" pitchFamily="2" charset="-78"/>
              </a:rPr>
              <a:t>صورت نقض کامل برجام</a:t>
            </a:r>
          </a:p>
        </p:txBody>
      </p:sp>
    </p:spTree>
    <p:extLst>
      <p:ext uri="{BB962C8B-B14F-4D97-AF65-F5344CB8AC3E}">
        <p14:creationId xmlns:p14="http://schemas.microsoft.com/office/powerpoint/2010/main" val="404984355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a:solidFill>
                  <a:srgbClr val="FF0000"/>
                </a:solidFill>
                <a:cs typeface="B Titr" panose="00000700000000000000" pitchFamily="2" charset="-78"/>
              </a:rPr>
              <a:t>بخش دوم نامه رهبر معظم انقلاب به دولت:</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در </a:t>
            </a:r>
            <a:r>
              <a:rPr lang="fa-IR" sz="2800" b="1" dirty="0">
                <a:solidFill>
                  <a:schemeClr val="tx1"/>
                </a:solidFill>
                <a:cs typeface="B Nazanin" panose="00000400000000000000" pitchFamily="2" charset="-78"/>
              </a:rPr>
              <a:t>سراسر دوره‌ي 8 ساله وضع هرگونه تحريم در هر سطح و به هر بهانه‌اي (از جمله بهانه‌هاي تكراري و خودساخته تروريسم و حقوق بشر) توسط هر يك از كشورهاي طرف مذاكرات، نقض برجام محسوب خواهد شد و دولت موظف است طبق بند 3 مصوبه‌ مجلس اقدام‌هاي لازم را انجام دهد و فعاليت‌هاي برجام را متوقف كند</a:t>
            </a:r>
            <a:r>
              <a:rPr lang="fa-IR" sz="2800" b="1" dirty="0" smtClean="0">
                <a:solidFill>
                  <a:schemeClr val="tx1"/>
                </a:solidFill>
                <a:cs typeface="B Nazanin" panose="00000400000000000000" pitchFamily="2" charset="-78"/>
              </a:rPr>
              <a:t>.</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دستور </a:t>
            </a:r>
            <a:r>
              <a:rPr lang="fa-IR" sz="3600" dirty="0" smtClean="0">
                <a:solidFill>
                  <a:srgbClr val="0070C0"/>
                </a:solidFill>
                <a:cs typeface="B Titr" panose="00000700000000000000" pitchFamily="2" charset="-78"/>
              </a:rPr>
              <a:t>رهبری معظم به دولت در صورت  نقض کامل برجام </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196182050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241" y="665879"/>
            <a:ext cx="12123759" cy="6158002"/>
          </a:xfrm>
          <a:blipFill>
            <a:blip r:embed="rId2"/>
            <a:tile tx="0" ty="0" sx="100000" sy="100000" flip="none" algn="tl"/>
          </a:blipFill>
        </p:spPr>
        <p:txBody>
          <a:bodyPr>
            <a:noAutofit/>
          </a:bodyPr>
          <a:lstStyle/>
          <a:p>
            <a:pPr marL="177800" algn="r">
              <a:lnSpc>
                <a:spcPct val="150000"/>
              </a:lnSpc>
            </a:pPr>
            <a:r>
              <a:rPr lang="fa-IR" sz="2800" b="1" dirty="0" smtClean="0">
                <a:solidFill>
                  <a:schemeClr val="tx1"/>
                </a:solidFill>
                <a:cs typeface="B Nazanin" panose="00000400000000000000" pitchFamily="2" charset="-78"/>
              </a:rPr>
              <a:t>1- تلاش برای استیفای </a:t>
            </a:r>
            <a:r>
              <a:rPr lang="fa-IR" sz="2800" b="1" dirty="0">
                <a:solidFill>
                  <a:schemeClr val="tx1"/>
                </a:solidFill>
                <a:cs typeface="B Nazanin" panose="00000400000000000000" pitchFamily="2" charset="-78"/>
              </a:rPr>
              <a:t>حقوق ملت ایران</a:t>
            </a:r>
            <a:r>
              <a:rPr lang="fa-IR" sz="2400" b="1" dirty="0">
                <a:solidFill>
                  <a:srgbClr val="C00000"/>
                </a:solidFill>
                <a:cs typeface="B Titr" panose="00000700000000000000" pitchFamily="2" charset="-78"/>
              </a:rPr>
              <a:t>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2- بهره گیری کامل از قوانین </a:t>
            </a:r>
            <a:r>
              <a:rPr lang="fa-IR" sz="2800" b="1" dirty="0">
                <a:solidFill>
                  <a:schemeClr val="tx1"/>
                </a:solidFill>
                <a:cs typeface="B Nazanin" panose="00000400000000000000" pitchFamily="2" charset="-78"/>
              </a:rPr>
              <a:t>و دستورالعمل‌های توافقی در برجام و کنوانسیون‌های </a:t>
            </a:r>
            <a:r>
              <a:rPr lang="fa-IR" sz="2800" b="1" dirty="0" smtClean="0">
                <a:solidFill>
                  <a:schemeClr val="tx1"/>
                </a:solidFill>
                <a:cs typeface="B Nazanin" panose="00000400000000000000" pitchFamily="2" charset="-78"/>
              </a:rPr>
              <a:t>دیگر</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3- اطلاع </a:t>
            </a:r>
            <a:r>
              <a:rPr lang="fa-IR" sz="2800" b="1" dirty="0">
                <a:solidFill>
                  <a:schemeClr val="tx1"/>
                </a:solidFill>
                <a:cs typeface="B Nazanin" panose="00000400000000000000" pitchFamily="2" charset="-78"/>
              </a:rPr>
              <a:t>رسانی اقدامات به </a:t>
            </a:r>
            <a:r>
              <a:rPr lang="fa-IR" sz="2800" b="1" dirty="0" smtClean="0">
                <a:solidFill>
                  <a:schemeClr val="tx1"/>
                </a:solidFill>
                <a:cs typeface="B Nazanin" panose="00000400000000000000" pitchFamily="2" charset="-78"/>
              </a:rPr>
              <a:t>مردم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4- برداشتن پرده </a:t>
            </a:r>
            <a:r>
              <a:rPr lang="fa-IR" sz="2800" b="1" dirty="0">
                <a:solidFill>
                  <a:schemeClr val="tx1"/>
                </a:solidFill>
                <a:cs typeface="B Nazanin" panose="00000400000000000000" pitchFamily="2" charset="-78"/>
              </a:rPr>
              <a:t>از فریب‌کاری طرف </a:t>
            </a:r>
            <a:r>
              <a:rPr lang="fa-IR" sz="2800" b="1" dirty="0" smtClean="0">
                <a:solidFill>
                  <a:schemeClr val="tx1"/>
                </a:solidFill>
                <a:cs typeface="B Nazanin" panose="00000400000000000000" pitchFamily="2" charset="-78"/>
              </a:rPr>
              <a:t>مقابل برای  </a:t>
            </a:r>
            <a:r>
              <a:rPr lang="fa-IR" sz="2800" b="1" dirty="0">
                <a:solidFill>
                  <a:schemeClr val="tx1"/>
                </a:solidFill>
                <a:cs typeface="B Nazanin" panose="00000400000000000000" pitchFamily="2" charset="-78"/>
              </a:rPr>
              <a:t>افکار </a:t>
            </a:r>
            <a:r>
              <a:rPr lang="fa-IR" sz="2800" b="1" dirty="0" smtClean="0">
                <a:solidFill>
                  <a:schemeClr val="tx1"/>
                </a:solidFill>
                <a:cs typeface="B Nazanin" panose="00000400000000000000" pitchFamily="2" charset="-78"/>
              </a:rPr>
              <a:t>عمومی</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5- </a:t>
            </a:r>
            <a:r>
              <a:rPr lang="fa-IR" sz="2800" b="1" dirty="0" smtClean="0">
                <a:solidFill>
                  <a:prstClr val="black"/>
                </a:solidFill>
                <a:cs typeface="B Nazanin" panose="00000400000000000000" pitchFamily="2" charset="-78"/>
              </a:rPr>
              <a:t>عدم </a:t>
            </a:r>
            <a:r>
              <a:rPr lang="fa-IR" sz="2800" b="1" dirty="0">
                <a:solidFill>
                  <a:prstClr val="black"/>
                </a:solidFill>
                <a:cs typeface="B Nazanin" panose="00000400000000000000" pitchFamily="2" charset="-78"/>
              </a:rPr>
              <a:t>تبدیل به اختلاف در رخدادی </a:t>
            </a:r>
            <a:r>
              <a:rPr lang="fa-IR" sz="2800" b="1" dirty="0" smtClean="0">
                <a:solidFill>
                  <a:prstClr val="black"/>
                </a:solidFill>
                <a:cs typeface="B Nazanin" panose="00000400000000000000" pitchFamily="2" charset="-78"/>
              </a:rPr>
              <a:t> </a:t>
            </a:r>
            <a:r>
              <a:rPr lang="fa-IR" sz="2800" b="1" dirty="0">
                <a:solidFill>
                  <a:prstClr val="black"/>
                </a:solidFill>
                <a:cs typeface="B Nazanin" panose="00000400000000000000" pitchFamily="2" charset="-78"/>
              </a:rPr>
              <a:t>که به عاملی برای وحدت ملی و ایستادگی آگاهانه </a:t>
            </a:r>
            <a:r>
              <a:rPr lang="fa-IR" sz="2800" b="1" dirty="0" smtClean="0">
                <a:solidFill>
                  <a:prstClr val="black"/>
                </a:solidFill>
                <a:cs typeface="B Nazanin" panose="00000400000000000000" pitchFamily="2" charset="-78"/>
              </a:rPr>
              <a:t>است</a:t>
            </a:r>
            <a:br>
              <a:rPr lang="fa-IR" sz="2800" b="1" dirty="0" smtClean="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6- زیاده‌خواهی‌های </a:t>
            </a:r>
            <a:r>
              <a:rPr lang="fa-IR" sz="2800" b="1" dirty="0">
                <a:solidFill>
                  <a:prstClr val="black"/>
                </a:solidFill>
                <a:cs typeface="B Nazanin" panose="00000400000000000000" pitchFamily="2" charset="-78"/>
              </a:rPr>
              <a:t>آمریکای بد عهد و جنایت </a:t>
            </a:r>
            <a:r>
              <a:rPr lang="fa-IR" sz="2800" b="1" dirty="0" smtClean="0">
                <a:solidFill>
                  <a:prstClr val="black"/>
                </a:solidFill>
                <a:cs typeface="B Nazanin" panose="00000400000000000000" pitchFamily="2" charset="-78"/>
              </a:rPr>
              <a:t>کار مشخص شده</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7- کسب </a:t>
            </a:r>
            <a:r>
              <a:rPr lang="fa-IR" sz="2800" b="1" dirty="0">
                <a:solidFill>
                  <a:prstClr val="black"/>
                </a:solidFill>
                <a:cs typeface="B Nazanin" panose="00000400000000000000" pitchFamily="2" charset="-78"/>
              </a:rPr>
              <a:t>بهترین راه در شورای عالی امنیت ملی </a:t>
            </a:r>
            <a:r>
              <a:rPr lang="fa-IR" sz="2800" b="1" dirty="0" smtClean="0">
                <a:solidFill>
                  <a:prstClr val="black"/>
                </a:solidFill>
                <a:cs typeface="B Nazanin" panose="00000400000000000000" pitchFamily="2" charset="-78"/>
              </a:rPr>
              <a:t>(حفظ </a:t>
            </a:r>
            <a:r>
              <a:rPr lang="fa-IR" sz="2800" b="1" dirty="0">
                <a:solidFill>
                  <a:prstClr val="black"/>
                </a:solidFill>
                <a:cs typeface="B Nazanin" panose="00000400000000000000" pitchFamily="2" charset="-78"/>
              </a:rPr>
              <a:t>منافع با کمترین هزینه و بیشترین </a:t>
            </a:r>
            <a:r>
              <a:rPr lang="fa-IR" sz="2800" b="1" dirty="0" smtClean="0">
                <a:solidFill>
                  <a:prstClr val="black"/>
                </a:solidFill>
                <a:cs typeface="B Nazanin" panose="00000400000000000000" pitchFamily="2" charset="-78"/>
              </a:rPr>
              <a:t>آورده) </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8- کم </a:t>
            </a:r>
            <a:r>
              <a:rPr lang="fa-IR" sz="2800" b="1" dirty="0">
                <a:solidFill>
                  <a:prstClr val="black"/>
                </a:solidFill>
                <a:cs typeface="B Nazanin" panose="00000400000000000000" pitchFamily="2" charset="-78"/>
              </a:rPr>
              <a:t>تحرکی و عدم پاسخ </a:t>
            </a:r>
            <a:r>
              <a:rPr lang="fa-IR" sz="2800" b="1" dirty="0" smtClean="0">
                <a:solidFill>
                  <a:prstClr val="black"/>
                </a:solidFill>
                <a:cs typeface="B Nazanin" panose="00000400000000000000" pitchFamily="2" charset="-78"/>
              </a:rPr>
              <a:t>مناسب، </a:t>
            </a:r>
            <a:r>
              <a:rPr lang="fa-IR" sz="2800" b="1" dirty="0">
                <a:solidFill>
                  <a:prstClr val="black"/>
                </a:solidFill>
                <a:cs typeface="B Nazanin" panose="00000400000000000000" pitchFamily="2" charset="-78"/>
              </a:rPr>
              <a:t>پیامدهای تحریم را تشدید و به رویه </a:t>
            </a:r>
            <a:r>
              <a:rPr lang="fa-IR" sz="2800" b="1" dirty="0" smtClean="0">
                <a:solidFill>
                  <a:prstClr val="black"/>
                </a:solidFill>
                <a:cs typeface="B Nazanin" panose="00000400000000000000" pitchFamily="2" charset="-78"/>
              </a:rPr>
              <a:t>تبدیل می شود</a:t>
            </a:r>
            <a:r>
              <a:rPr lang="fa-IR" sz="2800" b="1" dirty="0">
                <a:solidFill>
                  <a:prstClr val="black"/>
                </a:solidFill>
                <a:cs typeface="B Nazanin" panose="00000400000000000000" pitchFamily="2" charset="-78"/>
              </a:rPr>
              <a:t/>
            </a:r>
            <a:br>
              <a:rPr lang="fa-IR" sz="2800" b="1" dirty="0">
                <a:solidFill>
                  <a:prstClr val="black"/>
                </a:solidFill>
                <a:cs typeface="B Nazanin" panose="00000400000000000000" pitchFamily="2" charset="-78"/>
              </a:rPr>
            </a:br>
            <a:r>
              <a:rPr lang="fa-IR" sz="2800" b="1" dirty="0" smtClean="0">
                <a:solidFill>
                  <a:prstClr val="black"/>
                </a:solidFill>
                <a:cs typeface="B Nazanin" panose="00000400000000000000" pitchFamily="2" charset="-78"/>
              </a:rPr>
              <a:t>9- تبدیل </a:t>
            </a:r>
            <a:r>
              <a:rPr lang="fa-IR" sz="2800" b="1" dirty="0">
                <a:solidFill>
                  <a:prstClr val="black"/>
                </a:solidFill>
                <a:cs typeface="B Nazanin" panose="00000400000000000000" pitchFamily="2" charset="-78"/>
              </a:rPr>
              <a:t>برجام به اهرم فشار سیاسی، اقتصادی و حقوقی آمریکا علیه </a:t>
            </a:r>
            <a:r>
              <a:rPr lang="fa-IR" sz="2800" b="1" dirty="0" smtClean="0">
                <a:solidFill>
                  <a:prstClr val="black"/>
                </a:solidFill>
                <a:cs typeface="B Nazanin" panose="00000400000000000000" pitchFamily="2" charset="-78"/>
              </a:rPr>
              <a:t>ج.ا.ا</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وظایف دستگاه دیپلماسی </a:t>
            </a:r>
            <a:r>
              <a:rPr lang="fa-IR" sz="3600" dirty="0" smtClean="0">
                <a:solidFill>
                  <a:srgbClr val="0070C0"/>
                </a:solidFill>
                <a:cs typeface="B Titr" panose="00000700000000000000" pitchFamily="2" charset="-78"/>
              </a:rPr>
              <a:t>و مردم</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42004450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ts val="4500"/>
              </a:lnSpc>
            </a:pPr>
            <a:r>
              <a:rPr lang="fa-IR" sz="2800" b="1" dirty="0" smtClean="0">
                <a:solidFill>
                  <a:schemeClr val="tx1"/>
                </a:solidFill>
                <a:cs typeface="B Nazanin" panose="00000400000000000000" pitchFamily="2" charset="-78"/>
              </a:rPr>
              <a:t>گزارش کمیسیون </a:t>
            </a:r>
            <a:r>
              <a:rPr lang="fa-IR" sz="2800" b="1" dirty="0">
                <a:solidFill>
                  <a:schemeClr val="tx1"/>
                </a:solidFill>
                <a:cs typeface="B Nazanin" panose="00000400000000000000" pitchFamily="2" charset="-78"/>
              </a:rPr>
              <a:t>امنیت ملی و سیاست خارجی </a:t>
            </a:r>
            <a:r>
              <a:rPr lang="fa-IR" sz="2800" b="1" dirty="0" smtClean="0">
                <a:solidFill>
                  <a:schemeClr val="tx1"/>
                </a:solidFill>
                <a:cs typeface="B Nazanin" panose="00000400000000000000" pitchFamily="2" charset="-78"/>
              </a:rPr>
              <a:t>مجلس در </a:t>
            </a:r>
            <a:r>
              <a:rPr lang="fa-IR" sz="2800" b="1" dirty="0">
                <a:solidFill>
                  <a:schemeClr val="tx1"/>
                </a:solidFill>
                <a:cs typeface="B Nazanin" panose="00000400000000000000" pitchFamily="2" charset="-78"/>
              </a:rPr>
              <a:t>نخستین گزارش 6 </a:t>
            </a:r>
            <a:r>
              <a:rPr lang="fa-IR" sz="2800" b="1" dirty="0" smtClean="0">
                <a:solidFill>
                  <a:schemeClr val="tx1"/>
                </a:solidFill>
                <a:cs typeface="B Nazanin" panose="00000400000000000000" pitchFamily="2" charset="-78"/>
              </a:rPr>
              <a:t>ماهه:</a:t>
            </a:r>
            <a:br>
              <a:rPr lang="fa-IR" sz="2800" b="1" dirty="0" smtClean="0">
                <a:solidFill>
                  <a:schemeClr val="tx1"/>
                </a:solidFill>
                <a:cs typeface="B Nazanin" panose="00000400000000000000" pitchFamily="2" charset="-78"/>
              </a:rPr>
            </a:br>
            <a:r>
              <a:rPr lang="fa-IR" sz="2400" b="1" dirty="0">
                <a:solidFill>
                  <a:srgbClr val="FF0000"/>
                </a:solidFill>
                <a:cs typeface="B Titr" panose="00000700000000000000" pitchFamily="2" charset="-78"/>
              </a:rPr>
              <a:t>1. تحریم یازده شخصیت حقیقی و حقوقی ایرانی </a:t>
            </a:r>
            <a:r>
              <a:rPr lang="fa-IR" sz="2400" b="1" dirty="0" smtClean="0">
                <a:solidFill>
                  <a:srgbClr val="FF0000"/>
                </a:solidFill>
                <a:cs typeface="B Titr" panose="00000700000000000000" pitchFamily="2" charset="-78"/>
              </a:rPr>
              <a:t/>
            </a:r>
            <a:br>
              <a:rPr lang="fa-IR" sz="2400" b="1" dirty="0" smtClean="0">
                <a:solidFill>
                  <a:srgbClr val="FF0000"/>
                </a:solidFill>
                <a:cs typeface="B Titr" panose="00000700000000000000" pitchFamily="2" charset="-78"/>
              </a:rPr>
            </a:br>
            <a:r>
              <a:rPr lang="fa-IR" sz="2400" b="1" dirty="0">
                <a:solidFill>
                  <a:srgbClr val="FF0000"/>
                </a:solidFill>
                <a:cs typeface="B Titr" panose="00000700000000000000" pitchFamily="2" charset="-78"/>
              </a:rPr>
              <a:t>	</a:t>
            </a:r>
            <a:r>
              <a:rPr lang="fa-IR" sz="2400" b="1" dirty="0" smtClean="0">
                <a:solidFill>
                  <a:srgbClr val="FF0000"/>
                </a:solidFill>
                <a:cs typeface="B Titr" panose="00000700000000000000" pitchFamily="2" charset="-78"/>
              </a:rPr>
              <a:t>			</a:t>
            </a:r>
            <a:r>
              <a:rPr lang="fa-IR" sz="2800" b="1" dirty="0" smtClean="0">
                <a:solidFill>
                  <a:schemeClr val="tx1"/>
                </a:solidFill>
                <a:cs typeface="B Nazanin" panose="00000400000000000000" pitchFamily="2" charset="-78"/>
              </a:rPr>
              <a:t>در </a:t>
            </a:r>
            <a:r>
              <a:rPr lang="fa-IR" sz="2800" b="1" dirty="0">
                <a:solidFill>
                  <a:schemeClr val="tx1"/>
                </a:solidFill>
                <a:cs typeface="B Nazanin" panose="00000400000000000000" pitchFamily="2" charset="-78"/>
              </a:rPr>
              <a:t>تاریخ 27 دی ماه </a:t>
            </a:r>
            <a:r>
              <a:rPr lang="fa-IR" sz="2800" b="1" dirty="0" smtClean="0">
                <a:solidFill>
                  <a:schemeClr val="tx1"/>
                </a:solidFill>
                <a:cs typeface="B Nazanin" panose="00000400000000000000" pitchFamily="2" charset="-78"/>
              </a:rPr>
              <a:t>94یعنی </a:t>
            </a:r>
            <a:r>
              <a:rPr lang="fa-IR" sz="2800" b="1" dirty="0">
                <a:solidFill>
                  <a:schemeClr val="tx1"/>
                </a:solidFill>
                <a:cs typeface="B Nazanin" panose="00000400000000000000" pitchFamily="2" charset="-78"/>
              </a:rPr>
              <a:t>در روز دوم اجرایی شدن برجام.</a:t>
            </a:r>
            <a:br>
              <a:rPr lang="fa-IR" sz="2800" b="1" dirty="0">
                <a:solidFill>
                  <a:schemeClr val="tx1"/>
                </a:solidFill>
                <a:cs typeface="B Nazanin" panose="00000400000000000000" pitchFamily="2" charset="-78"/>
              </a:rPr>
            </a:br>
            <a:r>
              <a:rPr lang="fa-IR" sz="2400" b="1" dirty="0">
                <a:solidFill>
                  <a:srgbClr val="FF0000"/>
                </a:solidFill>
                <a:cs typeface="B Titr" panose="00000700000000000000" pitchFamily="2" charset="-78"/>
              </a:rPr>
              <a:t>2. تصویب و اجرای قانون موسوم به </a:t>
            </a:r>
            <a:r>
              <a:rPr lang="fa-IR" sz="2400" b="1" dirty="0" smtClean="0">
                <a:solidFill>
                  <a:srgbClr val="FF0000"/>
                </a:solidFill>
                <a:cs typeface="B Titr" panose="00000700000000000000" pitchFamily="2" charset="-78"/>
              </a:rPr>
              <a:t>ویزا</a:t>
            </a:r>
            <a:r>
              <a:rPr lang="fa-IR" sz="2400" b="1" dirty="0">
                <a:solidFill>
                  <a:srgbClr val="FF0000"/>
                </a:solidFill>
                <a:cs typeface="B Titr" panose="00000700000000000000" pitchFamily="2" charset="-78"/>
              </a:rPr>
              <a:t>:</a:t>
            </a:r>
            <a:r>
              <a:rPr lang="fa-IR" sz="2400" b="1" dirty="0" smtClean="0">
                <a:solidFill>
                  <a:srgbClr val="FF0000"/>
                </a:solidFill>
                <a:cs typeface="B Titr" panose="00000700000000000000" pitchFamily="2" charset="-78"/>
              </a:rPr>
              <a:t> </a:t>
            </a:r>
            <a:br>
              <a:rPr lang="fa-IR" sz="2400" b="1" dirty="0" smtClean="0">
                <a:solidFill>
                  <a:srgbClr val="FF0000"/>
                </a:solidFill>
                <a:cs typeface="B Titr" panose="00000700000000000000" pitchFamily="2" charset="-78"/>
              </a:rPr>
            </a:br>
            <a:r>
              <a:rPr lang="fa-IR" sz="2400" b="1" dirty="0">
                <a:solidFill>
                  <a:srgbClr val="FF0000"/>
                </a:solidFill>
                <a:cs typeface="B Titr" panose="00000700000000000000" pitchFamily="2" charset="-78"/>
              </a:rPr>
              <a:t>	</a:t>
            </a:r>
            <a:r>
              <a:rPr lang="fa-IR" sz="2400" b="1" dirty="0" smtClean="0">
                <a:solidFill>
                  <a:srgbClr val="FF0000"/>
                </a:solidFill>
                <a:cs typeface="B Titr" panose="00000700000000000000" pitchFamily="2" charset="-78"/>
              </a:rPr>
              <a:t>		</a:t>
            </a:r>
            <a:r>
              <a:rPr lang="fa-IR" sz="2800" b="1" dirty="0" smtClean="0">
                <a:solidFill>
                  <a:schemeClr val="tx1"/>
                </a:solidFill>
                <a:cs typeface="B Nazanin" panose="00000400000000000000" pitchFamily="2" charset="-78"/>
              </a:rPr>
              <a:t>بعد از برجام در </a:t>
            </a:r>
            <a:r>
              <a:rPr lang="fa-IR" sz="2800" b="1" dirty="0">
                <a:solidFill>
                  <a:schemeClr val="tx1"/>
                </a:solidFill>
                <a:cs typeface="B Nazanin" panose="00000400000000000000" pitchFamily="2" charset="-78"/>
              </a:rPr>
              <a:t>کنگره آمریکا تصویب شد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بر </a:t>
            </a:r>
            <a:r>
              <a:rPr lang="fa-IR" sz="2800" b="1" dirty="0">
                <a:solidFill>
                  <a:schemeClr val="tx1"/>
                </a:solidFill>
                <a:cs typeface="B Nazanin" panose="00000400000000000000" pitchFamily="2" charset="-78"/>
              </a:rPr>
              <a:t>اساس این طرح شهروندان 38 کشوری که برای ورود به آمریکا از معافیت ویزای </a:t>
            </a:r>
            <a:r>
              <a:rPr lang="fa-IR" sz="2800" b="1" dirty="0" smtClean="0">
                <a:solidFill>
                  <a:schemeClr val="tx1"/>
                </a:solidFill>
                <a:cs typeface="B Nazanin" panose="00000400000000000000" pitchFamily="2" charset="-78"/>
              </a:rPr>
              <a:t>					آمریکا </a:t>
            </a:r>
            <a:r>
              <a:rPr lang="fa-IR" sz="2800" b="1" dirty="0">
                <a:solidFill>
                  <a:schemeClr val="tx1"/>
                </a:solidFill>
                <a:cs typeface="B Nazanin" panose="00000400000000000000" pitchFamily="2" charset="-78"/>
              </a:rPr>
              <a:t>برخوردارند اگر از ماه مارس سال 2011 به بعد به 4 کشور ایران، عراق، سوریه و </a:t>
            </a:r>
            <a:r>
              <a:rPr lang="fa-IR" sz="2800" b="1" dirty="0" smtClean="0">
                <a:solidFill>
                  <a:schemeClr val="tx1"/>
                </a:solidFill>
                <a:cs typeface="B Nazanin" panose="00000400000000000000" pitchFamily="2" charset="-78"/>
              </a:rPr>
              <a:t>				سودان </a:t>
            </a:r>
            <a:r>
              <a:rPr lang="fa-IR" sz="2800" b="1" dirty="0">
                <a:solidFill>
                  <a:schemeClr val="tx1"/>
                </a:solidFill>
                <a:cs typeface="B Nazanin" panose="00000400000000000000" pitchFamily="2" charset="-78"/>
              </a:rPr>
              <a:t>سفر کرده باشند، ملزم به دریافت روادید برای ورود به این کشور هستند.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400" b="1" dirty="0">
                <a:solidFill>
                  <a:srgbClr val="FF0000"/>
                </a:solidFill>
                <a:cs typeface="B Titr" panose="00000700000000000000" pitchFamily="2" charset="-78"/>
              </a:rPr>
              <a:t>مضرات قاون ویزا: </a:t>
            </a:r>
            <a:r>
              <a:rPr lang="fa-IR" sz="2800" b="1" dirty="0">
                <a:solidFill>
                  <a:schemeClr val="tx1"/>
                </a:solidFill>
                <a:cs typeface="B Nazanin" panose="00000400000000000000" pitchFamily="2" charset="-78"/>
              </a:rPr>
              <a:t>1- نشانه </a:t>
            </a:r>
            <a:r>
              <a:rPr lang="fa-IR" sz="2800" b="1" dirty="0" smtClean="0">
                <a:solidFill>
                  <a:schemeClr val="tx1"/>
                </a:solidFill>
                <a:cs typeface="B Nazanin" panose="00000400000000000000" pitchFamily="2" charset="-78"/>
              </a:rPr>
              <a:t>رفتن صنعت </a:t>
            </a:r>
            <a:r>
              <a:rPr lang="fa-IR" sz="2800" b="1" dirty="0">
                <a:solidFill>
                  <a:schemeClr val="tx1"/>
                </a:solidFill>
                <a:cs typeface="B Nazanin" panose="00000400000000000000" pitchFamily="2" charset="-78"/>
              </a:rPr>
              <a:t>گردشگری </a:t>
            </a:r>
            <a:r>
              <a:rPr lang="fa-IR" sz="2800" b="1" dirty="0" smtClean="0">
                <a:solidFill>
                  <a:schemeClr val="tx1"/>
                </a:solidFill>
                <a:cs typeface="B Nazanin" panose="00000400000000000000" pitchFamily="2" charset="-78"/>
              </a:rPr>
              <a:t>ایران</a:t>
            </a:r>
            <a:br>
              <a:rPr lang="fa-IR" sz="2800" b="1" dirty="0" smtClean="0">
                <a:solidFill>
                  <a:schemeClr val="tx1"/>
                </a:solidFill>
                <a:cs typeface="B Nazanin" panose="00000400000000000000" pitchFamily="2" charset="-78"/>
              </a:rPr>
            </a:b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2- </a:t>
            </a: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ایجاد هزینه  </a:t>
            </a:r>
            <a:r>
              <a:rPr lang="fa-IR" sz="2800" b="1" dirty="0">
                <a:solidFill>
                  <a:schemeClr val="tx1"/>
                </a:solidFill>
                <a:cs typeface="B Nazanin" panose="00000400000000000000" pitchFamily="2" charset="-78"/>
              </a:rPr>
              <a:t>برای تجار و جهانگردان اروپایی و دیگر </a:t>
            </a:r>
            <a:r>
              <a:rPr lang="fa-IR" sz="2800" b="1" dirty="0" smtClean="0">
                <a:solidFill>
                  <a:schemeClr val="tx1"/>
                </a:solidFill>
                <a:cs typeface="B Nazanin" panose="00000400000000000000" pitchFamily="2" charset="-78"/>
              </a:rPr>
              <a:t>کشورها</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lvl="0" indent="0" algn="ctr">
              <a:buClr>
                <a:srgbClr val="A53010"/>
              </a:buClr>
              <a:buNone/>
            </a:pPr>
            <a:r>
              <a:rPr lang="fa-IR" sz="3600" dirty="0">
                <a:solidFill>
                  <a:srgbClr val="0070C0"/>
                </a:solidFill>
                <a:cs typeface="B Titr" panose="00000700000000000000" pitchFamily="2" charset="-78"/>
              </a:rPr>
              <a:t>نقض غیرمستقیم متعدد برجام توسط </a:t>
            </a:r>
            <a:r>
              <a:rPr lang="fa-IR" sz="3600" dirty="0" smtClean="0">
                <a:solidFill>
                  <a:srgbClr val="0070C0"/>
                </a:solidFill>
                <a:cs typeface="B Titr" panose="00000700000000000000" pitchFamily="2" charset="-78"/>
              </a:rPr>
              <a:t>آمریکا</a:t>
            </a:r>
            <a:endParaRPr lang="fa-IR" sz="3600" dirty="0">
              <a:solidFill>
                <a:srgbClr val="0070C0"/>
              </a:solidFill>
              <a:cs typeface="B Titr" panose="00000700000000000000" pitchFamily="2" charset="-78"/>
            </a:endParaRPr>
          </a:p>
        </p:txBody>
      </p:sp>
      <p:sp>
        <p:nvSpPr>
          <p:cNvPr id="5" name="Title 1"/>
          <p:cNvSpPr txBox="1">
            <a:spLocks/>
          </p:cNvSpPr>
          <p:nvPr/>
        </p:nvSpPr>
        <p:spPr>
          <a:xfrm>
            <a:off x="68241" y="699998"/>
            <a:ext cx="12123759" cy="6158002"/>
          </a:xfrm>
          <a:prstGeom prst="rect">
            <a:avLst/>
          </a:prstGeom>
          <a:blipFill>
            <a:blip r:embed="rId2"/>
            <a:tile tx="0" ty="0" sx="100000" sy="100000" flip="none" algn="tl"/>
          </a:blipFill>
        </p:spPr>
        <p:txBody>
          <a:bodyPr vert="horz" lIns="91440" tIns="45720" rIns="91440" bIns="45720" rtlCol="0" anchor="t">
            <a:noAutofit/>
          </a:bodyPr>
          <a:lst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a:lstStyle>
          <a:p>
            <a:pPr marL="177800" algn="r">
              <a:lnSpc>
                <a:spcPts val="4500"/>
              </a:lnSpc>
            </a:pPr>
            <a:r>
              <a:rPr lang="fa-IR" sz="2400" b="1" dirty="0">
                <a:solidFill>
                  <a:srgbClr val="FF0000"/>
                </a:solidFill>
                <a:cs typeface="B Titr" panose="00000700000000000000" pitchFamily="2" charset="-78"/>
              </a:rPr>
              <a:t>نقض مستقیم برجام توسط آمریکا:</a:t>
            </a:r>
            <a:endParaRPr lang="fa-IR" sz="2400" b="1" dirty="0" smtClean="0">
              <a:solidFill>
                <a:srgbClr val="FF0000"/>
              </a:solidFill>
              <a:cs typeface="B Titr" panose="00000700000000000000" pitchFamily="2" charset="-78"/>
            </a:endParaRPr>
          </a:p>
          <a:p>
            <a:pPr marL="635000" indent="-457200" algn="r">
              <a:lnSpc>
                <a:spcPts val="4500"/>
              </a:lnSpc>
              <a:buAutoNum type="arabicPeriod"/>
            </a:pPr>
            <a:r>
              <a:rPr lang="fa-IR" sz="2400" b="1" dirty="0">
                <a:solidFill>
                  <a:srgbClr val="FF0000"/>
                </a:solidFill>
                <a:cs typeface="B Titr" panose="00000700000000000000" pitchFamily="2" charset="-78"/>
              </a:rPr>
              <a:t>.</a:t>
            </a:r>
            <a:r>
              <a:rPr lang="fa-IR" sz="2400" b="1" dirty="0" smtClean="0">
                <a:solidFill>
                  <a:srgbClr val="FF0000"/>
                </a:solidFill>
                <a:cs typeface="B Titr" panose="00000700000000000000" pitchFamily="2" charset="-78"/>
              </a:rPr>
              <a:t>تحریم </a:t>
            </a:r>
            <a:r>
              <a:rPr lang="fa-IR" sz="2400" b="1" dirty="0" smtClean="0">
                <a:solidFill>
                  <a:srgbClr val="FF0000"/>
                </a:solidFill>
                <a:cs typeface="B Titr" panose="00000700000000000000" pitchFamily="2" charset="-78"/>
              </a:rPr>
              <a:t>یازده شخصیت حقیقی و حقوقی ایرانی </a:t>
            </a:r>
            <a:br>
              <a:rPr lang="fa-IR" sz="2400" b="1" dirty="0" smtClean="0">
                <a:solidFill>
                  <a:srgbClr val="FF0000"/>
                </a:solidFill>
                <a:cs typeface="B Titr" panose="00000700000000000000" pitchFamily="2" charset="-78"/>
              </a:rPr>
            </a:br>
            <a:r>
              <a:rPr lang="fa-IR" sz="2400" b="1" dirty="0" smtClean="0">
                <a:solidFill>
                  <a:srgbClr val="FF0000"/>
                </a:solidFill>
                <a:cs typeface="B Titr" panose="00000700000000000000" pitchFamily="2" charset="-78"/>
              </a:rPr>
              <a:t>				</a:t>
            </a:r>
            <a:r>
              <a:rPr lang="fa-IR" sz="2800" b="1" dirty="0" smtClean="0">
                <a:solidFill>
                  <a:schemeClr val="tx1"/>
                </a:solidFill>
                <a:cs typeface="B Nazanin" panose="00000400000000000000" pitchFamily="2" charset="-78"/>
              </a:rPr>
              <a:t>در تاریخ 27 دی ماه 94یعنی در روز دوم اجرایی شدن برجام.</a:t>
            </a:r>
            <a:br>
              <a:rPr lang="fa-IR" sz="2800" b="1" dirty="0" smtClean="0">
                <a:solidFill>
                  <a:schemeClr val="tx1"/>
                </a:solidFill>
                <a:cs typeface="B Nazanin" panose="00000400000000000000" pitchFamily="2" charset="-78"/>
              </a:rPr>
            </a:br>
            <a:r>
              <a:rPr lang="fa-IR" sz="2400" b="1" dirty="0" smtClean="0">
                <a:solidFill>
                  <a:srgbClr val="FF0000"/>
                </a:solidFill>
                <a:cs typeface="B Titr" panose="00000700000000000000" pitchFamily="2" charset="-78"/>
              </a:rPr>
              <a:t>2. تصویب و اجرای قانون </a:t>
            </a:r>
            <a:r>
              <a:rPr lang="fa-IR" sz="2400" b="1" dirty="0">
                <a:solidFill>
                  <a:srgbClr val="FF0000"/>
                </a:solidFill>
                <a:cs typeface="B Titr" panose="00000700000000000000" pitchFamily="2" charset="-78"/>
              </a:rPr>
              <a:t>موسوم به ویزا توسط کنگره</a:t>
            </a:r>
            <a:r>
              <a:rPr lang="fa-IR" sz="2400" b="1" dirty="0" smtClean="0">
                <a:solidFill>
                  <a:srgbClr val="FF0000"/>
                </a:solidFill>
                <a:cs typeface="B Titr" panose="00000700000000000000" pitchFamily="2" charset="-78"/>
              </a:rPr>
              <a:t>: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بر اساس این طرح شهروندان 38 کشوری که برای ورود به آمریکا از معافیت ویزای 				آمریکا برخوردارند اگر از ماه مارس سال 2011 به بعد به 4 کشور ایران، عراق، 						سوریه و سودان سفر کرده باشند، ملزم به دریافت روادید برای ورود به این کشور 				هستند. </a:t>
            </a:r>
            <a:br>
              <a:rPr lang="fa-IR" sz="2800" b="1" dirty="0" smtClean="0">
                <a:solidFill>
                  <a:schemeClr val="tx1"/>
                </a:solidFill>
                <a:cs typeface="B Nazanin" panose="00000400000000000000" pitchFamily="2" charset="-78"/>
              </a:rPr>
            </a:br>
            <a:r>
              <a:rPr lang="fa-IR" sz="2400" b="1" dirty="0" smtClean="0">
                <a:solidFill>
                  <a:srgbClr val="FF0000"/>
                </a:solidFill>
                <a:cs typeface="B Titr" panose="00000700000000000000" pitchFamily="2" charset="-78"/>
              </a:rPr>
              <a:t>مضرات قانون ویزا:</a:t>
            </a:r>
          </a:p>
          <a:p>
            <a:pPr marL="177800" algn="r">
              <a:lnSpc>
                <a:spcPts val="4500"/>
              </a:lnSpc>
            </a:pPr>
            <a:r>
              <a:rPr lang="fa-IR" sz="2400" b="1" dirty="0" smtClean="0">
                <a:solidFill>
                  <a:srgbClr val="FF0000"/>
                </a:solidFill>
                <a:cs typeface="B Titr" panose="00000700000000000000" pitchFamily="2" charset="-78"/>
              </a:rPr>
              <a:t> </a:t>
            </a:r>
            <a:r>
              <a:rPr lang="fa-IR" sz="2800" b="1" dirty="0" smtClean="0">
                <a:solidFill>
                  <a:schemeClr val="tx1"/>
                </a:solidFill>
                <a:cs typeface="B Nazanin" panose="00000400000000000000" pitchFamily="2" charset="-78"/>
              </a:rPr>
              <a:t>	  				1- نشانه رفتن صنعت گردشگری ایران</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2-   ایجاد هزینه  برای تجار و جهانگردان اروپایی و دیگر کشورها</a:t>
            </a:r>
            <a:endParaRPr lang="fa-IR" sz="2800" dirty="0">
              <a:solidFill>
                <a:schemeClr val="tx1"/>
              </a:solidFill>
              <a:cs typeface="B Titr" panose="00000700000000000000" pitchFamily="2" charset="-78"/>
            </a:endParaRPr>
          </a:p>
        </p:txBody>
      </p:sp>
    </p:spTree>
    <p:extLst>
      <p:ext uri="{BB962C8B-B14F-4D97-AF65-F5344CB8AC3E}">
        <p14:creationId xmlns:p14="http://schemas.microsoft.com/office/powerpoint/2010/main" val="42004450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a:solidFill>
                  <a:srgbClr val="FF0000"/>
                </a:solidFill>
                <a:cs typeface="B Titr" panose="00000700000000000000" pitchFamily="2" charset="-78"/>
              </a:rPr>
              <a:t>3. دستبرد دو میلیارد دلاری آمریکایی‌ها به اموال ایران</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روز </a:t>
            </a:r>
            <a:r>
              <a:rPr lang="fa-IR" sz="2800" b="1" dirty="0">
                <a:solidFill>
                  <a:schemeClr val="tx1"/>
                </a:solidFill>
                <a:cs typeface="B Nazanin" panose="00000400000000000000" pitchFamily="2" charset="-78"/>
              </a:rPr>
              <a:t>چهارشنبه اول اردیبهشت 1395 برابر با 20 آوریل 2016 دیوان عالی آمریکا با صدور رأی </a:t>
            </a:r>
            <a:r>
              <a:rPr lang="fa-IR" sz="2800" b="1" dirty="0" smtClean="0">
                <a:solidFill>
                  <a:schemeClr val="tx1"/>
                </a:solidFill>
                <a:cs typeface="B Nazanin" panose="00000400000000000000" pitchFamily="2" charset="-78"/>
              </a:rPr>
              <a:t>دادگاه‌های </a:t>
            </a:r>
            <a:r>
              <a:rPr lang="fa-IR" sz="2800" b="1" dirty="0">
                <a:solidFill>
                  <a:schemeClr val="tx1"/>
                </a:solidFill>
                <a:cs typeface="B Nazanin" panose="00000400000000000000" pitchFamily="2" charset="-78"/>
              </a:rPr>
              <a:t>آمریکا این اجازه را داد که بستگان 241 تفنگ‌دار آمریکایی که در سال 1983 در بیروت کشته شده بودند می‌توانند تا سقف 2 میلیارد دلار از دارایی‌های بلوکه شده ایران را برای غرامت دریافت کنند.</a:t>
            </a:r>
            <a:br>
              <a:rPr lang="fa-IR" sz="2800" b="1" dirty="0">
                <a:solidFill>
                  <a:schemeClr val="tx1"/>
                </a:solidFill>
                <a:cs typeface="B Nazanin" panose="00000400000000000000" pitchFamily="2" charset="-78"/>
              </a:rPr>
            </a:br>
            <a:r>
              <a:rPr lang="fa-IR" sz="2400" b="1" dirty="0">
                <a:solidFill>
                  <a:srgbClr val="FF0000"/>
                </a:solidFill>
                <a:cs typeface="B Titr" panose="00000700000000000000" pitchFamily="2" charset="-78"/>
              </a:rPr>
              <a:t>4. امضای وضعیت اضطراری علیه ایران توسط اوباما:</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اوباما </a:t>
            </a:r>
            <a:r>
              <a:rPr lang="fa-IR" sz="2800" b="1" dirty="0">
                <a:solidFill>
                  <a:schemeClr val="tx1"/>
                </a:solidFill>
                <a:cs typeface="B Nazanin" panose="00000400000000000000" pitchFamily="2" charset="-78"/>
              </a:rPr>
              <a:t>رئیس جمهور آمریکا در روز چهارشنبه 9 مارس2016 </a:t>
            </a:r>
            <a:r>
              <a:rPr lang="fa-IR" sz="2800" b="1" dirty="0" smtClean="0">
                <a:solidFill>
                  <a:schemeClr val="tx1"/>
                </a:solidFill>
                <a:cs typeface="B Nazanin" panose="00000400000000000000" pitchFamily="2" charset="-78"/>
              </a:rPr>
              <a:t>(94/12/19) </a:t>
            </a:r>
            <a:r>
              <a:rPr lang="fa-IR" sz="2800" b="1" dirty="0">
                <a:solidFill>
                  <a:schemeClr val="tx1"/>
                </a:solidFill>
                <a:cs typeface="B Nazanin" panose="00000400000000000000" pitchFamily="2" charset="-78"/>
              </a:rPr>
              <a:t>وضعیت اضطراری در رابطه با ایران را یک سال دیگر تمدید کرد</a:t>
            </a:r>
            <a:r>
              <a:rPr lang="fa-IR" sz="2800" b="1" dirty="0" smtClean="0">
                <a:solidFill>
                  <a:schemeClr val="tx1"/>
                </a:solidFill>
                <a:cs typeface="B Nazanin" panose="00000400000000000000" pitchFamily="2" charset="-78"/>
              </a:rPr>
              <a:t>.</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lvl="0" indent="0" algn="ctr">
              <a:buClr>
                <a:srgbClr val="A53010"/>
              </a:buClr>
              <a:buNone/>
            </a:pPr>
            <a:r>
              <a:rPr lang="fa-IR" sz="3600" dirty="0">
                <a:solidFill>
                  <a:srgbClr val="0070C0"/>
                </a:solidFill>
                <a:cs typeface="B Titr" panose="00000700000000000000" pitchFamily="2" charset="-78"/>
              </a:rPr>
              <a:t>نقض غیرمستقیم متعدد برجام توسط </a:t>
            </a:r>
            <a:r>
              <a:rPr lang="fa-IR" sz="3600" dirty="0" smtClean="0">
                <a:solidFill>
                  <a:srgbClr val="0070C0"/>
                </a:solidFill>
                <a:cs typeface="B Titr" panose="00000700000000000000" pitchFamily="2" charset="-78"/>
              </a:rPr>
              <a:t>آمریکا</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36140630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150000"/>
              </a:lnSpc>
            </a:pPr>
            <a:r>
              <a:rPr lang="fa-IR" sz="2400" b="1" dirty="0" smtClean="0">
                <a:solidFill>
                  <a:srgbClr val="FF0000"/>
                </a:solidFill>
                <a:cs typeface="B Titr" panose="00000700000000000000" pitchFamily="2" charset="-78"/>
              </a:rPr>
              <a:t>5</a:t>
            </a:r>
            <a:r>
              <a:rPr lang="fa-IR" sz="2400" b="1" dirty="0">
                <a:solidFill>
                  <a:srgbClr val="FF0000"/>
                </a:solidFill>
                <a:cs typeface="B Titr" panose="00000700000000000000" pitchFamily="2" charset="-78"/>
              </a:rPr>
              <a:t>. مصادره مجدد دارایی‌های ایران در آمریکا، علی‌رغم اعتراضات ایران،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در </a:t>
            </a:r>
            <a:r>
              <a:rPr lang="fa-IR" sz="2800" b="1" dirty="0">
                <a:solidFill>
                  <a:schemeClr val="tx1"/>
                </a:solidFill>
                <a:cs typeface="B Nazanin" panose="00000400000000000000" pitchFamily="2" charset="-78"/>
              </a:rPr>
              <a:t>اواخر فوریه 2016 دادگاه تجدید‌نظر فدرال آمریکا اعلام کرد؛ 10 فردی که به نظر این دادگاه قربانی حملات تروریستی هستند و در دادگاهی در برابر  ایران، رأی به نفع خود برای دریافت خسارت از ایران گرفته بودند، می‌توانند از محل مطالبه 8/2 میلیون دلاری ایران از یک شرکت دفاعی آمریکایی غرامت دریافت کنند.</a:t>
            </a:r>
            <a:br>
              <a:rPr lang="fa-IR" sz="2800" b="1" dirty="0">
                <a:solidFill>
                  <a:schemeClr val="tx1"/>
                </a:solidFill>
                <a:cs typeface="B Nazanin" panose="00000400000000000000" pitchFamily="2" charset="-78"/>
              </a:rPr>
            </a:br>
            <a:r>
              <a:rPr lang="fa-IR" sz="2400" b="1" dirty="0">
                <a:solidFill>
                  <a:srgbClr val="FF0000"/>
                </a:solidFill>
                <a:cs typeface="B Titr" panose="00000700000000000000" pitchFamily="2" charset="-78"/>
              </a:rPr>
              <a:t>6. تصویب تحریم‌های جدید علیه ایران را با نام طرح مسئولیت‌پذیری </a:t>
            </a:r>
            <a:r>
              <a:rPr lang="fa-IR" sz="2400" b="1" dirty="0" smtClean="0">
                <a:solidFill>
                  <a:srgbClr val="FF0000"/>
                </a:solidFill>
                <a:cs typeface="B Titr" panose="00000700000000000000" pitchFamily="2" charset="-78"/>
              </a:rPr>
              <a:t>ایران:</a:t>
            </a:r>
            <a:br>
              <a:rPr lang="fa-IR" sz="2400" b="1" dirty="0" smtClean="0">
                <a:solidFill>
                  <a:srgbClr val="FF0000"/>
                </a:solidFill>
                <a:cs typeface="B Titr" panose="00000700000000000000" pitchFamily="2" charset="-78"/>
              </a:rPr>
            </a:br>
            <a:r>
              <a:rPr lang="fa-IR" sz="2400" b="1" dirty="0">
                <a:solidFill>
                  <a:srgbClr val="FF0000"/>
                </a:solidFill>
                <a:cs typeface="B Titr" panose="00000700000000000000" pitchFamily="2" charset="-78"/>
              </a:rPr>
              <a:t>	</a:t>
            </a:r>
            <a:r>
              <a:rPr lang="fa-IR" sz="2400" b="1" dirty="0" smtClean="0">
                <a:solidFill>
                  <a:srgbClr val="FF0000"/>
                </a:solidFill>
                <a:cs typeface="B Titr" panose="00000700000000000000" pitchFamily="2" charset="-78"/>
              </a:rPr>
              <a:t>	 </a:t>
            </a:r>
            <a:r>
              <a:rPr lang="fa-IR" sz="2800" b="1" dirty="0">
                <a:solidFill>
                  <a:schemeClr val="tx1"/>
                </a:solidFill>
                <a:cs typeface="B Nazanin" panose="00000400000000000000" pitchFamily="2" charset="-78"/>
              </a:rPr>
              <a:t>با 246 رای موافق در برابر 179 رای </a:t>
            </a:r>
            <a:r>
              <a:rPr lang="fa-IR" sz="2800" b="1" dirty="0" smtClean="0">
                <a:solidFill>
                  <a:schemeClr val="tx1"/>
                </a:solidFill>
                <a:cs typeface="B Nazanin" panose="00000400000000000000" pitchFamily="2" charset="-78"/>
              </a:rPr>
              <a:t>مخالف:</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طرح </a:t>
            </a:r>
            <a:r>
              <a:rPr lang="fa-IR" sz="2800" b="1" dirty="0">
                <a:solidFill>
                  <a:schemeClr val="tx1"/>
                </a:solidFill>
                <a:cs typeface="B Nazanin" panose="00000400000000000000" pitchFamily="2" charset="-78"/>
              </a:rPr>
              <a:t>به بهانه برنامه موشکی و نقض حقوق بشر </a:t>
            </a:r>
            <a:r>
              <a:rPr lang="fa-IR" sz="2800" b="1" dirty="0" smtClean="0">
                <a:solidFill>
                  <a:schemeClr val="tx1"/>
                </a:solidFill>
                <a:cs typeface="B Nazanin" panose="00000400000000000000" pitchFamily="2" charset="-78"/>
              </a:rPr>
              <a:t>علیه ایرانی </a:t>
            </a:r>
            <a:r>
              <a:rPr lang="fa-IR" sz="2800" b="1" dirty="0">
                <a:solidFill>
                  <a:schemeClr val="tx1"/>
                </a:solidFill>
                <a:cs typeface="B Nazanin" panose="00000400000000000000" pitchFamily="2" charset="-78"/>
              </a:rPr>
              <a:t>به تصویب نمایندگان آمریکا </a:t>
            </a:r>
            <a:r>
              <a:rPr lang="fa-IR" sz="2800" b="1" dirty="0" smtClean="0">
                <a:solidFill>
                  <a:schemeClr val="tx1"/>
                </a:solidFill>
                <a:cs typeface="B Nazanin" panose="00000400000000000000" pitchFamily="2" charset="-78"/>
              </a:rPr>
              <a:t>				رسید.</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lvl="0" indent="0" algn="ctr">
              <a:buClr>
                <a:srgbClr val="A53010"/>
              </a:buClr>
              <a:buNone/>
            </a:pPr>
            <a:r>
              <a:rPr lang="fa-IR" sz="3600" dirty="0">
                <a:solidFill>
                  <a:srgbClr val="0070C0"/>
                </a:solidFill>
                <a:cs typeface="B Titr" panose="00000700000000000000" pitchFamily="2" charset="-78"/>
              </a:rPr>
              <a:t>نقض غیرمستقیم متعدد برجام توسط </a:t>
            </a:r>
            <a:r>
              <a:rPr lang="fa-IR" sz="3600" dirty="0" smtClean="0">
                <a:solidFill>
                  <a:srgbClr val="0070C0"/>
                </a:solidFill>
                <a:cs typeface="B Titr" panose="00000700000000000000" pitchFamily="2" charset="-78"/>
              </a:rPr>
              <a:t>آمریکا</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11694760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200000"/>
              </a:lnSpc>
            </a:pPr>
            <a:r>
              <a:rPr lang="fa-IR" sz="2400" b="1" dirty="0">
                <a:solidFill>
                  <a:srgbClr val="FF0000"/>
                </a:solidFill>
                <a:cs typeface="B Titr" panose="00000700000000000000" pitchFamily="2" charset="-78"/>
              </a:rPr>
              <a:t>7. استمرار تحریم بانک‌های بزرگ دنیا با ایران با وجود رفع ظاهری تحریم‌ها</a:t>
            </a:r>
            <a:r>
              <a:rPr lang="fa-IR" sz="2800" b="1" dirty="0">
                <a:solidFill>
                  <a:schemeClr val="tx1"/>
                </a:solidFill>
                <a:cs typeface="B Nazanin" panose="00000400000000000000" pitchFamily="2" charset="-78"/>
              </a:rPr>
              <a:t/>
            </a:r>
            <a:br>
              <a:rPr lang="fa-IR" sz="2800" b="1" dirty="0">
                <a:solidFill>
                  <a:schemeClr val="tx1"/>
                </a:solidFill>
                <a:cs typeface="B Nazanin" panose="00000400000000000000" pitchFamily="2" charset="-78"/>
              </a:rPr>
            </a:br>
            <a:r>
              <a:rPr lang="fa-IR" sz="2400" b="1" dirty="0">
                <a:solidFill>
                  <a:srgbClr val="FF0000"/>
                </a:solidFill>
                <a:cs typeface="B Titr" panose="00000700000000000000" pitchFamily="2" charset="-78"/>
              </a:rPr>
              <a:t>8. تأخیر در صدور مجوز خرید هواپیما (بوئینگ و ایرباس</a:t>
            </a:r>
            <a:r>
              <a:rPr lang="fa-IR" sz="2400" b="1" dirty="0" smtClean="0">
                <a:solidFill>
                  <a:srgbClr val="FF0000"/>
                </a:solidFill>
                <a:cs typeface="B Titr" panose="00000700000000000000" pitchFamily="2" charset="-78"/>
              </a:rPr>
              <a:t>):</a:t>
            </a:r>
            <a:br>
              <a:rPr lang="fa-IR" sz="2400" b="1" dirty="0" smtClean="0">
                <a:solidFill>
                  <a:srgbClr val="FF0000"/>
                </a:solidFill>
                <a:cs typeface="B Titr" panose="00000700000000000000" pitchFamily="2" charset="-78"/>
              </a:rPr>
            </a:br>
            <a:r>
              <a:rPr lang="fa-IR" sz="2400" b="1" dirty="0" smtClean="0">
                <a:solidFill>
                  <a:srgbClr val="FF0000"/>
                </a:solidFill>
                <a:cs typeface="B Titr" panose="00000700000000000000" pitchFamily="2" charset="-78"/>
              </a:rPr>
              <a:t> </a:t>
            </a:r>
            <a:r>
              <a:rPr lang="fa-IR" sz="2800" b="1" dirty="0" smtClean="0">
                <a:solidFill>
                  <a:schemeClr val="tx1"/>
                </a:solidFill>
                <a:cs typeface="B Nazanin" panose="00000400000000000000" pitchFamily="2" charset="-78"/>
              </a:rPr>
              <a:t>بر </a:t>
            </a:r>
            <a:r>
              <a:rPr lang="fa-IR" sz="2800" b="1" dirty="0">
                <a:solidFill>
                  <a:schemeClr val="tx1"/>
                </a:solidFill>
                <a:cs typeface="B Nazanin" panose="00000400000000000000" pitchFamily="2" charset="-78"/>
              </a:rPr>
              <a:t>خلاف متن صریح برجام می‌باشد.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نمایندگان </a:t>
            </a:r>
            <a:r>
              <a:rPr lang="fa-IR" sz="2800" b="1" dirty="0">
                <a:solidFill>
                  <a:schemeClr val="tx1"/>
                </a:solidFill>
                <a:cs typeface="B Nazanin" panose="00000400000000000000" pitchFamily="2" charset="-78"/>
              </a:rPr>
              <a:t>آمریکا </a:t>
            </a:r>
            <a:r>
              <a:rPr lang="fa-IR" sz="2800" b="1" dirty="0" smtClean="0">
                <a:solidFill>
                  <a:schemeClr val="tx1"/>
                </a:solidFill>
                <a:cs typeface="B Nazanin" panose="00000400000000000000" pitchFamily="2" charset="-78"/>
              </a:rPr>
              <a:t>ممنوعیت </a:t>
            </a:r>
            <a:r>
              <a:rPr lang="fa-IR" sz="2800" b="1" dirty="0">
                <a:solidFill>
                  <a:schemeClr val="tx1"/>
                </a:solidFill>
                <a:cs typeface="B Nazanin" panose="00000400000000000000" pitchFamily="2" charset="-78"/>
              </a:rPr>
              <a:t>فروش هواپیمای مسافربری به ایران </a:t>
            </a:r>
            <a:r>
              <a:rPr lang="fa-IR" sz="2800" b="1" dirty="0" smtClean="0">
                <a:solidFill>
                  <a:schemeClr val="tx1"/>
                </a:solidFill>
                <a:cs typeface="B Nazanin" panose="00000400000000000000" pitchFamily="2" charset="-78"/>
              </a:rPr>
              <a:t>را </a:t>
            </a:r>
            <a:r>
              <a:rPr lang="fa-IR" sz="2800" b="1" dirty="0">
                <a:solidFill>
                  <a:schemeClr val="tx1"/>
                </a:solidFill>
                <a:cs typeface="B Nazanin" panose="00000400000000000000" pitchFamily="2" charset="-78"/>
              </a:rPr>
              <a:t>با 243 رأی موافق در برابر 174 رأی مخالف تصویب کردند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 </a:t>
            </a:r>
            <a:r>
              <a:rPr lang="fa-IR" sz="2800" b="1" dirty="0">
                <a:solidFill>
                  <a:schemeClr val="tx1"/>
                </a:solidFill>
                <a:cs typeface="B Nazanin" panose="00000400000000000000" pitchFamily="2" charset="-78"/>
              </a:rPr>
              <a:t>بر اساس آن، وزارت خزانه‌داری این کشور موظف شد تا از صدور مجوز به بانک‌های‌ آمریکایی برای تأمین مالی خرید هواپیما توسط ایران جلوگیری به عمل آورد</a:t>
            </a:r>
            <a:r>
              <a:rPr lang="fa-IR" sz="2800" b="1" dirty="0" smtClean="0">
                <a:solidFill>
                  <a:schemeClr val="tx1"/>
                </a:solidFill>
                <a:cs typeface="B Nazanin" panose="00000400000000000000" pitchFamily="2" charset="-78"/>
              </a:rPr>
              <a:t>.</a:t>
            </a: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lvl="0" indent="0" algn="ctr">
              <a:buClr>
                <a:srgbClr val="A53010"/>
              </a:buClr>
              <a:buNone/>
            </a:pPr>
            <a:r>
              <a:rPr lang="fa-IR" sz="3600" dirty="0">
                <a:solidFill>
                  <a:srgbClr val="0070C0"/>
                </a:solidFill>
                <a:cs typeface="B Titr" panose="00000700000000000000" pitchFamily="2" charset="-78"/>
              </a:rPr>
              <a:t>روند بدعهدهای آمریکا به صورت  نیمه آشکار</a:t>
            </a:r>
          </a:p>
        </p:txBody>
      </p:sp>
    </p:spTree>
    <p:extLst>
      <p:ext uri="{BB962C8B-B14F-4D97-AF65-F5344CB8AC3E}">
        <p14:creationId xmlns:p14="http://schemas.microsoft.com/office/powerpoint/2010/main" val="39133596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9998"/>
            <a:ext cx="12123759" cy="6158002"/>
          </a:xfrm>
          <a:blipFill>
            <a:blip r:embed="rId2"/>
            <a:tile tx="0" ty="0" sx="100000" sy="100000" flip="none" algn="tl"/>
          </a:blipFill>
        </p:spPr>
        <p:txBody>
          <a:bodyPr>
            <a:noAutofit/>
          </a:bodyPr>
          <a:lstStyle/>
          <a:p>
            <a:pPr marL="177800" algn="r">
              <a:lnSpc>
                <a:spcPct val="200000"/>
              </a:lnSpc>
            </a:pPr>
            <a:r>
              <a:rPr lang="fa-IR" sz="2400" b="1" dirty="0">
                <a:solidFill>
                  <a:srgbClr val="FF0000"/>
                </a:solidFill>
                <a:cs typeface="B Titr" panose="00000700000000000000" pitchFamily="2" charset="-78"/>
              </a:rPr>
              <a:t>تمدید قانون ایسا:</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تمدید </a:t>
            </a:r>
            <a:r>
              <a:rPr lang="fa-IR" sz="2800" b="1" dirty="0">
                <a:solidFill>
                  <a:schemeClr val="tx1"/>
                </a:solidFill>
                <a:cs typeface="B Nazanin" panose="00000400000000000000" pitchFamily="2" charset="-78"/>
              </a:rPr>
              <a:t>قانون </a:t>
            </a:r>
            <a:r>
              <a:rPr lang="fa-IR" sz="2800" b="1" dirty="0" smtClean="0">
                <a:solidFill>
                  <a:schemeClr val="tx1"/>
                </a:solidFill>
                <a:cs typeface="B Nazanin" panose="00000400000000000000" pitchFamily="2" charset="-78"/>
              </a:rPr>
              <a:t>ایسا (</a:t>
            </a:r>
            <a:r>
              <a:rPr lang="en-US" sz="2800" b="1" dirty="0" smtClean="0">
                <a:solidFill>
                  <a:schemeClr val="tx1"/>
                </a:solidFill>
                <a:cs typeface="B Nazanin" panose="00000400000000000000" pitchFamily="2" charset="-78"/>
              </a:rPr>
              <a:t> ISA</a:t>
            </a:r>
            <a:r>
              <a:rPr lang="fa-IR" sz="2800" b="1" dirty="0" smtClean="0">
                <a:solidFill>
                  <a:prstClr val="black"/>
                </a:solidFill>
                <a:cs typeface="B Nazanin" panose="00000400000000000000" pitchFamily="2" charset="-78"/>
              </a:rPr>
              <a:t>) </a:t>
            </a:r>
            <a:r>
              <a:rPr lang="fa-IR" sz="2800" b="1" dirty="0" smtClean="0">
                <a:solidFill>
                  <a:schemeClr val="tx1"/>
                </a:solidFill>
                <a:cs typeface="B Nazanin" panose="00000400000000000000" pitchFamily="2" charset="-78"/>
              </a:rPr>
              <a:t>که </a:t>
            </a:r>
            <a:r>
              <a:rPr lang="fa-IR" sz="2800" b="1" dirty="0">
                <a:solidFill>
                  <a:schemeClr val="tx1"/>
                </a:solidFill>
                <a:cs typeface="B Nazanin" panose="00000400000000000000" pitchFamily="2" charset="-78"/>
              </a:rPr>
              <a:t>مخفف </a:t>
            </a:r>
            <a:r>
              <a:rPr lang="fa-IR" sz="2800" b="1" dirty="0">
                <a:solidFill>
                  <a:schemeClr val="tx1"/>
                </a:solidFill>
                <a:cs typeface="B Titr" panose="00000700000000000000" pitchFamily="2" charset="-78"/>
              </a:rPr>
              <a:t>(</a:t>
            </a:r>
            <a:r>
              <a:rPr lang="en-US" sz="2800" b="1" dirty="0">
                <a:solidFill>
                  <a:schemeClr val="tx1"/>
                </a:solidFill>
                <a:cs typeface="B Nazanin" panose="00000400000000000000" pitchFamily="2" charset="-78"/>
              </a:rPr>
              <a:t> </a:t>
            </a:r>
            <a:r>
              <a:rPr lang="en-US" sz="2800" b="1" dirty="0" smtClean="0">
                <a:solidFill>
                  <a:schemeClr val="tx1"/>
                </a:solidFill>
                <a:cs typeface="B Nazanin" panose="00000400000000000000" pitchFamily="2" charset="-78"/>
              </a:rPr>
              <a:t>(</a:t>
            </a:r>
            <a:r>
              <a:rPr lang="en-US" sz="2800" b="1" dirty="0">
                <a:solidFill>
                  <a:schemeClr val="tx1"/>
                </a:solidFill>
                <a:cs typeface="B Nazanin" panose="00000400000000000000" pitchFamily="2" charset="-78"/>
              </a:rPr>
              <a:t>Iran</a:t>
            </a:r>
            <a:r>
              <a:rPr lang="en-US" sz="2800" b="1" dirty="0" smtClean="0">
                <a:solidFill>
                  <a:schemeClr val="tx1"/>
                </a:solidFill>
                <a:cs typeface="B Nazanin" panose="00000400000000000000" pitchFamily="2" charset="-78"/>
              </a:rPr>
              <a:t> Sanctions </a:t>
            </a:r>
            <a:r>
              <a:rPr lang="en-US" sz="2800" b="1" dirty="0">
                <a:solidFill>
                  <a:schemeClr val="tx1"/>
                </a:solidFill>
                <a:cs typeface="B Nazanin" panose="00000400000000000000" pitchFamily="2" charset="-78"/>
              </a:rPr>
              <a:t>Act </a:t>
            </a:r>
            <a:r>
              <a:rPr lang="en-US" sz="2800" b="1" dirty="0" smtClean="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است</a:t>
            </a:r>
            <a:r>
              <a:rPr lang="fa-IR" sz="2800" b="1" dirty="0">
                <a:solidFill>
                  <a:schemeClr val="tx1"/>
                </a:solidFill>
                <a:cs typeface="B Nazanin" panose="00000400000000000000" pitchFamily="2" charset="-78"/>
              </a:rPr>
              <a:t>،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آشکارترین </a:t>
            </a:r>
            <a:r>
              <a:rPr lang="fa-IR" sz="2800" b="1" dirty="0">
                <a:solidFill>
                  <a:schemeClr val="tx1"/>
                </a:solidFill>
                <a:cs typeface="B Nazanin" panose="00000400000000000000" pitchFamily="2" charset="-78"/>
              </a:rPr>
              <a:t>بدعهدی و نقض برجام است.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r>
              <a:rPr lang="fa-IR" sz="2400" b="1" dirty="0">
                <a:solidFill>
                  <a:srgbClr val="FF0000"/>
                </a:solidFill>
                <a:cs typeface="B Titr" panose="00000700000000000000" pitchFamily="2" charset="-78"/>
              </a:rPr>
              <a:t>تفاوت این بدعهدی آمریکایی‌ها با موارد قبل</a:t>
            </a:r>
            <a:r>
              <a:rPr lang="fa-IR" sz="2800" b="1" dirty="0" smtClean="0">
                <a:solidFill>
                  <a:schemeClr val="tx1"/>
                </a:solidFill>
                <a:cs typeface="B Nazanin" panose="00000400000000000000" pitchFamily="2" charset="-78"/>
              </a:rPr>
              <a:t>:</a:t>
            </a:r>
            <a:br>
              <a:rPr lang="fa-IR" sz="2800" b="1" dirty="0" smtClean="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قانون </a:t>
            </a:r>
            <a:r>
              <a:rPr lang="fa-IR" sz="2800" b="1" dirty="0">
                <a:solidFill>
                  <a:schemeClr val="tx1"/>
                </a:solidFill>
                <a:cs typeface="B Nazanin" panose="00000400000000000000" pitchFamily="2" charset="-78"/>
              </a:rPr>
              <a:t>ایسا به صورت صریح در برجام ذکر شده است. </a:t>
            </a:r>
            <a:r>
              <a:rPr lang="fa-IR" sz="2800" b="1" dirty="0" smtClean="0">
                <a:solidFill>
                  <a:schemeClr val="tx1"/>
                </a:solidFill>
                <a:cs typeface="B Nazanin" panose="00000400000000000000" pitchFamily="2" charset="-78"/>
              </a:rPr>
              <a:t/>
            </a:r>
            <a:br>
              <a:rPr lang="fa-IR" sz="2800" b="1" dirty="0" smtClean="0">
                <a:solidFill>
                  <a:schemeClr val="tx1"/>
                </a:solidFill>
                <a:cs typeface="B Nazanin" panose="00000400000000000000" pitchFamily="2" charset="-78"/>
              </a:rPr>
            </a:br>
            <a:endParaRPr lang="fa-IR" sz="2800" dirty="0">
              <a:solidFill>
                <a:schemeClr val="tx1"/>
              </a:solidFill>
              <a:cs typeface="B Titr" panose="00000700000000000000" pitchFamily="2" charset="-78"/>
            </a:endParaRPr>
          </a:p>
        </p:txBody>
      </p:sp>
      <p:sp>
        <p:nvSpPr>
          <p:cNvPr id="3" name="Content Placeholder 2"/>
          <p:cNvSpPr>
            <a:spLocks noGrp="1"/>
          </p:cNvSpPr>
          <p:nvPr>
            <p:ph idx="1"/>
          </p:nvPr>
        </p:nvSpPr>
        <p:spPr>
          <a:xfrm>
            <a:off x="0" y="0"/>
            <a:ext cx="12211665" cy="798570"/>
          </a:xfrm>
          <a:solidFill>
            <a:schemeClr val="accent6">
              <a:lumMod val="60000"/>
              <a:lumOff val="40000"/>
            </a:schemeClr>
          </a:solidFill>
        </p:spPr>
        <p:txBody>
          <a:bodyPr>
            <a:normAutofit/>
          </a:bodyPr>
          <a:lstStyle/>
          <a:p>
            <a:pPr marL="0" indent="0" algn="ctr">
              <a:buNone/>
            </a:pPr>
            <a:r>
              <a:rPr lang="fa-IR" sz="3600" dirty="0">
                <a:solidFill>
                  <a:srgbClr val="0070C0"/>
                </a:solidFill>
                <a:cs typeface="B Titr" panose="00000700000000000000" pitchFamily="2" charset="-78"/>
              </a:rPr>
              <a:t>تغییر رویه نقض غیرمستقیم بمستقیم برجام توسط </a:t>
            </a:r>
            <a:r>
              <a:rPr lang="fa-IR" sz="3600" dirty="0" smtClean="0">
                <a:solidFill>
                  <a:srgbClr val="0070C0"/>
                </a:solidFill>
                <a:cs typeface="B Titr" panose="00000700000000000000" pitchFamily="2" charset="-78"/>
              </a:rPr>
              <a:t>آمریکا</a:t>
            </a:r>
            <a:endParaRPr lang="fa-IR" sz="3600" dirty="0">
              <a:solidFill>
                <a:srgbClr val="0070C0"/>
              </a:solidFill>
              <a:cs typeface="B Titr" panose="00000700000000000000" pitchFamily="2" charset="-78"/>
            </a:endParaRPr>
          </a:p>
        </p:txBody>
      </p:sp>
    </p:spTree>
    <p:extLst>
      <p:ext uri="{BB962C8B-B14F-4D97-AF65-F5344CB8AC3E}">
        <p14:creationId xmlns:p14="http://schemas.microsoft.com/office/powerpoint/2010/main" val="1034113327"/>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2.xml><?xml version="1.0" encoding="utf-8"?>
<a:themeOverride xmlns:a="http://schemas.openxmlformats.org/drawingml/2006/main">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3.xml><?xml version="1.0" encoding="utf-8"?>
<a:themeOverride xmlns:a="http://schemas.openxmlformats.org/drawingml/2006/main">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ppt/theme/themeOverride4.xml><?xml version="1.0" encoding="utf-8"?>
<a:themeOverride xmlns:a="http://schemas.openxmlformats.org/drawingml/2006/main">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4921</TotalTime>
  <Words>689</Words>
  <Application>Microsoft Office PowerPoint</Application>
  <PresentationFormat>Widescreen</PresentationFormat>
  <Paragraphs>105</Paragraphs>
  <Slides>49</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49</vt:i4>
      </vt:variant>
    </vt:vector>
  </HeadingPairs>
  <TitlesOfParts>
    <vt:vector size="57" baseType="lpstr">
      <vt:lpstr>Arial</vt:lpstr>
      <vt:lpstr>B Nazanin</vt:lpstr>
      <vt:lpstr>B Titr</vt:lpstr>
      <vt:lpstr>Calibri</vt:lpstr>
      <vt:lpstr>Century Gothic</vt:lpstr>
      <vt:lpstr>Wingdings 3</vt:lpstr>
      <vt:lpstr>Wisp</vt:lpstr>
      <vt:lpstr>1_Wisp</vt:lpstr>
      <vt:lpstr>.</vt:lpstr>
      <vt:lpstr>نقض آشکار برجام توسط آمریکا:    تمدید تحریم‌ 10 ساله قانون ایسا، علیه ج.ا.ا توسط کنگره آمریکا      بازتاب‌ها و تحلیل‌های زیادی در دنیا و داخل کشور نتیجه این اتفاق: داخل :  - اجماع و اتفاق نظر در مسئولان داخلی، احزاب و گروه‌های سیاسی مختلف و رسانه‌های      گوناگون با سلیقه‌های متفاوت در مورد نقض برجام از سوی آمریکایی‌    - اثبات بی اعتماد بودن آمریکا خارج:   اثبات حقانیت ج.ا.ا و بهانه بودن موضوع هسته ای </vt:lpstr>
      <vt:lpstr>1- دلایل نقض برجام چیست؟    آیا با تمدید قانونی که از قبل بوده و یکی از چهار ستون ساختمان تحریم‌های آمریکا علیه    ج.ا.ا. به شمار می‌آید، اساسا نقض برجام رخ داده است؟    آیا این نقض به نقض روح حاکم بر برجام مربوط است یا مفاد قانونی برجام نقض شده است؟ 2- نقض برجام چه آثار و تبعاتی را بر جای خواهد گذاشت؟ 3- آیا آمریکایی‌ها متوجه نیستند که اقدام آنها نقض برجام است؟    اگر بله پس با چه اهداف و انگیزه‌هایی تحریم‌ها را تمدید کردند؟  4- واکنش ما به تمدید تحریم‌ها که نقض فاحش برجام است چیست؟     ج.ا.ا. از چه ظرفیت‌ها و سازوکارهایی برخوردار است؟   </vt:lpstr>
      <vt:lpstr>گزارش کمیسیون امنیت ملی و سیاست خارجی مجلس در نخستین گزارش 6 ماهه: نقض غیرمستقیم متعدد برجام توسط آمریکا:    1. تحریم یازده شخصیت حقیقی و حقوقی ایرانی     2. تصویب و اجرای قانون موسوم به ویزا    3. دستبرد دو میلیارد دلاری آمریکایی‌ها به اموال ایران    4. امضای وضعیت اضطراری علیه ایران توسط اوباما    5. مصادره مجدد دارایی‌های ایران در آمریکا، علی‌رغم اعتراضات ایران،     6. تصویب تحریم‌های جدید علیه ایران نام طرح مسئولیت‌پذیری ایران    7. استمرار تحریم بانک‌های بزرگ دنیا با ایران با وجود رفع ظاهری تحریم‌ها    8.تأخیر در صدور مجوز خرید هواپیما (بوئینگ و ایرباس)   </vt:lpstr>
      <vt:lpstr>گزارش کمیسیون امنیت ملی و سیاست خارجی مجلس در نخستین گزارش 6 ماهه: 1. تحریم یازده شخصیت حقیقی و حقوقی ایرانی      در تاریخ 27 دی ماه 94یعنی در روز دوم اجرایی شدن برجام. 2. تصویب و اجرای قانون موسوم به ویزا:     بعد از برجام در کنگره آمریکا تصویب شد     بر اساس این طرح شهروندان 38 کشوری که برای ورود به آمریکا از معافیت ویزای      آمریکا برخوردارند اگر از ماه مارس سال 2011 به بعد به 4 کشور ایران، عراق، سوریه و     سودان سفر کرده باشند، ملزم به دریافت روادید برای ورود به این کشور هستند.  مضرات قاون ویزا: 1- نشانه رفتن صنعت گردشگری ایران      2-   ایجاد هزینه  برای تجار و جهانگردان اروپایی و دیگر کشورها</vt:lpstr>
      <vt:lpstr>3. دستبرد دو میلیارد دلاری آمریکایی‌ها به اموال ایران روز چهارشنبه اول اردیبهشت 1395 برابر با 20 آوریل 2016 دیوان عالی آمریکا با صدور رأی دادگاه‌های آمریکا این اجازه را داد که بستگان 241 تفنگ‌دار آمریکایی که در سال 1983 در بیروت کشته شده بودند می‌توانند تا سقف 2 میلیارد دلار از دارایی‌های بلوکه شده ایران را برای غرامت دریافت کنند. 4. امضای وضعیت اضطراری علیه ایران توسط اوباما: اوباما رئیس جمهور آمریکا در روز چهارشنبه 9 مارس2016 (94/12/19) وضعیت اضطراری در رابطه با ایران را یک سال دیگر تمدید کرد.</vt:lpstr>
      <vt:lpstr>5. مصادره مجدد دارایی‌های ایران در آمریکا، علی‌رغم اعتراضات ایران،  در اواخر فوریه 2016 دادگاه تجدید‌نظر فدرال آمریکا اعلام کرد؛ 10 فردی که به نظر این دادگاه قربانی حملات تروریستی هستند و در دادگاهی در برابر  ایران، رأی به نفع خود برای دریافت خسارت از ایران گرفته بودند، می‌توانند از محل مطالبه 8/2 میلیون دلاری ایران از یک شرکت دفاعی آمریکایی غرامت دریافت کنند. 6. تصویب تحریم‌های جدید علیه ایران را با نام طرح مسئولیت‌پذیری ایران:    با 246 رای موافق در برابر 179 رای مخالف:   طرح به بهانه برنامه موشکی و نقض حقوق بشر علیه ایرانی به تصویب نمایندگان آمریکا     رسید.</vt:lpstr>
      <vt:lpstr>7. استمرار تحریم بانک‌های بزرگ دنیا با ایران با وجود رفع ظاهری تحریم‌ها 8. تأخیر در صدور مجوز خرید هواپیما (بوئینگ و ایرباس):  بر خلاف متن صریح برجام می‌باشد.  نمایندگان آمریکا ممنوعیت فروش هواپیمای مسافربری به ایران را با 243 رأی موافق در برابر 174 رأی مخالف تصویب کردند   بر اساس آن، وزارت خزانه‌داری این کشور موظف شد تا از صدور مجوز به بانک‌های‌ آمریکایی برای تأمین مالی خرید هواپیما توسط ایران جلوگیری به عمل آورد.</vt:lpstr>
      <vt:lpstr>تمدید قانون ایسا: تمدید قانون ایسا ( ISA) که مخفف ( (Iran Sanctions Act  است،  آشکارترین بدعهدی و نقض برجام است.  تفاوت این بدعهدی آمریکایی‌ها با موارد قبل: قانون ایسا به صورت صریح در برجام ذکر شده است.  </vt:lpstr>
      <vt:lpstr>سابقه طرح: طرح تحریم ایران و لیبی در سال 1995 توسط سناتورآلفونسو داماتو و کندی به کنگره آمریکا ارائه شد و در سال 1996 به تصویب رسید و تبدیل به قانون گردید.  مدت این قانون 5 سال تعیین شده بود.  این قانون تاکنون چهار بار و در سال‌های(2001 ، 2006 ، 2011 و 2016 ) تمدید شد. حذف لیبی از طرح داماتو:  امتيازاتي که دولت ليبي در سال 2006 به امريکا (از جمله ارسال تجهيزات هسته‌اي به آمريکا)داد،  نام اين کشور از نسخه اوليه قانون تحريم ايران و ليبي حذف شد  قانونIran, Libya Sanctions Act (ILSA)  به قانون تحریم‌های ایرانSanctions Act (ISA)  (Iranتغییر عنوان داد. </vt:lpstr>
      <vt:lpstr>وضعیت  طرح بعد از حذف لیبی: - این قانون با حذف نام لیبی نه تنها  نمرد، بلکه شرایط سخت‌تری را علیه ایران ایجاد کرد.  - در 30 سپتامبر سال 2006 جورج دبلیو بوش رئیس جمهور وقت این کشور، طرحی به نام «قانون حمایت از آزادی در ایران» را برای اصلاح این قانون و تمدید آن تا سال 2011 امضا كرد.  افزایش کارايي قانون داماتو : - مشمول تحریم‌ شدن  اشخاصی كه آگاهانه به ایران برای دستیابی یا ساخت تسلیحات شیمیایی،  میكروبی و یا هسته‌ای كمك می‌كنند  - تغییرملاك‌ لغو قانون تحریم ایران؛  از: تضمین رئیس جمهور به كنگره مبنی توقف تلاش ایران برای دستیابی به سلاح‌های كشتار جمعی به:این كه ایران «تهدیدی جدی علیه منافع ملی آمریكا  و متحدان این كشور به حساب نمی‌آید.» </vt:lpstr>
      <vt:lpstr>تحريم‌هاي نفت و گاز ايران:   تحریم؛ توسعه منابع نفتي ايران، سرمایه‌گذاری بر صنایع انرژی، توليد مواد نفتي پالايش     شده (محصولات پالايشگاهي) و صادرات محصولات نفتي پالايش شده و...  تحريم‌هاي انتقال فناوري هسته اي (بند 5 قانون داماتو) :   فعاليت مربوط به دستيابي يا ساخت تسليحات هسته‌اي يا فناوري مرتبط با آن    دستيابي و ساخت موشک‌ها يا تسليحات متعارف پيشرفته، ممنوعیت:   عدم مجوز براي صادرات و انتقال   عدم مجوز انتقال مجدد هرگونه ماده و اقلام، تاسيسات، قطعات يا ديگر کالاها،    عدم ارائه خدمات يا فناوري هسته‌اي ، چه مستقيم يا غيرمستقيم، </vt:lpstr>
      <vt:lpstr>ویژگی های قانون ایسا:    یکی از ارکان اصلي تحريم‌هاي ثانویه     قانون  فراسرزميني امريکا جهت گیری قانون ایسا:   منع و مستوجب مجازات دانستن:         هر نوع همکاری دولت‌ها و شرکت‌های خارجی با ایران </vt:lpstr>
      <vt:lpstr>برنامه تمدید کنگره:    در دی ماه  سال 2016 قانون ایسا منقضی می شد    تلاش اعضای کنگره  آمریکا برای تمدید مجدد و افزودن تحریم‌های جدید به آن.     انصراف از تحریم‌های جدید برای دستیابی به اجماع  مفهوم اجماع کنگره و سنای آمریکا:    رای 419 نفری نمایندگان و رأی 99 نفری سنای آمریکا     بیانگر اینکه موضوع تمدید ایران برای آمریکا در سطح راهبردی است     و ایران تهدید اساسی علیه منافع توسعه طلبانه واشنگتن است.  </vt:lpstr>
      <vt:lpstr>آمریکا تمدید قانون ایسا را نقض برجام نمی داند:  «اریک شولتز» سخنگوی کاخ سفید: تمدید قانون تحریم‌های ایران موسوم به داماتو، تداخلی با توافق هسته‌ای ایران نداشته و انتظار می‌رود باراک اوباما، مصوبه کنگره در این زمینه را تأیید کند. سناتور «لیندسی گراهام»: ایرانی‌ها باید به این وضعیت عادت کنند، زیرا شاید سال آینده تحریم‌های جدیدی علیه ایران اعمال شود. سکوت اروپا در تمدید قانون ایسا  اتحادیه اروپا نسبت به فرایند تصویب تمدید قانون که در کنگره و سنا صورت گرفت، هیچ موضعی را اتخاذ نکرد، بلکه آن را موکول به نهایی شدن این فرایند نمود.</vt:lpstr>
      <vt:lpstr>ایران تمدید قانون ایسا را نقض برجام می داند همه مقامات سیاسی ایران اقدام کنگره و سنای آمریکا را نقض برجام دانسته‌اند.   رهبر معظم انقلاب: آن را نقض آشکار برجام اعلام کردند،  رئیس جمهور نیز با کمی تأخیر:  تمدید نقض و در صورت اجرایی شدن این تحریم‌ها را نقض فاحش دانستند.  رئیس مجلس شورای اسلامی، دبیر شورای عالی امنیت ملی و وزیر خارجه نیز تمدید را نقض و مغایر برجام اعلام کردند.  سوال اساسی:    آیا تمدید قانون ایسا نقض برجام محسوب می‌شود؟     آیا در برجام به صراحت نسبت به این قانون اشاره‌ای شده است؟  </vt:lpstr>
      <vt:lpstr>محتوای برجام: 1- بند 21  متن برجام: آمریکا متعهد شده بود که با اجرای برجام، تحریم های مقرر شده در پیوست 2 را متوقف سازد و به این توقف ادامه دهد.  2- بند 23 متن برجام؛ 8 سال بعد از اجرای برجام، ایالات متحده آمریکا می‌بایست همه تحریم های مربوط در پیوست 2 را که تعلیق و متوقف نموده بود، لغو نماید. استدلال نقض برجام:  تمدید 10 ساله قانون ISA در سال2016 تا سال 2026 ادامه خواهد داشت.   8 سال پس از اجرای برجام، سال 2023 خواهد بود. یعنی3 سال بعد نیز این تحریم ها، ادامه دارند  بنابراین تمدید قانون ISAکاملا مغایر و ناقض این بند  می باشد. </vt:lpstr>
      <vt:lpstr>محتوای برجام: 3- بند 25؛ دولت آمریکا متعهد شده بود که اگر در سطوح محلی و ایالتی، قانونی مخالف و متناقض با نص برجام تصویب گردد، مانع اجرایی شدن آن گردد.  4- بند 26؛ طرفین متعهد شدندکه از بازگرداندن تحریم‌های مقرر شده در پیوست 2 برجام، خودداری نمایند. 5- بند 28؛ طرفین متعهد گردیده‌اند که از هرگونه اقدام مغایر با نص صریح برجام، خودداری نمایند. نتایج تمدید قانون ایسا:     عملا موجب بازگرداندن تحریم های پیوست 2 برجام می شود.      مغایر با نص صریح برجام </vt:lpstr>
      <vt:lpstr>محتوای برجام: 6- بند 29 برجام؛ طرفین متعهد می‌گردند که از هرگونه سیاست با هدف خاص تاثیرگذاری منفی و مستقیم بر عادی سازی تجارت و روابط اقتصادی‌شان با ایران‌، خودداری نمایند   این اقدامات در تعارض با تعهداتشان مبنی بر عدم اخلال در اجرای موفقیت‌آمیز برجام می باشد. استناد صریح این بند به نقض برجام: این بند از صریح‌ترین بندهایی است که مغایرت و تناقص تمدید قانون ISA را با نص توافق هسته ای، بیان می‌کند. </vt:lpstr>
      <vt:lpstr>اهمیت پیوست دو:  اصلی‌ترین بخش برجام مربوط به تحریم‌ها می باشد  قانون ایسا در پیوست دو:   اشاره صریح به ایسا       1- در بند B  مربوط به تحریم‌های آمریکا، توقف، لغو و عدم تصویب موارد تحریم های مندرج    در قانون ISA بطور صریح و شفاف بیان شده است.    2- در 5 قسمت این بند از قانونISA  نام برده و توقف تحریم‌های آن را مورد تاکید قرار داده</vt:lpstr>
      <vt:lpstr>1- در موضوع تحریم های اعمالی علیه افراد و اشخاص حقوقی، به موارد مندرج در قانون ISA  نیز اشاره کرده است. 2- در موضوع تحریم ارائه خدمات بیمه ای نیز به موارد مندرج در قانون  ISA اشاره کرده است. 3- در موضوع تحریم های مرتبط با کاهش فروش نفت ایران، دقیقا به موضوع تحریم‌های مندرج در قانون ISA اشاره کرده و توقف آنها را خواسته است. 4-  موضوع تحریم‌های سرمایه‌گذاری را بیان کرده و تحریم های مندرج در قانونISA  را مشمول آن قرار داده است که می بایست متوقف و در پایان 8 سال از اجرای برجام، لغو گردند. 5- موضوع تحریم‌های مرتبط با صادرات فروش فرآورده‌های نفتی ایران بیان شده است که قانونISA؛ یکی از مهمترین تحریم‌ها است که می‌بایست متوقف گردد.</vt:lpstr>
      <vt:lpstr>سوال: چرا کنگره و سنای آمریکا علیرغم نقض صریح برجام مبادرت به تمدید ده سال آن کردند؟ پاسخ :  طبیعت خوی و سرشتی استکباری ریشه اصلی عدم پایبندی به تعهدات است  هستی‌شناسی و معرفت شناسی خوی استکباری آمریکا نمی‌توان انتظاری دیگری داشت    هشدار رهبری ناشی از معرفت شناسی رفتار دولت‌مردان کاخ سفید و کنگره آمریکا بود.  بی توجهی به توصیه رهبری زمینه بد عهدی آمریکا:  اگر دولت به توصیه‌های معظم له نموده و آخرین دستورالعمل 9 ماده ای ایشان را در عمل اجراء  می‌کردند، اکنون گرفتار بدعهدی های مکرر و وقیحانه آمریکایی‌ها نمی‌شدیم. </vt:lpstr>
      <vt:lpstr>              اول- حفظ زیرساخت‌های قانون تحریم های ایران       دوم: مجبورسازی ایران به برجام های دوم و سوم ... </vt:lpstr>
      <vt:lpstr>        اول- حفظ زیرساخت‌های قانون تحریم های ایران- قوانین زیر ساختی اساسی در تحریم:        1- ایسا     2-      سیسادا      3- افکا  جایگاه ایسا در حفظ زیرساخت های قانون تحریم های ایران     قانون داماتو ماهیت زیرساختی و اساسی داشته و برداشته شدن آنها، سایر تحریم ها و     اقدامات آمریکا علیه ایران را دچار تزلزل و فروپاشی می کند. قانون سیسادا CISADA,2010) ) :  «قانون جامع تحريم‎ها، مسئوليت پذيري و محروميت ايران»  شامل تحريم های انرژي، بانکي و فروش بنزين به ايران افکا   یا  (IFCAand Counter Proliferation Act)، (Iran Freedom  «قانون آزادی و مبارزه با تکثیر تسلیحات ایران»</vt:lpstr>
      <vt:lpstr>میچ مک‌ کانل، رهبر جمهوری‌ خواه سنای آمریکا:    حفظ تحریم‌ها، حیاتی است.  دلیل نگاه حفظ تحریم:    1- زیرساختی بودن قانون ایسا    2- برآورد تيم تحقيقاتي کنگره آمريکا در زمینه نقاط آسیب پذیری اقتصاد ایران   3- آمریکا طی 20 سال سازوکارهای تحریمی قانون ایسا را هوشمندانه تر کرده.    4- هدف قرار دادن مهمترین و اصلی ترین منبع درآمدهای ارزی ایران، کالاهای وارداتی      ایران، سیستم ارتباطی در روابط اقتصادی(سیستم بانکی)    5- انقضای قانون داماتو تزلزل و فروپاشی زیرساخت های تحریمی در طی این 20 سال اخیر     است</vt:lpstr>
      <vt:lpstr>       دوم: مجبورسازی ایران به برجام های دوم و سوم ...  ناخشنودی آمریکا از موقعیت منطقه‌ای ایران و عدم تأثیر برجام بر این رفتار    مقامات آمریکایی: اگرچه برجام قدرت هسته‌ای ایران را کنترل و مهار کرده است، اما در     رفتار ایران در سطوح داخلی مانند حقوق بشر و در سطوح خارجی مانند نفوذ منطقه‌ای     تغییری ایجاد نکرده.  حفظ و توسعه تحریم‌ها برای اجبار ایران به برجام‌های یک و دو ...   - تأثیر تحریم‌ها بر تغییر نگرش و رفتار ایران    - ایجاد اشتباه و تغییر محاسبات در رفتارها و مواضع نخبگان سیاسی و مسئولین   - حفظ استراتژیست‌ها، نمایندگان و سناتورهای آمریکا در تحریم های تصاعدی</vt:lpstr>
      <vt:lpstr>اول- ایجاد قابلیت برای اعمال تحریم های جدید  دوم- خروج از موضع ضعف سوم- ظرفیت‌سازی برای بازگرداندن تحریم‌ها چهار- تهدید پنداری و دفع آن پنج- حفظ فضا و فشار روانی بر مناسبات ایران با سایر کشورها </vt:lpstr>
      <vt:lpstr>      اول- ایجاد قابلیت برای اعمال تحریم های جدید  بیانیه‌های سناتورهای آمریکا: « با این تمدیدی که کرده‌ایم، اختیاراتی را برای رئیس‌جمهور بعدی آمریکا فراهم کرده‌ایم که بتواند براساس این زیرساخت قانونی، تحریم های جدیدی علیه ایران اعمال کند.»  سخنگوی کاخ سفید:  اعضای کنگره معتقدند دولت باید قدرت لازم را جهت اعمال مجازات مالی علیه ایران داشته باشد. سناتور مارک وارنر:  من به شدت معتقدم که تداوم این تحریم‌ها برای حفظ قابلیت آمریکا برای وضع تحریم‌های دوباره ضد ایران در صورت نقض توافق هسته‌ای از سوی این کشور اقدامی مصلحت‌آمیز است. من همچنان از تلاش‌هایی که مانع دستیابی ایران به سلاح هسته‌ای می‌شود و تهران را تشویق می‌کند که از قوانین بین المللی و رفتار قانونی تبعیت کند، حمایت می‌کنم.</vt:lpstr>
      <vt:lpstr>         دوم- خروج از موضع ضعف نمایندگان کنگره و سنای آمریکا:      توافق برجام کافی نیست و آمریکا را در موضع ضعف قرار می‌دهد.  تصمیم نمایندگان و سناتورها آمریکا      حفظ تحریم ها     تصویب  قوانین جدید تحریمی به بهانه‌های مختلف     تمدید قانون ایسا برای تضمین بیشتر و بازسازی ضعف‌ها  سناتور شلبی:    توافق هسته‌ای باراک اوباما، آمریکا را در موضع ضعف قرار داده و ما باید اطمینان یابیم که    این کشور یاغی، هرگز دست بالا را نداشته باشد.»</vt:lpstr>
      <vt:lpstr>      سوم- ظرفیت‌سازی برای بازگرداندن تحریم‌ها سناتور دموکرات بن کاردین از ایالت مریلند و عضو کمیته روابط خارجی سنای آمریکا: تصویب دو حزبی همراه با اجماع قانون تحریم‌های ایران نشان می‌دهد کنگره آمریکا درباره حفظ حق بازگرداندن سریع تحریم‌ها ضد ایران - در صورت نقض برجام- جدی است.  این ها تحریم‌هایی هستند که سبب شدند ایران پای میز مذاکرات حاضر شود و تمدید این تحریم ها عنصری کلیدی در پاسخ گویی دولت ایران محسوب می شود.</vt:lpstr>
      <vt:lpstr>        چهار- تهدید پنداری ایران و لزوم دفع آن سناتور جمهوری خواه «لامار الکساندر» از ایالت تنسی: ایران همچنان یک تهدید برای امنیت ملی ما، ثبات در خاورمیانه (غرب آسیا) و اسرائیل، یکی از قدرتمندترین هم پیمانان ما، محسوب می‌شود و به همین دلیل، من به حفظ این تحریم‌های مهم رأی دادم.»  پیام آشکار اجماع کنگره و سنای آمریکا در تمدید قانون ایسا:  علی رغم گام های صادقانه ایران به صورت اجماعی و یکدست         بر این اعتقادند که تهران تهدید امنیتی برای آمریکا است.  </vt:lpstr>
      <vt:lpstr>     پنج- حفظ فضا و فشار روانی بر مناسبات ایران با سایر کشورها این موضوع یکی از اهداف تاکتیکی است.   نمایندگان آمریکا  تردیدی ندارند که انقضای قانون ایسا تأثیر مستقیمی را بر روابط اقتصادی کشورهای جهان با ایران خواهد گذاشت.  </vt:lpstr>
      <vt:lpstr>1. پایان دوران اوباما 2.  پیروزی جمهوری خواهان در انتخابات 3. کاهش قدرت آمریکا در منطقه و افزایش قدرت ج.ا.ا.  4. لابی و نفوذ صهیونیزم، عربستان سعودی و سایر مخالفان و ضد انقلاب</vt:lpstr>
      <vt:lpstr>1. پایان دوران اوباما:   تاثیر پایان ریاست جمهوری اوباما در تصمیم کنگره و سنای آمریکا   اگر انقضای ایسا یکسال قبل بود، تمدید این قانون با چالش بیشتری روبرو می‌شد.  2.  پیروزی جمهوری خواهان در انتخابات:    زیاد شدن عزم جمهوری‌خواهان برای فشار   مغتنم شمردن فرصت برای دموکرات‌های ناراضی و ضد ایرانی از برجام</vt:lpstr>
      <vt:lpstr>3. کاهش قدرت آمریکا در منطقه و افزایش قدرت ج.ا.ا  نگرانی مقامات آمریکایی از قدرت‌یابی ایران     ضعف قدرت آمریکا در منطقه     افزایش نارضایتی در میان متحدین منطقه‌ای    ناکامی آمریکا از برجام های دیگر در راستای  مهار و کنترل نفوذ ایران در منطقه   موانع جدی برای تحقق برجام‌های بعدی:     مدیریت  پسا برجامی رهبر انقلاب؛      ناکامی آمریکا برای برجام های دیگر     فزون‌تر شدن موقعیت منطقه‌ای ایران</vt:lpstr>
      <vt:lpstr>4. لابی و نفوذ صهیونیزم، عربستان سعودی و سایر مخالفان و ضد انقلاب    ناخشنودی بازیگران عبری عربی از توافق برجام    تلاش برای متقاعد کردن بازیگران که برجام در نهایت به نفع است تعهدات به گروه عربی و عبری:    حفظ زیرساخت‌های  تحریم،     تحریم‌های جدید به بهانه های تروریسم و حقوق بشر    پیگیری سناریوی برجام های یک و دو ...  تمدید قانون ایسا نتیجه لابی و نفوذ:  صهیونیزم، عربستان سعودی و سایر مخالفان و ضد انقلاب است</vt:lpstr>
      <vt:lpstr>دیدگاه ها: دسته اول؛ راه حل دیپلماسی دسته دوم؛ واکنش سریع  دسته سوم؛ استفاده  از ظرفیت‌های برجام  دسته چهارم؛ استفاده از همه اهرم‌ها به صورت مؤثر  </vt:lpstr>
      <vt:lpstr>دیدگاه ها: دسته اول؛ راه حل دیپلماسی استفاده از روش دیپلماسی و مذاکره برای حل موضوع اعتقاد بر اینکه ج.ا.ا در صورت نقض تعهدات برجام ؛ محکوم و ناقض  شمرده می شود،  کسانی در این گروه هستند که تمدید قانون ایسا را کم اهمیت و خواهان اغماض هستند.    دسته دوم؛ واکنش سریع  واکنش سریع و عملی مؤثردر مقابل بدعهدی آمریکا  فرمان شروع برنامه هسته ای ایران</vt:lpstr>
      <vt:lpstr>دسته سوم؛ استفاده  از ظرفیت‌های برجام     بهره گیری ظرفیت قانونی پیش بینی شده در برجام     توجه به ساز وکارهایی برای حل  اختلافات  دسته چهارم؛ استفاده از همه اهرم‌ها به صورت مؤثر     نشان ندادن هیچ ضعفی     پیگیرانه، مدبرانه و هوشمندانه      طرف مقابل احساس نکند ج.ا.ا. بلوف می زند    خسارت جبران ناپذیری بر امنیت و منافع ملت در صورت عدم واکنش قاطع، </vt:lpstr>
      <vt:lpstr>سازوکار در  بند‌های 36 و 37 برجام:  به ترتیب زیر اقدام می شود:      1-  تشکیل کمیسیون مشترک       2- در صورت ناتوانی، نشست هیات وزیران       3- به موازات یا در صورت ناتوانی تشکیل هیات مشورتی       4- در صورت ناکامی سازوکارها اقدام از سوی شاکی یا ارجاع به شورای امنیت        سازمان ملل</vt:lpstr>
      <vt:lpstr>یک- کمیسیون مشترک؛‌   چنانچه ایران یا  هر یک از اعضای گروه 1+5معتقد باشد که طرف مقابل تعهدات خود را رعایت ننموده‌اند،  می‌تواند موضوع را به منظور حل و فصل به کمیسیون مشترک ارجاع نماید  کمیسیون مشترک 15 روز زمان خواهد داشت تا موضوع را فیصله دهد،  مگر اینکه این زمان با اجماع تمدید شود. </vt:lpstr>
      <vt:lpstr>دو- نشست هیات وزیران؛  متعاقب بررسی کمیسیون مشترک،  چنانچه هر عضو معتقد باشد که موضوع پایبندی فیصله نیافته است، می‌تواند موضوع را به وزیران امور خارجه ارجاع دهد.  وزیران 15 روز فرصت خواهند داشت تا موضوع را فیصله دهند، مگر اینکه این زمان با اجماع تمدید شود. </vt:lpstr>
      <vt:lpstr>سه- هیات مشورتی؛  پس از بررسی کمیسیون مشترک - همزمان با (یا به جای) بررسی در سطح وزیران - خواه عضو شاکی یا عضوی که اجرای تکالیفش موضوع بوده است،  می‌تواند درخواست نماید که موضوع توسط یک هیات مشورتی که متشکل از سه عضو خواهد بود (یکی از سوی هر یک از طرف های درگیر در اختلاف و طرف سوم مستقل) بررسی شود. هیات مشورتی می بایست نظریه غیر الزام‌آوری را در خصوص موضوع پایبندی ظرف 15 روز ارائه نماید.  چنانچه، متعاقب این فرایند30 روزه موضوع فیصله نیابد، کمیسیون مشترک در کمتر از 5 روز نظریه هیات مشورتی را با هدف فیصله موضوع بررسی خواهد کرد.</vt:lpstr>
      <vt:lpstr>چهار- عمل بر وفق برجام یا ارجاع به شورای امنیت؛  در صورت عدم رضایت طرف شاکی و اعتقاد بر این که موضوع، مصداق «عدم پایبندی اساسی» می باشد، موضوع فیصله نیافته را به عنوان مبنای توقف کلی و یا جزئی اجرای تعهدات اش وفق برجام قلمداد کرده و یا به شورای امنیت سازمان ملل متحد ابلاغ نماید. این موضوع علاوه بر بند 37 برجام در قطعنامه 2231 نیز اشاره شده است که ایران می‌تواند از این ظرفیت استفاده نماید. </vt:lpstr>
      <vt:lpstr>بند 11 قطعنامه، چگونگی برخورد با تخلفات اعضاء: اگر یکی از دولت‌های طرف برجام در خصوص هر مسئله‌ای که مصداق عدم پایبندی اساسی به برجام باشد، ‌اعلامیه‌ای صادر کند، ادامه اجرای بند 7 باید ظرف مدت30 روز در شورای امنیت به رأی گذاشته شود. اشکال عمده در سازوکار بررسی شکایت ایران: پیچیدگی زیاد سازوکارهای پیش بینی شده در برجام و قطعنامه2231 ایران به سختی می‌تواند شکایت خود را مبنی بر نقض برجام به واسطه تمدید قانون ایسا پیش ببرد  یکی از مسایل ابهام، ترکیب اعضا و لزوم جلب «رضایت» طرف شاکی است؛ کمیسیون مشترکی هشت عضو دارد و طرف غربی همواره اکثریت را در آن در اختیار دارد.  اعضای کمیسیون: ایران،‌ آمریکا، اتحادیه اروپا، انگلیس، فرانسه، آلمان، روسیه و چین.</vt:lpstr>
      <vt:lpstr>تصویب قانون اقدام متقابل توسط مجلس: در تاریخ 94/07/23 (بندهای 2 و 3 ) و تعیین وظائف دولت در صورت نقض طرف مقابل و شورای امنیت ملی مرجع رسیدگی در کشور     1- رصد کامل هرگونه عدم پایبندی طرف مقابل      عدم لغو مؤثر تحریم‌ها       یا بازگرداندن تحریم‌های  لغو شده      یا وضع تحریم تحت هر عنوان دیگر     2- اقدامات متقابل      1- توقف همکاری داوطلبانه      2- سامان و توسعه سریع برنامه هسته‌ای صلح آمیز ج.ا.ا                     </vt:lpstr>
      <vt:lpstr> توسعه سریع برنامه هسته‌ای صلح آمیز :     افزایش ظرفیت غنی سازی کشور به یکصد و نود هزار سو ظرف مدت دو سال.   مرجع رسیدگی در کشور:      شورای عالی امنیت ملی  برنامه دولت به شورای امنیت ملی:       دولت باید ظرف مدت چهار ماه برنامه خود را برای این منظور جهت تصویب به       شورای عالی امنیت ملی ارائه نماید.</vt:lpstr>
      <vt:lpstr>بخش دوم نامه رهبر معظم انقلاب به دولت: در سراسر دوره‌ي 8 ساله وضع هرگونه تحريم در هر سطح و به هر بهانه‌اي (از جمله بهانه‌هاي تكراري و خودساخته تروريسم و حقوق بشر) توسط هر يك از كشورهاي طرف مذاكرات، نقض برجام محسوب خواهد شد و دولت موظف است طبق بند 3 مصوبه‌ مجلس اقدام‌هاي لازم را انجام دهد و فعاليت‌هاي برجام را متوقف كند.</vt:lpstr>
      <vt:lpstr>1- تلاش برای استیفای حقوق ملت ایران  2- بهره گیری کامل از قوانین و دستورالعمل‌های توافقی در برجام و کنوانسیون‌های دیگر 3- اطلاع رسانی اقدامات به مردم  4- برداشتن پرده از فریب‌کاری طرف مقابل برای  افکار عمومی 5- عدم تبدیل به اختلاف در رخدادی  که به عاملی برای وحدت ملی و ایستادگی آگاهانه است 6- زیاده‌خواهی‌های آمریکای بد عهد و جنایت کار مشخص شده 7- کسب بهترین راه در شورای عالی امنیت ملی (حفظ منافع با کمترین هزینه و بیشترین آورده)  8- کم تحرکی و عدم پاسخ مناسب، پیامدهای تحریم را تشدید و به رویه تبدیل می شود 9- تبدیل برجام به اهرم فشار سیاسی، اقتصادی و حقوقی آمریکا علیه ج.ا.ا</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بازانديشي در ابعاد مختلف دفاع مقدس و ضرورت دفاع در مقابل جنگ نرم</dc:title>
  <dc:creator>ali</dc:creator>
  <cp:lastModifiedBy>basirat01</cp:lastModifiedBy>
  <cp:revision>1465</cp:revision>
  <dcterms:created xsi:type="dcterms:W3CDTF">2015-09-04T17:42:31Z</dcterms:created>
  <dcterms:modified xsi:type="dcterms:W3CDTF">2017-01-29T05:24:37Z</dcterms:modified>
</cp:coreProperties>
</file>