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73" r:id="rId1"/>
  </p:sldMasterIdLst>
  <p:notesMasterIdLst>
    <p:notesMasterId r:id="rId56"/>
  </p:notesMasterIdLst>
  <p:sldIdLst>
    <p:sldId id="320" r:id="rId2"/>
    <p:sldId id="1003" r:id="rId3"/>
    <p:sldId id="257" r:id="rId4"/>
    <p:sldId id="907" r:id="rId5"/>
    <p:sldId id="908" r:id="rId6"/>
    <p:sldId id="1001" r:id="rId7"/>
    <p:sldId id="909" r:id="rId8"/>
    <p:sldId id="910" r:id="rId9"/>
    <p:sldId id="975" r:id="rId10"/>
    <p:sldId id="911" r:id="rId11"/>
    <p:sldId id="912" r:id="rId12"/>
    <p:sldId id="977" r:id="rId13"/>
    <p:sldId id="976" r:id="rId14"/>
    <p:sldId id="913" r:id="rId15"/>
    <p:sldId id="951" r:id="rId16"/>
    <p:sldId id="953" r:id="rId17"/>
    <p:sldId id="978" r:id="rId18"/>
    <p:sldId id="973" r:id="rId19"/>
    <p:sldId id="979" r:id="rId20"/>
    <p:sldId id="905" r:id="rId21"/>
    <p:sldId id="938" r:id="rId22"/>
    <p:sldId id="986" r:id="rId23"/>
    <p:sldId id="982" r:id="rId24"/>
    <p:sldId id="983" r:id="rId25"/>
    <p:sldId id="984" r:id="rId26"/>
    <p:sldId id="928" r:id="rId27"/>
    <p:sldId id="927" r:id="rId28"/>
    <p:sldId id="930" r:id="rId29"/>
    <p:sldId id="932" r:id="rId30"/>
    <p:sldId id="931" r:id="rId31"/>
    <p:sldId id="933" r:id="rId32"/>
    <p:sldId id="934" r:id="rId33"/>
    <p:sldId id="929" r:id="rId34"/>
    <p:sldId id="987" r:id="rId35"/>
    <p:sldId id="988" r:id="rId36"/>
    <p:sldId id="989" r:id="rId37"/>
    <p:sldId id="991" r:id="rId38"/>
    <p:sldId id="993" r:id="rId39"/>
    <p:sldId id="994" r:id="rId40"/>
    <p:sldId id="995" r:id="rId41"/>
    <p:sldId id="996" r:id="rId42"/>
    <p:sldId id="940" r:id="rId43"/>
    <p:sldId id="939" r:id="rId44"/>
    <p:sldId id="943" r:id="rId45"/>
    <p:sldId id="970" r:id="rId46"/>
    <p:sldId id="971" r:id="rId47"/>
    <p:sldId id="997" r:id="rId48"/>
    <p:sldId id="998" r:id="rId49"/>
    <p:sldId id="999" r:id="rId50"/>
    <p:sldId id="1000" r:id="rId51"/>
    <p:sldId id="972" r:id="rId52"/>
    <p:sldId id="1002" r:id="rId53"/>
    <p:sldId id="893" r:id="rId54"/>
    <p:sldId id="894" r:id="rId55"/>
  </p:sldIdLst>
  <p:sldSz cx="12192000" cy="6858000"/>
  <p:notesSz cx="6858000" cy="9144000"/>
  <p:defaultTextStyle>
    <a:defPPr>
      <a:defRPr lang="en-US"/>
    </a:defPPr>
    <a:lvl1pPr algn="r" rtl="1" fontAlgn="base">
      <a:spcBef>
        <a:spcPct val="0"/>
      </a:spcBef>
      <a:spcAft>
        <a:spcPct val="0"/>
      </a:spcAft>
      <a:defRPr kern="1200">
        <a:solidFill>
          <a:schemeClr val="tx1"/>
        </a:solidFill>
        <a:latin typeface="Calibri" pitchFamily="34" charset="0"/>
        <a:ea typeface="+mn-ea"/>
        <a:cs typeface="Arial" pitchFamily="34" charset="0"/>
      </a:defRPr>
    </a:lvl1pPr>
    <a:lvl2pPr marL="457200" algn="r" rtl="1" fontAlgn="base">
      <a:spcBef>
        <a:spcPct val="0"/>
      </a:spcBef>
      <a:spcAft>
        <a:spcPct val="0"/>
      </a:spcAft>
      <a:defRPr kern="1200">
        <a:solidFill>
          <a:schemeClr val="tx1"/>
        </a:solidFill>
        <a:latin typeface="Calibri" pitchFamily="34" charset="0"/>
        <a:ea typeface="+mn-ea"/>
        <a:cs typeface="Arial" pitchFamily="34" charset="0"/>
      </a:defRPr>
    </a:lvl2pPr>
    <a:lvl3pPr marL="914400" algn="r" rtl="1" fontAlgn="base">
      <a:spcBef>
        <a:spcPct val="0"/>
      </a:spcBef>
      <a:spcAft>
        <a:spcPct val="0"/>
      </a:spcAft>
      <a:defRPr kern="1200">
        <a:solidFill>
          <a:schemeClr val="tx1"/>
        </a:solidFill>
        <a:latin typeface="Calibri" pitchFamily="34" charset="0"/>
        <a:ea typeface="+mn-ea"/>
        <a:cs typeface="Arial" pitchFamily="34" charset="0"/>
      </a:defRPr>
    </a:lvl3pPr>
    <a:lvl4pPr marL="1371600" algn="r" rtl="1" fontAlgn="base">
      <a:spcBef>
        <a:spcPct val="0"/>
      </a:spcBef>
      <a:spcAft>
        <a:spcPct val="0"/>
      </a:spcAft>
      <a:defRPr kern="1200">
        <a:solidFill>
          <a:schemeClr val="tx1"/>
        </a:solidFill>
        <a:latin typeface="Calibri" pitchFamily="34" charset="0"/>
        <a:ea typeface="+mn-ea"/>
        <a:cs typeface="Arial" pitchFamily="34" charset="0"/>
      </a:defRPr>
    </a:lvl4pPr>
    <a:lvl5pPr marL="1828800" algn="r" rtl="1" fontAlgn="base">
      <a:spcBef>
        <a:spcPct val="0"/>
      </a:spcBef>
      <a:spcAft>
        <a:spcPct val="0"/>
      </a:spcAft>
      <a:defRPr kern="1200">
        <a:solidFill>
          <a:schemeClr val="tx1"/>
        </a:solidFill>
        <a:latin typeface="Calibri" pitchFamily="34" charset="0"/>
        <a:ea typeface="+mn-ea"/>
        <a:cs typeface="Arial" pitchFamily="34" charset="0"/>
      </a:defRPr>
    </a:lvl5pPr>
    <a:lvl6pPr marL="2286000" algn="r" defTabSz="914400" rtl="1" eaLnBrk="1" latinLnBrk="0" hangingPunct="1">
      <a:defRPr kern="1200">
        <a:solidFill>
          <a:schemeClr val="tx1"/>
        </a:solidFill>
        <a:latin typeface="Calibri" pitchFamily="34" charset="0"/>
        <a:ea typeface="+mn-ea"/>
        <a:cs typeface="Arial" pitchFamily="34" charset="0"/>
      </a:defRPr>
    </a:lvl6pPr>
    <a:lvl7pPr marL="2743200" algn="r" defTabSz="914400" rtl="1" eaLnBrk="1" latinLnBrk="0" hangingPunct="1">
      <a:defRPr kern="1200">
        <a:solidFill>
          <a:schemeClr val="tx1"/>
        </a:solidFill>
        <a:latin typeface="Calibri" pitchFamily="34" charset="0"/>
        <a:ea typeface="+mn-ea"/>
        <a:cs typeface="Arial" pitchFamily="34" charset="0"/>
      </a:defRPr>
    </a:lvl7pPr>
    <a:lvl8pPr marL="3200400" algn="r" defTabSz="914400" rtl="1" eaLnBrk="1" latinLnBrk="0" hangingPunct="1">
      <a:defRPr kern="1200">
        <a:solidFill>
          <a:schemeClr val="tx1"/>
        </a:solidFill>
        <a:latin typeface="Calibri" pitchFamily="34" charset="0"/>
        <a:ea typeface="+mn-ea"/>
        <a:cs typeface="Arial" pitchFamily="34" charset="0"/>
      </a:defRPr>
    </a:lvl8pPr>
    <a:lvl9pPr marL="3657600" algn="r" defTabSz="914400" rtl="1" eaLnBrk="1" latinLnBrk="0" hangingPunct="1">
      <a:defRPr kern="1200">
        <a:solidFill>
          <a:schemeClr val="tx1"/>
        </a:solidFill>
        <a:latin typeface="Calibri"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00F42E"/>
    <a:srgbClr val="005C2A"/>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74" autoAdjust="0"/>
    <p:restoredTop sz="95699" autoAdjust="0"/>
  </p:normalViewPr>
  <p:slideViewPr>
    <p:cSldViewPr snapToGrid="0">
      <p:cViewPr varScale="1">
        <p:scale>
          <a:sx n="99" d="100"/>
          <a:sy n="99" d="100"/>
        </p:scale>
        <p:origin x="96" y="9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rtl="0" eaLnBrk="0" hangingPunct="0">
              <a:defRPr sz="1200">
                <a:cs typeface="+mn-cs"/>
              </a:defRPr>
            </a:lvl1pPr>
          </a:lstStyle>
          <a:p>
            <a:pPr>
              <a:defRPr/>
            </a:pPr>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rtl="0" eaLnBrk="0" hangingPunct="0">
              <a:defRPr sz="1200">
                <a:cs typeface="+mn-cs"/>
              </a:defRPr>
            </a:lvl1pPr>
          </a:lstStyle>
          <a:p>
            <a:pPr>
              <a:defRPr/>
            </a:pPr>
            <a:fld id="{9E3866BC-C683-4B3F-9E7D-A82EA7CB9406}" type="datetimeFigureOut">
              <a:rPr lang="fa-IR"/>
              <a:pPr>
                <a:defRPr/>
              </a:pPr>
              <a:t>1437/12/08</a:t>
            </a:fld>
            <a:endParaRPr lang="fa-I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pPr lvl="0"/>
            <a:endParaRPr lang="fa-IR"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rtl="0" eaLnBrk="0" hangingPunct="0">
              <a:defRPr sz="1200">
                <a:cs typeface="+mn-cs"/>
              </a:defRPr>
            </a:lvl1pPr>
          </a:lstStyle>
          <a:p>
            <a:pPr>
              <a:defRPr/>
            </a:pPr>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rtl="0" eaLnBrk="0" hangingPunct="0">
              <a:defRPr sz="1200">
                <a:cs typeface="+mn-cs"/>
              </a:defRPr>
            </a:lvl1pPr>
          </a:lstStyle>
          <a:p>
            <a:pPr>
              <a:defRPr/>
            </a:pPr>
            <a:fld id="{F61937A2-6ED3-4310-BF0C-98E77539E5F4}" type="slidenum">
              <a:rPr lang="fa-IR"/>
              <a:pPr>
                <a:defRPr/>
              </a:pPr>
              <a:t>‹#›</a:t>
            </a:fld>
            <a:endParaRPr lang="fa-IR"/>
          </a:p>
        </p:txBody>
      </p:sp>
    </p:spTree>
    <p:extLst>
      <p:ext uri="{BB962C8B-B14F-4D97-AF65-F5344CB8AC3E}">
        <p14:creationId xmlns:p14="http://schemas.microsoft.com/office/powerpoint/2010/main" val="852483051"/>
      </p:ext>
    </p:extLst>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mn-lt"/>
        <a:ea typeface="+mn-ea"/>
        <a:cs typeface="+mn-cs"/>
      </a:defRPr>
    </a:lvl1pPr>
    <a:lvl2pPr marL="457200" algn="r" rtl="1" eaLnBrk="0" fontAlgn="base" hangingPunct="0">
      <a:spcBef>
        <a:spcPct val="30000"/>
      </a:spcBef>
      <a:spcAft>
        <a:spcPct val="0"/>
      </a:spcAft>
      <a:defRPr sz="1200" kern="1200">
        <a:solidFill>
          <a:schemeClr val="tx1"/>
        </a:solidFill>
        <a:latin typeface="+mn-lt"/>
        <a:ea typeface="+mn-ea"/>
        <a:cs typeface="+mn-cs"/>
      </a:defRPr>
    </a:lvl2pPr>
    <a:lvl3pPr marL="914400" algn="r" rtl="1" eaLnBrk="0" fontAlgn="base" hangingPunct="0">
      <a:spcBef>
        <a:spcPct val="30000"/>
      </a:spcBef>
      <a:spcAft>
        <a:spcPct val="0"/>
      </a:spcAft>
      <a:defRPr sz="1200" kern="1200">
        <a:solidFill>
          <a:schemeClr val="tx1"/>
        </a:solidFill>
        <a:latin typeface="+mn-lt"/>
        <a:ea typeface="+mn-ea"/>
        <a:cs typeface="+mn-cs"/>
      </a:defRPr>
    </a:lvl3pPr>
    <a:lvl4pPr marL="1371600" algn="r" rtl="1" eaLnBrk="0" fontAlgn="base" hangingPunct="0">
      <a:spcBef>
        <a:spcPct val="30000"/>
      </a:spcBef>
      <a:spcAft>
        <a:spcPct val="0"/>
      </a:spcAft>
      <a:defRPr sz="1200" kern="1200">
        <a:solidFill>
          <a:schemeClr val="tx1"/>
        </a:solidFill>
        <a:latin typeface="+mn-lt"/>
        <a:ea typeface="+mn-ea"/>
        <a:cs typeface="+mn-cs"/>
      </a:defRPr>
    </a:lvl4pPr>
    <a:lvl5pPr marL="1828800" algn="r" rtl="1" eaLnBrk="0" fontAlgn="base" hangingPunct="0">
      <a:spcBef>
        <a:spcPct val="30000"/>
      </a:spcBef>
      <a:spcAft>
        <a:spcPct val="0"/>
      </a:spcAft>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12201525"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a:defRPr/>
            </a:pPr>
            <a:endParaRPr lang="en-US"/>
          </a:p>
        </p:txBody>
      </p:sp>
      <p:grpSp>
        <p:nvGrpSpPr>
          <p:cNvPr id="5" name="Group 15"/>
          <p:cNvGrpSpPr>
            <a:grpSpLocks/>
          </p:cNvGrpSpPr>
          <p:nvPr/>
        </p:nvGrpSpPr>
        <p:grpSpPr bwMode="auto">
          <a:xfrm>
            <a:off x="-4763" y="4953000"/>
            <a:ext cx="12196763" cy="1911350"/>
            <a:chOff x="-3765" y="4832896"/>
            <a:chExt cx="9147765" cy="2032192"/>
          </a:xfrm>
        </p:grpSpPr>
        <p:sp>
          <p:nvSpPr>
            <p:cNvPr id="6" name="Freeform 5"/>
            <p:cNvSpPr>
              <a:spLocks/>
            </p:cNvSpPr>
            <p:nvPr/>
          </p:nvSpPr>
          <p:spPr bwMode="auto">
            <a:xfrm>
              <a:off x="1686959" y="4832896"/>
              <a:ext cx="7457041"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lgn="l" rtl="0" eaLnBrk="0" hangingPunct="0">
                <a:defRPr/>
              </a:pPr>
              <a:endParaRPr lang="en-US">
                <a:cs typeface="+mn-cs"/>
              </a:endParaRPr>
            </a:p>
          </p:txBody>
        </p:sp>
        <p:sp>
          <p:nvSpPr>
            <p:cNvPr id="7" name="Freeform 6"/>
            <p:cNvSpPr>
              <a:spLocks/>
            </p:cNvSpPr>
            <p:nvPr/>
          </p:nvSpPr>
          <p:spPr bwMode="auto">
            <a:xfrm>
              <a:off x="35527" y="5135025"/>
              <a:ext cx="9108473"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lgn="l" rtl="0" eaLnBrk="0" hangingPunct="0">
                <a:defRPr/>
              </a:pPr>
              <a:endParaRPr lang="en-US">
                <a:cs typeface="+mn-cs"/>
              </a:endParaRPr>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a:defRPr/>
              </a:pPr>
              <a:endParaRPr lang="en-US"/>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914400" y="1752602"/>
            <a:ext cx="103632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fld id="{45F8B45D-6346-4CF6-A2F8-2C8C774752E5}" type="datetimeFigureOut">
              <a:rPr lang="en-US"/>
              <a:pPr>
                <a:defRPr/>
              </a:pPr>
              <a:t>9/10/2016</a:t>
            </a:fld>
            <a:endParaRPr lang="en-US"/>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3" name="Slide Number Placeholder 26"/>
          <p:cNvSpPr>
            <a:spLocks noGrp="1"/>
          </p:cNvSpPr>
          <p:nvPr>
            <p:ph type="sldNum" sz="quarter" idx="12"/>
          </p:nvPr>
        </p:nvSpPr>
        <p:spPr/>
        <p:txBody>
          <a:bodyPr/>
          <a:lstStyle>
            <a:lvl1pPr>
              <a:defRPr>
                <a:solidFill>
                  <a:srgbClr val="FFFFFF"/>
                </a:solidFill>
              </a:defRPr>
            </a:lvl1pPr>
            <a:extLst/>
          </a:lstStyle>
          <a:p>
            <a:pPr>
              <a:defRPr/>
            </a:pPr>
            <a:fld id="{0212CD2C-B31D-4866-A0B5-71A89777082E}" type="slidenum">
              <a:rPr lang="en-US"/>
              <a:pPr>
                <a:defRPr/>
              </a:pPr>
              <a:t>‹#›</a:t>
            </a:fld>
            <a:endParaRPr lang="en-US"/>
          </a:p>
        </p:txBody>
      </p:sp>
    </p:spTree>
  </p:cSld>
  <p:clrMapOvr>
    <a:masterClrMapping/>
  </p:clrMapOvr>
  <p:transition spd="med" advClick="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extLst/>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fld id="{D9CCD0FB-7240-4A2F-A1B8-C0912C34BAC0}" type="datetimeFigureOut">
              <a:rPr lang="en-US"/>
              <a:pPr>
                <a:defRPr/>
              </a:pPr>
              <a:t>9/10/2016</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EAFDFBCF-5328-405C-B776-82C5ED510674}" type="slidenum">
              <a:rPr lang="en-US"/>
              <a:pPr>
                <a:defRPr/>
              </a:pPr>
              <a:t>‹#›</a:t>
            </a:fld>
            <a:endParaRPr lang="en-US"/>
          </a:p>
        </p:txBody>
      </p:sp>
    </p:spTree>
  </p:cSld>
  <p:clrMapOvr>
    <a:masterClrMapping/>
  </p:clrMapOvr>
  <p:transition spd="med" advClick="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4" name="Chevron 3"/>
          <p:cNvSpPr/>
          <p:nvPr/>
        </p:nvSpPr>
        <p:spPr>
          <a:xfrm>
            <a:off x="4848225" y="3005138"/>
            <a:ext cx="244475"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rtl="0">
              <a:defRPr/>
            </a:pPr>
            <a:endParaRPr lang="en-US"/>
          </a:p>
        </p:txBody>
      </p:sp>
      <p:sp>
        <p:nvSpPr>
          <p:cNvPr id="5" name="Chevron 4"/>
          <p:cNvSpPr/>
          <p:nvPr/>
        </p:nvSpPr>
        <p:spPr>
          <a:xfrm>
            <a:off x="4600575" y="3005138"/>
            <a:ext cx="242888"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rtl="0">
              <a:defRPr/>
            </a:pPr>
            <a:endParaRPr lang="en-US"/>
          </a:p>
        </p:txBody>
      </p:sp>
      <p:sp>
        <p:nvSpPr>
          <p:cNvPr id="2" name="Title 1"/>
          <p:cNvSpPr>
            <a:spLocks noGrp="1"/>
          </p:cNvSpPr>
          <p:nvPr>
            <p:ph type="title"/>
          </p:nvPr>
        </p:nvSpPr>
        <p:spPr>
          <a:xfrm>
            <a:off x="963168" y="1059712"/>
            <a:ext cx="103632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5230284" y="2931712"/>
            <a:ext cx="6096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B16E6B00-1D96-404C-A3B6-B5141B088277}" type="datetimeFigureOut">
              <a:rPr lang="en-US"/>
              <a:pPr>
                <a:defRPr/>
              </a:pPr>
              <a:t>9/10/2016</a:t>
            </a:fld>
            <a:endParaRPr lang="en-US"/>
          </a:p>
        </p:txBody>
      </p:sp>
      <p:sp>
        <p:nvSpPr>
          <p:cNvPr id="7" name="Footer Placeholder 4"/>
          <p:cNvSpPr>
            <a:spLocks noGrp="1"/>
          </p:cNvSpPr>
          <p:nvPr>
            <p:ph type="ftr" sz="quarter" idx="11"/>
          </p:nvPr>
        </p:nvSpPr>
        <p:spPr/>
        <p:txBody>
          <a:bodyPr/>
          <a:lstStyle>
            <a:lvl1pPr>
              <a:defRPr/>
            </a:lvl1pPr>
            <a:extLst/>
          </a:lstStyle>
          <a:p>
            <a:pPr>
              <a:defRPr/>
            </a:pPr>
            <a:endParaRPr lang="en-US"/>
          </a:p>
        </p:txBody>
      </p:sp>
      <p:sp>
        <p:nvSpPr>
          <p:cNvPr id="8" name="Slide Number Placeholder 5"/>
          <p:cNvSpPr>
            <a:spLocks noGrp="1"/>
          </p:cNvSpPr>
          <p:nvPr>
            <p:ph type="sldNum" sz="quarter" idx="12"/>
          </p:nvPr>
        </p:nvSpPr>
        <p:spPr/>
        <p:txBody>
          <a:bodyPr/>
          <a:lstStyle>
            <a:lvl1pPr>
              <a:defRPr/>
            </a:lvl1pPr>
            <a:extLst/>
          </a:lstStyle>
          <a:p>
            <a:pPr>
              <a:defRPr/>
            </a:pPr>
            <a:fld id="{B3894FB0-2A6B-4FE7-BBD9-19A5BEB28935}"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transition spd="med" advClick="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extLst/>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fld id="{FAAA5002-A777-45CF-BAAA-F27744911C08}" type="datetimeFigureOut">
              <a:rPr lang="en-US"/>
              <a:pPr>
                <a:defRPr/>
              </a:pPr>
              <a:t>9/10/2016</a:t>
            </a:fld>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CFAEFBBF-249E-4581-A950-F997B8D5555D}"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transition spd="med" advClick="0"/>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fld id="{81C737CE-044D-480C-83FF-000094305375}" type="datetimeFigureOut">
              <a:rPr lang="en-US"/>
              <a:pPr>
                <a:defRPr/>
              </a:pPr>
              <a:t>9/10/2016</a:t>
            </a:fld>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extLst/>
          </a:lstStyle>
          <a:p>
            <a:pPr>
              <a:defRPr/>
            </a:pPr>
            <a:fld id="{81F03B55-5DDE-47B1-885D-10F75113AE56}"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transition spd="med" advClick="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fld id="{72229E8D-BE19-4754-9D41-61B44855CB86}" type="datetimeFigureOut">
              <a:rPr lang="en-US"/>
              <a:pPr>
                <a:defRPr/>
              </a:pPr>
              <a:t>9/10/2016</a:t>
            </a:fld>
            <a:endParaRPr lang="en-US"/>
          </a:p>
        </p:txBody>
      </p:sp>
      <p:sp>
        <p:nvSpPr>
          <p:cNvPr id="4" name="Footer Placeholder 3"/>
          <p:cNvSpPr>
            <a:spLocks noGrp="1"/>
          </p:cNvSpPr>
          <p:nvPr>
            <p:ph type="ftr" sz="quarter" idx="11"/>
          </p:nvPr>
        </p:nvSpPr>
        <p:spPr/>
        <p:txBody>
          <a:bodyPr/>
          <a:lstStyle>
            <a:lvl1pPr>
              <a:defRPr/>
            </a:lvl1pPr>
            <a:extLst/>
          </a:lstStyle>
          <a:p>
            <a:pPr>
              <a:defRPr/>
            </a:pPr>
            <a:endParaRPr lang="en-US"/>
          </a:p>
        </p:txBody>
      </p:sp>
      <p:sp>
        <p:nvSpPr>
          <p:cNvPr id="5" name="Slide Number Placeholder 4"/>
          <p:cNvSpPr>
            <a:spLocks noGrp="1"/>
          </p:cNvSpPr>
          <p:nvPr>
            <p:ph type="sldNum" sz="quarter" idx="12"/>
          </p:nvPr>
        </p:nvSpPr>
        <p:spPr/>
        <p:txBody>
          <a:bodyPr/>
          <a:lstStyle>
            <a:lvl1pPr>
              <a:defRPr/>
            </a:lvl1pPr>
            <a:extLst/>
          </a:lstStyle>
          <a:p>
            <a:pPr>
              <a:defRPr/>
            </a:pPr>
            <a:fld id="{D0A8BA53-6453-4B43-B372-981F3E714D79}"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transition spd="med" advClick="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F0275438-8AAF-4D1C-AF64-9DD933C7F4C6}" type="datetimeFigureOut">
              <a:rPr lang="en-US"/>
              <a:pPr>
                <a:defRPr/>
              </a:pPr>
              <a:t>9/10/2016</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95E6DC76-BAD8-444A-A3B8-77347F1656FE}" type="slidenum">
              <a:rPr lang="en-US"/>
              <a:pPr>
                <a:defRPr/>
              </a:pPr>
              <a:t>‹#›</a:t>
            </a:fld>
            <a:endParaRPr lang="en-US"/>
          </a:p>
        </p:txBody>
      </p:sp>
    </p:spTree>
  </p:cSld>
  <p:clrMapOvr>
    <a:masterClrMapping/>
  </p:clrMapOvr>
  <p:transition spd="med" advClick="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4876800"/>
            <a:ext cx="9975701"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fld id="{0FCD58EA-2C11-4908-B09C-F420794564D7}" type="datetimeFigureOut">
              <a:rPr lang="en-US"/>
              <a:pPr>
                <a:defRPr/>
              </a:pPr>
              <a:t>9/10/2016</a:t>
            </a:fld>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48B57E1B-6358-4070-826E-5E7B1D96E5C1}"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transition spd="med" advClick="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5" name="Freeform 4"/>
          <p:cNvSpPr>
            <a:spLocks/>
          </p:cNvSpPr>
          <p:nvPr/>
        </p:nvSpPr>
        <p:spPr bwMode="auto">
          <a:xfrm>
            <a:off x="955675" y="5002213"/>
            <a:ext cx="5068888"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lgn="l" rtl="0" eaLnBrk="0" hangingPunct="0">
              <a:defRPr/>
            </a:pPr>
            <a:endParaRPr lang="en-US">
              <a:cs typeface="+mn-cs"/>
            </a:endParaRPr>
          </a:p>
        </p:txBody>
      </p:sp>
      <p:sp>
        <p:nvSpPr>
          <p:cNvPr id="6" name="Freeform 5"/>
          <p:cNvSpPr>
            <a:spLocks/>
          </p:cNvSpPr>
          <p:nvPr/>
        </p:nvSpPr>
        <p:spPr bwMode="auto">
          <a:xfrm>
            <a:off x="-71438" y="5784850"/>
            <a:ext cx="5068888"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lgn="l" rtl="0" eaLnBrk="0" hangingPunct="0">
              <a:defRPr/>
            </a:pPr>
            <a:endParaRPr lang="en-US">
              <a:cs typeface="+mn-cs"/>
            </a:endParaRPr>
          </a:p>
        </p:txBody>
      </p:sp>
      <p:sp>
        <p:nvSpPr>
          <p:cNvPr id="7" name="Right Triangle 6"/>
          <p:cNvSpPr>
            <a:spLocks/>
          </p:cNvSpPr>
          <p:nvPr/>
        </p:nvSpPr>
        <p:spPr bwMode="auto">
          <a:xfrm>
            <a:off x="-8056" y="5791253"/>
            <a:ext cx="4536419" cy="1080868"/>
          </a:xfrm>
          <a:prstGeom prst="rtTriangle">
            <a:avLst/>
          </a:pr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a:defRPr/>
            </a:pPr>
            <a:endParaRPr lang="en-US"/>
          </a:p>
        </p:txBody>
      </p:sp>
      <p:cxnSp>
        <p:nvCxnSpPr>
          <p:cNvPr id="8" name="Straight Connector 7"/>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11552238" y="4987925"/>
            <a:ext cx="244475"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rtl="0">
              <a:defRPr/>
            </a:pPr>
            <a:endParaRPr lang="en-US"/>
          </a:p>
        </p:txBody>
      </p:sp>
      <p:sp>
        <p:nvSpPr>
          <p:cNvPr id="10" name="Chevron 9"/>
          <p:cNvSpPr/>
          <p:nvPr/>
        </p:nvSpPr>
        <p:spPr>
          <a:xfrm>
            <a:off x="11303000" y="4987925"/>
            <a:ext cx="244475"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rtl="0">
              <a:defRPr/>
            </a:pPr>
            <a:endParaRPr lang="en-US"/>
          </a:p>
        </p:txBody>
      </p:sp>
      <p:sp>
        <p:nvSpPr>
          <p:cNvPr id="4" name="Text Placeholder 3"/>
          <p:cNvSpPr>
            <a:spLocks noGrp="1"/>
          </p:cNvSpPr>
          <p:nvPr>
            <p:ph type="body" sz="half" idx="2"/>
          </p:nvPr>
        </p:nvSpPr>
        <p:spPr>
          <a:xfrm>
            <a:off x="1521643" y="5443402"/>
            <a:ext cx="95504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fld id="{3595BE8C-8070-465A-97AE-E2770622F5DB}" type="datetimeFigureOut">
              <a:rPr lang="en-US"/>
              <a:pPr>
                <a:defRPr/>
              </a:pPr>
              <a:t>9/10/2016</a:t>
            </a:fld>
            <a:endParaRPr lang="en-US"/>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US"/>
          </a:p>
        </p:txBody>
      </p:sp>
      <p:sp>
        <p:nvSpPr>
          <p:cNvPr id="13" name="Slide Number Placeholder 6"/>
          <p:cNvSpPr>
            <a:spLocks noGrp="1"/>
          </p:cNvSpPr>
          <p:nvPr>
            <p:ph type="sldNum" sz="quarter" idx="12"/>
          </p:nvPr>
        </p:nvSpPr>
        <p:spPr/>
        <p:txBody>
          <a:bodyPr/>
          <a:lstStyle>
            <a:lvl1pPr>
              <a:defRPr>
                <a:solidFill>
                  <a:schemeClr val="tx1"/>
                </a:solidFill>
              </a:defRPr>
            </a:lvl1pPr>
            <a:extLst/>
          </a:lstStyle>
          <a:p>
            <a:pPr>
              <a:defRPr/>
            </a:pPr>
            <a:fld id="{0CAC0006-AE64-4447-B988-A266B0CFE3F1}"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transition spd="med" advClick="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481330"/>
            <a:ext cx="109728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7778B2D2-93ED-4CE5-B5B2-0D4DA750E21A}" type="datetimeFigureOut">
              <a:rPr lang="en-US"/>
              <a:pPr>
                <a:defRPr/>
              </a:pPr>
              <a:t>9/10/2016</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51251EFD-00F3-4C2F-ABC9-1CDD821C0577}" type="slidenum">
              <a:rPr lang="en-US"/>
              <a:pPr>
                <a:defRPr/>
              </a:pPr>
              <a:t>‹#›</a:t>
            </a:fld>
            <a:endParaRPr lang="en-US"/>
          </a:p>
        </p:txBody>
      </p:sp>
    </p:spTree>
  </p:cSld>
  <p:clrMapOvr>
    <a:masterClrMapping/>
  </p:clrMapOvr>
  <p:transition spd="med" advClick="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5351" y="274641"/>
            <a:ext cx="236996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1"/>
            <a:ext cx="84328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77DD0C1E-6472-480A-8E19-FED86D47411B}" type="datetimeFigureOut">
              <a:rPr lang="en-US"/>
              <a:pPr>
                <a:defRPr/>
              </a:pPr>
              <a:t>9/10/2016</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AF475C1C-43EB-47CB-9F36-8B74ED63BF10}" type="slidenum">
              <a:rPr lang="en-US"/>
              <a:pPr>
                <a:defRPr/>
              </a:pPr>
              <a:t>‹#›</a:t>
            </a:fld>
            <a:endParaRPr lang="en-US"/>
          </a:p>
        </p:txBody>
      </p:sp>
    </p:spTree>
  </p:cSld>
  <p:clrMapOvr>
    <a:masterClrMapping/>
  </p:clrMapOvr>
  <p:transition spd="med"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955675" y="5002213"/>
            <a:ext cx="5068888"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lgn="l" rtl="0" eaLnBrk="0" hangingPunct="0">
              <a:defRPr/>
            </a:pPr>
            <a:endParaRPr lang="en-US">
              <a:cs typeface="+mn-cs"/>
            </a:endParaRPr>
          </a:p>
        </p:txBody>
      </p:sp>
      <p:sp>
        <p:nvSpPr>
          <p:cNvPr id="12" name="Freeform 11"/>
          <p:cNvSpPr>
            <a:spLocks/>
          </p:cNvSpPr>
          <p:nvPr/>
        </p:nvSpPr>
        <p:spPr bwMode="auto">
          <a:xfrm>
            <a:off x="-71438" y="5784850"/>
            <a:ext cx="5068888"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lgn="l" rtl="0" eaLnBrk="0" hangingPunct="0">
              <a:defRPr/>
            </a:pPr>
            <a:endParaRPr lang="en-US">
              <a:cs typeface="+mn-cs"/>
            </a:endParaRPr>
          </a:p>
        </p:txBody>
      </p:sp>
      <p:sp>
        <p:nvSpPr>
          <p:cNvPr id="14" name="Right Triangle 13"/>
          <p:cNvSpPr>
            <a:spLocks/>
          </p:cNvSpPr>
          <p:nvPr/>
        </p:nvSpPr>
        <p:spPr bwMode="auto">
          <a:xfrm>
            <a:off x="-8056" y="5791253"/>
            <a:ext cx="4536419"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a:defRPr/>
            </a:pPr>
            <a:endParaRPr lang="en-US"/>
          </a:p>
        </p:txBody>
      </p:sp>
      <p:cxnSp>
        <p:nvCxnSpPr>
          <p:cNvPr id="15" name="Straight Connector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4105" name="Text Placeholder 29"/>
          <p:cNvSpPr>
            <a:spLocks noGrp="1"/>
          </p:cNvSpPr>
          <p:nvPr>
            <p:ph type="body" idx="1"/>
          </p:nvPr>
        </p:nvSpPr>
        <p:spPr bwMode="auto">
          <a:xfrm>
            <a:off x="609600" y="1481138"/>
            <a:ext cx="10972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8969375" y="6408738"/>
            <a:ext cx="2560638" cy="365125"/>
          </a:xfrm>
          <a:prstGeom prst="rect">
            <a:avLst/>
          </a:prstGeom>
        </p:spPr>
        <p:txBody>
          <a:bodyPr vert="horz" anchor="b"/>
          <a:lstStyle>
            <a:lvl1pPr algn="l" rtl="0" eaLnBrk="1" latinLnBrk="0" hangingPunct="1">
              <a:defRPr kumimoji="0" sz="1000">
                <a:solidFill>
                  <a:schemeClr val="tx1"/>
                </a:solidFill>
                <a:cs typeface="+mn-cs"/>
              </a:defRPr>
            </a:lvl1pPr>
            <a:extLst/>
          </a:lstStyle>
          <a:p>
            <a:pPr>
              <a:defRPr/>
            </a:pPr>
            <a:fld id="{5ECA19C3-F449-4AF1-9365-A84E84D2F015}" type="datetimeFigureOut">
              <a:rPr lang="en-US"/>
              <a:pPr>
                <a:defRPr/>
              </a:pPr>
              <a:t>9/10/2016</a:t>
            </a:fld>
            <a:endParaRPr lang="en-US"/>
          </a:p>
        </p:txBody>
      </p:sp>
      <p:sp>
        <p:nvSpPr>
          <p:cNvPr id="22" name="Footer Placeholder 21"/>
          <p:cNvSpPr>
            <a:spLocks noGrp="1"/>
          </p:cNvSpPr>
          <p:nvPr>
            <p:ph type="ftr" sz="quarter" idx="3"/>
          </p:nvPr>
        </p:nvSpPr>
        <p:spPr>
          <a:xfrm>
            <a:off x="5840413" y="6408738"/>
            <a:ext cx="3133725" cy="365125"/>
          </a:xfrm>
          <a:prstGeom prst="rect">
            <a:avLst/>
          </a:prstGeom>
        </p:spPr>
        <p:txBody>
          <a:bodyPr vert="horz" anchor="b"/>
          <a:lstStyle>
            <a:lvl1pPr algn="r" rtl="0" eaLnBrk="1" latinLnBrk="0" hangingPunct="1">
              <a:defRPr kumimoji="0" sz="1000">
                <a:solidFill>
                  <a:schemeClr val="tx1"/>
                </a:solidFill>
                <a:cs typeface="+mn-cs"/>
              </a:defRPr>
            </a:lvl1pPr>
            <a:extLst/>
          </a:lstStyle>
          <a:p>
            <a:pPr>
              <a:defRPr/>
            </a:pPr>
            <a:endParaRPr lang="en-US"/>
          </a:p>
        </p:txBody>
      </p:sp>
      <p:sp>
        <p:nvSpPr>
          <p:cNvPr id="18" name="Slide Number Placeholder 17"/>
          <p:cNvSpPr>
            <a:spLocks noGrp="1"/>
          </p:cNvSpPr>
          <p:nvPr>
            <p:ph type="sldNum" sz="quarter" idx="4"/>
          </p:nvPr>
        </p:nvSpPr>
        <p:spPr>
          <a:xfrm>
            <a:off x="11530013" y="6408738"/>
            <a:ext cx="487362" cy="365125"/>
          </a:xfrm>
          <a:prstGeom prst="rect">
            <a:avLst/>
          </a:prstGeom>
        </p:spPr>
        <p:txBody>
          <a:bodyPr vert="horz" anchor="b"/>
          <a:lstStyle>
            <a:lvl1pPr algn="r" rtl="0" eaLnBrk="1" latinLnBrk="0" hangingPunct="1">
              <a:defRPr kumimoji="0" sz="1000" b="0">
                <a:solidFill>
                  <a:schemeClr val="tx1"/>
                </a:solidFill>
                <a:cs typeface="+mn-cs"/>
              </a:defRPr>
            </a:lvl1pPr>
            <a:extLst/>
          </a:lstStyle>
          <a:p>
            <a:pPr>
              <a:defRPr/>
            </a:pPr>
            <a:fld id="{3DAFA997-0749-46C3-BF21-1571E2D4547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6172" r:id="rId1"/>
    <p:sldLayoutId id="2147486168" r:id="rId2"/>
    <p:sldLayoutId id="2147486173" r:id="rId3"/>
    <p:sldLayoutId id="2147486174" r:id="rId4"/>
    <p:sldLayoutId id="2147486175" r:id="rId5"/>
    <p:sldLayoutId id="2147486176" r:id="rId6"/>
    <p:sldLayoutId id="2147486169" r:id="rId7"/>
    <p:sldLayoutId id="2147486177" r:id="rId8"/>
    <p:sldLayoutId id="2147486178" r:id="rId9"/>
    <p:sldLayoutId id="2147486170" r:id="rId10"/>
    <p:sldLayoutId id="2147486171" r:id="rId11"/>
  </p:sldLayoutIdLst>
  <p:transition spd="med" advClick="0"/>
  <p:txStyles>
    <p:titleStyle>
      <a:lvl1pPr algn="l" rtl="1"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1" eaLnBrk="0" fontAlgn="base" hangingPunct="0">
        <a:spcBef>
          <a:spcPct val="0"/>
        </a:spcBef>
        <a:spcAft>
          <a:spcPct val="0"/>
        </a:spcAft>
        <a:defRPr sz="4100" b="1">
          <a:solidFill>
            <a:schemeClr val="tx2"/>
          </a:solidFill>
          <a:latin typeface="Lucida Sans Unicode" pitchFamily="34" charset="0"/>
        </a:defRPr>
      </a:lvl2pPr>
      <a:lvl3pPr algn="l" rtl="1" eaLnBrk="0" fontAlgn="base" hangingPunct="0">
        <a:spcBef>
          <a:spcPct val="0"/>
        </a:spcBef>
        <a:spcAft>
          <a:spcPct val="0"/>
        </a:spcAft>
        <a:defRPr sz="4100" b="1">
          <a:solidFill>
            <a:schemeClr val="tx2"/>
          </a:solidFill>
          <a:latin typeface="Lucida Sans Unicode" pitchFamily="34" charset="0"/>
        </a:defRPr>
      </a:lvl3pPr>
      <a:lvl4pPr algn="l" rtl="1" eaLnBrk="0" fontAlgn="base" hangingPunct="0">
        <a:spcBef>
          <a:spcPct val="0"/>
        </a:spcBef>
        <a:spcAft>
          <a:spcPct val="0"/>
        </a:spcAft>
        <a:defRPr sz="4100" b="1">
          <a:solidFill>
            <a:schemeClr val="tx2"/>
          </a:solidFill>
          <a:latin typeface="Lucida Sans Unicode" pitchFamily="34" charset="0"/>
        </a:defRPr>
      </a:lvl4pPr>
      <a:lvl5pPr algn="l" rtl="1" eaLnBrk="0" fontAlgn="base" hangingPunct="0">
        <a:spcBef>
          <a:spcPct val="0"/>
        </a:spcBef>
        <a:spcAft>
          <a:spcPct val="0"/>
        </a:spcAft>
        <a:defRPr sz="4100" b="1">
          <a:solidFill>
            <a:schemeClr val="tx2"/>
          </a:solidFill>
          <a:latin typeface="Lucida Sans Unicode" pitchFamily="34" charset="0"/>
        </a:defRPr>
      </a:lvl5pPr>
      <a:lvl6pPr marL="457200" algn="l" rtl="1" fontAlgn="base">
        <a:spcBef>
          <a:spcPct val="0"/>
        </a:spcBef>
        <a:spcAft>
          <a:spcPct val="0"/>
        </a:spcAft>
        <a:defRPr sz="4100" b="1">
          <a:solidFill>
            <a:schemeClr val="tx2"/>
          </a:solidFill>
          <a:latin typeface="Lucida Sans Unicode" pitchFamily="34" charset="0"/>
        </a:defRPr>
      </a:lvl6pPr>
      <a:lvl7pPr marL="914400" algn="l" rtl="1" fontAlgn="base">
        <a:spcBef>
          <a:spcPct val="0"/>
        </a:spcBef>
        <a:spcAft>
          <a:spcPct val="0"/>
        </a:spcAft>
        <a:defRPr sz="4100" b="1">
          <a:solidFill>
            <a:schemeClr val="tx2"/>
          </a:solidFill>
          <a:latin typeface="Lucida Sans Unicode" pitchFamily="34" charset="0"/>
        </a:defRPr>
      </a:lvl7pPr>
      <a:lvl8pPr marL="1371600" algn="l" rtl="1" fontAlgn="base">
        <a:spcBef>
          <a:spcPct val="0"/>
        </a:spcBef>
        <a:spcAft>
          <a:spcPct val="0"/>
        </a:spcAft>
        <a:defRPr sz="4100" b="1">
          <a:solidFill>
            <a:schemeClr val="tx2"/>
          </a:solidFill>
          <a:latin typeface="Lucida Sans Unicode" pitchFamily="34" charset="0"/>
        </a:defRPr>
      </a:lvl8pPr>
      <a:lvl9pPr marL="1828800" algn="l" rtl="1" fontAlgn="base">
        <a:spcBef>
          <a:spcPct val="0"/>
        </a:spcBef>
        <a:spcAft>
          <a:spcPct val="0"/>
        </a:spcAft>
        <a:defRPr sz="4100" b="1">
          <a:solidFill>
            <a:schemeClr val="tx2"/>
          </a:solidFill>
          <a:latin typeface="Lucida Sans Unicode" pitchFamily="34" charset="0"/>
        </a:defRPr>
      </a:lvl9pPr>
      <a:extLst/>
    </p:titleStyle>
    <p:bodyStyle>
      <a:lvl1pPr marL="365125" indent="-255588" algn="r" rtl="1"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r" rtl="1"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r" rtl="1"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r" rtl="1"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r" rtl="1"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jpeg"/><Relationship Id="rId7" Type="http://schemas.openxmlformats.org/officeDocument/2006/relationships/image" Target="../media/image12.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jpeg"/><Relationship Id="rId4" Type="http://schemas.openxmlformats.org/officeDocument/2006/relationships/image" Target="../media/image5.jpeg"/><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6.jpeg"/><Relationship Id="rId7"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6.jpeg"/><Relationship Id="rId7" Type="http://schemas.openxmlformats.org/officeDocument/2006/relationships/image" Target="../media/image29.jpeg"/><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28.jpeg"/><Relationship Id="rId11" Type="http://schemas.openxmlformats.org/officeDocument/2006/relationships/image" Target="../media/image33.jpeg"/><Relationship Id="rId5" Type="http://schemas.openxmlformats.org/officeDocument/2006/relationships/image" Target="../media/image27.jpeg"/><Relationship Id="rId10" Type="http://schemas.openxmlformats.org/officeDocument/2006/relationships/image" Target="../media/image32.jpeg"/><Relationship Id="rId4" Type="http://schemas.openxmlformats.org/officeDocument/2006/relationships/image" Target="../media/image26.jpeg"/><Relationship Id="rId9"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6.jpeg"/><Relationship Id="rId2" Type="http://schemas.openxmlformats.org/officeDocument/2006/relationships/video" Target="file:///C:\Users\basirat01\Desktop\&#1587;&#1575;&#1740;&#1578;\&#1580;&#1606;&#1575;&#1576;%20&#1670;&#1608;&#1662;&#1575;&#1606;&#1740;09120525415\&#1583;&#1585;%20&#1575;&#1581;&#1583;%20&#1582;&#1608;&#1583;&#1578;&#1575;&#1606;%20mp4&#1605;&#1602;&#1589;&#1585;%20&#1576;&#1608;&#1583;&#1740;&#1583;)%20-%20Segment1(00_00_00.000-00_00_18.000).mp4" TargetMode="External"/><Relationship Id="rId1" Type="http://schemas.microsoft.com/office/2007/relationships/media" Target="file:///C:\Users\basirat01\Desktop\&#1587;&#1575;&#1740;&#1578;\&#1580;&#1606;&#1575;&#1576;%20&#1670;&#1608;&#1662;&#1575;&#1606;&#1740;09120525415\&#1583;&#1585;%20&#1575;&#1581;&#1583;%20&#1582;&#1608;&#1583;&#1578;&#1575;&#1606;%20mp4&#1605;&#1602;&#1589;&#1585;%20&#1576;&#1608;&#1583;&#1740;&#1583;)%20-%20Segment1(00_00_00.000-00_00_18.000).mp4" TargetMode="External"/><Relationship Id="rId6" Type="http://schemas.openxmlformats.org/officeDocument/2006/relationships/image" Target="../media/image35.jpeg"/><Relationship Id="rId5" Type="http://schemas.openxmlformats.org/officeDocument/2006/relationships/image" Target="../media/image26.jpeg"/><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slideLayout" Target="../slideLayouts/slideLayout2.xml"/><Relationship Id="rId7" Type="http://schemas.openxmlformats.org/officeDocument/2006/relationships/image" Target="../media/image39.jpeg"/><Relationship Id="rId2" Type="http://schemas.openxmlformats.org/officeDocument/2006/relationships/video" Target="file:///C:\Users\basirat01\Desktop\&#1587;&#1575;&#1740;&#1578;\&#1580;&#1606;&#1575;&#1576;%20&#1670;&#1608;&#1662;&#1575;&#1606;&#1740;09120525415\mp4&#1583;&#1585;%20&#1580;&#1606;&#1711;%20&#1575;&#1581;&#1586;&#1575;&#1576;%20&#1605;&#1585;&#1583;&#1605;%20&#1583;&#1608;&#1583;&#1587;&#1578;&#1607;%20&#1588;&#1583;&#1606;&#1583;%20&#1593;&#1583;&#1607;%20&#1705;&#1605;&#1740;%20&#1605;&#1606;&#1575;&#1601;&#1602;%20&#1608;&#1587;&#1587;&#1578;%20&#1575;&#1740;&#1605;&#1575;&#1606;%20&#1608;&#1575;&#1705;&#1579;&#1585;&#1740;&#1578;%20&#1605;&#1602;&#1575;&#1608;&#1605;%20-%20Segment1(00_02_49.000-00_03_49.080).mp4" TargetMode="External"/><Relationship Id="rId1" Type="http://schemas.microsoft.com/office/2007/relationships/media" Target="file:///C:\Users\basirat01\Desktop\&#1587;&#1575;&#1740;&#1578;\&#1580;&#1606;&#1575;&#1576;%20&#1670;&#1608;&#1662;&#1575;&#1606;&#1740;09120525415\mp4&#1583;&#1585;%20&#1580;&#1606;&#1711;%20&#1575;&#1581;&#1586;&#1575;&#1576;%20&#1605;&#1585;&#1583;&#1605;%20&#1583;&#1608;&#1583;&#1587;&#1578;&#1607;%20&#1588;&#1583;&#1606;&#1583;%20&#1593;&#1583;&#1607;%20&#1705;&#1605;&#1740;%20&#1605;&#1606;&#1575;&#1601;&#1602;%20&#1608;&#1587;&#1587;&#1578;%20&#1575;&#1740;&#1605;&#1575;&#1606;%20&#1608;&#1575;&#1705;&#1579;&#1585;&#1740;&#1578;%20&#1605;&#1602;&#1575;&#1608;&#1605;%20-%20Segment1(00_02_49.000-00_03_49.080).mp4" TargetMode="External"/><Relationship Id="rId6" Type="http://schemas.openxmlformats.org/officeDocument/2006/relationships/image" Target="../media/image38.jpeg"/><Relationship Id="rId11" Type="http://schemas.openxmlformats.org/officeDocument/2006/relationships/image" Target="../media/image42.jpeg"/><Relationship Id="rId5" Type="http://schemas.openxmlformats.org/officeDocument/2006/relationships/image" Target="../media/image37.jpeg"/><Relationship Id="rId10" Type="http://schemas.openxmlformats.org/officeDocument/2006/relationships/image" Target="../media/image35.jpeg"/><Relationship Id="rId4" Type="http://schemas.openxmlformats.org/officeDocument/2006/relationships/image" Target="../media/image34.png"/><Relationship Id="rId9" Type="http://schemas.openxmlformats.org/officeDocument/2006/relationships/image" Target="../media/image4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5.jpeg"/><Relationship Id="rId2" Type="http://schemas.openxmlformats.org/officeDocument/2006/relationships/video" Target="file:///C:\Users\basirat01\Desktop\&#1587;&#1575;&#1740;&#1578;\&#1580;&#1606;&#1575;&#1576;%20&#1670;&#1608;&#1662;&#1575;&#1606;&#1740;09120525415\&#1605;&#1602;&#1575;&#1605;%20&#1605;&#1593;&#1592;&#1605;mp4%20&#1585;&#1607;&#1576;&#1585;&#1740;%20)&#1605;&#1588;&#1575;&#1576;&#1607;&#1578;%20&#1575;&#1608;&#1590;&#1575;&#1593;%20&#1575;&#1605;&#1585;&#1608;&#1586;%20&#1608;&#1580;&#1606;&#1711;%20&#1575;&#1581;&#1586;&#1575;&#1576;).mp4" TargetMode="External"/><Relationship Id="rId1" Type="http://schemas.microsoft.com/office/2007/relationships/media" Target="file:///C:\Users\basirat01\Desktop\&#1587;&#1575;&#1740;&#1578;\&#1580;&#1606;&#1575;&#1576;%20&#1670;&#1608;&#1662;&#1575;&#1606;&#1740;09120525415\&#1605;&#1602;&#1575;&#1605;%20&#1605;&#1593;&#1592;&#1605;mp4%20&#1585;&#1607;&#1576;&#1585;&#1740;%20)&#1605;&#1588;&#1575;&#1576;&#1607;&#1578;%20&#1575;&#1608;&#1590;&#1575;&#1593;%20&#1575;&#1605;&#1585;&#1608;&#1586;%20&#1608;&#1580;&#1606;&#1711;%20&#1575;&#1581;&#1586;&#1575;&#1576;).mp4" TargetMode="External"/><Relationship Id="rId6" Type="http://schemas.openxmlformats.org/officeDocument/2006/relationships/image" Target="../media/image44.jpeg"/><Relationship Id="rId5" Type="http://schemas.openxmlformats.org/officeDocument/2006/relationships/image" Target="../media/image34.png"/><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47.jpeg"/></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image" Target="../media/image5.jpeg"/></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image" Target="../media/image5.jpeg"/></Relationships>
</file>

<file path=ppt/slides/_rels/slide2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50.jpeg"/><Relationship Id="rId4" Type="http://schemas.openxmlformats.org/officeDocument/2006/relationships/image" Target="../media/image5.jpeg"/></Relationships>
</file>

<file path=ppt/slides/_rels/slide28.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image" Target="../media/image52.jpeg"/><Relationship Id="rId7" Type="http://schemas.openxmlformats.org/officeDocument/2006/relationships/image" Target="../media/image56.jpeg"/><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png"/></Relationships>
</file>

<file path=ppt/slides/_rels/slide29.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image" Target="../media/image52.jpeg"/><Relationship Id="rId7" Type="http://schemas.openxmlformats.org/officeDocument/2006/relationships/image" Target="../media/image61.jpeg"/><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30.xml.rels><?xml version="1.0" encoding="UTF-8" standalone="yes"?>
<Relationships xmlns="http://schemas.openxmlformats.org/package/2006/relationships"><Relationship Id="rId8" Type="http://schemas.openxmlformats.org/officeDocument/2006/relationships/image" Target="../media/image67.jpeg"/><Relationship Id="rId3" Type="http://schemas.openxmlformats.org/officeDocument/2006/relationships/image" Target="../media/image52.jpeg"/><Relationship Id="rId7" Type="http://schemas.openxmlformats.org/officeDocument/2006/relationships/image" Target="../media/image66.jpeg"/><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 Id="rId9" Type="http://schemas.openxmlformats.org/officeDocument/2006/relationships/image" Target="../media/image68.jpeg"/></Relationships>
</file>

<file path=ppt/slides/_rels/slide31.xml.rels><?xml version="1.0" encoding="UTF-8" standalone="yes"?>
<Relationships xmlns="http://schemas.openxmlformats.org/package/2006/relationships"><Relationship Id="rId8" Type="http://schemas.openxmlformats.org/officeDocument/2006/relationships/image" Target="../media/image73.jpeg"/><Relationship Id="rId3" Type="http://schemas.openxmlformats.org/officeDocument/2006/relationships/image" Target="../media/image52.jpeg"/><Relationship Id="rId7" Type="http://schemas.openxmlformats.org/officeDocument/2006/relationships/image" Target="../media/image72.jpeg"/><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 Id="rId9" Type="http://schemas.openxmlformats.org/officeDocument/2006/relationships/image" Target="../media/image74.jpeg"/></Relationships>
</file>

<file path=ppt/slides/_rels/slide32.xml.rels><?xml version="1.0" encoding="UTF-8" standalone="yes"?>
<Relationships xmlns="http://schemas.openxmlformats.org/package/2006/relationships"><Relationship Id="rId8" Type="http://schemas.openxmlformats.org/officeDocument/2006/relationships/image" Target="../media/image79.jpeg"/><Relationship Id="rId3" Type="http://schemas.openxmlformats.org/officeDocument/2006/relationships/image" Target="../media/image52.jpeg"/><Relationship Id="rId7" Type="http://schemas.openxmlformats.org/officeDocument/2006/relationships/image" Target="../media/image78.jpeg"/><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s>
</file>

<file path=ppt/slides/_rels/slide33.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7.xml"/><Relationship Id="rId5" Type="http://schemas.openxmlformats.org/officeDocument/2006/relationships/image" Target="../media/image82.jpeg"/><Relationship Id="rId4" Type="http://schemas.openxmlformats.org/officeDocument/2006/relationships/image" Target="../media/image52.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C:\Users\basirat01\Desktop\&#1587;&#1575;&#1740;&#1578;\&#1580;&#1606;&#1575;&#1576;%20&#1670;&#1608;&#1662;&#1575;&#1606;&#1740;09120525415\mp4&#1583;&#1585;%20&#1580;&#1606;&#1711;%20&#1575;&#1581;&#1586;&#1575;&#1576;%20&#1605;&#1585;&#1583;&#1605;%20&#1583;&#1608;&#1583;&#1587;&#1578;&#1607;%20&#1588;&#1583;&#1606;&#1583;%20&#1593;&#1583;&#1607;%20&#1705;&#1605;&#1740;%20&#1605;&#1606;&#1575;&#1601;&#1602;%20&#1608;&#1587;&#1587;&#1578;%20&#1575;&#1740;&#1605;&#1575;&#1606;%20&#1608;&#1575;&#1705;&#1579;&#1585;&#1740;&#1578;mp4%20&#1605;&#1602;&#1575;&#1608;&#1605;%20-%20Segment1(00_00_00.000-00_02_04.000).mp4" TargetMode="External"/><Relationship Id="rId1" Type="http://schemas.microsoft.com/office/2007/relationships/media" Target="file:///C:\Users\basirat01\Desktop\&#1587;&#1575;&#1740;&#1578;\&#1580;&#1606;&#1575;&#1576;%20&#1670;&#1608;&#1662;&#1575;&#1606;&#1740;09120525415\mp4&#1583;&#1585;%20&#1580;&#1606;&#1711;%20&#1575;&#1581;&#1586;&#1575;&#1576;%20&#1605;&#1585;&#1583;&#1605;%20&#1583;&#1608;&#1583;&#1587;&#1578;&#1607;%20&#1588;&#1583;&#1606;&#1583;%20&#1593;&#1583;&#1607;%20&#1705;&#1605;&#1740;%20&#1605;&#1606;&#1575;&#1601;&#1602;%20&#1608;&#1587;&#1587;&#1578;%20&#1575;&#1740;&#1605;&#1575;&#1606;%20&#1608;&#1575;&#1705;&#1579;&#1585;&#1740;&#1578;mp4%20&#1605;&#1602;&#1575;&#1608;&#1605;%20-%20Segment1(00_00_00.000-00_02_04.000).mp4" TargetMode="External"/><Relationship Id="rId5" Type="http://schemas.openxmlformats.org/officeDocument/2006/relationships/image" Target="../media/image34.png"/><Relationship Id="rId4" Type="http://schemas.openxmlformats.org/officeDocument/2006/relationships/image" Target="../media/image6.jpe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C:\Users\basirat01\Desktop\&#1587;&#1575;&#1740;&#1578;\&#1580;&#1606;&#1575;&#1576;%20&#1670;&#1608;&#1662;&#1575;&#1606;&#1740;09120525415\&#1578;&#1585;&#1587;&#1575;&#1606;&#1583;&#1606;%20&#1605;&#1585;&#1583;&#1605;%20&#1575;&#1586;%20&#1570;&#1605;&#1585;&#1740;&#1705;&#1575;mp4.mp4" TargetMode="External"/><Relationship Id="rId1" Type="http://schemas.microsoft.com/office/2007/relationships/media" Target="file:///C:\Users\basirat01\Desktop\&#1587;&#1575;&#1740;&#1578;\&#1580;&#1606;&#1575;&#1576;%20&#1670;&#1608;&#1662;&#1575;&#1606;&#1740;09120525415\&#1578;&#1585;&#1587;&#1575;&#1606;&#1583;&#1606;%20&#1605;&#1585;&#1583;&#1605;%20&#1575;&#1586;%20&#1570;&#1605;&#1585;&#1740;&#1705;&#1575;mp4.mp4" TargetMode="External"/><Relationship Id="rId5" Type="http://schemas.openxmlformats.org/officeDocument/2006/relationships/image" Target="../media/image34.png"/><Relationship Id="rId4" Type="http://schemas.openxmlformats.org/officeDocument/2006/relationships/image" Target="../media/image5.jpe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C:\Users\basirat01\Desktop\&#1587;&#1575;&#1740;&#1578;\&#1580;&#1606;&#1575;&#1576;%20&#1670;&#1608;&#1662;&#1575;&#1606;&#1740;09120525415\&#1583;&#1585;%20&#1575;&#1581;&#1583;%20&#1582;&#1608;&#1583;&#1578;&#1575;&#1606;%20&#1605;&#1602;&#1589;&#1585;%20&#1576;&#1608;&#1583;&#1740;&#1583;mp4)%20-%20Segment1(00_00_19.000-00_00_37.720).mp4" TargetMode="External"/><Relationship Id="rId1" Type="http://schemas.microsoft.com/office/2007/relationships/media" Target="file:///C:\Users\basirat01\Desktop\&#1587;&#1575;&#1740;&#1578;\&#1580;&#1606;&#1575;&#1576;%20&#1670;&#1608;&#1662;&#1575;&#1606;&#1740;09120525415\&#1583;&#1585;%20&#1575;&#1581;&#1583;%20&#1582;&#1608;&#1583;&#1578;&#1575;&#1606;%20&#1605;&#1602;&#1589;&#1585;%20&#1576;&#1608;&#1583;&#1740;&#1583;mp4)%20-%20Segment1(00_00_19.000-00_00_37.720).mp4" TargetMode="External"/><Relationship Id="rId6" Type="http://schemas.openxmlformats.org/officeDocument/2006/relationships/image" Target="../media/image83.jpeg"/><Relationship Id="rId5" Type="http://schemas.openxmlformats.org/officeDocument/2006/relationships/image" Target="../media/image34.png"/><Relationship Id="rId4" Type="http://schemas.openxmlformats.org/officeDocument/2006/relationships/image" Target="../media/image6.jpeg"/></Relationships>
</file>

<file path=ppt/slides/_rels/slide37.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86.jpeg"/><Relationship Id="rId4" Type="http://schemas.openxmlformats.org/officeDocument/2006/relationships/image" Target="../media/image85.jpe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4.png"/><Relationship Id="rId2" Type="http://schemas.openxmlformats.org/officeDocument/2006/relationships/video" Target="file:///C:\Users\basirat01\Desktop\&#1587;&#1575;&#1740;&#1578;\&#1580;&#1606;&#1575;&#1576;%20&#1670;&#1608;&#1662;&#1575;&#1606;&#1740;09120525415\&#1578;&#1705;&#1604;&#1740;&#1601;%20&#1583;&#1585;%20&#1588;&#1585;&#1575;&#1740;&#1591;%20&#1580;&#1606;&#1711;)mp4.mp4" TargetMode="External"/><Relationship Id="rId1" Type="http://schemas.microsoft.com/office/2007/relationships/media" Target="file:///C:\Users\basirat01\Desktop\&#1587;&#1575;&#1740;&#1578;\&#1580;&#1606;&#1575;&#1576;%20&#1670;&#1608;&#1662;&#1575;&#1606;&#1740;09120525415\&#1578;&#1705;&#1604;&#1740;&#1601;%20&#1583;&#1585;%20&#1588;&#1585;&#1575;&#1740;&#1591;%20&#1580;&#1606;&#1711;)mp4.mp4" TargetMode="External"/><Relationship Id="rId6" Type="http://schemas.openxmlformats.org/officeDocument/2006/relationships/image" Target="../media/image88.jpeg"/><Relationship Id="rId5" Type="http://schemas.openxmlformats.org/officeDocument/2006/relationships/image" Target="../media/image87.png"/><Relationship Id="rId4" Type="http://schemas.openxmlformats.org/officeDocument/2006/relationships/image" Target="../media/image6.jpeg"/></Relationships>
</file>

<file path=ppt/slides/_rels/slide3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89.jpeg"/></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14.xml"/><Relationship Id="rId5" Type="http://schemas.openxmlformats.org/officeDocument/2006/relationships/image" Target="../media/image89.jpeg"/><Relationship Id="rId4" Type="http://schemas.openxmlformats.org/officeDocument/2006/relationships/image" Target="../media/image5.jpeg"/></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5.jpeg"/></Relationships>
</file>

<file path=ppt/slides/_rels/slide4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6.jpeg"/></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4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90.jpeg"/></Relationships>
</file>

<file path=ppt/slides/_rels/slide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20.xml"/><Relationship Id="rId5" Type="http://schemas.openxmlformats.org/officeDocument/2006/relationships/image" Target="../media/image91.jpeg"/><Relationship Id="rId4" Type="http://schemas.openxmlformats.org/officeDocument/2006/relationships/image" Target="../media/image5.jpeg"/></Relationships>
</file>

<file path=ppt/slides/_rels/slide50.xml.rels><?xml version="1.0" encoding="UTF-8" standalone="yes"?>
<Relationships xmlns="http://schemas.openxmlformats.org/package/2006/relationships"><Relationship Id="rId8" Type="http://schemas.openxmlformats.org/officeDocument/2006/relationships/image" Target="../media/image95.jpeg"/><Relationship Id="rId3" Type="http://schemas.openxmlformats.org/officeDocument/2006/relationships/image" Target="../media/image6.jpeg"/><Relationship Id="rId7" Type="http://schemas.openxmlformats.org/officeDocument/2006/relationships/image" Target="../media/image94.jpe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77.jpeg"/><Relationship Id="rId5" Type="http://schemas.openxmlformats.org/officeDocument/2006/relationships/image" Target="../media/image93.jpeg"/><Relationship Id="rId4" Type="http://schemas.openxmlformats.org/officeDocument/2006/relationships/image" Target="../media/image92.jpeg"/><Relationship Id="rId9" Type="http://schemas.openxmlformats.org/officeDocument/2006/relationships/image" Target="../media/image96.jpeg"/></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C:\Users\basirat01\Desktop\&#1587;&#1575;&#1740;&#1578;\&#1580;&#1606;&#1575;&#1576;%20&#1670;&#1608;&#1662;&#1575;&#1606;&#1740;09120525415\&#1581;&#1590;&#1585;&#1578;%20&#1570;&#1602;&#1575;_&#1583;&#1608;&#1585;&#1575;&#1607;%20&#1711;&#1585;&#1740;&#1586;%20&#1606;&#1575;&#1662;&#1584;&#1740;&#1585;%20&#1605;&#1576;&#1575;&#1585;&#1586;&#1607;%20&#1740;&#1575;%20&#1588;&#1705;&#1587;&#1578;mp4%20-%20Segment1(00_00_00.000-00_01_11.000).mp4" TargetMode="External"/><Relationship Id="rId1" Type="http://schemas.microsoft.com/office/2007/relationships/media" Target="file:///C:\Users\basirat01\Desktop\&#1587;&#1575;&#1740;&#1578;\&#1580;&#1606;&#1575;&#1576;%20&#1670;&#1608;&#1662;&#1575;&#1606;&#1740;09120525415\&#1581;&#1590;&#1585;&#1578;%20&#1570;&#1602;&#1575;_&#1583;&#1608;&#1585;&#1575;&#1607;%20&#1711;&#1585;&#1740;&#1586;%20&#1606;&#1575;&#1662;&#1584;&#1740;&#1585;%20&#1605;&#1576;&#1575;&#1585;&#1586;&#1607;%20&#1740;&#1575;%20&#1588;&#1705;&#1587;&#1578;mp4%20-%20Segment1(00_00_00.000-00_01_11.000).mp4" TargetMode="External"/><Relationship Id="rId5" Type="http://schemas.openxmlformats.org/officeDocument/2006/relationships/image" Target="../media/image34.png"/><Relationship Id="rId4" Type="http://schemas.openxmlformats.org/officeDocument/2006/relationships/image" Target="../media/image6.jpeg"/></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C:\Users\basirat01\Desktop\&#1587;&#1575;&#1740;&#1578;\&#1580;&#1606;&#1575;&#1576;%20&#1670;&#1608;&#1662;&#1575;&#1606;&#1740;09120525415\&#1578;&#1581;&#1585;&#1740;&#1605;%20-%20Segment1(00_02_36.050-00_03_25.000)%20-%20Segment1(00_00_00.000-00_00_48.400).mp4" TargetMode="External"/><Relationship Id="rId1" Type="http://schemas.microsoft.com/office/2007/relationships/media" Target="file:///C:\Users\basirat01\Desktop\&#1587;&#1575;&#1740;&#1578;\&#1580;&#1606;&#1575;&#1576;%20&#1670;&#1608;&#1662;&#1575;&#1606;&#1740;09120525415\&#1578;&#1581;&#1585;&#1740;&#1605;%20-%20Segment1(00_02_36.050-00_03_25.000)%20-%20Segment1(00_00_00.000-00_00_48.400).mp4" TargetMode="External"/><Relationship Id="rId4" Type="http://schemas.openxmlformats.org/officeDocument/2006/relationships/image" Target="../media/image34.png"/></Relationships>
</file>

<file path=ppt/slides/_rels/slide53.xml.rels><?xml version="1.0" encoding="UTF-8" standalone="yes"?>
<Relationships xmlns="http://schemas.openxmlformats.org/package/2006/relationships"><Relationship Id="rId3" Type="http://schemas.openxmlformats.org/officeDocument/2006/relationships/image" Target="../media/image98.gif"/><Relationship Id="rId2" Type="http://schemas.openxmlformats.org/officeDocument/2006/relationships/image" Target="../media/image97.gi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99.jpeg"/><Relationship Id="rId1" Type="http://schemas.openxmlformats.org/officeDocument/2006/relationships/slideLayout" Target="../slideLayouts/slideLayout7.xml"/><Relationship Id="rId5" Type="http://schemas.openxmlformats.org/officeDocument/2006/relationships/image" Target="../media/image101.png"/><Relationship Id="rId4" Type="http://schemas.openxmlformats.org/officeDocument/2006/relationships/image" Target="../media/image10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F:\طرح بسم الله\bism2.JPG"/>
          <p:cNvPicPr>
            <a:picLocks noChangeAspect="1" noChangeArrowheads="1"/>
          </p:cNvPicPr>
          <p:nvPr/>
        </p:nvPicPr>
        <p:blipFill>
          <a:blip r:embed="rId2">
            <a:grayscl/>
          </a:blip>
          <a:srcRect/>
          <a:stretch>
            <a:fillRect/>
          </a:stretch>
        </p:blipFill>
        <p:spPr bwMode="auto">
          <a:xfrm>
            <a:off x="731522" y="169817"/>
            <a:ext cx="10175967" cy="6283234"/>
          </a:xfrm>
          <a:prstGeom prst="roundRect">
            <a:avLst>
              <a:gd name="adj" fmla="val 23170"/>
            </a:avLst>
          </a:prstGeom>
          <a:solidFill>
            <a:schemeClr val="accent1">
              <a:lumMod val="40000"/>
              <a:lumOff val="60000"/>
            </a:schemeClr>
          </a:solidFill>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slide(fromBottom)">
                                      <p:cBhvr>
                                        <p:cTn id="7" dur="50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68423" y="2531444"/>
            <a:ext cx="6515581" cy="3644309"/>
          </a:xfrm>
        </p:spPr>
      </p:pic>
      <p:sp>
        <p:nvSpPr>
          <p:cNvPr id="3" name="Title 2"/>
          <p:cNvSpPr>
            <a:spLocks noGrp="1"/>
          </p:cNvSpPr>
          <p:nvPr>
            <p:ph type="title"/>
          </p:nvPr>
        </p:nvSpPr>
        <p:spPr/>
        <p:txBody>
          <a:bodyPr/>
          <a:lstStyle/>
          <a:p>
            <a:pPr algn="r" rtl="0"/>
            <a:r>
              <a:rPr lang="fa-IR" dirty="0" smtClean="0">
                <a:cs typeface="B Titr" panose="00000700000000000000" pitchFamily="2" charset="-78"/>
              </a:rPr>
              <a:t>پایگاه خبری- تحلیلی بصیرت تقدیم می کند:</a:t>
            </a:r>
            <a:endParaRPr lang="en-US" dirty="0">
              <a:cs typeface="B Titr" panose="00000700000000000000" pitchFamily="2" charset="-78"/>
            </a:endParaRPr>
          </a:p>
        </p:txBody>
      </p:sp>
      <p:sp>
        <p:nvSpPr>
          <p:cNvPr id="5" name="Title 2"/>
          <p:cNvSpPr txBox="1">
            <a:spLocks/>
          </p:cNvSpPr>
          <p:nvPr/>
        </p:nvSpPr>
        <p:spPr>
          <a:xfrm>
            <a:off x="195910" y="4796908"/>
            <a:ext cx="10972800" cy="1143000"/>
          </a:xfrm>
          <a:prstGeom prst="rect">
            <a:avLst/>
          </a:prstGeom>
        </p:spPr>
        <p:txBody>
          <a:bodyPr vert="horz" rtlCol="0" anchor="ctr">
            <a:noAutofit/>
            <a:scene3d>
              <a:camera prst="orthographicFront"/>
              <a:lightRig rig="soft" dir="t"/>
            </a:scene3d>
            <a:sp3d prstMaterial="softEdge">
              <a:bevelT w="25400" h="25400"/>
            </a:sp3d>
          </a:bodyPr>
          <a:lstStyle>
            <a:lvl1pPr algn="l" rtl="1"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1" eaLnBrk="0" fontAlgn="base" hangingPunct="0">
              <a:spcBef>
                <a:spcPct val="0"/>
              </a:spcBef>
              <a:spcAft>
                <a:spcPct val="0"/>
              </a:spcAft>
              <a:defRPr sz="4100" b="1">
                <a:solidFill>
                  <a:schemeClr val="tx2"/>
                </a:solidFill>
                <a:latin typeface="Lucida Sans Unicode" pitchFamily="34" charset="0"/>
              </a:defRPr>
            </a:lvl2pPr>
            <a:lvl3pPr algn="l" rtl="1" eaLnBrk="0" fontAlgn="base" hangingPunct="0">
              <a:spcBef>
                <a:spcPct val="0"/>
              </a:spcBef>
              <a:spcAft>
                <a:spcPct val="0"/>
              </a:spcAft>
              <a:defRPr sz="4100" b="1">
                <a:solidFill>
                  <a:schemeClr val="tx2"/>
                </a:solidFill>
                <a:latin typeface="Lucida Sans Unicode" pitchFamily="34" charset="0"/>
              </a:defRPr>
            </a:lvl3pPr>
            <a:lvl4pPr algn="l" rtl="1" eaLnBrk="0" fontAlgn="base" hangingPunct="0">
              <a:spcBef>
                <a:spcPct val="0"/>
              </a:spcBef>
              <a:spcAft>
                <a:spcPct val="0"/>
              </a:spcAft>
              <a:defRPr sz="4100" b="1">
                <a:solidFill>
                  <a:schemeClr val="tx2"/>
                </a:solidFill>
                <a:latin typeface="Lucida Sans Unicode" pitchFamily="34" charset="0"/>
              </a:defRPr>
            </a:lvl4pPr>
            <a:lvl5pPr algn="l" rtl="1" eaLnBrk="0" fontAlgn="base" hangingPunct="0">
              <a:spcBef>
                <a:spcPct val="0"/>
              </a:spcBef>
              <a:spcAft>
                <a:spcPct val="0"/>
              </a:spcAft>
              <a:defRPr sz="4100" b="1">
                <a:solidFill>
                  <a:schemeClr val="tx2"/>
                </a:solidFill>
                <a:latin typeface="Lucida Sans Unicode" pitchFamily="34" charset="0"/>
              </a:defRPr>
            </a:lvl5pPr>
            <a:lvl6pPr marL="457200" algn="l" rtl="1" fontAlgn="base">
              <a:spcBef>
                <a:spcPct val="0"/>
              </a:spcBef>
              <a:spcAft>
                <a:spcPct val="0"/>
              </a:spcAft>
              <a:defRPr sz="4100" b="1">
                <a:solidFill>
                  <a:schemeClr val="tx2"/>
                </a:solidFill>
                <a:latin typeface="Lucida Sans Unicode" pitchFamily="34" charset="0"/>
              </a:defRPr>
            </a:lvl6pPr>
            <a:lvl7pPr marL="914400" algn="l" rtl="1" fontAlgn="base">
              <a:spcBef>
                <a:spcPct val="0"/>
              </a:spcBef>
              <a:spcAft>
                <a:spcPct val="0"/>
              </a:spcAft>
              <a:defRPr sz="4100" b="1">
                <a:solidFill>
                  <a:schemeClr val="tx2"/>
                </a:solidFill>
                <a:latin typeface="Lucida Sans Unicode" pitchFamily="34" charset="0"/>
              </a:defRPr>
            </a:lvl7pPr>
            <a:lvl8pPr marL="1371600" algn="l" rtl="1" fontAlgn="base">
              <a:spcBef>
                <a:spcPct val="0"/>
              </a:spcBef>
              <a:spcAft>
                <a:spcPct val="0"/>
              </a:spcAft>
              <a:defRPr sz="4100" b="1">
                <a:solidFill>
                  <a:schemeClr val="tx2"/>
                </a:solidFill>
                <a:latin typeface="Lucida Sans Unicode" pitchFamily="34" charset="0"/>
              </a:defRPr>
            </a:lvl8pPr>
            <a:lvl9pPr marL="1828800" algn="l" rtl="1" fontAlgn="base">
              <a:spcBef>
                <a:spcPct val="0"/>
              </a:spcBef>
              <a:spcAft>
                <a:spcPct val="0"/>
              </a:spcAft>
              <a:defRPr sz="4100" b="1">
                <a:solidFill>
                  <a:schemeClr val="tx2"/>
                </a:solidFill>
                <a:latin typeface="Lucida Sans Unicode" pitchFamily="34" charset="0"/>
              </a:defRPr>
            </a:lvl9pPr>
            <a:extLst/>
          </a:lstStyle>
          <a:p>
            <a:pPr algn="l"/>
            <a:r>
              <a:rPr lang="en-US" sz="7200" dirty="0" smtClean="0">
                <a:solidFill>
                  <a:srgbClr val="FF0000"/>
                </a:solidFill>
                <a:latin typeface="Adobe Garamond Pro Bold" panose="02020702060506020403" pitchFamily="18" charset="0"/>
                <a:cs typeface="B Titr" panose="00000700000000000000" pitchFamily="2" charset="-78"/>
              </a:rPr>
              <a:t>Basirat.ir</a:t>
            </a:r>
            <a:endParaRPr lang="en-US" sz="7200" dirty="0">
              <a:solidFill>
                <a:srgbClr val="FF0000"/>
              </a:solidFill>
              <a:latin typeface="Adobe Garamond Pro Bold" panose="02020702060506020403" pitchFamily="18" charset="0"/>
              <a:cs typeface="B Titr" panose="00000700000000000000" pitchFamily="2" charset="-78"/>
            </a:endParaRPr>
          </a:p>
        </p:txBody>
      </p:sp>
    </p:spTree>
    <p:extLst>
      <p:ext uri="{BB962C8B-B14F-4D97-AF65-F5344CB8AC3E}">
        <p14:creationId xmlns:p14="http://schemas.microsoft.com/office/powerpoint/2010/main" val="3725949222"/>
      </p:ext>
    </p:extLst>
  </p:cSld>
  <p:clrMapOvr>
    <a:masterClrMapping/>
  </p:clrMapOvr>
  <p:transition spd="med" advClick="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92258" y="686089"/>
            <a:ext cx="3291840" cy="1630907"/>
          </a:xfrm>
          <a:prstGeom prst="roundRect">
            <a:avLst/>
          </a:prstGeom>
          <a:blipFill>
            <a:blip r:embed="rId2"/>
            <a:tile tx="0" ty="0" sx="100000" sy="100000" flip="none" algn="tl"/>
          </a:blipFill>
          <a:effectLst>
            <a:glow rad="228600">
              <a:schemeClr val="accent1">
                <a:satMod val="175000"/>
                <a:alpha val="40000"/>
              </a:schemeClr>
            </a:glow>
          </a:effectLst>
          <a:scene3d>
            <a:camera prst="perspectiveContrastingRightFacing"/>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rtlCol="1" anchor="ctr"/>
          <a:lstStyle/>
          <a:p>
            <a:pPr algn="ctr" fontAlgn="auto">
              <a:spcBef>
                <a:spcPts val="0"/>
              </a:spcBef>
              <a:spcAft>
                <a:spcPts val="0"/>
              </a:spcAft>
              <a:defRPr/>
            </a:pPr>
            <a:r>
              <a:rPr lang="fa-IR" sz="4400" b="1" dirty="0" smtClean="0">
                <a:solidFill>
                  <a:schemeClr val="accent2">
                    <a:lumMod val="50000"/>
                  </a:schemeClr>
                </a:solidFill>
                <a:cs typeface="B Zar" panose="00000400000000000000" pitchFamily="2" charset="-78"/>
              </a:rPr>
              <a:t>حجت چوپانی 1395ه ش</a:t>
            </a:r>
            <a:endParaRPr lang="fa-IR" b="1" dirty="0">
              <a:solidFill>
                <a:schemeClr val="accent2">
                  <a:lumMod val="50000"/>
                </a:schemeClr>
              </a:solidFill>
              <a:cs typeface="B Zar" panose="00000400000000000000" pitchFamily="2" charset="-78"/>
            </a:endParaRPr>
          </a:p>
        </p:txBody>
      </p:sp>
      <p:sp>
        <p:nvSpPr>
          <p:cNvPr id="6" name="Rounded Rectangle 5"/>
          <p:cNvSpPr/>
          <p:nvPr/>
        </p:nvSpPr>
        <p:spPr>
          <a:xfrm>
            <a:off x="2704011" y="196735"/>
            <a:ext cx="8020595" cy="5932648"/>
          </a:xfrm>
          <a:prstGeom prst="roundRect">
            <a:avLst/>
          </a:prstGeom>
          <a:blipFill>
            <a:blip r:embed="rId3"/>
            <a:tile tx="0" ty="0" sx="100000" sy="100000" flip="none" algn="tl"/>
          </a:blipFill>
          <a:ln>
            <a:noFill/>
          </a:ln>
          <a:effectLst>
            <a:glow rad="228600">
              <a:schemeClr val="accent6">
                <a:satMod val="175000"/>
                <a:alpha val="40000"/>
              </a:schemeClr>
            </a:glow>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lope"/>
          </a:sp3d>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rtl="0" fontAlgn="auto">
              <a:spcBef>
                <a:spcPts val="0"/>
              </a:spcBef>
              <a:spcAft>
                <a:spcPts val="0"/>
              </a:spcAft>
              <a:defRPr/>
            </a:pPr>
            <a:r>
              <a:rPr lang="fa-IR" sz="15600" b="1" dirty="0" smtClean="0">
                <a:solidFill>
                  <a:srgbClr val="7030A0"/>
                </a:solidFill>
                <a:cs typeface="B Zar" panose="00000400000000000000" pitchFamily="2" charset="-78"/>
              </a:rPr>
              <a:t>تکرار</a:t>
            </a:r>
            <a:endParaRPr lang="fa-IR" sz="10800" b="1" dirty="0" smtClean="0">
              <a:solidFill>
                <a:srgbClr val="7030A0"/>
              </a:solidFill>
              <a:cs typeface="B Zar" panose="00000400000000000000" pitchFamily="2" charset="-78"/>
            </a:endParaRPr>
          </a:p>
          <a:p>
            <a:pPr algn="ctr" rtl="0" fontAlgn="auto">
              <a:spcBef>
                <a:spcPts val="0"/>
              </a:spcBef>
              <a:spcAft>
                <a:spcPts val="0"/>
              </a:spcAft>
              <a:defRPr/>
            </a:pPr>
            <a:r>
              <a:rPr lang="fa-IR" sz="10800" b="1" dirty="0" smtClean="0">
                <a:solidFill>
                  <a:schemeClr val="accent2"/>
                </a:solidFill>
                <a:cs typeface="B Zar" panose="00000400000000000000" pitchFamily="2" charset="-78"/>
              </a:rPr>
              <a:t>جنگ احزاب</a:t>
            </a:r>
            <a:endParaRPr lang="en-US" sz="32300" b="1" dirty="0">
              <a:solidFill>
                <a:schemeClr val="bg2">
                  <a:lumMod val="75000"/>
                </a:schemeClr>
              </a:solidFill>
              <a:cs typeface="B Zar" panose="00000400000000000000"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324303" y="0"/>
            <a:ext cx="9869214" cy="914400"/>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4400" b="1" dirty="0" smtClean="0">
                <a:solidFill>
                  <a:srgbClr val="7030A0"/>
                </a:solidFill>
                <a:cs typeface="B Titr" panose="00000700000000000000" pitchFamily="2" charset="-78"/>
              </a:rPr>
              <a:t>عبرت آموزی</a:t>
            </a:r>
            <a:endParaRPr lang="fa-IR" sz="4400" b="1" dirty="0">
              <a:solidFill>
                <a:srgbClr val="7030A0"/>
              </a:solidFill>
              <a:cs typeface="B Titr" panose="00000700000000000000" pitchFamily="2" charset="-78"/>
            </a:endParaRPr>
          </a:p>
        </p:txBody>
      </p:sp>
      <p:sp>
        <p:nvSpPr>
          <p:cNvPr id="8" name="Rounded Rectangle 7"/>
          <p:cNvSpPr/>
          <p:nvPr/>
        </p:nvSpPr>
        <p:spPr>
          <a:xfrm>
            <a:off x="384306" y="898358"/>
            <a:ext cx="11335407" cy="5614737"/>
          </a:xfrm>
          <a:prstGeom prst="roundRect">
            <a:avLst>
              <a:gd name="adj" fmla="val 11935"/>
            </a:avLst>
          </a:prstGeom>
          <a:blipFill>
            <a:blip r:embed="rId4"/>
            <a:tile tx="0" ty="0" sx="100000" sy="100000" flip="none" algn="tl"/>
          </a:blipFill>
          <a:ln w="57150">
            <a:noFill/>
          </a:ln>
          <a:effectLst>
            <a:glow rad="228600">
              <a:schemeClr val="accent4">
                <a:satMod val="175000"/>
                <a:alpha val="40000"/>
              </a:schemeClr>
            </a:glow>
            <a:outerShdw blurRad="44450" dist="27940" dir="5400000" algn="ctr">
              <a:srgbClr val="000000">
                <a:alpha val="32000"/>
              </a:srgbClr>
            </a:outerShdw>
          </a:effectLst>
          <a:scene3d>
            <a:camera prst="perspectiveAbove"/>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 eaLnBrk="0" hangingPunct="0">
              <a:defRPr/>
            </a:pPr>
            <a:r>
              <a:rPr lang="fa-IR" sz="3200" b="1" dirty="0" smtClean="0">
                <a:solidFill>
                  <a:srgbClr val="00B050"/>
                </a:solidFill>
                <a:cs typeface="B Mitra" panose="00000400000000000000" pitchFamily="2" charset="-78"/>
              </a:rPr>
              <a:t>رهبرفرزانه انقلاب اسلامی </a:t>
            </a:r>
            <a:r>
              <a:rPr lang="fa-IR" sz="3200" b="1" dirty="0" smtClean="0">
                <a:cs typeface="B Mitra" panose="00000400000000000000" pitchFamily="2" charset="-78"/>
              </a:rPr>
              <a:t>در دیدار با دانشجویان در تاریخ 95/4/12</a:t>
            </a:r>
            <a:r>
              <a:rPr lang="en-US" sz="3200" b="1" dirty="0" smtClean="0">
                <a:cs typeface="B Mitra" panose="00000400000000000000" pitchFamily="2" charset="-78"/>
              </a:rPr>
              <a:t> </a:t>
            </a:r>
            <a:r>
              <a:rPr lang="fa-IR" sz="3200" b="1" dirty="0" smtClean="0">
                <a:cs typeface="B Mitra" panose="00000400000000000000" pitchFamily="2" charset="-78"/>
              </a:rPr>
              <a:t>اوضاع کنونی کشور را به جنگ احزاب تشبیه کردند مسلماً  این تشبیه حکیمانه دارای ابعاد وزوایای گوناگونی است که واکاوی آن علاوه بر شناخت بهتر ودقیقتر اوضاع  کنونی کشورعزیزمان، ما را در شناخت مسیر صحیح واتخاذ راهکارهای مناسب جهت مواجهه بااتفاقات جاری یاری می نماید.</a:t>
            </a:r>
          </a:p>
          <a:p>
            <a:pPr algn="just" eaLnBrk="0" hangingPunct="0">
              <a:defRPr/>
            </a:pPr>
            <a:r>
              <a:rPr lang="fa-IR" sz="3200" b="1" dirty="0" smtClean="0">
                <a:cs typeface="B Mitra" panose="00000400000000000000" pitchFamily="2" charset="-78"/>
              </a:rPr>
              <a:t> لذا در این مجموعه بر آنیم تابا شناخت بهتر تاریخ صدر اسلام بویژه جنگ احزاب وبا تطبیق اشخاص،</a:t>
            </a:r>
            <a:r>
              <a:rPr lang="en-US" sz="3200" b="1" dirty="0" smtClean="0">
                <a:cs typeface="B Mitra" panose="00000400000000000000" pitchFamily="2" charset="-78"/>
              </a:rPr>
              <a:t> </a:t>
            </a:r>
            <a:r>
              <a:rPr lang="fa-IR" sz="3200" b="1" dirty="0" smtClean="0">
                <a:cs typeface="B Mitra" panose="00000400000000000000" pitchFamily="2" charset="-78"/>
              </a:rPr>
              <a:t>جریانات واتفاقات آن مقطع تاریخی وسرنوشت ساز، دربرخورد با جریانات مشابه عصر حاضر راهکار صحیح را از پیامبر عظیم الشان(صلوات الله علیه و آله) بیاموزیم.</a:t>
            </a:r>
          </a:p>
          <a:p>
            <a:pPr algn="ctr" eaLnBrk="0" hangingPunct="0">
              <a:defRPr/>
            </a:pPr>
            <a:r>
              <a:rPr lang="fa-IR" sz="3200" b="1" dirty="0" smtClean="0">
                <a:solidFill>
                  <a:srgbClr val="FF0000"/>
                </a:solidFill>
                <a:cs typeface="B Mitra" panose="00000400000000000000" pitchFamily="2" charset="-78"/>
              </a:rPr>
              <a:t>در این باره امیرمومنین (علیه السلام) میفرمایند: </a:t>
            </a:r>
            <a:r>
              <a:rPr lang="en-US" sz="3200" b="1" dirty="0" smtClean="0">
                <a:solidFill>
                  <a:srgbClr val="FF0000"/>
                </a:solidFill>
                <a:cs typeface="B Mitra" panose="00000400000000000000" pitchFamily="2" charset="-78"/>
              </a:rPr>
              <a:t>“</a:t>
            </a:r>
            <a:r>
              <a:rPr lang="fa-IR" sz="3200" b="1" dirty="0" smtClean="0">
                <a:solidFill>
                  <a:srgbClr val="FF0000"/>
                </a:solidFill>
                <a:cs typeface="B Mitra" panose="00000400000000000000" pitchFamily="2" charset="-78"/>
              </a:rPr>
              <a:t>مااکثر العبر واقل الاعتبار</a:t>
            </a:r>
            <a:r>
              <a:rPr lang="en-US" sz="3200" b="1" dirty="0" smtClean="0">
                <a:solidFill>
                  <a:srgbClr val="FF0000"/>
                </a:solidFill>
                <a:cs typeface="B Mitra" panose="00000400000000000000" pitchFamily="2" charset="-78"/>
              </a:rPr>
              <a:t>”</a:t>
            </a:r>
            <a:endParaRPr lang="en-US" sz="3200" dirty="0">
              <a:solidFill>
                <a:srgbClr val="FF0000"/>
              </a:solidFill>
              <a:cs typeface="B Mitra" panose="00000400000000000000" pitchFamily="2" charset="-78"/>
            </a:endParaRPr>
          </a:p>
        </p:txBody>
      </p:sp>
    </p:spTree>
    <p:custDataLst>
      <p:tags r:id="rId1"/>
    </p:custData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Effect transition="in" filter="fade">
                                      <p:cBhvr>
                                        <p:cTn id="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894735" y="160421"/>
            <a:ext cx="10674389" cy="6224337"/>
          </a:xfrm>
          <a:prstGeom prst="roundRect">
            <a:avLst>
              <a:gd name="adj" fmla="val 11935"/>
            </a:avLst>
          </a:prstGeom>
          <a:blipFill>
            <a:blip r:embed="rId3"/>
            <a:tile tx="0" ty="0" sx="100000" sy="100000" flip="none" algn="tl"/>
          </a:blipFill>
          <a:ln w="57150">
            <a:noFill/>
          </a:ln>
          <a:effectLst>
            <a:glow rad="228600">
              <a:schemeClr val="accent4">
                <a:satMod val="175000"/>
                <a:alpha val="40000"/>
              </a:schemeClr>
            </a:glow>
            <a:outerShdw blurRad="44450" dist="27940" dir="5400000" algn="ctr">
              <a:srgbClr val="000000">
                <a:alpha val="32000"/>
              </a:srgbClr>
            </a:outerShdw>
          </a:effectLst>
          <a:scene3d>
            <a:camera prst="perspectiveAbove"/>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 eaLnBrk="0" hangingPunct="0">
              <a:defRPr/>
            </a:pPr>
            <a:r>
              <a:rPr lang="fa-IR" sz="4400" b="1" dirty="0" smtClean="0">
                <a:solidFill>
                  <a:schemeClr val="tx1"/>
                </a:solidFill>
                <a:cs typeface="B Mitra" panose="00000400000000000000" pitchFamily="2" charset="-78"/>
              </a:rPr>
              <a:t>سردمداران ظلم و جور همواره حکومتها و تفکرات الهی و انسانی را مانعی در راه رسیدن به مطامع و خواسته‌های ظالمانه خود می‌بینند لذا در برابر ظهور و بروز چنین تفکرات و خواسته های انسانی تاب نیاورده و به هر ابزاری برای سرکوب و شکست ادیان الهی متوسل می شوند.</a:t>
            </a:r>
          </a:p>
          <a:p>
            <a:pPr algn="just" eaLnBrk="0" hangingPunct="0">
              <a:defRPr/>
            </a:pPr>
            <a:r>
              <a:rPr lang="fa-IR" sz="4400" b="1" dirty="0" smtClean="0">
                <a:solidFill>
                  <a:schemeClr val="tx1"/>
                </a:solidFill>
                <a:cs typeface="B Mitra" panose="00000400000000000000" pitchFamily="2" charset="-78"/>
              </a:rPr>
              <a:t>تاریخ صدر اسلام و انقلاب اسلامی ما هم از این قاعده مستثنی  نبوده ونیست</a:t>
            </a:r>
            <a:r>
              <a:rPr lang="fa-IR" sz="4400" b="1" dirty="0">
                <a:solidFill>
                  <a:schemeClr val="tx1"/>
                </a:solidFill>
                <a:cs typeface="B Mitra" panose="00000400000000000000" pitchFamily="2" charset="-78"/>
              </a:rPr>
              <a:t>.</a:t>
            </a:r>
            <a:endParaRPr lang="en-US" sz="4400" b="1" dirty="0">
              <a:solidFill>
                <a:schemeClr val="tx1"/>
              </a:solidFill>
              <a:cs typeface="B Mitra" panose="00000400000000000000" pitchFamily="2" charset="-78"/>
            </a:endParaRPr>
          </a:p>
        </p:txBody>
      </p:sp>
    </p:spTree>
    <p:custDataLst>
      <p:tags r:id="rId1"/>
    </p:custData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3"/>
          <p:cNvSpPr>
            <a:spLocks noGrp="1"/>
          </p:cNvSpPr>
          <p:nvPr>
            <p:ph idx="1"/>
          </p:nvPr>
        </p:nvSpPr>
        <p:spPr>
          <a:xfrm>
            <a:off x="2133600" y="358894"/>
            <a:ext cx="8014447" cy="5541222"/>
          </a:xfrm>
          <a:prstGeom prst="ellipse">
            <a:avLst/>
          </a:prstGeom>
          <a:ln w="76200">
            <a:noFill/>
          </a:ln>
          <a:effectLst>
            <a:glow rad="228600">
              <a:schemeClr val="accent6">
                <a:satMod val="175000"/>
                <a:alpha val="40000"/>
              </a:schemeClr>
            </a:glow>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1">
            <a:schemeClr val="accent4"/>
          </a:lnRef>
          <a:fillRef idx="2">
            <a:schemeClr val="accent4"/>
          </a:fillRef>
          <a:effectRef idx="1">
            <a:schemeClr val="accent4"/>
          </a:effectRef>
          <a:fontRef idx="minor">
            <a:schemeClr val="dk1"/>
          </a:fontRef>
        </p:style>
        <p:txBody>
          <a:bodyPr rtlCol="1" anchor="ctr"/>
          <a:lstStyle/>
          <a:p>
            <a:pPr algn="ctr">
              <a:buFont typeface="Wingdings 3" pitchFamily="18" charset="2"/>
              <a:buNone/>
              <a:defRPr/>
            </a:pPr>
            <a:r>
              <a:rPr lang="fa-IR" sz="9600" b="1" dirty="0" smtClean="0">
                <a:solidFill>
                  <a:schemeClr val="tx1"/>
                </a:solidFill>
                <a:effectLst>
                  <a:outerShdw blurRad="38100" dist="38100" dir="2700000" algn="tl">
                    <a:srgbClr val="000000">
                      <a:alpha val="43137"/>
                    </a:srgbClr>
                  </a:outerShdw>
                </a:effectLst>
                <a:cs typeface="B Titr" panose="00000700000000000000" pitchFamily="2" charset="-78"/>
              </a:rPr>
              <a:t>دوران</a:t>
            </a:r>
            <a:endParaRPr lang="fa-IR" sz="16600" b="1" dirty="0" smtClean="0">
              <a:solidFill>
                <a:schemeClr val="tx1"/>
              </a:solidFill>
              <a:effectLst>
                <a:outerShdw blurRad="38100" dist="38100" dir="2700000" algn="tl">
                  <a:srgbClr val="000000">
                    <a:alpha val="43137"/>
                  </a:srgbClr>
                </a:outerShdw>
              </a:effectLst>
              <a:cs typeface="B Titr" panose="00000700000000000000" pitchFamily="2" charset="-78"/>
            </a:endParaRPr>
          </a:p>
          <a:p>
            <a:pPr algn="ctr">
              <a:buNone/>
              <a:defRPr/>
            </a:pPr>
            <a:r>
              <a:rPr lang="fa-IR" sz="13800" b="1" dirty="0" smtClean="0">
                <a:solidFill>
                  <a:srgbClr val="C00000"/>
                </a:solidFill>
                <a:effectLst>
                  <a:outerShdw blurRad="38100" dist="38100" dir="2700000" algn="tl">
                    <a:srgbClr val="000000">
                      <a:alpha val="43137"/>
                    </a:srgbClr>
                  </a:outerShdw>
                </a:effectLst>
                <a:cs typeface="B Titr" panose="00000700000000000000" pitchFamily="2" charset="-78"/>
              </a:rPr>
              <a:t>غربت</a:t>
            </a:r>
            <a:endParaRPr lang="fa-IR" sz="13800" b="1" dirty="0">
              <a:solidFill>
                <a:srgbClr val="C00000"/>
              </a:solidFill>
              <a:effectLst>
                <a:outerShdw blurRad="38100" dist="38100" dir="2700000" algn="tl">
                  <a:srgbClr val="000000">
                    <a:alpha val="43137"/>
                  </a:srgbClr>
                </a:outerShdw>
              </a:effectLst>
              <a:cs typeface="B Titr" panose="00000700000000000000" pitchFamily="2" charset="-78"/>
            </a:endParaRPr>
          </a:p>
        </p:txBody>
      </p:sp>
    </p:spTree>
    <p:extLst>
      <p:ext uri="{BB962C8B-B14F-4D97-AF65-F5344CB8AC3E}">
        <p14:creationId xmlns:p14="http://schemas.microsoft.com/office/powerpoint/2010/main" val="147889628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p:cTn id="7" dur="500" fill="hold"/>
                                        <p:tgtEl>
                                          <p:spTgt spid="6">
                                            <p:bg/>
                                          </p:spTgt>
                                        </p:tgtEl>
                                        <p:attrNameLst>
                                          <p:attrName>ppt_w</p:attrName>
                                        </p:attrNameLst>
                                      </p:cBhvr>
                                      <p:tavLst>
                                        <p:tav tm="0">
                                          <p:val>
                                            <p:fltVal val="0"/>
                                          </p:val>
                                        </p:tav>
                                        <p:tav tm="100000">
                                          <p:val>
                                            <p:strVal val="#ppt_w"/>
                                          </p:val>
                                        </p:tav>
                                      </p:tavLst>
                                    </p:anim>
                                    <p:anim calcmode="lin" valueType="num">
                                      <p:cBhvr>
                                        <p:cTn id="8" dur="500" fill="hold"/>
                                        <p:tgtEl>
                                          <p:spTgt spid="6">
                                            <p:bg/>
                                          </p:spTgt>
                                        </p:tgtEl>
                                        <p:attrNameLst>
                                          <p:attrName>ppt_h</p:attrName>
                                        </p:attrNameLst>
                                      </p:cBhvr>
                                      <p:tavLst>
                                        <p:tav tm="0">
                                          <p:val>
                                            <p:fltVal val="0"/>
                                          </p:val>
                                        </p:tav>
                                        <p:tav tm="100000">
                                          <p:val>
                                            <p:strVal val="#ppt_h"/>
                                          </p:val>
                                        </p:tav>
                                      </p:tavLst>
                                    </p:anim>
                                    <p:animEffect transition="in" filter="fade">
                                      <p:cBhvr>
                                        <p:cTn id="9" dur="500"/>
                                        <p:tgtEl>
                                          <p:spTgt spid="6">
                                            <p:bg/>
                                          </p:spTgt>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p:cTn id="13"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5" dur="500"/>
                                        <p:tgtEl>
                                          <p:spTgt spid="6">
                                            <p:txEl>
                                              <p:pRg st="0" end="0"/>
                                            </p:txEl>
                                          </p:spTgt>
                                        </p:tgtEl>
                                      </p:cBhvr>
                                    </p:animEffect>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p:cTn id="19"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324303" y="86625"/>
            <a:ext cx="9869214" cy="914399"/>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5400" b="1" dirty="0" smtClean="0">
                <a:solidFill>
                  <a:srgbClr val="7030A0"/>
                </a:solidFill>
                <a:cs typeface="B Titr" panose="00000700000000000000" pitchFamily="2" charset="-78"/>
              </a:rPr>
              <a:t>10سال آزار و اذیّت در مکه</a:t>
            </a:r>
            <a:endParaRPr lang="fa-IR" sz="5400" b="1" dirty="0">
              <a:solidFill>
                <a:srgbClr val="7030A0"/>
              </a:solidFill>
              <a:cs typeface="B Titr" panose="00000700000000000000" pitchFamily="2" charset="-78"/>
            </a:endParaRPr>
          </a:p>
        </p:txBody>
      </p:sp>
      <p:sp>
        <p:nvSpPr>
          <p:cNvPr id="8" name="Rounded Rectangle 7"/>
          <p:cNvSpPr/>
          <p:nvPr/>
        </p:nvSpPr>
        <p:spPr>
          <a:xfrm>
            <a:off x="5117431" y="1071716"/>
            <a:ext cx="7074569" cy="5550878"/>
          </a:xfrm>
          <a:prstGeom prst="roundRect">
            <a:avLst>
              <a:gd name="adj" fmla="val 11935"/>
            </a:avLst>
          </a:prstGeom>
          <a:ln w="57150">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eaLnBrk="0" hangingPunct="0">
              <a:defRPr/>
            </a:pPr>
            <a:r>
              <a:rPr lang="fa-IR" sz="3200" b="1" dirty="0" smtClean="0">
                <a:solidFill>
                  <a:schemeClr val="tx1"/>
                </a:solidFill>
                <a:cs typeface="B Mitra" panose="00000400000000000000" pitchFamily="2" charset="-78"/>
              </a:rPr>
              <a:t>پس از بعثت رسول گرامی اسلام (ص) مشرکان مکه و یهود جزیرةالعرب وقتی دیدند که آیین و آموزه های اسلامی منافع آنها را تهدید نموده و با استثمار و استبداد سازگاری ندارد تمام تلاش و توان خود را به کار بردند تا این راه روشن را در همان اوایل بعثت سد نموده و اسلام و مسلمانان را از سر راه خود حذف نمایند به همین سبب مسلمین در  10سال حضور پیامبر(ص) در مکه شاهد فجیع ترین آزار، اذیت، شکنجه، محاصره تبعید، ترور، تهدید و تطمیع بودند.</a:t>
            </a:r>
            <a:endParaRPr lang="en-US" sz="3200" b="1" dirty="0">
              <a:solidFill>
                <a:schemeClr val="tx1"/>
              </a:solidFill>
              <a:cs typeface="B Mitra" panose="00000400000000000000" pitchFamily="2" charset="-78"/>
            </a:endParaRPr>
          </a:p>
        </p:txBody>
      </p:sp>
      <p:pic>
        <p:nvPicPr>
          <p:cNvPr id="56362" name="Picture 42" descr="C:\Users\user\Desktop\شباهت احزاب با حالا\احزاب2\شباهت احزاب با حالا\عکس\6.jpg"/>
          <p:cNvPicPr>
            <a:picLocks noChangeAspect="1" noChangeArrowheads="1"/>
          </p:cNvPicPr>
          <p:nvPr/>
        </p:nvPicPr>
        <p:blipFill>
          <a:blip r:embed="rId4"/>
          <a:srcRect/>
          <a:stretch>
            <a:fillRect/>
          </a:stretch>
        </p:blipFill>
        <p:spPr bwMode="auto">
          <a:xfrm>
            <a:off x="497473" y="1169069"/>
            <a:ext cx="4491622" cy="52578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56363" name="Picture 43" descr="C:\Users\user\Desktop\شباهت احزاب با حالا\احزاب2\شباهت احزاب با حالا\عکس\images46ISQMH3.jpg"/>
          <p:cNvPicPr>
            <a:picLocks noChangeAspect="1" noChangeArrowheads="1"/>
          </p:cNvPicPr>
          <p:nvPr/>
        </p:nvPicPr>
        <p:blipFill>
          <a:blip r:embed="rId5"/>
          <a:srcRect/>
          <a:stretch>
            <a:fillRect/>
          </a:stretch>
        </p:blipFill>
        <p:spPr bwMode="auto">
          <a:xfrm>
            <a:off x="497473" y="1203584"/>
            <a:ext cx="4619959" cy="5223285"/>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40961" name="Picture 1" descr="C:\Users\user\Desktop\شباهت احزاب با حالا\احزاب2\شباهت احزاب با حالا\عکس\untitled.png"/>
          <p:cNvPicPr>
            <a:picLocks noChangeAspect="1" noChangeArrowheads="1"/>
          </p:cNvPicPr>
          <p:nvPr/>
        </p:nvPicPr>
        <p:blipFill>
          <a:blip r:embed="rId6"/>
          <a:srcRect/>
          <a:stretch>
            <a:fillRect/>
          </a:stretch>
        </p:blipFill>
        <p:spPr bwMode="auto">
          <a:xfrm>
            <a:off x="448312" y="1203584"/>
            <a:ext cx="4619959" cy="5223285"/>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ustDataLst>
      <p:tags r:id="rId1"/>
    </p:custData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6362"/>
                                        </p:tgtEl>
                                        <p:attrNameLst>
                                          <p:attrName>style.visibility</p:attrName>
                                        </p:attrNameLst>
                                      </p:cBhvr>
                                      <p:to>
                                        <p:strVal val="visible"/>
                                      </p:to>
                                    </p:set>
                                    <p:anim calcmode="lin" valueType="num">
                                      <p:cBhvr>
                                        <p:cTn id="14" dur="500" fill="hold"/>
                                        <p:tgtEl>
                                          <p:spTgt spid="56362"/>
                                        </p:tgtEl>
                                        <p:attrNameLst>
                                          <p:attrName>ppt_w</p:attrName>
                                        </p:attrNameLst>
                                      </p:cBhvr>
                                      <p:tavLst>
                                        <p:tav tm="0">
                                          <p:val>
                                            <p:fltVal val="0"/>
                                          </p:val>
                                        </p:tav>
                                        <p:tav tm="100000">
                                          <p:val>
                                            <p:strVal val="#ppt_w"/>
                                          </p:val>
                                        </p:tav>
                                      </p:tavLst>
                                    </p:anim>
                                    <p:anim calcmode="lin" valueType="num">
                                      <p:cBhvr>
                                        <p:cTn id="15" dur="500" fill="hold"/>
                                        <p:tgtEl>
                                          <p:spTgt spid="56362"/>
                                        </p:tgtEl>
                                        <p:attrNameLst>
                                          <p:attrName>ppt_h</p:attrName>
                                        </p:attrNameLst>
                                      </p:cBhvr>
                                      <p:tavLst>
                                        <p:tav tm="0">
                                          <p:val>
                                            <p:fltVal val="0"/>
                                          </p:val>
                                        </p:tav>
                                        <p:tav tm="100000">
                                          <p:val>
                                            <p:strVal val="#ppt_h"/>
                                          </p:val>
                                        </p:tav>
                                      </p:tavLst>
                                    </p:anim>
                                    <p:animEffect transition="in" filter="fade">
                                      <p:cBhvr>
                                        <p:cTn id="16" dur="500"/>
                                        <p:tgtEl>
                                          <p:spTgt spid="56362"/>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56363"/>
                                        </p:tgtEl>
                                        <p:attrNameLst>
                                          <p:attrName>style.visibility</p:attrName>
                                        </p:attrNameLst>
                                      </p:cBhvr>
                                      <p:to>
                                        <p:strVal val="visible"/>
                                      </p:to>
                                    </p:set>
                                    <p:anim calcmode="lin" valueType="num">
                                      <p:cBhvr>
                                        <p:cTn id="21" dur="1000" fill="hold"/>
                                        <p:tgtEl>
                                          <p:spTgt spid="56363"/>
                                        </p:tgtEl>
                                        <p:attrNameLst>
                                          <p:attrName>ppt_w</p:attrName>
                                        </p:attrNameLst>
                                      </p:cBhvr>
                                      <p:tavLst>
                                        <p:tav tm="0">
                                          <p:val>
                                            <p:fltVal val="0"/>
                                          </p:val>
                                        </p:tav>
                                        <p:tav tm="100000">
                                          <p:val>
                                            <p:strVal val="#ppt_w"/>
                                          </p:val>
                                        </p:tav>
                                      </p:tavLst>
                                    </p:anim>
                                    <p:anim calcmode="lin" valueType="num">
                                      <p:cBhvr>
                                        <p:cTn id="22" dur="1000" fill="hold"/>
                                        <p:tgtEl>
                                          <p:spTgt spid="56363"/>
                                        </p:tgtEl>
                                        <p:attrNameLst>
                                          <p:attrName>ppt_h</p:attrName>
                                        </p:attrNameLst>
                                      </p:cBhvr>
                                      <p:tavLst>
                                        <p:tav tm="0">
                                          <p:val>
                                            <p:fltVal val="0"/>
                                          </p:val>
                                        </p:tav>
                                        <p:tav tm="100000">
                                          <p:val>
                                            <p:strVal val="#ppt_h"/>
                                          </p:val>
                                        </p:tav>
                                      </p:tavLst>
                                    </p:anim>
                                    <p:animEffect transition="in" filter="fade">
                                      <p:cBhvr>
                                        <p:cTn id="23" dur="1000"/>
                                        <p:tgtEl>
                                          <p:spTgt spid="5636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40961"/>
                                        </p:tgtEl>
                                        <p:attrNameLst>
                                          <p:attrName>style.visibility</p:attrName>
                                        </p:attrNameLst>
                                      </p:cBhvr>
                                      <p:to>
                                        <p:strVal val="visible"/>
                                      </p:to>
                                    </p:set>
                                    <p:anim calcmode="lin" valueType="num">
                                      <p:cBhvr>
                                        <p:cTn id="28" dur="1000" fill="hold"/>
                                        <p:tgtEl>
                                          <p:spTgt spid="40961"/>
                                        </p:tgtEl>
                                        <p:attrNameLst>
                                          <p:attrName>ppt_w</p:attrName>
                                        </p:attrNameLst>
                                      </p:cBhvr>
                                      <p:tavLst>
                                        <p:tav tm="0">
                                          <p:val>
                                            <p:fltVal val="0"/>
                                          </p:val>
                                        </p:tav>
                                        <p:tav tm="100000">
                                          <p:val>
                                            <p:strVal val="#ppt_w"/>
                                          </p:val>
                                        </p:tav>
                                      </p:tavLst>
                                    </p:anim>
                                    <p:anim calcmode="lin" valueType="num">
                                      <p:cBhvr>
                                        <p:cTn id="29" dur="1000" fill="hold"/>
                                        <p:tgtEl>
                                          <p:spTgt spid="40961"/>
                                        </p:tgtEl>
                                        <p:attrNameLst>
                                          <p:attrName>ppt_h</p:attrName>
                                        </p:attrNameLst>
                                      </p:cBhvr>
                                      <p:tavLst>
                                        <p:tav tm="0">
                                          <p:val>
                                            <p:fltVal val="0"/>
                                          </p:val>
                                        </p:tav>
                                        <p:tav tm="100000">
                                          <p:val>
                                            <p:strVal val="#ppt_h"/>
                                          </p:val>
                                        </p:tav>
                                      </p:tavLst>
                                    </p:anim>
                                    <p:animEffect transition="in" filter="fade">
                                      <p:cBhvr>
                                        <p:cTn id="30" dur="1000"/>
                                        <p:tgtEl>
                                          <p:spTgt spid="409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324303" y="0"/>
            <a:ext cx="9869214" cy="914400"/>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4400" b="1" dirty="0" smtClean="0">
                <a:solidFill>
                  <a:srgbClr val="7030A0"/>
                </a:solidFill>
                <a:cs typeface="B Titr" panose="00000700000000000000" pitchFamily="2" charset="-78"/>
              </a:rPr>
              <a:t>  42   تا  57   دوران سیاه </a:t>
            </a:r>
            <a:endParaRPr lang="fa-IR" sz="4400" b="1" dirty="0">
              <a:solidFill>
                <a:srgbClr val="7030A0"/>
              </a:solidFill>
              <a:cs typeface="B Titr" panose="00000700000000000000" pitchFamily="2" charset="-78"/>
            </a:endParaRPr>
          </a:p>
        </p:txBody>
      </p:sp>
      <p:sp>
        <p:nvSpPr>
          <p:cNvPr id="8" name="Rounded Rectangle 7"/>
          <p:cNvSpPr/>
          <p:nvPr/>
        </p:nvSpPr>
        <p:spPr>
          <a:xfrm>
            <a:off x="5454316" y="1122947"/>
            <a:ext cx="6737684" cy="5113197"/>
          </a:xfrm>
          <a:prstGeom prst="roundRect">
            <a:avLst>
              <a:gd name="adj" fmla="val 11935"/>
            </a:avLst>
          </a:prstGeom>
          <a:blipFill>
            <a:blip r:embed="rId4"/>
            <a:tile tx="0" ty="0" sx="100000" sy="100000" flip="none" algn="tl"/>
          </a:blipFill>
          <a:ln w="57150">
            <a:solidFill>
              <a:schemeClr val="tx1"/>
            </a:solidFill>
          </a:ln>
          <a:effectLst>
            <a:glow rad="228600">
              <a:schemeClr val="accent4">
                <a:satMod val="175000"/>
                <a:alpha val="40000"/>
              </a:schemeClr>
            </a:glow>
            <a:outerShdw blurRad="44450" dist="27940" dir="5400000" algn="ctr">
              <a:srgbClr val="000000">
                <a:alpha val="32000"/>
              </a:srgbClr>
            </a:outerShdw>
          </a:effectLst>
          <a:scene3d>
            <a:camera prst="perspectiveFron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Low" eaLnBrk="0" hangingPunct="0">
              <a:defRPr/>
            </a:pPr>
            <a:r>
              <a:rPr lang="fa-IR" sz="3600" b="1" dirty="0" smtClean="0">
                <a:solidFill>
                  <a:schemeClr val="tx1"/>
                </a:solidFill>
                <a:cs typeface="B Mitra" panose="00000400000000000000" pitchFamily="2" charset="-78"/>
              </a:rPr>
              <a:t>با نگاه به تجربه انقلاب اسلامی می‌بینیم زمانی که حضرت امام خمینی(ره) در صدد احیاء  هویت اسلامی و قطع دست اجانب از مملکت اسلامی ایران برآمد از سوی رژیم ستمشاهی و اربابانی که منافع خود را در خطر می دیدند امام و یارانش شاهد بدترین شکنجه‌ها، تبعیدها، زندانها، ترورها  تهدیدها و تطمیع‌ها بودند.</a:t>
            </a:r>
            <a:endParaRPr lang="en-US" sz="3600" b="1" dirty="0">
              <a:solidFill>
                <a:schemeClr val="tx1"/>
              </a:solidFill>
              <a:cs typeface="B Mitra" panose="00000400000000000000" pitchFamily="2" charset="-78"/>
            </a:endParaRPr>
          </a:p>
        </p:txBody>
      </p:sp>
      <p:pic>
        <p:nvPicPr>
          <p:cNvPr id="11" name="Picture 2" descr="C:\Users\user\Desktop\شباهت احزاب با حالا\احزاب2\شباهت احزاب با حالا\عکس\untitظیافسقفled.png"/>
          <p:cNvPicPr>
            <a:picLocks noChangeAspect="1" noChangeArrowheads="1"/>
          </p:cNvPicPr>
          <p:nvPr/>
        </p:nvPicPr>
        <p:blipFill>
          <a:blip r:embed="rId5"/>
          <a:srcRect/>
          <a:stretch>
            <a:fillRect/>
          </a:stretch>
        </p:blipFill>
        <p:spPr bwMode="auto">
          <a:xfrm>
            <a:off x="351424" y="1237875"/>
            <a:ext cx="5102892" cy="480999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2" name="Picture 3" descr="C:\Users\user\Desktop\شباهت احزاب با حالا\احزاب2\شباهت احزاب با حالا\عکس\untitذled.png"/>
          <p:cNvPicPr>
            <a:picLocks noChangeAspect="1" noChangeArrowheads="1"/>
          </p:cNvPicPr>
          <p:nvPr/>
        </p:nvPicPr>
        <p:blipFill>
          <a:blip r:embed="rId6"/>
          <a:srcRect/>
          <a:stretch>
            <a:fillRect/>
          </a:stretch>
        </p:blipFill>
        <p:spPr bwMode="auto">
          <a:xfrm>
            <a:off x="218842" y="1239476"/>
            <a:ext cx="5010884" cy="4996668"/>
          </a:xfrm>
          <a:prstGeom prst="rect">
            <a:avLst/>
          </a:prstGeom>
          <a:noFill/>
          <a:ln w="57150">
            <a:solidFill>
              <a:schemeClr val="tx1"/>
            </a:solidFill>
          </a:ln>
        </p:spPr>
      </p:pic>
      <p:pic>
        <p:nvPicPr>
          <p:cNvPr id="14" name="Picture 4" descr="C:\Users\user\Desktop\شباهت احزاب با حالا\احزاب2\شباهت احزاب با حالا\عکس\untitleرذطذدd.png"/>
          <p:cNvPicPr>
            <a:picLocks noChangeAspect="1" noChangeArrowheads="1"/>
          </p:cNvPicPr>
          <p:nvPr/>
        </p:nvPicPr>
        <p:blipFill>
          <a:blip r:embed="rId7"/>
          <a:srcRect/>
          <a:stretch>
            <a:fillRect/>
          </a:stretch>
        </p:blipFill>
        <p:spPr bwMode="auto">
          <a:xfrm>
            <a:off x="255171" y="1223434"/>
            <a:ext cx="4942471" cy="4880467"/>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5" name="Picture 5" descr="C:\Users\user\Desktop\شباهت احزاب با حالا\احزاب2\شباهت احزاب با حالا\عکس\untitlرز زed.png"/>
          <p:cNvPicPr>
            <a:picLocks noChangeAspect="1" noChangeArrowheads="1"/>
          </p:cNvPicPr>
          <p:nvPr/>
        </p:nvPicPr>
        <p:blipFill>
          <a:blip r:embed="rId8"/>
          <a:srcRect/>
          <a:stretch>
            <a:fillRect/>
          </a:stretch>
        </p:blipFill>
        <p:spPr bwMode="auto">
          <a:xfrm>
            <a:off x="239129" y="1191351"/>
            <a:ext cx="4942471" cy="4880466"/>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6" name="Picture 6" descr="C:\Users\user\Desktop\شباهت احزاب با حالا\احزاب2\شباهت احزاب با حالا\عکس\untitleزلدظd.png"/>
          <p:cNvPicPr>
            <a:picLocks noChangeAspect="1" noChangeArrowheads="1"/>
          </p:cNvPicPr>
          <p:nvPr/>
        </p:nvPicPr>
        <p:blipFill>
          <a:blip r:embed="rId9"/>
          <a:srcRect/>
          <a:stretch>
            <a:fillRect/>
          </a:stretch>
        </p:blipFill>
        <p:spPr bwMode="auto">
          <a:xfrm>
            <a:off x="255173" y="1159266"/>
            <a:ext cx="4942470" cy="4880467"/>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7" name="Picture 2" descr="C:\Users\user\Pictures\1395522121-iranian-radio-station-broadcasts-in-farsi-from-israel_930470.jpg"/>
          <p:cNvPicPr>
            <a:picLocks noChangeAspect="1" noChangeArrowheads="1"/>
          </p:cNvPicPr>
          <p:nvPr/>
        </p:nvPicPr>
        <p:blipFill>
          <a:blip r:embed="rId10"/>
          <a:srcRect l="6842" t="8685" r="31474"/>
          <a:stretch>
            <a:fillRect/>
          </a:stretch>
        </p:blipFill>
        <p:spPr bwMode="auto">
          <a:xfrm>
            <a:off x="319340" y="1223434"/>
            <a:ext cx="4942470" cy="4880466"/>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ustDataLst>
      <p:tags r:id="rId1"/>
    </p:custData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1000" fill="hold"/>
                                        <p:tgtEl>
                                          <p:spTgt spid="11"/>
                                        </p:tgtEl>
                                        <p:attrNameLst>
                                          <p:attrName>ppt_x</p:attrName>
                                        </p:attrNameLst>
                                      </p:cBhvr>
                                      <p:tavLst>
                                        <p:tav tm="0">
                                          <p:val>
                                            <p:strVal val="#ppt_x"/>
                                          </p:val>
                                        </p:tav>
                                        <p:tav tm="100000">
                                          <p:val>
                                            <p:strVal val="#ppt_x"/>
                                          </p:val>
                                        </p:tav>
                                      </p:tavLst>
                                    </p:anim>
                                    <p:anim calcmode="lin" valueType="num">
                                      <p:cBhvr additive="base">
                                        <p:cTn id="15" dur="1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1000" fill="hold"/>
                                        <p:tgtEl>
                                          <p:spTgt spid="12"/>
                                        </p:tgtEl>
                                        <p:attrNameLst>
                                          <p:attrName>ppt_w</p:attrName>
                                        </p:attrNameLst>
                                      </p:cBhvr>
                                      <p:tavLst>
                                        <p:tav tm="0">
                                          <p:val>
                                            <p:fltVal val="0"/>
                                          </p:val>
                                        </p:tav>
                                        <p:tav tm="100000">
                                          <p:val>
                                            <p:strVal val="#ppt_w"/>
                                          </p:val>
                                        </p:tav>
                                      </p:tavLst>
                                    </p:anim>
                                    <p:anim calcmode="lin" valueType="num">
                                      <p:cBhvr>
                                        <p:cTn id="21" dur="1000" fill="hold"/>
                                        <p:tgtEl>
                                          <p:spTgt spid="12"/>
                                        </p:tgtEl>
                                        <p:attrNameLst>
                                          <p:attrName>ppt_h</p:attrName>
                                        </p:attrNameLst>
                                      </p:cBhvr>
                                      <p:tavLst>
                                        <p:tav tm="0">
                                          <p:val>
                                            <p:fltVal val="0"/>
                                          </p:val>
                                        </p:tav>
                                        <p:tav tm="100000">
                                          <p:val>
                                            <p:strVal val="#ppt_h"/>
                                          </p:val>
                                        </p:tav>
                                      </p:tavLst>
                                    </p:anim>
                                    <p:animEffect transition="in" filter="fade">
                                      <p:cBhvr>
                                        <p:cTn id="22" dur="10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circle(in)">
                                      <p:cBhvr>
                                        <p:cTn id="27" dur="10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fltVal val="0"/>
                                          </p:val>
                                        </p:tav>
                                        <p:tav tm="100000">
                                          <p:val>
                                            <p:strVal val="#ppt_w"/>
                                          </p:val>
                                        </p:tav>
                                      </p:tavLst>
                                    </p:anim>
                                    <p:anim calcmode="lin" valueType="num">
                                      <p:cBhvr>
                                        <p:cTn id="33" dur="1000" fill="hold"/>
                                        <p:tgtEl>
                                          <p:spTgt spid="15"/>
                                        </p:tgtEl>
                                        <p:attrNameLst>
                                          <p:attrName>ppt_h</p:attrName>
                                        </p:attrNameLst>
                                      </p:cBhvr>
                                      <p:tavLst>
                                        <p:tav tm="0">
                                          <p:val>
                                            <p:fltVal val="0"/>
                                          </p:val>
                                        </p:tav>
                                        <p:tav tm="100000">
                                          <p:val>
                                            <p:strVal val="#ppt_h"/>
                                          </p:val>
                                        </p:tav>
                                      </p:tavLst>
                                    </p:anim>
                                    <p:animEffect transition="in" filter="fade">
                                      <p:cBhvr>
                                        <p:cTn id="34" dur="10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1000" fill="hold"/>
                                        <p:tgtEl>
                                          <p:spTgt spid="16"/>
                                        </p:tgtEl>
                                        <p:attrNameLst>
                                          <p:attrName>ppt_w</p:attrName>
                                        </p:attrNameLst>
                                      </p:cBhvr>
                                      <p:tavLst>
                                        <p:tav tm="0">
                                          <p:val>
                                            <p:fltVal val="0"/>
                                          </p:val>
                                        </p:tav>
                                        <p:tav tm="100000">
                                          <p:val>
                                            <p:strVal val="#ppt_w"/>
                                          </p:val>
                                        </p:tav>
                                      </p:tavLst>
                                    </p:anim>
                                    <p:anim calcmode="lin" valueType="num">
                                      <p:cBhvr>
                                        <p:cTn id="40" dur="1000" fill="hold"/>
                                        <p:tgtEl>
                                          <p:spTgt spid="16"/>
                                        </p:tgtEl>
                                        <p:attrNameLst>
                                          <p:attrName>ppt_h</p:attrName>
                                        </p:attrNameLst>
                                      </p:cBhvr>
                                      <p:tavLst>
                                        <p:tav tm="0">
                                          <p:val>
                                            <p:fltVal val="0"/>
                                          </p:val>
                                        </p:tav>
                                        <p:tav tm="100000">
                                          <p:val>
                                            <p:strVal val="#ppt_h"/>
                                          </p:val>
                                        </p:tav>
                                      </p:tavLst>
                                    </p:anim>
                                    <p:animEffect transition="in" filter="fade">
                                      <p:cBhvr>
                                        <p:cTn id="41" dur="1000"/>
                                        <p:tgtEl>
                                          <p:spTgt spid="16"/>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1000" fill="hold"/>
                                        <p:tgtEl>
                                          <p:spTgt spid="17"/>
                                        </p:tgtEl>
                                        <p:attrNameLst>
                                          <p:attrName>ppt_w</p:attrName>
                                        </p:attrNameLst>
                                      </p:cBhvr>
                                      <p:tavLst>
                                        <p:tav tm="0">
                                          <p:val>
                                            <p:fltVal val="0"/>
                                          </p:val>
                                        </p:tav>
                                        <p:tav tm="100000">
                                          <p:val>
                                            <p:strVal val="#ppt_w"/>
                                          </p:val>
                                        </p:tav>
                                      </p:tavLst>
                                    </p:anim>
                                    <p:anim calcmode="lin" valueType="num">
                                      <p:cBhvr>
                                        <p:cTn id="47" dur="1000" fill="hold"/>
                                        <p:tgtEl>
                                          <p:spTgt spid="17"/>
                                        </p:tgtEl>
                                        <p:attrNameLst>
                                          <p:attrName>ppt_h</p:attrName>
                                        </p:attrNameLst>
                                      </p:cBhvr>
                                      <p:tavLst>
                                        <p:tav tm="0">
                                          <p:val>
                                            <p:fltVal val="0"/>
                                          </p:val>
                                        </p:tav>
                                        <p:tav tm="100000">
                                          <p:val>
                                            <p:strVal val="#ppt_h"/>
                                          </p:val>
                                        </p:tav>
                                      </p:tavLst>
                                    </p:anim>
                                    <p:animEffect transition="in" filter="fade">
                                      <p:cBhvr>
                                        <p:cTn id="48"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3"/>
          <p:cNvSpPr>
            <a:spLocks noGrp="1"/>
          </p:cNvSpPr>
          <p:nvPr>
            <p:ph idx="1"/>
          </p:nvPr>
        </p:nvSpPr>
        <p:spPr>
          <a:xfrm>
            <a:off x="2438400" y="556117"/>
            <a:ext cx="8014447" cy="5541222"/>
          </a:xfrm>
          <a:prstGeom prst="ellipse">
            <a:avLst/>
          </a:prstGeom>
          <a:ln w="76200">
            <a:noFill/>
          </a:ln>
          <a:effectLst>
            <a:glow rad="228600">
              <a:schemeClr val="accent6">
                <a:satMod val="175000"/>
                <a:alpha val="40000"/>
              </a:schemeClr>
            </a:glow>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1">
            <a:schemeClr val="accent4"/>
          </a:lnRef>
          <a:fillRef idx="2">
            <a:schemeClr val="accent4"/>
          </a:fillRef>
          <a:effectRef idx="1">
            <a:schemeClr val="accent4"/>
          </a:effectRef>
          <a:fontRef idx="minor">
            <a:schemeClr val="dk1"/>
          </a:fontRef>
        </p:style>
        <p:txBody>
          <a:bodyPr rtlCol="1" anchor="ctr"/>
          <a:lstStyle/>
          <a:p>
            <a:pPr algn="ctr">
              <a:buFont typeface="Wingdings 3" pitchFamily="18" charset="2"/>
              <a:buNone/>
              <a:defRPr/>
            </a:pPr>
            <a:r>
              <a:rPr lang="fa-IR" sz="9600" b="1" dirty="0" smtClean="0">
                <a:solidFill>
                  <a:schemeClr val="tx1"/>
                </a:solidFill>
                <a:effectLst>
                  <a:outerShdw blurRad="38100" dist="38100" dir="2700000" algn="tl">
                    <a:srgbClr val="000000">
                      <a:alpha val="43137"/>
                    </a:srgbClr>
                  </a:outerShdw>
                </a:effectLst>
                <a:cs typeface="B Nazanin" pitchFamily="2" charset="-78"/>
              </a:rPr>
              <a:t>دوران</a:t>
            </a:r>
            <a:endParaRPr lang="fa-IR" sz="16600" b="1" dirty="0" smtClean="0">
              <a:solidFill>
                <a:schemeClr val="tx1"/>
              </a:solidFill>
              <a:effectLst>
                <a:outerShdw blurRad="38100" dist="38100" dir="2700000" algn="tl">
                  <a:srgbClr val="000000">
                    <a:alpha val="43137"/>
                  </a:srgbClr>
                </a:outerShdw>
              </a:effectLst>
              <a:cs typeface="B Nazanin" pitchFamily="2" charset="-78"/>
            </a:endParaRPr>
          </a:p>
          <a:p>
            <a:pPr algn="ctr">
              <a:buNone/>
              <a:defRPr/>
            </a:pPr>
            <a:r>
              <a:rPr lang="fa-IR" sz="6600" b="1" dirty="0" smtClean="0">
                <a:solidFill>
                  <a:srgbClr val="C00000"/>
                </a:solidFill>
                <a:effectLst>
                  <a:outerShdw blurRad="38100" dist="38100" dir="2700000" algn="tl">
                    <a:srgbClr val="000000">
                      <a:alpha val="43137"/>
                    </a:srgbClr>
                  </a:outerShdw>
                </a:effectLst>
                <a:cs typeface="B Nazanin" pitchFamily="2" charset="-78"/>
              </a:rPr>
              <a:t>تاسیس حکومت </a:t>
            </a:r>
          </a:p>
          <a:p>
            <a:pPr algn="ctr">
              <a:buNone/>
              <a:defRPr/>
            </a:pPr>
            <a:r>
              <a:rPr lang="fa-IR" sz="6600" b="1" dirty="0" smtClean="0">
                <a:solidFill>
                  <a:srgbClr val="C00000"/>
                </a:solidFill>
                <a:effectLst>
                  <a:outerShdw blurRad="38100" dist="38100" dir="2700000" algn="tl">
                    <a:srgbClr val="000000">
                      <a:alpha val="43137"/>
                    </a:srgbClr>
                  </a:outerShdw>
                </a:effectLst>
                <a:cs typeface="B Nazanin" pitchFamily="2" charset="-78"/>
              </a:rPr>
              <a:t>(فشارهاوموفقیتها)</a:t>
            </a:r>
            <a:endParaRPr lang="fa-IR" sz="6600" b="1" dirty="0">
              <a:solidFill>
                <a:srgbClr val="C00000"/>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147889628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62451" y="142676"/>
            <a:ext cx="6529137" cy="657726"/>
          </a:xfrm>
        </p:spPr>
        <p:txBody>
          <a:bodyPr>
            <a:noAutofit/>
          </a:bodyPr>
          <a:lstStyle/>
          <a:p>
            <a:pPr algn="ctr">
              <a:defRPr/>
            </a:pPr>
            <a:r>
              <a:rPr lang="fa-IR" sz="4000" dirty="0" smtClean="0">
                <a:solidFill>
                  <a:srgbClr val="FF0000"/>
                </a:solidFill>
                <a:cs typeface="B Titr" panose="00000700000000000000" pitchFamily="2" charset="-78"/>
              </a:rPr>
              <a:t>«تشکیل حکومت اسلامی در مدینه»</a:t>
            </a:r>
            <a:endParaRPr lang="fa-IR" sz="4000" dirty="0">
              <a:solidFill>
                <a:srgbClr val="FF0000"/>
              </a:solidFill>
              <a:cs typeface="B Titr" panose="00000700000000000000" pitchFamily="2" charset="-78"/>
            </a:endParaRPr>
          </a:p>
        </p:txBody>
      </p:sp>
      <p:sp>
        <p:nvSpPr>
          <p:cNvPr id="4" name="Rectangle 3"/>
          <p:cNvSpPr/>
          <p:nvPr/>
        </p:nvSpPr>
        <p:spPr>
          <a:xfrm>
            <a:off x="516556" y="800402"/>
            <a:ext cx="11273089" cy="5831405"/>
          </a:xfrm>
          <a:prstGeom prst="rect">
            <a:avLst/>
          </a:prstGeom>
          <a:blipFill>
            <a:blip r:embed="rId3"/>
            <a:tile tx="0" ty="0" sx="100000" sy="100000" flip="none" algn="tl"/>
          </a:blipFill>
          <a:ln w="76200"/>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eaLnBrk="0" hangingPunct="0">
              <a:defRPr/>
            </a:pPr>
            <a:r>
              <a:rPr lang="fa-IR" sz="4800" b="1" dirty="0" smtClean="0">
                <a:solidFill>
                  <a:schemeClr val="tx1"/>
                </a:solidFill>
                <a:cs typeface="B Mitra" panose="00000400000000000000" pitchFamily="2" charset="-78"/>
              </a:rPr>
              <a:t>با هجرت به مدینه و تشکیل حکومت نوپای اسلامی، کفار مکه که شاهد رشد وگسترش روز افزون حکومت اسلامی بودند فشار و شدت بیشتری را برای به شکست کشاندن حکومت پیامبر اکرم (ص) بکار گرفتند .در همین راستا جنگها و فشارهای زیادی را بر پیامبر(ص) و مسلمین تحمیل کردند؛ ولی حکومت اسلامی روز بروز قویتر شد و پیروزی‌های پیاپی مسلمانان ادامه داشت.</a:t>
            </a:r>
          </a:p>
        </p:txBody>
      </p:sp>
    </p:spTree>
    <p:custDataLst>
      <p:tags r:id="rId1"/>
    </p:custData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90147" y="1"/>
            <a:ext cx="6609347" cy="657726"/>
          </a:xfrm>
        </p:spPr>
        <p:txBody>
          <a:bodyPr>
            <a:normAutofit fontScale="90000"/>
          </a:bodyPr>
          <a:lstStyle/>
          <a:p>
            <a:pPr algn="ctr">
              <a:defRPr/>
            </a:pPr>
            <a:r>
              <a:rPr lang="fa-IR" dirty="0" smtClean="0">
                <a:solidFill>
                  <a:srgbClr val="FF0000"/>
                </a:solidFill>
                <a:cs typeface="B Titr" panose="00000700000000000000" pitchFamily="2" charset="-78"/>
              </a:rPr>
              <a:t>«تشکیل جمهوری اسلامی ایران»</a:t>
            </a:r>
            <a:endParaRPr lang="fa-IR" dirty="0">
              <a:solidFill>
                <a:srgbClr val="FF0000"/>
              </a:solidFill>
              <a:cs typeface="B Titr" panose="00000700000000000000" pitchFamily="2" charset="-78"/>
            </a:endParaRPr>
          </a:p>
        </p:txBody>
      </p:sp>
      <p:sp>
        <p:nvSpPr>
          <p:cNvPr id="4" name="Rectangle 3"/>
          <p:cNvSpPr/>
          <p:nvPr/>
        </p:nvSpPr>
        <p:spPr>
          <a:xfrm>
            <a:off x="5362573" y="696880"/>
            <a:ext cx="6636921" cy="5934075"/>
          </a:xfrm>
          <a:prstGeom prst="rect">
            <a:avLst/>
          </a:prstGeom>
          <a:blipFill>
            <a:blip r:embed="rId3"/>
            <a:tile tx="0" ty="0" sx="100000" sy="100000" flip="none" algn="tl"/>
          </a:blipFill>
          <a:ln w="76200"/>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eaLnBrk="0" hangingPunct="0">
              <a:defRPr/>
            </a:pPr>
            <a:r>
              <a:rPr lang="fa-IR" sz="3200" b="1" dirty="0" smtClean="0">
                <a:solidFill>
                  <a:schemeClr val="tx1"/>
                </a:solidFill>
                <a:cs typeface="B Mitra" panose="00000400000000000000" pitchFamily="2" charset="-78"/>
              </a:rPr>
              <a:t>با پیروزی انقلاب شکوهمند اسلامی و استقرار نظام اسلامی، ترس و وحشت دشمنان بیشتر شد، لذا استکبار جهانی به سرکردگی آمریکا و صهیونیسم بین الملل برای شکست انقلاب اسلامی هر آنچه توان داشت بکار برد. اقداماتی از قبیل اغتشاشات قومیتی، جنایات منافقین، تحمیل 8 سال جنگ، حمله به طبس، محاصره اقتصادی، تحریم، ترور و.... اما روز به روز بر اقتدار نظام اسلامی افزوده شد و دشمن در تمام این صحنه ها طعم تلخ شکست را چشید و نظام اسلامی با همّت امام و امت این گردنه ها را پشت سر گذاشت.</a:t>
            </a:r>
            <a:endParaRPr lang="fa-IR" sz="3200" b="1" dirty="0">
              <a:solidFill>
                <a:schemeClr val="tx1"/>
              </a:solidFill>
              <a:cs typeface="B Mitra" panose="00000400000000000000" pitchFamily="2" charset="-78"/>
            </a:endParaRPr>
          </a:p>
        </p:txBody>
      </p:sp>
      <p:pic>
        <p:nvPicPr>
          <p:cNvPr id="63491" name="Picture 3" descr="C:\Users\user\Desktop\شباهت احزاب با حالا\احزاب2\شباهت احزاب با حالا\عکس\imagesG1X2V2A1.jpg"/>
          <p:cNvPicPr>
            <a:picLocks noChangeAspect="1" noChangeArrowheads="1"/>
          </p:cNvPicPr>
          <p:nvPr/>
        </p:nvPicPr>
        <p:blipFill>
          <a:blip r:embed="rId4"/>
          <a:srcRect/>
          <a:stretch>
            <a:fillRect/>
          </a:stretch>
        </p:blipFill>
        <p:spPr bwMode="auto">
          <a:xfrm>
            <a:off x="360949" y="673768"/>
            <a:ext cx="4772526" cy="5871411"/>
          </a:xfrm>
          <a:prstGeom prst="rect">
            <a:avLst/>
          </a:prstGeom>
          <a:noFill/>
        </p:spPr>
      </p:pic>
      <p:pic>
        <p:nvPicPr>
          <p:cNvPr id="63492" name="Picture 4" descr="C:\Users\user\Desktop\شباهت احزاب با حالا\احزاب2\شباهت احزاب با حالا\عکس\imagesHY8JPP2P.jpg"/>
          <p:cNvPicPr>
            <a:picLocks noGrp="1" noChangeAspect="1" noChangeArrowheads="1"/>
          </p:cNvPicPr>
          <p:nvPr>
            <p:ph idx="1"/>
          </p:nvPr>
        </p:nvPicPr>
        <p:blipFill>
          <a:blip r:embed="rId5"/>
          <a:srcRect/>
          <a:stretch>
            <a:fillRect/>
          </a:stretch>
        </p:blipFill>
        <p:spPr bwMode="auto">
          <a:xfrm>
            <a:off x="360949" y="706605"/>
            <a:ext cx="4788567" cy="5934074"/>
          </a:xfrm>
          <a:prstGeom prst="rect">
            <a:avLst/>
          </a:prstGeom>
          <a:noFill/>
        </p:spPr>
      </p:pic>
      <p:pic>
        <p:nvPicPr>
          <p:cNvPr id="63493" name="Picture 5" descr="C:\Users\user\Desktop\شباهت احزاب با حالا\احزاب2\شباهت احزاب با حالا\عکس\images5C9PZ4MB.jpg"/>
          <p:cNvPicPr>
            <a:picLocks noChangeAspect="1" noChangeArrowheads="1"/>
          </p:cNvPicPr>
          <p:nvPr/>
        </p:nvPicPr>
        <p:blipFill>
          <a:blip r:embed="rId6"/>
          <a:srcRect/>
          <a:stretch>
            <a:fillRect/>
          </a:stretch>
        </p:blipFill>
        <p:spPr bwMode="auto">
          <a:xfrm>
            <a:off x="393033" y="667252"/>
            <a:ext cx="4740442" cy="5934074"/>
          </a:xfrm>
          <a:prstGeom prst="rect">
            <a:avLst/>
          </a:prstGeom>
          <a:noFill/>
        </p:spPr>
      </p:pic>
      <p:pic>
        <p:nvPicPr>
          <p:cNvPr id="63494" name="Picture 6" descr="C:\Users\user\Desktop\شباهت احزاب با حالا\احزاب2\شباهت احزاب با حالا\عکس\farhangnews_156771-454785-1446542993.jpg"/>
          <p:cNvPicPr>
            <a:picLocks noChangeAspect="1" noChangeArrowheads="1"/>
          </p:cNvPicPr>
          <p:nvPr/>
        </p:nvPicPr>
        <p:blipFill>
          <a:blip r:embed="rId7"/>
          <a:srcRect/>
          <a:stretch>
            <a:fillRect/>
          </a:stretch>
        </p:blipFill>
        <p:spPr bwMode="auto">
          <a:xfrm>
            <a:off x="521369" y="717433"/>
            <a:ext cx="4596063" cy="5899936"/>
          </a:xfrm>
          <a:prstGeom prst="rect">
            <a:avLst/>
          </a:prstGeom>
          <a:noFill/>
        </p:spPr>
      </p:pic>
      <p:pic>
        <p:nvPicPr>
          <p:cNvPr id="63495" name="Picture 7" descr="C:\Users\user\Desktop\شباهت احزاب با حالا\احزاب2\شباهت احزاب با حالا\عکس\3.jpg"/>
          <p:cNvPicPr>
            <a:picLocks noChangeAspect="1" noChangeArrowheads="1"/>
          </p:cNvPicPr>
          <p:nvPr/>
        </p:nvPicPr>
        <p:blipFill>
          <a:blip r:embed="rId8" cstate="print"/>
          <a:srcRect/>
          <a:stretch>
            <a:fillRect/>
          </a:stretch>
        </p:blipFill>
        <p:spPr bwMode="auto">
          <a:xfrm>
            <a:off x="376991" y="683295"/>
            <a:ext cx="4676272" cy="5934074"/>
          </a:xfrm>
          <a:prstGeom prst="rect">
            <a:avLst/>
          </a:prstGeom>
          <a:noFill/>
        </p:spPr>
      </p:pic>
    </p:spTree>
    <p:custDataLst>
      <p:tags r:id="rId1"/>
    </p:custData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3491"/>
                                        </p:tgtEl>
                                        <p:attrNameLst>
                                          <p:attrName>style.visibility</p:attrName>
                                        </p:attrNameLst>
                                      </p:cBhvr>
                                      <p:to>
                                        <p:strVal val="visible"/>
                                      </p:to>
                                    </p:set>
                                    <p:anim calcmode="lin" valueType="num">
                                      <p:cBhvr>
                                        <p:cTn id="14" dur="1000" fill="hold"/>
                                        <p:tgtEl>
                                          <p:spTgt spid="63491"/>
                                        </p:tgtEl>
                                        <p:attrNameLst>
                                          <p:attrName>ppt_w</p:attrName>
                                        </p:attrNameLst>
                                      </p:cBhvr>
                                      <p:tavLst>
                                        <p:tav tm="0">
                                          <p:val>
                                            <p:fltVal val="0"/>
                                          </p:val>
                                        </p:tav>
                                        <p:tav tm="100000">
                                          <p:val>
                                            <p:strVal val="#ppt_w"/>
                                          </p:val>
                                        </p:tav>
                                      </p:tavLst>
                                    </p:anim>
                                    <p:anim calcmode="lin" valueType="num">
                                      <p:cBhvr>
                                        <p:cTn id="15" dur="1000" fill="hold"/>
                                        <p:tgtEl>
                                          <p:spTgt spid="63491"/>
                                        </p:tgtEl>
                                        <p:attrNameLst>
                                          <p:attrName>ppt_h</p:attrName>
                                        </p:attrNameLst>
                                      </p:cBhvr>
                                      <p:tavLst>
                                        <p:tav tm="0">
                                          <p:val>
                                            <p:fltVal val="0"/>
                                          </p:val>
                                        </p:tav>
                                        <p:tav tm="100000">
                                          <p:val>
                                            <p:strVal val="#ppt_h"/>
                                          </p:val>
                                        </p:tav>
                                      </p:tavLst>
                                    </p:anim>
                                    <p:animEffect transition="in" filter="fade">
                                      <p:cBhvr>
                                        <p:cTn id="16" dur="1000"/>
                                        <p:tgtEl>
                                          <p:spTgt spid="6349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63492"/>
                                        </p:tgtEl>
                                        <p:attrNameLst>
                                          <p:attrName>style.visibility</p:attrName>
                                        </p:attrNameLst>
                                      </p:cBhvr>
                                      <p:to>
                                        <p:strVal val="visible"/>
                                      </p:to>
                                    </p:set>
                                    <p:anim calcmode="lin" valueType="num">
                                      <p:cBhvr>
                                        <p:cTn id="21" dur="1000" fill="hold"/>
                                        <p:tgtEl>
                                          <p:spTgt spid="63492"/>
                                        </p:tgtEl>
                                        <p:attrNameLst>
                                          <p:attrName>ppt_w</p:attrName>
                                        </p:attrNameLst>
                                      </p:cBhvr>
                                      <p:tavLst>
                                        <p:tav tm="0">
                                          <p:val>
                                            <p:fltVal val="0"/>
                                          </p:val>
                                        </p:tav>
                                        <p:tav tm="100000">
                                          <p:val>
                                            <p:strVal val="#ppt_w"/>
                                          </p:val>
                                        </p:tav>
                                      </p:tavLst>
                                    </p:anim>
                                    <p:anim calcmode="lin" valueType="num">
                                      <p:cBhvr>
                                        <p:cTn id="22" dur="1000" fill="hold"/>
                                        <p:tgtEl>
                                          <p:spTgt spid="63492"/>
                                        </p:tgtEl>
                                        <p:attrNameLst>
                                          <p:attrName>ppt_h</p:attrName>
                                        </p:attrNameLst>
                                      </p:cBhvr>
                                      <p:tavLst>
                                        <p:tav tm="0">
                                          <p:val>
                                            <p:fltVal val="0"/>
                                          </p:val>
                                        </p:tav>
                                        <p:tav tm="100000">
                                          <p:val>
                                            <p:strVal val="#ppt_h"/>
                                          </p:val>
                                        </p:tav>
                                      </p:tavLst>
                                    </p:anim>
                                    <p:animEffect transition="in" filter="fade">
                                      <p:cBhvr>
                                        <p:cTn id="23" dur="1000"/>
                                        <p:tgtEl>
                                          <p:spTgt spid="63492"/>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63493"/>
                                        </p:tgtEl>
                                        <p:attrNameLst>
                                          <p:attrName>style.visibility</p:attrName>
                                        </p:attrNameLst>
                                      </p:cBhvr>
                                      <p:to>
                                        <p:strVal val="visible"/>
                                      </p:to>
                                    </p:set>
                                    <p:anim calcmode="lin" valueType="num">
                                      <p:cBhvr>
                                        <p:cTn id="28" dur="1000" fill="hold"/>
                                        <p:tgtEl>
                                          <p:spTgt spid="63493"/>
                                        </p:tgtEl>
                                        <p:attrNameLst>
                                          <p:attrName>ppt_w</p:attrName>
                                        </p:attrNameLst>
                                      </p:cBhvr>
                                      <p:tavLst>
                                        <p:tav tm="0">
                                          <p:val>
                                            <p:fltVal val="0"/>
                                          </p:val>
                                        </p:tav>
                                        <p:tav tm="100000">
                                          <p:val>
                                            <p:strVal val="#ppt_w"/>
                                          </p:val>
                                        </p:tav>
                                      </p:tavLst>
                                    </p:anim>
                                    <p:anim calcmode="lin" valueType="num">
                                      <p:cBhvr>
                                        <p:cTn id="29" dur="1000" fill="hold"/>
                                        <p:tgtEl>
                                          <p:spTgt spid="63493"/>
                                        </p:tgtEl>
                                        <p:attrNameLst>
                                          <p:attrName>ppt_h</p:attrName>
                                        </p:attrNameLst>
                                      </p:cBhvr>
                                      <p:tavLst>
                                        <p:tav tm="0">
                                          <p:val>
                                            <p:fltVal val="0"/>
                                          </p:val>
                                        </p:tav>
                                        <p:tav tm="100000">
                                          <p:val>
                                            <p:strVal val="#ppt_h"/>
                                          </p:val>
                                        </p:tav>
                                      </p:tavLst>
                                    </p:anim>
                                    <p:animEffect transition="in" filter="fade">
                                      <p:cBhvr>
                                        <p:cTn id="30" dur="1000"/>
                                        <p:tgtEl>
                                          <p:spTgt spid="63493"/>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63494"/>
                                        </p:tgtEl>
                                        <p:attrNameLst>
                                          <p:attrName>style.visibility</p:attrName>
                                        </p:attrNameLst>
                                      </p:cBhvr>
                                      <p:to>
                                        <p:strVal val="visible"/>
                                      </p:to>
                                    </p:set>
                                    <p:anim calcmode="lin" valueType="num">
                                      <p:cBhvr>
                                        <p:cTn id="35" dur="1000" fill="hold"/>
                                        <p:tgtEl>
                                          <p:spTgt spid="63494"/>
                                        </p:tgtEl>
                                        <p:attrNameLst>
                                          <p:attrName>ppt_w</p:attrName>
                                        </p:attrNameLst>
                                      </p:cBhvr>
                                      <p:tavLst>
                                        <p:tav tm="0">
                                          <p:val>
                                            <p:fltVal val="0"/>
                                          </p:val>
                                        </p:tav>
                                        <p:tav tm="100000">
                                          <p:val>
                                            <p:strVal val="#ppt_w"/>
                                          </p:val>
                                        </p:tav>
                                      </p:tavLst>
                                    </p:anim>
                                    <p:anim calcmode="lin" valueType="num">
                                      <p:cBhvr>
                                        <p:cTn id="36" dur="1000" fill="hold"/>
                                        <p:tgtEl>
                                          <p:spTgt spid="63494"/>
                                        </p:tgtEl>
                                        <p:attrNameLst>
                                          <p:attrName>ppt_h</p:attrName>
                                        </p:attrNameLst>
                                      </p:cBhvr>
                                      <p:tavLst>
                                        <p:tav tm="0">
                                          <p:val>
                                            <p:fltVal val="0"/>
                                          </p:val>
                                        </p:tav>
                                        <p:tav tm="100000">
                                          <p:val>
                                            <p:strVal val="#ppt_h"/>
                                          </p:val>
                                        </p:tav>
                                      </p:tavLst>
                                    </p:anim>
                                    <p:animEffect transition="in" filter="fade">
                                      <p:cBhvr>
                                        <p:cTn id="37" dur="1000"/>
                                        <p:tgtEl>
                                          <p:spTgt spid="6349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3495"/>
                                        </p:tgtEl>
                                        <p:attrNameLst>
                                          <p:attrName>style.visibility</p:attrName>
                                        </p:attrNameLst>
                                      </p:cBhvr>
                                      <p:to>
                                        <p:strVal val="visible"/>
                                      </p:to>
                                    </p:set>
                                    <p:animEffect transition="in" filter="fade">
                                      <p:cBhvr>
                                        <p:cTn id="42" dur="1000"/>
                                        <p:tgtEl>
                                          <p:spTgt spid="634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3"/>
          <p:cNvSpPr>
            <a:spLocks noGrp="1"/>
          </p:cNvSpPr>
          <p:nvPr>
            <p:ph idx="1"/>
          </p:nvPr>
        </p:nvSpPr>
        <p:spPr>
          <a:xfrm>
            <a:off x="2438400" y="556117"/>
            <a:ext cx="8014447" cy="5541222"/>
          </a:xfrm>
          <a:prstGeom prst="ellipse">
            <a:avLst/>
          </a:prstGeom>
          <a:ln w="76200">
            <a:noFill/>
          </a:ln>
          <a:effectLst>
            <a:glow rad="228600">
              <a:schemeClr val="accent6">
                <a:satMod val="175000"/>
                <a:alpha val="40000"/>
              </a:schemeClr>
            </a:glow>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1">
            <a:schemeClr val="accent4"/>
          </a:lnRef>
          <a:fillRef idx="2">
            <a:schemeClr val="accent4"/>
          </a:fillRef>
          <a:effectRef idx="1">
            <a:schemeClr val="accent4"/>
          </a:effectRef>
          <a:fontRef idx="minor">
            <a:schemeClr val="dk1"/>
          </a:fontRef>
        </p:style>
        <p:txBody>
          <a:bodyPr rtlCol="1" anchor="ctr"/>
          <a:lstStyle/>
          <a:p>
            <a:pPr algn="ctr">
              <a:buFont typeface="Wingdings 3" pitchFamily="18" charset="2"/>
              <a:buNone/>
              <a:defRPr/>
            </a:pPr>
            <a:r>
              <a:rPr lang="fa-IR" sz="9600" b="1" dirty="0" smtClean="0">
                <a:solidFill>
                  <a:schemeClr val="tx1"/>
                </a:solidFill>
                <a:effectLst>
                  <a:outerShdw blurRad="38100" dist="38100" dir="2700000" algn="tl">
                    <a:srgbClr val="000000">
                      <a:alpha val="43137"/>
                    </a:srgbClr>
                  </a:outerShdw>
                </a:effectLst>
                <a:cs typeface="B Nazanin" pitchFamily="2" charset="-78"/>
              </a:rPr>
              <a:t>تجربه تلخ </a:t>
            </a:r>
            <a:r>
              <a:rPr lang="fa-IR" sz="8000" b="1" dirty="0" smtClean="0">
                <a:solidFill>
                  <a:srgbClr val="C00000"/>
                </a:solidFill>
                <a:effectLst>
                  <a:outerShdw blurRad="38100" dist="38100" dir="2700000" algn="tl">
                    <a:srgbClr val="000000">
                      <a:alpha val="43137"/>
                    </a:srgbClr>
                  </a:outerShdw>
                </a:effectLst>
                <a:cs typeface="B Nazanin" pitchFamily="2" charset="-78"/>
              </a:rPr>
              <a:t>اولّین شکست</a:t>
            </a:r>
            <a:endParaRPr lang="fa-IR" sz="6600" b="1" dirty="0">
              <a:solidFill>
                <a:srgbClr val="C00000"/>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147889628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C:\Users\user\Desktop\شباهت احزاب با حالا\احزاب کنونی پشتیبان\عکس\صدراسلام\41-7.jpg"/>
          <p:cNvPicPr>
            <a:picLocks noChangeAspect="1" noChangeArrowheads="1"/>
          </p:cNvPicPr>
          <p:nvPr/>
        </p:nvPicPr>
        <p:blipFill>
          <a:blip r:embed="rId3"/>
          <a:srcRect b="3815"/>
          <a:stretch>
            <a:fillRect/>
          </a:stretch>
        </p:blipFill>
        <p:spPr bwMode="auto">
          <a:xfrm>
            <a:off x="0" y="0"/>
            <a:ext cx="12192002"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Rectangle 12"/>
          <p:cNvSpPr/>
          <p:nvPr/>
        </p:nvSpPr>
        <p:spPr>
          <a:xfrm>
            <a:off x="1023798" y="746296"/>
            <a:ext cx="11026587" cy="2145867"/>
          </a:xfrm>
          <a:prstGeom prst="rect">
            <a:avLst/>
          </a:prstGeom>
          <a:ln>
            <a:solidFill>
              <a:schemeClr val="tx1"/>
            </a:solidFill>
          </a:ln>
        </p:spPr>
        <p:style>
          <a:lnRef idx="2">
            <a:schemeClr val="accent1"/>
          </a:lnRef>
          <a:fillRef idx="1">
            <a:schemeClr val="lt1"/>
          </a:fillRef>
          <a:effectRef idx="0">
            <a:schemeClr val="accent1"/>
          </a:effectRef>
          <a:fontRef idx="minor">
            <a:schemeClr val="dk1"/>
          </a:fontRef>
        </p:style>
        <p:txBody>
          <a:bodyPr rtlCol="1" anchor="ctr"/>
          <a:lstStyle/>
          <a:p>
            <a:pPr algn="just" eaLnBrk="0" hangingPunct="0">
              <a:defRPr/>
            </a:pPr>
            <a:r>
              <a:rPr lang="fa-IR" sz="4000" b="1" dirty="0" smtClean="0">
                <a:solidFill>
                  <a:schemeClr val="tx1"/>
                </a:solidFill>
                <a:cs typeface="B Mitra" panose="00000400000000000000" pitchFamily="2" charset="-78"/>
              </a:rPr>
              <a:t>در جنگ احد برای اولین بار به دلیل طمع، خیانت و ضعف ایمان عده اندکی، پیروزی مسلمانان تبدیل به شکست شده و طمع دشمنان نظام اسلامی را برانگیخت .   </a:t>
            </a:r>
            <a:endParaRPr lang="fa-IR" sz="4000" b="1" dirty="0">
              <a:solidFill>
                <a:schemeClr val="tx1"/>
              </a:solidFill>
              <a:cs typeface="B Mitra" panose="00000400000000000000" pitchFamily="2" charset="-78"/>
            </a:endParaRPr>
          </a:p>
        </p:txBody>
      </p:sp>
      <p:sp>
        <p:nvSpPr>
          <p:cNvPr id="15" name="Title 2"/>
          <p:cNvSpPr txBox="1">
            <a:spLocks/>
          </p:cNvSpPr>
          <p:nvPr/>
        </p:nvSpPr>
        <p:spPr>
          <a:xfrm>
            <a:off x="2474259" y="27171"/>
            <a:ext cx="7727576" cy="657726"/>
          </a:xfrm>
          <a:prstGeom prst="rect">
            <a:avLst/>
          </a:prstGeom>
        </p:spPr>
        <p:style>
          <a:lnRef idx="1">
            <a:schemeClr val="accent1"/>
          </a:lnRef>
          <a:fillRef idx="2">
            <a:schemeClr val="accent1"/>
          </a:fillRef>
          <a:effectRef idx="1">
            <a:schemeClr val="accent1"/>
          </a:effectRef>
          <a:fontRef idx="minor">
            <a:schemeClr val="dk1"/>
          </a:fontRef>
        </p:style>
        <p:txBody>
          <a:bodyPr vert="horz" rtlCol="0" anchor="ctr">
            <a:noAutofit/>
            <a:scene3d>
              <a:camera prst="orthographicFront"/>
              <a:lightRig rig="soft" dir="t"/>
            </a:scene3d>
            <a:sp3d prstMaterial="softEdge">
              <a:bevelT w="25400" h="25400"/>
            </a:sp3d>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fa-IR" sz="5400" b="1" i="0" u="none" strike="noStrike" kern="1200" cap="none" spc="0" normalizeH="0" baseline="0" noProof="0" dirty="0" smtClean="0">
                <a:ln>
                  <a:noFill/>
                </a:ln>
                <a:solidFill>
                  <a:srgbClr val="002060"/>
                </a:solidFill>
                <a:effectLst>
                  <a:outerShdw blurRad="31750" dist="25400" dir="5400000" algn="tl" rotWithShape="0">
                    <a:srgbClr val="000000">
                      <a:alpha val="25000"/>
                    </a:srgbClr>
                  </a:outerShdw>
                </a:effectLst>
                <a:uLnTx/>
                <a:uFillTx/>
                <a:latin typeface="+mj-lt"/>
                <a:ea typeface="+mj-ea"/>
                <a:cs typeface="B Titr" panose="00000700000000000000" pitchFamily="2" charset="-78"/>
              </a:rPr>
              <a:t>احد طمع دشمنان را برانگیخت</a:t>
            </a:r>
            <a:endParaRPr kumimoji="0" lang="fa-IR" sz="5400" b="1" i="0" u="none" strike="noStrike" kern="1200" cap="none" spc="0" normalizeH="0" baseline="0" noProof="0" dirty="0">
              <a:ln>
                <a:noFill/>
              </a:ln>
              <a:solidFill>
                <a:srgbClr val="002060"/>
              </a:solidFill>
              <a:effectLst>
                <a:outerShdw blurRad="31750" dist="25400" dir="5400000" algn="tl" rotWithShape="0">
                  <a:srgbClr val="000000">
                    <a:alpha val="25000"/>
                  </a:srgbClr>
                </a:outerShdw>
              </a:effectLst>
              <a:uLnTx/>
              <a:uFillTx/>
              <a:latin typeface="+mj-lt"/>
              <a:ea typeface="+mj-ea"/>
              <a:cs typeface="B Titr" panose="00000700000000000000" pitchFamily="2" charset="-78"/>
            </a:endParaRPr>
          </a:p>
        </p:txBody>
      </p:sp>
      <p:pic>
        <p:nvPicPr>
          <p:cNvPr id="19" name="Picture 6" descr="C:\Users\user\Desktop\شباهت احزاب با حالا\احزاب کنونی پشتیبان\عکس\صدراسلام\imagesBYD8YNRH.jpg"/>
          <p:cNvPicPr>
            <a:picLocks noChangeAspect="1" noChangeArrowheads="1"/>
          </p:cNvPicPr>
          <p:nvPr/>
        </p:nvPicPr>
        <p:blipFill>
          <a:blip r:embed="rId4"/>
          <a:srcRect/>
          <a:stretch>
            <a:fillRect/>
          </a:stretch>
        </p:blipFill>
        <p:spPr bwMode="auto">
          <a:xfrm>
            <a:off x="358587" y="3030072"/>
            <a:ext cx="5755341" cy="3316940"/>
          </a:xfrm>
          <a:prstGeom prst="rect">
            <a:avLst/>
          </a:prstGeom>
          <a:ln w="57150">
            <a:solidFill>
              <a:schemeClr val="tx1"/>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21" name="Picture 5" descr="C:\Users\user\Desktop\شباهت احزاب با حالا\احزاب کنونی پشتیبان\عکس\صدراسلام\images823PPVJZ.jpg"/>
          <p:cNvPicPr>
            <a:picLocks noChangeAspect="1" noChangeArrowheads="1"/>
          </p:cNvPicPr>
          <p:nvPr/>
        </p:nvPicPr>
        <p:blipFill>
          <a:blip r:embed="rId5"/>
          <a:srcRect/>
          <a:stretch>
            <a:fillRect/>
          </a:stretch>
        </p:blipFill>
        <p:spPr bwMode="auto">
          <a:xfrm>
            <a:off x="3732960" y="3155578"/>
            <a:ext cx="5608264" cy="3259230"/>
          </a:xfrm>
          <a:prstGeom prst="rect">
            <a:avLst/>
          </a:prstGeom>
          <a:ln w="57150">
            <a:solidFill>
              <a:schemeClr val="tx1"/>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026" name="Picture 2" descr="C:\Users\user\Desktop\شباهت اوضاع کنونی با جنگ احزاب\احزاب کنونی پشتیبان\عکس\صدراسلام\JamNewsImage11580235.jpg"/>
          <p:cNvPicPr>
            <a:picLocks noChangeAspect="1" noChangeArrowheads="1"/>
          </p:cNvPicPr>
          <p:nvPr/>
        </p:nvPicPr>
        <p:blipFill>
          <a:blip r:embed="rId6"/>
          <a:srcRect/>
          <a:stretch>
            <a:fillRect/>
          </a:stretch>
        </p:blipFill>
        <p:spPr bwMode="auto">
          <a:xfrm>
            <a:off x="5922869" y="3301452"/>
            <a:ext cx="4691343" cy="3135207"/>
          </a:xfrm>
          <a:prstGeom prst="rect">
            <a:avLst/>
          </a:prstGeom>
          <a:ln w="57150">
            <a:solidFill>
              <a:schemeClr val="tx1"/>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027" name="Picture 3" descr="C:\Users\user\Desktop\شباهت اوضاع کنونی با جنگ احزاب\احزاب کنونی پشتیبان\عکس\صدراسلام\1407919382353895.jpg"/>
          <p:cNvPicPr>
            <a:picLocks noChangeAspect="1" noChangeArrowheads="1"/>
          </p:cNvPicPr>
          <p:nvPr/>
        </p:nvPicPr>
        <p:blipFill>
          <a:blip r:embed="rId7"/>
          <a:srcRect/>
          <a:stretch>
            <a:fillRect/>
          </a:stretch>
        </p:blipFill>
        <p:spPr bwMode="auto">
          <a:xfrm>
            <a:off x="7339293" y="3240053"/>
            <a:ext cx="4852707" cy="3232465"/>
          </a:xfrm>
          <a:prstGeom prst="rect">
            <a:avLst/>
          </a:prstGeom>
          <a:ln>
            <a:solidFill>
              <a:schemeClr val="tx1"/>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ustDataLst>
      <p:tags r:id="rId1"/>
    </p:custData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Effect transition="in" filter="fade">
                                      <p:cBhvr>
                                        <p:cTn id="9" dur="10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1000" fill="hold"/>
                                        <p:tgtEl>
                                          <p:spTgt spid="19"/>
                                        </p:tgtEl>
                                        <p:attrNameLst>
                                          <p:attrName>ppt_x</p:attrName>
                                        </p:attrNameLst>
                                      </p:cBhvr>
                                      <p:tavLst>
                                        <p:tav tm="0">
                                          <p:val>
                                            <p:strVal val="#ppt_x"/>
                                          </p:val>
                                        </p:tav>
                                        <p:tav tm="100000">
                                          <p:val>
                                            <p:strVal val="#ppt_x"/>
                                          </p:val>
                                        </p:tav>
                                      </p:tavLst>
                                    </p:anim>
                                    <p:anim calcmode="lin" valueType="num">
                                      <p:cBhvr additive="base">
                                        <p:cTn id="15" dur="10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0" fill="hold"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1000" fill="hold"/>
                                        <p:tgtEl>
                                          <p:spTgt spid="21"/>
                                        </p:tgtEl>
                                        <p:attrNameLst>
                                          <p:attrName>ppt_w</p:attrName>
                                        </p:attrNameLst>
                                      </p:cBhvr>
                                      <p:tavLst>
                                        <p:tav tm="0">
                                          <p:val>
                                            <p:fltVal val="0"/>
                                          </p:val>
                                        </p:tav>
                                        <p:tav tm="100000">
                                          <p:val>
                                            <p:strVal val="#ppt_w"/>
                                          </p:val>
                                        </p:tav>
                                      </p:tavLst>
                                    </p:anim>
                                    <p:anim calcmode="lin" valueType="num">
                                      <p:cBhvr>
                                        <p:cTn id="21" dur="1000" fill="hold"/>
                                        <p:tgtEl>
                                          <p:spTgt spid="21"/>
                                        </p:tgtEl>
                                        <p:attrNameLst>
                                          <p:attrName>ppt_h</p:attrName>
                                        </p:attrNameLst>
                                      </p:cBhvr>
                                      <p:tavLst>
                                        <p:tav tm="0">
                                          <p:val>
                                            <p:fltVal val="0"/>
                                          </p:val>
                                        </p:tav>
                                        <p:tav tm="100000">
                                          <p:val>
                                            <p:strVal val="#ppt_h"/>
                                          </p:val>
                                        </p:tav>
                                      </p:tavLst>
                                    </p:anim>
                                    <p:animEffect transition="in" filter="fade">
                                      <p:cBhvr>
                                        <p:cTn id="22" dur="10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 calcmode="lin" valueType="num">
                                      <p:cBhvr>
                                        <p:cTn id="27" dur="500" fill="hold"/>
                                        <p:tgtEl>
                                          <p:spTgt spid="1026"/>
                                        </p:tgtEl>
                                        <p:attrNameLst>
                                          <p:attrName>ppt_w</p:attrName>
                                        </p:attrNameLst>
                                      </p:cBhvr>
                                      <p:tavLst>
                                        <p:tav tm="0">
                                          <p:val>
                                            <p:fltVal val="0"/>
                                          </p:val>
                                        </p:tav>
                                        <p:tav tm="100000">
                                          <p:val>
                                            <p:strVal val="#ppt_w"/>
                                          </p:val>
                                        </p:tav>
                                      </p:tavLst>
                                    </p:anim>
                                    <p:anim calcmode="lin" valueType="num">
                                      <p:cBhvr>
                                        <p:cTn id="28" dur="500" fill="hold"/>
                                        <p:tgtEl>
                                          <p:spTgt spid="1026"/>
                                        </p:tgtEl>
                                        <p:attrNameLst>
                                          <p:attrName>ppt_h</p:attrName>
                                        </p:attrNameLst>
                                      </p:cBhvr>
                                      <p:tavLst>
                                        <p:tav tm="0">
                                          <p:val>
                                            <p:fltVal val="0"/>
                                          </p:val>
                                        </p:tav>
                                        <p:tav tm="100000">
                                          <p:val>
                                            <p:strVal val="#ppt_h"/>
                                          </p:val>
                                        </p:tav>
                                      </p:tavLst>
                                    </p:anim>
                                    <p:animEffect transition="in" filter="fade">
                                      <p:cBhvr>
                                        <p:cTn id="29" dur="500"/>
                                        <p:tgtEl>
                                          <p:spTgt spid="1026"/>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0" fill="hold" nodeType="clickEffect">
                                  <p:stCondLst>
                                    <p:cond delay="0"/>
                                  </p:stCondLst>
                                  <p:childTnLst>
                                    <p:set>
                                      <p:cBhvr>
                                        <p:cTn id="33" dur="1" fill="hold">
                                          <p:stCondLst>
                                            <p:cond delay="0"/>
                                          </p:stCondLst>
                                        </p:cTn>
                                        <p:tgtEl>
                                          <p:spTgt spid="1027"/>
                                        </p:tgtEl>
                                        <p:attrNameLst>
                                          <p:attrName>style.visibility</p:attrName>
                                        </p:attrNameLst>
                                      </p:cBhvr>
                                      <p:to>
                                        <p:strVal val="visible"/>
                                      </p:to>
                                    </p:set>
                                    <p:anim calcmode="lin" valueType="num">
                                      <p:cBhvr>
                                        <p:cTn id="34" dur="500" fill="hold"/>
                                        <p:tgtEl>
                                          <p:spTgt spid="1027"/>
                                        </p:tgtEl>
                                        <p:attrNameLst>
                                          <p:attrName>ppt_w</p:attrName>
                                        </p:attrNameLst>
                                      </p:cBhvr>
                                      <p:tavLst>
                                        <p:tav tm="0">
                                          <p:val>
                                            <p:fltVal val="0"/>
                                          </p:val>
                                        </p:tav>
                                        <p:tav tm="100000">
                                          <p:val>
                                            <p:strVal val="#ppt_w"/>
                                          </p:val>
                                        </p:tav>
                                      </p:tavLst>
                                    </p:anim>
                                    <p:anim calcmode="lin" valueType="num">
                                      <p:cBhvr>
                                        <p:cTn id="35" dur="500" fill="hold"/>
                                        <p:tgtEl>
                                          <p:spTgt spid="1027"/>
                                        </p:tgtEl>
                                        <p:attrNameLst>
                                          <p:attrName>ppt_h</p:attrName>
                                        </p:attrNameLst>
                                      </p:cBhvr>
                                      <p:tavLst>
                                        <p:tav tm="0">
                                          <p:val>
                                            <p:fltVal val="0"/>
                                          </p:val>
                                        </p:tav>
                                        <p:tav tm="100000">
                                          <p:val>
                                            <p:strVal val="#ppt_h"/>
                                          </p:val>
                                        </p:tav>
                                      </p:tavLst>
                                    </p:anim>
                                    <p:animEffect transition="in" filter="fade">
                                      <p:cBhvr>
                                        <p:cTn id="36"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7882" y="1"/>
            <a:ext cx="11429529" cy="657726"/>
          </a:xfrm>
        </p:spPr>
        <p:txBody>
          <a:bodyPr>
            <a:noAutofit/>
          </a:bodyPr>
          <a:lstStyle/>
          <a:p>
            <a:pPr algn="ctr">
              <a:defRPr/>
            </a:pPr>
            <a:r>
              <a:rPr lang="fa-IR" sz="4400" dirty="0" smtClean="0">
                <a:solidFill>
                  <a:srgbClr val="0070C0"/>
                </a:solidFill>
                <a:cs typeface="B Titr" panose="00000700000000000000" pitchFamily="2" charset="-78"/>
              </a:rPr>
              <a:t>فتنه 88 طمع دشمنان انقلاب را برانگیخت</a:t>
            </a:r>
            <a:endParaRPr lang="fa-IR" sz="4400" dirty="0">
              <a:solidFill>
                <a:srgbClr val="0070C0"/>
              </a:solidFill>
              <a:cs typeface="B Titr" panose="00000700000000000000" pitchFamily="2" charset="-78"/>
            </a:endParaRPr>
          </a:p>
        </p:txBody>
      </p:sp>
      <p:sp>
        <p:nvSpPr>
          <p:cNvPr id="4" name="Rectangle 3"/>
          <p:cNvSpPr/>
          <p:nvPr/>
        </p:nvSpPr>
        <p:spPr>
          <a:xfrm>
            <a:off x="5020235" y="690563"/>
            <a:ext cx="6990792" cy="5934075"/>
          </a:xfrm>
          <a:prstGeom prst="rect">
            <a:avLst/>
          </a:prstGeom>
          <a:blipFill>
            <a:blip r:embed="rId3"/>
            <a:tile tx="0" ty="0" sx="100000" sy="100000" flip="none" algn="tl"/>
          </a:blipFill>
          <a:ln w="76200"/>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eaLnBrk="0" hangingPunct="0">
              <a:defRPr/>
            </a:pPr>
            <a:r>
              <a:rPr lang="fa-IR" sz="2800" dirty="0" smtClean="0">
                <a:solidFill>
                  <a:schemeClr val="tx1"/>
                </a:solidFill>
                <a:cs typeface="B Mitra" panose="00000400000000000000" pitchFamily="2" charset="-78"/>
              </a:rPr>
              <a:t>زمانیکه به دلیل شکست‌های پی‌درپی دشمنان انقلاب، پیشرفت‌های نظام در زمینه‌های مختلف و تمام شدن تیرهای در ترکش دشمن؛  شواهد بسیاری مبنی بر استیصال و ناامیدی دشمنان انقلاب  قابل مشاهده بود، ناگهان دشمن با ترک مذاکرات هسته ای، چشم امید به عده‌ای بست که با بی‌شرمی تمام در انتخابات 88، مملکت را به آشوب کشانده  و با حمایت و سرمایه گذاری دشمنان خارجی؛ طرح صهیونیستی-آمریکایی براندازی نظام را به اجرا گذاشتند؛  که با امدادهای الهی، تدابیر رهبری و هوشیاری مردم، طرح‌شان ناکام ماند.</a:t>
            </a:r>
          </a:p>
          <a:p>
            <a:pPr algn="justLow" eaLnBrk="0" hangingPunct="0">
              <a:defRPr/>
            </a:pPr>
            <a:r>
              <a:rPr lang="fa-IR" sz="2800" dirty="0" smtClean="0">
                <a:solidFill>
                  <a:schemeClr val="tx1"/>
                </a:solidFill>
                <a:cs typeface="B Mitra" panose="00000400000000000000" pitchFamily="2" charset="-78"/>
              </a:rPr>
              <a:t>دشمن با امیدواری تازه‌ای که پیدا کرده بود(براندازی از درون) تحریمها و فشارهای شکست خورده خود را افزایش داده و با دل بستن به عناصر داخلی پروژه نفوذ را کلید زد.</a:t>
            </a:r>
            <a:endParaRPr lang="fa-IR" sz="3200" dirty="0">
              <a:solidFill>
                <a:schemeClr val="tx1"/>
              </a:solidFill>
              <a:cs typeface="B Mitra" panose="00000400000000000000" pitchFamily="2" charset="-78"/>
            </a:endParaRPr>
          </a:p>
        </p:txBody>
      </p:sp>
      <p:pic>
        <p:nvPicPr>
          <p:cNvPr id="16" name="Picture 10" descr="C:\Documents and Settings\Howze\Desktop\شباهت احزاب با حالا\شباهت احزاب با حالا\عکس\فتنه\sabze-lajan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973" y="900953"/>
            <a:ext cx="4207898" cy="5513294"/>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17" name="Picture 8" descr="C:\Documents and Settings\Howze\Desktop\شباهت احزاب با حالا\شباهت احزاب با حالا\عکس\فتنه\12-9-1392__IMAGE63521683158527726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5835" y="876018"/>
            <a:ext cx="4155141" cy="5470994"/>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19" name="Picture 2" descr="C:\Users\user\Desktop\شباهت احزاب با حالا\احزاب کنونی پشتیبان\عکس\فتنه\0,,5060459_1,00.jpg"/>
          <p:cNvPicPr>
            <a:picLocks noChangeAspect="1" noChangeArrowheads="1"/>
          </p:cNvPicPr>
          <p:nvPr/>
        </p:nvPicPr>
        <p:blipFill>
          <a:blip r:embed="rId6"/>
          <a:srcRect/>
          <a:stretch>
            <a:fillRect/>
          </a:stretch>
        </p:blipFill>
        <p:spPr bwMode="auto">
          <a:xfrm>
            <a:off x="309282" y="860610"/>
            <a:ext cx="4143986" cy="5432614"/>
          </a:xfrm>
          <a:prstGeom prst="rect">
            <a:avLst/>
          </a:prstGeom>
          <a:ln w="228600" cap="sq" cmpd="thickThin">
            <a:solidFill>
              <a:srgbClr val="000000"/>
            </a:solidFill>
            <a:prstDash val="solid"/>
            <a:miter lim="800000"/>
          </a:ln>
          <a:effectLst>
            <a:innerShdw blurRad="76200">
              <a:srgbClr val="000000"/>
            </a:innerShdw>
          </a:effectLst>
        </p:spPr>
      </p:pic>
      <p:pic>
        <p:nvPicPr>
          <p:cNvPr id="20" name="Picture 6" descr="C:\Users\user\Desktop\شباهت احزاب با حالا\احزاب کنونی پشتیبان\عکس\فتنه\3754430767_c8527f158b.jpg"/>
          <p:cNvPicPr>
            <a:picLocks noChangeAspect="1" noChangeArrowheads="1"/>
          </p:cNvPicPr>
          <p:nvPr/>
        </p:nvPicPr>
        <p:blipFill>
          <a:blip r:embed="rId7"/>
          <a:srcRect/>
          <a:stretch>
            <a:fillRect/>
          </a:stretch>
        </p:blipFill>
        <p:spPr bwMode="auto">
          <a:xfrm>
            <a:off x="282387" y="866514"/>
            <a:ext cx="4195484" cy="5426709"/>
          </a:xfrm>
          <a:prstGeom prst="rect">
            <a:avLst/>
          </a:prstGeom>
          <a:ln w="228600" cap="sq" cmpd="thickThin">
            <a:solidFill>
              <a:srgbClr val="000000"/>
            </a:solidFill>
            <a:prstDash val="solid"/>
            <a:miter lim="800000"/>
          </a:ln>
          <a:effectLst>
            <a:innerShdw blurRad="76200">
              <a:srgbClr val="000000"/>
            </a:innerShdw>
          </a:effectLst>
        </p:spPr>
      </p:pic>
      <p:pic>
        <p:nvPicPr>
          <p:cNvPr id="21" name="Picture 7" descr="C:\Users\user\Desktop\شباهت احزاب با حالا\احزاب کنونی پشتیبان\عکس\فتنه\ham.jpg"/>
          <p:cNvPicPr>
            <a:picLocks noChangeAspect="1" noChangeArrowheads="1"/>
          </p:cNvPicPr>
          <p:nvPr/>
        </p:nvPicPr>
        <p:blipFill>
          <a:blip r:embed="rId8"/>
          <a:srcRect/>
          <a:stretch>
            <a:fillRect/>
          </a:stretch>
        </p:blipFill>
        <p:spPr bwMode="auto">
          <a:xfrm>
            <a:off x="249537" y="833718"/>
            <a:ext cx="4268675" cy="5674658"/>
          </a:xfrm>
          <a:prstGeom prst="rect">
            <a:avLst/>
          </a:prstGeom>
          <a:ln w="228600" cap="sq" cmpd="thickThin">
            <a:solidFill>
              <a:srgbClr val="000000"/>
            </a:solidFill>
            <a:prstDash val="solid"/>
            <a:miter lim="800000"/>
          </a:ln>
          <a:effectLst>
            <a:innerShdw blurRad="76200">
              <a:srgbClr val="000000"/>
            </a:innerShdw>
          </a:effectLst>
        </p:spPr>
      </p:pic>
      <p:pic>
        <p:nvPicPr>
          <p:cNvPr id="22" name="Picture 8" descr="C:\Users\user\Desktop\شباهت احزاب با حالا\احزاب کنونی پشتیبان\عکس\فتنه\HM-2013530625235016461384672193_3847.jpg"/>
          <p:cNvPicPr>
            <a:picLocks noChangeAspect="1" noChangeArrowheads="1"/>
          </p:cNvPicPr>
          <p:nvPr/>
        </p:nvPicPr>
        <p:blipFill>
          <a:blip r:embed="rId9"/>
          <a:srcRect/>
          <a:stretch>
            <a:fillRect/>
          </a:stretch>
        </p:blipFill>
        <p:spPr bwMode="auto">
          <a:xfrm>
            <a:off x="342657" y="847164"/>
            <a:ext cx="4094872" cy="5607424"/>
          </a:xfrm>
          <a:prstGeom prst="rect">
            <a:avLst/>
          </a:prstGeom>
          <a:ln w="228600" cap="sq" cmpd="thickThin">
            <a:solidFill>
              <a:srgbClr val="000000"/>
            </a:solidFill>
            <a:prstDash val="solid"/>
            <a:miter lim="800000"/>
          </a:ln>
          <a:effectLst>
            <a:innerShdw blurRad="76200">
              <a:srgbClr val="000000"/>
            </a:innerShdw>
          </a:effectLst>
        </p:spPr>
      </p:pic>
      <p:pic>
        <p:nvPicPr>
          <p:cNvPr id="23" name="Picture 9" descr="C:\Users\user\Desktop\شباهت احزاب با حالا\احزاب کنونی پشتیبان\عکس\فتنه\images561SEXT7.jpg"/>
          <p:cNvPicPr>
            <a:picLocks noChangeAspect="1" noChangeArrowheads="1"/>
          </p:cNvPicPr>
          <p:nvPr/>
        </p:nvPicPr>
        <p:blipFill>
          <a:blip r:embed="rId10"/>
          <a:srcRect/>
          <a:stretch>
            <a:fillRect/>
          </a:stretch>
        </p:blipFill>
        <p:spPr bwMode="auto">
          <a:xfrm>
            <a:off x="322729" y="1004046"/>
            <a:ext cx="4213412" cy="5396753"/>
          </a:xfrm>
          <a:prstGeom prst="rect">
            <a:avLst/>
          </a:prstGeom>
          <a:ln w="228600" cap="sq" cmpd="thickThin">
            <a:solidFill>
              <a:srgbClr val="000000"/>
            </a:solidFill>
            <a:prstDash val="solid"/>
            <a:miter lim="800000"/>
          </a:ln>
          <a:effectLst>
            <a:innerShdw blurRad="76200">
              <a:srgbClr val="000000"/>
            </a:innerShdw>
          </a:effectLst>
        </p:spPr>
      </p:pic>
      <p:pic>
        <p:nvPicPr>
          <p:cNvPr id="24" name="Picture 3" descr="C:\Users\user\Desktop\شباهت احزاب با حالا\احزاب کنونی پشتیبان\عکس\فتنه\11_880324_L600.jpg"/>
          <p:cNvPicPr>
            <a:picLocks noChangeAspect="1" noChangeArrowheads="1"/>
          </p:cNvPicPr>
          <p:nvPr/>
        </p:nvPicPr>
        <p:blipFill>
          <a:blip r:embed="rId11" cstate="print"/>
          <a:srcRect/>
          <a:stretch>
            <a:fillRect/>
          </a:stretch>
        </p:blipFill>
        <p:spPr bwMode="auto">
          <a:xfrm>
            <a:off x="394446" y="986118"/>
            <a:ext cx="3962401" cy="5387788"/>
          </a:xfrm>
          <a:prstGeom prst="rect">
            <a:avLst/>
          </a:prstGeom>
          <a:ln w="228600" cap="sq" cmpd="thickThin">
            <a:solidFill>
              <a:srgbClr val="000000"/>
            </a:solidFill>
            <a:prstDash val="solid"/>
            <a:miter lim="800000"/>
          </a:ln>
          <a:effectLst>
            <a:innerShdw blurRad="76200">
              <a:srgbClr val="000000"/>
            </a:innerShdw>
          </a:effectLst>
        </p:spPr>
      </p:pic>
      <p:sp>
        <p:nvSpPr>
          <p:cNvPr id="25" name="Down Arrow 24"/>
          <p:cNvSpPr/>
          <p:nvPr/>
        </p:nvSpPr>
        <p:spPr>
          <a:xfrm>
            <a:off x="3908612" y="5432612"/>
            <a:ext cx="484632" cy="978408"/>
          </a:xfrm>
          <a:prstGeom prst="downArrow">
            <a:avLst/>
          </a:prstGeom>
        </p:spPr>
        <p:style>
          <a:lnRef idx="1">
            <a:schemeClr val="accent2"/>
          </a:lnRef>
          <a:fillRef idx="2">
            <a:schemeClr val="accent2"/>
          </a:fillRef>
          <a:effectRef idx="1">
            <a:schemeClr val="accent2"/>
          </a:effectRef>
          <a:fontRef idx="minor">
            <a:schemeClr val="dk1"/>
          </a:fontRef>
        </p:style>
        <p:txBody>
          <a:bodyPr rtlCol="1" anchor="ctr"/>
          <a:lstStyle/>
          <a:p>
            <a:pPr algn="ctr"/>
            <a:endParaRPr lang="fa-IR"/>
          </a:p>
        </p:txBody>
      </p:sp>
    </p:spTree>
    <p:custDataLst>
      <p:tags r:id="rId1"/>
    </p:custData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1000" fill="hold"/>
                                        <p:tgtEl>
                                          <p:spTgt spid="16"/>
                                        </p:tgtEl>
                                        <p:attrNameLst>
                                          <p:attrName>ppt_w</p:attrName>
                                        </p:attrNameLst>
                                      </p:cBhvr>
                                      <p:tavLst>
                                        <p:tav tm="0">
                                          <p:val>
                                            <p:fltVal val="0"/>
                                          </p:val>
                                        </p:tav>
                                        <p:tav tm="100000">
                                          <p:val>
                                            <p:strVal val="#ppt_w"/>
                                          </p:val>
                                        </p:tav>
                                      </p:tavLst>
                                    </p:anim>
                                    <p:anim calcmode="lin" valueType="num">
                                      <p:cBhvr>
                                        <p:cTn id="15" dur="1000" fill="hold"/>
                                        <p:tgtEl>
                                          <p:spTgt spid="16"/>
                                        </p:tgtEl>
                                        <p:attrNameLst>
                                          <p:attrName>ppt_h</p:attrName>
                                        </p:attrNameLst>
                                      </p:cBhvr>
                                      <p:tavLst>
                                        <p:tav tm="0">
                                          <p:val>
                                            <p:fltVal val="0"/>
                                          </p:val>
                                        </p:tav>
                                        <p:tav tm="100000">
                                          <p:val>
                                            <p:strVal val="#ppt_h"/>
                                          </p:val>
                                        </p:tav>
                                      </p:tavLst>
                                    </p:anim>
                                    <p:animEffect transition="in" filter="fade">
                                      <p:cBhvr>
                                        <p:cTn id="16" dur="10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1000" fill="hold"/>
                                        <p:tgtEl>
                                          <p:spTgt spid="17"/>
                                        </p:tgtEl>
                                        <p:attrNameLst>
                                          <p:attrName>ppt_w</p:attrName>
                                        </p:attrNameLst>
                                      </p:cBhvr>
                                      <p:tavLst>
                                        <p:tav tm="0">
                                          <p:val>
                                            <p:fltVal val="0"/>
                                          </p:val>
                                        </p:tav>
                                        <p:tav tm="100000">
                                          <p:val>
                                            <p:strVal val="#ppt_w"/>
                                          </p:val>
                                        </p:tav>
                                      </p:tavLst>
                                    </p:anim>
                                    <p:anim calcmode="lin" valueType="num">
                                      <p:cBhvr>
                                        <p:cTn id="22" dur="1000" fill="hold"/>
                                        <p:tgtEl>
                                          <p:spTgt spid="17"/>
                                        </p:tgtEl>
                                        <p:attrNameLst>
                                          <p:attrName>ppt_h</p:attrName>
                                        </p:attrNameLst>
                                      </p:cBhvr>
                                      <p:tavLst>
                                        <p:tav tm="0">
                                          <p:val>
                                            <p:fltVal val="0"/>
                                          </p:val>
                                        </p:tav>
                                        <p:tav tm="100000">
                                          <p:val>
                                            <p:strVal val="#ppt_h"/>
                                          </p:val>
                                        </p:tav>
                                      </p:tavLst>
                                    </p:anim>
                                    <p:animEffect transition="in" filter="fade">
                                      <p:cBhvr>
                                        <p:cTn id="23" dur="10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p:cTn id="28" dur="1000" fill="hold"/>
                                        <p:tgtEl>
                                          <p:spTgt spid="19"/>
                                        </p:tgtEl>
                                        <p:attrNameLst>
                                          <p:attrName>ppt_w</p:attrName>
                                        </p:attrNameLst>
                                      </p:cBhvr>
                                      <p:tavLst>
                                        <p:tav tm="0">
                                          <p:val>
                                            <p:fltVal val="0"/>
                                          </p:val>
                                        </p:tav>
                                        <p:tav tm="100000">
                                          <p:val>
                                            <p:strVal val="#ppt_w"/>
                                          </p:val>
                                        </p:tav>
                                      </p:tavLst>
                                    </p:anim>
                                    <p:anim calcmode="lin" valueType="num">
                                      <p:cBhvr>
                                        <p:cTn id="29" dur="1000" fill="hold"/>
                                        <p:tgtEl>
                                          <p:spTgt spid="19"/>
                                        </p:tgtEl>
                                        <p:attrNameLst>
                                          <p:attrName>ppt_h</p:attrName>
                                        </p:attrNameLst>
                                      </p:cBhvr>
                                      <p:tavLst>
                                        <p:tav tm="0">
                                          <p:val>
                                            <p:fltVal val="0"/>
                                          </p:val>
                                        </p:tav>
                                        <p:tav tm="100000">
                                          <p:val>
                                            <p:strVal val="#ppt_h"/>
                                          </p:val>
                                        </p:tav>
                                      </p:tavLst>
                                    </p:anim>
                                    <p:animEffect transition="in" filter="fade">
                                      <p:cBhvr>
                                        <p:cTn id="30" dur="1000"/>
                                        <p:tgtEl>
                                          <p:spTgt spid="19"/>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1000" fill="hold"/>
                                        <p:tgtEl>
                                          <p:spTgt spid="20"/>
                                        </p:tgtEl>
                                        <p:attrNameLst>
                                          <p:attrName>ppt_w</p:attrName>
                                        </p:attrNameLst>
                                      </p:cBhvr>
                                      <p:tavLst>
                                        <p:tav tm="0">
                                          <p:val>
                                            <p:fltVal val="0"/>
                                          </p:val>
                                        </p:tav>
                                        <p:tav tm="100000">
                                          <p:val>
                                            <p:strVal val="#ppt_w"/>
                                          </p:val>
                                        </p:tav>
                                      </p:tavLst>
                                    </p:anim>
                                    <p:anim calcmode="lin" valueType="num">
                                      <p:cBhvr>
                                        <p:cTn id="36" dur="1000" fill="hold"/>
                                        <p:tgtEl>
                                          <p:spTgt spid="20"/>
                                        </p:tgtEl>
                                        <p:attrNameLst>
                                          <p:attrName>ppt_h</p:attrName>
                                        </p:attrNameLst>
                                      </p:cBhvr>
                                      <p:tavLst>
                                        <p:tav tm="0">
                                          <p:val>
                                            <p:fltVal val="0"/>
                                          </p:val>
                                        </p:tav>
                                        <p:tav tm="100000">
                                          <p:val>
                                            <p:strVal val="#ppt_h"/>
                                          </p:val>
                                        </p:tav>
                                      </p:tavLst>
                                    </p:anim>
                                    <p:animEffect transition="in" filter="fade">
                                      <p:cBhvr>
                                        <p:cTn id="37" dur="10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nodeType="click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1000" fill="hold"/>
                                        <p:tgtEl>
                                          <p:spTgt spid="21"/>
                                        </p:tgtEl>
                                        <p:attrNameLst>
                                          <p:attrName>ppt_w</p:attrName>
                                        </p:attrNameLst>
                                      </p:cBhvr>
                                      <p:tavLst>
                                        <p:tav tm="0">
                                          <p:val>
                                            <p:fltVal val="0"/>
                                          </p:val>
                                        </p:tav>
                                        <p:tav tm="100000">
                                          <p:val>
                                            <p:strVal val="#ppt_w"/>
                                          </p:val>
                                        </p:tav>
                                      </p:tavLst>
                                    </p:anim>
                                    <p:anim calcmode="lin" valueType="num">
                                      <p:cBhvr>
                                        <p:cTn id="43" dur="1000" fill="hold"/>
                                        <p:tgtEl>
                                          <p:spTgt spid="21"/>
                                        </p:tgtEl>
                                        <p:attrNameLst>
                                          <p:attrName>ppt_h</p:attrName>
                                        </p:attrNameLst>
                                      </p:cBhvr>
                                      <p:tavLst>
                                        <p:tav tm="0">
                                          <p:val>
                                            <p:fltVal val="0"/>
                                          </p:val>
                                        </p:tav>
                                        <p:tav tm="100000">
                                          <p:val>
                                            <p:strVal val="#ppt_h"/>
                                          </p:val>
                                        </p:tav>
                                      </p:tavLst>
                                    </p:anim>
                                    <p:animEffect transition="in" filter="fade">
                                      <p:cBhvr>
                                        <p:cTn id="44" dur="1000"/>
                                        <p:tgtEl>
                                          <p:spTgt spid="21"/>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nodeType="click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p:cTn id="49" dur="1000" fill="hold"/>
                                        <p:tgtEl>
                                          <p:spTgt spid="22"/>
                                        </p:tgtEl>
                                        <p:attrNameLst>
                                          <p:attrName>ppt_w</p:attrName>
                                        </p:attrNameLst>
                                      </p:cBhvr>
                                      <p:tavLst>
                                        <p:tav tm="0">
                                          <p:val>
                                            <p:fltVal val="0"/>
                                          </p:val>
                                        </p:tav>
                                        <p:tav tm="100000">
                                          <p:val>
                                            <p:strVal val="#ppt_w"/>
                                          </p:val>
                                        </p:tav>
                                      </p:tavLst>
                                    </p:anim>
                                    <p:anim calcmode="lin" valueType="num">
                                      <p:cBhvr>
                                        <p:cTn id="50" dur="1000" fill="hold"/>
                                        <p:tgtEl>
                                          <p:spTgt spid="22"/>
                                        </p:tgtEl>
                                        <p:attrNameLst>
                                          <p:attrName>ppt_h</p:attrName>
                                        </p:attrNameLst>
                                      </p:cBhvr>
                                      <p:tavLst>
                                        <p:tav tm="0">
                                          <p:val>
                                            <p:fltVal val="0"/>
                                          </p:val>
                                        </p:tav>
                                        <p:tav tm="100000">
                                          <p:val>
                                            <p:strVal val="#ppt_h"/>
                                          </p:val>
                                        </p:tav>
                                      </p:tavLst>
                                    </p:anim>
                                    <p:animEffect transition="in" filter="fade">
                                      <p:cBhvr>
                                        <p:cTn id="51" dur="1000"/>
                                        <p:tgtEl>
                                          <p:spTgt spid="22"/>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0" fill="hold" nodeType="click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p:cTn id="56" dur="1000" fill="hold"/>
                                        <p:tgtEl>
                                          <p:spTgt spid="23"/>
                                        </p:tgtEl>
                                        <p:attrNameLst>
                                          <p:attrName>ppt_w</p:attrName>
                                        </p:attrNameLst>
                                      </p:cBhvr>
                                      <p:tavLst>
                                        <p:tav tm="0">
                                          <p:val>
                                            <p:fltVal val="0"/>
                                          </p:val>
                                        </p:tav>
                                        <p:tav tm="100000">
                                          <p:val>
                                            <p:strVal val="#ppt_w"/>
                                          </p:val>
                                        </p:tav>
                                      </p:tavLst>
                                    </p:anim>
                                    <p:anim calcmode="lin" valueType="num">
                                      <p:cBhvr>
                                        <p:cTn id="57" dur="1000" fill="hold"/>
                                        <p:tgtEl>
                                          <p:spTgt spid="23"/>
                                        </p:tgtEl>
                                        <p:attrNameLst>
                                          <p:attrName>ppt_h</p:attrName>
                                        </p:attrNameLst>
                                      </p:cBhvr>
                                      <p:tavLst>
                                        <p:tav tm="0">
                                          <p:val>
                                            <p:fltVal val="0"/>
                                          </p:val>
                                        </p:tav>
                                        <p:tav tm="100000">
                                          <p:val>
                                            <p:strVal val="#ppt_h"/>
                                          </p:val>
                                        </p:tav>
                                      </p:tavLst>
                                    </p:anim>
                                    <p:animEffect transition="in" filter="fade">
                                      <p:cBhvr>
                                        <p:cTn id="58" dur="1000"/>
                                        <p:tgtEl>
                                          <p:spTgt spid="23"/>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0" fill="hold" nodeType="click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p:cTn id="63" dur="1000" fill="hold"/>
                                        <p:tgtEl>
                                          <p:spTgt spid="24"/>
                                        </p:tgtEl>
                                        <p:attrNameLst>
                                          <p:attrName>ppt_w</p:attrName>
                                        </p:attrNameLst>
                                      </p:cBhvr>
                                      <p:tavLst>
                                        <p:tav tm="0">
                                          <p:val>
                                            <p:fltVal val="0"/>
                                          </p:val>
                                        </p:tav>
                                        <p:tav tm="100000">
                                          <p:val>
                                            <p:strVal val="#ppt_w"/>
                                          </p:val>
                                        </p:tav>
                                      </p:tavLst>
                                    </p:anim>
                                    <p:anim calcmode="lin" valueType="num">
                                      <p:cBhvr>
                                        <p:cTn id="64" dur="1000" fill="hold"/>
                                        <p:tgtEl>
                                          <p:spTgt spid="24"/>
                                        </p:tgtEl>
                                        <p:attrNameLst>
                                          <p:attrName>ppt_h</p:attrName>
                                        </p:attrNameLst>
                                      </p:cBhvr>
                                      <p:tavLst>
                                        <p:tav tm="0">
                                          <p:val>
                                            <p:fltVal val="0"/>
                                          </p:val>
                                        </p:tav>
                                        <p:tav tm="100000">
                                          <p:val>
                                            <p:strVal val="#ppt_h"/>
                                          </p:val>
                                        </p:tav>
                                      </p:tavLst>
                                    </p:anim>
                                    <p:animEffect transition="in" filter="fade">
                                      <p:cBhvr>
                                        <p:cTn id="65" dur="1000"/>
                                        <p:tgtEl>
                                          <p:spTgt spid="24"/>
                                        </p:tgtEl>
                                      </p:cBhvr>
                                    </p:animEffect>
                                  </p:childTnLst>
                                </p:cTn>
                              </p:par>
                            </p:childTnLst>
                          </p:cTn>
                        </p:par>
                        <p:par>
                          <p:cTn id="66" fill="hold">
                            <p:stCondLst>
                              <p:cond delay="1000"/>
                            </p:stCondLst>
                            <p:childTnLst>
                              <p:par>
                                <p:cTn id="67" presetID="53" presetClass="entr" presetSubtype="0" fill="hold" grpId="0" nodeType="afterEffect">
                                  <p:stCondLst>
                                    <p:cond delay="5000"/>
                                  </p:stCondLst>
                                  <p:childTnLst>
                                    <p:set>
                                      <p:cBhvr>
                                        <p:cTn id="68" dur="1" fill="hold">
                                          <p:stCondLst>
                                            <p:cond delay="0"/>
                                          </p:stCondLst>
                                        </p:cTn>
                                        <p:tgtEl>
                                          <p:spTgt spid="25"/>
                                        </p:tgtEl>
                                        <p:attrNameLst>
                                          <p:attrName>style.visibility</p:attrName>
                                        </p:attrNameLst>
                                      </p:cBhvr>
                                      <p:to>
                                        <p:strVal val="visible"/>
                                      </p:to>
                                    </p:set>
                                    <p:anim calcmode="lin" valueType="num">
                                      <p:cBhvr>
                                        <p:cTn id="69" dur="1000" fill="hold"/>
                                        <p:tgtEl>
                                          <p:spTgt spid="25"/>
                                        </p:tgtEl>
                                        <p:attrNameLst>
                                          <p:attrName>ppt_w</p:attrName>
                                        </p:attrNameLst>
                                      </p:cBhvr>
                                      <p:tavLst>
                                        <p:tav tm="0">
                                          <p:val>
                                            <p:fltVal val="0"/>
                                          </p:val>
                                        </p:tav>
                                        <p:tav tm="100000">
                                          <p:val>
                                            <p:strVal val="#ppt_w"/>
                                          </p:val>
                                        </p:tav>
                                      </p:tavLst>
                                    </p:anim>
                                    <p:anim calcmode="lin" valueType="num">
                                      <p:cBhvr>
                                        <p:cTn id="70" dur="1000" fill="hold"/>
                                        <p:tgtEl>
                                          <p:spTgt spid="25"/>
                                        </p:tgtEl>
                                        <p:attrNameLst>
                                          <p:attrName>ppt_h</p:attrName>
                                        </p:attrNameLst>
                                      </p:cBhvr>
                                      <p:tavLst>
                                        <p:tav tm="0">
                                          <p:val>
                                            <p:fltVal val="0"/>
                                          </p:val>
                                        </p:tav>
                                        <p:tav tm="100000">
                                          <p:val>
                                            <p:strVal val="#ppt_h"/>
                                          </p:val>
                                        </p:tav>
                                      </p:tavLst>
                                    </p:anim>
                                    <p:animEffect transition="in" filter="fade">
                                      <p:cBhvr>
                                        <p:cTn id="71"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در احد خودتان mp4مقصر بودید) - Segment1(00_00_00.000-00_00_18.000).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4"/>
          <a:stretch>
            <a:fillRect/>
          </a:stretch>
        </p:blipFill>
        <p:spPr>
          <a:xfrm>
            <a:off x="6095999" y="750911"/>
            <a:ext cx="5395809" cy="5237513"/>
          </a:xfrm>
          <a:prstGeom prst="rect">
            <a:avLst/>
          </a:prstGeom>
          <a:ln w="228600" cap="sq" cmpd="thickThin">
            <a:solidFill>
              <a:srgbClr val="000000"/>
            </a:solidFill>
            <a:prstDash val="solid"/>
            <a:miter lim="800000"/>
          </a:ln>
          <a:effectLst>
            <a:innerShdw blurRad="76200">
              <a:srgbClr val="000000"/>
            </a:innerShdw>
          </a:effectLst>
        </p:spPr>
      </p:pic>
      <p:pic>
        <p:nvPicPr>
          <p:cNvPr id="7" name="Picture 10" descr="C:\Documents and Settings\Howze\Desktop\شباهت احزاب با حالا\شباهت احزاب با حالا\عکس\فتنه\sabze-lajani.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6517" y="735106"/>
            <a:ext cx="5181601" cy="5271247"/>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9" name="Picture 8" descr="C:\Users\user\Desktop\شباهت احزاب با حالا\احزاب کنونی پشتیبان\عکس\فتنه\2834771_656.jpg"/>
          <p:cNvPicPr>
            <a:picLocks noChangeAspect="1" noChangeArrowheads="1"/>
          </p:cNvPicPr>
          <p:nvPr/>
        </p:nvPicPr>
        <p:blipFill>
          <a:blip r:embed="rId6" cstate="print"/>
          <a:srcRect/>
          <a:stretch>
            <a:fillRect/>
          </a:stretch>
        </p:blipFill>
        <p:spPr bwMode="auto">
          <a:xfrm>
            <a:off x="430306" y="845017"/>
            <a:ext cx="5038165" cy="5161336"/>
          </a:xfrm>
          <a:prstGeom prst="rect">
            <a:avLst/>
          </a:prstGeom>
          <a:ln w="228600" cap="sq" cmpd="thickThin">
            <a:solidFill>
              <a:srgbClr val="000000"/>
            </a:solidFill>
            <a:prstDash val="solid"/>
            <a:miter lim="800000"/>
          </a:ln>
          <a:effectLst>
            <a:innerShdw blurRad="76200">
              <a:srgbClr val="000000"/>
            </a:innerShdw>
          </a:effectLst>
        </p:spPr>
      </p:pic>
      <p:pic>
        <p:nvPicPr>
          <p:cNvPr id="10" name="Picture 2" descr="C:\Users\user\Desktop\شباهت احزاب با حالا\احزاب کنونی پشتیبان\عکس\فتنه\59057_490.jpg"/>
          <p:cNvPicPr>
            <a:picLocks noChangeAspect="1" noChangeArrowheads="1"/>
          </p:cNvPicPr>
          <p:nvPr/>
        </p:nvPicPr>
        <p:blipFill>
          <a:blip r:embed="rId7"/>
          <a:srcRect/>
          <a:stretch>
            <a:fillRect/>
          </a:stretch>
        </p:blipFill>
        <p:spPr bwMode="auto">
          <a:xfrm>
            <a:off x="394447" y="806822"/>
            <a:ext cx="5163672" cy="5091954"/>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par>
                          <p:cTn id="7" fill="hold">
                            <p:stCondLst>
                              <p:cond delay="0"/>
                            </p:stCondLst>
                            <p:childTnLst>
                              <p:par>
                                <p:cTn id="8" presetID="53" presetClass="entr" presetSubtype="0" fill="hold" nodeType="afterEffect">
                                  <p:stCondLst>
                                    <p:cond delay="4000"/>
                                  </p:stCondLst>
                                  <p:childTnLst>
                                    <p:set>
                                      <p:cBhvr>
                                        <p:cTn id="9" dur="1" fill="hold">
                                          <p:stCondLst>
                                            <p:cond delay="0"/>
                                          </p:stCondLst>
                                        </p:cTn>
                                        <p:tgtEl>
                                          <p:spTgt spid="7"/>
                                        </p:tgtEl>
                                        <p:attrNameLst>
                                          <p:attrName>style.visibility</p:attrName>
                                        </p:attrNameLst>
                                      </p:cBhvr>
                                      <p:to>
                                        <p:strVal val="visible"/>
                                      </p:to>
                                    </p:set>
                                    <p:anim calcmode="lin" valueType="num">
                                      <p:cBhvr>
                                        <p:cTn id="10" dur="1000" fill="hold"/>
                                        <p:tgtEl>
                                          <p:spTgt spid="7"/>
                                        </p:tgtEl>
                                        <p:attrNameLst>
                                          <p:attrName>ppt_w</p:attrName>
                                        </p:attrNameLst>
                                      </p:cBhvr>
                                      <p:tavLst>
                                        <p:tav tm="0">
                                          <p:val>
                                            <p:fltVal val="0"/>
                                          </p:val>
                                        </p:tav>
                                        <p:tav tm="100000">
                                          <p:val>
                                            <p:strVal val="#ppt_w"/>
                                          </p:val>
                                        </p:tav>
                                      </p:tavLst>
                                    </p:anim>
                                    <p:anim calcmode="lin" valueType="num">
                                      <p:cBhvr>
                                        <p:cTn id="11" dur="1000" fill="hold"/>
                                        <p:tgtEl>
                                          <p:spTgt spid="7"/>
                                        </p:tgtEl>
                                        <p:attrNameLst>
                                          <p:attrName>ppt_h</p:attrName>
                                        </p:attrNameLst>
                                      </p:cBhvr>
                                      <p:tavLst>
                                        <p:tav tm="0">
                                          <p:val>
                                            <p:fltVal val="0"/>
                                          </p:val>
                                        </p:tav>
                                        <p:tav tm="100000">
                                          <p:val>
                                            <p:strVal val="#ppt_h"/>
                                          </p:val>
                                        </p:tav>
                                      </p:tavLst>
                                    </p:anim>
                                    <p:animEffect transition="in" filter="fade">
                                      <p:cBhvr>
                                        <p:cTn id="12" dur="1000"/>
                                        <p:tgtEl>
                                          <p:spTgt spid="7"/>
                                        </p:tgtEl>
                                      </p:cBhvr>
                                    </p:animEffect>
                                  </p:childTnLst>
                                </p:cTn>
                              </p:par>
                            </p:childTnLst>
                          </p:cTn>
                        </p:par>
                        <p:par>
                          <p:cTn id="13" fill="hold">
                            <p:stCondLst>
                              <p:cond delay="5000"/>
                            </p:stCondLst>
                            <p:childTnLst>
                              <p:par>
                                <p:cTn id="14" presetID="53" presetClass="entr" presetSubtype="0" fill="hold" nodeType="afterEffect">
                                  <p:stCondLst>
                                    <p:cond delay="2000"/>
                                  </p:stCondLst>
                                  <p:childTnLst>
                                    <p:set>
                                      <p:cBhvr>
                                        <p:cTn id="15" dur="1" fill="hold">
                                          <p:stCondLst>
                                            <p:cond delay="0"/>
                                          </p:stCondLst>
                                        </p:cTn>
                                        <p:tgtEl>
                                          <p:spTgt spid="9"/>
                                        </p:tgtEl>
                                        <p:attrNameLst>
                                          <p:attrName>style.visibility</p:attrName>
                                        </p:attrNameLst>
                                      </p:cBhvr>
                                      <p:to>
                                        <p:strVal val="visible"/>
                                      </p:to>
                                    </p:set>
                                    <p:anim calcmode="lin" valueType="num">
                                      <p:cBhvr>
                                        <p:cTn id="16" dur="1000" fill="hold"/>
                                        <p:tgtEl>
                                          <p:spTgt spid="9"/>
                                        </p:tgtEl>
                                        <p:attrNameLst>
                                          <p:attrName>ppt_w</p:attrName>
                                        </p:attrNameLst>
                                      </p:cBhvr>
                                      <p:tavLst>
                                        <p:tav tm="0">
                                          <p:val>
                                            <p:fltVal val="0"/>
                                          </p:val>
                                        </p:tav>
                                        <p:tav tm="100000">
                                          <p:val>
                                            <p:strVal val="#ppt_w"/>
                                          </p:val>
                                        </p:tav>
                                      </p:tavLst>
                                    </p:anim>
                                    <p:anim calcmode="lin" valueType="num">
                                      <p:cBhvr>
                                        <p:cTn id="17" dur="1000" fill="hold"/>
                                        <p:tgtEl>
                                          <p:spTgt spid="9"/>
                                        </p:tgtEl>
                                        <p:attrNameLst>
                                          <p:attrName>ppt_h</p:attrName>
                                        </p:attrNameLst>
                                      </p:cBhvr>
                                      <p:tavLst>
                                        <p:tav tm="0">
                                          <p:val>
                                            <p:fltVal val="0"/>
                                          </p:val>
                                        </p:tav>
                                        <p:tav tm="100000">
                                          <p:val>
                                            <p:strVal val="#ppt_h"/>
                                          </p:val>
                                        </p:tav>
                                      </p:tavLst>
                                    </p:anim>
                                    <p:animEffect transition="in" filter="fade">
                                      <p:cBhvr>
                                        <p:cTn id="18" dur="1000"/>
                                        <p:tgtEl>
                                          <p:spTgt spid="9"/>
                                        </p:tgtEl>
                                      </p:cBhvr>
                                    </p:animEffect>
                                  </p:childTnLst>
                                </p:cTn>
                              </p:par>
                            </p:childTnLst>
                          </p:cTn>
                        </p:par>
                        <p:par>
                          <p:cTn id="19" fill="hold">
                            <p:stCondLst>
                              <p:cond delay="8000"/>
                            </p:stCondLst>
                            <p:childTnLst>
                              <p:par>
                                <p:cTn id="20" presetID="53" presetClass="entr" presetSubtype="0" fill="hold" nodeType="afterEffect">
                                  <p:stCondLst>
                                    <p:cond delay="500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fltVal val="0"/>
                                          </p:val>
                                        </p:tav>
                                        <p:tav tm="100000">
                                          <p:val>
                                            <p:strVal val="#ppt_w"/>
                                          </p:val>
                                        </p:tav>
                                      </p:tavLst>
                                    </p:anim>
                                    <p:anim calcmode="lin" valueType="num">
                                      <p:cBhvr>
                                        <p:cTn id="23" dur="1000" fill="hold"/>
                                        <p:tgtEl>
                                          <p:spTgt spid="10"/>
                                        </p:tgtEl>
                                        <p:attrNameLst>
                                          <p:attrName>ppt_h</p:attrName>
                                        </p:attrNameLst>
                                      </p:cBhvr>
                                      <p:tavLst>
                                        <p:tav tm="0">
                                          <p:val>
                                            <p:fltVal val="0"/>
                                          </p:val>
                                        </p:tav>
                                        <p:tav tm="100000">
                                          <p:val>
                                            <p:strVal val="#ppt_h"/>
                                          </p:val>
                                        </p:tav>
                                      </p:tavLst>
                                    </p:anim>
                                    <p:animEffect transition="in" filter="fade">
                                      <p:cBhvr>
                                        <p:cTn id="24"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25" fill="hold" display="0">
                  <p:stCondLst>
                    <p:cond delay="indefinite"/>
                  </p:stCondLst>
                  <p:endCondLst>
                    <p:cond evt="onNext" delay="0">
                      <p:tgtEl>
                        <p:sldTgt/>
                      </p:tgtEl>
                    </p:cond>
                    <p:cond evt="onPrev" delay="0">
                      <p:tgtEl>
                        <p:sldTgt/>
                      </p:tgtEl>
                    </p:cond>
                  </p:endCondLst>
                </p:cTn>
                <p:tgtEl>
                  <p:spTgt spid="5"/>
                </p:tgtEl>
              </p:cMediaNode>
            </p:video>
            <p:seq concurrent="1" nextAc="seek">
              <p:cTn id="26" restart="whenNotActive" fill="hold" evtFilter="cancelBubble" nodeType="interactiveSeq">
                <p:stCondLst>
                  <p:cond evt="onClick" delay="0">
                    <p:tgtEl>
                      <p:spTgt spid="5"/>
                    </p:tgtEl>
                  </p:cond>
                </p:stCondLst>
                <p:endSync evt="end" delay="0">
                  <p:rtn val="all"/>
                </p:endSync>
                <p:childTnLst>
                  <p:par>
                    <p:cTn id="27" fill="hold">
                      <p:stCondLst>
                        <p:cond delay="0"/>
                      </p:stCondLst>
                      <p:childTnLst>
                        <p:par>
                          <p:cTn id="28" fill="hold">
                            <p:stCondLst>
                              <p:cond delay="0"/>
                            </p:stCondLst>
                            <p:childTnLst>
                              <p:par>
                                <p:cTn id="29" presetID="2" presetClass="mediacall" presetSubtype="0" fill="hold" nodeType="clickEffect">
                                  <p:stCondLst>
                                    <p:cond delay="0"/>
                                  </p:stCondLst>
                                  <p:childTnLst>
                                    <p:cmd type="call" cmd="togglePause">
                                      <p:cBhvr>
                                        <p:cTn id="30"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dirty="0"/>
          </a:p>
        </p:txBody>
      </p:sp>
      <p:pic>
        <p:nvPicPr>
          <p:cNvPr id="5" name="mp4در جنگ احزاب مردم دودسته شدند عده کمی منافق وسست ایمان واکثریت مقاوم - Segment1(00_02_49.000-00_03_49.080).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4"/>
          <a:stretch>
            <a:fillRect/>
          </a:stretch>
        </p:blipFill>
        <p:spPr>
          <a:xfrm>
            <a:off x="5934634" y="513347"/>
            <a:ext cx="5936523" cy="5935579"/>
          </a:xfrm>
          <a:prstGeom prst="rect">
            <a:avLst/>
          </a:prstGeom>
          <a:ln w="228600" cap="sq" cmpd="thickThin">
            <a:solidFill>
              <a:srgbClr val="000000"/>
            </a:solidFill>
            <a:prstDash val="solid"/>
            <a:miter lim="800000"/>
          </a:ln>
          <a:effectLst>
            <a:innerShdw blurRad="76200">
              <a:srgbClr val="000000"/>
            </a:innerShdw>
          </a:effectLst>
        </p:spPr>
      </p:pic>
      <p:pic>
        <p:nvPicPr>
          <p:cNvPr id="1026" name="Picture 2" descr="C:\Users\user\Desktop\شباهت احزاب با حالا\شباهت احزاب با حالا\عکس\فتنه\10377.jpg"/>
          <p:cNvPicPr>
            <a:picLocks noChangeAspect="1" noChangeArrowheads="1"/>
          </p:cNvPicPr>
          <p:nvPr/>
        </p:nvPicPr>
        <p:blipFill>
          <a:blip r:embed="rId5"/>
          <a:srcRect/>
          <a:stretch>
            <a:fillRect/>
          </a:stretch>
        </p:blipFill>
        <p:spPr bwMode="auto">
          <a:xfrm>
            <a:off x="320843" y="497305"/>
            <a:ext cx="4968334" cy="5967663"/>
          </a:xfrm>
          <a:prstGeom prst="rect">
            <a:avLst/>
          </a:prstGeom>
          <a:ln w="228600" cap="sq" cmpd="thickThin">
            <a:solidFill>
              <a:srgbClr val="000000"/>
            </a:solidFill>
            <a:prstDash val="solid"/>
            <a:miter lim="800000"/>
          </a:ln>
          <a:effectLst>
            <a:innerShdw blurRad="76200">
              <a:srgbClr val="000000"/>
            </a:innerShdw>
          </a:effectLst>
        </p:spPr>
      </p:pic>
      <p:pic>
        <p:nvPicPr>
          <p:cNvPr id="14" name="Picture 2" descr="C:\Documents and Settings\Howze\Desktop\شباهت احزاب با حالا\شباهت احزاب با حالا\عکس\42291_48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6871" y="537882"/>
            <a:ext cx="5038164" cy="5880847"/>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15" name="Picture 3" descr="C:\Users\user\Desktop\شباهت احزاب با حالا\احزاب کنونی پشتیبان\عکس\فتنه\01110.jpg"/>
          <p:cNvPicPr>
            <a:picLocks noChangeAspect="1" noChangeArrowheads="1"/>
          </p:cNvPicPr>
          <p:nvPr/>
        </p:nvPicPr>
        <p:blipFill>
          <a:blip r:embed="rId7"/>
          <a:srcRect/>
          <a:stretch>
            <a:fillRect/>
          </a:stretch>
        </p:blipFill>
        <p:spPr bwMode="auto">
          <a:xfrm>
            <a:off x="304800" y="502023"/>
            <a:ext cx="4912659" cy="5880847"/>
          </a:xfrm>
          <a:prstGeom prst="rect">
            <a:avLst/>
          </a:prstGeom>
          <a:ln w="228600" cap="sq" cmpd="thickThin">
            <a:solidFill>
              <a:srgbClr val="000000"/>
            </a:solidFill>
            <a:prstDash val="solid"/>
            <a:miter lim="800000"/>
          </a:ln>
          <a:effectLst>
            <a:innerShdw blurRad="76200">
              <a:srgbClr val="000000"/>
            </a:innerShdw>
          </a:effectLst>
        </p:spPr>
      </p:pic>
      <p:pic>
        <p:nvPicPr>
          <p:cNvPr id="16" name="Picture 10" descr="C:\Users\user\Desktop\شباهت احزاب با حالا\احزاب کنونی پشتیبان\عکس\فتنه\n00296819-r-b-000.jpg"/>
          <p:cNvPicPr>
            <a:picLocks noChangeAspect="1" noChangeArrowheads="1"/>
          </p:cNvPicPr>
          <p:nvPr/>
        </p:nvPicPr>
        <p:blipFill>
          <a:blip r:embed="rId8" cstate="print"/>
          <a:srcRect/>
          <a:stretch>
            <a:fillRect/>
          </a:stretch>
        </p:blipFill>
        <p:spPr bwMode="auto">
          <a:xfrm>
            <a:off x="286871" y="555811"/>
            <a:ext cx="5002305" cy="5809129"/>
          </a:xfrm>
          <a:prstGeom prst="rect">
            <a:avLst/>
          </a:prstGeom>
          <a:ln w="228600" cap="sq" cmpd="thickThin">
            <a:solidFill>
              <a:srgbClr val="000000"/>
            </a:solidFill>
            <a:prstDash val="solid"/>
            <a:miter lim="800000"/>
          </a:ln>
          <a:effectLst>
            <a:innerShdw blurRad="76200">
              <a:srgbClr val="000000"/>
            </a:innerShdw>
          </a:effectLst>
        </p:spPr>
      </p:pic>
      <p:pic>
        <p:nvPicPr>
          <p:cNvPr id="17" name="Picture 6" descr="C:\Documents and Settings\Howze\Desktop\شباهت احزاب با حالا\شباهت احزاب با حالا\عکس\فتنه\untitledباتطغ.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2376" y="526489"/>
            <a:ext cx="4840942" cy="5730876"/>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18" name="Picture 5" descr="C:\Users\user\Desktop\شباهت احزاب با حالا\احزاب کنونی پشتیبان\عکس\فتنه\2834771_656.jpg"/>
          <p:cNvPicPr>
            <a:picLocks noChangeAspect="1" noChangeArrowheads="1"/>
          </p:cNvPicPr>
          <p:nvPr/>
        </p:nvPicPr>
        <p:blipFill>
          <a:blip r:embed="rId10" cstate="print"/>
          <a:srcRect/>
          <a:stretch>
            <a:fillRect/>
          </a:stretch>
        </p:blipFill>
        <p:spPr bwMode="auto">
          <a:xfrm>
            <a:off x="358587" y="502023"/>
            <a:ext cx="4858871" cy="5755342"/>
          </a:xfrm>
          <a:prstGeom prst="rect">
            <a:avLst/>
          </a:prstGeom>
          <a:ln w="228600" cap="sq" cmpd="thickThin">
            <a:solidFill>
              <a:srgbClr val="000000"/>
            </a:solidFill>
            <a:prstDash val="solid"/>
            <a:miter lim="800000"/>
          </a:ln>
          <a:effectLst>
            <a:innerShdw blurRad="76200">
              <a:srgbClr val="000000"/>
            </a:innerShdw>
          </a:effectLst>
        </p:spPr>
      </p:pic>
      <p:pic>
        <p:nvPicPr>
          <p:cNvPr id="19" name="Picture 4" descr="C:\Users\user\Desktop\شباهت احزاب با حالا\احزاب کنونی پشتیبان\عکس\فتنه\آشوب.jpg"/>
          <p:cNvPicPr>
            <a:picLocks noChangeAspect="1" noChangeArrowheads="1"/>
          </p:cNvPicPr>
          <p:nvPr/>
        </p:nvPicPr>
        <p:blipFill>
          <a:blip r:embed="rId11"/>
          <a:srcRect/>
          <a:stretch>
            <a:fillRect/>
          </a:stretch>
        </p:blipFill>
        <p:spPr bwMode="auto">
          <a:xfrm>
            <a:off x="304800" y="555812"/>
            <a:ext cx="5056094" cy="5898776"/>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82722525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par>
                          <p:cTn id="7" fill="hold">
                            <p:stCondLst>
                              <p:cond delay="0"/>
                            </p:stCondLst>
                            <p:childTnLst>
                              <p:par>
                                <p:cTn id="8" presetID="53" presetClass="entr" presetSubtype="0" fill="hold" nodeType="afterEffect">
                                  <p:stCondLst>
                                    <p:cond delay="100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1000" fill="hold"/>
                                        <p:tgtEl>
                                          <p:spTgt spid="1026"/>
                                        </p:tgtEl>
                                        <p:attrNameLst>
                                          <p:attrName>ppt_w</p:attrName>
                                        </p:attrNameLst>
                                      </p:cBhvr>
                                      <p:tavLst>
                                        <p:tav tm="0">
                                          <p:val>
                                            <p:fltVal val="0"/>
                                          </p:val>
                                        </p:tav>
                                        <p:tav tm="100000">
                                          <p:val>
                                            <p:strVal val="#ppt_w"/>
                                          </p:val>
                                        </p:tav>
                                      </p:tavLst>
                                    </p:anim>
                                    <p:anim calcmode="lin" valueType="num">
                                      <p:cBhvr>
                                        <p:cTn id="11" dur="1000" fill="hold"/>
                                        <p:tgtEl>
                                          <p:spTgt spid="1026"/>
                                        </p:tgtEl>
                                        <p:attrNameLst>
                                          <p:attrName>ppt_h</p:attrName>
                                        </p:attrNameLst>
                                      </p:cBhvr>
                                      <p:tavLst>
                                        <p:tav tm="0">
                                          <p:val>
                                            <p:fltVal val="0"/>
                                          </p:val>
                                        </p:tav>
                                        <p:tav tm="100000">
                                          <p:val>
                                            <p:strVal val="#ppt_h"/>
                                          </p:val>
                                        </p:tav>
                                      </p:tavLst>
                                    </p:anim>
                                    <p:animEffect transition="in" filter="fade">
                                      <p:cBhvr>
                                        <p:cTn id="12" dur="1000"/>
                                        <p:tgtEl>
                                          <p:spTgt spid="1026"/>
                                        </p:tgtEl>
                                      </p:cBhvr>
                                    </p:animEffect>
                                  </p:childTnLst>
                                </p:cTn>
                              </p:par>
                            </p:childTnLst>
                          </p:cTn>
                        </p:par>
                        <p:par>
                          <p:cTn id="13" fill="hold">
                            <p:stCondLst>
                              <p:cond delay="2000"/>
                            </p:stCondLst>
                            <p:childTnLst>
                              <p:par>
                                <p:cTn id="14" presetID="53" presetClass="entr" presetSubtype="0" fill="hold" nodeType="afterEffect">
                                  <p:stCondLst>
                                    <p:cond delay="50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1000" fill="hold"/>
                                        <p:tgtEl>
                                          <p:spTgt spid="14"/>
                                        </p:tgtEl>
                                        <p:attrNameLst>
                                          <p:attrName>ppt_w</p:attrName>
                                        </p:attrNameLst>
                                      </p:cBhvr>
                                      <p:tavLst>
                                        <p:tav tm="0">
                                          <p:val>
                                            <p:fltVal val="0"/>
                                          </p:val>
                                        </p:tav>
                                        <p:tav tm="100000">
                                          <p:val>
                                            <p:strVal val="#ppt_w"/>
                                          </p:val>
                                        </p:tav>
                                      </p:tavLst>
                                    </p:anim>
                                    <p:anim calcmode="lin" valueType="num">
                                      <p:cBhvr>
                                        <p:cTn id="17" dur="1000" fill="hold"/>
                                        <p:tgtEl>
                                          <p:spTgt spid="14"/>
                                        </p:tgtEl>
                                        <p:attrNameLst>
                                          <p:attrName>ppt_h</p:attrName>
                                        </p:attrNameLst>
                                      </p:cBhvr>
                                      <p:tavLst>
                                        <p:tav tm="0">
                                          <p:val>
                                            <p:fltVal val="0"/>
                                          </p:val>
                                        </p:tav>
                                        <p:tav tm="100000">
                                          <p:val>
                                            <p:strVal val="#ppt_h"/>
                                          </p:val>
                                        </p:tav>
                                      </p:tavLst>
                                    </p:anim>
                                    <p:animEffect transition="in" filter="fade">
                                      <p:cBhvr>
                                        <p:cTn id="18" dur="1000"/>
                                        <p:tgtEl>
                                          <p:spTgt spid="14"/>
                                        </p:tgtEl>
                                      </p:cBhvr>
                                    </p:animEffect>
                                  </p:childTnLst>
                                </p:cTn>
                              </p:par>
                            </p:childTnLst>
                          </p:cTn>
                        </p:par>
                        <p:par>
                          <p:cTn id="19" fill="hold">
                            <p:stCondLst>
                              <p:cond delay="8000"/>
                            </p:stCondLst>
                            <p:childTnLst>
                              <p:par>
                                <p:cTn id="20" presetID="53" presetClass="entr" presetSubtype="0" fill="hold" nodeType="afterEffect">
                                  <p:stCondLst>
                                    <p:cond delay="5000"/>
                                  </p:stCondLst>
                                  <p:childTnLst>
                                    <p:set>
                                      <p:cBhvr>
                                        <p:cTn id="21" dur="1" fill="hold">
                                          <p:stCondLst>
                                            <p:cond delay="0"/>
                                          </p:stCondLst>
                                        </p:cTn>
                                        <p:tgtEl>
                                          <p:spTgt spid="15"/>
                                        </p:tgtEl>
                                        <p:attrNameLst>
                                          <p:attrName>style.visibility</p:attrName>
                                        </p:attrNameLst>
                                      </p:cBhvr>
                                      <p:to>
                                        <p:strVal val="visible"/>
                                      </p:to>
                                    </p:set>
                                    <p:anim calcmode="lin" valueType="num">
                                      <p:cBhvr>
                                        <p:cTn id="22" dur="1000" fill="hold"/>
                                        <p:tgtEl>
                                          <p:spTgt spid="15"/>
                                        </p:tgtEl>
                                        <p:attrNameLst>
                                          <p:attrName>ppt_w</p:attrName>
                                        </p:attrNameLst>
                                      </p:cBhvr>
                                      <p:tavLst>
                                        <p:tav tm="0">
                                          <p:val>
                                            <p:fltVal val="0"/>
                                          </p:val>
                                        </p:tav>
                                        <p:tav tm="100000">
                                          <p:val>
                                            <p:strVal val="#ppt_w"/>
                                          </p:val>
                                        </p:tav>
                                      </p:tavLst>
                                    </p:anim>
                                    <p:anim calcmode="lin" valueType="num">
                                      <p:cBhvr>
                                        <p:cTn id="23" dur="1000" fill="hold"/>
                                        <p:tgtEl>
                                          <p:spTgt spid="15"/>
                                        </p:tgtEl>
                                        <p:attrNameLst>
                                          <p:attrName>ppt_h</p:attrName>
                                        </p:attrNameLst>
                                      </p:cBhvr>
                                      <p:tavLst>
                                        <p:tav tm="0">
                                          <p:val>
                                            <p:fltVal val="0"/>
                                          </p:val>
                                        </p:tav>
                                        <p:tav tm="100000">
                                          <p:val>
                                            <p:strVal val="#ppt_h"/>
                                          </p:val>
                                        </p:tav>
                                      </p:tavLst>
                                    </p:anim>
                                    <p:animEffect transition="in" filter="fade">
                                      <p:cBhvr>
                                        <p:cTn id="24" dur="1000"/>
                                        <p:tgtEl>
                                          <p:spTgt spid="15"/>
                                        </p:tgtEl>
                                      </p:cBhvr>
                                    </p:animEffect>
                                  </p:childTnLst>
                                </p:cTn>
                              </p:par>
                            </p:childTnLst>
                          </p:cTn>
                        </p:par>
                        <p:par>
                          <p:cTn id="25" fill="hold">
                            <p:stCondLst>
                              <p:cond delay="14000"/>
                            </p:stCondLst>
                            <p:childTnLst>
                              <p:par>
                                <p:cTn id="26" presetID="53" presetClass="entr" presetSubtype="0" fill="hold" nodeType="afterEffect">
                                  <p:stCondLst>
                                    <p:cond delay="5000"/>
                                  </p:stCondLst>
                                  <p:childTnLst>
                                    <p:set>
                                      <p:cBhvr>
                                        <p:cTn id="27" dur="1" fill="hold">
                                          <p:stCondLst>
                                            <p:cond delay="0"/>
                                          </p:stCondLst>
                                        </p:cTn>
                                        <p:tgtEl>
                                          <p:spTgt spid="16"/>
                                        </p:tgtEl>
                                        <p:attrNameLst>
                                          <p:attrName>style.visibility</p:attrName>
                                        </p:attrNameLst>
                                      </p:cBhvr>
                                      <p:to>
                                        <p:strVal val="visible"/>
                                      </p:to>
                                    </p:set>
                                    <p:anim calcmode="lin" valueType="num">
                                      <p:cBhvr>
                                        <p:cTn id="28" dur="1000" fill="hold"/>
                                        <p:tgtEl>
                                          <p:spTgt spid="16"/>
                                        </p:tgtEl>
                                        <p:attrNameLst>
                                          <p:attrName>ppt_w</p:attrName>
                                        </p:attrNameLst>
                                      </p:cBhvr>
                                      <p:tavLst>
                                        <p:tav tm="0">
                                          <p:val>
                                            <p:fltVal val="0"/>
                                          </p:val>
                                        </p:tav>
                                        <p:tav tm="100000">
                                          <p:val>
                                            <p:strVal val="#ppt_w"/>
                                          </p:val>
                                        </p:tav>
                                      </p:tavLst>
                                    </p:anim>
                                    <p:anim calcmode="lin" valueType="num">
                                      <p:cBhvr>
                                        <p:cTn id="29" dur="1000" fill="hold"/>
                                        <p:tgtEl>
                                          <p:spTgt spid="16"/>
                                        </p:tgtEl>
                                        <p:attrNameLst>
                                          <p:attrName>ppt_h</p:attrName>
                                        </p:attrNameLst>
                                      </p:cBhvr>
                                      <p:tavLst>
                                        <p:tav tm="0">
                                          <p:val>
                                            <p:fltVal val="0"/>
                                          </p:val>
                                        </p:tav>
                                        <p:tav tm="100000">
                                          <p:val>
                                            <p:strVal val="#ppt_h"/>
                                          </p:val>
                                        </p:tav>
                                      </p:tavLst>
                                    </p:anim>
                                    <p:animEffect transition="in" filter="fade">
                                      <p:cBhvr>
                                        <p:cTn id="30" dur="1000"/>
                                        <p:tgtEl>
                                          <p:spTgt spid="16"/>
                                        </p:tgtEl>
                                      </p:cBhvr>
                                    </p:animEffect>
                                  </p:childTnLst>
                                </p:cTn>
                              </p:par>
                            </p:childTnLst>
                          </p:cTn>
                        </p:par>
                        <p:par>
                          <p:cTn id="31" fill="hold">
                            <p:stCondLst>
                              <p:cond delay="20000"/>
                            </p:stCondLst>
                            <p:childTnLst>
                              <p:par>
                                <p:cTn id="32" presetID="53" presetClass="entr" presetSubtype="0" fill="hold" nodeType="afterEffect">
                                  <p:stCondLst>
                                    <p:cond delay="5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1000" fill="hold"/>
                                        <p:tgtEl>
                                          <p:spTgt spid="17"/>
                                        </p:tgtEl>
                                        <p:attrNameLst>
                                          <p:attrName>ppt_w</p:attrName>
                                        </p:attrNameLst>
                                      </p:cBhvr>
                                      <p:tavLst>
                                        <p:tav tm="0">
                                          <p:val>
                                            <p:fltVal val="0"/>
                                          </p:val>
                                        </p:tav>
                                        <p:tav tm="100000">
                                          <p:val>
                                            <p:strVal val="#ppt_w"/>
                                          </p:val>
                                        </p:tav>
                                      </p:tavLst>
                                    </p:anim>
                                    <p:anim calcmode="lin" valueType="num">
                                      <p:cBhvr>
                                        <p:cTn id="35" dur="1000" fill="hold"/>
                                        <p:tgtEl>
                                          <p:spTgt spid="17"/>
                                        </p:tgtEl>
                                        <p:attrNameLst>
                                          <p:attrName>ppt_h</p:attrName>
                                        </p:attrNameLst>
                                      </p:cBhvr>
                                      <p:tavLst>
                                        <p:tav tm="0">
                                          <p:val>
                                            <p:fltVal val="0"/>
                                          </p:val>
                                        </p:tav>
                                        <p:tav tm="100000">
                                          <p:val>
                                            <p:strVal val="#ppt_h"/>
                                          </p:val>
                                        </p:tav>
                                      </p:tavLst>
                                    </p:anim>
                                    <p:animEffect transition="in" filter="fade">
                                      <p:cBhvr>
                                        <p:cTn id="36" dur="1000"/>
                                        <p:tgtEl>
                                          <p:spTgt spid="17"/>
                                        </p:tgtEl>
                                      </p:cBhvr>
                                    </p:animEffect>
                                  </p:childTnLst>
                                </p:cTn>
                              </p:par>
                            </p:childTnLst>
                          </p:cTn>
                        </p:par>
                        <p:par>
                          <p:cTn id="37" fill="hold">
                            <p:stCondLst>
                              <p:cond delay="26000"/>
                            </p:stCondLst>
                            <p:childTnLst>
                              <p:par>
                                <p:cTn id="38" presetID="53" presetClass="entr" presetSubtype="0" fill="hold" nodeType="afterEffect">
                                  <p:stCondLst>
                                    <p:cond delay="5000"/>
                                  </p:stCondLst>
                                  <p:childTnLst>
                                    <p:set>
                                      <p:cBhvr>
                                        <p:cTn id="39" dur="1" fill="hold">
                                          <p:stCondLst>
                                            <p:cond delay="0"/>
                                          </p:stCondLst>
                                        </p:cTn>
                                        <p:tgtEl>
                                          <p:spTgt spid="18"/>
                                        </p:tgtEl>
                                        <p:attrNameLst>
                                          <p:attrName>style.visibility</p:attrName>
                                        </p:attrNameLst>
                                      </p:cBhvr>
                                      <p:to>
                                        <p:strVal val="visible"/>
                                      </p:to>
                                    </p:set>
                                    <p:anim calcmode="lin" valueType="num">
                                      <p:cBhvr>
                                        <p:cTn id="40" dur="1000" fill="hold"/>
                                        <p:tgtEl>
                                          <p:spTgt spid="18"/>
                                        </p:tgtEl>
                                        <p:attrNameLst>
                                          <p:attrName>ppt_w</p:attrName>
                                        </p:attrNameLst>
                                      </p:cBhvr>
                                      <p:tavLst>
                                        <p:tav tm="0">
                                          <p:val>
                                            <p:fltVal val="0"/>
                                          </p:val>
                                        </p:tav>
                                        <p:tav tm="100000">
                                          <p:val>
                                            <p:strVal val="#ppt_w"/>
                                          </p:val>
                                        </p:tav>
                                      </p:tavLst>
                                    </p:anim>
                                    <p:anim calcmode="lin" valueType="num">
                                      <p:cBhvr>
                                        <p:cTn id="41" dur="1000" fill="hold"/>
                                        <p:tgtEl>
                                          <p:spTgt spid="18"/>
                                        </p:tgtEl>
                                        <p:attrNameLst>
                                          <p:attrName>ppt_h</p:attrName>
                                        </p:attrNameLst>
                                      </p:cBhvr>
                                      <p:tavLst>
                                        <p:tav tm="0">
                                          <p:val>
                                            <p:fltVal val="0"/>
                                          </p:val>
                                        </p:tav>
                                        <p:tav tm="100000">
                                          <p:val>
                                            <p:strVal val="#ppt_h"/>
                                          </p:val>
                                        </p:tav>
                                      </p:tavLst>
                                    </p:anim>
                                    <p:animEffect transition="in" filter="fade">
                                      <p:cBhvr>
                                        <p:cTn id="42" dur="1000"/>
                                        <p:tgtEl>
                                          <p:spTgt spid="18"/>
                                        </p:tgtEl>
                                      </p:cBhvr>
                                    </p:animEffect>
                                  </p:childTnLst>
                                </p:cTn>
                              </p:par>
                            </p:childTnLst>
                          </p:cTn>
                        </p:par>
                        <p:par>
                          <p:cTn id="43" fill="hold">
                            <p:stCondLst>
                              <p:cond delay="32000"/>
                            </p:stCondLst>
                            <p:childTnLst>
                              <p:par>
                                <p:cTn id="44" presetID="53" presetClass="entr" presetSubtype="0" fill="hold" nodeType="afterEffect">
                                  <p:stCondLst>
                                    <p:cond delay="8000"/>
                                  </p:stCondLst>
                                  <p:childTnLst>
                                    <p:set>
                                      <p:cBhvr>
                                        <p:cTn id="45" dur="1" fill="hold">
                                          <p:stCondLst>
                                            <p:cond delay="0"/>
                                          </p:stCondLst>
                                        </p:cTn>
                                        <p:tgtEl>
                                          <p:spTgt spid="19"/>
                                        </p:tgtEl>
                                        <p:attrNameLst>
                                          <p:attrName>style.visibility</p:attrName>
                                        </p:attrNameLst>
                                      </p:cBhvr>
                                      <p:to>
                                        <p:strVal val="visible"/>
                                      </p:to>
                                    </p:set>
                                    <p:anim calcmode="lin" valueType="num">
                                      <p:cBhvr>
                                        <p:cTn id="46" dur="1000" fill="hold"/>
                                        <p:tgtEl>
                                          <p:spTgt spid="19"/>
                                        </p:tgtEl>
                                        <p:attrNameLst>
                                          <p:attrName>ppt_w</p:attrName>
                                        </p:attrNameLst>
                                      </p:cBhvr>
                                      <p:tavLst>
                                        <p:tav tm="0">
                                          <p:val>
                                            <p:fltVal val="0"/>
                                          </p:val>
                                        </p:tav>
                                        <p:tav tm="100000">
                                          <p:val>
                                            <p:strVal val="#ppt_w"/>
                                          </p:val>
                                        </p:tav>
                                      </p:tavLst>
                                    </p:anim>
                                    <p:anim calcmode="lin" valueType="num">
                                      <p:cBhvr>
                                        <p:cTn id="47" dur="1000" fill="hold"/>
                                        <p:tgtEl>
                                          <p:spTgt spid="19"/>
                                        </p:tgtEl>
                                        <p:attrNameLst>
                                          <p:attrName>ppt_h</p:attrName>
                                        </p:attrNameLst>
                                      </p:cBhvr>
                                      <p:tavLst>
                                        <p:tav tm="0">
                                          <p:val>
                                            <p:fltVal val="0"/>
                                          </p:val>
                                        </p:tav>
                                        <p:tav tm="100000">
                                          <p:val>
                                            <p:strVal val="#ppt_h"/>
                                          </p:val>
                                        </p:tav>
                                      </p:tavLst>
                                    </p:anim>
                                    <p:animEffect transition="in" filter="fade">
                                      <p:cBhvr>
                                        <p:cTn id="48"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49"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3"/>
          <p:cNvSpPr>
            <a:spLocks noGrp="1"/>
          </p:cNvSpPr>
          <p:nvPr>
            <p:ph idx="1"/>
          </p:nvPr>
        </p:nvSpPr>
        <p:spPr>
          <a:xfrm>
            <a:off x="1475874" y="340964"/>
            <a:ext cx="9689431" cy="5541222"/>
          </a:xfrm>
          <a:prstGeom prst="ellipse">
            <a:avLst/>
          </a:prstGeom>
          <a:ln w="76200">
            <a:noFill/>
          </a:ln>
          <a:effectLst>
            <a:glow rad="228600">
              <a:schemeClr val="accent6">
                <a:satMod val="175000"/>
                <a:alpha val="40000"/>
              </a:schemeClr>
            </a:glow>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1">
            <a:schemeClr val="accent4"/>
          </a:lnRef>
          <a:fillRef idx="2">
            <a:schemeClr val="accent4"/>
          </a:fillRef>
          <a:effectRef idx="1">
            <a:schemeClr val="accent4"/>
          </a:effectRef>
          <a:fontRef idx="minor">
            <a:schemeClr val="dk1"/>
          </a:fontRef>
        </p:style>
        <p:txBody>
          <a:bodyPr rtlCol="1" anchor="ctr"/>
          <a:lstStyle/>
          <a:p>
            <a:pPr algn="ctr">
              <a:buFont typeface="Wingdings 3" pitchFamily="18" charset="2"/>
              <a:buNone/>
              <a:defRPr/>
            </a:pPr>
            <a:r>
              <a:rPr lang="fa-IR" sz="6000" b="1" dirty="0" smtClean="0">
                <a:solidFill>
                  <a:schemeClr val="tx1"/>
                </a:solidFill>
                <a:effectLst>
                  <a:outerShdw blurRad="38100" dist="38100" dir="2700000" algn="tl">
                    <a:srgbClr val="000000">
                      <a:alpha val="43137"/>
                    </a:srgbClr>
                  </a:outerShdw>
                </a:effectLst>
                <a:cs typeface="B Nazanin" pitchFamily="2" charset="-78"/>
              </a:rPr>
              <a:t>شباهتهای اوضاع کنونی </a:t>
            </a:r>
            <a:r>
              <a:rPr lang="fa-IR" sz="7200" b="1" dirty="0" smtClean="0">
                <a:solidFill>
                  <a:schemeClr val="tx1"/>
                </a:solidFill>
                <a:effectLst>
                  <a:outerShdw blurRad="38100" dist="38100" dir="2700000" algn="tl">
                    <a:srgbClr val="000000">
                      <a:alpha val="43137"/>
                    </a:srgbClr>
                  </a:outerShdw>
                </a:effectLst>
                <a:cs typeface="B Nazanin" pitchFamily="2" charset="-78"/>
              </a:rPr>
              <a:t>با</a:t>
            </a:r>
          </a:p>
          <a:p>
            <a:pPr algn="ctr">
              <a:buFont typeface="Wingdings 3" pitchFamily="18" charset="2"/>
              <a:buNone/>
              <a:defRPr/>
            </a:pPr>
            <a:r>
              <a:rPr lang="fa-IR" sz="8800" b="1" dirty="0" smtClean="0">
                <a:solidFill>
                  <a:srgbClr val="C00000"/>
                </a:solidFill>
                <a:effectLst>
                  <a:outerShdw blurRad="38100" dist="38100" dir="2700000" algn="tl">
                    <a:srgbClr val="000000">
                      <a:alpha val="43137"/>
                    </a:srgbClr>
                  </a:outerShdw>
                </a:effectLst>
                <a:cs typeface="B Nazanin" pitchFamily="2" charset="-78"/>
              </a:rPr>
              <a:t>جنگ احزاب</a:t>
            </a:r>
            <a:endParaRPr lang="fa-IR" sz="8800" b="1" dirty="0">
              <a:solidFill>
                <a:srgbClr val="C00000"/>
              </a:solidFill>
              <a:effectLst>
                <a:outerShdw blurRad="38100" dist="38100" dir="2700000" algn="tl">
                  <a:srgbClr val="000000">
                    <a:alpha val="43137"/>
                  </a:srgbClr>
                </a:outerShdw>
              </a:effectLst>
              <a:cs typeface="B Nazanin" pitchFamily="2" charset="-78"/>
            </a:endParaRPr>
          </a:p>
        </p:txBody>
      </p:sp>
    </p:spTree>
    <p:extLst>
      <p:ext uri="{BB962C8B-B14F-4D97-AF65-F5344CB8AC3E}">
        <p14:creationId xmlns:p14="http://schemas.microsoft.com/office/powerpoint/2010/main" val="147889628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448926" y="152401"/>
            <a:ext cx="5390148" cy="559551"/>
          </a:xfrm>
          <a:ln>
            <a:solidFill>
              <a:schemeClr val="tx1"/>
            </a:solidFill>
          </a:ln>
        </p:spPr>
        <p:style>
          <a:lnRef idx="1">
            <a:schemeClr val="accent6"/>
          </a:lnRef>
          <a:fillRef idx="2">
            <a:schemeClr val="accent6"/>
          </a:fillRef>
          <a:effectRef idx="1">
            <a:schemeClr val="accent6"/>
          </a:effectRef>
          <a:fontRef idx="minor">
            <a:schemeClr val="dk1"/>
          </a:fontRef>
        </p:style>
        <p:txBody>
          <a:bodyPr>
            <a:noAutofit/>
          </a:bodyPr>
          <a:lstStyle/>
          <a:p>
            <a:pPr algn="ctr"/>
            <a:r>
              <a:rPr lang="fa-IR" sz="2400" dirty="0" smtClean="0">
                <a:solidFill>
                  <a:srgbClr val="FF0000"/>
                </a:solidFill>
                <a:cs typeface="B Titr" panose="00000700000000000000" pitchFamily="2" charset="-78"/>
              </a:rPr>
              <a:t>دیدار دانشجویان با امام خامنه ای      95/4/12</a:t>
            </a:r>
            <a:endParaRPr lang="fa-IR" sz="2400" dirty="0">
              <a:solidFill>
                <a:srgbClr val="FF0000"/>
              </a:solidFill>
              <a:cs typeface="B Titr" panose="00000700000000000000" pitchFamily="2" charset="-78"/>
            </a:endParaRPr>
          </a:p>
        </p:txBody>
      </p:sp>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288757"/>
            <a:ext cx="5799221" cy="3048001"/>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chemeClr val="accent1"/>
                </a:solidFill>
              </a14:hiddenFill>
            </a:ext>
          </a:extLst>
        </p:spPr>
      </p:pic>
      <p:pic>
        <p:nvPicPr>
          <p:cNvPr id="8" name="مقام معظمmp4 رهبری )مشابهت اوضاع امروز وجنگ احزاب).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5"/>
          <a:stretch>
            <a:fillRect/>
          </a:stretch>
        </p:blipFill>
        <p:spPr>
          <a:xfrm>
            <a:off x="6412930" y="1026695"/>
            <a:ext cx="5554481" cy="516555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11" name="Picture 2" descr="C:\Users\user\Desktop\شباهت احزاب با حالا\احزاب2\شباهت احزاب با حالا\عکس\40395_513.jpg"/>
          <p:cNvPicPr>
            <a:picLocks noChangeAspect="1" noChangeArrowheads="1"/>
          </p:cNvPicPr>
          <p:nvPr/>
        </p:nvPicPr>
        <p:blipFill>
          <a:blip r:embed="rId6"/>
          <a:srcRect/>
          <a:stretch>
            <a:fillRect/>
          </a:stretch>
        </p:blipFill>
        <p:spPr bwMode="auto">
          <a:xfrm>
            <a:off x="224589" y="3561348"/>
            <a:ext cx="5762854" cy="296779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2" name="Picture 1" descr="C:\Users\user\Desktop\شباهت احزاب با حالا\احزاب2\شباهت احزاب با حالا\عکس\محاصره\1446808266_1.jpg"/>
          <p:cNvPicPr>
            <a:picLocks noChangeAspect="1" noChangeArrowheads="1"/>
          </p:cNvPicPr>
          <p:nvPr/>
        </p:nvPicPr>
        <p:blipFill>
          <a:blip r:embed="rId7"/>
          <a:srcRect/>
          <a:stretch>
            <a:fillRect/>
          </a:stretch>
        </p:blipFill>
        <p:spPr bwMode="auto">
          <a:xfrm>
            <a:off x="256676" y="3473116"/>
            <a:ext cx="5743071" cy="3080084"/>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4080" fill="hold"/>
                                        <p:tgtEl>
                                          <p:spTgt spid="8"/>
                                        </p:tgtEl>
                                      </p:cBhvr>
                                    </p:cmd>
                                  </p:childTnLst>
                                </p:cTn>
                              </p:par>
                            </p:childTnLst>
                          </p:cTn>
                        </p:par>
                        <p:par>
                          <p:cTn id="7" fill="hold">
                            <p:stCondLst>
                              <p:cond delay="84080"/>
                            </p:stCondLst>
                            <p:childTnLst>
                              <p:par>
                                <p:cTn id="8" presetID="53" presetClass="entr" presetSubtype="0" fill="hold" nodeType="afterEffect">
                                  <p:stCondLst>
                                    <p:cond delay="500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animEffect transition="in" filter="fade">
                                      <p:cBhvr>
                                        <p:cTn id="12" dur="5000"/>
                                        <p:tgtEl>
                                          <p:spTgt spid="5"/>
                                        </p:tgtEl>
                                      </p:cBhvr>
                                    </p:animEffect>
                                  </p:childTnLst>
                                </p:cTn>
                              </p:par>
                            </p:childTnLst>
                          </p:cTn>
                        </p:par>
                        <p:par>
                          <p:cTn id="13" fill="hold">
                            <p:stCondLst>
                              <p:cond delay="94080"/>
                            </p:stCondLst>
                            <p:childTnLst>
                              <p:par>
                                <p:cTn id="14" presetID="53" presetClass="entr" presetSubtype="0" fill="hold" nodeType="afterEffect">
                                  <p:stCondLst>
                                    <p:cond delay="400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0" fill="hold"/>
                                        <p:tgtEl>
                                          <p:spTgt spid="11"/>
                                        </p:tgtEl>
                                        <p:attrNameLst>
                                          <p:attrName>ppt_w</p:attrName>
                                        </p:attrNameLst>
                                      </p:cBhvr>
                                      <p:tavLst>
                                        <p:tav tm="0">
                                          <p:val>
                                            <p:fltVal val="0"/>
                                          </p:val>
                                        </p:tav>
                                        <p:tav tm="100000">
                                          <p:val>
                                            <p:strVal val="#ppt_w"/>
                                          </p:val>
                                        </p:tav>
                                      </p:tavLst>
                                    </p:anim>
                                    <p:anim calcmode="lin" valueType="num">
                                      <p:cBhvr>
                                        <p:cTn id="17" dur="5000" fill="hold"/>
                                        <p:tgtEl>
                                          <p:spTgt spid="11"/>
                                        </p:tgtEl>
                                        <p:attrNameLst>
                                          <p:attrName>ppt_h</p:attrName>
                                        </p:attrNameLst>
                                      </p:cBhvr>
                                      <p:tavLst>
                                        <p:tav tm="0">
                                          <p:val>
                                            <p:fltVal val="0"/>
                                          </p:val>
                                        </p:tav>
                                        <p:tav tm="100000">
                                          <p:val>
                                            <p:strVal val="#ppt_h"/>
                                          </p:val>
                                        </p:tav>
                                      </p:tavLst>
                                    </p:anim>
                                    <p:animEffect transition="in" filter="fade">
                                      <p:cBhvr>
                                        <p:cTn id="18" dur="5000"/>
                                        <p:tgtEl>
                                          <p:spTgt spid="11"/>
                                        </p:tgtEl>
                                      </p:cBhvr>
                                    </p:animEffect>
                                  </p:childTnLst>
                                </p:cTn>
                              </p:par>
                            </p:childTnLst>
                          </p:cTn>
                        </p:par>
                        <p:par>
                          <p:cTn id="19" fill="hold">
                            <p:stCondLst>
                              <p:cond delay="103080"/>
                            </p:stCondLst>
                            <p:childTnLst>
                              <p:par>
                                <p:cTn id="20" presetID="53" presetClass="entr" presetSubtype="0" fill="hold" nodeType="afterEffect">
                                  <p:stCondLst>
                                    <p:cond delay="1000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0" fill="hold"/>
                                        <p:tgtEl>
                                          <p:spTgt spid="12"/>
                                        </p:tgtEl>
                                        <p:attrNameLst>
                                          <p:attrName>ppt_w</p:attrName>
                                        </p:attrNameLst>
                                      </p:cBhvr>
                                      <p:tavLst>
                                        <p:tav tm="0">
                                          <p:val>
                                            <p:fltVal val="0"/>
                                          </p:val>
                                        </p:tav>
                                        <p:tav tm="100000">
                                          <p:val>
                                            <p:strVal val="#ppt_w"/>
                                          </p:val>
                                        </p:tav>
                                      </p:tavLst>
                                    </p:anim>
                                    <p:anim calcmode="lin" valueType="num">
                                      <p:cBhvr>
                                        <p:cTn id="23" dur="5000" fill="hold"/>
                                        <p:tgtEl>
                                          <p:spTgt spid="12"/>
                                        </p:tgtEl>
                                        <p:attrNameLst>
                                          <p:attrName>ppt_h</p:attrName>
                                        </p:attrNameLst>
                                      </p:cBhvr>
                                      <p:tavLst>
                                        <p:tav tm="0">
                                          <p:val>
                                            <p:fltVal val="0"/>
                                          </p:val>
                                        </p:tav>
                                        <p:tav tm="100000">
                                          <p:val>
                                            <p:strVal val="#ppt_h"/>
                                          </p:val>
                                        </p:tav>
                                      </p:tavLst>
                                    </p:anim>
                                    <p:animEffect transition="in" filter="fade">
                                      <p:cBhvr>
                                        <p:cTn id="24"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25" fill="hold" display="0">
                  <p:stCondLst>
                    <p:cond delay="indefinite"/>
                  </p:stCondLst>
                  <p:endCondLst>
                    <p:cond evt="onNext" delay="0">
                      <p:tgtEl>
                        <p:sldTgt/>
                      </p:tgtEl>
                    </p:cond>
                    <p:cond evt="onPrev" delay="0">
                      <p:tgtEl>
                        <p:sldTgt/>
                      </p:tgtEl>
                    </p:cond>
                  </p:endCondLst>
                </p:cTn>
                <p:tgtEl>
                  <p:spTgt spid="8"/>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802674" y="183672"/>
            <a:ext cx="7932998" cy="5159293"/>
          </a:xfrm>
          <a:prstGeom prst="roundRect">
            <a:avLst/>
          </a:prstGeom>
          <a:blipFill>
            <a:blip r:embed="rId2"/>
            <a:tile tx="0" ty="0" sx="100000" sy="100000" flip="none" algn="tl"/>
          </a:blipFill>
          <a:ln>
            <a:noFill/>
          </a:ln>
          <a:effectLst>
            <a:glow rad="63500">
              <a:schemeClr val="accent2">
                <a:satMod val="175000"/>
                <a:alpha val="40000"/>
              </a:schemeClr>
            </a:glow>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lope"/>
          </a:sp3d>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rtl="0" fontAlgn="auto">
              <a:spcBef>
                <a:spcPts val="0"/>
              </a:spcBef>
              <a:spcAft>
                <a:spcPts val="0"/>
              </a:spcAft>
              <a:defRPr/>
            </a:pPr>
            <a:r>
              <a:rPr lang="fa-IR" sz="9600" b="1" dirty="0" smtClean="0">
                <a:solidFill>
                  <a:srgbClr val="C00000"/>
                </a:solidFill>
                <a:cs typeface="B Zar" panose="00000400000000000000" pitchFamily="2" charset="-78"/>
              </a:rPr>
              <a:t>جنگ </a:t>
            </a:r>
          </a:p>
          <a:p>
            <a:pPr algn="ctr" rtl="0" fontAlgn="auto">
              <a:spcBef>
                <a:spcPts val="0"/>
              </a:spcBef>
              <a:spcAft>
                <a:spcPts val="0"/>
              </a:spcAft>
              <a:defRPr/>
            </a:pPr>
            <a:r>
              <a:rPr lang="fa-IR" sz="9600" b="1" dirty="0" smtClean="0">
                <a:solidFill>
                  <a:schemeClr val="tx1"/>
                </a:solidFill>
                <a:cs typeface="B Zar" panose="00000400000000000000" pitchFamily="2" charset="-78"/>
              </a:rPr>
              <a:t>احزاب(خندق)</a:t>
            </a:r>
            <a:endParaRPr lang="en-US" sz="7200" b="1" dirty="0">
              <a:solidFill>
                <a:schemeClr val="tx1"/>
              </a:solidFill>
              <a:cs typeface="B Zar" panose="00000400000000000000"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45432" y="183329"/>
            <a:ext cx="11277600" cy="811282"/>
          </a:xfrm>
        </p:spPr>
        <p:txBody>
          <a:bodyPr>
            <a:noAutofit/>
          </a:bodyPr>
          <a:lstStyle/>
          <a:p>
            <a:pPr algn="ctr"/>
            <a:r>
              <a:rPr lang="fa-IR" sz="3600" dirty="0" smtClean="0">
                <a:solidFill>
                  <a:srgbClr val="FF0000"/>
                </a:solidFill>
                <a:cs typeface="B Titr" panose="00000700000000000000" pitchFamily="2" charset="-78"/>
              </a:rPr>
              <a:t>یهود بنی نضیر چه کسانی بودند؟</a:t>
            </a:r>
            <a:endParaRPr lang="fa-IR" sz="3600" dirty="0">
              <a:solidFill>
                <a:srgbClr val="FF0000"/>
              </a:solidFill>
              <a:cs typeface="B Titr" panose="00000700000000000000" pitchFamily="2" charset="-78"/>
            </a:endParaRPr>
          </a:p>
        </p:txBody>
      </p:sp>
      <p:pic>
        <p:nvPicPr>
          <p:cNvPr id="5122"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12992"/>
          <a:stretch/>
        </p:blipFill>
        <p:spPr bwMode="auto">
          <a:xfrm>
            <a:off x="208547" y="1922802"/>
            <a:ext cx="4186990" cy="293570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
        <p:nvSpPr>
          <p:cNvPr id="5" name="Rectangle 4"/>
          <p:cNvSpPr/>
          <p:nvPr/>
        </p:nvSpPr>
        <p:spPr>
          <a:xfrm>
            <a:off x="4555958" y="1074701"/>
            <a:ext cx="7267074" cy="5514223"/>
          </a:xfrm>
          <a:prstGeom prst="rect">
            <a:avLst/>
          </a:prstGeom>
          <a:blipFill>
            <a:blip r:embed="rId3"/>
            <a:tile tx="0" ty="0" sx="100000" sy="100000" flip="none" algn="tl"/>
          </a:blip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 eaLnBrk="0" hangingPunct="0">
              <a:defRPr/>
            </a:pPr>
            <a:r>
              <a:rPr lang="fa-IR" sz="2400" b="1" dirty="0" smtClean="0">
                <a:solidFill>
                  <a:schemeClr val="tx1"/>
                </a:solidFill>
                <a:cs typeface="B Mitra" panose="00000400000000000000" pitchFamily="2" charset="-78"/>
              </a:rPr>
              <a:t>بنی نضیر گروهی از یهودیان ساکن مدینه بودند که با مسلمانان پیمان دوستی و عدم تعرض بسته بودند. </a:t>
            </a:r>
          </a:p>
          <a:p>
            <a:pPr algn="just" eaLnBrk="0" hangingPunct="0">
              <a:defRPr/>
            </a:pPr>
            <a:r>
              <a:rPr lang="fa-IR" sz="2400" b="1" dirty="0" smtClean="0">
                <a:solidFill>
                  <a:schemeClr val="tx1"/>
                </a:solidFill>
                <a:cs typeface="B Mitra" panose="00000400000000000000" pitchFamily="2" charset="-78"/>
              </a:rPr>
              <a:t>یهودیان بنی نضیر که از شکست مسلمانان در احد و کشته شدن صحابی پیامبر(ص) خوشحال بودند به دنبال فرصتی بودند که در مدینه شورشی بر پا کنند لذا تصمیم به قتل پیامبر گرفته و مترصد فرصتی بودند تا نقشه خود را اجرا کنند.</a:t>
            </a:r>
          </a:p>
          <a:p>
            <a:pPr algn="just" eaLnBrk="0" hangingPunct="0">
              <a:defRPr/>
            </a:pPr>
            <a:r>
              <a:rPr lang="fa-IR" sz="2400" b="1" dirty="0" smtClean="0">
                <a:solidFill>
                  <a:schemeClr val="tx1"/>
                </a:solidFill>
                <a:cs typeface="B Mitra" panose="00000400000000000000" pitchFamily="2" charset="-78"/>
              </a:rPr>
              <a:t>پیامبر(ص) برای آگاهی از اوضاع، تصمیم گرفت به قلعه بنی نضیر برود. بنی نضیر نیز سعی کردند؛ با چرب زبانی پیامبر(ص) را به داخل قلعه دعوت کرده و حضرت را (با انداختن سنگ بزرگی بر روی ایشان) </a:t>
            </a:r>
            <a:r>
              <a:rPr lang="fa-IR" sz="2400" b="1" dirty="0" smtClean="0">
                <a:solidFill>
                  <a:prstClr val="black"/>
                </a:solidFill>
                <a:cs typeface="B Mitra" panose="00000400000000000000" pitchFamily="2" charset="-78"/>
              </a:rPr>
              <a:t>به قتل برسانند. فرشته وحی نازل شد و پیامبر(ص) را از نقشه آنان آگاه  ساخت. پیامبر(ص) نیز با تغییر مکان خویش از محل توطئه خارج و به صورت مخفیانه به مدینه بازگشت.</a:t>
            </a:r>
            <a:endParaRPr lang="fa-IR" sz="2400" b="1" dirty="0" smtClean="0">
              <a:solidFill>
                <a:schemeClr val="tx1"/>
              </a:solidFill>
              <a:cs typeface="B Mitra" panose="00000400000000000000"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5122"/>
                                        </p:tgtEl>
                                        <p:attrNameLst>
                                          <p:attrName>style.visibility</p:attrName>
                                        </p:attrNameLst>
                                      </p:cBhvr>
                                      <p:to>
                                        <p:strVal val="visible"/>
                                      </p:to>
                                    </p:set>
                                    <p:animEffect transition="in" filter="wipe(down)">
                                      <p:cBhvr>
                                        <p:cTn id="13" dur="580">
                                          <p:stCondLst>
                                            <p:cond delay="0"/>
                                          </p:stCondLst>
                                        </p:cTn>
                                        <p:tgtEl>
                                          <p:spTgt spid="5122"/>
                                        </p:tgtEl>
                                      </p:cBhvr>
                                    </p:animEffect>
                                    <p:anim calcmode="lin" valueType="num">
                                      <p:cBhvr>
                                        <p:cTn id="14"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19" dur="26">
                                          <p:stCondLst>
                                            <p:cond delay="650"/>
                                          </p:stCondLst>
                                        </p:cTn>
                                        <p:tgtEl>
                                          <p:spTgt spid="5122"/>
                                        </p:tgtEl>
                                      </p:cBhvr>
                                      <p:to x="100000" y="60000"/>
                                    </p:animScale>
                                    <p:animScale>
                                      <p:cBhvr>
                                        <p:cTn id="20" dur="166" decel="50000">
                                          <p:stCondLst>
                                            <p:cond delay="676"/>
                                          </p:stCondLst>
                                        </p:cTn>
                                        <p:tgtEl>
                                          <p:spTgt spid="5122"/>
                                        </p:tgtEl>
                                      </p:cBhvr>
                                      <p:to x="100000" y="100000"/>
                                    </p:animScale>
                                    <p:animScale>
                                      <p:cBhvr>
                                        <p:cTn id="21" dur="26">
                                          <p:stCondLst>
                                            <p:cond delay="1312"/>
                                          </p:stCondLst>
                                        </p:cTn>
                                        <p:tgtEl>
                                          <p:spTgt spid="5122"/>
                                        </p:tgtEl>
                                      </p:cBhvr>
                                      <p:to x="100000" y="80000"/>
                                    </p:animScale>
                                    <p:animScale>
                                      <p:cBhvr>
                                        <p:cTn id="22" dur="166" decel="50000">
                                          <p:stCondLst>
                                            <p:cond delay="1338"/>
                                          </p:stCondLst>
                                        </p:cTn>
                                        <p:tgtEl>
                                          <p:spTgt spid="5122"/>
                                        </p:tgtEl>
                                      </p:cBhvr>
                                      <p:to x="100000" y="100000"/>
                                    </p:animScale>
                                    <p:animScale>
                                      <p:cBhvr>
                                        <p:cTn id="23" dur="26">
                                          <p:stCondLst>
                                            <p:cond delay="1642"/>
                                          </p:stCondLst>
                                        </p:cTn>
                                        <p:tgtEl>
                                          <p:spTgt spid="5122"/>
                                        </p:tgtEl>
                                      </p:cBhvr>
                                      <p:to x="100000" y="90000"/>
                                    </p:animScale>
                                    <p:animScale>
                                      <p:cBhvr>
                                        <p:cTn id="24" dur="166" decel="50000">
                                          <p:stCondLst>
                                            <p:cond delay="1668"/>
                                          </p:stCondLst>
                                        </p:cTn>
                                        <p:tgtEl>
                                          <p:spTgt spid="5122"/>
                                        </p:tgtEl>
                                      </p:cBhvr>
                                      <p:to x="100000" y="100000"/>
                                    </p:animScale>
                                    <p:animScale>
                                      <p:cBhvr>
                                        <p:cTn id="25" dur="26">
                                          <p:stCondLst>
                                            <p:cond delay="1808"/>
                                          </p:stCondLst>
                                        </p:cTn>
                                        <p:tgtEl>
                                          <p:spTgt spid="5122"/>
                                        </p:tgtEl>
                                      </p:cBhvr>
                                      <p:to x="100000" y="95000"/>
                                    </p:animScale>
                                    <p:animScale>
                                      <p:cBhvr>
                                        <p:cTn id="26" dur="166" decel="50000">
                                          <p:stCondLst>
                                            <p:cond delay="1834"/>
                                          </p:stCondLst>
                                        </p:cTn>
                                        <p:tgtEl>
                                          <p:spTgt spid="51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52926" y="1074701"/>
            <a:ext cx="11470105" cy="3529383"/>
          </a:xfrm>
          <a:prstGeom prst="rect">
            <a:avLst/>
          </a:prstGeom>
          <a:blipFill>
            <a:blip r:embed="rId2"/>
            <a:tile tx="0" ty="0" sx="100000" sy="100000" flip="none" algn="tl"/>
          </a:blip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eaLnBrk="0" hangingPunct="0">
              <a:defRPr/>
            </a:pPr>
            <a:r>
              <a:rPr lang="fa-IR" sz="3200" b="1" dirty="0" smtClean="0">
                <a:solidFill>
                  <a:prstClr val="black"/>
                </a:solidFill>
                <a:cs typeface="B Lotus" pitchFamily="2" charset="-78"/>
              </a:rPr>
              <a:t>پیامبر(ص) توطئه بنی نضیر را نقض آشکار پیمان عدم تعرض دانسته  و با سپاه خود قلعه آنها را محاصره کرد. آنها ابتدا با تکیه بر وعده سرکرده منافقین(عبدالله ابی) و قول کمک یهودیان بنی قریظه چند روز مقاومت کردند، ولی در نهایت پس از 6 تا15 روز محاصره؛ مقرر شد آنچه از اموال را می توانند با خود برده واز مدینه خارج شوند، گروهی عازم خیبر وگروهی عازم شام شدند.</a:t>
            </a:r>
          </a:p>
          <a:p>
            <a:pPr algn="justLow" eaLnBrk="0" hangingPunct="0">
              <a:defRPr/>
            </a:pPr>
            <a:r>
              <a:rPr lang="fa-IR" sz="3200" b="1" dirty="0" smtClean="0">
                <a:solidFill>
                  <a:prstClr val="black"/>
                </a:solidFill>
                <a:cs typeface="B Lotus" pitchFamily="2" charset="-78"/>
              </a:rPr>
              <a:t>(پیامبر با قراردادن لشکر گاه در حد فاصل بنی نضیر وبنی قریظه مانع کمک بنی قریظه وعبدالله بن ابی به آنها شد.)</a:t>
            </a:r>
            <a:endParaRPr lang="en-US" sz="3200" b="1" dirty="0">
              <a:solidFill>
                <a:schemeClr val="tx1"/>
              </a:solidFill>
              <a:cs typeface="B Lotus" pitchFamily="2" charset="-78"/>
            </a:endParaRPr>
          </a:p>
        </p:txBody>
      </p:sp>
      <p:sp>
        <p:nvSpPr>
          <p:cNvPr id="10" name="Rounded Rectangle 9"/>
          <p:cNvSpPr/>
          <p:nvPr/>
        </p:nvSpPr>
        <p:spPr>
          <a:xfrm>
            <a:off x="352926" y="4780547"/>
            <a:ext cx="11438021" cy="1876927"/>
          </a:xfrm>
          <a:prstGeom prst="roundRect">
            <a:avLst>
              <a:gd name="adj" fmla="val 7628"/>
            </a:avLst>
          </a:prstGeom>
          <a:blipFill>
            <a:blip r:embed="rId3"/>
            <a:tile tx="0" ty="0" sx="100000" sy="100000" flip="none" algn="tl"/>
          </a:blipFill>
          <a:ln w="38100">
            <a:solidFill>
              <a:schemeClr val="tx1"/>
            </a:solidFill>
          </a:ln>
          <a:effectLst>
            <a:glow rad="228600">
              <a:schemeClr val="accent4">
                <a:satMod val="175000"/>
                <a:alpha val="40000"/>
              </a:schemeClr>
            </a:glow>
            <a:outerShdw blurRad="50800" dist="38100" dir="5400000" rotWithShape="0">
              <a:srgbClr val="000000">
                <a:alpha val="35000"/>
              </a:srgbClr>
            </a:outerShdw>
          </a:effectLst>
          <a:scene3d>
            <a:camera prst="orthographicFront"/>
            <a:lightRig rig="threePt" dir="t"/>
          </a:scene3d>
          <a:sp3d>
            <a:bevelT w="139700" h="139700" prst="divot"/>
          </a:sp3d>
        </p:spPr>
        <p:style>
          <a:lnRef idx="1">
            <a:schemeClr val="accent2"/>
          </a:lnRef>
          <a:fillRef idx="2">
            <a:schemeClr val="accent2"/>
          </a:fillRef>
          <a:effectRef idx="1">
            <a:schemeClr val="accent2"/>
          </a:effectRef>
          <a:fontRef idx="minor">
            <a:schemeClr val="dk1"/>
          </a:fontRef>
        </p:style>
        <p:txBody>
          <a:bodyPr anchor="ctr"/>
          <a:lstStyle/>
          <a:p>
            <a:pPr algn="justLow" eaLnBrk="0" hangingPunct="0">
              <a:defRPr/>
            </a:pPr>
            <a:r>
              <a:rPr lang="fa-IR" sz="3200" b="1" dirty="0">
                <a:solidFill>
                  <a:prstClr val="black"/>
                </a:solidFill>
                <a:cs typeface="B Lotus" pitchFamily="2" charset="-78"/>
              </a:rPr>
              <a:t>یهود زخم خورده بنی </a:t>
            </a:r>
            <a:r>
              <a:rPr lang="fa-IR" sz="3200" b="1" dirty="0" smtClean="0">
                <a:solidFill>
                  <a:prstClr val="black"/>
                </a:solidFill>
                <a:cs typeface="B Lotus" pitchFamily="2" charset="-78"/>
              </a:rPr>
              <a:t>نضیر بعد از این؛ محور </a:t>
            </a:r>
            <a:r>
              <a:rPr lang="fa-IR" sz="3200" b="1" dirty="0">
                <a:solidFill>
                  <a:prstClr val="black"/>
                </a:solidFill>
                <a:cs typeface="B Lotus" pitchFamily="2" charset="-78"/>
              </a:rPr>
              <a:t>دشمنی ها </a:t>
            </a:r>
            <a:r>
              <a:rPr lang="fa-IR" sz="3200" b="1" dirty="0" smtClean="0">
                <a:solidFill>
                  <a:prstClr val="black"/>
                </a:solidFill>
                <a:cs typeface="B Lotus" pitchFamily="2" charset="-78"/>
              </a:rPr>
              <a:t>علیه مسلمین و تحریک </a:t>
            </a:r>
            <a:r>
              <a:rPr lang="fa-IR" sz="3200" b="1" dirty="0">
                <a:solidFill>
                  <a:prstClr val="black"/>
                </a:solidFill>
                <a:cs typeface="B Lotus" pitchFamily="2" charset="-78"/>
              </a:rPr>
              <a:t>کننده کفار قرار </a:t>
            </a:r>
            <a:r>
              <a:rPr lang="fa-IR" sz="3200" b="1" dirty="0" smtClean="0">
                <a:solidFill>
                  <a:prstClr val="black"/>
                </a:solidFill>
                <a:cs typeface="B Lotus" pitchFamily="2" charset="-78"/>
              </a:rPr>
              <a:t>گرفت. </a:t>
            </a:r>
            <a:endParaRPr lang="fa-IR" sz="3200" b="1" dirty="0">
              <a:solidFill>
                <a:prstClr val="black"/>
              </a:solidFill>
              <a:cs typeface="B Lotus" pitchFamily="2" charset="-78"/>
            </a:endParaRPr>
          </a:p>
          <a:p>
            <a:pPr algn="justLow" eaLnBrk="0" hangingPunct="0">
              <a:defRPr/>
            </a:pPr>
            <a:r>
              <a:rPr lang="fa-IR" sz="3200" b="1" dirty="0" smtClean="0">
                <a:solidFill>
                  <a:prstClr val="black"/>
                </a:solidFill>
                <a:cs typeface="B Lotus" pitchFamily="2" charset="-78"/>
              </a:rPr>
              <a:t>همان گونه </a:t>
            </a:r>
            <a:r>
              <a:rPr lang="fa-IR" sz="3200" b="1" dirty="0">
                <a:solidFill>
                  <a:prstClr val="black"/>
                </a:solidFill>
                <a:cs typeface="B Lotus" pitchFamily="2" charset="-78"/>
              </a:rPr>
              <a:t>که امروز صهیونیسم </a:t>
            </a:r>
            <a:r>
              <a:rPr lang="fa-IR" sz="3200" b="1" dirty="0" smtClean="0">
                <a:solidFill>
                  <a:prstClr val="black"/>
                </a:solidFill>
                <a:cs typeface="B Lotus" pitchFamily="2" charset="-78"/>
              </a:rPr>
              <a:t>بین‌الملل </a:t>
            </a:r>
            <a:r>
              <a:rPr lang="fa-IR" sz="3200" b="1" dirty="0">
                <a:solidFill>
                  <a:prstClr val="black"/>
                </a:solidFill>
                <a:cs typeface="B Lotus" pitchFamily="2" charset="-78"/>
              </a:rPr>
              <a:t>که با انقلاب اسلامی منافعش </a:t>
            </a:r>
            <a:r>
              <a:rPr lang="fa-IR" sz="3200" b="1" dirty="0" smtClean="0">
                <a:solidFill>
                  <a:prstClr val="black"/>
                </a:solidFill>
                <a:cs typeface="B Lotus" pitchFamily="2" charset="-78"/>
              </a:rPr>
              <a:t>را درخطر می‌بیند منشا </a:t>
            </a:r>
            <a:r>
              <a:rPr lang="fa-IR" sz="3200" b="1" dirty="0">
                <a:solidFill>
                  <a:prstClr val="black"/>
                </a:solidFill>
                <a:cs typeface="B Lotus" pitchFamily="2" charset="-78"/>
              </a:rPr>
              <a:t>اصلی </a:t>
            </a:r>
            <a:r>
              <a:rPr lang="fa-IR" sz="3200" b="1" dirty="0" smtClean="0">
                <a:solidFill>
                  <a:prstClr val="black"/>
                </a:solidFill>
                <a:cs typeface="B Lotus" pitchFamily="2" charset="-78"/>
              </a:rPr>
              <a:t>دشمنی‌ها علیه جمهوری </a:t>
            </a:r>
            <a:r>
              <a:rPr lang="fa-IR" sz="3200" b="1" dirty="0">
                <a:solidFill>
                  <a:prstClr val="black"/>
                </a:solidFill>
                <a:cs typeface="B Lotus" pitchFamily="2" charset="-78"/>
              </a:rPr>
              <a:t>اسلامی </a:t>
            </a:r>
            <a:r>
              <a:rPr lang="fa-IR" sz="3200" b="1" dirty="0" smtClean="0">
                <a:solidFill>
                  <a:prstClr val="black"/>
                </a:solidFill>
                <a:cs typeface="B Lotus" pitchFamily="2" charset="-78"/>
              </a:rPr>
              <a:t>است.</a:t>
            </a:r>
            <a:endParaRPr lang="fa-IR" sz="3200" b="1" dirty="0">
              <a:solidFill>
                <a:prstClr val="black"/>
              </a:solidFill>
              <a:cs typeface="B Lotus" pitchFamily="2" charset="-78"/>
            </a:endParaRPr>
          </a:p>
        </p:txBody>
      </p:sp>
      <p:sp>
        <p:nvSpPr>
          <p:cNvPr id="12" name="Title 2"/>
          <p:cNvSpPr>
            <a:spLocks noGrp="1"/>
          </p:cNvSpPr>
          <p:nvPr>
            <p:ph type="title"/>
          </p:nvPr>
        </p:nvSpPr>
        <p:spPr>
          <a:xfrm>
            <a:off x="545432" y="183329"/>
            <a:ext cx="11277600" cy="811282"/>
          </a:xfrm>
        </p:spPr>
        <p:txBody>
          <a:bodyPr>
            <a:noAutofit/>
          </a:bodyPr>
          <a:lstStyle/>
          <a:p>
            <a:pPr algn="ctr"/>
            <a:r>
              <a:rPr lang="fa-IR" sz="3600" dirty="0" smtClean="0">
                <a:solidFill>
                  <a:srgbClr val="FF0000"/>
                </a:solidFill>
                <a:cs typeface="B Titr" panose="00000700000000000000" pitchFamily="2" charset="-78"/>
              </a:rPr>
              <a:t>یهود بنی نضیر چه کسانی بودند؟</a:t>
            </a:r>
            <a:endParaRPr lang="fa-IR" sz="3600" dirty="0">
              <a:solidFill>
                <a:srgbClr val="FF0000"/>
              </a:solidFill>
              <a:cs typeface="B Titr" panose="00000700000000000000"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9"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1000" fill="hold"/>
                                        <p:tgtEl>
                                          <p:spTgt spid="10"/>
                                        </p:tgtEl>
                                        <p:attrNameLst>
                                          <p:attrName>ppt_x</p:attrName>
                                        </p:attrNameLst>
                                      </p:cBhvr>
                                      <p:tavLst>
                                        <p:tav tm="0">
                                          <p:val>
                                            <p:strVal val="#ppt_x-.2"/>
                                          </p:val>
                                        </p:tav>
                                        <p:tav tm="100000">
                                          <p:val>
                                            <p:strVal val="#ppt_x"/>
                                          </p:val>
                                        </p:tav>
                                      </p:tavLst>
                                    </p:anim>
                                    <p:anim calcmode="lin" valueType="num">
                                      <p:cBhvr>
                                        <p:cTn id="14"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425462" y="268941"/>
            <a:ext cx="5562738" cy="914400"/>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5400" b="1" dirty="0" smtClean="0">
                <a:solidFill>
                  <a:srgbClr val="7030A0"/>
                </a:solidFill>
                <a:cs typeface="B Titr" panose="00000700000000000000" pitchFamily="2" charset="-78"/>
              </a:rPr>
              <a:t>هجوم همه جانبه</a:t>
            </a:r>
            <a:endParaRPr lang="fa-IR" sz="5400" b="1" dirty="0">
              <a:solidFill>
                <a:srgbClr val="7030A0"/>
              </a:solidFill>
              <a:cs typeface="B Titr" panose="00000700000000000000" pitchFamily="2" charset="-78"/>
            </a:endParaRPr>
          </a:p>
        </p:txBody>
      </p:sp>
      <p:pic>
        <p:nvPicPr>
          <p:cNvPr id="6" name="Picture 2" descr="C:\Users\user\Desktop\شباهت احزاب با حالا\شباهت احزاب با حالا\عکس\غزوه-خندق-احزاب-17-شوال-سال-5-هجري-قمري.jpg"/>
          <p:cNvPicPr>
            <a:picLocks noChangeAspect="1" noChangeArrowheads="1"/>
          </p:cNvPicPr>
          <p:nvPr/>
        </p:nvPicPr>
        <p:blipFill>
          <a:blip r:embed="rId4"/>
          <a:srcRect/>
          <a:stretch>
            <a:fillRect/>
          </a:stretch>
        </p:blipFill>
        <p:spPr bwMode="auto">
          <a:xfrm>
            <a:off x="208547" y="673768"/>
            <a:ext cx="11355924" cy="585253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ustDataLst>
      <p:tags r:id="rId1"/>
    </p:custDataLst>
    <p:extLst>
      <p:ext uri="{BB962C8B-B14F-4D97-AF65-F5344CB8AC3E}">
        <p14:creationId xmlns:p14="http://schemas.microsoft.com/office/powerpoint/2010/main" val="328939537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182762" y="0"/>
            <a:ext cx="7743428" cy="914400"/>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4400" b="1" dirty="0" smtClean="0">
                <a:solidFill>
                  <a:srgbClr val="7030A0"/>
                </a:solidFill>
                <a:cs typeface="B Titr" panose="00000700000000000000" pitchFamily="2" charset="-78"/>
              </a:rPr>
              <a:t>یهود بنی نضیرمهندس اصلی احزاب</a:t>
            </a:r>
            <a:endParaRPr lang="fa-IR" sz="4400" b="1" dirty="0">
              <a:solidFill>
                <a:srgbClr val="7030A0"/>
              </a:solidFill>
              <a:cs typeface="B Titr" panose="00000700000000000000" pitchFamily="2" charset="-78"/>
            </a:endParaRPr>
          </a:p>
        </p:txBody>
      </p:sp>
      <p:sp>
        <p:nvSpPr>
          <p:cNvPr id="8" name="Rounded Rectangle 7"/>
          <p:cNvSpPr/>
          <p:nvPr/>
        </p:nvSpPr>
        <p:spPr>
          <a:xfrm>
            <a:off x="0" y="1074821"/>
            <a:ext cx="11729546" cy="4972018"/>
          </a:xfrm>
          <a:prstGeom prst="roundRect">
            <a:avLst>
              <a:gd name="adj" fmla="val 11935"/>
            </a:avLst>
          </a:prstGeom>
          <a:blipFill>
            <a:blip r:embed="rId4"/>
            <a:tile tx="0" ty="0" sx="100000" sy="100000" flip="none" algn="tl"/>
          </a:blipFill>
          <a:ln w="57150">
            <a:noFill/>
          </a:ln>
          <a:effectLst>
            <a:glow rad="228600">
              <a:schemeClr val="accent4">
                <a:satMod val="175000"/>
                <a:alpha val="40000"/>
              </a:schemeClr>
            </a:glow>
            <a:outerShdw blurRad="44450" dist="27940" dir="5400000" algn="ctr">
              <a:srgbClr val="000000">
                <a:alpha val="32000"/>
              </a:srgbClr>
            </a:outerShdw>
          </a:effectLst>
          <a:scene3d>
            <a:camera prst="obliqueBottomLef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 eaLnBrk="0" hangingPunct="0">
              <a:defRPr/>
            </a:pPr>
            <a:r>
              <a:rPr lang="fa-IR" sz="4000" b="1" dirty="0" smtClean="0">
                <a:solidFill>
                  <a:schemeClr val="tx1"/>
                </a:solidFill>
                <a:cs typeface="B Mitra" panose="00000400000000000000" pitchFamily="2" charset="-78"/>
              </a:rPr>
              <a:t>در</a:t>
            </a:r>
            <a:r>
              <a:rPr lang="fa-IR" sz="4300" b="1" dirty="0" smtClean="0">
                <a:solidFill>
                  <a:schemeClr val="tx1"/>
                </a:solidFill>
                <a:cs typeface="B Mitra" panose="00000400000000000000" pitchFamily="2" charset="-78"/>
              </a:rPr>
              <a:t>سال پنجم هجری یهودیان بنی نضیر دست به توطئه زده و اعراب مکه و قریش را به نبرد با پیامبر(ص) تشویق کردند.</a:t>
            </a:r>
          </a:p>
          <a:p>
            <a:pPr algn="just" eaLnBrk="0" hangingPunct="0">
              <a:defRPr/>
            </a:pPr>
            <a:endParaRPr lang="fa-IR" b="1" dirty="0" smtClean="0">
              <a:solidFill>
                <a:schemeClr val="tx1"/>
              </a:solidFill>
              <a:cs typeface="B Mitra" panose="00000400000000000000" pitchFamily="2" charset="-78"/>
            </a:endParaRPr>
          </a:p>
          <a:p>
            <a:pPr algn="just" eaLnBrk="0" hangingPunct="0">
              <a:defRPr/>
            </a:pPr>
            <a:r>
              <a:rPr lang="fa-IR" sz="4300" b="1" dirty="0" smtClean="0">
                <a:solidFill>
                  <a:srgbClr val="C00000"/>
                </a:solidFill>
                <a:cs typeface="B Mitra" panose="00000400000000000000" pitchFamily="2" charset="-78"/>
              </a:rPr>
              <a:t>تا قبل از جنگ احزاب، دشمنان نبردهای مختلفی را بر علیه مسلمین به راه انداخته بودند؛ ولی به دلیل عدم موفقیت مشرکین و یهود در آن جنگها، اینبار تصمیم به بسیج همگانی جزیرة العرب گرفتند تا کار پیامبر(ص) و یاران او را یکسره کنند.</a:t>
            </a:r>
          </a:p>
        </p:txBody>
      </p:sp>
    </p:spTree>
    <p:custDataLst>
      <p:tags r:id="rId1"/>
    </p:custDataLst>
    <p:extLst>
      <p:ext uri="{BB962C8B-B14F-4D97-AF65-F5344CB8AC3E}">
        <p14:creationId xmlns:p14="http://schemas.microsoft.com/office/powerpoint/2010/main" val="143533655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035278" y="0"/>
            <a:ext cx="7890912" cy="914400"/>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4400" b="1" dirty="0" smtClean="0">
                <a:solidFill>
                  <a:srgbClr val="7030A0"/>
                </a:solidFill>
                <a:cs typeface="B Titr" panose="00000700000000000000" pitchFamily="2" charset="-78"/>
              </a:rPr>
              <a:t>یهود بنی نضیرمهندس اصلی احزاب</a:t>
            </a:r>
            <a:endParaRPr lang="fa-IR" sz="4400" b="1" dirty="0">
              <a:solidFill>
                <a:srgbClr val="7030A0"/>
              </a:solidFill>
              <a:cs typeface="B Titr" panose="00000700000000000000" pitchFamily="2" charset="-78"/>
            </a:endParaRPr>
          </a:p>
        </p:txBody>
      </p:sp>
      <p:sp>
        <p:nvSpPr>
          <p:cNvPr id="8" name="Rounded Rectangle 7"/>
          <p:cNvSpPr/>
          <p:nvPr/>
        </p:nvSpPr>
        <p:spPr>
          <a:xfrm>
            <a:off x="689812" y="1074821"/>
            <a:ext cx="11039734" cy="5406190"/>
          </a:xfrm>
          <a:prstGeom prst="roundRect">
            <a:avLst>
              <a:gd name="adj" fmla="val 11935"/>
            </a:avLst>
          </a:prstGeom>
          <a:blipFill>
            <a:blip r:embed="rId4"/>
            <a:tile tx="0" ty="0" sx="100000" sy="100000" flip="none" algn="tl"/>
          </a:blipFill>
          <a:ln w="57150">
            <a:noFill/>
          </a:ln>
          <a:effectLst>
            <a:glow rad="228600">
              <a:schemeClr val="accent4">
                <a:satMod val="175000"/>
                <a:alpha val="40000"/>
              </a:schemeClr>
            </a:glow>
            <a:outerShdw blurRad="44450" dist="27940" dir="5400000" algn="ctr">
              <a:srgbClr val="000000">
                <a:alpha val="32000"/>
              </a:srgbClr>
            </a:outerShdw>
          </a:effectLst>
          <a:scene3d>
            <a:camera prst="obliqueBottomLef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Low" eaLnBrk="0" hangingPunct="0">
              <a:defRPr/>
            </a:pPr>
            <a:endParaRPr lang="fa-IR" sz="3200" b="1" dirty="0" smtClean="0">
              <a:solidFill>
                <a:schemeClr val="tx1"/>
              </a:solidFill>
              <a:cs typeface="B Mitra" panose="00000400000000000000" pitchFamily="2" charset="-78"/>
            </a:endParaRPr>
          </a:p>
          <a:p>
            <a:pPr algn="justLow" eaLnBrk="0" hangingPunct="0">
              <a:defRPr/>
            </a:pPr>
            <a:r>
              <a:rPr lang="fa-IR" sz="3200" b="1" dirty="0" smtClean="0">
                <a:solidFill>
                  <a:schemeClr val="tx1"/>
                </a:solidFill>
                <a:cs typeface="B Mitra" panose="00000400000000000000" pitchFamily="2" charset="-78"/>
              </a:rPr>
              <a:t> </a:t>
            </a:r>
            <a:r>
              <a:rPr lang="fa-IR" sz="3600" b="1" dirty="0" smtClean="0">
                <a:solidFill>
                  <a:schemeClr val="tx1"/>
                </a:solidFill>
                <a:cs typeface="B Mitra" panose="00000400000000000000" pitchFamily="2" charset="-78"/>
              </a:rPr>
              <a:t>لذا سران بنی نضیر در راس هیاتی وارد مکّه شده و به اعراب و مشرکان مکّه گفتند محمد ما و شما را هدف قرار داده است؛ لذا ضروری است شما اهل قریش بپا خیزید و از همپیمانان خود کمک گرفته؛ ما نیز علاوه بر </a:t>
            </a:r>
            <a:r>
              <a:rPr lang="fa-IR" sz="3600" b="1" dirty="0" smtClean="0">
                <a:solidFill>
                  <a:srgbClr val="C00000"/>
                </a:solidFill>
                <a:cs typeface="B Mitra" panose="00000400000000000000" pitchFamily="2" charset="-78"/>
              </a:rPr>
              <a:t>پشتیبانی مالی و اقتصادی</a:t>
            </a:r>
            <a:r>
              <a:rPr lang="fa-IR" sz="3600" b="1" dirty="0" smtClean="0">
                <a:solidFill>
                  <a:schemeClr val="tx1"/>
                </a:solidFill>
                <a:cs typeface="B Mitra" panose="00000400000000000000" pitchFamily="2" charset="-78"/>
              </a:rPr>
              <a:t>؛ </a:t>
            </a:r>
            <a:r>
              <a:rPr lang="fa-IR" sz="3600" b="1" dirty="0" smtClean="0">
                <a:solidFill>
                  <a:srgbClr val="0070C0"/>
                </a:solidFill>
                <a:cs typeface="B Mitra" panose="00000400000000000000" pitchFamily="2" charset="-78"/>
              </a:rPr>
              <a:t>مبارزان یهودی خود در بنی قریظه (ساکن دهانه مدینه) را اگر چه ظاهراً با محمد(ص) پیمان دفاعی دارند، با شما همراه می‌کنیم.</a:t>
            </a:r>
          </a:p>
          <a:p>
            <a:pPr algn="justLow" eaLnBrk="0" hangingPunct="0">
              <a:defRPr/>
            </a:pPr>
            <a:r>
              <a:rPr lang="fa-IR" sz="2400" b="1" dirty="0" smtClean="0">
                <a:solidFill>
                  <a:schemeClr val="tx1"/>
                </a:solidFill>
                <a:cs typeface="B Mitra" panose="00000400000000000000" pitchFamily="2" charset="-78"/>
              </a:rPr>
              <a:t>(مغازی واقدی ج2ص441-فروغ ابدیت ج2 ص123)</a:t>
            </a:r>
          </a:p>
          <a:p>
            <a:pPr algn="justLow" eaLnBrk="0" hangingPunct="0">
              <a:defRPr/>
            </a:pPr>
            <a:r>
              <a:rPr lang="fa-IR" sz="3600" b="1" dirty="0" smtClean="0">
                <a:solidFill>
                  <a:schemeClr val="tx1"/>
                </a:solidFill>
                <a:cs typeface="B Mitra" panose="00000400000000000000" pitchFamily="2" charset="-78"/>
              </a:rPr>
              <a:t>حیله‌ی آنها بر سران قریش که از جنگ با مسلمانان خسته شده بودند موثر افتاد.</a:t>
            </a:r>
          </a:p>
          <a:p>
            <a:pPr algn="justLow" eaLnBrk="0" hangingPunct="0">
              <a:defRPr/>
            </a:pPr>
            <a:endParaRPr lang="en-US" sz="2600" dirty="0">
              <a:solidFill>
                <a:srgbClr val="00B050"/>
              </a:solidFill>
              <a:cs typeface="B Mitra" panose="00000400000000000000" pitchFamily="2" charset="-78"/>
            </a:endParaRPr>
          </a:p>
        </p:txBody>
      </p:sp>
    </p:spTree>
    <p:custDataLst>
      <p:tags r:id="rId1"/>
    </p:custDataLst>
    <p:extLst>
      <p:ext uri="{BB962C8B-B14F-4D97-AF65-F5344CB8AC3E}">
        <p14:creationId xmlns:p14="http://schemas.microsoft.com/office/powerpoint/2010/main" val="143533655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983830" y="0"/>
            <a:ext cx="6942359" cy="914400"/>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6000" b="1" dirty="0" smtClean="0">
                <a:solidFill>
                  <a:srgbClr val="7030A0"/>
                </a:solidFill>
                <a:cs typeface="B Titr" panose="00000700000000000000" pitchFamily="2" charset="-78"/>
              </a:rPr>
              <a:t>هجوم همه جانبه</a:t>
            </a:r>
            <a:endParaRPr lang="fa-IR" sz="6000" b="1" dirty="0">
              <a:solidFill>
                <a:srgbClr val="7030A0"/>
              </a:solidFill>
              <a:cs typeface="B Titr" panose="00000700000000000000" pitchFamily="2" charset="-78"/>
            </a:endParaRPr>
          </a:p>
        </p:txBody>
      </p:sp>
      <p:sp>
        <p:nvSpPr>
          <p:cNvPr id="8" name="Rounded Rectangle 7"/>
          <p:cNvSpPr/>
          <p:nvPr/>
        </p:nvSpPr>
        <p:spPr>
          <a:xfrm>
            <a:off x="689812" y="1074821"/>
            <a:ext cx="11039734" cy="5406190"/>
          </a:xfrm>
          <a:prstGeom prst="roundRect">
            <a:avLst>
              <a:gd name="adj" fmla="val 11935"/>
            </a:avLst>
          </a:prstGeom>
          <a:blipFill>
            <a:blip r:embed="rId4"/>
            <a:tile tx="0" ty="0" sx="100000" sy="100000" flip="none" algn="tl"/>
          </a:blipFill>
          <a:ln w="57150">
            <a:noFill/>
          </a:ln>
          <a:effectLst>
            <a:glow rad="228600">
              <a:schemeClr val="accent4">
                <a:satMod val="175000"/>
                <a:alpha val="40000"/>
              </a:schemeClr>
            </a:glow>
            <a:outerShdw blurRad="44450" dist="27940" dir="5400000" algn="ctr">
              <a:srgbClr val="000000">
                <a:alpha val="32000"/>
              </a:srgbClr>
            </a:outerShdw>
          </a:effectLst>
          <a:scene3d>
            <a:camera prst="obliqueBottomLef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Low" eaLnBrk="0" hangingPunct="0">
              <a:defRPr/>
            </a:pPr>
            <a:r>
              <a:rPr lang="fa-IR" sz="3600" b="1" dirty="0" smtClean="0">
                <a:solidFill>
                  <a:srgbClr val="00B0F0"/>
                </a:solidFill>
                <a:cs typeface="B Mitra" panose="00000400000000000000" pitchFamily="2" charset="-78"/>
              </a:rPr>
              <a:t>سپس یهودیان به نجد رفته و قبیله غطفان را که از دشمنان سرسخت اسلام بودند آماده جنگ کرده و غطفان هم باهم پیمان خود بنی اسد </a:t>
            </a:r>
            <a:r>
              <a:rPr lang="fa-IR" sz="3600" b="1" dirty="0" smtClean="0">
                <a:solidFill>
                  <a:srgbClr val="7030A0"/>
                </a:solidFill>
                <a:cs typeface="B Mitra" panose="00000400000000000000" pitchFamily="2" charset="-78"/>
              </a:rPr>
              <a:t>و قریش هم باهم پیمان خود بنی سلیم هماهنگ کردند.</a:t>
            </a:r>
          </a:p>
          <a:p>
            <a:pPr algn="justLow" eaLnBrk="0" hangingPunct="0">
              <a:defRPr/>
            </a:pPr>
            <a:r>
              <a:rPr lang="fa-IR" sz="2400" b="1" dirty="0" smtClean="0">
                <a:solidFill>
                  <a:schemeClr val="tx1"/>
                </a:solidFill>
                <a:cs typeface="B Mitra" panose="00000400000000000000" pitchFamily="2" charset="-78"/>
              </a:rPr>
              <a:t>(مغازی واقدی ج2ص443-فروغ ابدیت ج2ص124) </a:t>
            </a:r>
            <a:endParaRPr lang="fa-IR" b="1" dirty="0" smtClean="0">
              <a:solidFill>
                <a:schemeClr val="tx1"/>
              </a:solidFill>
              <a:cs typeface="B Mitra" panose="00000400000000000000" pitchFamily="2" charset="-78"/>
            </a:endParaRPr>
          </a:p>
          <a:p>
            <a:pPr algn="justLow" eaLnBrk="0" hangingPunct="0">
              <a:defRPr/>
            </a:pPr>
            <a:r>
              <a:rPr lang="fa-IR" sz="3600" b="1" dirty="0" smtClean="0">
                <a:solidFill>
                  <a:schemeClr val="tx1"/>
                </a:solidFill>
                <a:cs typeface="B Mitra" panose="00000400000000000000" pitchFamily="2" charset="-78"/>
              </a:rPr>
              <a:t>اعراب، یهودیان و هم‌پیمانانشان سپاهی را شامل</a:t>
            </a:r>
            <a:r>
              <a:rPr lang="fa-IR" sz="5400" b="1" dirty="0" smtClean="0">
                <a:solidFill>
                  <a:srgbClr val="FF3300"/>
                </a:solidFill>
                <a:cs typeface="B Mitra" panose="00000400000000000000" pitchFamily="2" charset="-78"/>
              </a:rPr>
              <a:t>10/000</a:t>
            </a:r>
            <a:r>
              <a:rPr lang="fa-IR" sz="3600" b="1" dirty="0" smtClean="0">
                <a:solidFill>
                  <a:schemeClr val="tx1"/>
                </a:solidFill>
                <a:cs typeface="B Mitra" panose="00000400000000000000" pitchFamily="2" charset="-78"/>
              </a:rPr>
              <a:t>مرد جنگی(متشکل ازهمه طوایف جزیرة العرب) آماده کرده و به سمت مدینه حرکت کردند.</a:t>
            </a:r>
            <a:endParaRPr lang="fa-IR" sz="2400" b="1" dirty="0" smtClean="0">
              <a:solidFill>
                <a:schemeClr val="tx1"/>
              </a:solidFill>
              <a:cs typeface="B Mitra" panose="00000400000000000000" pitchFamily="2" charset="-78"/>
            </a:endParaRPr>
          </a:p>
        </p:txBody>
      </p:sp>
    </p:spTree>
    <p:custDataLst>
      <p:tags r:id="rId1"/>
    </p:custDataLst>
    <p:extLst>
      <p:ext uri="{BB962C8B-B14F-4D97-AF65-F5344CB8AC3E}">
        <p14:creationId xmlns:p14="http://schemas.microsoft.com/office/powerpoint/2010/main" val="143533655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5743073" y="994609"/>
            <a:ext cx="6079959" cy="5282131"/>
          </a:xfrm>
          <a:prstGeom prst="roundRect">
            <a:avLst/>
          </a:prstGeom>
          <a:solidFill>
            <a:schemeClr val="accent4">
              <a:lumMod val="20000"/>
              <a:lumOff val="80000"/>
            </a:schemeClr>
          </a:solidFill>
          <a:ln w="76200"/>
        </p:spPr>
        <p:style>
          <a:lnRef idx="2">
            <a:schemeClr val="dk1"/>
          </a:lnRef>
          <a:fillRef idx="1">
            <a:schemeClr val="lt1"/>
          </a:fillRef>
          <a:effectRef idx="0">
            <a:schemeClr val="dk1"/>
          </a:effectRef>
          <a:fontRef idx="minor">
            <a:schemeClr val="dk1"/>
          </a:fontRef>
        </p:style>
        <p:txBody>
          <a:bodyPr anchor="ctr"/>
          <a:lstStyle/>
          <a:p>
            <a:pPr algn="ctr" rtl="0" fontAlgn="auto">
              <a:spcBef>
                <a:spcPts val="0"/>
              </a:spcBef>
              <a:spcAft>
                <a:spcPts val="0"/>
              </a:spcAft>
              <a:defRPr/>
            </a:pPr>
            <a:r>
              <a:rPr lang="fa-IR" sz="8000" b="1" dirty="0" smtClean="0">
                <a:solidFill>
                  <a:srgbClr val="C00000"/>
                </a:solidFill>
                <a:cs typeface="B Zar" panose="00000400000000000000" pitchFamily="2" charset="-78"/>
              </a:rPr>
              <a:t>یهود بنی نضیر</a:t>
            </a:r>
            <a:r>
              <a:rPr lang="fa-IR" sz="8800" b="1" dirty="0" smtClean="0">
                <a:solidFill>
                  <a:srgbClr val="C00000"/>
                </a:solidFill>
                <a:cs typeface="B Zar" panose="00000400000000000000" pitchFamily="2" charset="-78"/>
              </a:rPr>
              <a:t> </a:t>
            </a:r>
            <a:r>
              <a:rPr lang="fa-IR" sz="4400" b="1" dirty="0" smtClean="0">
                <a:solidFill>
                  <a:srgbClr val="FF3300"/>
                </a:solidFill>
                <a:cs typeface="B Zar" panose="00000400000000000000" pitchFamily="2" charset="-78"/>
              </a:rPr>
              <a:t>آن طرف سکۀ </a:t>
            </a:r>
            <a:r>
              <a:rPr lang="fa-IR" sz="8000" b="1" dirty="0" smtClean="0">
                <a:solidFill>
                  <a:schemeClr val="tx1"/>
                </a:solidFill>
                <a:cs typeface="B Zar" panose="00000400000000000000" pitchFamily="2" charset="-78"/>
              </a:rPr>
              <a:t>صهیونیسم </a:t>
            </a:r>
          </a:p>
          <a:p>
            <a:pPr algn="ctr" rtl="0" fontAlgn="auto">
              <a:spcBef>
                <a:spcPts val="0"/>
              </a:spcBef>
              <a:spcAft>
                <a:spcPts val="0"/>
              </a:spcAft>
              <a:defRPr/>
            </a:pPr>
            <a:r>
              <a:rPr lang="fa-IR" sz="8000" b="1" dirty="0" smtClean="0">
                <a:solidFill>
                  <a:schemeClr val="tx1"/>
                </a:solidFill>
                <a:cs typeface="B Zar" panose="00000400000000000000" pitchFamily="2" charset="-78"/>
              </a:rPr>
              <a:t>بین الملل</a:t>
            </a:r>
            <a:endParaRPr lang="en-US" sz="6000" b="1" dirty="0">
              <a:solidFill>
                <a:schemeClr val="tx1"/>
              </a:solidFill>
              <a:cs typeface="B Zar" panose="00000400000000000000" pitchFamily="2" charset="-78"/>
            </a:endParaRPr>
          </a:p>
        </p:txBody>
      </p:sp>
      <p:pic>
        <p:nvPicPr>
          <p:cNvPr id="4099" name="Picture 3" descr="C:\Users\user\Desktop\شباهت احزاب با حالا\شباهت احزاب با حالا\عکس\stock-footage-israeli-flag-hd-looped.jpg"/>
          <p:cNvPicPr>
            <a:picLocks noChangeAspect="1" noChangeArrowheads="1"/>
          </p:cNvPicPr>
          <p:nvPr/>
        </p:nvPicPr>
        <p:blipFill>
          <a:blip r:embed="rId2"/>
          <a:srcRect/>
          <a:stretch>
            <a:fillRect/>
          </a:stretch>
        </p:blipFill>
        <p:spPr bwMode="auto">
          <a:xfrm>
            <a:off x="363621" y="734679"/>
            <a:ext cx="5700296" cy="545757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Picture 2" descr="C:\Users\user\Desktop\شباهت احزاب با حالا\شباهت احزاب با حالا\عکس\00091.jpg"/>
          <p:cNvPicPr>
            <a:picLocks noChangeAspect="1" noChangeArrowheads="1"/>
          </p:cNvPicPr>
          <p:nvPr/>
        </p:nvPicPr>
        <p:blipFill>
          <a:blip r:embed="rId3"/>
          <a:srcRect/>
          <a:stretch>
            <a:fillRect/>
          </a:stretch>
        </p:blipFill>
        <p:spPr bwMode="auto">
          <a:xfrm>
            <a:off x="208548" y="561474"/>
            <a:ext cx="5999747" cy="478054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fmla="#ppt_w*sin(2.5*pi*$)">
                                          <p:val>
                                            <p:fltVal val="0"/>
                                          </p:val>
                                        </p:tav>
                                        <p:tav tm="100000">
                                          <p:val>
                                            <p:fltVal val="1"/>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1000"/>
                                  </p:stCondLst>
                                  <p:childTnLst>
                                    <p:set>
                                      <p:cBhvr>
                                        <p:cTn id="10" dur="1" fill="hold">
                                          <p:stCondLst>
                                            <p:cond delay="0"/>
                                          </p:stCondLst>
                                        </p:cTn>
                                        <p:tgtEl>
                                          <p:spTgt spid="4099"/>
                                        </p:tgtEl>
                                        <p:attrNameLst>
                                          <p:attrName>style.visibility</p:attrName>
                                        </p:attrNameLst>
                                      </p:cBhvr>
                                      <p:to>
                                        <p:strVal val="visible"/>
                                      </p:to>
                                    </p:set>
                                    <p:anim calcmode="lin" valueType="num">
                                      <p:cBhvr>
                                        <p:cTn id="11" dur="2000" fill="hold"/>
                                        <p:tgtEl>
                                          <p:spTgt spid="4099"/>
                                        </p:tgtEl>
                                        <p:attrNameLst>
                                          <p:attrName>ppt_w</p:attrName>
                                        </p:attrNameLst>
                                      </p:cBhvr>
                                      <p:tavLst>
                                        <p:tav tm="0" fmla="#ppt_w*sin(2.5*pi*$)">
                                          <p:val>
                                            <p:fltVal val="0"/>
                                          </p:val>
                                        </p:tav>
                                        <p:tav tm="100000">
                                          <p:val>
                                            <p:fltVal val="1"/>
                                          </p:val>
                                        </p:tav>
                                      </p:tavLst>
                                    </p:anim>
                                    <p:anim calcmode="lin" valueType="num">
                                      <p:cBhvr>
                                        <p:cTn id="12" dur="2000" fill="hold"/>
                                        <p:tgtEl>
                                          <p:spTgt spid="409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235241" y="0"/>
            <a:ext cx="10266947" cy="914400"/>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3600" b="1" dirty="0" smtClean="0">
                <a:solidFill>
                  <a:srgbClr val="7030A0"/>
                </a:solidFill>
                <a:cs typeface="B Titr" panose="00000700000000000000" pitchFamily="2" charset="-78"/>
              </a:rPr>
              <a:t>صهیونیسم بین الملل مهندس اصلی هجوم علیه انقلاب اسلامی </a:t>
            </a:r>
            <a:endParaRPr lang="fa-IR" sz="3600" b="1" dirty="0">
              <a:solidFill>
                <a:srgbClr val="7030A0"/>
              </a:solidFill>
              <a:cs typeface="B Titr" panose="00000700000000000000" pitchFamily="2" charset="-78"/>
            </a:endParaRPr>
          </a:p>
        </p:txBody>
      </p:sp>
      <p:sp>
        <p:nvSpPr>
          <p:cNvPr id="8" name="Rounded Rectangle 7"/>
          <p:cNvSpPr/>
          <p:nvPr/>
        </p:nvSpPr>
        <p:spPr>
          <a:xfrm>
            <a:off x="689812" y="1074821"/>
            <a:ext cx="11039734" cy="3208421"/>
          </a:xfrm>
          <a:prstGeom prst="roundRect">
            <a:avLst>
              <a:gd name="adj" fmla="val 11935"/>
            </a:avLst>
          </a:prstGeom>
          <a:blipFill>
            <a:blip r:embed="rId4"/>
            <a:tile tx="0" ty="0" sx="100000" sy="100000" flip="none" algn="tl"/>
          </a:blipFill>
          <a:ln w="57150">
            <a:solidFill>
              <a:schemeClr val="tx1"/>
            </a:solidFill>
          </a:ln>
          <a:effectLst>
            <a:glow rad="228600">
              <a:schemeClr val="accent4">
                <a:satMod val="175000"/>
                <a:alpha val="40000"/>
              </a:schemeClr>
            </a:glow>
            <a:outerShdw blurRad="44450" dist="27940" dir="5400000" algn="ctr">
              <a:srgbClr val="000000">
                <a:alpha val="32000"/>
              </a:srgbClr>
            </a:outerShdw>
          </a:effectLst>
          <a:scene3d>
            <a:camera prst="obliqueBottomLef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Low" eaLnBrk="0" hangingPunct="0">
              <a:defRPr/>
            </a:pPr>
            <a:r>
              <a:rPr lang="fa-IR" sz="3600" b="1" dirty="0" smtClean="0">
                <a:solidFill>
                  <a:schemeClr val="tx1"/>
                </a:solidFill>
                <a:cs typeface="B Mitra" panose="00000400000000000000" pitchFamily="2" charset="-78"/>
              </a:rPr>
              <a:t>همانگونه که در جنگ احزاب یهود بنی نضیر:</a:t>
            </a:r>
          </a:p>
          <a:p>
            <a:pPr algn="justLow" eaLnBrk="0" hangingPunct="0">
              <a:defRPr/>
            </a:pPr>
            <a:endParaRPr lang="fa-IR" sz="900" b="1" dirty="0" smtClean="0">
              <a:solidFill>
                <a:schemeClr val="tx1"/>
              </a:solidFill>
              <a:cs typeface="B Mitra" panose="00000400000000000000" pitchFamily="2" charset="-78"/>
            </a:endParaRPr>
          </a:p>
          <a:p>
            <a:pPr algn="justLow" eaLnBrk="0" hangingPunct="0">
              <a:defRPr/>
            </a:pPr>
            <a:r>
              <a:rPr lang="fa-IR" sz="2800" b="1" dirty="0" smtClean="0">
                <a:solidFill>
                  <a:schemeClr val="tx1"/>
                </a:solidFill>
                <a:cs typeface="B Mitra" panose="00000400000000000000" pitchFamily="2" charset="-78"/>
              </a:rPr>
              <a:t>1-عامل اصلی تحریک اعراب قریش در احزاب </a:t>
            </a:r>
          </a:p>
          <a:p>
            <a:pPr algn="justLow" eaLnBrk="0" hangingPunct="0">
              <a:defRPr/>
            </a:pPr>
            <a:r>
              <a:rPr lang="fa-IR" sz="2800" b="1" dirty="0" smtClean="0">
                <a:solidFill>
                  <a:schemeClr val="tx1"/>
                </a:solidFill>
                <a:cs typeface="B Mitra" panose="00000400000000000000" pitchFamily="2" charset="-78"/>
              </a:rPr>
              <a:t>2-منبع تامین کننده‌ی امکانات جنگ احزاب </a:t>
            </a:r>
          </a:p>
          <a:p>
            <a:pPr algn="justLow" eaLnBrk="0" hangingPunct="0">
              <a:defRPr/>
            </a:pPr>
            <a:r>
              <a:rPr lang="fa-IR" sz="2800" b="1" dirty="0" smtClean="0">
                <a:solidFill>
                  <a:schemeClr val="tx1"/>
                </a:solidFill>
                <a:cs typeface="B Mitra" panose="00000400000000000000" pitchFamily="2" charset="-78"/>
              </a:rPr>
              <a:t>3-هماهنگ کننده با هم پیمان خود (طایفه غطفان)</a:t>
            </a:r>
          </a:p>
          <a:p>
            <a:pPr algn="justLow" eaLnBrk="0" hangingPunct="0">
              <a:defRPr/>
            </a:pPr>
            <a:r>
              <a:rPr lang="fa-IR" sz="2800" b="1" dirty="0" smtClean="0">
                <a:solidFill>
                  <a:schemeClr val="tx1"/>
                </a:solidFill>
                <a:cs typeface="B Mitra" panose="00000400000000000000" pitchFamily="2" charset="-78"/>
              </a:rPr>
              <a:t>4-هماهنگ کننده با منافقان و نفوذی‌های داخل مدینه(بنی قریظه وعبدالله ابی)برعلیه مسلمانان مدینه بود.</a:t>
            </a:r>
          </a:p>
        </p:txBody>
      </p:sp>
      <p:sp>
        <p:nvSpPr>
          <p:cNvPr id="4" name="Down Arrow Callout 3"/>
          <p:cNvSpPr/>
          <p:nvPr/>
        </p:nvSpPr>
        <p:spPr>
          <a:xfrm>
            <a:off x="2358189" y="4636168"/>
            <a:ext cx="8438147" cy="2221832"/>
          </a:xfrm>
          <a:prstGeom prst="downArrowCallout">
            <a:avLst>
              <a:gd name="adj1" fmla="val 88540"/>
              <a:gd name="adj2" fmla="val 44270"/>
              <a:gd name="adj3" fmla="val 17817"/>
              <a:gd name="adj4" fmla="val 71311"/>
            </a:avLst>
          </a:prstGeom>
          <a:blipFill>
            <a:blip r:embed="rId5"/>
            <a:tile tx="0" ty="0" sx="100000" sy="100000" flip="none" algn="tl"/>
          </a:blip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1"/>
          </a:lnRef>
          <a:fillRef idx="3">
            <a:schemeClr val="accent1"/>
          </a:fillRef>
          <a:effectRef idx="3">
            <a:schemeClr val="accent1"/>
          </a:effectRef>
          <a:fontRef idx="minor">
            <a:schemeClr val="lt1"/>
          </a:fontRef>
        </p:style>
        <p:txBody>
          <a:bodyPr anchor="ctr"/>
          <a:lstStyle/>
          <a:p>
            <a:pPr algn="ctr" rtl="0" fontAlgn="auto">
              <a:spcBef>
                <a:spcPts val="0"/>
              </a:spcBef>
              <a:spcAft>
                <a:spcPts val="0"/>
              </a:spcAft>
              <a:defRPr/>
            </a:pPr>
            <a:r>
              <a:rPr lang="fa-IR" sz="7200" b="1" dirty="0" smtClean="0">
                <a:solidFill>
                  <a:srgbClr val="00F42E"/>
                </a:solidFill>
                <a:cs typeface="B Zar" panose="00000400000000000000" pitchFamily="2" charset="-78"/>
              </a:rPr>
              <a:t>آمریکا واسرائیل هم</a:t>
            </a:r>
            <a:endParaRPr lang="en-US" sz="7200" b="1" dirty="0" smtClean="0">
              <a:solidFill>
                <a:srgbClr val="00F42E"/>
              </a:solidFill>
              <a:cs typeface="B Zar" panose="00000400000000000000" pitchFamily="2" charset="-78"/>
            </a:endParaRPr>
          </a:p>
          <a:p>
            <a:pPr algn="ctr" rtl="0" fontAlgn="auto">
              <a:spcBef>
                <a:spcPts val="0"/>
              </a:spcBef>
              <a:spcAft>
                <a:spcPts val="0"/>
              </a:spcAft>
              <a:defRPr/>
            </a:pPr>
            <a:endParaRPr lang="fa-IR" sz="100" b="1" dirty="0">
              <a:solidFill>
                <a:srgbClr val="FFFF00"/>
              </a:solidFill>
              <a:cs typeface="B Zar" panose="00000400000000000000" pitchFamily="2" charset="-78"/>
            </a:endParaRPr>
          </a:p>
        </p:txBody>
      </p:sp>
    </p:spTree>
    <p:custDataLst>
      <p:tags r:id="rId1"/>
    </p:custDataLst>
    <p:extLst>
      <p:ext uri="{BB962C8B-B14F-4D97-AF65-F5344CB8AC3E}">
        <p14:creationId xmlns:p14="http://schemas.microsoft.com/office/powerpoint/2010/main" val="143533655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own Arrow 1"/>
          <p:cNvSpPr/>
          <p:nvPr/>
        </p:nvSpPr>
        <p:spPr>
          <a:xfrm>
            <a:off x="209007" y="5"/>
            <a:ext cx="11743510" cy="1406764"/>
          </a:xfrm>
          <a:prstGeom prst="downArrow">
            <a:avLst>
              <a:gd name="adj1" fmla="val 75730"/>
              <a:gd name="adj2" fmla="val 51405"/>
            </a:avLst>
          </a:prstGeom>
          <a:blipFill>
            <a:blip r:embed="rId2"/>
            <a:tile tx="0" ty="0" sx="100000" sy="100000" flip="none" algn="tl"/>
          </a:blipFill>
          <a:ln w="38100">
            <a:solidFill>
              <a:schemeClr val="tx1"/>
            </a:solidFill>
          </a:ln>
          <a:effectLst>
            <a:glow rad="228600">
              <a:schemeClr val="accent4">
                <a:satMod val="175000"/>
                <a:alpha val="40000"/>
              </a:schemeClr>
            </a:glow>
            <a:outerShdw blurRad="50800" dist="38100" dir="5400000" rotWithShape="0">
              <a:srgbClr val="000000">
                <a:alpha val="35000"/>
              </a:srgbClr>
            </a:outerShdw>
          </a:effectLst>
          <a:scene3d>
            <a:camera prst="perspectiveRelaxedModerately"/>
            <a:lightRig rig="threePt" dir="t"/>
          </a:scene3d>
        </p:spPr>
        <p:style>
          <a:lnRef idx="1">
            <a:schemeClr val="accent6"/>
          </a:lnRef>
          <a:fillRef idx="3">
            <a:schemeClr val="accent6"/>
          </a:fillRef>
          <a:effectRef idx="2">
            <a:schemeClr val="accent6"/>
          </a:effectRef>
          <a:fontRef idx="minor">
            <a:schemeClr val="lt1"/>
          </a:fontRef>
        </p:style>
        <p:txBody>
          <a:bodyPr anchor="ctr"/>
          <a:lstStyle/>
          <a:p>
            <a:pPr algn="ctr">
              <a:defRPr/>
            </a:pPr>
            <a:r>
              <a:rPr lang="fa-IR" sz="4000" b="1" dirty="0" smtClean="0">
                <a:cs typeface="B Titr" panose="00000700000000000000" pitchFamily="2" charset="-78"/>
              </a:rPr>
              <a:t>عامل تحریک صدام در جنگ تحمیلی</a:t>
            </a:r>
            <a:endParaRPr lang="fa-IR" sz="4000" b="1" dirty="0">
              <a:cs typeface="B Titr" panose="00000700000000000000" pitchFamily="2" charset="-78"/>
            </a:endParaRPr>
          </a:p>
        </p:txBody>
      </p:sp>
      <p:pic>
        <p:nvPicPr>
          <p:cNvPr id="2056" name="Picture 8" descr="C:\Users\user\Desktop\شباهت احزاب با حالا\شباهت احزاب با حالا\عکس\آمریکا واسراییل\imagesPSS74XS8.jpg"/>
          <p:cNvPicPr>
            <a:picLocks noChangeAspect="1" noChangeArrowheads="1"/>
          </p:cNvPicPr>
          <p:nvPr/>
        </p:nvPicPr>
        <p:blipFill>
          <a:blip r:embed="rId3"/>
          <a:srcRect/>
          <a:stretch>
            <a:fillRect/>
          </a:stretch>
        </p:blipFill>
        <p:spPr bwMode="auto">
          <a:xfrm>
            <a:off x="7930346" y="1225968"/>
            <a:ext cx="3774627" cy="2511843"/>
          </a:xfrm>
          <a:prstGeom prst="rect">
            <a:avLst/>
          </a:prstGeom>
          <a:ln w="88900" cap="sq" cmpd="thickThin">
            <a:solidFill>
              <a:srgbClr val="000000"/>
            </a:solidFill>
            <a:prstDash val="solid"/>
            <a:miter lim="800000"/>
          </a:ln>
          <a:effectLst>
            <a:innerShdw blurRad="76200">
              <a:srgbClr val="000000"/>
            </a:innerShdw>
          </a:effectLst>
        </p:spPr>
      </p:pic>
      <p:pic>
        <p:nvPicPr>
          <p:cNvPr id="9" name="Picture 6" descr="C:\Users\user\Pictures\Untitleبلبd.png"/>
          <p:cNvPicPr>
            <a:picLocks noChangeAspect="1" noChangeArrowheads="1"/>
          </p:cNvPicPr>
          <p:nvPr/>
        </p:nvPicPr>
        <p:blipFill>
          <a:blip r:embed="rId4"/>
          <a:srcRect/>
          <a:stretch>
            <a:fillRect/>
          </a:stretch>
        </p:blipFill>
        <p:spPr bwMode="auto">
          <a:xfrm>
            <a:off x="0" y="1503354"/>
            <a:ext cx="11004884" cy="5074242"/>
          </a:xfrm>
          <a:prstGeom prst="rect">
            <a:avLst/>
          </a:prstGeom>
          <a:ln w="88900" cap="sq" cmpd="thickThin">
            <a:solidFill>
              <a:srgbClr val="000000"/>
            </a:solidFill>
            <a:prstDash val="solid"/>
            <a:miter lim="800000"/>
          </a:ln>
          <a:effectLst>
            <a:innerShdw blurRad="76200">
              <a:srgbClr val="000000"/>
            </a:innerShdw>
          </a:effectLst>
        </p:spPr>
      </p:pic>
      <p:pic>
        <p:nvPicPr>
          <p:cNvPr id="10" name="Picture 18" descr="C:\Users\user\Pictures\1946015_Page__2.jpg"/>
          <p:cNvPicPr>
            <a:picLocks noChangeAspect="1" noChangeArrowheads="1"/>
          </p:cNvPicPr>
          <p:nvPr/>
        </p:nvPicPr>
        <p:blipFill>
          <a:blip r:embed="rId5"/>
          <a:srcRect/>
          <a:stretch>
            <a:fillRect/>
          </a:stretch>
        </p:blipFill>
        <p:spPr bwMode="auto">
          <a:xfrm>
            <a:off x="2470484" y="1503354"/>
            <a:ext cx="6144126" cy="446891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1" name="Picture 17" descr="C:\Users\user\Pictures\68318_977.jpg"/>
          <p:cNvPicPr>
            <a:picLocks noChangeAspect="1" noChangeArrowheads="1"/>
          </p:cNvPicPr>
          <p:nvPr/>
        </p:nvPicPr>
        <p:blipFill>
          <a:blip r:embed="rId6"/>
          <a:srcRect/>
          <a:stretch>
            <a:fillRect/>
          </a:stretch>
        </p:blipFill>
        <p:spPr bwMode="auto">
          <a:xfrm>
            <a:off x="449983" y="1517300"/>
            <a:ext cx="5630779" cy="485318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2" name="Picture 3" descr="C:\Users\user\Desktop\شباهت احزاب با حالا\شباهت احزاب با حالا\عکس\eshraf_ir-اسرائیل-نمی-تواند-به-ایران-حمله-کند1.jpg"/>
          <p:cNvPicPr>
            <a:picLocks noChangeAspect="1" noChangeArrowheads="1"/>
          </p:cNvPicPr>
          <p:nvPr/>
        </p:nvPicPr>
        <p:blipFill>
          <a:blip r:embed="rId7"/>
          <a:srcRect/>
          <a:stretch>
            <a:fillRect/>
          </a:stretch>
        </p:blipFill>
        <p:spPr bwMode="auto">
          <a:xfrm>
            <a:off x="1300302" y="1113606"/>
            <a:ext cx="5996152" cy="536740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3" name="Picture 16" descr="C:\Users\user\Pictures\A0516449.jpg"/>
          <p:cNvPicPr>
            <a:picLocks noChangeAspect="1" noChangeArrowheads="1"/>
          </p:cNvPicPr>
          <p:nvPr/>
        </p:nvPicPr>
        <p:blipFill>
          <a:blip r:embed="rId8"/>
          <a:srcRect/>
          <a:stretch>
            <a:fillRect/>
          </a:stretch>
        </p:blipFill>
        <p:spPr bwMode="auto">
          <a:xfrm>
            <a:off x="7764379" y="1517300"/>
            <a:ext cx="3414264" cy="4305984"/>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1000" fill="hold"/>
                                        <p:tgtEl>
                                          <p:spTgt spid="10"/>
                                        </p:tgtEl>
                                        <p:attrNameLst>
                                          <p:attrName>ppt_w</p:attrName>
                                        </p:attrNameLst>
                                      </p:cBhvr>
                                      <p:tavLst>
                                        <p:tav tm="0">
                                          <p:val>
                                            <p:fltVal val="0"/>
                                          </p:val>
                                        </p:tav>
                                        <p:tav tm="100000">
                                          <p:val>
                                            <p:strVal val="#ppt_w"/>
                                          </p:val>
                                        </p:tav>
                                      </p:tavLst>
                                    </p:anim>
                                    <p:anim calcmode="lin" valueType="num">
                                      <p:cBhvr>
                                        <p:cTn id="15" dur="1000" fill="hold"/>
                                        <p:tgtEl>
                                          <p:spTgt spid="10"/>
                                        </p:tgtEl>
                                        <p:attrNameLst>
                                          <p:attrName>ppt_h</p:attrName>
                                        </p:attrNameLst>
                                      </p:cBhvr>
                                      <p:tavLst>
                                        <p:tav tm="0">
                                          <p:val>
                                            <p:fltVal val="0"/>
                                          </p:val>
                                        </p:tav>
                                        <p:tav tm="100000">
                                          <p:val>
                                            <p:strVal val="#ppt_h"/>
                                          </p:val>
                                        </p:tav>
                                      </p:tavLst>
                                    </p:anim>
                                    <p:animEffect transition="in" filter="fade">
                                      <p:cBhvr>
                                        <p:cTn id="16" dur="1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down)">
                                      <p:cBhvr>
                                        <p:cTn id="21" dur="290">
                                          <p:stCondLst>
                                            <p:cond delay="0"/>
                                          </p:stCondLst>
                                        </p:cTn>
                                        <p:tgtEl>
                                          <p:spTgt spid="11"/>
                                        </p:tgtEl>
                                      </p:cBhvr>
                                    </p:animEffect>
                                    <p:anim calcmode="lin" valueType="num">
                                      <p:cBhvr>
                                        <p:cTn id="22" dur="911"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3" dur="332"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24" dur="332" tmFilter="0, 0; 0.125,0.2665; 0.25,0.4; 0.375,0.465; 0.5,0.5;  0.625,0.535; 0.75,0.6; 0.875,0.7335; 1,1">
                                          <p:stCondLst>
                                            <p:cond delay="332"/>
                                          </p:stCondLst>
                                        </p:cTn>
                                        <p:tgtEl>
                                          <p:spTgt spid="11"/>
                                        </p:tgtEl>
                                        <p:attrNameLst>
                                          <p:attrName>ppt_y</p:attrName>
                                        </p:attrNameLst>
                                      </p:cBhvr>
                                      <p:tavLst>
                                        <p:tav tm="0" fmla="#ppt_y-sin(pi*$)/9">
                                          <p:val>
                                            <p:fltVal val="0"/>
                                          </p:val>
                                        </p:tav>
                                        <p:tav tm="100000">
                                          <p:val>
                                            <p:fltVal val="1"/>
                                          </p:val>
                                        </p:tav>
                                      </p:tavLst>
                                    </p:anim>
                                    <p:anim calcmode="lin" valueType="num">
                                      <p:cBhvr>
                                        <p:cTn id="25" dur="166" tmFilter="0, 0; 0.125,0.2665; 0.25,0.4; 0.375,0.465; 0.5,0.5;  0.625,0.535; 0.75,0.6; 0.875,0.7335; 1,1">
                                          <p:stCondLst>
                                            <p:cond delay="662"/>
                                          </p:stCondLst>
                                        </p:cTn>
                                        <p:tgtEl>
                                          <p:spTgt spid="11"/>
                                        </p:tgtEl>
                                        <p:attrNameLst>
                                          <p:attrName>ppt_y</p:attrName>
                                        </p:attrNameLst>
                                      </p:cBhvr>
                                      <p:tavLst>
                                        <p:tav tm="0" fmla="#ppt_y-sin(pi*$)/27">
                                          <p:val>
                                            <p:fltVal val="0"/>
                                          </p:val>
                                        </p:tav>
                                        <p:tav tm="100000">
                                          <p:val>
                                            <p:fltVal val="1"/>
                                          </p:val>
                                        </p:tav>
                                      </p:tavLst>
                                    </p:anim>
                                    <p:anim calcmode="lin" valueType="num">
                                      <p:cBhvr>
                                        <p:cTn id="26" dur="82" tmFilter="0, 0; 0.125,0.2665; 0.25,0.4; 0.375,0.465; 0.5,0.5;  0.625,0.535; 0.75,0.6; 0.875,0.7335; 1,1">
                                          <p:stCondLst>
                                            <p:cond delay="828"/>
                                          </p:stCondLst>
                                        </p:cTn>
                                        <p:tgtEl>
                                          <p:spTgt spid="11"/>
                                        </p:tgtEl>
                                        <p:attrNameLst>
                                          <p:attrName>ppt_y</p:attrName>
                                        </p:attrNameLst>
                                      </p:cBhvr>
                                      <p:tavLst>
                                        <p:tav tm="0" fmla="#ppt_y-sin(pi*$)/81">
                                          <p:val>
                                            <p:fltVal val="0"/>
                                          </p:val>
                                        </p:tav>
                                        <p:tav tm="100000">
                                          <p:val>
                                            <p:fltVal val="1"/>
                                          </p:val>
                                        </p:tav>
                                      </p:tavLst>
                                    </p:anim>
                                    <p:animScale>
                                      <p:cBhvr>
                                        <p:cTn id="27" dur="13">
                                          <p:stCondLst>
                                            <p:cond delay="325"/>
                                          </p:stCondLst>
                                        </p:cTn>
                                        <p:tgtEl>
                                          <p:spTgt spid="11"/>
                                        </p:tgtEl>
                                      </p:cBhvr>
                                      <p:to x="100000" y="60000"/>
                                    </p:animScale>
                                    <p:animScale>
                                      <p:cBhvr>
                                        <p:cTn id="28" dur="83" decel="50000">
                                          <p:stCondLst>
                                            <p:cond delay="338"/>
                                          </p:stCondLst>
                                        </p:cTn>
                                        <p:tgtEl>
                                          <p:spTgt spid="11"/>
                                        </p:tgtEl>
                                      </p:cBhvr>
                                      <p:to x="100000" y="100000"/>
                                    </p:animScale>
                                    <p:animScale>
                                      <p:cBhvr>
                                        <p:cTn id="29" dur="13">
                                          <p:stCondLst>
                                            <p:cond delay="656"/>
                                          </p:stCondLst>
                                        </p:cTn>
                                        <p:tgtEl>
                                          <p:spTgt spid="11"/>
                                        </p:tgtEl>
                                      </p:cBhvr>
                                      <p:to x="100000" y="80000"/>
                                    </p:animScale>
                                    <p:animScale>
                                      <p:cBhvr>
                                        <p:cTn id="30" dur="83" decel="50000">
                                          <p:stCondLst>
                                            <p:cond delay="669"/>
                                          </p:stCondLst>
                                        </p:cTn>
                                        <p:tgtEl>
                                          <p:spTgt spid="11"/>
                                        </p:tgtEl>
                                      </p:cBhvr>
                                      <p:to x="100000" y="100000"/>
                                    </p:animScale>
                                    <p:animScale>
                                      <p:cBhvr>
                                        <p:cTn id="31" dur="13">
                                          <p:stCondLst>
                                            <p:cond delay="821"/>
                                          </p:stCondLst>
                                        </p:cTn>
                                        <p:tgtEl>
                                          <p:spTgt spid="11"/>
                                        </p:tgtEl>
                                      </p:cBhvr>
                                      <p:to x="100000" y="90000"/>
                                    </p:animScale>
                                    <p:animScale>
                                      <p:cBhvr>
                                        <p:cTn id="32" dur="83" decel="50000">
                                          <p:stCondLst>
                                            <p:cond delay="834"/>
                                          </p:stCondLst>
                                        </p:cTn>
                                        <p:tgtEl>
                                          <p:spTgt spid="11"/>
                                        </p:tgtEl>
                                      </p:cBhvr>
                                      <p:to x="100000" y="100000"/>
                                    </p:animScale>
                                    <p:animScale>
                                      <p:cBhvr>
                                        <p:cTn id="33" dur="13">
                                          <p:stCondLst>
                                            <p:cond delay="904"/>
                                          </p:stCondLst>
                                        </p:cTn>
                                        <p:tgtEl>
                                          <p:spTgt spid="11"/>
                                        </p:tgtEl>
                                      </p:cBhvr>
                                      <p:to x="100000" y="95000"/>
                                    </p:animScale>
                                    <p:animScale>
                                      <p:cBhvr>
                                        <p:cTn id="34" dur="83" decel="50000">
                                          <p:stCondLst>
                                            <p:cond delay="917"/>
                                          </p:stCondLst>
                                        </p:cTn>
                                        <p:tgtEl>
                                          <p:spTgt spid="11"/>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10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nodeType="click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1000" fill="hold"/>
                                        <p:tgtEl>
                                          <p:spTgt spid="13"/>
                                        </p:tgtEl>
                                        <p:attrNameLst>
                                          <p:attrName>ppt_w</p:attrName>
                                        </p:attrNameLst>
                                      </p:cBhvr>
                                      <p:tavLst>
                                        <p:tav tm="0">
                                          <p:val>
                                            <p:fltVal val="0"/>
                                          </p:val>
                                        </p:tav>
                                        <p:tav tm="100000">
                                          <p:val>
                                            <p:strVal val="#ppt_w"/>
                                          </p:val>
                                        </p:tav>
                                      </p:tavLst>
                                    </p:anim>
                                    <p:anim calcmode="lin" valueType="num">
                                      <p:cBhvr>
                                        <p:cTn id="45" dur="1000" fill="hold"/>
                                        <p:tgtEl>
                                          <p:spTgt spid="13"/>
                                        </p:tgtEl>
                                        <p:attrNameLst>
                                          <p:attrName>ppt_h</p:attrName>
                                        </p:attrNameLst>
                                      </p:cBhvr>
                                      <p:tavLst>
                                        <p:tav tm="0">
                                          <p:val>
                                            <p:fltVal val="0"/>
                                          </p:val>
                                        </p:tav>
                                        <p:tav tm="100000">
                                          <p:val>
                                            <p:strVal val="#ppt_h"/>
                                          </p:val>
                                        </p:tav>
                                      </p:tavLst>
                                    </p:anim>
                                    <p:animEffect transition="in" filter="fade">
                                      <p:cBhvr>
                                        <p:cTn id="46"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own Arrow 1"/>
          <p:cNvSpPr/>
          <p:nvPr/>
        </p:nvSpPr>
        <p:spPr>
          <a:xfrm>
            <a:off x="209007" y="5"/>
            <a:ext cx="11743510" cy="1748584"/>
          </a:xfrm>
          <a:prstGeom prst="downArrow">
            <a:avLst>
              <a:gd name="adj1" fmla="val 75730"/>
              <a:gd name="adj2" fmla="val 51405"/>
            </a:avLst>
          </a:prstGeom>
          <a:blipFill>
            <a:blip r:embed="rId2"/>
            <a:tile tx="0" ty="0" sx="100000" sy="100000" flip="none" algn="tl"/>
          </a:blipFill>
          <a:ln w="38100">
            <a:solidFill>
              <a:schemeClr val="tx1"/>
            </a:solidFill>
          </a:ln>
          <a:effectLst>
            <a:glow rad="228600">
              <a:schemeClr val="accent4">
                <a:satMod val="175000"/>
                <a:alpha val="40000"/>
              </a:schemeClr>
            </a:glow>
            <a:outerShdw blurRad="50800" dist="38100" dir="5400000" rotWithShape="0">
              <a:srgbClr val="000000">
                <a:alpha val="35000"/>
              </a:srgbClr>
            </a:outerShdw>
          </a:effectLst>
          <a:scene3d>
            <a:camera prst="perspectiveRelaxedModerately"/>
            <a:lightRig rig="threePt" dir="t"/>
          </a:scene3d>
        </p:spPr>
        <p:style>
          <a:lnRef idx="1">
            <a:schemeClr val="accent6"/>
          </a:lnRef>
          <a:fillRef idx="3">
            <a:schemeClr val="accent6"/>
          </a:fillRef>
          <a:effectRef idx="2">
            <a:schemeClr val="accent6"/>
          </a:effectRef>
          <a:fontRef idx="minor">
            <a:schemeClr val="lt1"/>
          </a:fontRef>
        </p:style>
        <p:txBody>
          <a:bodyPr anchor="ctr"/>
          <a:lstStyle/>
          <a:p>
            <a:pPr algn="ctr">
              <a:defRPr/>
            </a:pPr>
            <a:r>
              <a:rPr lang="fa-IR" sz="3600" b="1" dirty="0" smtClean="0">
                <a:cs typeface="B Titr" panose="00000700000000000000" pitchFamily="2" charset="-78"/>
              </a:rPr>
              <a:t>عامل تحریک اعراب(عربستان،قطر،امارات و.....)</a:t>
            </a:r>
          </a:p>
          <a:p>
            <a:pPr algn="ctr">
              <a:defRPr/>
            </a:pPr>
            <a:r>
              <a:rPr lang="fa-IR" sz="3600" b="1" dirty="0" smtClean="0">
                <a:cs typeface="B Titr" panose="00000700000000000000" pitchFamily="2" charset="-78"/>
              </a:rPr>
              <a:t>علیه ایران</a:t>
            </a:r>
            <a:endParaRPr lang="fa-IR" sz="3600" b="1" dirty="0">
              <a:cs typeface="B Titr" panose="00000700000000000000" pitchFamily="2" charset="-78"/>
            </a:endParaRPr>
          </a:p>
        </p:txBody>
      </p:sp>
      <p:pic>
        <p:nvPicPr>
          <p:cNvPr id="2056" name="Picture 8" descr="C:\Users\user\Desktop\شباهت احزاب با حالا\شباهت احزاب با حالا\عکس\آمریکا واسراییل\imagesPSS74XS8.jpg"/>
          <p:cNvPicPr>
            <a:picLocks noChangeAspect="1" noChangeArrowheads="1"/>
          </p:cNvPicPr>
          <p:nvPr/>
        </p:nvPicPr>
        <p:blipFill>
          <a:blip r:embed="rId3"/>
          <a:srcRect/>
          <a:stretch>
            <a:fillRect/>
          </a:stretch>
        </p:blipFill>
        <p:spPr bwMode="auto">
          <a:xfrm>
            <a:off x="4547568" y="1801597"/>
            <a:ext cx="2619375" cy="1743075"/>
          </a:xfrm>
          <a:prstGeom prst="rect">
            <a:avLst/>
          </a:prstGeom>
          <a:noFill/>
        </p:spPr>
      </p:pic>
      <p:pic>
        <p:nvPicPr>
          <p:cNvPr id="10" name="Picture 12" descr="C:\Users\user\Desktop\شباهت احزاب با حالا\شباهت احزاب با حالا\عکس\29814.jpg"/>
          <p:cNvPicPr>
            <a:picLocks noChangeAspect="1" noChangeArrowheads="1"/>
          </p:cNvPicPr>
          <p:nvPr/>
        </p:nvPicPr>
        <p:blipFill>
          <a:blip r:embed="rId4"/>
          <a:srcRect b="8187"/>
          <a:stretch>
            <a:fillRect/>
          </a:stretch>
        </p:blipFill>
        <p:spPr bwMode="auto">
          <a:xfrm>
            <a:off x="6192253" y="1636548"/>
            <a:ext cx="5999747" cy="52214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2" descr="C:\Users\user\Desktop\شباهت احزاب با حالا\شباهت احزاب با حالا\عکس\Arabestan07.jpg"/>
          <p:cNvPicPr>
            <a:picLocks noChangeAspect="1" noChangeArrowheads="1"/>
          </p:cNvPicPr>
          <p:nvPr/>
        </p:nvPicPr>
        <p:blipFill>
          <a:blip r:embed="rId5"/>
          <a:srcRect/>
          <a:stretch>
            <a:fillRect/>
          </a:stretch>
        </p:blipFill>
        <p:spPr bwMode="auto">
          <a:xfrm>
            <a:off x="192505" y="1572126"/>
            <a:ext cx="5823283" cy="52858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2" descr="C:\Users\user\Desktop\شباهت احزاب با حالا\شباهت احزاب با حالا\عکس\ksa-israeil.jpg"/>
          <p:cNvPicPr>
            <a:picLocks noChangeAspect="1" noChangeArrowheads="1"/>
          </p:cNvPicPr>
          <p:nvPr/>
        </p:nvPicPr>
        <p:blipFill>
          <a:blip r:embed="rId6"/>
          <a:srcRect/>
          <a:stretch>
            <a:fillRect/>
          </a:stretch>
        </p:blipFill>
        <p:spPr bwMode="auto">
          <a:xfrm>
            <a:off x="5887452" y="1636296"/>
            <a:ext cx="5114924" cy="479658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5" name="Picture 11" descr="C:\Users\user\Desktop\شباهت احزاب با حالا\شباهت احزاب با حالا\عکس\26132_346.jpg"/>
          <p:cNvPicPr>
            <a:picLocks noChangeAspect="1" noChangeArrowheads="1"/>
          </p:cNvPicPr>
          <p:nvPr/>
        </p:nvPicPr>
        <p:blipFill>
          <a:blip r:embed="rId7"/>
          <a:srcRect/>
          <a:stretch>
            <a:fillRect/>
          </a:stretch>
        </p:blipFill>
        <p:spPr bwMode="auto">
          <a:xfrm>
            <a:off x="1333382" y="1804737"/>
            <a:ext cx="5855368" cy="505326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6" name="Picture 3" descr="C:\Users\user\Desktop\شباهت احزاب با حالا\شباهت احزاب با حالا\عکس\imagesOAI0D47F.jpg"/>
          <p:cNvPicPr>
            <a:picLocks noChangeAspect="1" noChangeArrowheads="1"/>
          </p:cNvPicPr>
          <p:nvPr/>
        </p:nvPicPr>
        <p:blipFill>
          <a:blip r:embed="rId8"/>
          <a:srcRect/>
          <a:stretch>
            <a:fillRect/>
          </a:stretch>
        </p:blipFill>
        <p:spPr bwMode="auto">
          <a:xfrm>
            <a:off x="814281" y="1748589"/>
            <a:ext cx="8656984" cy="570021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Effect transition="in" filter="fade">
                                      <p:cBhvr>
                                        <p:cTn id="9" dur="10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fltVal val="0"/>
                                          </p:val>
                                        </p:tav>
                                        <p:tav tm="100000">
                                          <p:val>
                                            <p:strVal val="#ppt_w"/>
                                          </p:val>
                                        </p:tav>
                                      </p:tavLst>
                                    </p:anim>
                                    <p:anim calcmode="lin" valueType="num">
                                      <p:cBhvr>
                                        <p:cTn id="15" dur="1000" fill="hold"/>
                                        <p:tgtEl>
                                          <p:spTgt spid="11"/>
                                        </p:tgtEl>
                                        <p:attrNameLst>
                                          <p:attrName>ppt_h</p:attrName>
                                        </p:attrNameLst>
                                      </p:cBhvr>
                                      <p:tavLst>
                                        <p:tav tm="0">
                                          <p:val>
                                            <p:fltVal val="0"/>
                                          </p:val>
                                        </p:tav>
                                        <p:tav tm="100000">
                                          <p:val>
                                            <p:strVal val="#ppt_h"/>
                                          </p:val>
                                        </p:tav>
                                      </p:tavLst>
                                    </p:anim>
                                    <p:animEffect transition="in" filter="fade">
                                      <p:cBhvr>
                                        <p:cTn id="16" dur="10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1000" fill="hold"/>
                                        <p:tgtEl>
                                          <p:spTgt spid="12"/>
                                        </p:tgtEl>
                                        <p:attrNameLst>
                                          <p:attrName>ppt_w</p:attrName>
                                        </p:attrNameLst>
                                      </p:cBhvr>
                                      <p:tavLst>
                                        <p:tav tm="0">
                                          <p:val>
                                            <p:fltVal val="0"/>
                                          </p:val>
                                        </p:tav>
                                        <p:tav tm="100000">
                                          <p:val>
                                            <p:strVal val="#ppt_w"/>
                                          </p:val>
                                        </p:tav>
                                      </p:tavLst>
                                    </p:anim>
                                    <p:anim calcmode="lin" valueType="num">
                                      <p:cBhvr>
                                        <p:cTn id="22" dur="1000" fill="hold"/>
                                        <p:tgtEl>
                                          <p:spTgt spid="12"/>
                                        </p:tgtEl>
                                        <p:attrNameLst>
                                          <p:attrName>ppt_h</p:attrName>
                                        </p:attrNameLst>
                                      </p:cBhvr>
                                      <p:tavLst>
                                        <p:tav tm="0">
                                          <p:val>
                                            <p:fltVal val="0"/>
                                          </p:val>
                                        </p:tav>
                                        <p:tav tm="100000">
                                          <p:val>
                                            <p:strVal val="#ppt_h"/>
                                          </p:val>
                                        </p:tav>
                                      </p:tavLst>
                                    </p:anim>
                                    <p:animEffect transition="in" filter="fade">
                                      <p:cBhvr>
                                        <p:cTn id="23" dur="10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000" fill="hold"/>
                                        <p:tgtEl>
                                          <p:spTgt spid="15"/>
                                        </p:tgtEl>
                                        <p:attrNameLst>
                                          <p:attrName>ppt_w</p:attrName>
                                        </p:attrNameLst>
                                      </p:cBhvr>
                                      <p:tavLst>
                                        <p:tav tm="0">
                                          <p:val>
                                            <p:fltVal val="0"/>
                                          </p:val>
                                        </p:tav>
                                        <p:tav tm="100000">
                                          <p:val>
                                            <p:strVal val="#ppt_w"/>
                                          </p:val>
                                        </p:tav>
                                      </p:tavLst>
                                    </p:anim>
                                    <p:anim calcmode="lin" valueType="num">
                                      <p:cBhvr>
                                        <p:cTn id="29" dur="1000" fill="hold"/>
                                        <p:tgtEl>
                                          <p:spTgt spid="15"/>
                                        </p:tgtEl>
                                        <p:attrNameLst>
                                          <p:attrName>ppt_h</p:attrName>
                                        </p:attrNameLst>
                                      </p:cBhvr>
                                      <p:tavLst>
                                        <p:tav tm="0">
                                          <p:val>
                                            <p:fltVal val="0"/>
                                          </p:val>
                                        </p:tav>
                                        <p:tav tm="100000">
                                          <p:val>
                                            <p:strVal val="#ppt_h"/>
                                          </p:val>
                                        </p:tav>
                                      </p:tavLst>
                                    </p:anim>
                                    <p:animEffect transition="in" filter="fade">
                                      <p:cBhvr>
                                        <p:cTn id="30" dur="10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iterate type="lt">
                                    <p:tmPct val="5000"/>
                                  </p:iterate>
                                  <p:childTnLst>
                                    <p:set>
                                      <p:cBhvr>
                                        <p:cTn id="34" dur="1" fill="hold">
                                          <p:stCondLst>
                                            <p:cond delay="0"/>
                                          </p:stCondLst>
                                        </p:cTn>
                                        <p:tgtEl>
                                          <p:spTgt spid="16"/>
                                        </p:tgtEl>
                                        <p:attrNameLst>
                                          <p:attrName>style.visibility</p:attrName>
                                        </p:attrNameLst>
                                      </p:cBhvr>
                                      <p:to>
                                        <p:strVal val="visible"/>
                                      </p:to>
                                    </p:set>
                                    <p:anim calcmode="lin" valueType="num">
                                      <p:cBhvr>
                                        <p:cTn id="35" dur="1000" fill="hold"/>
                                        <p:tgtEl>
                                          <p:spTgt spid="16"/>
                                        </p:tgtEl>
                                        <p:attrNameLst>
                                          <p:attrName>ppt_w</p:attrName>
                                        </p:attrNameLst>
                                      </p:cBhvr>
                                      <p:tavLst>
                                        <p:tav tm="0">
                                          <p:val>
                                            <p:fltVal val="0"/>
                                          </p:val>
                                        </p:tav>
                                        <p:tav tm="100000">
                                          <p:val>
                                            <p:strVal val="#ppt_w"/>
                                          </p:val>
                                        </p:tav>
                                      </p:tavLst>
                                    </p:anim>
                                    <p:anim calcmode="lin" valueType="num">
                                      <p:cBhvr>
                                        <p:cTn id="36" dur="1000" fill="hold"/>
                                        <p:tgtEl>
                                          <p:spTgt spid="16"/>
                                        </p:tgtEl>
                                        <p:attrNameLst>
                                          <p:attrName>ppt_h</p:attrName>
                                        </p:attrNameLst>
                                      </p:cBhvr>
                                      <p:tavLst>
                                        <p:tav tm="0">
                                          <p:val>
                                            <p:fltVal val="0"/>
                                          </p:val>
                                        </p:tav>
                                        <p:tav tm="100000">
                                          <p:val>
                                            <p:strVal val="#ppt_h"/>
                                          </p:val>
                                        </p:tav>
                                      </p:tavLst>
                                    </p:anim>
                                    <p:anim calcmode="lin" valueType="num">
                                      <p:cBhvr>
                                        <p:cTn id="37" dur="1000" fill="hold"/>
                                        <p:tgtEl>
                                          <p:spTgt spid="16"/>
                                        </p:tgtEl>
                                        <p:attrNameLst>
                                          <p:attrName>style.rotation</p:attrName>
                                        </p:attrNameLst>
                                      </p:cBhvr>
                                      <p:tavLst>
                                        <p:tav tm="0">
                                          <p:val>
                                            <p:fltVal val="90"/>
                                          </p:val>
                                        </p:tav>
                                        <p:tav tm="100000">
                                          <p:val>
                                            <p:fltVal val="0"/>
                                          </p:val>
                                        </p:tav>
                                      </p:tavLst>
                                    </p:anim>
                                    <p:animEffect transition="in" filter="fade">
                                      <p:cBhvr>
                                        <p:cTn id="38"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own Arrow 1"/>
          <p:cNvSpPr/>
          <p:nvPr/>
        </p:nvSpPr>
        <p:spPr>
          <a:xfrm>
            <a:off x="209007" y="5"/>
            <a:ext cx="11743510" cy="1406764"/>
          </a:xfrm>
          <a:prstGeom prst="downArrow">
            <a:avLst>
              <a:gd name="adj1" fmla="val 75730"/>
              <a:gd name="adj2" fmla="val 51405"/>
            </a:avLst>
          </a:prstGeom>
          <a:blipFill>
            <a:blip r:embed="rId2"/>
            <a:tile tx="0" ty="0" sx="100000" sy="100000" flip="none" algn="tl"/>
          </a:blipFill>
          <a:ln w="38100">
            <a:solidFill>
              <a:schemeClr val="tx1"/>
            </a:solidFill>
          </a:ln>
          <a:effectLst>
            <a:glow rad="228600">
              <a:schemeClr val="accent4">
                <a:satMod val="175000"/>
                <a:alpha val="40000"/>
              </a:schemeClr>
            </a:glow>
            <a:outerShdw blurRad="50800" dist="38100" dir="5400000" rotWithShape="0">
              <a:srgbClr val="000000">
                <a:alpha val="35000"/>
              </a:srgbClr>
            </a:outerShdw>
          </a:effectLst>
          <a:scene3d>
            <a:camera prst="perspectiveRelaxedModerately"/>
            <a:lightRig rig="threePt" dir="t"/>
          </a:scene3d>
        </p:spPr>
        <p:style>
          <a:lnRef idx="1">
            <a:schemeClr val="accent6"/>
          </a:lnRef>
          <a:fillRef idx="3">
            <a:schemeClr val="accent6"/>
          </a:fillRef>
          <a:effectRef idx="2">
            <a:schemeClr val="accent6"/>
          </a:effectRef>
          <a:fontRef idx="minor">
            <a:schemeClr val="lt1"/>
          </a:fontRef>
        </p:style>
        <p:txBody>
          <a:bodyPr anchor="ctr"/>
          <a:lstStyle/>
          <a:p>
            <a:pPr algn="ctr">
              <a:defRPr/>
            </a:pPr>
            <a:r>
              <a:rPr lang="fa-IR" sz="4800" b="1" dirty="0" smtClean="0">
                <a:cs typeface="B Titr" panose="00000700000000000000" pitchFamily="2" charset="-78"/>
              </a:rPr>
              <a:t>عامل تحریک اروپا</a:t>
            </a:r>
            <a:endParaRPr lang="fa-IR" sz="4800" b="1" dirty="0">
              <a:cs typeface="B Titr" panose="00000700000000000000" pitchFamily="2" charset="-78"/>
            </a:endParaRPr>
          </a:p>
        </p:txBody>
      </p:sp>
      <p:pic>
        <p:nvPicPr>
          <p:cNvPr id="2056" name="Picture 8" descr="C:\Users\user\Desktop\شباهت احزاب با حالا\شباهت احزاب با حالا\عکس\آمریکا واسراییل\imagesPSS74XS8.jpg"/>
          <p:cNvPicPr>
            <a:picLocks noChangeAspect="1" noChangeArrowheads="1"/>
          </p:cNvPicPr>
          <p:nvPr/>
        </p:nvPicPr>
        <p:blipFill>
          <a:blip r:embed="rId3"/>
          <a:srcRect/>
          <a:stretch>
            <a:fillRect/>
          </a:stretch>
        </p:blipFill>
        <p:spPr bwMode="auto">
          <a:xfrm>
            <a:off x="4818397" y="1290136"/>
            <a:ext cx="2619375" cy="1743075"/>
          </a:xfrm>
          <a:prstGeom prst="rect">
            <a:avLst/>
          </a:prstGeom>
          <a:noFill/>
        </p:spPr>
      </p:pic>
      <p:pic>
        <p:nvPicPr>
          <p:cNvPr id="10" name="Picture 7" descr="C:\Users\user\Desktop\شباهت احزاب با حالا\شباهت احزاب با حالا\عکس\2012259041.jpg"/>
          <p:cNvPicPr>
            <a:picLocks noChangeAspect="1" noChangeArrowheads="1"/>
          </p:cNvPicPr>
          <p:nvPr/>
        </p:nvPicPr>
        <p:blipFill>
          <a:blip r:embed="rId4"/>
          <a:srcRect l="53537" b="4295"/>
          <a:stretch>
            <a:fillRect/>
          </a:stretch>
        </p:blipFill>
        <p:spPr bwMode="auto">
          <a:xfrm>
            <a:off x="5916707" y="1398495"/>
            <a:ext cx="5791200" cy="51278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4" descr="C:\Users\user\Pictures\139408231344323016509164.jpg"/>
          <p:cNvPicPr>
            <a:picLocks noChangeAspect="1" noChangeArrowheads="1"/>
          </p:cNvPicPr>
          <p:nvPr/>
        </p:nvPicPr>
        <p:blipFill>
          <a:blip r:embed="rId5"/>
          <a:srcRect/>
          <a:stretch>
            <a:fillRect/>
          </a:stretch>
        </p:blipFill>
        <p:spPr bwMode="auto">
          <a:xfrm>
            <a:off x="309047" y="1408217"/>
            <a:ext cx="5406189" cy="509119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2" descr="C:\Users\user\Pictures\4badab8403ead151a29b42eef293dad5_XL.jpg"/>
          <p:cNvPicPr>
            <a:picLocks noChangeAspect="1" noChangeArrowheads="1"/>
          </p:cNvPicPr>
          <p:nvPr/>
        </p:nvPicPr>
        <p:blipFill>
          <a:blip r:embed="rId6"/>
          <a:srcRect/>
          <a:stretch>
            <a:fillRect/>
          </a:stretch>
        </p:blipFill>
        <p:spPr bwMode="auto">
          <a:xfrm>
            <a:off x="622870" y="1717711"/>
            <a:ext cx="5092366" cy="463040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8" name="Picture 3" descr="C:\Users\user\Pictures\1358533_970.jpg"/>
          <p:cNvPicPr>
            <a:picLocks noChangeAspect="1" noChangeArrowheads="1"/>
          </p:cNvPicPr>
          <p:nvPr/>
        </p:nvPicPr>
        <p:blipFill>
          <a:blip r:embed="rId7"/>
          <a:srcRect/>
          <a:stretch>
            <a:fillRect/>
          </a:stretch>
        </p:blipFill>
        <p:spPr bwMode="auto">
          <a:xfrm>
            <a:off x="6582731" y="1384263"/>
            <a:ext cx="5326647" cy="452454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9" name="Picture 7" descr="C:\Users\user\Desktop\شباهت احزاب با حالا\شباهت احزاب با حالا\عکس\آمریکا واسراییل\لات.jpg"/>
          <p:cNvPicPr>
            <a:picLocks noChangeAspect="1" noChangeArrowheads="1"/>
          </p:cNvPicPr>
          <p:nvPr/>
        </p:nvPicPr>
        <p:blipFill>
          <a:blip r:embed="rId8"/>
          <a:srcRect l="40672" t="5357"/>
          <a:stretch>
            <a:fillRect/>
          </a:stretch>
        </p:blipFill>
        <p:spPr bwMode="auto">
          <a:xfrm>
            <a:off x="2219059" y="1921596"/>
            <a:ext cx="7619999" cy="4641659"/>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pic>
        <p:nvPicPr>
          <p:cNvPr id="20" name="Picture 6" descr="C:\Users\user\Pictures\images9VP63U3R.jpg"/>
          <p:cNvPicPr>
            <a:picLocks noChangeAspect="1" noChangeArrowheads="1"/>
          </p:cNvPicPr>
          <p:nvPr/>
        </p:nvPicPr>
        <p:blipFill>
          <a:blip r:embed="rId9"/>
          <a:srcRect/>
          <a:stretch>
            <a:fillRect/>
          </a:stretch>
        </p:blipFill>
        <p:spPr bwMode="auto">
          <a:xfrm>
            <a:off x="3297551" y="2822179"/>
            <a:ext cx="4262688" cy="3316955"/>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nodeType="click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 fill="hold"/>
                                        <p:tgtEl>
                                          <p:spTgt spid="20"/>
                                        </p:tgtEl>
                                        <p:attrNameLst>
                                          <p:attrName>ppt_w</p:attrName>
                                        </p:attrNameLst>
                                      </p:cBhvr>
                                      <p:tavLst>
                                        <p:tav tm="0">
                                          <p:val>
                                            <p:fltVal val="0"/>
                                          </p:val>
                                        </p:tav>
                                        <p:tav tm="100000">
                                          <p:val>
                                            <p:strVal val="#ppt_w"/>
                                          </p:val>
                                        </p:tav>
                                      </p:tavLst>
                                    </p:anim>
                                    <p:anim calcmode="lin" valueType="num">
                                      <p:cBhvr>
                                        <p:cTn id="43" dur="500" fill="hold"/>
                                        <p:tgtEl>
                                          <p:spTgt spid="20"/>
                                        </p:tgtEl>
                                        <p:attrNameLst>
                                          <p:attrName>ppt_h</p:attrName>
                                        </p:attrNameLst>
                                      </p:cBhvr>
                                      <p:tavLst>
                                        <p:tav tm="0">
                                          <p:val>
                                            <p:fltVal val="0"/>
                                          </p:val>
                                        </p:tav>
                                        <p:tav tm="100000">
                                          <p:val>
                                            <p:strVal val="#ppt_h"/>
                                          </p:val>
                                        </p:tav>
                                      </p:tavLst>
                                    </p:anim>
                                    <p:animEffect transition="in" filter="fade">
                                      <p:cBhvr>
                                        <p:cTn id="4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own Arrow 1"/>
          <p:cNvSpPr/>
          <p:nvPr/>
        </p:nvSpPr>
        <p:spPr>
          <a:xfrm>
            <a:off x="209007" y="5"/>
            <a:ext cx="11743510" cy="1406764"/>
          </a:xfrm>
          <a:prstGeom prst="downArrow">
            <a:avLst>
              <a:gd name="adj1" fmla="val 75730"/>
              <a:gd name="adj2" fmla="val 51405"/>
            </a:avLst>
          </a:prstGeom>
          <a:blipFill>
            <a:blip r:embed="rId2"/>
            <a:tile tx="0" ty="0" sx="100000" sy="100000" flip="none" algn="tl"/>
          </a:blipFill>
          <a:ln w="38100">
            <a:solidFill>
              <a:schemeClr val="tx1"/>
            </a:solidFill>
          </a:ln>
          <a:effectLst>
            <a:glow rad="228600">
              <a:schemeClr val="accent4">
                <a:satMod val="175000"/>
                <a:alpha val="40000"/>
              </a:schemeClr>
            </a:glow>
            <a:outerShdw blurRad="50800" dist="38100" dir="5400000" rotWithShape="0">
              <a:srgbClr val="000000">
                <a:alpha val="35000"/>
              </a:srgbClr>
            </a:outerShdw>
          </a:effectLst>
          <a:scene3d>
            <a:camera prst="perspectiveRelaxedModerately"/>
            <a:lightRig rig="threePt" dir="t"/>
          </a:scene3d>
        </p:spPr>
        <p:style>
          <a:lnRef idx="1">
            <a:schemeClr val="accent6"/>
          </a:lnRef>
          <a:fillRef idx="3">
            <a:schemeClr val="accent6"/>
          </a:fillRef>
          <a:effectRef idx="2">
            <a:schemeClr val="accent6"/>
          </a:effectRef>
          <a:fontRef idx="minor">
            <a:schemeClr val="lt1"/>
          </a:fontRef>
        </p:style>
        <p:txBody>
          <a:bodyPr anchor="ctr"/>
          <a:lstStyle/>
          <a:p>
            <a:pPr algn="ctr">
              <a:defRPr/>
            </a:pPr>
            <a:r>
              <a:rPr lang="fa-IR" sz="5400" b="1" dirty="0" smtClean="0">
                <a:cs typeface="B Titr" panose="00000700000000000000" pitchFamily="2" charset="-78"/>
              </a:rPr>
              <a:t>عامل تحریک سازمان ملل</a:t>
            </a:r>
            <a:endParaRPr lang="fa-IR" sz="5400" b="1" dirty="0">
              <a:cs typeface="B Titr" panose="00000700000000000000" pitchFamily="2" charset="-78"/>
            </a:endParaRPr>
          </a:p>
        </p:txBody>
      </p:sp>
      <p:pic>
        <p:nvPicPr>
          <p:cNvPr id="2056" name="Picture 8" descr="C:\Users\user\Desktop\شباهت احزاب با حالا\شباهت احزاب با حالا\عکس\آمریکا واسراییل\imagesPSS74XS8.jpg"/>
          <p:cNvPicPr>
            <a:picLocks noChangeAspect="1" noChangeArrowheads="1"/>
          </p:cNvPicPr>
          <p:nvPr/>
        </p:nvPicPr>
        <p:blipFill>
          <a:blip r:embed="rId3"/>
          <a:srcRect/>
          <a:stretch>
            <a:fillRect/>
          </a:stretch>
        </p:blipFill>
        <p:spPr bwMode="auto">
          <a:xfrm>
            <a:off x="4657976" y="1274095"/>
            <a:ext cx="2619375" cy="1743075"/>
          </a:xfrm>
          <a:prstGeom prst="rect">
            <a:avLst/>
          </a:prstGeom>
          <a:noFill/>
        </p:spPr>
      </p:pic>
      <p:pic>
        <p:nvPicPr>
          <p:cNvPr id="13" name="Picture 10" descr="C:\Users\user\Desktop\شباهت احزاب با حالا\شباهت احزاب با حالا\عکس\72947.jpg"/>
          <p:cNvPicPr>
            <a:picLocks noChangeAspect="1" noChangeArrowheads="1"/>
          </p:cNvPicPr>
          <p:nvPr/>
        </p:nvPicPr>
        <p:blipFill>
          <a:blip r:embed="rId4"/>
          <a:srcRect/>
          <a:stretch>
            <a:fillRect/>
          </a:stretch>
        </p:blipFill>
        <p:spPr bwMode="auto">
          <a:xfrm>
            <a:off x="7210175" y="1973179"/>
            <a:ext cx="4733925" cy="457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6" descr="C:\Users\user\Pictures\181136_433.jpg"/>
          <p:cNvPicPr>
            <a:picLocks noChangeAspect="1" noChangeArrowheads="1"/>
          </p:cNvPicPr>
          <p:nvPr/>
        </p:nvPicPr>
        <p:blipFill>
          <a:blip r:embed="rId5"/>
          <a:srcRect/>
          <a:stretch>
            <a:fillRect/>
          </a:stretch>
        </p:blipFill>
        <p:spPr bwMode="auto">
          <a:xfrm>
            <a:off x="0" y="1768091"/>
            <a:ext cx="4786814" cy="46808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Picture 7" descr="C:\Users\user\Pictures\1(72).jpg"/>
          <p:cNvPicPr>
            <a:picLocks noChangeAspect="1" noChangeArrowheads="1"/>
          </p:cNvPicPr>
          <p:nvPr/>
        </p:nvPicPr>
        <p:blipFill>
          <a:blip r:embed="rId6"/>
          <a:srcRect l="24877" t="29955" r="29369"/>
          <a:stretch>
            <a:fillRect/>
          </a:stretch>
        </p:blipFill>
        <p:spPr bwMode="auto">
          <a:xfrm>
            <a:off x="3657600" y="1824000"/>
            <a:ext cx="4748463" cy="440033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6" name="Picture 8" descr="C:\Users\user\Pictures\afj4wj.jpg"/>
          <p:cNvPicPr>
            <a:picLocks noChangeAspect="1" noChangeArrowheads="1"/>
          </p:cNvPicPr>
          <p:nvPr/>
        </p:nvPicPr>
        <p:blipFill>
          <a:blip r:embed="rId7"/>
          <a:srcRect/>
          <a:stretch>
            <a:fillRect/>
          </a:stretch>
        </p:blipFill>
        <p:spPr bwMode="auto">
          <a:xfrm>
            <a:off x="4347410" y="1524000"/>
            <a:ext cx="6689558" cy="4729195"/>
          </a:xfrm>
          <a:prstGeom prst="rect">
            <a:avLst/>
          </a:prstGeom>
          <a:solidFill>
            <a:srgbClr val="FFFFFF">
              <a:shade val="85000"/>
            </a:srgbClr>
          </a:solidFill>
          <a:ln w="190500" cap="sq">
            <a:solidFill>
              <a:schemeClr val="tx1"/>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7" name="Picture 9" descr="C:\Users\user\Pictures\نقش%20سازمان%20ملل%20در%20بحران%20فلسطین.jpg"/>
          <p:cNvPicPr>
            <a:picLocks noChangeAspect="1" noChangeArrowheads="1"/>
          </p:cNvPicPr>
          <p:nvPr/>
        </p:nvPicPr>
        <p:blipFill>
          <a:blip r:embed="rId8"/>
          <a:srcRect/>
          <a:stretch>
            <a:fillRect/>
          </a:stretch>
        </p:blipFill>
        <p:spPr bwMode="auto">
          <a:xfrm>
            <a:off x="577516" y="1748589"/>
            <a:ext cx="5406189" cy="4154906"/>
          </a:xfrm>
          <a:prstGeom prst="rect">
            <a:avLst/>
          </a:prstGeom>
          <a:solidFill>
            <a:srgbClr val="FFFFFF">
              <a:shade val="85000"/>
            </a:srgbClr>
          </a:solidFill>
          <a:ln w="190500" cap="sq">
            <a:solidFill>
              <a:schemeClr val="tx1"/>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8" name="Picture 4" descr="C:\Users\user\Pictures\images8BEH3V6P.jpg"/>
          <p:cNvPicPr>
            <a:picLocks noChangeAspect="1" noChangeArrowheads="1"/>
          </p:cNvPicPr>
          <p:nvPr/>
        </p:nvPicPr>
        <p:blipFill>
          <a:blip r:embed="rId9"/>
          <a:srcRect/>
          <a:stretch>
            <a:fillRect/>
          </a:stretch>
        </p:blipFill>
        <p:spPr bwMode="auto">
          <a:xfrm>
            <a:off x="2053389" y="1930164"/>
            <a:ext cx="8261685" cy="4438552"/>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Effect transition="in" filter="fade">
                                      <p:cBhvr>
                                        <p:cTn id="9" dur="10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1000" fill="hold"/>
                                        <p:tgtEl>
                                          <p:spTgt spid="14"/>
                                        </p:tgtEl>
                                        <p:attrNameLst>
                                          <p:attrName>ppt_w</p:attrName>
                                        </p:attrNameLst>
                                      </p:cBhvr>
                                      <p:tavLst>
                                        <p:tav tm="0">
                                          <p:val>
                                            <p:fltVal val="0"/>
                                          </p:val>
                                        </p:tav>
                                        <p:tav tm="100000">
                                          <p:val>
                                            <p:strVal val="#ppt_w"/>
                                          </p:val>
                                        </p:tav>
                                      </p:tavLst>
                                    </p:anim>
                                    <p:anim calcmode="lin" valueType="num">
                                      <p:cBhvr>
                                        <p:cTn id="15" dur="1000" fill="hold"/>
                                        <p:tgtEl>
                                          <p:spTgt spid="14"/>
                                        </p:tgtEl>
                                        <p:attrNameLst>
                                          <p:attrName>ppt_h</p:attrName>
                                        </p:attrNameLst>
                                      </p:cBhvr>
                                      <p:tavLst>
                                        <p:tav tm="0">
                                          <p:val>
                                            <p:fltVal val="0"/>
                                          </p:val>
                                        </p:tav>
                                        <p:tav tm="100000">
                                          <p:val>
                                            <p:strVal val="#ppt_h"/>
                                          </p:val>
                                        </p:tav>
                                      </p:tavLst>
                                    </p:anim>
                                    <p:animEffect transition="in" filter="fade">
                                      <p:cBhvr>
                                        <p:cTn id="16" dur="10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1000" fill="hold"/>
                                        <p:tgtEl>
                                          <p:spTgt spid="15"/>
                                        </p:tgtEl>
                                        <p:attrNameLst>
                                          <p:attrName>ppt_w</p:attrName>
                                        </p:attrNameLst>
                                      </p:cBhvr>
                                      <p:tavLst>
                                        <p:tav tm="0">
                                          <p:val>
                                            <p:fltVal val="0"/>
                                          </p:val>
                                        </p:tav>
                                        <p:tav tm="100000">
                                          <p:val>
                                            <p:strVal val="#ppt_w"/>
                                          </p:val>
                                        </p:tav>
                                      </p:tavLst>
                                    </p:anim>
                                    <p:anim calcmode="lin" valueType="num">
                                      <p:cBhvr>
                                        <p:cTn id="22" dur="1000" fill="hold"/>
                                        <p:tgtEl>
                                          <p:spTgt spid="15"/>
                                        </p:tgtEl>
                                        <p:attrNameLst>
                                          <p:attrName>ppt_h</p:attrName>
                                        </p:attrNameLst>
                                      </p:cBhvr>
                                      <p:tavLst>
                                        <p:tav tm="0">
                                          <p:val>
                                            <p:fltVal val="0"/>
                                          </p:val>
                                        </p:tav>
                                        <p:tav tm="100000">
                                          <p:val>
                                            <p:strVal val="#ppt_h"/>
                                          </p:val>
                                        </p:tav>
                                      </p:tavLst>
                                    </p:anim>
                                    <p:animEffect transition="in" filter="fade">
                                      <p:cBhvr>
                                        <p:cTn id="23" dur="10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1000" fill="hold"/>
                                        <p:tgtEl>
                                          <p:spTgt spid="16"/>
                                        </p:tgtEl>
                                        <p:attrNameLst>
                                          <p:attrName>ppt_w</p:attrName>
                                        </p:attrNameLst>
                                      </p:cBhvr>
                                      <p:tavLst>
                                        <p:tav tm="0">
                                          <p:val>
                                            <p:fltVal val="0"/>
                                          </p:val>
                                        </p:tav>
                                        <p:tav tm="100000">
                                          <p:val>
                                            <p:strVal val="#ppt_w"/>
                                          </p:val>
                                        </p:tav>
                                      </p:tavLst>
                                    </p:anim>
                                    <p:anim calcmode="lin" valueType="num">
                                      <p:cBhvr>
                                        <p:cTn id="29" dur="1000" fill="hold"/>
                                        <p:tgtEl>
                                          <p:spTgt spid="16"/>
                                        </p:tgtEl>
                                        <p:attrNameLst>
                                          <p:attrName>ppt_h</p:attrName>
                                        </p:attrNameLst>
                                      </p:cBhvr>
                                      <p:tavLst>
                                        <p:tav tm="0">
                                          <p:val>
                                            <p:fltVal val="0"/>
                                          </p:val>
                                        </p:tav>
                                        <p:tav tm="100000">
                                          <p:val>
                                            <p:strVal val="#ppt_h"/>
                                          </p:val>
                                        </p:tav>
                                      </p:tavLst>
                                    </p:anim>
                                    <p:animEffect transition="in" filter="fade">
                                      <p:cBhvr>
                                        <p:cTn id="30" dur="10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1000" fill="hold"/>
                                        <p:tgtEl>
                                          <p:spTgt spid="17"/>
                                        </p:tgtEl>
                                        <p:attrNameLst>
                                          <p:attrName>ppt_w</p:attrName>
                                        </p:attrNameLst>
                                      </p:cBhvr>
                                      <p:tavLst>
                                        <p:tav tm="0">
                                          <p:val>
                                            <p:fltVal val="0"/>
                                          </p:val>
                                        </p:tav>
                                        <p:tav tm="100000">
                                          <p:val>
                                            <p:strVal val="#ppt_w"/>
                                          </p:val>
                                        </p:tav>
                                      </p:tavLst>
                                    </p:anim>
                                    <p:anim calcmode="lin" valueType="num">
                                      <p:cBhvr>
                                        <p:cTn id="36" dur="1000" fill="hold"/>
                                        <p:tgtEl>
                                          <p:spTgt spid="17"/>
                                        </p:tgtEl>
                                        <p:attrNameLst>
                                          <p:attrName>ppt_h</p:attrName>
                                        </p:attrNameLst>
                                      </p:cBhvr>
                                      <p:tavLst>
                                        <p:tav tm="0">
                                          <p:val>
                                            <p:fltVal val="0"/>
                                          </p:val>
                                        </p:tav>
                                        <p:tav tm="100000">
                                          <p:val>
                                            <p:strVal val="#ppt_h"/>
                                          </p:val>
                                        </p:tav>
                                      </p:tavLst>
                                    </p:anim>
                                    <p:animEffect transition="in" filter="fade">
                                      <p:cBhvr>
                                        <p:cTn id="37" dur="10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nodeType="click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1000" fill="hold"/>
                                        <p:tgtEl>
                                          <p:spTgt spid="18"/>
                                        </p:tgtEl>
                                        <p:attrNameLst>
                                          <p:attrName>ppt_w</p:attrName>
                                        </p:attrNameLst>
                                      </p:cBhvr>
                                      <p:tavLst>
                                        <p:tav tm="0">
                                          <p:val>
                                            <p:fltVal val="0"/>
                                          </p:val>
                                        </p:tav>
                                        <p:tav tm="100000">
                                          <p:val>
                                            <p:strVal val="#ppt_w"/>
                                          </p:val>
                                        </p:tav>
                                      </p:tavLst>
                                    </p:anim>
                                    <p:anim calcmode="lin" valueType="num">
                                      <p:cBhvr>
                                        <p:cTn id="43" dur="1000" fill="hold"/>
                                        <p:tgtEl>
                                          <p:spTgt spid="18"/>
                                        </p:tgtEl>
                                        <p:attrNameLst>
                                          <p:attrName>ppt_h</p:attrName>
                                        </p:attrNameLst>
                                      </p:cBhvr>
                                      <p:tavLst>
                                        <p:tav tm="0">
                                          <p:val>
                                            <p:fltVal val="0"/>
                                          </p:val>
                                        </p:tav>
                                        <p:tav tm="100000">
                                          <p:val>
                                            <p:strVal val="#ppt_h"/>
                                          </p:val>
                                        </p:tav>
                                      </p:tavLst>
                                    </p:anim>
                                    <p:animEffect transition="in" filter="fade">
                                      <p:cBhvr>
                                        <p:cTn id="44"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own Arrow 1"/>
          <p:cNvSpPr/>
          <p:nvPr/>
        </p:nvSpPr>
        <p:spPr>
          <a:xfrm>
            <a:off x="209007" y="5"/>
            <a:ext cx="11743510" cy="1406764"/>
          </a:xfrm>
          <a:prstGeom prst="downArrow">
            <a:avLst>
              <a:gd name="adj1" fmla="val 75730"/>
              <a:gd name="adj2" fmla="val 51405"/>
            </a:avLst>
          </a:prstGeom>
          <a:blipFill>
            <a:blip r:embed="rId2"/>
            <a:tile tx="0" ty="0" sx="100000" sy="100000" flip="none" algn="tl"/>
          </a:blipFill>
          <a:ln w="38100">
            <a:solidFill>
              <a:schemeClr val="tx1"/>
            </a:solidFill>
          </a:ln>
          <a:effectLst>
            <a:glow rad="228600">
              <a:schemeClr val="accent4">
                <a:satMod val="175000"/>
                <a:alpha val="40000"/>
              </a:schemeClr>
            </a:glow>
            <a:outerShdw blurRad="50800" dist="38100" dir="5400000" rotWithShape="0">
              <a:srgbClr val="000000">
                <a:alpha val="35000"/>
              </a:srgbClr>
            </a:outerShdw>
          </a:effectLst>
          <a:scene3d>
            <a:camera prst="perspectiveRelaxedModerately"/>
            <a:lightRig rig="threePt" dir="t"/>
          </a:scene3d>
        </p:spPr>
        <p:style>
          <a:lnRef idx="1">
            <a:schemeClr val="accent6"/>
          </a:lnRef>
          <a:fillRef idx="3">
            <a:schemeClr val="accent6"/>
          </a:fillRef>
          <a:effectRef idx="2">
            <a:schemeClr val="accent6"/>
          </a:effectRef>
          <a:fontRef idx="minor">
            <a:schemeClr val="lt1"/>
          </a:fontRef>
        </p:style>
        <p:txBody>
          <a:bodyPr anchor="ctr"/>
          <a:lstStyle/>
          <a:p>
            <a:pPr algn="ctr">
              <a:defRPr/>
            </a:pPr>
            <a:r>
              <a:rPr lang="fa-IR" sz="3600" b="1" dirty="0" smtClean="0">
                <a:cs typeface="B Titr" panose="00000700000000000000" pitchFamily="2" charset="-78"/>
              </a:rPr>
              <a:t>صهیونیسم موسس وآموزش دهنده گروههای تروریستی</a:t>
            </a:r>
            <a:endParaRPr lang="fa-IR" sz="3600" b="1" dirty="0">
              <a:cs typeface="B Titr" panose="00000700000000000000" pitchFamily="2" charset="-78"/>
            </a:endParaRPr>
          </a:p>
        </p:txBody>
      </p:sp>
      <p:pic>
        <p:nvPicPr>
          <p:cNvPr id="2056" name="Picture 8" descr="C:\Users\user\Desktop\شباهت احزاب با حالا\شباهت احزاب با حالا\عکس\آمریکا واسراییل\imagesPSS74XS8.jpg"/>
          <p:cNvPicPr>
            <a:picLocks noChangeAspect="1" noChangeArrowheads="1"/>
          </p:cNvPicPr>
          <p:nvPr/>
        </p:nvPicPr>
        <p:blipFill>
          <a:blip r:embed="rId3"/>
          <a:srcRect/>
          <a:stretch>
            <a:fillRect/>
          </a:stretch>
        </p:blipFill>
        <p:spPr bwMode="auto">
          <a:xfrm>
            <a:off x="4545684" y="1963905"/>
            <a:ext cx="2619375" cy="1743075"/>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pic>
        <p:nvPicPr>
          <p:cNvPr id="10" name="Picture 2" descr="C:\Users\user\Desktop\شباهت احزاب با حالا\شباهت احزاب با حالا\عکس\IMAGE635590732367828818.jpg"/>
          <p:cNvPicPr>
            <a:picLocks noChangeAspect="1" noChangeArrowheads="1"/>
          </p:cNvPicPr>
          <p:nvPr/>
        </p:nvPicPr>
        <p:blipFill>
          <a:blip r:embed="rId4"/>
          <a:srcRect/>
          <a:stretch>
            <a:fillRect/>
          </a:stretch>
        </p:blipFill>
        <p:spPr bwMode="auto">
          <a:xfrm>
            <a:off x="6954253" y="1540042"/>
            <a:ext cx="4852736" cy="4828674"/>
          </a:xfrm>
          <a:prstGeom prst="rect">
            <a:avLst/>
          </a:prstGeom>
          <a:ln w="88900" cap="sq" cmpd="thickThin">
            <a:solidFill>
              <a:srgbClr val="000000"/>
            </a:solidFill>
            <a:prstDash val="solid"/>
            <a:miter lim="800000"/>
          </a:ln>
          <a:effectLst>
            <a:innerShdw blurRad="76200">
              <a:srgbClr val="000000"/>
            </a:innerShdw>
          </a:effectLst>
        </p:spPr>
      </p:pic>
      <p:pic>
        <p:nvPicPr>
          <p:cNvPr id="11" name="Picture 14" descr="C:\Users\user\Desktop\شباهت احزاب با حالا\شباهت احزاب با حالا\عکس\2_3552.jpg"/>
          <p:cNvPicPr>
            <a:picLocks noChangeAspect="1" noChangeArrowheads="1"/>
          </p:cNvPicPr>
          <p:nvPr/>
        </p:nvPicPr>
        <p:blipFill>
          <a:blip r:embed="rId5"/>
          <a:srcRect/>
          <a:stretch>
            <a:fillRect/>
          </a:stretch>
        </p:blipFill>
        <p:spPr bwMode="auto">
          <a:xfrm>
            <a:off x="0" y="1796716"/>
            <a:ext cx="4762500" cy="4395537"/>
          </a:xfrm>
          <a:prstGeom prst="rect">
            <a:avLst/>
          </a:prstGeom>
          <a:ln w="88900" cap="sq" cmpd="thickThin">
            <a:solidFill>
              <a:srgbClr val="000000"/>
            </a:solidFill>
            <a:prstDash val="solid"/>
            <a:miter lim="800000"/>
          </a:ln>
          <a:effectLst>
            <a:innerShdw blurRad="76200">
              <a:srgbClr val="000000"/>
            </a:innerShdw>
          </a:effectLst>
        </p:spPr>
      </p:pic>
      <p:pic>
        <p:nvPicPr>
          <p:cNvPr id="13" name="Picture 4" descr="C:\Users\user\Pictures\2013_3_18_12_26_14.jpg"/>
          <p:cNvPicPr>
            <a:picLocks noChangeAspect="1" noChangeArrowheads="1"/>
          </p:cNvPicPr>
          <p:nvPr/>
        </p:nvPicPr>
        <p:blipFill>
          <a:blip r:embed="rId6"/>
          <a:srcRect/>
          <a:stretch>
            <a:fillRect/>
          </a:stretch>
        </p:blipFill>
        <p:spPr bwMode="auto">
          <a:xfrm>
            <a:off x="2381250" y="1676400"/>
            <a:ext cx="6039882" cy="441157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4" name="Picture 3" descr="C:\Users\user\Pictures\316071_206.jpg"/>
          <p:cNvPicPr>
            <a:picLocks noChangeAspect="1" noChangeArrowheads="1"/>
          </p:cNvPicPr>
          <p:nvPr/>
        </p:nvPicPr>
        <p:blipFill>
          <a:blip r:embed="rId7"/>
          <a:srcRect/>
          <a:stretch>
            <a:fillRect/>
          </a:stretch>
        </p:blipFill>
        <p:spPr bwMode="auto">
          <a:xfrm>
            <a:off x="5821279" y="1507958"/>
            <a:ext cx="4557963" cy="429928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5" name="Picture 13" descr="C:\Users\user\Desktop\شباهت احزاب با حالا\شباهت احزاب با حالا\عکس\IMG19361254.jpg"/>
          <p:cNvPicPr>
            <a:picLocks noChangeAspect="1" noChangeArrowheads="1"/>
          </p:cNvPicPr>
          <p:nvPr/>
        </p:nvPicPr>
        <p:blipFill>
          <a:blip r:embed="rId8"/>
          <a:srcRect/>
          <a:stretch>
            <a:fillRect/>
          </a:stretch>
        </p:blipFill>
        <p:spPr bwMode="auto">
          <a:xfrm>
            <a:off x="945538" y="1572126"/>
            <a:ext cx="8240379" cy="484471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Effect transition="in" filter="fade">
                                      <p:cBhvr>
                                        <p:cTn id="9" dur="10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fltVal val="0"/>
                                          </p:val>
                                        </p:tav>
                                        <p:tav tm="100000">
                                          <p:val>
                                            <p:strVal val="#ppt_w"/>
                                          </p:val>
                                        </p:tav>
                                      </p:tavLst>
                                    </p:anim>
                                    <p:anim calcmode="lin" valueType="num">
                                      <p:cBhvr>
                                        <p:cTn id="15" dur="1000" fill="hold"/>
                                        <p:tgtEl>
                                          <p:spTgt spid="11"/>
                                        </p:tgtEl>
                                        <p:attrNameLst>
                                          <p:attrName>ppt_h</p:attrName>
                                        </p:attrNameLst>
                                      </p:cBhvr>
                                      <p:tavLst>
                                        <p:tav tm="0">
                                          <p:val>
                                            <p:fltVal val="0"/>
                                          </p:val>
                                        </p:tav>
                                        <p:tav tm="100000">
                                          <p:val>
                                            <p:strVal val="#ppt_h"/>
                                          </p:val>
                                        </p:tav>
                                      </p:tavLst>
                                    </p:anim>
                                    <p:animEffect transition="in" filter="fade">
                                      <p:cBhvr>
                                        <p:cTn id="16" dur="10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1000" fill="hold"/>
                                        <p:tgtEl>
                                          <p:spTgt spid="13"/>
                                        </p:tgtEl>
                                        <p:attrNameLst>
                                          <p:attrName>ppt_w</p:attrName>
                                        </p:attrNameLst>
                                      </p:cBhvr>
                                      <p:tavLst>
                                        <p:tav tm="0">
                                          <p:val>
                                            <p:fltVal val="0"/>
                                          </p:val>
                                        </p:tav>
                                        <p:tav tm="100000">
                                          <p:val>
                                            <p:strVal val="#ppt_w"/>
                                          </p:val>
                                        </p:tav>
                                      </p:tavLst>
                                    </p:anim>
                                    <p:anim calcmode="lin" valueType="num">
                                      <p:cBhvr>
                                        <p:cTn id="22" dur="1000" fill="hold"/>
                                        <p:tgtEl>
                                          <p:spTgt spid="13"/>
                                        </p:tgtEl>
                                        <p:attrNameLst>
                                          <p:attrName>ppt_h</p:attrName>
                                        </p:attrNameLst>
                                      </p:cBhvr>
                                      <p:tavLst>
                                        <p:tav tm="0">
                                          <p:val>
                                            <p:fltVal val="0"/>
                                          </p:val>
                                        </p:tav>
                                        <p:tav tm="100000">
                                          <p:val>
                                            <p:strVal val="#ppt_h"/>
                                          </p:val>
                                        </p:tav>
                                      </p:tavLst>
                                    </p:anim>
                                    <p:animEffect transition="in" filter="fade">
                                      <p:cBhvr>
                                        <p:cTn id="23" dur="10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1000" fill="hold"/>
                                        <p:tgtEl>
                                          <p:spTgt spid="14"/>
                                        </p:tgtEl>
                                        <p:attrNameLst>
                                          <p:attrName>ppt_w</p:attrName>
                                        </p:attrNameLst>
                                      </p:cBhvr>
                                      <p:tavLst>
                                        <p:tav tm="0">
                                          <p:val>
                                            <p:fltVal val="0"/>
                                          </p:val>
                                        </p:tav>
                                        <p:tav tm="100000">
                                          <p:val>
                                            <p:strVal val="#ppt_w"/>
                                          </p:val>
                                        </p:tav>
                                      </p:tavLst>
                                    </p:anim>
                                    <p:anim calcmode="lin" valueType="num">
                                      <p:cBhvr>
                                        <p:cTn id="29" dur="1000" fill="hold"/>
                                        <p:tgtEl>
                                          <p:spTgt spid="14"/>
                                        </p:tgtEl>
                                        <p:attrNameLst>
                                          <p:attrName>ppt_h</p:attrName>
                                        </p:attrNameLst>
                                      </p:cBhvr>
                                      <p:tavLst>
                                        <p:tav tm="0">
                                          <p:val>
                                            <p:fltVal val="0"/>
                                          </p:val>
                                        </p:tav>
                                        <p:tav tm="100000">
                                          <p:val>
                                            <p:strVal val="#ppt_h"/>
                                          </p:val>
                                        </p:tav>
                                      </p:tavLst>
                                    </p:anim>
                                    <p:animEffect transition="in" filter="fade">
                                      <p:cBhvr>
                                        <p:cTn id="30" dur="10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1000" fill="hold"/>
                                        <p:tgtEl>
                                          <p:spTgt spid="15"/>
                                        </p:tgtEl>
                                        <p:attrNameLst>
                                          <p:attrName>ppt_w</p:attrName>
                                        </p:attrNameLst>
                                      </p:cBhvr>
                                      <p:tavLst>
                                        <p:tav tm="0">
                                          <p:val>
                                            <p:fltVal val="0"/>
                                          </p:val>
                                        </p:tav>
                                        <p:tav tm="100000">
                                          <p:val>
                                            <p:strVal val="#ppt_w"/>
                                          </p:val>
                                        </p:tav>
                                      </p:tavLst>
                                    </p:anim>
                                    <p:anim calcmode="lin" valueType="num">
                                      <p:cBhvr>
                                        <p:cTn id="36" dur="1000" fill="hold"/>
                                        <p:tgtEl>
                                          <p:spTgt spid="15"/>
                                        </p:tgtEl>
                                        <p:attrNameLst>
                                          <p:attrName>ppt_h</p:attrName>
                                        </p:attrNameLst>
                                      </p:cBhvr>
                                      <p:tavLst>
                                        <p:tav tm="0">
                                          <p:val>
                                            <p:fltVal val="0"/>
                                          </p:val>
                                        </p:tav>
                                        <p:tav tm="100000">
                                          <p:val>
                                            <p:strVal val="#ppt_h"/>
                                          </p:val>
                                        </p:tav>
                                      </p:tavLst>
                                    </p:anim>
                                    <p:animEffect transition="in" filter="fade">
                                      <p:cBhvr>
                                        <p:cTn id="3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66274" y="0"/>
            <a:ext cx="10411326" cy="1540043"/>
          </a:xfrm>
          <a:prstGeom prst="rect">
            <a:avLst/>
          </a:prstGeom>
          <a:ln w="76200"/>
        </p:spPr>
        <p:style>
          <a:lnRef idx="2">
            <a:schemeClr val="dk1"/>
          </a:lnRef>
          <a:fillRef idx="1">
            <a:schemeClr val="lt1"/>
          </a:fillRef>
          <a:effectRef idx="0">
            <a:schemeClr val="dk1"/>
          </a:effectRef>
          <a:fontRef idx="minor">
            <a:schemeClr val="dk1"/>
          </a:fontRef>
        </p:style>
        <p:txBody>
          <a:bodyPr rtlCol="1" anchor="ctr"/>
          <a:lstStyle/>
          <a:p>
            <a:pPr algn="ctr"/>
            <a:r>
              <a:rPr lang="fa-IR" sz="7200" b="1" dirty="0" smtClean="0">
                <a:solidFill>
                  <a:srgbClr val="FF0000"/>
                </a:solidFill>
                <a:cs typeface="B Titr" panose="00000700000000000000" pitchFamily="2" charset="-78"/>
              </a:rPr>
              <a:t>به همین دلیل امام ره فرمودند:</a:t>
            </a:r>
            <a:endParaRPr lang="fa-IR" sz="7200" b="1" dirty="0">
              <a:solidFill>
                <a:srgbClr val="FF0000"/>
              </a:solidFill>
              <a:cs typeface="B Titr" panose="00000700000000000000" pitchFamily="2" charset="-78"/>
            </a:endParaRPr>
          </a:p>
        </p:txBody>
      </p:sp>
      <p:pic>
        <p:nvPicPr>
          <p:cNvPr id="7" name="Picture 4" descr="C:\Users\user\Desktop\شباهت احزاب با حالا\شباهت احزاب با حالا\عکس\Untitled-6.jpg"/>
          <p:cNvPicPr>
            <a:picLocks noChangeAspect="1" noChangeArrowheads="1"/>
          </p:cNvPicPr>
          <p:nvPr/>
        </p:nvPicPr>
        <p:blipFill>
          <a:blip r:embed="rId2"/>
          <a:srcRect/>
          <a:stretch>
            <a:fillRect/>
          </a:stretch>
        </p:blipFill>
        <p:spPr bwMode="auto">
          <a:xfrm>
            <a:off x="2259105" y="1572126"/>
            <a:ext cx="7082119" cy="5408429"/>
          </a:xfrm>
          <a:prstGeom prst="rect">
            <a:avLst/>
          </a:prstGeom>
          <a:noFill/>
        </p:spPr>
      </p:pic>
      <p:pic>
        <p:nvPicPr>
          <p:cNvPr id="10" name="Picture 3" descr="C:\Users\user\Desktop\شباهت احزاب با حالا\شباهت احزاب با حالا\عکس\imagesFMLJSUDC.jpg"/>
          <p:cNvPicPr>
            <a:picLocks noChangeAspect="1" noChangeArrowheads="1"/>
          </p:cNvPicPr>
          <p:nvPr/>
        </p:nvPicPr>
        <p:blipFill>
          <a:blip r:embed="rId3"/>
          <a:srcRect/>
          <a:stretch>
            <a:fillRect/>
          </a:stretch>
        </p:blipFill>
        <p:spPr bwMode="auto">
          <a:xfrm rot="20753339">
            <a:off x="1103950" y="2423790"/>
            <a:ext cx="4237338" cy="3404879"/>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pic>
        <p:nvPicPr>
          <p:cNvPr id="11" name="Picture 8" descr="C:\Users\user\Desktop\شباهت احزاب با حالا\شباهت احزاب با حالا\عکس\آمریکا واسراییل\imagesPSS74XS8.jpg"/>
          <p:cNvPicPr>
            <a:picLocks noChangeAspect="1" noChangeArrowheads="1"/>
          </p:cNvPicPr>
          <p:nvPr/>
        </p:nvPicPr>
        <p:blipFill>
          <a:blip r:embed="rId4"/>
          <a:srcRect/>
          <a:stretch>
            <a:fillRect/>
          </a:stretch>
        </p:blipFill>
        <p:spPr bwMode="auto">
          <a:xfrm rot="20762995">
            <a:off x="6825000" y="2333852"/>
            <a:ext cx="3774627" cy="3233142"/>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pic>
        <p:nvPicPr>
          <p:cNvPr id="12" name="Picture 2" descr="C:\Users\user\Desktop\شباهت احزاب با حالا\شباهت احزاب با حالا\عکس\379384_832.jpg"/>
          <p:cNvPicPr>
            <a:picLocks noChangeAspect="1" noChangeArrowheads="1"/>
          </p:cNvPicPr>
          <p:nvPr/>
        </p:nvPicPr>
        <p:blipFill>
          <a:blip r:embed="rId5"/>
          <a:srcRect/>
          <a:stretch>
            <a:fillRect/>
          </a:stretch>
        </p:blipFill>
        <p:spPr bwMode="auto">
          <a:xfrm rot="20993278">
            <a:off x="3555014" y="2334336"/>
            <a:ext cx="6182673" cy="4333384"/>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630779" y="0"/>
            <a:ext cx="5562738" cy="721895"/>
          </a:xfrm>
          <a:prstGeom prst="rect">
            <a:avLst/>
          </a:prstGeom>
          <a:blipFill>
            <a:blip r:embed="rId4"/>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4000" b="1" dirty="0" smtClean="0">
                <a:solidFill>
                  <a:srgbClr val="7030A0"/>
                </a:solidFill>
                <a:cs typeface="B Titr" panose="00000700000000000000" pitchFamily="2" charset="-78"/>
              </a:rPr>
              <a:t>مردم مدینه با دودیدگاه</a:t>
            </a:r>
            <a:endParaRPr lang="fa-IR" sz="4000" b="1" dirty="0">
              <a:solidFill>
                <a:srgbClr val="7030A0"/>
              </a:solidFill>
              <a:cs typeface="B Titr" panose="00000700000000000000" pitchFamily="2" charset="-78"/>
            </a:endParaRPr>
          </a:p>
        </p:txBody>
      </p:sp>
      <p:sp>
        <p:nvSpPr>
          <p:cNvPr id="6" name="Rounded Rectangle 5"/>
          <p:cNvSpPr/>
          <p:nvPr/>
        </p:nvSpPr>
        <p:spPr>
          <a:xfrm>
            <a:off x="4827638" y="865239"/>
            <a:ext cx="7197213" cy="5992761"/>
          </a:xfrm>
          <a:prstGeom prst="roundRect">
            <a:avLst>
              <a:gd name="adj" fmla="val 11935"/>
            </a:avLst>
          </a:prstGeom>
          <a:ln w="76200">
            <a:solidFill>
              <a:schemeClr val="tx1"/>
            </a:solidFill>
          </a:ln>
        </p:spPr>
        <p:style>
          <a:lnRef idx="2">
            <a:schemeClr val="accent4"/>
          </a:lnRef>
          <a:fillRef idx="1">
            <a:schemeClr val="lt1"/>
          </a:fillRef>
          <a:effectRef idx="0">
            <a:schemeClr val="accent4"/>
          </a:effectRef>
          <a:fontRef idx="minor">
            <a:schemeClr val="dk1"/>
          </a:fontRef>
        </p:style>
        <p:txBody>
          <a:bodyPr anchor="ctr"/>
          <a:lstStyle/>
          <a:p>
            <a:pPr algn="just" eaLnBrk="0" hangingPunct="0">
              <a:defRPr/>
            </a:pPr>
            <a:r>
              <a:rPr lang="fa-IR" sz="2600" b="1" dirty="0" smtClean="0">
                <a:solidFill>
                  <a:schemeClr val="tx1"/>
                </a:solidFill>
                <a:latin typeface="0 Nazanin"/>
                <a:cs typeface="B Mitra" panose="00000400000000000000" pitchFamily="2" charset="-78"/>
              </a:rPr>
              <a:t>زمانیکه خبر به مدینه رسید، </a:t>
            </a:r>
            <a:r>
              <a:rPr lang="fa-IR" sz="2600" b="1" dirty="0">
                <a:solidFill>
                  <a:srgbClr val="FF0000"/>
                </a:solidFill>
                <a:latin typeface="0 Nazanin"/>
                <a:cs typeface="B Mitra" panose="00000400000000000000" pitchFamily="2" charset="-78"/>
              </a:rPr>
              <a:t>عده‌ای از اهل مدینه </a:t>
            </a:r>
            <a:r>
              <a:rPr lang="fa-IR" sz="2600" b="1" dirty="0" smtClean="0">
                <a:solidFill>
                  <a:srgbClr val="FF0000"/>
                </a:solidFill>
                <a:latin typeface="0 Nazanin"/>
                <a:cs typeface="B Mitra" panose="00000400000000000000" pitchFamily="2" charset="-78"/>
              </a:rPr>
              <a:t> که سست ایمان و</a:t>
            </a:r>
            <a:r>
              <a:rPr lang="en-US" sz="2600" b="1" dirty="0" smtClean="0">
                <a:solidFill>
                  <a:srgbClr val="FF0000"/>
                </a:solidFill>
                <a:latin typeface="0 Nazanin"/>
                <a:cs typeface="B Mitra" panose="00000400000000000000" pitchFamily="2" charset="-78"/>
              </a:rPr>
              <a:t>“</a:t>
            </a:r>
            <a:r>
              <a:rPr lang="fa-IR" sz="2600" b="1" dirty="0" smtClean="0">
                <a:solidFill>
                  <a:srgbClr val="FF0000"/>
                </a:solidFill>
                <a:latin typeface="0 Nazanin"/>
                <a:cs typeface="B Mitra" panose="00000400000000000000" pitchFamily="2" charset="-78"/>
              </a:rPr>
              <a:t>فی قلوبهم مرض</a:t>
            </a:r>
            <a:r>
              <a:rPr lang="en-US" sz="2600" b="1" dirty="0" smtClean="0">
                <a:solidFill>
                  <a:srgbClr val="FF0000"/>
                </a:solidFill>
                <a:latin typeface="0 Nazanin"/>
                <a:cs typeface="B Mitra" panose="00000400000000000000" pitchFamily="2" charset="-78"/>
              </a:rPr>
              <a:t>”</a:t>
            </a:r>
            <a:r>
              <a:rPr lang="fa-IR" sz="2600" b="1" dirty="0" smtClean="0">
                <a:solidFill>
                  <a:srgbClr val="FF0000"/>
                </a:solidFill>
                <a:latin typeface="0 Nazanin"/>
                <a:cs typeface="B Mitra" panose="00000400000000000000" pitchFamily="2" charset="-78"/>
              </a:rPr>
              <a:t> بودند از این خبر سخت به وحشت افتادند، زیرا شایعه شده بود که نیروهای اسلام که در جنگ احد از نیروی سه هزار نفری دشمن شکست خوردند اکنون چگونه با سپاه مجهز ده هزار نفری دشمن مقابله می کنند.</a:t>
            </a:r>
          </a:p>
          <a:p>
            <a:pPr algn="just" eaLnBrk="0" hangingPunct="0">
              <a:defRPr/>
            </a:pPr>
            <a:r>
              <a:rPr lang="fa-IR" sz="2600" b="1" dirty="0" smtClean="0">
                <a:solidFill>
                  <a:schemeClr val="tx1"/>
                </a:solidFill>
                <a:latin typeface="0 Nazanin"/>
                <a:cs typeface="B Mitra" panose="00000400000000000000" pitchFamily="2" charset="-78"/>
              </a:rPr>
              <a:t>حضرت با درایت و شجاعت اقدام به چاره جویی و تصمیم‌گیری جهت مقابله با دشمن نمود، لذا جمعی از فرماندهان سپاه اسلام را برای مشورت فراخوانده و شورای دفاعی تشکیل داد در نهایت نظر شورا براین قرار گرفت که در مدینه مانده و از داخل شهر با دشمن بجنگند، پیامبر(ص) با بسیج عمومی یاران خود که حدود 3000نفر بودند به پیشنهاد سلمان فارسی </a:t>
            </a:r>
            <a:r>
              <a:rPr lang="fa-IR" sz="2600" b="1" dirty="0">
                <a:solidFill>
                  <a:schemeClr val="tx1"/>
                </a:solidFill>
                <a:latin typeface="0 Nazanin"/>
                <a:cs typeface="B Mitra" panose="00000400000000000000" pitchFamily="2" charset="-78"/>
              </a:rPr>
              <a:t>در قست شمالی مدینه که راه نفوذ داشت اقدام </a:t>
            </a:r>
            <a:r>
              <a:rPr lang="fa-IR" sz="2600" b="1" dirty="0" smtClean="0">
                <a:solidFill>
                  <a:schemeClr val="tx1"/>
                </a:solidFill>
                <a:latin typeface="0 Nazanin"/>
                <a:cs typeface="B Mitra" panose="00000400000000000000" pitchFamily="2" charset="-78"/>
              </a:rPr>
              <a:t>به حفر خندقی به طول پنج ونیم کیلومترنمودند.</a:t>
            </a:r>
          </a:p>
          <a:p>
            <a:pPr algn="just" eaLnBrk="0" hangingPunct="0">
              <a:defRPr/>
            </a:pPr>
            <a:r>
              <a:rPr lang="fa-IR" sz="2000" b="1" dirty="0" smtClean="0">
                <a:solidFill>
                  <a:schemeClr val="tx1"/>
                </a:solidFill>
                <a:cs typeface="B Mitra" panose="00000400000000000000" pitchFamily="2" charset="-78"/>
              </a:rPr>
              <a:t> </a:t>
            </a:r>
            <a:endParaRPr lang="fa-IR" b="1" dirty="0" smtClean="0">
              <a:solidFill>
                <a:schemeClr val="tx1"/>
              </a:solidFill>
              <a:cs typeface="B Mitra" panose="00000400000000000000" pitchFamily="2" charset="-78"/>
            </a:endParaRPr>
          </a:p>
        </p:txBody>
      </p:sp>
      <p:pic>
        <p:nvPicPr>
          <p:cNvPr id="11" name="mp4در جنگ احزاب مردم دودسته شدند عده کمی منافق وسست ایمان واکثریتmp4 مقاوم - Segment1(00_00_00.000-00_02_04.000).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5"/>
          <a:stretch>
            <a:fillRect/>
          </a:stretch>
        </p:blipFill>
        <p:spPr>
          <a:xfrm>
            <a:off x="529389" y="1572127"/>
            <a:ext cx="4169972" cy="401052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2" name="Rectangle 11"/>
          <p:cNvSpPr/>
          <p:nvPr/>
        </p:nvSpPr>
        <p:spPr>
          <a:xfrm>
            <a:off x="1568919" y="4042612"/>
            <a:ext cx="1527208" cy="27271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1" anchor="ctr"/>
          <a:lstStyle/>
          <a:p>
            <a:pPr algn="ctr"/>
            <a:r>
              <a:rPr lang="fa-IR" sz="2400" b="1" dirty="0" smtClean="0">
                <a:solidFill>
                  <a:schemeClr val="bg1"/>
                </a:solidFill>
                <a:cs typeface="B Titr" panose="00000700000000000000" pitchFamily="2" charset="-78"/>
              </a:rPr>
              <a:t>کلیک کنید</a:t>
            </a:r>
            <a:endParaRPr lang="fa-IR" sz="2400" b="1" dirty="0">
              <a:solidFill>
                <a:schemeClr val="bg1"/>
              </a:solidFill>
              <a:cs typeface="B Titr" panose="00000700000000000000"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par>
                                <p:cTn id="17" presetID="53"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1"/>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11"/>
                                        </p:tgtEl>
                                      </p:cBhvr>
                                    </p:cmd>
                                  </p:childTnLst>
                                </p:cTn>
                              </p:par>
                            </p:childTnLst>
                          </p:cTn>
                        </p:par>
                      </p:childTnLst>
                    </p:cTn>
                  </p:par>
                </p:childTnLst>
              </p:cTn>
              <p:nextCondLst>
                <p:cond evt="onClick" delay="0">
                  <p:tgtEl>
                    <p:spTgt spid="11"/>
                  </p:tgtEl>
                </p:cond>
              </p:nextCondLst>
            </p:seq>
            <p:video>
              <p:cMediaNode>
                <p:cTn id="27" fill="hold" display="0">
                  <p:stCondLst>
                    <p:cond delay="indefinite"/>
                  </p:stCondLst>
                  <p:endCondLst>
                    <p:cond evt="onNext" delay="0">
                      <p:tgtEl>
                        <p:sldTgt/>
                      </p:tgtEl>
                    </p:cond>
                    <p:cond evt="onPrev" delay="0">
                      <p:tgtEl>
                        <p:sldTgt/>
                      </p:tgtEl>
                    </p:cond>
                  </p:endCondLst>
                </p:cTn>
                <p:tgtEl>
                  <p:spTgt spid="11"/>
                </p:tgtEl>
              </p:cMediaNode>
            </p:video>
          </p:childTnLst>
        </p:cTn>
      </p:par>
    </p:tnLst>
    <p:bldLst>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475747" y="898359"/>
            <a:ext cx="7491663" cy="5959642"/>
          </a:xfrm>
          <a:prstGeom prst="roundRect">
            <a:avLst>
              <a:gd name="adj" fmla="val 11935"/>
            </a:avLst>
          </a:prstGeom>
          <a:blipFill>
            <a:blip r:embed="rId4"/>
            <a:tile tx="0" ty="0" sx="100000" sy="100000" flip="none" algn="tl"/>
          </a:blipFill>
          <a:ln w="57150">
            <a:solidFill>
              <a:schemeClr val="tx1"/>
            </a:solidFill>
          </a:ln>
          <a:effectLst>
            <a:glow rad="228600">
              <a:schemeClr val="accent4">
                <a:satMod val="175000"/>
                <a:alpha val="40000"/>
              </a:schemeClr>
            </a:glow>
            <a:outerShdw blurRad="44450" dist="27940" dir="5400000" algn="ctr">
              <a:srgbClr val="000000">
                <a:alpha val="32000"/>
              </a:srgbClr>
            </a:outerShdw>
          </a:effectLst>
          <a:scene3d>
            <a:camera prst="obliqueBottomLef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noAutofit/>
          </a:bodyPr>
          <a:lstStyle/>
          <a:p>
            <a:pPr algn="justLow">
              <a:defRPr/>
            </a:pPr>
            <a:r>
              <a:rPr lang="fa-IR" sz="2500" dirty="0" smtClean="0">
                <a:solidFill>
                  <a:schemeClr val="tx1"/>
                </a:solidFill>
                <a:cs typeface="B Mitra" panose="00000400000000000000" pitchFamily="2" charset="-78"/>
              </a:rPr>
              <a:t>جنگ احزاب با فصل سرما مصادف شد. در آن سال مدینه با کمبود باران و نوعی قحطی هم روبرو شده بود به همین دلیل شرایط برای اهل مدینه بسیار دشوار شده بود.</a:t>
            </a:r>
            <a:br>
              <a:rPr lang="fa-IR" sz="2500" dirty="0" smtClean="0">
                <a:solidFill>
                  <a:schemeClr val="tx1"/>
                </a:solidFill>
                <a:cs typeface="B Mitra" panose="00000400000000000000" pitchFamily="2" charset="-78"/>
              </a:rPr>
            </a:br>
            <a:r>
              <a:rPr lang="fa-IR" sz="2500" dirty="0" smtClean="0">
                <a:solidFill>
                  <a:schemeClr val="tx1"/>
                </a:solidFill>
                <a:cs typeface="B Mitra" panose="00000400000000000000" pitchFamily="2" charset="-78"/>
              </a:rPr>
              <a:t> با گذشت یکماه از محاصره مدینه، سرما وکمبود آذوقه لشکر احزاب را با مشکل مواجه کرد. لذا </a:t>
            </a:r>
            <a:r>
              <a:rPr lang="fa-IR" sz="2500" b="1" dirty="0" smtClean="0">
                <a:solidFill>
                  <a:schemeClr val="tx1"/>
                </a:solidFill>
                <a:cs typeface="B Mitra" panose="00000400000000000000" pitchFamily="2" charset="-78"/>
              </a:rPr>
              <a:t>یهود به فکر استفاده از شمشیر زنان یهود بنی قریظه در داخل مدینه افتاد و کعب رییس قبیله بنی قریظه از قریش2000سرباز خواست تا ازداخل مدینه به مسلمانان حمله کنند. از اقدامات دیگر آنان در طول جنگ </a:t>
            </a:r>
            <a:r>
              <a:rPr lang="fa-IR" sz="2800" b="1" dirty="0" smtClean="0">
                <a:solidFill>
                  <a:srgbClr val="C00000"/>
                </a:solidFill>
                <a:cs typeface="B Mitra" panose="00000400000000000000" pitchFamily="2" charset="-78"/>
              </a:rPr>
              <a:t>ایجاد جنگ روانی و تلاش در مرعوب ساختن مسلمانان </a:t>
            </a:r>
            <a:r>
              <a:rPr lang="fa-IR" sz="2500" b="1" dirty="0" smtClean="0">
                <a:solidFill>
                  <a:schemeClr val="tx1"/>
                </a:solidFill>
                <a:cs typeface="B Mitra" panose="00000400000000000000" pitchFamily="2" charset="-78"/>
              </a:rPr>
              <a:t>بود. زمانیکه پیامبر برای برآورد اوضاع سعدبن معاذ وسعدبن عباده را به آنجا فرستاد، به محض رسیدن به درب قلعه، یهودیان فحش و ناسزای زیادی به آنها گفتند.</a:t>
            </a:r>
          </a:p>
          <a:p>
            <a:pPr algn="justLow" eaLnBrk="0" hangingPunct="0">
              <a:defRPr/>
            </a:pPr>
            <a:r>
              <a:rPr lang="fa-IR" sz="2500" b="1" dirty="0" smtClean="0">
                <a:solidFill>
                  <a:schemeClr val="tx1"/>
                </a:solidFill>
                <a:cs typeface="B Mitra" panose="00000400000000000000" pitchFamily="2" charset="-78"/>
              </a:rPr>
              <a:t>پیامبر با اطلاع از نقشه آنها  مانع از اجرای نقشه شوم آنها شد.</a:t>
            </a:r>
            <a:endParaRPr lang="en-US" sz="2500" b="1" dirty="0">
              <a:solidFill>
                <a:schemeClr val="tx1"/>
              </a:solidFill>
              <a:cs typeface="B Mitra" panose="00000400000000000000" pitchFamily="2" charset="-78"/>
            </a:endParaRPr>
          </a:p>
        </p:txBody>
      </p:sp>
      <p:sp>
        <p:nvSpPr>
          <p:cNvPr id="8" name="Rounded Rectangle 7"/>
          <p:cNvSpPr/>
          <p:nvPr/>
        </p:nvSpPr>
        <p:spPr>
          <a:xfrm>
            <a:off x="5181600" y="0"/>
            <a:ext cx="5678905" cy="737937"/>
          </a:xfrm>
          <a:prstGeom prst="roundRect">
            <a:avLst/>
          </a:prstGeom>
          <a:ln w="76200">
            <a:solidFill>
              <a:schemeClr val="tx1"/>
            </a:solidFill>
          </a:ln>
        </p:spPr>
        <p:style>
          <a:lnRef idx="1">
            <a:schemeClr val="accent6"/>
          </a:lnRef>
          <a:fillRef idx="2">
            <a:schemeClr val="accent6"/>
          </a:fillRef>
          <a:effectRef idx="1">
            <a:schemeClr val="accent6"/>
          </a:effectRef>
          <a:fontRef idx="minor">
            <a:schemeClr val="dk1"/>
          </a:fontRef>
        </p:style>
        <p:txBody>
          <a:bodyPr rtlCol="1" anchor="ctr"/>
          <a:lstStyle/>
          <a:p>
            <a:pPr algn="ctr"/>
            <a:r>
              <a:rPr lang="fa-IR" sz="4000" b="1" dirty="0" smtClean="0">
                <a:solidFill>
                  <a:schemeClr val="tx1"/>
                </a:solidFill>
                <a:cs typeface="B Titr" panose="00000700000000000000" pitchFamily="2" charset="-78"/>
              </a:rPr>
              <a:t>خیانت یهود بنی قریظه</a:t>
            </a:r>
            <a:endParaRPr lang="fa-IR" sz="4000" b="1" dirty="0">
              <a:solidFill>
                <a:schemeClr val="tx1"/>
              </a:solidFill>
              <a:cs typeface="B Titr" panose="00000700000000000000" pitchFamily="2" charset="-78"/>
            </a:endParaRPr>
          </a:p>
        </p:txBody>
      </p:sp>
      <p:pic>
        <p:nvPicPr>
          <p:cNvPr id="10" name="ترساندن مردم از آمریکاmp4.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5"/>
          <a:stretch>
            <a:fillRect/>
          </a:stretch>
        </p:blipFill>
        <p:spPr>
          <a:xfrm>
            <a:off x="417095" y="1748590"/>
            <a:ext cx="3705726" cy="347462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1" name="Rectangle 10"/>
          <p:cNvSpPr/>
          <p:nvPr/>
        </p:nvSpPr>
        <p:spPr>
          <a:xfrm>
            <a:off x="1626669" y="4042612"/>
            <a:ext cx="1469457" cy="27271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1" anchor="ctr"/>
          <a:lstStyle/>
          <a:p>
            <a:pPr algn="ctr"/>
            <a:r>
              <a:rPr lang="fa-IR" sz="2400" b="1" dirty="0" smtClean="0">
                <a:solidFill>
                  <a:schemeClr val="bg1"/>
                </a:solidFill>
                <a:cs typeface="B Titr" panose="00000700000000000000" pitchFamily="2" charset="-78"/>
              </a:rPr>
              <a:t>کلیک کنید</a:t>
            </a:r>
            <a:endParaRPr lang="fa-IR" sz="2400" b="1" dirty="0">
              <a:solidFill>
                <a:schemeClr val="bg1"/>
              </a:solidFill>
              <a:cs typeface="B Titr" panose="00000700000000000000" pitchFamily="2" charset="-78"/>
            </a:endParaRPr>
          </a:p>
        </p:txBody>
      </p:sp>
    </p:spTree>
    <p:extLst>
      <p:ext uri="{BB962C8B-B14F-4D97-AF65-F5344CB8AC3E}">
        <p14:creationId xmlns:p14="http://schemas.microsoft.com/office/powerpoint/2010/main" val="148107045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2000" fill="hold"/>
                                        <p:tgtEl>
                                          <p:spTgt spid="10"/>
                                        </p:tgtEl>
                                        <p:attrNameLst>
                                          <p:attrName>ppt_w</p:attrName>
                                        </p:attrNameLst>
                                      </p:cBhvr>
                                      <p:tavLst>
                                        <p:tav tm="0">
                                          <p:val>
                                            <p:fltVal val="0"/>
                                          </p:val>
                                        </p:tav>
                                        <p:tav tm="100000">
                                          <p:val>
                                            <p:strVal val="#ppt_w"/>
                                          </p:val>
                                        </p:tav>
                                      </p:tavLst>
                                    </p:anim>
                                    <p:anim calcmode="lin" valueType="num">
                                      <p:cBhvr>
                                        <p:cTn id="15" dur="2000" fill="hold"/>
                                        <p:tgtEl>
                                          <p:spTgt spid="10"/>
                                        </p:tgtEl>
                                        <p:attrNameLst>
                                          <p:attrName>ppt_h</p:attrName>
                                        </p:attrNameLst>
                                      </p:cBhvr>
                                      <p:tavLst>
                                        <p:tav tm="0">
                                          <p:val>
                                            <p:fltVal val="0"/>
                                          </p:val>
                                        </p:tav>
                                        <p:tav tm="100000">
                                          <p:val>
                                            <p:strVal val="#ppt_h"/>
                                          </p:val>
                                        </p:tav>
                                      </p:tavLst>
                                    </p:anim>
                                    <p:animEffect transition="in" filter="fade">
                                      <p:cBhvr>
                                        <p:cTn id="16" dur="2000"/>
                                        <p:tgtEl>
                                          <p:spTgt spid="10"/>
                                        </p:tgtEl>
                                      </p:cBhvr>
                                    </p:animEffect>
                                  </p:childTnLst>
                                </p:cTn>
                              </p:par>
                              <p:par>
                                <p:cTn id="17" presetID="53"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22" fill="hold" display="0">
                  <p:stCondLst>
                    <p:cond delay="indefinite"/>
                  </p:stCondLst>
                  <p:endCondLst>
                    <p:cond evt="onNext" delay="0">
                      <p:tgtEl>
                        <p:sldTgt/>
                      </p:tgtEl>
                    </p:cond>
                    <p:cond evt="onPrev" delay="0">
                      <p:tgtEl>
                        <p:sldTgt/>
                      </p:tgtEl>
                    </p:cond>
                  </p:endCondLst>
                </p:cTn>
                <p:tgtEl>
                  <p:spTgt spid="10"/>
                </p:tgtEl>
              </p:cMediaNode>
            </p:video>
          </p:childTnLst>
        </p:cTn>
      </p:par>
    </p:tnLst>
    <p:bldLst>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224335" y="256674"/>
            <a:ext cx="4905011" cy="914400"/>
          </a:xfrm>
          <a:prstGeom prst="rect">
            <a:avLst/>
          </a:prstGeom>
          <a:blipFill>
            <a:blip r:embed="rId4"/>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4400" b="1" dirty="0" smtClean="0">
                <a:solidFill>
                  <a:srgbClr val="7030A0"/>
                </a:solidFill>
                <a:cs typeface="B Titr" panose="00000700000000000000" pitchFamily="2" charset="-78"/>
              </a:rPr>
              <a:t> عوامل شکست احزاب</a:t>
            </a:r>
            <a:endParaRPr lang="fa-IR" sz="4400" b="1" dirty="0">
              <a:solidFill>
                <a:srgbClr val="7030A0"/>
              </a:solidFill>
              <a:cs typeface="B Titr" panose="00000700000000000000" pitchFamily="2" charset="-78"/>
            </a:endParaRPr>
          </a:p>
        </p:txBody>
      </p:sp>
      <p:sp>
        <p:nvSpPr>
          <p:cNvPr id="6" name="Rounded Rectangle 5"/>
          <p:cNvSpPr/>
          <p:nvPr/>
        </p:nvSpPr>
        <p:spPr>
          <a:xfrm>
            <a:off x="6224335" y="1524000"/>
            <a:ext cx="5967665" cy="2197768"/>
          </a:xfrm>
          <a:prstGeom prst="roundRect">
            <a:avLst>
              <a:gd name="adj" fmla="val 11935"/>
            </a:avLst>
          </a:prstGeom>
          <a:blipFill>
            <a:blip r:embed="rId4"/>
            <a:tile tx="0" ty="0" sx="100000" sy="100000" flip="none" algn="tl"/>
          </a:blipFill>
          <a:ln w="57150">
            <a:solidFill>
              <a:schemeClr val="tx1"/>
            </a:solidFill>
          </a:ln>
          <a:effectLst>
            <a:glow rad="228600">
              <a:schemeClr val="accent4">
                <a:satMod val="175000"/>
                <a:alpha val="40000"/>
              </a:schemeClr>
            </a:glow>
            <a:outerShdw blurRad="44450" dist="27940" dir="5400000" algn="ctr">
              <a:srgbClr val="000000">
                <a:alpha val="32000"/>
              </a:srgbClr>
            </a:outerShdw>
          </a:effectLst>
          <a:scene3d>
            <a:camera prst="obliqueBottomLef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Low" eaLnBrk="0" hangingPunct="0">
              <a:defRPr/>
            </a:pPr>
            <a:r>
              <a:rPr lang="fa-IR" sz="3600" b="1" dirty="0" smtClean="0">
                <a:solidFill>
                  <a:schemeClr val="tx1"/>
                </a:solidFill>
                <a:cs typeface="B Mitra" panose="00000400000000000000" pitchFamily="2" charset="-78"/>
              </a:rPr>
              <a:t>1-تاثیر روانی نبرد امیرالمؤمنین(ع)با عمربن عبدود</a:t>
            </a:r>
          </a:p>
        </p:txBody>
      </p:sp>
      <p:pic>
        <p:nvPicPr>
          <p:cNvPr id="9" name="در احد خودتان مقصر بودیدmp4) - Segment1(00_00_19.000-00_00_37.720).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5"/>
          <a:stretch>
            <a:fillRect/>
          </a:stretch>
        </p:blipFill>
        <p:spPr>
          <a:xfrm>
            <a:off x="577516" y="946485"/>
            <a:ext cx="4908884" cy="4572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8194" name="Picture 2" descr="C:\Users\user\Desktop\شباهت احزاب با حالا\شباهت احزاب با حالا\عکس\1634_70312.jpg"/>
          <p:cNvPicPr>
            <a:picLocks noChangeAspect="1" noChangeArrowheads="1"/>
          </p:cNvPicPr>
          <p:nvPr/>
        </p:nvPicPr>
        <p:blipFill>
          <a:blip r:embed="rId6"/>
          <a:srcRect/>
          <a:stretch>
            <a:fillRect/>
          </a:stretch>
        </p:blipFill>
        <p:spPr bwMode="auto">
          <a:xfrm>
            <a:off x="6144127" y="3978442"/>
            <a:ext cx="4507831" cy="256908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0" name="Rectangle 9"/>
          <p:cNvSpPr/>
          <p:nvPr/>
        </p:nvSpPr>
        <p:spPr>
          <a:xfrm>
            <a:off x="1668379" y="4042612"/>
            <a:ext cx="1427748" cy="33688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1" anchor="ctr"/>
          <a:lstStyle/>
          <a:p>
            <a:pPr algn="ctr"/>
            <a:r>
              <a:rPr lang="fa-IR" sz="2400" b="1" dirty="0" smtClean="0">
                <a:solidFill>
                  <a:schemeClr val="bg1"/>
                </a:solidFill>
                <a:cs typeface="B Titr" panose="00000700000000000000" pitchFamily="2" charset="-78"/>
              </a:rPr>
              <a:t>کلیک کنید</a:t>
            </a:r>
            <a:endParaRPr lang="fa-IR" sz="2400" b="1" dirty="0">
              <a:solidFill>
                <a:schemeClr val="bg1"/>
              </a:solidFill>
              <a:cs typeface="B Titr" panose="00000700000000000000"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8194"/>
                                        </p:tgtEl>
                                        <p:attrNameLst>
                                          <p:attrName>style.visibility</p:attrName>
                                        </p:attrNameLst>
                                      </p:cBhvr>
                                      <p:to>
                                        <p:strVal val="visible"/>
                                      </p:to>
                                    </p:set>
                                    <p:anim calcmode="lin" valueType="num">
                                      <p:cBhvr>
                                        <p:cTn id="14" dur="500" fill="hold"/>
                                        <p:tgtEl>
                                          <p:spTgt spid="8194"/>
                                        </p:tgtEl>
                                        <p:attrNameLst>
                                          <p:attrName>ppt_w</p:attrName>
                                        </p:attrNameLst>
                                      </p:cBhvr>
                                      <p:tavLst>
                                        <p:tav tm="0">
                                          <p:val>
                                            <p:fltVal val="0"/>
                                          </p:val>
                                        </p:tav>
                                        <p:tav tm="100000">
                                          <p:val>
                                            <p:strVal val="#ppt_w"/>
                                          </p:val>
                                        </p:tav>
                                      </p:tavLst>
                                    </p:anim>
                                    <p:anim calcmode="lin" valueType="num">
                                      <p:cBhvr>
                                        <p:cTn id="15" dur="500" fill="hold"/>
                                        <p:tgtEl>
                                          <p:spTgt spid="8194"/>
                                        </p:tgtEl>
                                        <p:attrNameLst>
                                          <p:attrName>ppt_h</p:attrName>
                                        </p:attrNameLst>
                                      </p:cBhvr>
                                      <p:tavLst>
                                        <p:tav tm="0">
                                          <p:val>
                                            <p:fltVal val="0"/>
                                          </p:val>
                                        </p:tav>
                                        <p:tav tm="100000">
                                          <p:val>
                                            <p:strVal val="#ppt_h"/>
                                          </p:val>
                                        </p:tav>
                                      </p:tavLst>
                                    </p:anim>
                                    <p:animEffect transition="in" filter="fade">
                                      <p:cBhvr>
                                        <p:cTn id="16" dur="500"/>
                                        <p:tgtEl>
                                          <p:spTgt spid="819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par>
                                <p:cTn id="24" presetID="53"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29" fill="hold" display="0">
                  <p:stCondLst>
                    <p:cond delay="indefinite"/>
                  </p:stCondLst>
                  <p:endCondLst>
                    <p:cond evt="onNext" delay="0">
                      <p:tgtEl>
                        <p:sldTgt/>
                      </p:tgtEl>
                    </p:cond>
                    <p:cond evt="onPrev" delay="0">
                      <p:tgtEl>
                        <p:sldTgt/>
                      </p:tgtEl>
                    </p:cond>
                  </p:endCondLst>
                </p:cTn>
                <p:tgtEl>
                  <p:spTgt spid="9"/>
                </p:tgtEl>
              </p:cMediaNode>
            </p:video>
          </p:childTnLst>
        </p:cTn>
      </p:par>
    </p:tnLst>
    <p:bldLst>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224335" y="256674"/>
            <a:ext cx="4905011" cy="914400"/>
          </a:xfrm>
          <a:prstGeom prst="rect">
            <a:avLst/>
          </a:prstGeom>
          <a:blipFill>
            <a:blip r:embed="rId2"/>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4400" b="1" dirty="0" smtClean="0">
                <a:solidFill>
                  <a:srgbClr val="7030A0"/>
                </a:solidFill>
                <a:cs typeface="B Titr" panose="00000700000000000000" pitchFamily="2" charset="-78"/>
              </a:rPr>
              <a:t> عوامل شکست احزاب</a:t>
            </a:r>
            <a:endParaRPr lang="fa-IR" sz="4400" b="1" dirty="0">
              <a:solidFill>
                <a:srgbClr val="7030A0"/>
              </a:solidFill>
              <a:cs typeface="B Titr" panose="00000700000000000000" pitchFamily="2" charset="-78"/>
            </a:endParaRPr>
          </a:p>
        </p:txBody>
      </p:sp>
      <p:sp>
        <p:nvSpPr>
          <p:cNvPr id="6" name="Rounded Rectangle 5"/>
          <p:cNvSpPr/>
          <p:nvPr/>
        </p:nvSpPr>
        <p:spPr>
          <a:xfrm>
            <a:off x="5534526" y="1299411"/>
            <a:ext cx="6657474" cy="2502567"/>
          </a:xfrm>
          <a:prstGeom prst="roundRect">
            <a:avLst>
              <a:gd name="adj" fmla="val 11935"/>
            </a:avLst>
          </a:prstGeom>
          <a:blipFill>
            <a:blip r:embed="rId2"/>
            <a:tile tx="0" ty="0" sx="100000" sy="100000" flip="none" algn="tl"/>
          </a:blipFill>
          <a:ln w="57150">
            <a:solidFill>
              <a:schemeClr val="tx1"/>
            </a:solidFill>
          </a:ln>
          <a:effectLst>
            <a:glow rad="228600">
              <a:schemeClr val="accent4">
                <a:satMod val="175000"/>
                <a:alpha val="40000"/>
              </a:schemeClr>
            </a:glow>
            <a:outerShdw blurRad="44450" dist="27940" dir="5400000" algn="ctr">
              <a:srgbClr val="000000">
                <a:alpha val="32000"/>
              </a:srgbClr>
            </a:outerShdw>
          </a:effectLst>
          <a:scene3d>
            <a:camera prst="obliqueBottomLef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 eaLnBrk="0" hangingPunct="0">
              <a:defRPr/>
            </a:pPr>
            <a:r>
              <a:rPr lang="fa-IR" sz="4000" b="1" dirty="0" smtClean="0">
                <a:solidFill>
                  <a:schemeClr val="tx1"/>
                </a:solidFill>
                <a:cs typeface="B Mitra" panose="00000400000000000000" pitchFamily="2" charset="-78"/>
              </a:rPr>
              <a:t>2</a:t>
            </a:r>
            <a:r>
              <a:rPr lang="fa-IR" sz="3600" b="1" dirty="0" smtClean="0">
                <a:solidFill>
                  <a:schemeClr val="tx1"/>
                </a:solidFill>
                <a:cs typeface="B Mitra" panose="00000400000000000000" pitchFamily="2" charset="-78"/>
              </a:rPr>
              <a:t>-تدبیر پیامبر(ص) در بستن پیمان با چند گروه از ائتلاف احزاب وخروج آنها از ائتلاف باعث تفرقه در سپاه دشمن شد</a:t>
            </a:r>
          </a:p>
          <a:p>
            <a:pPr algn="just" eaLnBrk="0" hangingPunct="0">
              <a:defRPr/>
            </a:pPr>
            <a:r>
              <a:rPr lang="fa-IR" sz="3600" b="1" dirty="0" smtClean="0">
                <a:solidFill>
                  <a:schemeClr val="accent2">
                    <a:lumMod val="75000"/>
                  </a:schemeClr>
                </a:solidFill>
                <a:cs typeface="B Mitra" panose="00000400000000000000" pitchFamily="2" charset="-78"/>
              </a:rPr>
              <a:t>همان تدبیر روابط ایران با چین و روسیه</a:t>
            </a:r>
            <a:endParaRPr lang="fa-IR" sz="4000" b="1" dirty="0" smtClean="0">
              <a:solidFill>
                <a:schemeClr val="accent2">
                  <a:lumMod val="75000"/>
                </a:schemeClr>
              </a:solidFill>
              <a:cs typeface="B Mitra" panose="00000400000000000000" pitchFamily="2" charset="-78"/>
            </a:endParaRPr>
          </a:p>
        </p:txBody>
      </p:sp>
      <p:pic>
        <p:nvPicPr>
          <p:cNvPr id="1026" name="Picture 2" descr="C:\Users\user\Desktop\شباهت اوضاع کنونی با جنگ احزاب\احزاب کنونی پشتیبان\عکس\ایران\13941119000218_PhotoA.jpg"/>
          <p:cNvPicPr>
            <a:picLocks noChangeAspect="1" noChangeArrowheads="1"/>
          </p:cNvPicPr>
          <p:nvPr/>
        </p:nvPicPr>
        <p:blipFill>
          <a:blip r:embed="rId3"/>
          <a:srcRect/>
          <a:stretch>
            <a:fillRect/>
          </a:stretch>
        </p:blipFill>
        <p:spPr bwMode="auto">
          <a:xfrm>
            <a:off x="322729" y="322728"/>
            <a:ext cx="4937872" cy="2962723"/>
          </a:xfrm>
          <a:prstGeom prst="roundRect">
            <a:avLst>
              <a:gd name="adj" fmla="val 16667"/>
            </a:avLst>
          </a:prstGeom>
          <a:ln w="76200">
            <a:solidFill>
              <a:schemeClr val="tx1"/>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8" name="Picture 3" descr="C:\Users\user\Desktop\شباهت احزاب با حالا\شباهت احزاب با حالا\عکس\image_800_602.jpg"/>
          <p:cNvPicPr>
            <a:picLocks noChangeAspect="1" noChangeArrowheads="1"/>
          </p:cNvPicPr>
          <p:nvPr/>
        </p:nvPicPr>
        <p:blipFill>
          <a:blip r:embed="rId4"/>
          <a:srcRect/>
          <a:stretch>
            <a:fillRect/>
          </a:stretch>
        </p:blipFill>
        <p:spPr bwMode="auto">
          <a:xfrm>
            <a:off x="224590" y="3441032"/>
            <a:ext cx="4684294" cy="341696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Picture 2" descr="C:\Users\user\Desktop\شباهت احزاب با حالا\شباهت احزاب با حالا\عکس\IMG13283364.jpg"/>
          <p:cNvPicPr>
            <a:picLocks noChangeAspect="1" noChangeArrowheads="1"/>
          </p:cNvPicPr>
          <p:nvPr/>
        </p:nvPicPr>
        <p:blipFill>
          <a:blip r:embed="rId5"/>
          <a:srcRect/>
          <a:stretch>
            <a:fillRect/>
          </a:stretch>
        </p:blipFill>
        <p:spPr bwMode="auto">
          <a:xfrm>
            <a:off x="5233989" y="3577389"/>
            <a:ext cx="4936706" cy="328061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1000" fill="hold"/>
                                        <p:tgtEl>
                                          <p:spTgt spid="1026"/>
                                        </p:tgtEl>
                                        <p:attrNameLst>
                                          <p:attrName>ppt_w</p:attrName>
                                        </p:attrNameLst>
                                      </p:cBhvr>
                                      <p:tavLst>
                                        <p:tav tm="0">
                                          <p:val>
                                            <p:fltVal val="0"/>
                                          </p:val>
                                        </p:tav>
                                        <p:tav tm="100000">
                                          <p:val>
                                            <p:strVal val="#ppt_w"/>
                                          </p:val>
                                        </p:tav>
                                      </p:tavLst>
                                    </p:anim>
                                    <p:anim calcmode="lin" valueType="num">
                                      <p:cBhvr>
                                        <p:cTn id="15" dur="1000" fill="hold"/>
                                        <p:tgtEl>
                                          <p:spTgt spid="1026"/>
                                        </p:tgtEl>
                                        <p:attrNameLst>
                                          <p:attrName>ppt_h</p:attrName>
                                        </p:attrNameLst>
                                      </p:cBhvr>
                                      <p:tavLst>
                                        <p:tav tm="0">
                                          <p:val>
                                            <p:fltVal val="0"/>
                                          </p:val>
                                        </p:tav>
                                        <p:tav tm="100000">
                                          <p:val>
                                            <p:strVal val="#ppt_h"/>
                                          </p:val>
                                        </p:tav>
                                      </p:tavLst>
                                    </p:anim>
                                    <p:animEffect transition="in" filter="fade">
                                      <p:cBhvr>
                                        <p:cTn id="16" dur="1000"/>
                                        <p:tgtEl>
                                          <p:spTgt spid="102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1000" fill="hold"/>
                                        <p:tgtEl>
                                          <p:spTgt spid="8"/>
                                        </p:tgtEl>
                                        <p:attrNameLst>
                                          <p:attrName>ppt_w</p:attrName>
                                        </p:attrNameLst>
                                      </p:cBhvr>
                                      <p:tavLst>
                                        <p:tav tm="0">
                                          <p:val>
                                            <p:fltVal val="0"/>
                                          </p:val>
                                        </p:tav>
                                        <p:tav tm="100000">
                                          <p:val>
                                            <p:strVal val="#ppt_w"/>
                                          </p:val>
                                        </p:tav>
                                      </p:tavLst>
                                    </p:anim>
                                    <p:anim calcmode="lin" valueType="num">
                                      <p:cBhvr>
                                        <p:cTn id="22" dur="1000" fill="hold"/>
                                        <p:tgtEl>
                                          <p:spTgt spid="8"/>
                                        </p:tgtEl>
                                        <p:attrNameLst>
                                          <p:attrName>ppt_h</p:attrName>
                                        </p:attrNameLst>
                                      </p:cBhvr>
                                      <p:tavLst>
                                        <p:tav tm="0">
                                          <p:val>
                                            <p:fltVal val="0"/>
                                          </p:val>
                                        </p:tav>
                                        <p:tav tm="100000">
                                          <p:val>
                                            <p:strVal val="#ppt_h"/>
                                          </p:val>
                                        </p:tav>
                                      </p:tavLst>
                                    </p:anim>
                                    <p:animEffect transition="in" filter="fade">
                                      <p:cBhvr>
                                        <p:cTn id="23" dur="10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1000" fill="hold"/>
                                        <p:tgtEl>
                                          <p:spTgt spid="9"/>
                                        </p:tgtEl>
                                        <p:attrNameLst>
                                          <p:attrName>ppt_w</p:attrName>
                                        </p:attrNameLst>
                                      </p:cBhvr>
                                      <p:tavLst>
                                        <p:tav tm="0">
                                          <p:val>
                                            <p:fltVal val="0"/>
                                          </p:val>
                                        </p:tav>
                                        <p:tav tm="100000">
                                          <p:val>
                                            <p:strVal val="#ppt_w"/>
                                          </p:val>
                                        </p:tav>
                                      </p:tavLst>
                                    </p:anim>
                                    <p:anim calcmode="lin" valueType="num">
                                      <p:cBhvr>
                                        <p:cTn id="29" dur="1000" fill="hold"/>
                                        <p:tgtEl>
                                          <p:spTgt spid="9"/>
                                        </p:tgtEl>
                                        <p:attrNameLst>
                                          <p:attrName>ppt_h</p:attrName>
                                        </p:attrNameLst>
                                      </p:cBhvr>
                                      <p:tavLst>
                                        <p:tav tm="0">
                                          <p:val>
                                            <p:fltVal val="0"/>
                                          </p:val>
                                        </p:tav>
                                        <p:tav tm="100000">
                                          <p:val>
                                            <p:strVal val="#ppt_h"/>
                                          </p:val>
                                        </p:tav>
                                      </p:tavLst>
                                    </p:anim>
                                    <p:animEffect transition="in" filter="fade">
                                      <p:cBhvr>
                                        <p:cTn id="3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24335" y="256674"/>
            <a:ext cx="4905011" cy="914400"/>
          </a:xfrm>
          <a:prstGeom prst="rect">
            <a:avLst/>
          </a:prstGeom>
          <a:blipFill>
            <a:blip r:embed="rId4"/>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4400" b="1" dirty="0" smtClean="0">
                <a:solidFill>
                  <a:srgbClr val="7030A0"/>
                </a:solidFill>
                <a:cs typeface="B Titr" panose="00000700000000000000" pitchFamily="2" charset="-78"/>
              </a:rPr>
              <a:t> عوامل شکست احزاب</a:t>
            </a:r>
            <a:endParaRPr lang="fa-IR" sz="4400" b="1" dirty="0">
              <a:solidFill>
                <a:srgbClr val="7030A0"/>
              </a:solidFill>
              <a:cs typeface="B Titr" panose="00000700000000000000" pitchFamily="2" charset="-78"/>
            </a:endParaRPr>
          </a:p>
        </p:txBody>
      </p:sp>
      <p:sp>
        <p:nvSpPr>
          <p:cNvPr id="5" name="Rounded Rectangle 4"/>
          <p:cNvSpPr/>
          <p:nvPr/>
        </p:nvSpPr>
        <p:spPr>
          <a:xfrm>
            <a:off x="5630779" y="1524001"/>
            <a:ext cx="6561221" cy="1524000"/>
          </a:xfrm>
          <a:prstGeom prst="roundRect">
            <a:avLst>
              <a:gd name="adj" fmla="val 11935"/>
            </a:avLst>
          </a:prstGeom>
          <a:blipFill>
            <a:blip r:embed="rId4"/>
            <a:tile tx="0" ty="0" sx="100000" sy="100000" flip="none" algn="tl"/>
          </a:blipFill>
          <a:ln w="57150">
            <a:solidFill>
              <a:schemeClr val="tx1"/>
            </a:solidFill>
          </a:ln>
          <a:effectLst>
            <a:glow rad="228600">
              <a:schemeClr val="accent4">
                <a:satMod val="175000"/>
                <a:alpha val="40000"/>
              </a:schemeClr>
            </a:glow>
            <a:outerShdw blurRad="44450" dist="27940" dir="5400000" algn="ctr">
              <a:srgbClr val="000000">
                <a:alpha val="32000"/>
              </a:srgbClr>
            </a:outerShdw>
          </a:effectLst>
          <a:scene3d>
            <a:camera prst="obliqueBottomLef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 eaLnBrk="0" hangingPunct="0">
              <a:defRPr/>
            </a:pPr>
            <a:r>
              <a:rPr lang="fa-IR" sz="3600" b="1" dirty="0" smtClean="0">
                <a:solidFill>
                  <a:schemeClr val="tx1"/>
                </a:solidFill>
                <a:cs typeface="B Mitra" panose="00000400000000000000" pitchFamily="2" charset="-78"/>
              </a:rPr>
              <a:t>3-مقاومت مردم مدینه در برابر محاصرۀ نظامی و  اقتصادی دشمن </a:t>
            </a:r>
          </a:p>
        </p:txBody>
      </p:sp>
      <p:pic>
        <p:nvPicPr>
          <p:cNvPr id="6" name="Picture 2" descr="C:\Users\user\Desktop\شباهت احزاب با حالا\شباهت احزاب با حالا\عکس\balal3.png"/>
          <p:cNvPicPr>
            <a:picLocks noChangeAspect="1" noChangeArrowheads="1"/>
          </p:cNvPicPr>
          <p:nvPr/>
        </p:nvPicPr>
        <p:blipFill>
          <a:blip r:embed="rId5"/>
          <a:srcRect/>
          <a:stretch>
            <a:fillRect/>
          </a:stretch>
        </p:blipFill>
        <p:spPr bwMode="auto">
          <a:xfrm>
            <a:off x="6657475" y="3211677"/>
            <a:ext cx="4908884" cy="364632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Picture 3" descr="C:\Users\user\Desktop\شباهت احزاب با حالا\شباهت احزاب با حالا\عکس\images030KYOW4.jpg"/>
          <p:cNvPicPr>
            <a:picLocks noChangeAspect="1" noChangeArrowheads="1"/>
          </p:cNvPicPr>
          <p:nvPr/>
        </p:nvPicPr>
        <p:blipFill>
          <a:blip r:embed="rId6"/>
          <a:srcRect/>
          <a:stretch>
            <a:fillRect/>
          </a:stretch>
        </p:blipFill>
        <p:spPr bwMode="auto">
          <a:xfrm>
            <a:off x="2765400" y="3336758"/>
            <a:ext cx="5688789" cy="3753853"/>
          </a:xfrm>
          <a:prstGeom prst="roundRect">
            <a:avLst>
              <a:gd name="adj" fmla="val 16667"/>
            </a:avLst>
          </a:prstGeom>
          <a:ln w="76200">
            <a:solidFill>
              <a:schemeClr val="tx1"/>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8" name="تکلیف در شرایط جنگ)mp4.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7"/>
          <a:stretch>
            <a:fillRect/>
          </a:stretch>
        </p:blipFill>
        <p:spPr>
          <a:xfrm>
            <a:off x="352926" y="206373"/>
            <a:ext cx="5067960" cy="452604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1" name="Rectangle 10"/>
          <p:cNvSpPr/>
          <p:nvPr/>
        </p:nvSpPr>
        <p:spPr>
          <a:xfrm>
            <a:off x="1559293" y="4042612"/>
            <a:ext cx="1536833" cy="27271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1" anchor="ctr"/>
          <a:lstStyle/>
          <a:p>
            <a:pPr algn="ctr"/>
            <a:r>
              <a:rPr lang="fa-IR" sz="2400" b="1" dirty="0" smtClean="0">
                <a:solidFill>
                  <a:schemeClr val="bg1"/>
                </a:solidFill>
                <a:cs typeface="B Titr" panose="00000700000000000000" pitchFamily="2" charset="-78"/>
              </a:rPr>
              <a:t>کلیک کنید</a:t>
            </a:r>
            <a:endParaRPr lang="fa-IR" sz="2400" b="1" dirty="0">
              <a:solidFill>
                <a:schemeClr val="bg1"/>
              </a:solidFill>
              <a:cs typeface="B Titr" panose="00000700000000000000"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6" restart="whenNotActive" fill="hold" evtFilter="cancelBubble" nodeType="interactiveSeq">
                <p:stCondLst>
                  <p:cond evt="onClick" delay="0">
                    <p:tgtEl>
                      <p:spTgt spid="8"/>
                    </p:tgtEl>
                  </p:cond>
                </p:stCondLst>
                <p:endSync evt="end" delay="0">
                  <p:rtn val="all"/>
                </p:endSync>
                <p:childTnLst>
                  <p:par>
                    <p:cTn id="37" fill="hold">
                      <p:stCondLst>
                        <p:cond delay="0"/>
                      </p:stCondLst>
                      <p:childTnLst>
                        <p:par>
                          <p:cTn id="38" fill="hold">
                            <p:stCondLst>
                              <p:cond delay="0"/>
                            </p:stCondLst>
                            <p:childTnLst>
                              <p:par>
                                <p:cTn id="39" presetID="2" presetClass="mediacall" presetSubtype="0" fill="hold" nodeType="clickEffect">
                                  <p:stCondLst>
                                    <p:cond delay="0"/>
                                  </p:stCondLst>
                                  <p:childTnLst>
                                    <p:cmd type="call" cmd="togglePause">
                                      <p:cBhvr>
                                        <p:cTn id="40" dur="1" fill="hold"/>
                                        <p:tgtEl>
                                          <p:spTgt spid="8"/>
                                        </p:tgtEl>
                                      </p:cBhvr>
                                    </p:cmd>
                                  </p:childTnLst>
                                </p:cTn>
                              </p:par>
                            </p:childTnLst>
                          </p:cTn>
                        </p:par>
                      </p:childTnLst>
                    </p:cTn>
                  </p:par>
                </p:childTnLst>
              </p:cTn>
              <p:nextCondLst>
                <p:cond evt="onClick" delay="0">
                  <p:tgtEl>
                    <p:spTgt spid="8"/>
                  </p:tgtEl>
                </p:cond>
              </p:nextCondLst>
            </p:seq>
            <p:video>
              <p:cMediaNode>
                <p:cTn id="41" fill="hold" display="0">
                  <p:stCondLst>
                    <p:cond delay="indefinite"/>
                  </p:stCondLst>
                  <p:endCondLst>
                    <p:cond evt="onNext" delay="0">
                      <p:tgtEl>
                        <p:sldTgt/>
                      </p:tgtEl>
                    </p:cond>
                    <p:cond evt="onPrev" delay="0">
                      <p:tgtEl>
                        <p:sldTgt/>
                      </p:tgtEl>
                    </p:cond>
                  </p:endCondLst>
                </p:cTn>
                <p:tgtEl>
                  <p:spTgt spid="8"/>
                </p:tgtEl>
              </p:cMediaNode>
            </p:video>
          </p:childTnLst>
        </p:cTn>
      </p:par>
    </p:tnLst>
    <p:bldLst>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84882" y="256674"/>
            <a:ext cx="4905011" cy="914400"/>
          </a:xfrm>
          <a:prstGeom prst="rect">
            <a:avLst/>
          </a:prstGeom>
          <a:blipFill>
            <a:blip r:embed="rId2"/>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4400" b="1" dirty="0" smtClean="0">
                <a:solidFill>
                  <a:srgbClr val="7030A0"/>
                </a:solidFill>
                <a:cs typeface="B Titr" panose="00000700000000000000" pitchFamily="2" charset="-78"/>
              </a:rPr>
              <a:t> عوامل شکست احزاب</a:t>
            </a:r>
            <a:endParaRPr lang="fa-IR" sz="4400" b="1" dirty="0">
              <a:solidFill>
                <a:srgbClr val="7030A0"/>
              </a:solidFill>
              <a:cs typeface="B Titr" panose="00000700000000000000" pitchFamily="2" charset="-78"/>
            </a:endParaRPr>
          </a:p>
        </p:txBody>
      </p:sp>
      <p:sp>
        <p:nvSpPr>
          <p:cNvPr id="6" name="Rounded Rectangle 5"/>
          <p:cNvSpPr/>
          <p:nvPr/>
        </p:nvSpPr>
        <p:spPr>
          <a:xfrm>
            <a:off x="497305" y="1524000"/>
            <a:ext cx="11694695" cy="4876800"/>
          </a:xfrm>
          <a:prstGeom prst="roundRect">
            <a:avLst>
              <a:gd name="adj" fmla="val 11935"/>
            </a:avLst>
          </a:prstGeom>
          <a:blipFill>
            <a:blip r:embed="rId2"/>
            <a:tile tx="0" ty="0" sx="100000" sy="100000" flip="none" algn="tl"/>
          </a:blipFill>
          <a:ln w="57150">
            <a:solidFill>
              <a:schemeClr val="tx1"/>
            </a:solidFill>
          </a:ln>
          <a:effectLst>
            <a:glow rad="228600">
              <a:schemeClr val="accent4">
                <a:satMod val="175000"/>
                <a:alpha val="40000"/>
              </a:schemeClr>
            </a:glow>
            <a:outerShdw blurRad="44450" dist="27940" dir="5400000" algn="ctr">
              <a:srgbClr val="000000">
                <a:alpha val="32000"/>
              </a:srgbClr>
            </a:outerShdw>
          </a:effectLst>
          <a:scene3d>
            <a:camera prst="obliqueBottomLef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Low" eaLnBrk="0" hangingPunct="0">
              <a:defRPr/>
            </a:pPr>
            <a:r>
              <a:rPr lang="fa-IR" sz="4000" b="1" dirty="0" smtClean="0">
                <a:solidFill>
                  <a:schemeClr val="tx1"/>
                </a:solidFill>
                <a:cs typeface="B Mitra" panose="00000400000000000000" pitchFamily="2" charset="-78"/>
              </a:rPr>
              <a:t>4-طولانی شدن جنگ </a:t>
            </a:r>
          </a:p>
          <a:p>
            <a:pPr algn="justLow" eaLnBrk="0" hangingPunct="0">
              <a:defRPr/>
            </a:pPr>
            <a:r>
              <a:rPr lang="fa-IR" sz="4000" b="1" dirty="0" smtClean="0">
                <a:solidFill>
                  <a:schemeClr val="tx1"/>
                </a:solidFill>
                <a:cs typeface="B Mitra" panose="00000400000000000000" pitchFamily="2" charset="-78"/>
              </a:rPr>
              <a:t>5-کمبود آذوقه دشمن</a:t>
            </a:r>
          </a:p>
          <a:p>
            <a:pPr algn="justLow" eaLnBrk="0" hangingPunct="0">
              <a:defRPr/>
            </a:pPr>
            <a:r>
              <a:rPr lang="fa-IR" sz="4000" b="1" dirty="0" smtClean="0">
                <a:solidFill>
                  <a:schemeClr val="tx1"/>
                </a:solidFill>
                <a:cs typeface="B Mitra" panose="00000400000000000000" pitchFamily="2" charset="-78"/>
              </a:rPr>
              <a:t>6-مقابله پیامبر با فتنه داخلی</a:t>
            </a:r>
          </a:p>
          <a:p>
            <a:pPr algn="justLow" eaLnBrk="0" hangingPunct="0">
              <a:defRPr/>
            </a:pPr>
            <a:r>
              <a:rPr lang="fa-IR" sz="4000" b="1" dirty="0" smtClean="0">
                <a:solidFill>
                  <a:schemeClr val="tx1"/>
                </a:solidFill>
                <a:cs typeface="B Mitra" panose="00000400000000000000" pitchFamily="2" charset="-78"/>
              </a:rPr>
              <a:t>7-تقویت روحیه سربازان اسلام با خطبه های آتشین پیامبر(ص)</a:t>
            </a:r>
          </a:p>
          <a:p>
            <a:pPr algn="justLow" eaLnBrk="0" hangingPunct="0">
              <a:defRPr/>
            </a:pPr>
            <a:r>
              <a:rPr lang="fa-IR" sz="4000" b="1" dirty="0" smtClean="0">
                <a:solidFill>
                  <a:schemeClr val="tx1"/>
                </a:solidFill>
                <a:cs typeface="B Mitra" panose="00000400000000000000" pitchFamily="2" charset="-78"/>
              </a:rPr>
              <a:t>8- و در نهایت با امدادهای الهی در قالب وزش طوفان شدید احزاب مجبور به پذیرش شکست و بازگشت به مکه شدند.</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36758" y="0"/>
            <a:ext cx="5434400" cy="914400"/>
          </a:xfrm>
          <a:prstGeom prst="rect">
            <a:avLst/>
          </a:prstGeom>
          <a:blipFill>
            <a:blip r:embed="rId2"/>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4400" b="1" dirty="0" smtClean="0">
                <a:solidFill>
                  <a:srgbClr val="7030A0"/>
                </a:solidFill>
                <a:cs typeface="B Titr" panose="00000700000000000000" pitchFamily="2" charset="-78"/>
              </a:rPr>
              <a:t>پاداش استقامت</a:t>
            </a:r>
            <a:endParaRPr lang="fa-IR" sz="4400" b="1" dirty="0">
              <a:solidFill>
                <a:srgbClr val="7030A0"/>
              </a:solidFill>
              <a:cs typeface="B Titr" panose="00000700000000000000" pitchFamily="2" charset="-78"/>
            </a:endParaRPr>
          </a:p>
        </p:txBody>
      </p:sp>
      <p:sp>
        <p:nvSpPr>
          <p:cNvPr id="6" name="Rounded Rectangle 5"/>
          <p:cNvSpPr/>
          <p:nvPr/>
        </p:nvSpPr>
        <p:spPr>
          <a:xfrm>
            <a:off x="272716" y="1074821"/>
            <a:ext cx="11638868" cy="5566611"/>
          </a:xfrm>
          <a:prstGeom prst="roundRect">
            <a:avLst>
              <a:gd name="adj" fmla="val 11935"/>
            </a:avLst>
          </a:prstGeom>
          <a:blipFill>
            <a:blip r:embed="rId2"/>
            <a:tile tx="0" ty="0" sx="100000" sy="100000" flip="none" algn="tl"/>
          </a:blipFill>
          <a:ln w="57150">
            <a:solidFill>
              <a:schemeClr val="tx1"/>
            </a:solidFill>
          </a:ln>
          <a:effectLst>
            <a:glow rad="228600">
              <a:schemeClr val="accent4">
                <a:satMod val="175000"/>
                <a:alpha val="40000"/>
              </a:schemeClr>
            </a:glow>
            <a:outerShdw blurRad="44450" dist="27940" dir="5400000" algn="ctr">
              <a:srgbClr val="000000">
                <a:alpha val="32000"/>
              </a:srgbClr>
            </a:outerShdw>
          </a:effectLst>
          <a:scene3d>
            <a:camera prst="obliqueBottomLef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r>
              <a:rPr lang="fa-IR" sz="4000" b="1" dirty="0" smtClean="0">
                <a:solidFill>
                  <a:schemeClr val="tx1"/>
                </a:solidFill>
                <a:cs typeface="B Mitra" panose="00000400000000000000" pitchFamily="2" charset="-78"/>
              </a:rPr>
              <a:t>    پیامبر(ص) بعد از جنگ احزاب فرمودند:</a:t>
            </a:r>
          </a:p>
          <a:p>
            <a:endParaRPr lang="fa-IR" sz="4000" b="1" dirty="0" smtClean="0">
              <a:solidFill>
                <a:schemeClr val="tx1"/>
              </a:solidFill>
              <a:cs typeface="B Mitra" panose="00000400000000000000" pitchFamily="2" charset="-78"/>
            </a:endParaRPr>
          </a:p>
          <a:p>
            <a:r>
              <a:rPr lang="fa-IR" sz="4000" b="1" dirty="0" smtClean="0">
                <a:solidFill>
                  <a:schemeClr val="tx1"/>
                </a:solidFill>
                <a:cs typeface="B Mitra" panose="00000400000000000000" pitchFamily="2" charset="-78"/>
              </a:rPr>
              <a:t>   </a:t>
            </a:r>
            <a:r>
              <a:rPr lang="fa-IR" sz="4000" b="1" dirty="0" smtClean="0">
                <a:solidFill>
                  <a:srgbClr val="0070C0"/>
                </a:solidFill>
                <a:cs typeface="B Mitra" panose="00000400000000000000" pitchFamily="2" charset="-78"/>
              </a:rPr>
              <a:t>بعد از این، آنها به جنگ ما نخواهند آمد </a:t>
            </a:r>
            <a:r>
              <a:rPr lang="fa-IR" sz="2800" b="1" dirty="0" smtClean="0">
                <a:solidFill>
                  <a:srgbClr val="0070C0"/>
                </a:solidFill>
                <a:cs typeface="B Mitra" panose="00000400000000000000" pitchFamily="2" charset="-78"/>
              </a:rPr>
              <a:t>(بلکه ابتکار عمل در دست ماست)</a:t>
            </a:r>
            <a:endParaRPr lang="fa-IR" sz="2400" b="1" dirty="0" smtClean="0">
              <a:solidFill>
                <a:srgbClr val="0070C0"/>
              </a:solidFill>
              <a:cs typeface="B Mitra" panose="00000400000000000000" pitchFamily="2" charset="-78"/>
            </a:endParaRPr>
          </a:p>
          <a:p>
            <a:r>
              <a:rPr lang="fa-IR" sz="4000" b="1" dirty="0" smtClean="0">
                <a:solidFill>
                  <a:srgbClr val="0070C0"/>
                </a:solidFill>
                <a:cs typeface="B Mitra" panose="00000400000000000000" pitchFamily="2" charset="-78"/>
              </a:rPr>
              <a:t>   و ما به جنگ آنها خواهیم رفت.</a:t>
            </a:r>
          </a:p>
          <a:p>
            <a:endParaRPr lang="fa-IR" sz="4000" b="1" dirty="0" smtClean="0">
              <a:solidFill>
                <a:schemeClr val="tx1"/>
              </a:solidFill>
              <a:cs typeface="B Mitra" panose="00000400000000000000" pitchFamily="2" charset="-78"/>
            </a:endParaRPr>
          </a:p>
          <a:p>
            <a:r>
              <a:rPr lang="fa-IR" sz="3200" b="1" dirty="0" smtClean="0">
                <a:solidFill>
                  <a:schemeClr val="tx1"/>
                </a:solidFill>
                <a:cs typeface="B Mitra" panose="00000400000000000000" pitchFamily="2" charset="-78"/>
              </a:rPr>
              <a:t>         بحار ج20ص273-سیره حلبیه ج2ص328</a:t>
            </a:r>
          </a:p>
          <a:p>
            <a:pPr algn="just" eaLnBrk="0" hangingPunct="0">
              <a:defRPr/>
            </a:pPr>
            <a:endParaRPr lang="fa-IR" sz="2400" b="1" dirty="0" smtClean="0">
              <a:solidFill>
                <a:schemeClr val="tx1"/>
              </a:solidFill>
              <a:cs typeface="B Mitra" panose="00000400000000000000"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5390147" y="609599"/>
            <a:ext cx="6497053" cy="5245770"/>
          </a:xfrm>
          <a:prstGeom prst="roundRect">
            <a:avLst/>
          </a:prstGeom>
          <a:blipFill>
            <a:blip r:embed="rId2"/>
            <a:tile tx="0" ty="0" sx="100000" sy="100000" flip="none" algn="tl"/>
          </a:blipFill>
          <a:ln>
            <a:noFill/>
          </a:ln>
          <a:effectLst>
            <a:glow rad="63500">
              <a:schemeClr val="accent2">
                <a:satMod val="175000"/>
                <a:alpha val="40000"/>
              </a:schemeClr>
            </a:glow>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lope"/>
          </a:sp3d>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rtl="0" fontAlgn="auto">
              <a:spcBef>
                <a:spcPts val="0"/>
              </a:spcBef>
              <a:spcAft>
                <a:spcPts val="0"/>
              </a:spcAft>
              <a:defRPr/>
            </a:pPr>
            <a:r>
              <a:rPr lang="fa-IR" sz="8000" b="1" dirty="0" smtClean="0">
                <a:solidFill>
                  <a:srgbClr val="C00000"/>
                </a:solidFill>
                <a:cs typeface="B Zar" panose="00000400000000000000" pitchFamily="2" charset="-78"/>
              </a:rPr>
              <a:t>یهود بنی قریظه </a:t>
            </a:r>
            <a:r>
              <a:rPr lang="fa-IR" sz="6600" b="1" dirty="0" smtClean="0">
                <a:solidFill>
                  <a:schemeClr val="tx1"/>
                </a:solidFill>
                <a:cs typeface="B Zar" panose="00000400000000000000" pitchFamily="2" charset="-78"/>
              </a:rPr>
              <a:t>آن طرف سکه اصحاب فتنه88</a:t>
            </a:r>
            <a:endParaRPr lang="en-US" sz="6000" b="1" dirty="0">
              <a:solidFill>
                <a:schemeClr val="tx1"/>
              </a:solidFill>
              <a:cs typeface="B Zar" panose="00000400000000000000" pitchFamily="2" charset="-78"/>
            </a:endParaRPr>
          </a:p>
        </p:txBody>
      </p:sp>
      <p:pic>
        <p:nvPicPr>
          <p:cNvPr id="10242" name="Picture 2" descr="C:\Users\user\Desktop\شباهت احزاب با حالا\شباهت احزاب با حالا\عکس\فتنه\10377.jpg"/>
          <p:cNvPicPr>
            <a:picLocks noChangeAspect="1" noChangeArrowheads="1"/>
          </p:cNvPicPr>
          <p:nvPr/>
        </p:nvPicPr>
        <p:blipFill>
          <a:blip r:embed="rId3"/>
          <a:srcRect/>
          <a:stretch>
            <a:fillRect/>
          </a:stretch>
        </p:blipFill>
        <p:spPr bwMode="auto">
          <a:xfrm>
            <a:off x="0" y="513349"/>
            <a:ext cx="5640692" cy="473242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Picture 4" descr="C:\Users\user\Desktop\شباهت احزاب با حالا\شباهت احزاب با حالا\عکس\13920709000615_PhotoA.jpg"/>
          <p:cNvPicPr>
            <a:picLocks noChangeAspect="1" noChangeArrowheads="1"/>
          </p:cNvPicPr>
          <p:nvPr/>
        </p:nvPicPr>
        <p:blipFill>
          <a:blip r:embed="rId4"/>
          <a:srcRect t="39030" r="33482"/>
          <a:stretch>
            <a:fillRect/>
          </a:stretch>
        </p:blipFill>
        <p:spPr bwMode="auto">
          <a:xfrm>
            <a:off x="259307" y="256673"/>
            <a:ext cx="5162925" cy="502117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p:cTn id="7" dur="2000" fill="hold"/>
                                        <p:tgtEl>
                                          <p:spTgt spid="10242"/>
                                        </p:tgtEl>
                                        <p:attrNameLst>
                                          <p:attrName>ppt_w</p:attrName>
                                        </p:attrNameLst>
                                      </p:cBhvr>
                                      <p:tavLst>
                                        <p:tav tm="0" fmla="#ppt_w*sin(2.5*pi*$)">
                                          <p:val>
                                            <p:fltVal val="0"/>
                                          </p:val>
                                        </p:tav>
                                        <p:tav tm="100000">
                                          <p:val>
                                            <p:fltVal val="1"/>
                                          </p:val>
                                        </p:tav>
                                      </p:tavLst>
                                    </p:anim>
                                    <p:anim calcmode="lin" valueType="num">
                                      <p:cBhvr>
                                        <p:cTn id="8" dur="2000" fill="hold"/>
                                        <p:tgtEl>
                                          <p:spTgt spid="10242"/>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100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fmla="#ppt_w*sin(2.5*pi*$)">
                                          <p:val>
                                            <p:fltVal val="0"/>
                                          </p:val>
                                        </p:tav>
                                        <p:tav tm="100000">
                                          <p:val>
                                            <p:fltVal val="1"/>
                                          </p:val>
                                        </p:tav>
                                      </p:tavLst>
                                    </p:anim>
                                    <p:anim calcmode="lin" valueType="num">
                                      <p:cBhvr>
                                        <p:cTn id="12"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4828673" y="0"/>
            <a:ext cx="6364843" cy="914400"/>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4400" b="1" dirty="0" smtClean="0">
                <a:solidFill>
                  <a:srgbClr val="7030A0"/>
                </a:solidFill>
                <a:cs typeface="B Titr" panose="00000700000000000000" pitchFamily="2" charset="-78"/>
              </a:rPr>
              <a:t>پیمان شکنان داخل مدینه</a:t>
            </a:r>
            <a:endParaRPr lang="fa-IR" sz="4400" b="1" dirty="0">
              <a:solidFill>
                <a:srgbClr val="7030A0"/>
              </a:solidFill>
              <a:cs typeface="B Titr" panose="00000700000000000000" pitchFamily="2" charset="-78"/>
            </a:endParaRPr>
          </a:p>
        </p:txBody>
      </p:sp>
      <p:sp>
        <p:nvSpPr>
          <p:cNvPr id="8" name="Rounded Rectangle 7"/>
          <p:cNvSpPr/>
          <p:nvPr/>
        </p:nvSpPr>
        <p:spPr>
          <a:xfrm>
            <a:off x="4106779" y="1074821"/>
            <a:ext cx="7622766" cy="5783179"/>
          </a:xfrm>
          <a:prstGeom prst="roundRect">
            <a:avLst>
              <a:gd name="adj" fmla="val 11935"/>
            </a:avLst>
          </a:prstGeom>
          <a:blipFill>
            <a:blip r:embed="rId4"/>
            <a:tile tx="0" ty="0" sx="100000" sy="100000" flip="none" algn="tl"/>
          </a:blipFill>
          <a:ln w="57150">
            <a:noFill/>
          </a:ln>
          <a:effectLst>
            <a:glow rad="228600">
              <a:schemeClr val="accent4">
                <a:satMod val="175000"/>
                <a:alpha val="40000"/>
              </a:schemeClr>
            </a:glow>
            <a:outerShdw blurRad="44450" dist="27940" dir="5400000" algn="ctr">
              <a:srgbClr val="000000">
                <a:alpha val="32000"/>
              </a:srgbClr>
            </a:outerShdw>
          </a:effectLst>
          <a:scene3d>
            <a:camera prst="obliqueBottomLef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Low" eaLnBrk="0" hangingPunct="0">
              <a:defRPr/>
            </a:pPr>
            <a:r>
              <a:rPr lang="fa-IR" sz="2800" b="1" dirty="0" smtClean="0">
                <a:solidFill>
                  <a:schemeClr val="tx1"/>
                </a:solidFill>
                <a:cs typeface="B Mitra" panose="00000400000000000000" pitchFamily="2" charset="-78"/>
              </a:rPr>
              <a:t>پیامبر اکرم (ص) سال اول ورود به مدینه با یهودیان مدینه پیمان نامه ای  بست مبنی بر اینکه اگر آنها ضرری به رسول خدا و یاران او برسانند و یا اسلحه و مرکب در اختیار دشمن بگذارند پیامبر در ضبط اموال، اعدام آنها و اسیر کردن زنان و فرزندان آنها دستش باز باشد.</a:t>
            </a:r>
          </a:p>
          <a:p>
            <a:pPr algn="justLow" eaLnBrk="0" hangingPunct="0">
              <a:defRPr/>
            </a:pPr>
            <a:r>
              <a:rPr lang="fa-IR" sz="2800" b="1" dirty="0" smtClean="0">
                <a:solidFill>
                  <a:srgbClr val="0070C0"/>
                </a:solidFill>
                <a:cs typeface="B Mitra" panose="00000400000000000000" pitchFamily="2" charset="-78"/>
              </a:rPr>
              <a:t>ولی تمام طوایف سه گانه یهود نقض پیمان کردند. (بنی قینقاع) مسلمانی را کشتند، بنی نضیر نقشه قتل پیامبر(ص) را کشیدند و پیامبر(ص) هم آنها را از مدینه بیرون کرد. طایفه بنی قریظه هم با سپاه دشمن در احزاب صمیمانه همکاری کرد. </a:t>
            </a:r>
            <a:r>
              <a:rPr lang="fa-IR" sz="2800" b="1" dirty="0" smtClean="0">
                <a:solidFill>
                  <a:schemeClr val="tx1"/>
                </a:solidFill>
                <a:cs typeface="B Mitra" panose="00000400000000000000" pitchFamily="2" charset="-78"/>
              </a:rPr>
              <a:t>حال باید دید که پیامبر عظیم الشان اسلام(ص)؛ سزای همکاری با دشمن در هنگامه جنگ و محاصره را چه میداند؟</a:t>
            </a:r>
          </a:p>
        </p:txBody>
      </p:sp>
      <p:pic>
        <p:nvPicPr>
          <p:cNvPr id="4" name="Picture 3" descr="C:\Users\user\Desktop\شباهت احزاب با حالا\شباهت احزاب با حالا\عکس\13920709000615_PhotoA.jpg"/>
          <p:cNvPicPr>
            <a:picLocks noChangeAspect="1" noChangeArrowheads="1"/>
          </p:cNvPicPr>
          <p:nvPr/>
        </p:nvPicPr>
        <p:blipFill>
          <a:blip r:embed="rId5"/>
          <a:srcRect/>
          <a:stretch>
            <a:fillRect/>
          </a:stretch>
        </p:blipFill>
        <p:spPr bwMode="auto">
          <a:xfrm>
            <a:off x="240632" y="420602"/>
            <a:ext cx="3593431" cy="35257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5" name="Rectangle 4"/>
          <p:cNvSpPr/>
          <p:nvPr/>
        </p:nvSpPr>
        <p:spPr>
          <a:xfrm>
            <a:off x="481264" y="4010526"/>
            <a:ext cx="3176338" cy="2277980"/>
          </a:xfrm>
          <a:prstGeom prst="rect">
            <a:avLst/>
          </a:prstGeom>
          <a:ln w="57150">
            <a:solidFill>
              <a:schemeClr val="tx1"/>
            </a:solid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1">
            <a:schemeClr val="accent6"/>
          </a:lnRef>
          <a:fillRef idx="2">
            <a:schemeClr val="accent6"/>
          </a:fillRef>
          <a:effectRef idx="1">
            <a:schemeClr val="accent6"/>
          </a:effectRef>
          <a:fontRef idx="minor">
            <a:schemeClr val="dk1"/>
          </a:fontRef>
        </p:style>
        <p:txBody>
          <a:bodyPr rtlCol="1" anchor="ctr"/>
          <a:lstStyle/>
          <a:p>
            <a:pPr algn="ctr"/>
            <a:r>
              <a:rPr lang="fa-IR" sz="2400" b="1" dirty="0" smtClean="0">
                <a:solidFill>
                  <a:srgbClr val="FF0000"/>
                </a:solidFill>
                <a:cs typeface="B Titr" panose="00000700000000000000" pitchFamily="2" charset="-78"/>
              </a:rPr>
              <a:t>داستان ابولبابه از قبیله اوس دارای درس عبرت بسیار است</a:t>
            </a:r>
            <a:endParaRPr lang="fa-IR" sz="2400" b="1" dirty="0">
              <a:solidFill>
                <a:srgbClr val="FF0000"/>
              </a:solidFill>
              <a:cs typeface="B Titr" panose="00000700000000000000" pitchFamily="2" charset="-78"/>
            </a:endParaRPr>
          </a:p>
        </p:txBody>
      </p:sp>
    </p:spTree>
    <p:custDataLst>
      <p:tags r:id="rId1"/>
    </p:custDataLst>
    <p:extLst>
      <p:ext uri="{BB962C8B-B14F-4D97-AF65-F5344CB8AC3E}">
        <p14:creationId xmlns:p14="http://schemas.microsoft.com/office/powerpoint/2010/main" val="355518272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422358" y="0"/>
            <a:ext cx="7539789" cy="689811"/>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3600" b="1" dirty="0" smtClean="0">
                <a:solidFill>
                  <a:srgbClr val="7030A0"/>
                </a:solidFill>
                <a:cs typeface="B Titr" panose="00000700000000000000" pitchFamily="2" charset="-78"/>
              </a:rPr>
              <a:t>سزای همکاری با دشمن هنگام جنگ یا محاصره</a:t>
            </a:r>
            <a:endParaRPr lang="fa-IR" sz="3600" b="1" dirty="0">
              <a:solidFill>
                <a:srgbClr val="7030A0"/>
              </a:solidFill>
              <a:cs typeface="B Titr" panose="00000700000000000000" pitchFamily="2" charset="-78"/>
            </a:endParaRPr>
          </a:p>
        </p:txBody>
      </p:sp>
      <p:sp>
        <p:nvSpPr>
          <p:cNvPr id="8" name="Rounded Rectangle 7"/>
          <p:cNvSpPr/>
          <p:nvPr/>
        </p:nvSpPr>
        <p:spPr>
          <a:xfrm>
            <a:off x="0" y="850232"/>
            <a:ext cx="12192000" cy="6007768"/>
          </a:xfrm>
          <a:prstGeom prst="roundRect">
            <a:avLst>
              <a:gd name="adj" fmla="val 11935"/>
            </a:avLst>
          </a:prstGeom>
          <a:blipFill>
            <a:blip r:embed="rId4"/>
            <a:tile tx="0" ty="0" sx="100000" sy="100000" flip="none" algn="tl"/>
          </a:blipFill>
          <a:ln w="57150">
            <a:noFill/>
          </a:ln>
          <a:effectLst>
            <a:glow rad="228600">
              <a:schemeClr val="accent4">
                <a:satMod val="175000"/>
                <a:alpha val="40000"/>
              </a:schemeClr>
            </a:glow>
            <a:outerShdw blurRad="44450" dist="27940" dir="5400000" algn="ctr">
              <a:srgbClr val="000000">
                <a:alpha val="32000"/>
              </a:srgbClr>
            </a:outerShdw>
          </a:effectLst>
          <a:scene3d>
            <a:camera prst="obliqueBottomLef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Low" eaLnBrk="0" hangingPunct="0">
              <a:defRPr/>
            </a:pPr>
            <a:r>
              <a:rPr lang="fa-IR" sz="2800" b="1" dirty="0" smtClean="0">
                <a:solidFill>
                  <a:schemeClr val="tx1"/>
                </a:solidFill>
                <a:cs typeface="B Mitra" panose="00000400000000000000" pitchFamily="2" charset="-78"/>
              </a:rPr>
              <a:t>هنوز افق مدینه روشن نشده بود که آخرین دستۀ احزاب سرزمین مدینه را با ترس و وحشت ترک کردند.</a:t>
            </a:r>
            <a:r>
              <a:rPr lang="fa-IR" sz="2800" b="1" dirty="0" smtClean="0">
                <a:solidFill>
                  <a:srgbClr val="0070C0"/>
                </a:solidFill>
                <a:cs typeface="B Mitra" panose="00000400000000000000" pitchFamily="2" charset="-78"/>
              </a:rPr>
              <a:t>آثار خستگی و فرسودگی در چهره مسلمانان نمایان بود، </a:t>
            </a:r>
            <a:r>
              <a:rPr lang="fa-IR" sz="2800" b="1" dirty="0" smtClean="0">
                <a:solidFill>
                  <a:schemeClr val="tx1"/>
                </a:solidFill>
                <a:cs typeface="B Mitra" panose="00000400000000000000" pitchFamily="2" charset="-78"/>
              </a:rPr>
              <a:t>با این حال پیامبر(ص) به دستور خداوند مامور شد کار بنی قریظه را یکسره کند پیامبر(ص) نماز ظهر را بامسلمانان به جا آورد.</a:t>
            </a:r>
          </a:p>
          <a:p>
            <a:pPr algn="justLow" eaLnBrk="0" hangingPunct="0">
              <a:defRPr/>
            </a:pPr>
            <a:r>
              <a:rPr lang="fa-IR" sz="3200" b="1" dirty="0" smtClean="0">
                <a:solidFill>
                  <a:srgbClr val="00B050"/>
                </a:solidFill>
                <a:cs typeface="B Mitra" panose="00000400000000000000" pitchFamily="2" charset="-78"/>
              </a:rPr>
              <a:t>سپس موذن به دستور پیامبر(ص) چنین گفت: مسلمانان باید نماز عصر را در محله بنی قریظه بگذارند. </a:t>
            </a:r>
            <a:r>
              <a:rPr lang="fa-IR" sz="2800" b="1" dirty="0" smtClean="0">
                <a:solidFill>
                  <a:schemeClr val="tx1"/>
                </a:solidFill>
                <a:cs typeface="B Mitra" panose="00000400000000000000" pitchFamily="2" charset="-78"/>
              </a:rPr>
              <a:t>سپس پرچم را به دست علی داد و سرتاسر دژ بنی قریظه را محاصره کردند. یهودیان فورا درهای دژ را بسته و به پیامبر ناسزا می گفتند.</a:t>
            </a:r>
          </a:p>
          <a:p>
            <a:pPr algn="justLow" eaLnBrk="0" hangingPunct="0">
              <a:defRPr/>
            </a:pPr>
            <a:r>
              <a:rPr lang="fa-IR" sz="2000" b="1" dirty="0" smtClean="0">
                <a:solidFill>
                  <a:schemeClr val="tx1"/>
                </a:solidFill>
                <a:cs typeface="B Mitra" panose="00000400000000000000" pitchFamily="2" charset="-78"/>
              </a:rPr>
              <a:t>سیره ابن هشام ج2ص 4234-تاریخ طبری ج 2ص246-245</a:t>
            </a:r>
          </a:p>
          <a:p>
            <a:pPr algn="justLow" eaLnBrk="0" hangingPunct="0">
              <a:defRPr/>
            </a:pPr>
            <a:r>
              <a:rPr lang="fa-IR" sz="2800" b="1" dirty="0" smtClean="0">
                <a:solidFill>
                  <a:schemeClr val="tx1"/>
                </a:solidFill>
                <a:cs typeface="B Mitra" panose="00000400000000000000" pitchFamily="2" charset="-78"/>
              </a:rPr>
              <a:t>پیامبر هرگز نمی توانست بعد از رفتن سپاه، عرب بنی قریظه را به حال خود بگذارد؛ زیرا بعید نبود اعراب در فصل مناسب و با تجهیزات کافی درصدد تسخیر مدینه برآیند و با همکاری بنی قریظه، که </a:t>
            </a:r>
            <a:r>
              <a:rPr lang="fa-IR" sz="2800" b="1" dirty="0" smtClean="0">
                <a:solidFill>
                  <a:srgbClr val="C00000"/>
                </a:solidFill>
                <a:cs typeface="B Mitra" panose="00000400000000000000" pitchFamily="2" charset="-78"/>
              </a:rPr>
              <a:t>کلید فتح وسرکوبی اسلام بودند و دشمن خانگی محسوب می شدند موجودیت اسلام را به خطر افتد؛ </a:t>
            </a:r>
            <a:r>
              <a:rPr lang="fa-IR" sz="2800" b="1" dirty="0" smtClean="0">
                <a:solidFill>
                  <a:schemeClr val="tx1"/>
                </a:solidFill>
                <a:cs typeface="B Mitra" panose="00000400000000000000" pitchFamily="2" charset="-78"/>
              </a:rPr>
              <a:t>لذا یکسره کردن کار بنی قریظه برای مسلمانان امری حیاتی بود.</a:t>
            </a:r>
          </a:p>
          <a:p>
            <a:pPr algn="justLow" eaLnBrk="0" hangingPunct="0">
              <a:defRPr/>
            </a:pPr>
            <a:r>
              <a:rPr lang="fa-IR" sz="2000" b="1" dirty="0" smtClean="0">
                <a:solidFill>
                  <a:schemeClr val="tx1"/>
                </a:solidFill>
                <a:cs typeface="B Mitra" panose="00000400000000000000" pitchFamily="2" charset="-78"/>
              </a:rPr>
              <a:t>فروغ ابدیت ج2ص151-150</a:t>
            </a:r>
          </a:p>
        </p:txBody>
      </p:sp>
    </p:spTree>
    <p:custDataLst>
      <p:tags r:id="rId1"/>
    </p:custDataLst>
    <p:extLst>
      <p:ext uri="{BB962C8B-B14F-4D97-AF65-F5344CB8AC3E}">
        <p14:creationId xmlns:p14="http://schemas.microsoft.com/office/powerpoint/2010/main" val="355518272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288758" y="1074821"/>
            <a:ext cx="11440787" cy="5518484"/>
          </a:xfrm>
          <a:prstGeom prst="roundRect">
            <a:avLst>
              <a:gd name="adj" fmla="val 11935"/>
            </a:avLst>
          </a:prstGeom>
          <a:blipFill>
            <a:blip r:embed="rId3"/>
            <a:tile tx="0" ty="0" sx="100000" sy="100000" flip="none" algn="tl"/>
          </a:blipFill>
          <a:ln w="57150">
            <a:noFill/>
          </a:ln>
          <a:effectLst>
            <a:glow rad="228600">
              <a:schemeClr val="accent4">
                <a:satMod val="175000"/>
                <a:alpha val="40000"/>
              </a:schemeClr>
            </a:glow>
            <a:outerShdw blurRad="44450" dist="27940" dir="5400000" algn="ctr">
              <a:srgbClr val="000000">
                <a:alpha val="32000"/>
              </a:srgbClr>
            </a:outerShdw>
          </a:effectLst>
          <a:scene3d>
            <a:camera prst="obliqueBottomLef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Low" eaLnBrk="0" hangingPunct="0">
              <a:defRPr/>
            </a:pPr>
            <a:r>
              <a:rPr lang="fa-IR" sz="2800" b="1" dirty="0" smtClean="0">
                <a:solidFill>
                  <a:schemeClr val="tx1"/>
                </a:solidFill>
                <a:cs typeface="B Mitra" panose="00000400000000000000" pitchFamily="2" charset="-78"/>
              </a:rPr>
              <a:t>مدتی پس از محاصره </a:t>
            </a:r>
            <a:r>
              <a:rPr lang="fa-IR" sz="2800" b="1" dirty="0" smtClean="0">
                <a:solidFill>
                  <a:schemeClr val="tx1"/>
                </a:solidFill>
                <a:cs typeface="B Mitra" panose="00000400000000000000" pitchFamily="2" charset="-78"/>
              </a:rPr>
              <a:t>قلعه بنی </a:t>
            </a:r>
            <a:r>
              <a:rPr lang="fa-IR" sz="2800" b="1" dirty="0" smtClean="0">
                <a:solidFill>
                  <a:schemeClr val="tx1"/>
                </a:solidFill>
                <a:cs typeface="B Mitra" panose="00000400000000000000" pitchFamily="2" charset="-78"/>
              </a:rPr>
              <a:t>قریظه؛</a:t>
            </a:r>
            <a:r>
              <a:rPr lang="en-US" sz="2800" b="1" dirty="0" smtClean="0">
                <a:solidFill>
                  <a:schemeClr val="tx1"/>
                </a:solidFill>
                <a:cs typeface="B Mitra" panose="00000400000000000000" pitchFamily="2" charset="-78"/>
              </a:rPr>
              <a:t> </a:t>
            </a:r>
            <a:r>
              <a:rPr lang="fa-IR" sz="2800" b="1" dirty="0" smtClean="0">
                <a:solidFill>
                  <a:schemeClr val="tx1"/>
                </a:solidFill>
                <a:cs typeface="B Mitra" panose="00000400000000000000" pitchFamily="2" charset="-78"/>
              </a:rPr>
              <a:t>نماینده </a:t>
            </a:r>
            <a:r>
              <a:rPr lang="fa-IR" sz="2800" b="1" dirty="0" smtClean="0">
                <a:solidFill>
                  <a:schemeClr val="tx1"/>
                </a:solidFill>
                <a:cs typeface="B Mitra" panose="00000400000000000000" pitchFamily="2" charset="-78"/>
              </a:rPr>
              <a:t>آنها به محضر پیامبر </a:t>
            </a:r>
            <a:r>
              <a:rPr lang="fa-IR" sz="2800" b="1" dirty="0" smtClean="0">
                <a:solidFill>
                  <a:schemeClr val="tx1"/>
                </a:solidFill>
                <a:cs typeface="B Mitra" panose="00000400000000000000" pitchFamily="2" charset="-78"/>
              </a:rPr>
              <a:t>اکرم(ص) </a:t>
            </a:r>
            <a:r>
              <a:rPr lang="fa-IR" sz="2800" b="1" dirty="0" smtClean="0">
                <a:solidFill>
                  <a:schemeClr val="tx1"/>
                </a:solidFill>
                <a:cs typeface="B Mitra" panose="00000400000000000000" pitchFamily="2" charset="-78"/>
              </a:rPr>
              <a:t>رفت </a:t>
            </a:r>
            <a:r>
              <a:rPr lang="fa-IR" sz="2800" b="1" dirty="0" smtClean="0">
                <a:solidFill>
                  <a:schemeClr val="tx1"/>
                </a:solidFill>
                <a:cs typeface="B Mitra" panose="00000400000000000000" pitchFamily="2" charset="-78"/>
              </a:rPr>
              <a:t>و از </a:t>
            </a:r>
            <a:r>
              <a:rPr lang="fa-IR" sz="2800" b="1" dirty="0" smtClean="0">
                <a:solidFill>
                  <a:schemeClr val="tx1"/>
                </a:solidFill>
                <a:cs typeface="B Mitra" panose="00000400000000000000" pitchFamily="2" charset="-78"/>
              </a:rPr>
              <a:t>حضرت </a:t>
            </a:r>
            <a:r>
              <a:rPr lang="fa-IR" sz="2800" b="1" dirty="0" smtClean="0">
                <a:solidFill>
                  <a:schemeClr val="tx1"/>
                </a:solidFill>
                <a:cs typeface="B Mitra" panose="00000400000000000000" pitchFamily="2" charset="-78"/>
              </a:rPr>
              <a:t>درخواست </a:t>
            </a:r>
            <a:r>
              <a:rPr lang="fa-IR" sz="2800" b="1" dirty="0" smtClean="0">
                <a:solidFill>
                  <a:schemeClr val="tx1"/>
                </a:solidFill>
                <a:cs typeface="B Mitra" panose="00000400000000000000" pitchFamily="2" charset="-78"/>
              </a:rPr>
              <a:t>کرد اجازه دهد مانند یهودیان </a:t>
            </a:r>
            <a:r>
              <a:rPr lang="fa-IR" sz="2800" b="1" dirty="0" smtClean="0">
                <a:solidFill>
                  <a:schemeClr val="tx1"/>
                </a:solidFill>
                <a:cs typeface="B Mitra" panose="00000400000000000000" pitchFamily="2" charset="-78"/>
              </a:rPr>
              <a:t>دیگر(بنی‌نضیر و بنی‌قینقاع</a:t>
            </a:r>
            <a:r>
              <a:rPr lang="fa-IR" sz="2800" b="1" dirty="0" smtClean="0">
                <a:solidFill>
                  <a:schemeClr val="tx1"/>
                </a:solidFill>
                <a:cs typeface="B Mitra" panose="00000400000000000000" pitchFamily="2" charset="-78"/>
              </a:rPr>
              <a:t>) اموال </a:t>
            </a:r>
            <a:r>
              <a:rPr lang="fa-IR" sz="2800" b="1" dirty="0" smtClean="0">
                <a:solidFill>
                  <a:schemeClr val="tx1"/>
                </a:solidFill>
                <a:cs typeface="B Mitra" panose="00000400000000000000" pitchFamily="2" charset="-78"/>
              </a:rPr>
              <a:t>خود را بردارند و از </a:t>
            </a:r>
            <a:r>
              <a:rPr lang="fa-IR" sz="2800" b="1" dirty="0" smtClean="0">
                <a:solidFill>
                  <a:schemeClr val="tx1"/>
                </a:solidFill>
                <a:cs typeface="B Mitra" panose="00000400000000000000" pitchFamily="2" charset="-78"/>
              </a:rPr>
              <a:t>مدینه خارج </a:t>
            </a:r>
            <a:r>
              <a:rPr lang="fa-IR" sz="2800" b="1" dirty="0" smtClean="0">
                <a:solidFill>
                  <a:schemeClr val="tx1"/>
                </a:solidFill>
                <a:cs typeface="B Mitra" panose="00000400000000000000" pitchFamily="2" charset="-78"/>
              </a:rPr>
              <a:t>شوند، </a:t>
            </a:r>
            <a:r>
              <a:rPr lang="fa-IR" sz="2800" b="1" dirty="0" smtClean="0">
                <a:solidFill>
                  <a:schemeClr val="tx1"/>
                </a:solidFill>
                <a:cs typeface="B Mitra" panose="00000400000000000000" pitchFamily="2" charset="-78"/>
              </a:rPr>
              <a:t>که حضرت نپذیرفت </a:t>
            </a:r>
            <a:r>
              <a:rPr lang="fa-IR" sz="2800" b="1" dirty="0" smtClean="0">
                <a:solidFill>
                  <a:schemeClr val="tx1"/>
                </a:solidFill>
                <a:cs typeface="B Mitra" panose="00000400000000000000" pitchFamily="2" charset="-78"/>
              </a:rPr>
              <a:t>و فرمود </a:t>
            </a:r>
            <a:r>
              <a:rPr lang="fa-IR" sz="2800" b="1" dirty="0" smtClean="0">
                <a:solidFill>
                  <a:schemeClr val="tx1"/>
                </a:solidFill>
                <a:cs typeface="B Mitra" panose="00000400000000000000" pitchFamily="2" charset="-78"/>
              </a:rPr>
              <a:t>بدون قید وشرط تسلیم شوند</a:t>
            </a:r>
            <a:r>
              <a:rPr lang="fa-IR" sz="2800" b="1" dirty="0" smtClean="0">
                <a:solidFill>
                  <a:schemeClr val="tx1"/>
                </a:solidFill>
                <a:cs typeface="B Mitra" panose="00000400000000000000" pitchFamily="2" charset="-78"/>
              </a:rPr>
              <a:t>. نماینده </a:t>
            </a:r>
            <a:r>
              <a:rPr lang="fa-IR" sz="2800" b="1" dirty="0" smtClean="0">
                <a:solidFill>
                  <a:schemeClr val="tx1"/>
                </a:solidFill>
                <a:cs typeface="B Mitra" panose="00000400000000000000" pitchFamily="2" charset="-78"/>
              </a:rPr>
              <a:t>آنها گفت پس اجازه دهید اموال </a:t>
            </a:r>
            <a:r>
              <a:rPr lang="fa-IR" sz="2800" b="1" dirty="0" smtClean="0">
                <a:solidFill>
                  <a:schemeClr val="tx1"/>
                </a:solidFill>
                <a:cs typeface="B Mitra" panose="00000400000000000000" pitchFamily="2" charset="-78"/>
              </a:rPr>
              <a:t>خود را </a:t>
            </a:r>
            <a:r>
              <a:rPr lang="fa-IR" sz="2800" b="1" dirty="0" smtClean="0">
                <a:solidFill>
                  <a:schemeClr val="tx1"/>
                </a:solidFill>
                <a:cs typeface="B Mitra" panose="00000400000000000000" pitchFamily="2" charset="-78"/>
              </a:rPr>
              <a:t>بگذارند </a:t>
            </a:r>
            <a:r>
              <a:rPr lang="fa-IR" sz="2800" b="1" dirty="0" smtClean="0">
                <a:solidFill>
                  <a:schemeClr val="tx1"/>
                </a:solidFill>
                <a:cs typeface="B Mitra" panose="00000400000000000000" pitchFamily="2" charset="-78"/>
              </a:rPr>
              <a:t>و بروند </a:t>
            </a:r>
            <a:r>
              <a:rPr lang="fa-IR" sz="2800" b="1" dirty="0" smtClean="0">
                <a:solidFill>
                  <a:schemeClr val="tx1"/>
                </a:solidFill>
                <a:cs typeface="B Mitra" panose="00000400000000000000" pitchFamily="2" charset="-78"/>
              </a:rPr>
              <a:t>باز حضرت نپذیرفت. </a:t>
            </a:r>
            <a:r>
              <a:rPr lang="fa-IR" sz="2800" b="1" dirty="0" smtClean="0">
                <a:solidFill>
                  <a:srgbClr val="C00000"/>
                </a:solidFill>
                <a:cs typeface="B Mitra" panose="00000400000000000000" pitchFamily="2" charset="-78"/>
              </a:rPr>
              <a:t>و در </a:t>
            </a:r>
            <a:r>
              <a:rPr lang="fa-IR" sz="2800" b="1" dirty="0" smtClean="0">
                <a:solidFill>
                  <a:srgbClr val="C00000"/>
                </a:solidFill>
                <a:cs typeface="B Mitra" panose="00000400000000000000" pitchFamily="2" charset="-78"/>
              </a:rPr>
              <a:t>نهایت تعدادی از مسلمانان (از قبیله اوس</a:t>
            </a:r>
            <a:r>
              <a:rPr lang="fa-IR" sz="2800" b="1" dirty="0" smtClean="0">
                <a:solidFill>
                  <a:srgbClr val="C00000"/>
                </a:solidFill>
                <a:cs typeface="B Mitra" panose="00000400000000000000" pitchFamily="2" charset="-78"/>
              </a:rPr>
              <a:t>) اصرار </a:t>
            </a:r>
            <a:r>
              <a:rPr lang="fa-IR" sz="2800" b="1" dirty="0" smtClean="0">
                <a:solidFill>
                  <a:srgbClr val="C00000"/>
                </a:solidFill>
                <a:cs typeface="B Mitra" panose="00000400000000000000" pitchFamily="2" charset="-78"/>
              </a:rPr>
              <a:t>داشتند که پیامبر از گناه بنی قریظه درگذرد </a:t>
            </a:r>
            <a:r>
              <a:rPr lang="fa-IR" sz="2800" b="1" dirty="0" smtClean="0">
                <a:solidFill>
                  <a:schemeClr val="tx1"/>
                </a:solidFill>
                <a:cs typeface="B Mitra" panose="00000400000000000000" pitchFamily="2" charset="-78"/>
              </a:rPr>
              <a:t>که حضرت نپذیرفتند </a:t>
            </a:r>
            <a:r>
              <a:rPr lang="fa-IR" sz="2800" b="1" dirty="0" smtClean="0">
                <a:solidFill>
                  <a:schemeClr val="tx1"/>
                </a:solidFill>
                <a:cs typeface="B Mitra" panose="00000400000000000000" pitchFamily="2" charset="-78"/>
              </a:rPr>
              <a:t>و در </a:t>
            </a:r>
            <a:r>
              <a:rPr lang="fa-IR" sz="2800" b="1" dirty="0" smtClean="0">
                <a:solidFill>
                  <a:schemeClr val="tx1"/>
                </a:solidFill>
                <a:cs typeface="B Mitra" panose="00000400000000000000" pitchFamily="2" charset="-78"/>
              </a:rPr>
              <a:t>برابر اصرار </a:t>
            </a:r>
            <a:r>
              <a:rPr lang="fa-IR" sz="2800" b="1" dirty="0" smtClean="0">
                <a:solidFill>
                  <a:schemeClr val="tx1"/>
                </a:solidFill>
                <a:cs typeface="B Mitra" panose="00000400000000000000" pitchFamily="2" charset="-78"/>
              </a:rPr>
              <a:t>آنها داوری </a:t>
            </a:r>
            <a:r>
              <a:rPr lang="fa-IR" sz="2800" b="1" dirty="0" smtClean="0">
                <a:solidFill>
                  <a:schemeClr val="tx1"/>
                </a:solidFill>
                <a:cs typeface="B Mitra" panose="00000400000000000000" pitchFamily="2" charset="-78"/>
              </a:rPr>
              <a:t>درخصوص این موضوع را به رئیس قبیله اوس (سعدبن معاذ</a:t>
            </a:r>
            <a:r>
              <a:rPr lang="fa-IR" sz="2800" b="1" dirty="0" smtClean="0">
                <a:solidFill>
                  <a:schemeClr val="tx1"/>
                </a:solidFill>
                <a:cs typeface="B Mitra" panose="00000400000000000000" pitchFamily="2" charset="-78"/>
              </a:rPr>
              <a:t>) واگذار </a:t>
            </a:r>
            <a:r>
              <a:rPr lang="fa-IR" sz="2800" b="1" dirty="0" smtClean="0">
                <a:solidFill>
                  <a:schemeClr val="tx1"/>
                </a:solidFill>
                <a:cs typeface="B Mitra" panose="00000400000000000000" pitchFamily="2" charset="-78"/>
              </a:rPr>
              <a:t>کرد</a:t>
            </a:r>
            <a:r>
              <a:rPr lang="fa-IR" sz="2800" b="1" dirty="0" smtClean="0">
                <a:solidFill>
                  <a:schemeClr val="tx1"/>
                </a:solidFill>
                <a:cs typeface="B Mitra" panose="00000400000000000000" pitchFamily="2" charset="-78"/>
              </a:rPr>
              <a:t>. سعد </a:t>
            </a:r>
            <a:r>
              <a:rPr lang="fa-IR" sz="2800" b="1" dirty="0" smtClean="0">
                <a:solidFill>
                  <a:schemeClr val="tx1"/>
                </a:solidFill>
                <a:cs typeface="B Mitra" panose="00000400000000000000" pitchFamily="2" charset="-78"/>
              </a:rPr>
              <a:t>نیز تحت تاثیر احساسات </a:t>
            </a:r>
            <a:r>
              <a:rPr lang="fa-IR" sz="2800" b="1" dirty="0" smtClean="0">
                <a:solidFill>
                  <a:schemeClr val="tx1"/>
                </a:solidFill>
                <a:cs typeface="B Mitra" panose="00000400000000000000" pitchFamily="2" charset="-78"/>
              </a:rPr>
              <a:t>و عواطف </a:t>
            </a:r>
            <a:r>
              <a:rPr lang="fa-IR" sz="2800" b="1" dirty="0" smtClean="0">
                <a:solidFill>
                  <a:schemeClr val="tx1"/>
                </a:solidFill>
                <a:cs typeface="B Mitra" panose="00000400000000000000" pitchFamily="2" charset="-78"/>
              </a:rPr>
              <a:t>قرار </a:t>
            </a:r>
            <a:r>
              <a:rPr lang="fa-IR" sz="2800" b="1" dirty="0" smtClean="0">
                <a:solidFill>
                  <a:schemeClr val="tx1"/>
                </a:solidFill>
                <a:cs typeface="B Mitra" panose="00000400000000000000" pitchFamily="2" charset="-78"/>
              </a:rPr>
              <a:t>نگرفت (</a:t>
            </a:r>
            <a:r>
              <a:rPr lang="fa-IR" sz="2800" b="1" dirty="0" smtClean="0">
                <a:solidFill>
                  <a:schemeClr val="tx1"/>
                </a:solidFill>
                <a:cs typeface="B Mitra" panose="00000400000000000000" pitchFamily="2" charset="-78"/>
              </a:rPr>
              <a:t>وچون از نظر پیامبر مطلع بود) </a:t>
            </a:r>
            <a:r>
              <a:rPr lang="fa-IR" sz="2800" b="1" dirty="0" smtClean="0">
                <a:solidFill>
                  <a:schemeClr val="tx1"/>
                </a:solidFill>
                <a:cs typeface="B Mitra" panose="00000400000000000000" pitchFamily="2" charset="-78"/>
              </a:rPr>
              <a:t>و با </a:t>
            </a:r>
            <a:r>
              <a:rPr lang="fa-IR" sz="2800" b="1" dirty="0" smtClean="0">
                <a:solidFill>
                  <a:schemeClr val="tx1"/>
                </a:solidFill>
                <a:cs typeface="B Mitra" panose="00000400000000000000" pitchFamily="2" charset="-78"/>
              </a:rPr>
              <a:t>یک تصمیم عاقلانه </a:t>
            </a:r>
            <a:r>
              <a:rPr lang="fa-IR" sz="2800" b="1" dirty="0" smtClean="0">
                <a:solidFill>
                  <a:schemeClr val="tx1"/>
                </a:solidFill>
                <a:cs typeface="B Mitra" panose="00000400000000000000" pitchFamily="2" charset="-78"/>
              </a:rPr>
              <a:t>و مقدم </a:t>
            </a:r>
            <a:r>
              <a:rPr lang="fa-IR" sz="2800" b="1" dirty="0" smtClean="0">
                <a:solidFill>
                  <a:schemeClr val="tx1"/>
                </a:solidFill>
                <a:cs typeface="B Mitra" panose="00000400000000000000" pitchFamily="2" charset="-78"/>
              </a:rPr>
              <a:t>داشتن مصالح عمومی </a:t>
            </a:r>
            <a:r>
              <a:rPr lang="fa-IR" sz="2800" b="1" dirty="0" smtClean="0">
                <a:solidFill>
                  <a:schemeClr val="tx1"/>
                </a:solidFill>
                <a:cs typeface="B Mitra" panose="00000400000000000000" pitchFamily="2" charset="-78"/>
              </a:rPr>
              <a:t>بر مصالح </a:t>
            </a:r>
            <a:r>
              <a:rPr lang="fa-IR" sz="2800" b="1" dirty="0" smtClean="0">
                <a:solidFill>
                  <a:schemeClr val="tx1"/>
                </a:solidFill>
                <a:cs typeface="B Mitra" panose="00000400000000000000" pitchFamily="2" charset="-78"/>
              </a:rPr>
              <a:t>گروه اندک خیانتکار؛ سعد نظر داد که سران جنگ افروز و مردان جنگی کشته شوند تعدادی با شفاعت آزاد </a:t>
            </a:r>
            <a:r>
              <a:rPr lang="fa-IR" sz="2800" b="1" dirty="0" smtClean="0">
                <a:solidFill>
                  <a:schemeClr val="tx1"/>
                </a:solidFill>
                <a:cs typeface="B Mitra" panose="00000400000000000000" pitchFamily="2" charset="-78"/>
              </a:rPr>
              <a:t>و مابقی(زنان </a:t>
            </a:r>
            <a:r>
              <a:rPr lang="fa-IR" sz="2800" b="1" dirty="0" smtClean="0">
                <a:solidFill>
                  <a:schemeClr val="tx1"/>
                </a:solidFill>
                <a:cs typeface="B Mitra" panose="00000400000000000000" pitchFamily="2" charset="-78"/>
              </a:rPr>
              <a:t>وبچه ها) به اسارت در آمدند.</a:t>
            </a:r>
          </a:p>
          <a:p>
            <a:pPr algn="justLow" eaLnBrk="0" hangingPunct="0">
              <a:defRPr/>
            </a:pPr>
            <a:r>
              <a:rPr lang="fa-IR" sz="2000" b="1" dirty="0" smtClean="0">
                <a:solidFill>
                  <a:schemeClr val="tx1"/>
                </a:solidFill>
                <a:cs typeface="B Mitra" panose="00000400000000000000" pitchFamily="2" charset="-78"/>
              </a:rPr>
              <a:t>فروغ ابدیت ج2 ص155-153</a:t>
            </a:r>
          </a:p>
          <a:p>
            <a:pPr algn="justLow" eaLnBrk="0" hangingPunct="0">
              <a:defRPr/>
            </a:pPr>
            <a:r>
              <a:rPr lang="fa-IR" sz="2000" b="1" dirty="0" smtClean="0">
                <a:solidFill>
                  <a:schemeClr val="tx1"/>
                </a:solidFill>
                <a:cs typeface="B Mitra" panose="00000400000000000000" pitchFamily="2" charset="-78"/>
              </a:rPr>
              <a:t>تاریخ تحلیلی اسلام ص235</a:t>
            </a:r>
          </a:p>
        </p:txBody>
      </p:sp>
      <p:sp>
        <p:nvSpPr>
          <p:cNvPr id="4" name="Rectangle 3"/>
          <p:cNvSpPr/>
          <p:nvPr/>
        </p:nvSpPr>
        <p:spPr>
          <a:xfrm>
            <a:off x="2422358" y="0"/>
            <a:ext cx="7539789" cy="689811"/>
          </a:xfrm>
          <a:prstGeom prst="rect">
            <a:avLst/>
          </a:prstGeom>
          <a:blipFill>
            <a:blip r:embed="rId4"/>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3600" b="1" dirty="0" smtClean="0">
                <a:solidFill>
                  <a:srgbClr val="7030A0"/>
                </a:solidFill>
                <a:cs typeface="B Titr" panose="00000700000000000000" pitchFamily="2" charset="-78"/>
              </a:rPr>
              <a:t>سزای همکاری با دشمن هنگام جنگ یا محاصره</a:t>
            </a:r>
            <a:endParaRPr lang="fa-IR" sz="3600" b="1" dirty="0">
              <a:solidFill>
                <a:srgbClr val="7030A0"/>
              </a:solidFill>
              <a:cs typeface="B Titr" panose="00000700000000000000" pitchFamily="2" charset="-78"/>
            </a:endParaRPr>
          </a:p>
        </p:txBody>
      </p:sp>
    </p:spTree>
    <p:custDataLst>
      <p:tags r:id="rId1"/>
    </p:custDataLst>
    <p:extLst>
      <p:ext uri="{BB962C8B-B14F-4D97-AF65-F5344CB8AC3E}">
        <p14:creationId xmlns:p14="http://schemas.microsoft.com/office/powerpoint/2010/main" val="355518272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096126" y="0"/>
            <a:ext cx="6224338" cy="914400"/>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5400" b="1" dirty="0" smtClean="0">
                <a:solidFill>
                  <a:srgbClr val="7030A0"/>
                </a:solidFill>
                <a:cs typeface="B Titr" panose="00000700000000000000" pitchFamily="2" charset="-78"/>
              </a:rPr>
              <a:t>چند سؤال؟؟؟؟</a:t>
            </a:r>
            <a:endParaRPr lang="fa-IR" sz="5400" b="1" dirty="0">
              <a:solidFill>
                <a:srgbClr val="7030A0"/>
              </a:solidFill>
              <a:cs typeface="B Titr" panose="00000700000000000000" pitchFamily="2" charset="-78"/>
            </a:endParaRPr>
          </a:p>
        </p:txBody>
      </p:sp>
      <p:sp>
        <p:nvSpPr>
          <p:cNvPr id="8" name="Rounded Rectangle 7"/>
          <p:cNvSpPr/>
          <p:nvPr/>
        </p:nvSpPr>
        <p:spPr>
          <a:xfrm>
            <a:off x="577516" y="1074822"/>
            <a:ext cx="11264324" cy="2229852"/>
          </a:xfrm>
          <a:prstGeom prst="roundRect">
            <a:avLst>
              <a:gd name="adj" fmla="val 11935"/>
            </a:avLst>
          </a:prstGeom>
          <a:ln>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Low" eaLnBrk="0" hangingPunct="0">
              <a:defRPr/>
            </a:pPr>
            <a:r>
              <a:rPr lang="fa-IR" sz="3200" b="1" dirty="0" smtClean="0">
                <a:solidFill>
                  <a:schemeClr val="tx1"/>
                </a:solidFill>
                <a:cs typeface="B Mitra" panose="00000400000000000000" pitchFamily="2" charset="-78"/>
              </a:rPr>
              <a:t>1-چرا </a:t>
            </a:r>
            <a:r>
              <a:rPr lang="fa-IR" sz="3200" b="1" dirty="0" smtClean="0">
                <a:solidFill>
                  <a:schemeClr val="tx1"/>
                </a:solidFill>
                <a:cs typeface="B Mitra" panose="00000400000000000000" pitchFamily="2" charset="-78"/>
              </a:rPr>
              <a:t>پیامبر(ص) </a:t>
            </a:r>
            <a:r>
              <a:rPr lang="fa-IR" sz="3200" b="1" dirty="0" smtClean="0">
                <a:solidFill>
                  <a:schemeClr val="tx1"/>
                </a:solidFill>
                <a:cs typeface="B Mitra" panose="00000400000000000000" pitchFamily="2" charset="-78"/>
              </a:rPr>
              <a:t>به بنی </a:t>
            </a:r>
            <a:r>
              <a:rPr lang="fa-IR" sz="3200" b="1" dirty="0" smtClean="0">
                <a:solidFill>
                  <a:schemeClr val="tx1"/>
                </a:solidFill>
                <a:cs typeface="B Mitra" panose="00000400000000000000" pitchFamily="2" charset="-78"/>
              </a:rPr>
              <a:t>نضیر با </a:t>
            </a:r>
            <a:r>
              <a:rPr lang="fa-IR" sz="3200" b="1" dirty="0" smtClean="0">
                <a:solidFill>
                  <a:schemeClr val="tx1"/>
                </a:solidFill>
                <a:cs typeface="B Mitra" panose="00000400000000000000" pitchFamily="2" charset="-78"/>
              </a:rPr>
              <a:t>توجه به اینکه نقشه قتل </a:t>
            </a:r>
            <a:r>
              <a:rPr lang="fa-IR" sz="3200" b="1" dirty="0" smtClean="0">
                <a:solidFill>
                  <a:schemeClr val="tx1"/>
                </a:solidFill>
                <a:cs typeface="B Mitra" panose="00000400000000000000" pitchFamily="2" charset="-78"/>
              </a:rPr>
              <a:t>پیامبر(ص) </a:t>
            </a:r>
            <a:r>
              <a:rPr lang="fa-IR" sz="3200" b="1" dirty="0" smtClean="0">
                <a:solidFill>
                  <a:schemeClr val="tx1"/>
                </a:solidFill>
                <a:cs typeface="B Mitra" panose="00000400000000000000" pitchFamily="2" charset="-78"/>
              </a:rPr>
              <a:t>را کشیده </a:t>
            </a:r>
            <a:r>
              <a:rPr lang="fa-IR" sz="3200" b="1" dirty="0" smtClean="0">
                <a:solidFill>
                  <a:schemeClr val="tx1"/>
                </a:solidFill>
                <a:cs typeface="B Mitra" panose="00000400000000000000" pitchFamily="2" charset="-78"/>
              </a:rPr>
              <a:t>بودند اجازه </a:t>
            </a:r>
            <a:r>
              <a:rPr lang="fa-IR" sz="3200" b="1" dirty="0" smtClean="0">
                <a:solidFill>
                  <a:schemeClr val="tx1"/>
                </a:solidFill>
                <a:cs typeface="B Mitra" panose="00000400000000000000" pitchFamily="2" charset="-78"/>
              </a:rPr>
              <a:t>دادند که زنده </a:t>
            </a:r>
            <a:r>
              <a:rPr lang="fa-IR" sz="3200" b="1" dirty="0" smtClean="0">
                <a:solidFill>
                  <a:schemeClr val="tx1"/>
                </a:solidFill>
                <a:cs typeface="B Mitra" panose="00000400000000000000" pitchFamily="2" charset="-78"/>
              </a:rPr>
              <a:t>و با </a:t>
            </a:r>
            <a:r>
              <a:rPr lang="fa-IR" sz="3200" b="1" dirty="0" smtClean="0">
                <a:solidFill>
                  <a:schemeClr val="tx1"/>
                </a:solidFill>
                <a:cs typeface="B Mitra" panose="00000400000000000000" pitchFamily="2" charset="-78"/>
              </a:rPr>
              <a:t>اموال خود از مدینه </a:t>
            </a:r>
            <a:r>
              <a:rPr lang="fa-IR" sz="3200" b="1" dirty="0" smtClean="0">
                <a:solidFill>
                  <a:schemeClr val="tx1"/>
                </a:solidFill>
                <a:cs typeface="B Mitra" panose="00000400000000000000" pitchFamily="2" charset="-78"/>
              </a:rPr>
              <a:t>بروند؛ </a:t>
            </a:r>
            <a:r>
              <a:rPr lang="fa-IR" sz="3200" b="1" dirty="0" smtClean="0">
                <a:solidFill>
                  <a:schemeClr val="tx1"/>
                </a:solidFill>
                <a:cs typeface="B Mitra" panose="00000400000000000000" pitchFamily="2" charset="-78"/>
              </a:rPr>
              <a:t>ولی به بنی قریظه این اجازه را نداد؟(پیامبری که پیامبر رحمت است وحتی در فتح مکه به مشرکین امان داد) </a:t>
            </a:r>
            <a:r>
              <a:rPr lang="fa-IR" sz="3200" b="1" dirty="0" smtClean="0">
                <a:solidFill>
                  <a:schemeClr val="tx1"/>
                </a:solidFill>
                <a:cs typeface="B Mitra" panose="00000400000000000000" pitchFamily="2" charset="-78"/>
              </a:rPr>
              <a:t>مگر </a:t>
            </a:r>
            <a:r>
              <a:rPr lang="fa-IR" sz="3200" b="1" dirty="0" smtClean="0">
                <a:solidFill>
                  <a:schemeClr val="tx1"/>
                </a:solidFill>
                <a:cs typeface="B Mitra" panose="00000400000000000000" pitchFamily="2" charset="-78"/>
              </a:rPr>
              <a:t>بنی قریظه از مشرکین هم بدترند؟</a:t>
            </a:r>
          </a:p>
        </p:txBody>
      </p:sp>
      <p:sp>
        <p:nvSpPr>
          <p:cNvPr id="4" name="Rounded Rectangle 3"/>
          <p:cNvSpPr/>
          <p:nvPr/>
        </p:nvSpPr>
        <p:spPr>
          <a:xfrm>
            <a:off x="569496" y="3465096"/>
            <a:ext cx="11264324" cy="1507958"/>
          </a:xfrm>
          <a:prstGeom prst="roundRect">
            <a:avLst>
              <a:gd name="adj" fmla="val 11935"/>
            </a:avLst>
          </a:prstGeom>
          <a:ln>
            <a:solidFill>
              <a:schemeClr val="tx1"/>
            </a:solidFill>
          </a:ln>
        </p:spPr>
        <p:style>
          <a:lnRef idx="1">
            <a:schemeClr val="accent3"/>
          </a:lnRef>
          <a:fillRef idx="2">
            <a:schemeClr val="accent3"/>
          </a:fillRef>
          <a:effectRef idx="1">
            <a:schemeClr val="accent3"/>
          </a:effectRef>
          <a:fontRef idx="minor">
            <a:schemeClr val="dk1"/>
          </a:fontRef>
        </p:style>
        <p:txBody>
          <a:bodyPr anchor="ctr"/>
          <a:lstStyle/>
          <a:p>
            <a:pPr algn="justLow" eaLnBrk="0" hangingPunct="0">
              <a:defRPr/>
            </a:pPr>
            <a:r>
              <a:rPr lang="fa-IR" sz="3200" b="1" dirty="0" smtClean="0">
                <a:solidFill>
                  <a:srgbClr val="FF0000"/>
                </a:solidFill>
                <a:cs typeface="B Mitra" panose="00000400000000000000" pitchFamily="2" charset="-78"/>
              </a:rPr>
              <a:t>2-چه کسانی بعد از خیانت بنی قریظه، طرفدار </a:t>
            </a:r>
            <a:r>
              <a:rPr lang="fa-IR" sz="3200" b="1" dirty="0" smtClean="0">
                <a:solidFill>
                  <a:srgbClr val="FF0000"/>
                </a:solidFill>
                <a:cs typeface="B Mitra" panose="00000400000000000000" pitchFamily="2" charset="-78"/>
              </a:rPr>
              <a:t>خیانتکاران </a:t>
            </a:r>
            <a:r>
              <a:rPr lang="fa-IR" sz="3200" b="1" dirty="0" smtClean="0">
                <a:solidFill>
                  <a:srgbClr val="FF0000"/>
                </a:solidFill>
                <a:cs typeface="B Mitra" panose="00000400000000000000" pitchFamily="2" charset="-78"/>
              </a:rPr>
              <a:t>شده </a:t>
            </a:r>
            <a:r>
              <a:rPr lang="fa-IR" sz="3200" b="1" dirty="0" smtClean="0">
                <a:solidFill>
                  <a:srgbClr val="FF0000"/>
                </a:solidFill>
                <a:cs typeface="B Mitra" panose="00000400000000000000" pitchFamily="2" charset="-78"/>
              </a:rPr>
              <a:t>و مانند </a:t>
            </a:r>
            <a:r>
              <a:rPr lang="fa-IR" sz="3200" b="1" dirty="0" smtClean="0">
                <a:solidFill>
                  <a:srgbClr val="FF0000"/>
                </a:solidFill>
                <a:cs typeface="B Mitra" panose="00000400000000000000" pitchFamily="2" charset="-78"/>
              </a:rPr>
              <a:t>دایۀ مهربانتر از </a:t>
            </a:r>
            <a:r>
              <a:rPr lang="fa-IR" sz="3200" b="1" dirty="0" smtClean="0">
                <a:solidFill>
                  <a:srgbClr val="FF0000"/>
                </a:solidFill>
                <a:cs typeface="B Mitra" panose="00000400000000000000" pitchFamily="2" charset="-78"/>
              </a:rPr>
              <a:t>مادر؛ </a:t>
            </a:r>
            <a:r>
              <a:rPr lang="fa-IR" sz="3200" b="1" dirty="0" smtClean="0">
                <a:solidFill>
                  <a:srgbClr val="FF0000"/>
                </a:solidFill>
                <a:cs typeface="B Mitra" panose="00000400000000000000" pitchFamily="2" charset="-78"/>
              </a:rPr>
              <a:t>از </a:t>
            </a:r>
            <a:r>
              <a:rPr lang="fa-IR" sz="3200" b="1" dirty="0" smtClean="0">
                <a:solidFill>
                  <a:srgbClr val="FF0000"/>
                </a:solidFill>
                <a:cs typeface="B Mitra" panose="00000400000000000000" pitchFamily="2" charset="-78"/>
              </a:rPr>
              <a:t>پیامبر(ص) </a:t>
            </a:r>
            <a:r>
              <a:rPr lang="fa-IR" sz="3200" b="1" dirty="0" smtClean="0">
                <a:solidFill>
                  <a:srgbClr val="FF0000"/>
                </a:solidFill>
                <a:cs typeface="B Mitra" panose="00000400000000000000" pitchFamily="2" charset="-78"/>
              </a:rPr>
              <a:t>با اصرار برای بنی قریظه طلب عفو </a:t>
            </a:r>
            <a:r>
              <a:rPr lang="fa-IR" sz="3200" b="1" dirty="0" smtClean="0">
                <a:solidFill>
                  <a:srgbClr val="FF0000"/>
                </a:solidFill>
                <a:cs typeface="B Mitra" panose="00000400000000000000" pitchFamily="2" charset="-78"/>
              </a:rPr>
              <a:t>می‌کردند</a:t>
            </a:r>
            <a:r>
              <a:rPr lang="fa-IR" sz="3200" b="1" dirty="0" smtClean="0">
                <a:solidFill>
                  <a:srgbClr val="FF0000"/>
                </a:solidFill>
                <a:cs typeface="B Mitra" panose="00000400000000000000" pitchFamily="2" charset="-78"/>
              </a:rPr>
              <a:t>؟</a:t>
            </a:r>
          </a:p>
        </p:txBody>
      </p:sp>
      <p:sp>
        <p:nvSpPr>
          <p:cNvPr id="5" name="Rounded Rectangle 4"/>
          <p:cNvSpPr/>
          <p:nvPr/>
        </p:nvSpPr>
        <p:spPr>
          <a:xfrm>
            <a:off x="577516" y="5133476"/>
            <a:ext cx="11264324" cy="1235242"/>
          </a:xfrm>
          <a:prstGeom prst="roundRect">
            <a:avLst>
              <a:gd name="adj" fmla="val 11935"/>
            </a:avLst>
          </a:prstGeom>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justLow" eaLnBrk="0" hangingPunct="0">
              <a:defRPr/>
            </a:pPr>
            <a:r>
              <a:rPr lang="fa-IR" sz="3200" b="1" dirty="0" smtClean="0">
                <a:solidFill>
                  <a:srgbClr val="002060"/>
                </a:solidFill>
                <a:cs typeface="B Mitra" panose="00000400000000000000" pitchFamily="2" charset="-78"/>
              </a:rPr>
              <a:t>3- سعدبن معاذ چرا اصرارها وسفارشات طایفه خود را برای آزادی بنی قریظه نپذیرفت؟</a:t>
            </a:r>
          </a:p>
        </p:txBody>
      </p:sp>
    </p:spTree>
    <p:custDataLst>
      <p:tags r:id="rId1"/>
    </p:custDataLst>
    <p:extLst>
      <p:ext uri="{BB962C8B-B14F-4D97-AF65-F5344CB8AC3E}">
        <p14:creationId xmlns:p14="http://schemas.microsoft.com/office/powerpoint/2010/main" val="355518272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946484" y="144375"/>
            <a:ext cx="10571748" cy="914400"/>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5400" b="1" dirty="0" smtClean="0">
                <a:solidFill>
                  <a:srgbClr val="7030A0"/>
                </a:solidFill>
                <a:cs typeface="B Titr" panose="00000700000000000000" pitchFamily="2" charset="-78"/>
              </a:rPr>
              <a:t>سؤال مهمتر؟شما قضاوت کنید</a:t>
            </a:r>
            <a:endParaRPr lang="fa-IR" sz="5400" b="1" dirty="0">
              <a:solidFill>
                <a:srgbClr val="7030A0"/>
              </a:solidFill>
              <a:cs typeface="B Titr" panose="00000700000000000000" pitchFamily="2" charset="-78"/>
            </a:endParaRPr>
          </a:p>
        </p:txBody>
      </p:sp>
      <p:sp>
        <p:nvSpPr>
          <p:cNvPr id="8" name="Rounded Rectangle 7"/>
          <p:cNvSpPr/>
          <p:nvPr/>
        </p:nvSpPr>
        <p:spPr>
          <a:xfrm>
            <a:off x="256674" y="1106905"/>
            <a:ext cx="11640152" cy="5419023"/>
          </a:xfrm>
          <a:prstGeom prst="roundRect">
            <a:avLst>
              <a:gd name="adj" fmla="val 11935"/>
            </a:avLst>
          </a:prstGeom>
          <a:ln>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just" eaLnBrk="0" hangingPunct="0">
              <a:defRPr/>
            </a:pPr>
            <a:r>
              <a:rPr lang="fa-IR" sz="5400" b="1" dirty="0" smtClean="0">
                <a:solidFill>
                  <a:srgbClr val="0070C0"/>
                </a:solidFill>
                <a:cs typeface="B Mitra" panose="00000400000000000000" pitchFamily="2" charset="-78"/>
              </a:rPr>
              <a:t>در سیره پیامبر رحمت </a:t>
            </a:r>
            <a:r>
              <a:rPr lang="fa-IR" sz="5400" b="1" dirty="0" smtClean="0">
                <a:solidFill>
                  <a:srgbClr val="0070C0"/>
                </a:solidFill>
                <a:cs typeface="B Mitra" panose="00000400000000000000" pitchFamily="2" charset="-78"/>
              </a:rPr>
              <a:t>(ص) </a:t>
            </a:r>
            <a:r>
              <a:rPr lang="fa-IR" sz="5400" b="1" dirty="0" smtClean="0">
                <a:solidFill>
                  <a:srgbClr val="0070C0"/>
                </a:solidFill>
                <a:cs typeface="B Mitra" panose="00000400000000000000" pitchFamily="2" charset="-78"/>
              </a:rPr>
              <a:t>سزایی کسانی که</a:t>
            </a:r>
          </a:p>
          <a:p>
            <a:pPr algn="just" eaLnBrk="0" hangingPunct="0">
              <a:defRPr/>
            </a:pPr>
            <a:endParaRPr lang="fa-IR" sz="2000" b="1" dirty="0" smtClean="0">
              <a:solidFill>
                <a:srgbClr val="0070C0"/>
              </a:solidFill>
              <a:cs typeface="B Mitra" panose="00000400000000000000" pitchFamily="2" charset="-78"/>
            </a:endParaRPr>
          </a:p>
          <a:p>
            <a:pPr algn="ctr" eaLnBrk="0" hangingPunct="0">
              <a:defRPr/>
            </a:pPr>
            <a:r>
              <a:rPr lang="fa-IR" sz="4800" b="1" dirty="0" smtClean="0">
                <a:solidFill>
                  <a:schemeClr val="tx1"/>
                </a:solidFill>
                <a:cs typeface="B Mitra" panose="00000400000000000000" pitchFamily="2" charset="-78"/>
              </a:rPr>
              <a:t>هم جرم عاملین شکست جنگ احد را</a:t>
            </a:r>
          </a:p>
          <a:p>
            <a:pPr algn="ctr" eaLnBrk="0" hangingPunct="0">
              <a:defRPr/>
            </a:pPr>
            <a:r>
              <a:rPr lang="fa-IR" sz="3200" b="1" dirty="0" smtClean="0">
                <a:solidFill>
                  <a:schemeClr val="tx1"/>
                </a:solidFill>
                <a:cs typeface="B Mitra" panose="00000400000000000000" pitchFamily="2" charset="-78"/>
              </a:rPr>
              <a:t>( که پیروزی سپاه اسلام را تبدیل به شکست کرده وباعث طمع دشمن شدند)</a:t>
            </a:r>
            <a:endParaRPr lang="fa-IR" sz="2800" b="1" dirty="0" smtClean="0">
              <a:solidFill>
                <a:schemeClr val="tx1"/>
              </a:solidFill>
              <a:cs typeface="B Mitra" panose="00000400000000000000" pitchFamily="2" charset="-78"/>
            </a:endParaRPr>
          </a:p>
          <a:p>
            <a:pPr algn="ctr" eaLnBrk="0" hangingPunct="0">
              <a:defRPr/>
            </a:pPr>
            <a:r>
              <a:rPr lang="fa-IR" sz="3900" b="1" dirty="0" smtClean="0">
                <a:solidFill>
                  <a:srgbClr val="C00000"/>
                </a:solidFill>
                <a:cs typeface="B Mitra" panose="00000400000000000000" pitchFamily="2" charset="-78"/>
              </a:rPr>
              <a:t>و</a:t>
            </a:r>
          </a:p>
          <a:p>
            <a:pPr algn="ctr" eaLnBrk="0" hangingPunct="0">
              <a:defRPr/>
            </a:pPr>
            <a:r>
              <a:rPr lang="fa-IR" sz="3900" b="1" dirty="0" smtClean="0">
                <a:solidFill>
                  <a:srgbClr val="C00000"/>
                </a:solidFill>
                <a:cs typeface="B Mitra" panose="00000400000000000000" pitchFamily="2" charset="-78"/>
              </a:rPr>
              <a:t>هم خیانت بنی قریظه را </a:t>
            </a:r>
          </a:p>
          <a:p>
            <a:pPr algn="ctr" eaLnBrk="0" hangingPunct="0">
              <a:defRPr/>
            </a:pPr>
            <a:r>
              <a:rPr lang="fa-IR" sz="3200" b="1" dirty="0" smtClean="0">
                <a:solidFill>
                  <a:srgbClr val="C00000"/>
                </a:solidFill>
                <a:cs typeface="B Mitra" panose="00000400000000000000" pitchFamily="2" charset="-78"/>
              </a:rPr>
              <a:t>(همکاری با دشمن در زمانی که حکومت اسلامی در محاصره کامل بود)</a:t>
            </a:r>
          </a:p>
          <a:p>
            <a:pPr algn="ctr" eaLnBrk="0" hangingPunct="0">
              <a:defRPr/>
            </a:pPr>
            <a:r>
              <a:rPr lang="fa-IR" sz="3200" b="1" dirty="0" smtClean="0">
                <a:solidFill>
                  <a:srgbClr val="C00000"/>
                </a:solidFill>
                <a:cs typeface="B Mitra" panose="00000400000000000000" pitchFamily="2" charset="-78"/>
              </a:rPr>
              <a:t> </a:t>
            </a:r>
            <a:r>
              <a:rPr lang="fa-IR" sz="4800" b="1" dirty="0" smtClean="0">
                <a:solidFill>
                  <a:srgbClr val="C00000"/>
                </a:solidFill>
                <a:cs typeface="B Mitra" panose="00000400000000000000" pitchFamily="2" charset="-78"/>
              </a:rPr>
              <a:t>مرتکب شدند چیست؟</a:t>
            </a:r>
          </a:p>
          <a:p>
            <a:pPr algn="just" eaLnBrk="0" hangingPunct="0">
              <a:defRPr/>
            </a:pPr>
            <a:endParaRPr lang="fa-IR" sz="3200" b="1" dirty="0" smtClean="0">
              <a:solidFill>
                <a:schemeClr val="tx1"/>
              </a:solidFill>
              <a:cs typeface="B Mitra" panose="00000400000000000000" pitchFamily="2" charset="-78"/>
            </a:endParaRPr>
          </a:p>
        </p:txBody>
      </p:sp>
    </p:spTree>
    <p:custDataLst>
      <p:tags r:id="rId1"/>
    </p:custDataLst>
    <p:extLst>
      <p:ext uri="{BB962C8B-B14F-4D97-AF65-F5344CB8AC3E}">
        <p14:creationId xmlns:p14="http://schemas.microsoft.com/office/powerpoint/2010/main" val="355518272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802673" y="183672"/>
            <a:ext cx="8020595" cy="5932648"/>
          </a:xfrm>
          <a:prstGeom prst="roundRect">
            <a:avLst/>
          </a:prstGeom>
          <a:blipFill>
            <a:blip r:embed="rId2"/>
            <a:tile tx="0" ty="0" sx="100000" sy="100000" flip="none" algn="tl"/>
          </a:blipFill>
          <a:ln>
            <a:noFill/>
          </a:ln>
          <a:effectLst>
            <a:glow rad="63500">
              <a:schemeClr val="accent2">
                <a:satMod val="175000"/>
                <a:alpha val="40000"/>
              </a:schemeClr>
            </a:glow>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lope"/>
          </a:sp3d>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rtl="0" fontAlgn="auto">
              <a:spcBef>
                <a:spcPts val="0"/>
              </a:spcBef>
              <a:spcAft>
                <a:spcPts val="0"/>
              </a:spcAft>
              <a:defRPr/>
            </a:pPr>
            <a:r>
              <a:rPr lang="fa-IR" sz="9600" b="1" dirty="0" smtClean="0">
                <a:solidFill>
                  <a:srgbClr val="C00000"/>
                </a:solidFill>
                <a:cs typeface="B Zar" panose="00000400000000000000" pitchFamily="2" charset="-78"/>
              </a:rPr>
              <a:t>ابوعامر</a:t>
            </a:r>
          </a:p>
          <a:p>
            <a:pPr algn="ctr" rtl="0" fontAlgn="auto">
              <a:spcBef>
                <a:spcPts val="0"/>
              </a:spcBef>
              <a:spcAft>
                <a:spcPts val="0"/>
              </a:spcAft>
              <a:defRPr/>
            </a:pPr>
            <a:r>
              <a:rPr lang="fa-IR" sz="8000" b="1" dirty="0" smtClean="0">
                <a:solidFill>
                  <a:schemeClr val="tx1"/>
                </a:solidFill>
                <a:cs typeface="B Zar" panose="00000400000000000000" pitchFamily="2" charset="-78"/>
              </a:rPr>
              <a:t>آن طرف سکه سازمان منافقین</a:t>
            </a:r>
            <a:endParaRPr lang="en-US" sz="6000" b="1" dirty="0">
              <a:solidFill>
                <a:schemeClr val="tx1"/>
              </a:solidFill>
              <a:cs typeface="B Zar" panose="00000400000000000000" pitchFamily="2" charset="-78"/>
            </a:endParaRPr>
          </a:p>
        </p:txBody>
      </p:sp>
    </p:spTree>
  </p:cSld>
  <p:clrMapOvr>
    <a:masterClrMapping/>
  </p:clrMapOvr>
  <p:transition spd="med"/>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5822844" y="464938"/>
            <a:ext cx="6018997" cy="689811"/>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3600" b="1" dirty="0" smtClean="0">
                <a:solidFill>
                  <a:schemeClr val="tx1"/>
                </a:solidFill>
                <a:cs typeface="B Titr" panose="00000700000000000000" pitchFamily="2" charset="-78"/>
              </a:rPr>
              <a:t>منافقین فراری از مدینه در احزاب</a:t>
            </a:r>
            <a:endParaRPr lang="fa-IR" sz="3600" b="1" dirty="0">
              <a:solidFill>
                <a:schemeClr val="tx1"/>
              </a:solidFill>
              <a:cs typeface="B Titr" panose="00000700000000000000" pitchFamily="2" charset="-78"/>
            </a:endParaRPr>
          </a:p>
        </p:txBody>
      </p:sp>
      <p:sp>
        <p:nvSpPr>
          <p:cNvPr id="8" name="Rounded Rectangle 7"/>
          <p:cNvSpPr/>
          <p:nvPr/>
        </p:nvSpPr>
        <p:spPr>
          <a:xfrm>
            <a:off x="6304547" y="1443789"/>
            <a:ext cx="5537294" cy="4780549"/>
          </a:xfrm>
          <a:prstGeom prst="roundRect">
            <a:avLst>
              <a:gd name="adj" fmla="val 11935"/>
            </a:avLst>
          </a:prstGeom>
          <a:ln w="76200"/>
        </p:spPr>
        <p:style>
          <a:lnRef idx="1">
            <a:schemeClr val="dk1"/>
          </a:lnRef>
          <a:fillRef idx="2">
            <a:schemeClr val="dk1"/>
          </a:fillRef>
          <a:effectRef idx="1">
            <a:schemeClr val="dk1"/>
          </a:effectRef>
          <a:fontRef idx="minor">
            <a:schemeClr val="dk1"/>
          </a:fontRef>
        </p:style>
        <p:txBody>
          <a:bodyPr anchor="ctr"/>
          <a:lstStyle/>
          <a:p>
            <a:pPr algn="justLow" eaLnBrk="0" hangingPunct="0">
              <a:defRPr/>
            </a:pPr>
            <a:r>
              <a:rPr lang="fa-IR" sz="4000" b="1" dirty="0" smtClean="0">
                <a:solidFill>
                  <a:schemeClr val="tx1"/>
                </a:solidFill>
                <a:latin typeface="0 Nazanin"/>
                <a:cs typeface="B Mitra" panose="00000400000000000000" pitchFamily="2" charset="-78"/>
              </a:rPr>
              <a:t>ابوعامر(از منافقین) پدر حنظله غسیل الملائکه  برای تحریک قریش به مکه </a:t>
            </a:r>
            <a:r>
              <a:rPr lang="fa-IR" sz="4000" b="1" dirty="0" smtClean="0">
                <a:solidFill>
                  <a:schemeClr val="tx1"/>
                </a:solidFill>
                <a:latin typeface="0 Nazanin"/>
                <a:cs typeface="B Mitra" panose="00000400000000000000" pitchFamily="2" charset="-78"/>
              </a:rPr>
              <a:t>می‌رود و با </a:t>
            </a:r>
            <a:r>
              <a:rPr lang="fa-IR" sz="4000" b="1" dirty="0" smtClean="0">
                <a:solidFill>
                  <a:schemeClr val="tx1"/>
                </a:solidFill>
                <a:latin typeface="0 Nazanin"/>
                <a:cs typeface="B Mitra" panose="00000400000000000000" pitchFamily="2" charset="-78"/>
              </a:rPr>
              <a:t>پنجاه نفر از یارانش در جنگ احزاب در لشگر قریش شرکت می </a:t>
            </a:r>
            <a:r>
              <a:rPr lang="fa-IR" sz="4000" b="1" dirty="0" smtClean="0">
                <a:solidFill>
                  <a:schemeClr val="tx1"/>
                </a:solidFill>
                <a:latin typeface="0 Nazanin"/>
                <a:cs typeface="B Mitra" panose="00000400000000000000" pitchFamily="2" charset="-78"/>
              </a:rPr>
              <a:t>کند.</a:t>
            </a:r>
            <a:endParaRPr lang="fa-IR" sz="4000" b="1" dirty="0" smtClean="0">
              <a:solidFill>
                <a:schemeClr val="tx1"/>
              </a:solidFill>
              <a:latin typeface="0 Nazanin"/>
              <a:cs typeface="B Mitra" panose="00000400000000000000" pitchFamily="2" charset="-78"/>
            </a:endParaRPr>
          </a:p>
          <a:p>
            <a:pPr algn="justLow" eaLnBrk="0" hangingPunct="0">
              <a:defRPr/>
            </a:pPr>
            <a:endParaRPr lang="fa-IR" sz="4000" b="1" dirty="0" smtClean="0">
              <a:solidFill>
                <a:schemeClr val="tx1"/>
              </a:solidFill>
              <a:latin typeface="0 Nazanin"/>
              <a:cs typeface="B Mitra" panose="00000400000000000000" pitchFamily="2" charset="-78"/>
            </a:endParaRPr>
          </a:p>
          <a:p>
            <a:pPr algn="justLow" eaLnBrk="0" hangingPunct="0">
              <a:defRPr/>
            </a:pPr>
            <a:r>
              <a:rPr lang="fa-IR" sz="2000" b="1" dirty="0" smtClean="0">
                <a:solidFill>
                  <a:schemeClr val="tx1"/>
                </a:solidFill>
                <a:cs typeface="B Mitra" panose="00000400000000000000" pitchFamily="2" charset="-78"/>
              </a:rPr>
              <a:t>(سیره حلبیه ج 2ص232-تاریخ تحلیلی اسلام ص239)</a:t>
            </a:r>
          </a:p>
        </p:txBody>
      </p:sp>
      <p:pic>
        <p:nvPicPr>
          <p:cNvPr id="1035" name="Picture 11" descr="C:\Users\user\Desktop\شباهت احزاب با حالا\شباهت احزاب با حالا\عکس\28dd34.jpg"/>
          <p:cNvPicPr>
            <a:picLocks noChangeAspect="1" noChangeArrowheads="1"/>
          </p:cNvPicPr>
          <p:nvPr/>
        </p:nvPicPr>
        <p:blipFill>
          <a:blip r:embed="rId4"/>
          <a:srcRect/>
          <a:stretch>
            <a:fillRect/>
          </a:stretch>
        </p:blipFill>
        <p:spPr bwMode="auto">
          <a:xfrm rot="21018193">
            <a:off x="672763" y="1203159"/>
            <a:ext cx="5070311" cy="471637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ustDataLst>
      <p:tags r:id="rId1"/>
    </p:custDataLst>
    <p:extLst>
      <p:ext uri="{BB962C8B-B14F-4D97-AF65-F5344CB8AC3E}">
        <p14:creationId xmlns:p14="http://schemas.microsoft.com/office/powerpoint/2010/main" val="328939537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035"/>
                                        </p:tgtEl>
                                        <p:attrNameLst>
                                          <p:attrName>style.visibility</p:attrName>
                                        </p:attrNameLst>
                                      </p:cBhvr>
                                      <p:to>
                                        <p:strVal val="visible"/>
                                      </p:to>
                                    </p:set>
                                    <p:anim calcmode="lin" valueType="num">
                                      <p:cBhvr>
                                        <p:cTn id="14" dur="500" fill="hold"/>
                                        <p:tgtEl>
                                          <p:spTgt spid="1035"/>
                                        </p:tgtEl>
                                        <p:attrNameLst>
                                          <p:attrName>ppt_w</p:attrName>
                                        </p:attrNameLst>
                                      </p:cBhvr>
                                      <p:tavLst>
                                        <p:tav tm="0">
                                          <p:val>
                                            <p:fltVal val="0"/>
                                          </p:val>
                                        </p:tav>
                                        <p:tav tm="100000">
                                          <p:val>
                                            <p:strVal val="#ppt_w"/>
                                          </p:val>
                                        </p:tav>
                                      </p:tavLst>
                                    </p:anim>
                                    <p:anim calcmode="lin" valueType="num">
                                      <p:cBhvr>
                                        <p:cTn id="15" dur="500" fill="hold"/>
                                        <p:tgtEl>
                                          <p:spTgt spid="1035"/>
                                        </p:tgtEl>
                                        <p:attrNameLst>
                                          <p:attrName>ppt_h</p:attrName>
                                        </p:attrNameLst>
                                      </p:cBhvr>
                                      <p:tavLst>
                                        <p:tav tm="0">
                                          <p:val>
                                            <p:fltVal val="0"/>
                                          </p:val>
                                        </p:tav>
                                        <p:tav tm="100000">
                                          <p:val>
                                            <p:strVal val="#ppt_h"/>
                                          </p:val>
                                        </p:tav>
                                      </p:tavLst>
                                    </p:anim>
                                    <p:animEffect transition="in" filter="fade">
                                      <p:cBhvr>
                                        <p:cTn id="16" dur="500"/>
                                        <p:tgtEl>
                                          <p:spTgt spid="1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70021" y="304800"/>
            <a:ext cx="11133222" cy="922423"/>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6000" b="1" dirty="0" smtClean="0">
                <a:solidFill>
                  <a:schemeClr val="tx1"/>
                </a:solidFill>
                <a:cs typeface="B Titr" panose="00000700000000000000" pitchFamily="2" charset="-78"/>
              </a:rPr>
              <a:t>منافقین فراری از ایران در لشگر دشمن</a:t>
            </a:r>
            <a:endParaRPr lang="fa-IR" sz="6000" b="1" dirty="0">
              <a:solidFill>
                <a:schemeClr val="tx1"/>
              </a:solidFill>
              <a:cs typeface="B Titr" panose="00000700000000000000" pitchFamily="2" charset="-78"/>
            </a:endParaRPr>
          </a:p>
        </p:txBody>
      </p:sp>
      <p:sp>
        <p:nvSpPr>
          <p:cNvPr id="5" name="Rounded Rectangle 4"/>
          <p:cNvSpPr/>
          <p:nvPr/>
        </p:nvSpPr>
        <p:spPr>
          <a:xfrm>
            <a:off x="6384757" y="1668379"/>
            <a:ext cx="5293895" cy="4539916"/>
          </a:xfrm>
          <a:prstGeom prst="roundRect">
            <a:avLst>
              <a:gd name="adj" fmla="val 11935"/>
            </a:avLst>
          </a:prstGeom>
          <a:blipFill>
            <a:blip r:embed="rId4"/>
            <a:tile tx="0" ty="0" sx="100000" sy="100000" flip="none" algn="tl"/>
          </a:blipFill>
          <a:ln w="57150">
            <a:solidFill>
              <a:schemeClr val="tx1"/>
            </a:solidFill>
          </a:ln>
          <a:effectLst>
            <a:glow rad="228600">
              <a:schemeClr val="accent4">
                <a:satMod val="175000"/>
                <a:alpha val="40000"/>
              </a:schemeClr>
            </a:glow>
            <a:outerShdw blurRad="44450" dist="27940" dir="5400000" algn="ctr">
              <a:srgbClr val="000000">
                <a:alpha val="32000"/>
              </a:srgbClr>
            </a:outerShdw>
          </a:effectLst>
          <a:scene3d>
            <a:camera prst="obliqueBottomLeft"/>
            <a:lightRig rig="balanced" dir="t">
              <a:rot lat="0" lon="0" rev="8700000"/>
            </a:lightRig>
          </a:scene3d>
          <a:sp3d>
            <a:bevelT w="190500" h="38100" prst="convex"/>
          </a:sp3d>
        </p:spPr>
        <p:style>
          <a:lnRef idx="1">
            <a:schemeClr val="accent2"/>
          </a:lnRef>
          <a:fillRef idx="2">
            <a:schemeClr val="accent2"/>
          </a:fillRef>
          <a:effectRef idx="1">
            <a:schemeClr val="accent2"/>
          </a:effectRef>
          <a:fontRef idx="minor">
            <a:schemeClr val="dk1"/>
          </a:fontRef>
        </p:style>
        <p:txBody>
          <a:bodyPr anchor="ctr"/>
          <a:lstStyle/>
          <a:p>
            <a:pPr algn="justLow" eaLnBrk="0" hangingPunct="0">
              <a:defRPr/>
            </a:pPr>
            <a:r>
              <a:rPr lang="fa-IR" sz="3600" b="1" dirty="0" smtClean="0">
                <a:solidFill>
                  <a:schemeClr val="tx1"/>
                </a:solidFill>
                <a:cs typeface="B Mitra" panose="00000400000000000000" pitchFamily="2" charset="-78"/>
              </a:rPr>
              <a:t>بعد از پیروزی انقلاب اسلامی منافقین کوردل با حضور درکنار </a:t>
            </a:r>
            <a:r>
              <a:rPr lang="fa-IR" sz="3600" b="1" dirty="0" smtClean="0">
                <a:solidFill>
                  <a:schemeClr val="tx1"/>
                </a:solidFill>
                <a:cs typeface="B Mitra" panose="00000400000000000000" pitchFamily="2" charset="-78"/>
              </a:rPr>
              <a:t>صدام، آمریکا وصهیونیست‌ها، اصحاب </a:t>
            </a:r>
            <a:r>
              <a:rPr lang="fa-IR" sz="3600" b="1" dirty="0" smtClean="0">
                <a:solidFill>
                  <a:schemeClr val="tx1"/>
                </a:solidFill>
                <a:cs typeface="B Mitra" panose="00000400000000000000" pitchFamily="2" charset="-78"/>
              </a:rPr>
              <a:t>فتنه </a:t>
            </a:r>
            <a:r>
              <a:rPr lang="fa-IR" sz="3600" b="1" dirty="0" smtClean="0">
                <a:solidFill>
                  <a:schemeClr val="tx1"/>
                </a:solidFill>
                <a:cs typeface="B Mitra" panose="00000400000000000000" pitchFamily="2" charset="-78"/>
              </a:rPr>
              <a:t>و هم </a:t>
            </a:r>
            <a:r>
              <a:rPr lang="fa-IR" sz="3600" b="1" dirty="0" smtClean="0">
                <a:solidFill>
                  <a:schemeClr val="tx1"/>
                </a:solidFill>
                <a:cs typeface="B Mitra" panose="00000400000000000000" pitchFamily="2" charset="-78"/>
              </a:rPr>
              <a:t>اکنون در کنار داعش وحشیانه ترین جنایات را در حق ملت ایران  انقلاب </a:t>
            </a:r>
            <a:r>
              <a:rPr lang="fa-IR" sz="3600" b="1" dirty="0" smtClean="0">
                <a:solidFill>
                  <a:schemeClr val="tx1"/>
                </a:solidFill>
                <a:cs typeface="B Mitra" panose="00000400000000000000" pitchFamily="2" charset="-78"/>
              </a:rPr>
              <a:t>رواداشتند.</a:t>
            </a:r>
            <a:endParaRPr lang="fa-IR" sz="3600" b="1" dirty="0" smtClean="0">
              <a:solidFill>
                <a:schemeClr val="tx1"/>
              </a:solidFill>
              <a:cs typeface="B Mitra" panose="00000400000000000000" pitchFamily="2" charset="-78"/>
            </a:endParaRPr>
          </a:p>
        </p:txBody>
      </p:sp>
      <p:pic>
        <p:nvPicPr>
          <p:cNvPr id="5122" name="Picture 2" descr="C:\Users\user\Desktop\شباهت احزاب با حالا\شباهت احزاب با حالا\عکس\daeeshmonafeqin.jpg"/>
          <p:cNvPicPr>
            <a:picLocks noChangeAspect="1" noChangeArrowheads="1"/>
          </p:cNvPicPr>
          <p:nvPr/>
        </p:nvPicPr>
        <p:blipFill>
          <a:blip r:embed="rId5"/>
          <a:srcRect/>
          <a:stretch>
            <a:fillRect/>
          </a:stretch>
        </p:blipFill>
        <p:spPr bwMode="auto">
          <a:xfrm>
            <a:off x="288758" y="1620252"/>
            <a:ext cx="5518483" cy="478054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ustDataLst>
      <p:tags r:id="rId1"/>
    </p:custDataLst>
    <p:extLst>
      <p:ext uri="{BB962C8B-B14F-4D97-AF65-F5344CB8AC3E}">
        <p14:creationId xmlns:p14="http://schemas.microsoft.com/office/powerpoint/2010/main" val="328939537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3000"/>
                                  </p:stCondLst>
                                  <p:childTnLst>
                                    <p:set>
                                      <p:cBhvr>
                                        <p:cTn id="12" dur="1" fill="hold">
                                          <p:stCondLst>
                                            <p:cond delay="0"/>
                                          </p:stCondLst>
                                        </p:cTn>
                                        <p:tgtEl>
                                          <p:spTgt spid="5122"/>
                                        </p:tgtEl>
                                        <p:attrNameLst>
                                          <p:attrName>style.visibility</p:attrName>
                                        </p:attrNameLst>
                                      </p:cBhvr>
                                      <p:to>
                                        <p:strVal val="visible"/>
                                      </p:to>
                                    </p:set>
                                    <p:anim calcmode="lin" valueType="num">
                                      <p:cBhvr>
                                        <p:cTn id="13" dur="500" fill="hold"/>
                                        <p:tgtEl>
                                          <p:spTgt spid="5122"/>
                                        </p:tgtEl>
                                        <p:attrNameLst>
                                          <p:attrName>ppt_w</p:attrName>
                                        </p:attrNameLst>
                                      </p:cBhvr>
                                      <p:tavLst>
                                        <p:tav tm="0">
                                          <p:val>
                                            <p:fltVal val="0"/>
                                          </p:val>
                                        </p:tav>
                                        <p:tav tm="100000">
                                          <p:val>
                                            <p:strVal val="#ppt_w"/>
                                          </p:val>
                                        </p:tav>
                                      </p:tavLst>
                                    </p:anim>
                                    <p:anim calcmode="lin" valueType="num">
                                      <p:cBhvr>
                                        <p:cTn id="14" dur="500" fill="hold"/>
                                        <p:tgtEl>
                                          <p:spTgt spid="5122"/>
                                        </p:tgtEl>
                                        <p:attrNameLst>
                                          <p:attrName>ppt_h</p:attrName>
                                        </p:attrNameLst>
                                      </p:cBhvr>
                                      <p:tavLst>
                                        <p:tav tm="0">
                                          <p:val>
                                            <p:fltVal val="0"/>
                                          </p:val>
                                        </p:tav>
                                        <p:tav tm="100000">
                                          <p:val>
                                            <p:strVal val="#ppt_h"/>
                                          </p:val>
                                        </p:tav>
                                      </p:tavLst>
                                    </p:anim>
                                    <p:animEffect transition="in" filter="fade">
                                      <p:cBhvr>
                                        <p:cTn id="15"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24589" y="0"/>
            <a:ext cx="11582400" cy="689811"/>
          </a:xfrm>
          <a:prstGeom prst="rect">
            <a:avLst/>
          </a:prstGeom>
          <a:blipFill>
            <a:blip r:embed="rId3"/>
            <a:tile tx="0" ty="0" sx="100000" sy="100000" flip="none" algn="tl"/>
          </a:blipFill>
          <a:ln w="38100">
            <a:solidFill>
              <a:schemeClr val="tx1"/>
            </a:solidFill>
          </a:ln>
          <a:effectLst>
            <a:glow rad="228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4400" b="1" dirty="0" smtClean="0">
                <a:solidFill>
                  <a:schemeClr val="tx1"/>
                </a:solidFill>
                <a:cs typeface="B Titr" panose="00000700000000000000" pitchFamily="2" charset="-78"/>
              </a:rPr>
              <a:t>منافقین در قاب تصویر</a:t>
            </a:r>
            <a:endParaRPr lang="fa-IR" sz="4400" b="1" dirty="0">
              <a:solidFill>
                <a:schemeClr val="tx1"/>
              </a:solidFill>
              <a:cs typeface="B Titr" panose="00000700000000000000" pitchFamily="2" charset="-78"/>
            </a:endParaRPr>
          </a:p>
        </p:txBody>
      </p:sp>
      <p:pic>
        <p:nvPicPr>
          <p:cNvPr id="14" name="Picture 9" descr="C:\Users\user\Pictures\IMG13550108.jpg"/>
          <p:cNvPicPr>
            <a:picLocks noChangeAspect="1" noChangeArrowheads="1"/>
          </p:cNvPicPr>
          <p:nvPr/>
        </p:nvPicPr>
        <p:blipFill>
          <a:blip r:embed="rId4"/>
          <a:srcRect/>
          <a:stretch>
            <a:fillRect/>
          </a:stretch>
        </p:blipFill>
        <p:spPr bwMode="auto">
          <a:xfrm>
            <a:off x="545432" y="912061"/>
            <a:ext cx="11053009" cy="5633118"/>
          </a:xfrm>
          <a:prstGeom prst="rect">
            <a:avLst/>
          </a:prstGeom>
          <a:ln w="88900" cap="sq" cmpd="thickThin">
            <a:solidFill>
              <a:srgbClr val="000000"/>
            </a:solidFill>
            <a:prstDash val="solid"/>
            <a:miter lim="800000"/>
          </a:ln>
          <a:effectLst>
            <a:innerShdw blurRad="76200">
              <a:srgbClr val="000000"/>
            </a:innerShdw>
          </a:effectLst>
        </p:spPr>
      </p:pic>
      <p:pic>
        <p:nvPicPr>
          <p:cNvPr id="15" name="Picture 3" descr="C:\Users\user\Desktop\شباهت احزاب با حالا\شباهت احزاب با حالا\عکس\41567762064297406493.jpg"/>
          <p:cNvPicPr>
            <a:picLocks noChangeAspect="1" noChangeArrowheads="1"/>
          </p:cNvPicPr>
          <p:nvPr/>
        </p:nvPicPr>
        <p:blipFill>
          <a:blip r:embed="rId5"/>
          <a:srcRect/>
          <a:stretch>
            <a:fillRect/>
          </a:stretch>
        </p:blipFill>
        <p:spPr bwMode="auto">
          <a:xfrm>
            <a:off x="481263" y="782139"/>
            <a:ext cx="11149263" cy="5714914"/>
          </a:xfrm>
          <a:prstGeom prst="rect">
            <a:avLst/>
          </a:prstGeom>
          <a:ln w="88900" cap="sq" cmpd="thickThin">
            <a:solidFill>
              <a:srgbClr val="000000"/>
            </a:solidFill>
            <a:prstDash val="solid"/>
            <a:miter lim="800000"/>
          </a:ln>
          <a:effectLst>
            <a:innerShdw blurRad="76200">
              <a:srgbClr val="000000"/>
            </a:innerShdw>
          </a:effectLst>
        </p:spPr>
      </p:pic>
      <p:pic>
        <p:nvPicPr>
          <p:cNvPr id="16" name="Picture 4" descr="C:\Users\user\Pictures\2013_3_18_12_26_14.jpg"/>
          <p:cNvPicPr>
            <a:picLocks noChangeAspect="1" noChangeArrowheads="1"/>
          </p:cNvPicPr>
          <p:nvPr/>
        </p:nvPicPr>
        <p:blipFill>
          <a:blip r:embed="rId6"/>
          <a:srcRect/>
          <a:stretch>
            <a:fillRect/>
          </a:stretch>
        </p:blipFill>
        <p:spPr bwMode="auto">
          <a:xfrm>
            <a:off x="385012" y="802105"/>
            <a:ext cx="11293642" cy="5678906"/>
          </a:xfrm>
          <a:prstGeom prst="rect">
            <a:avLst/>
          </a:prstGeom>
          <a:ln w="88900" cap="sq" cmpd="thickThin">
            <a:solidFill>
              <a:srgbClr val="000000"/>
            </a:solidFill>
            <a:prstDash val="solid"/>
            <a:miter lim="800000"/>
          </a:ln>
          <a:effectLst>
            <a:innerShdw blurRad="76200">
              <a:srgbClr val="000000"/>
            </a:innerShdw>
          </a:effectLst>
        </p:spPr>
      </p:pic>
      <p:pic>
        <p:nvPicPr>
          <p:cNvPr id="17" name="Picture 2" descr="C:\Users\user\Desktop\شباهت احزاب با حالا\شباهت احزاب با حالا\عکس\139406101659514446008474.jpg"/>
          <p:cNvPicPr>
            <a:picLocks noChangeAspect="1" noChangeArrowheads="1"/>
          </p:cNvPicPr>
          <p:nvPr/>
        </p:nvPicPr>
        <p:blipFill>
          <a:blip r:embed="rId7"/>
          <a:srcRect/>
          <a:stretch>
            <a:fillRect/>
          </a:stretch>
        </p:blipFill>
        <p:spPr bwMode="auto">
          <a:xfrm>
            <a:off x="320842" y="753980"/>
            <a:ext cx="11421979" cy="5710988"/>
          </a:xfrm>
          <a:prstGeom prst="rect">
            <a:avLst/>
          </a:prstGeom>
          <a:ln w="88900" cap="sq" cmpd="thickThin">
            <a:solidFill>
              <a:srgbClr val="000000"/>
            </a:solidFill>
            <a:prstDash val="solid"/>
            <a:miter lim="800000"/>
          </a:ln>
          <a:effectLst>
            <a:innerShdw blurRad="76200">
              <a:srgbClr val="000000"/>
            </a:innerShdw>
          </a:effectLst>
        </p:spPr>
      </p:pic>
      <p:pic>
        <p:nvPicPr>
          <p:cNvPr id="18" name="Picture 5" descr="C:\Users\user\Pictures\773499ceb9c92855b2253194a9ed1c4c.jpg"/>
          <p:cNvPicPr>
            <a:picLocks noChangeAspect="1" noChangeArrowheads="1"/>
          </p:cNvPicPr>
          <p:nvPr/>
        </p:nvPicPr>
        <p:blipFill>
          <a:blip r:embed="rId8" cstate="print"/>
          <a:srcRect/>
          <a:stretch>
            <a:fillRect/>
          </a:stretch>
        </p:blipFill>
        <p:spPr bwMode="auto">
          <a:xfrm>
            <a:off x="240633" y="818147"/>
            <a:ext cx="11486146" cy="5662864"/>
          </a:xfrm>
          <a:prstGeom prst="rect">
            <a:avLst/>
          </a:prstGeom>
          <a:ln w="88900" cap="sq" cmpd="thickThin">
            <a:solidFill>
              <a:srgbClr val="000000"/>
            </a:solidFill>
            <a:prstDash val="solid"/>
            <a:miter lim="800000"/>
          </a:ln>
          <a:effectLst>
            <a:innerShdw blurRad="76200">
              <a:srgbClr val="000000"/>
            </a:innerShdw>
          </a:effectLst>
        </p:spPr>
      </p:pic>
      <p:pic>
        <p:nvPicPr>
          <p:cNvPr id="19" name="Picture 4" descr="C:\Users\user\Desktop\شباهت احزاب با حالا\شباهت احزاب با حالا\عکس\2351501801671848210018618417111511883769255.jpg"/>
          <p:cNvPicPr>
            <a:picLocks noChangeAspect="1" noChangeArrowheads="1"/>
          </p:cNvPicPr>
          <p:nvPr/>
        </p:nvPicPr>
        <p:blipFill>
          <a:blip r:embed="rId9"/>
          <a:srcRect/>
          <a:stretch>
            <a:fillRect/>
          </a:stretch>
        </p:blipFill>
        <p:spPr bwMode="auto">
          <a:xfrm>
            <a:off x="208547" y="705853"/>
            <a:ext cx="11566357" cy="5743073"/>
          </a:xfrm>
          <a:prstGeom prst="rect">
            <a:avLst/>
          </a:prstGeom>
          <a:ln w="88900" cap="sq" cmpd="thickThin">
            <a:solidFill>
              <a:srgbClr val="000000"/>
            </a:solidFill>
            <a:prstDash val="solid"/>
            <a:miter lim="800000"/>
          </a:ln>
          <a:effectLst>
            <a:innerShdw blurRad="76200">
              <a:srgbClr val="000000"/>
            </a:innerShdw>
          </a:effectLst>
        </p:spPr>
      </p:pic>
    </p:spTree>
    <p:custDataLst>
      <p:tags r:id="rId1"/>
    </p:custDataLst>
    <p:extLst>
      <p:ext uri="{BB962C8B-B14F-4D97-AF65-F5344CB8AC3E}">
        <p14:creationId xmlns:p14="http://schemas.microsoft.com/office/powerpoint/2010/main" val="328939537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500" fill="hold"/>
                                        <p:tgtEl>
                                          <p:spTgt spid="16"/>
                                        </p:tgtEl>
                                        <p:attrNameLst>
                                          <p:attrName>ppt_w</p:attrName>
                                        </p:attrNameLst>
                                      </p:cBhvr>
                                      <p:tavLst>
                                        <p:tav tm="0">
                                          <p:val>
                                            <p:fltVal val="0"/>
                                          </p:val>
                                        </p:tav>
                                        <p:tav tm="100000">
                                          <p:val>
                                            <p:strVal val="#ppt_w"/>
                                          </p:val>
                                        </p:tav>
                                      </p:tavLst>
                                    </p:anim>
                                    <p:anim calcmode="lin" valueType="num">
                                      <p:cBhvr>
                                        <p:cTn id="15" dur="500" fill="hold"/>
                                        <p:tgtEl>
                                          <p:spTgt spid="16"/>
                                        </p:tgtEl>
                                        <p:attrNameLst>
                                          <p:attrName>ppt_h</p:attrName>
                                        </p:attrNameLst>
                                      </p:cBhvr>
                                      <p:tavLst>
                                        <p:tav tm="0">
                                          <p:val>
                                            <p:fltVal val="0"/>
                                          </p:val>
                                        </p:tav>
                                        <p:tav tm="100000">
                                          <p:val>
                                            <p:strVal val="#ppt_h"/>
                                          </p:val>
                                        </p:tav>
                                      </p:tavLst>
                                    </p:anim>
                                    <p:animEffect transition="in" filter="fade">
                                      <p:cBhvr>
                                        <p:cTn id="16" dur="5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9328485" y="0"/>
            <a:ext cx="2470483" cy="2502568"/>
          </a:xfrm>
          <a:prstGeom prst="rect">
            <a:avLst/>
          </a:prstGeom>
          <a:blipFill>
            <a:blip r:embed="rId4"/>
            <a:tile tx="0" ty="0" sx="100000" sy="100000" flip="none" algn="tl"/>
          </a:blipFill>
          <a:ln w="38100">
            <a:noFill/>
          </a:ln>
          <a:effectLst>
            <a:glow rad="228600">
              <a:schemeClr val="accent5">
                <a:satMod val="175000"/>
                <a:alpha val="40000"/>
              </a:schemeClr>
            </a:glow>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5400" b="1" dirty="0" smtClean="0">
                <a:solidFill>
                  <a:srgbClr val="7030A0"/>
                </a:solidFill>
                <a:cs typeface="B Titr" panose="00000700000000000000" pitchFamily="2" charset="-78"/>
              </a:rPr>
              <a:t>تکلیف</a:t>
            </a:r>
          </a:p>
          <a:p>
            <a:pPr algn="ctr" rtl="0" eaLnBrk="0" hangingPunct="0">
              <a:defRPr/>
            </a:pPr>
            <a:r>
              <a:rPr lang="fa-IR" sz="5400" b="1" dirty="0" smtClean="0">
                <a:solidFill>
                  <a:srgbClr val="7030A0"/>
                </a:solidFill>
                <a:cs typeface="B Titr" panose="00000700000000000000" pitchFamily="2" charset="-78"/>
              </a:rPr>
              <a:t>در برابر</a:t>
            </a:r>
            <a:endParaRPr lang="fa-IR" sz="5400" b="1" dirty="0">
              <a:solidFill>
                <a:srgbClr val="7030A0"/>
              </a:solidFill>
              <a:cs typeface="B Titr" panose="00000700000000000000" pitchFamily="2" charset="-78"/>
            </a:endParaRPr>
          </a:p>
        </p:txBody>
      </p:sp>
      <p:sp>
        <p:nvSpPr>
          <p:cNvPr id="8" name="Rounded Rectangle 7"/>
          <p:cNvSpPr/>
          <p:nvPr/>
        </p:nvSpPr>
        <p:spPr>
          <a:xfrm>
            <a:off x="6128086" y="0"/>
            <a:ext cx="2951746" cy="2261937"/>
          </a:xfrm>
          <a:prstGeom prst="roundRect">
            <a:avLst/>
          </a:prstGeom>
          <a:blipFill>
            <a:blip r:embed="rId4"/>
            <a:tile tx="0" ty="0" sx="100000" sy="100000" flip="none" algn="tl"/>
          </a:blipFill>
          <a:ln>
            <a:solidFill>
              <a:schemeClr val="tx1"/>
            </a:solid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200" b="1" dirty="0" smtClean="0">
                <a:solidFill>
                  <a:srgbClr val="C00000"/>
                </a:solidFill>
                <a:cs typeface="B Titr" panose="00000700000000000000" pitchFamily="2" charset="-78"/>
              </a:rPr>
              <a:t>بنی نضیر </a:t>
            </a:r>
            <a:r>
              <a:rPr lang="fa-IR" sz="3200" b="1" dirty="0" smtClean="0">
                <a:solidFill>
                  <a:srgbClr val="7030A0"/>
                </a:solidFill>
                <a:cs typeface="B Titr" panose="00000700000000000000" pitchFamily="2" charset="-78"/>
              </a:rPr>
              <a:t>زمان</a:t>
            </a:r>
          </a:p>
          <a:p>
            <a:pPr algn="ctr"/>
            <a:r>
              <a:rPr lang="fa-IR" sz="2400" b="1" dirty="0" smtClean="0">
                <a:solidFill>
                  <a:srgbClr val="7030A0"/>
                </a:solidFill>
                <a:cs typeface="B Titr" panose="00000700000000000000" pitchFamily="2" charset="-78"/>
              </a:rPr>
              <a:t>(</a:t>
            </a:r>
            <a:r>
              <a:rPr lang="fa-IR" sz="2400" b="1" dirty="0" smtClean="0">
                <a:solidFill>
                  <a:srgbClr val="FF0000"/>
                </a:solidFill>
                <a:cs typeface="B Titr" panose="00000700000000000000" pitchFamily="2" charset="-78"/>
              </a:rPr>
              <a:t>صهیونیسم بین المللی</a:t>
            </a:r>
            <a:r>
              <a:rPr lang="fa-IR" sz="2400" b="1" dirty="0" smtClean="0">
                <a:solidFill>
                  <a:srgbClr val="7030A0"/>
                </a:solidFill>
                <a:cs typeface="B Titr" panose="00000700000000000000" pitchFamily="2" charset="-78"/>
              </a:rPr>
              <a:t>) </a:t>
            </a:r>
            <a:endParaRPr lang="fa-IR" sz="2400" dirty="0">
              <a:cs typeface="B Titr" panose="00000700000000000000" pitchFamily="2" charset="-78"/>
            </a:endParaRPr>
          </a:p>
        </p:txBody>
      </p:sp>
      <p:sp>
        <p:nvSpPr>
          <p:cNvPr id="9" name="Rounded Rectangle 8"/>
          <p:cNvSpPr/>
          <p:nvPr/>
        </p:nvSpPr>
        <p:spPr>
          <a:xfrm>
            <a:off x="2880852" y="1"/>
            <a:ext cx="3102853" cy="2085474"/>
          </a:xfrm>
          <a:prstGeom prst="roundRect">
            <a:avLst/>
          </a:prstGeom>
          <a:blipFill>
            <a:blip r:embed="rId4"/>
            <a:tile tx="0" ty="0" sx="100000" sy="100000" flip="none" algn="tl"/>
          </a:blipFill>
          <a:ln>
            <a:solidFill>
              <a:schemeClr val="tx1"/>
            </a:solid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0" eaLnBrk="0" hangingPunct="0">
              <a:defRPr/>
            </a:pPr>
            <a:r>
              <a:rPr lang="fa-IR" sz="3600" b="1" dirty="0" smtClean="0">
                <a:solidFill>
                  <a:srgbClr val="C00000"/>
                </a:solidFill>
                <a:cs typeface="B Titr" panose="00000700000000000000" pitchFamily="2" charset="-78"/>
              </a:rPr>
              <a:t>بنی قریظۀ</a:t>
            </a:r>
            <a:r>
              <a:rPr lang="fa-IR" sz="3600" b="1" dirty="0" smtClean="0">
                <a:solidFill>
                  <a:srgbClr val="7030A0"/>
                </a:solidFill>
                <a:cs typeface="B Titr" panose="00000700000000000000" pitchFamily="2" charset="-78"/>
              </a:rPr>
              <a:t>  زمان</a:t>
            </a:r>
          </a:p>
          <a:p>
            <a:pPr algn="ctr" rtl="0" eaLnBrk="0" hangingPunct="0">
              <a:defRPr/>
            </a:pPr>
            <a:r>
              <a:rPr lang="fa-IR" sz="3200" b="1" dirty="0" smtClean="0">
                <a:solidFill>
                  <a:srgbClr val="7030A0"/>
                </a:solidFill>
                <a:cs typeface="B Titr" panose="00000700000000000000" pitchFamily="2" charset="-78"/>
              </a:rPr>
              <a:t>(</a:t>
            </a:r>
            <a:r>
              <a:rPr lang="fa-IR" sz="3200" b="1" dirty="0" smtClean="0">
                <a:solidFill>
                  <a:srgbClr val="FF0000"/>
                </a:solidFill>
                <a:cs typeface="B Titr" panose="00000700000000000000" pitchFamily="2" charset="-78"/>
              </a:rPr>
              <a:t>فتنه گران داخلی</a:t>
            </a:r>
            <a:r>
              <a:rPr lang="fa-IR" sz="3200" b="1" dirty="0" smtClean="0">
                <a:solidFill>
                  <a:srgbClr val="7030A0"/>
                </a:solidFill>
                <a:cs typeface="B Titr" panose="00000700000000000000" pitchFamily="2" charset="-78"/>
              </a:rPr>
              <a:t>)</a:t>
            </a:r>
            <a:endParaRPr lang="fa-IR" sz="1600" dirty="0">
              <a:cs typeface="B Titr" panose="00000700000000000000" pitchFamily="2" charset="-78"/>
            </a:endParaRPr>
          </a:p>
        </p:txBody>
      </p:sp>
      <p:sp>
        <p:nvSpPr>
          <p:cNvPr id="10" name="Rectangle 9"/>
          <p:cNvSpPr/>
          <p:nvPr/>
        </p:nvSpPr>
        <p:spPr>
          <a:xfrm>
            <a:off x="320842" y="0"/>
            <a:ext cx="2470483" cy="2502568"/>
          </a:xfrm>
          <a:prstGeom prst="rect">
            <a:avLst/>
          </a:prstGeom>
          <a:blipFill>
            <a:blip r:embed="rId4"/>
            <a:tile tx="0" ty="0" sx="100000" sy="100000" flip="none" algn="tl"/>
          </a:blipFill>
          <a:ln w="38100">
            <a:noFill/>
          </a:ln>
          <a:effectLst>
            <a:glow rad="228600">
              <a:schemeClr val="accent5">
                <a:satMod val="175000"/>
                <a:alpha val="40000"/>
              </a:schemeClr>
            </a:glow>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3">
            <a:schemeClr val="lt1"/>
          </a:lnRef>
          <a:fillRef idx="1">
            <a:schemeClr val="accent1"/>
          </a:fillRef>
          <a:effectRef idx="1">
            <a:schemeClr val="accent1"/>
          </a:effectRef>
          <a:fontRef idx="minor">
            <a:schemeClr val="lt1"/>
          </a:fontRef>
        </p:style>
        <p:txBody>
          <a:bodyPr rtlCol="1" anchor="ctr"/>
          <a:lstStyle/>
          <a:p>
            <a:pPr algn="ctr" rtl="0" eaLnBrk="0" hangingPunct="0">
              <a:defRPr/>
            </a:pPr>
            <a:r>
              <a:rPr lang="fa-IR" sz="5400" b="1" dirty="0" smtClean="0">
                <a:solidFill>
                  <a:srgbClr val="7030A0"/>
                </a:solidFill>
                <a:cs typeface="B Titr" panose="00000700000000000000" pitchFamily="2" charset="-78"/>
              </a:rPr>
              <a:t>چیست؟</a:t>
            </a:r>
          </a:p>
        </p:txBody>
      </p:sp>
      <p:pic>
        <p:nvPicPr>
          <p:cNvPr id="12" name="حضرت آقا_دوراه گریز ناپذیر مبارزه یا شکستmp4 - Segment1(00_00_00.000-00_01_11.000).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5"/>
          <a:stretch>
            <a:fillRect/>
          </a:stretch>
        </p:blipFill>
        <p:spPr>
          <a:xfrm>
            <a:off x="2422359" y="2600325"/>
            <a:ext cx="7539788" cy="399298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3" name="Rectangle 12"/>
          <p:cNvSpPr/>
          <p:nvPr/>
        </p:nvSpPr>
        <p:spPr>
          <a:xfrm>
            <a:off x="5338917" y="6031833"/>
            <a:ext cx="1478978" cy="27271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1" anchor="ctr"/>
          <a:lstStyle/>
          <a:p>
            <a:pPr algn="ctr"/>
            <a:r>
              <a:rPr lang="fa-IR" sz="2400" b="1" dirty="0" smtClean="0">
                <a:solidFill>
                  <a:schemeClr val="bg1"/>
                </a:solidFill>
                <a:cs typeface="B Titr" panose="00000700000000000000" pitchFamily="2" charset="-78"/>
              </a:rPr>
              <a:t>کلیک کنید</a:t>
            </a:r>
            <a:endParaRPr lang="fa-IR" sz="2400" b="1" dirty="0">
              <a:solidFill>
                <a:schemeClr val="bg1"/>
              </a:solidFill>
              <a:cs typeface="B Titr" panose="00000700000000000000"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1000"/>
                            </p:stCondLst>
                            <p:childTnLst>
                              <p:par>
                                <p:cTn id="17" presetID="53" presetClass="entr" presetSubtype="0" fill="hold" grpId="0" nodeType="afterEffect">
                                  <p:stCondLst>
                                    <p:cond delay="50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par>
                          <p:cTn id="22" fill="hold">
                            <p:stCondLst>
                              <p:cond delay="2000"/>
                            </p:stCondLst>
                            <p:childTnLst>
                              <p:par>
                                <p:cTn id="23" presetID="53"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animEffect transition="in" filter="fade">
                                      <p:cBhvr>
                                        <p:cTn id="27" dur="500"/>
                                        <p:tgtEl>
                                          <p:spTgt spid="10"/>
                                        </p:tgtEl>
                                      </p:cBhvr>
                                    </p:animEffect>
                                  </p:childTnLst>
                                </p:cTn>
                              </p:par>
                            </p:childTnLst>
                          </p:cTn>
                        </p:par>
                        <p:par>
                          <p:cTn id="28" fill="hold">
                            <p:stCondLst>
                              <p:cond delay="2500"/>
                            </p:stCondLst>
                            <p:childTnLst>
                              <p:par>
                                <p:cTn id="29" presetID="53"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Effect transition="in" filter="fade">
                                      <p:cBhvr>
                                        <p:cTn id="33" dur="500"/>
                                        <p:tgtEl>
                                          <p:spTgt spid="12"/>
                                        </p:tgtEl>
                                      </p:cBhvr>
                                    </p:animEffect>
                                  </p:childTnLst>
                                </p:cTn>
                              </p:par>
                              <p:par>
                                <p:cTn id="34" presetID="53"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39" fill="hold" display="0">
                  <p:stCondLst>
                    <p:cond delay="indefinite"/>
                  </p:stCondLst>
                  <p:endCondLst>
                    <p:cond evt="onNext" delay="0">
                      <p:tgtEl>
                        <p:sldTgt/>
                      </p:tgtEl>
                    </p:cond>
                    <p:cond evt="onPrev" delay="0">
                      <p:tgtEl>
                        <p:sldTgt/>
                      </p:tgtEl>
                    </p:cond>
                  </p:endCondLst>
                </p:cTn>
                <p:tgtEl>
                  <p:spTgt spid="12"/>
                </p:tgtEl>
              </p:cMediaNode>
            </p:video>
          </p:childTnLst>
        </p:cTn>
      </p:par>
    </p:tnLst>
    <p:bldLst>
      <p:bldP spid="7" grpId="0" animBg="1"/>
      <p:bldP spid="8" grpId="0" animBg="1"/>
      <p:bldP spid="9" grpId="0" animBg="1"/>
      <p:bldP spid="10" grpId="0" animBg="1"/>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تحریم - Segment1(00_02_36.050-00_03_25.000) - Segment1(00_00_00.000-00_00_48.400).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4"/>
          <a:stretch>
            <a:fillRect/>
          </a:stretch>
        </p:blipFill>
        <p:spPr>
          <a:xfrm>
            <a:off x="2348753" y="1757640"/>
            <a:ext cx="7637929" cy="416903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1" name="Title 2"/>
          <p:cNvSpPr txBox="1">
            <a:spLocks noGrp="1"/>
          </p:cNvSpPr>
          <p:nvPr>
            <p:ph type="title"/>
          </p:nvPr>
        </p:nvSpPr>
        <p:spPr>
          <a:xfrm>
            <a:off x="609600" y="274638"/>
            <a:ext cx="10972800" cy="1143000"/>
          </a:xfrm>
          <a:prstGeom prst="rect">
            <a:avLst/>
          </a:prstGeom>
        </p:spPr>
        <p:txBody>
          <a:bodyPr vert="horz" rtlCol="0" anchor="ctr">
            <a:normAutofit fontScale="97500"/>
            <a:scene3d>
              <a:camera prst="orthographicFront"/>
              <a:lightRig rig="soft" dir="t"/>
            </a:scene3d>
            <a:sp3d prstMaterial="softEdge">
              <a:bevelT w="25400" h="25400"/>
            </a:sp3d>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fa-IR" sz="3600" b="1" i="0" u="none" strike="noStrike" kern="1200" cap="none" spc="0" normalizeH="0" baseline="0" noProof="0" dirty="0" smtClean="0">
                <a:ln>
                  <a:noFill/>
                </a:ln>
                <a:solidFill>
                  <a:srgbClr val="FF0000"/>
                </a:solidFill>
                <a:effectLst>
                  <a:outerShdw blurRad="31750" dist="25400" dir="5400000" algn="tl" rotWithShape="0">
                    <a:srgbClr val="000000">
                      <a:alpha val="25000"/>
                    </a:srgbClr>
                  </a:outerShdw>
                </a:effectLst>
                <a:uLnTx/>
                <a:uFillTx/>
                <a:latin typeface="+mj-lt"/>
                <a:ea typeface="+mj-ea"/>
                <a:cs typeface="B Titr" pitchFamily="2" charset="-78"/>
              </a:rPr>
              <a:t>درتحریم اقتصادی فرزند رمضانیم ودر محاصرة نظامی فرزند محرّمیم</a:t>
            </a:r>
            <a:endParaRPr kumimoji="0" lang="fa-IR" sz="36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mj-lt"/>
              <a:ea typeface="+mj-ea"/>
              <a:cs typeface="B Titr"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434" fill="hold"/>
                                        <p:tgtEl>
                                          <p:spTgt spid="20"/>
                                        </p:tgtEl>
                                      </p:cBhvr>
                                    </p:cmd>
                                  </p:childTnLst>
                                </p:cTn>
                              </p:par>
                            </p:childTnLst>
                          </p:cTn>
                        </p:par>
                        <p:par>
                          <p:cTn id="7" fill="hold">
                            <p:stCondLst>
                              <p:cond delay="48434"/>
                            </p:stCondLst>
                            <p:childTnLst>
                              <p:par>
                                <p:cTn id="8" presetID="36" presetClass="emph" presetSubtype="0" fill="hold" grpId="0" nodeType="afterEffect">
                                  <p:stCondLst>
                                    <p:cond delay="0"/>
                                  </p:stCondLst>
                                  <p:iterate type="lt">
                                    <p:tmPct val="10000"/>
                                  </p:iterate>
                                  <p:childTnLst>
                                    <p:animScale>
                                      <p:cBhvr>
                                        <p:cTn id="9" dur="250" autoRev="1" fill="hold">
                                          <p:stCondLst>
                                            <p:cond delay="0"/>
                                          </p:stCondLst>
                                        </p:cTn>
                                        <p:tgtEl>
                                          <p:spTgt spid="21"/>
                                        </p:tgtEl>
                                      </p:cBhvr>
                                      <p:to x="80000" y="100000"/>
                                    </p:animScale>
                                    <p:anim by="(#ppt_w*0.10)" calcmode="lin" valueType="num">
                                      <p:cBhvr>
                                        <p:cTn id="10" dur="250" autoRev="1" fill="hold">
                                          <p:stCondLst>
                                            <p:cond delay="0"/>
                                          </p:stCondLst>
                                        </p:cTn>
                                        <p:tgtEl>
                                          <p:spTgt spid="21"/>
                                        </p:tgtEl>
                                        <p:attrNameLst>
                                          <p:attrName>ppt_x</p:attrName>
                                        </p:attrNameLst>
                                      </p:cBhvr>
                                    </p:anim>
                                    <p:anim by="(-#ppt_w*0.10)" calcmode="lin" valueType="num">
                                      <p:cBhvr>
                                        <p:cTn id="11" dur="250" autoRev="1" fill="hold">
                                          <p:stCondLst>
                                            <p:cond delay="0"/>
                                          </p:stCondLst>
                                        </p:cTn>
                                        <p:tgtEl>
                                          <p:spTgt spid="21"/>
                                        </p:tgtEl>
                                        <p:attrNameLst>
                                          <p:attrName>ppt_y</p:attrName>
                                        </p:attrNameLst>
                                      </p:cBhvr>
                                    </p:anim>
                                    <p:animRot by="-480000">
                                      <p:cBhvr>
                                        <p:cTn id="12" dur="250" autoRev="1" fill="hold">
                                          <p:stCondLst>
                                            <p:cond delay="0"/>
                                          </p:stCondLst>
                                        </p:cTn>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video>
              <p:cMediaNode vol="15000">
                <p:cTn id="13" fill="hold" display="0">
                  <p:stCondLst>
                    <p:cond delay="indefinite"/>
                  </p:stCondLst>
                  <p:endCondLst>
                    <p:cond evt="onNext" delay="0">
                      <p:tgtEl>
                        <p:sldTgt/>
                      </p:tgtEl>
                    </p:cond>
                    <p:cond evt="onPrev" delay="0">
                      <p:tgtEl>
                        <p:sldTgt/>
                      </p:tgtEl>
                    </p:cond>
                  </p:endCondLst>
                </p:cTn>
                <p:tgtEl>
                  <p:spTgt spid="20"/>
                </p:tgtEl>
              </p:cMediaNode>
            </p:video>
          </p:childTnLst>
        </p:cTn>
      </p:par>
    </p:tnLst>
    <p:bldLst>
      <p:bldP spid="2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itle 1"/>
          <p:cNvSpPr>
            <a:spLocks noGrp="1"/>
          </p:cNvSpPr>
          <p:nvPr>
            <p:ph type="title"/>
          </p:nvPr>
        </p:nvSpPr>
        <p:spPr/>
        <p:txBody>
          <a:bodyPr/>
          <a:lstStyle/>
          <a:p>
            <a:pPr>
              <a:defRPr/>
            </a:pPr>
            <a:endParaRPr lang="fa-IR" smtClean="0"/>
          </a:p>
        </p:txBody>
      </p:sp>
      <p:pic>
        <p:nvPicPr>
          <p:cNvPr id="257027" name="Picture 2"/>
          <p:cNvPicPr>
            <a:picLocks noGrp="1" noChangeAspect="1" noChangeArrowheads="1" noCrop="1"/>
          </p:cNvPicPr>
          <p:nvPr>
            <p:ph idx="1"/>
          </p:nvPr>
        </p:nvPicPr>
        <p:blipFill>
          <a:blip r:embed="rId2"/>
          <a:srcRect/>
          <a:stretch>
            <a:fillRect/>
          </a:stretch>
        </p:blipFill>
        <p:spPr>
          <a:xfrm>
            <a:off x="0" y="0"/>
            <a:ext cx="12192000" cy="6858000"/>
          </a:xfrm>
          <a:noFill/>
        </p:spPr>
      </p:pic>
      <p:pic>
        <p:nvPicPr>
          <p:cNvPr id="257028" name="Picture 2"/>
          <p:cNvPicPr>
            <a:picLocks noChangeAspect="1" noChangeArrowheads="1" noCrop="1"/>
          </p:cNvPicPr>
          <p:nvPr/>
        </p:nvPicPr>
        <p:blipFill>
          <a:blip r:embed="rId3"/>
          <a:srcRect/>
          <a:stretch>
            <a:fillRect/>
          </a:stretch>
        </p:blipFill>
        <p:spPr bwMode="auto">
          <a:xfrm>
            <a:off x="2506663" y="1903413"/>
            <a:ext cx="6478587" cy="4624387"/>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8050" name="Picture 2" descr="C:\Users\10926\Desktop\عکس2\162345345.jpg"/>
          <p:cNvPicPr>
            <a:picLocks noChangeAspect="1" noChangeArrowheads="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
        <p:nvSpPr>
          <p:cNvPr id="3" name="Rounded Rectangle 2"/>
          <p:cNvSpPr/>
          <p:nvPr/>
        </p:nvSpPr>
        <p:spPr>
          <a:xfrm>
            <a:off x="6485178" y="953568"/>
            <a:ext cx="4880758" cy="1211283"/>
          </a:xfrm>
          <a:prstGeom prst="roundRect">
            <a:avLst/>
          </a:prstGeom>
          <a:blipFill>
            <a:blip r:embed="rId3"/>
            <a:tile tx="0" ty="0" sx="100000" sy="100000" flip="none" algn="tl"/>
          </a:blipFill>
          <a:scene3d>
            <a:camera prst="perspectiveHeroicExtremeLef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sz="5400" b="1" dirty="0">
                <a:cs typeface="B Mitra" panose="00000400000000000000" pitchFamily="2" charset="-78"/>
              </a:rPr>
              <a:t>با آرزوی موفقیت</a:t>
            </a:r>
          </a:p>
        </p:txBody>
      </p:sp>
      <p:sp>
        <p:nvSpPr>
          <p:cNvPr id="4" name="Rounded Rectangle 3"/>
          <p:cNvSpPr/>
          <p:nvPr/>
        </p:nvSpPr>
        <p:spPr>
          <a:xfrm>
            <a:off x="675890" y="3395997"/>
            <a:ext cx="5855369" cy="2401027"/>
          </a:xfrm>
          <a:prstGeom prst="roundRect">
            <a:avLst>
              <a:gd name="adj" fmla="val 884"/>
            </a:avLst>
          </a:prstGeom>
          <a:blipFill>
            <a:blip r:embed="rId4"/>
            <a:tile tx="0" ty="0" sx="100000" sy="100000" flip="none" algn="tl"/>
          </a:blipFill>
          <a:ln>
            <a:solidFill>
              <a:schemeClr val="tx1"/>
            </a:solidFill>
          </a:ln>
          <a:effectLst>
            <a:glow rad="228600">
              <a:schemeClr val="accent2">
                <a:satMod val="175000"/>
                <a:alpha val="40000"/>
              </a:schemeClr>
            </a:glo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l">
              <a:defRPr/>
            </a:pPr>
            <a:r>
              <a:rPr lang="fa-IR" sz="6000" b="1" dirty="0">
                <a:solidFill>
                  <a:schemeClr val="tx1"/>
                </a:solidFill>
                <a:cs typeface="B Titr" panose="00000700000000000000" pitchFamily="2" charset="-78"/>
              </a:rPr>
              <a:t>چوپانی –</a:t>
            </a:r>
            <a:r>
              <a:rPr lang="fa-IR" sz="6000" b="1" dirty="0" smtClean="0">
                <a:solidFill>
                  <a:schemeClr val="tx1"/>
                </a:solidFill>
                <a:cs typeface="B Titr" panose="00000700000000000000" pitchFamily="2" charset="-78"/>
              </a:rPr>
              <a:t>1395</a:t>
            </a:r>
            <a:r>
              <a:rPr lang="fa-IR" sz="4400" b="1" dirty="0" smtClean="0">
                <a:solidFill>
                  <a:schemeClr val="tx1"/>
                </a:solidFill>
                <a:cs typeface="B Titr" panose="00000700000000000000" pitchFamily="2" charset="-78"/>
              </a:rPr>
              <a:t> </a:t>
            </a:r>
            <a:endParaRPr lang="en-US" sz="4400" b="1" dirty="0" smtClean="0">
              <a:solidFill>
                <a:schemeClr val="tx1"/>
              </a:solidFill>
              <a:cs typeface="B Titr" panose="00000700000000000000" pitchFamily="2" charset="-78"/>
            </a:endParaRPr>
          </a:p>
          <a:p>
            <a:pPr algn="l">
              <a:defRPr/>
            </a:pPr>
            <a:r>
              <a:rPr lang="en-US" sz="8800" b="1" dirty="0" smtClean="0">
                <a:solidFill>
                  <a:schemeClr val="tx1"/>
                </a:solidFill>
                <a:latin typeface="Adobe Garamond Pro Bold" panose="02020702060506020403" pitchFamily="18" charset="0"/>
                <a:cs typeface="B Titr" panose="00000700000000000000" pitchFamily="2" charset="-78"/>
              </a:rPr>
              <a:t>Basirat.ir</a:t>
            </a:r>
            <a:endParaRPr lang="fa-IR" sz="8800" b="1" dirty="0">
              <a:solidFill>
                <a:schemeClr val="tx1"/>
              </a:solidFill>
              <a:latin typeface="Adobe Garamond Pro Bold" panose="02020702060506020403" pitchFamily="18" charset="0"/>
              <a:cs typeface="B Titr" panose="00000700000000000000" pitchFamily="2" charset="-78"/>
            </a:endParaRPr>
          </a:p>
        </p:txBody>
      </p:sp>
      <p:pic>
        <p:nvPicPr>
          <p:cNvPr id="2" name="Picture 1"/>
          <p:cNvPicPr>
            <a:picLocks noChangeAspect="1"/>
          </p:cNvPicPr>
          <p:nvPr/>
        </p:nvPicPr>
        <p:blipFill>
          <a:blip r:embed="rId5"/>
          <a:stretch>
            <a:fillRect/>
          </a:stretch>
        </p:blipFill>
        <p:spPr>
          <a:xfrm>
            <a:off x="7137763" y="3631060"/>
            <a:ext cx="5256405" cy="2940440"/>
          </a:xfrm>
          <a:prstGeom prst="rect">
            <a:avLst/>
          </a:prstGeom>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0.1"/>
</p:tagLst>
</file>

<file path=ppt/tags/tag2.xml><?xml version="1.0" encoding="utf-8"?>
<p:tagLst xmlns:a="http://schemas.openxmlformats.org/drawingml/2006/main" xmlns:r="http://schemas.openxmlformats.org/officeDocument/2006/relationships" xmlns:p="http://schemas.openxmlformats.org/presentationml/2006/main">
  <p:tag name="TIMING" val="|0|0.1"/>
</p:tagLst>
</file>

<file path=ppt/tags/tag3.xml><?xml version="1.0" encoding="utf-8"?>
<p:tagLst xmlns:a="http://schemas.openxmlformats.org/drawingml/2006/main" xmlns:r="http://schemas.openxmlformats.org/officeDocument/2006/relationships" xmlns:p="http://schemas.openxmlformats.org/presentationml/2006/main">
  <p:tag name="TIMING" val="|0|0.1"/>
</p:tagLst>
</file>

<file path=ppt/tags/tag4.xml><?xml version="1.0" encoding="utf-8"?>
<p:tagLst xmlns:a="http://schemas.openxmlformats.org/drawingml/2006/main" xmlns:r="http://schemas.openxmlformats.org/officeDocument/2006/relationships" xmlns:p="http://schemas.openxmlformats.org/presentationml/2006/main">
  <p:tag name="TIMING" val="|0|0.1"/>
</p:tagLst>
</file>

<file path=ppt/tags/tag5.xml><?xml version="1.0" encoding="utf-8"?>
<p:tagLst xmlns:a="http://schemas.openxmlformats.org/drawingml/2006/main" xmlns:r="http://schemas.openxmlformats.org/officeDocument/2006/relationships" xmlns:p="http://schemas.openxmlformats.org/presentationml/2006/main">
  <p:tag name="TIMING" val="|0|0.2|0.1"/>
</p:tagLst>
</file>

<file path=ppt/tags/tag6.xml><?xml version="1.0" encoding="utf-8"?>
<p:tagLst xmlns:a="http://schemas.openxmlformats.org/drawingml/2006/main" xmlns:r="http://schemas.openxmlformats.org/officeDocument/2006/relationships" xmlns:p="http://schemas.openxmlformats.org/presentationml/2006/main">
  <p:tag name="TIMING" val="|0|0.2|0.1"/>
</p:tagLst>
</file>

<file path=ppt/tags/tag7.xml><?xml version="1.0" encoding="utf-8"?>
<p:tagLst xmlns:a="http://schemas.openxmlformats.org/drawingml/2006/main" xmlns:r="http://schemas.openxmlformats.org/officeDocument/2006/relationships" xmlns:p="http://schemas.openxmlformats.org/presentationml/2006/main">
  <p:tag name="TIMING" val="|0|0.2|0.1"/>
</p:tagLst>
</file>

<file path=ppt/tags/tag8.xml><?xml version="1.0" encoding="utf-8"?>
<p:tagLst xmlns:a="http://schemas.openxmlformats.org/drawingml/2006/main" xmlns:r="http://schemas.openxmlformats.org/officeDocument/2006/relationships" xmlns:p="http://schemas.openxmlformats.org/presentationml/2006/main">
  <p:tag name="TIMING" val="|0|0.2|0.1"/>
</p:tagLst>
</file>

<file path=ppt/tags/tag9.xml><?xml version="1.0" encoding="utf-8"?>
<p:tagLst xmlns:a="http://schemas.openxmlformats.org/drawingml/2006/main" xmlns:r="http://schemas.openxmlformats.org/officeDocument/2006/relationships" xmlns:p="http://schemas.openxmlformats.org/presentationml/2006/main">
  <p:tag name="TIMING" val="|0|0.1"/>
</p:tagLst>
</file>

<file path=ppt/tags/tag10.xml><?xml version="1.0" encoding="utf-8"?>
<p:tagLst xmlns:a="http://schemas.openxmlformats.org/drawingml/2006/main" xmlns:r="http://schemas.openxmlformats.org/officeDocument/2006/relationships" xmlns:p="http://schemas.openxmlformats.org/presentationml/2006/main">
  <p:tag name="TIMING" val="|0|0.1"/>
</p:tagLst>
</file>

<file path=ppt/tags/tag11.xml><?xml version="1.0" encoding="utf-8"?>
<p:tagLst xmlns:a="http://schemas.openxmlformats.org/drawingml/2006/main" xmlns:r="http://schemas.openxmlformats.org/officeDocument/2006/relationships" xmlns:p="http://schemas.openxmlformats.org/presentationml/2006/main">
  <p:tag name="TIMING" val="|0|0.1"/>
</p:tagLst>
</file>

<file path=ppt/tags/tag12.xml><?xml version="1.0" encoding="utf-8"?>
<p:tagLst xmlns:a="http://schemas.openxmlformats.org/drawingml/2006/main" xmlns:r="http://schemas.openxmlformats.org/officeDocument/2006/relationships" xmlns:p="http://schemas.openxmlformats.org/presentationml/2006/main">
  <p:tag name="TIMING" val="|0|0.1"/>
</p:tagLst>
</file>

<file path=ppt/tags/tag13.xml><?xml version="1.0" encoding="utf-8"?>
<p:tagLst xmlns:a="http://schemas.openxmlformats.org/drawingml/2006/main" xmlns:r="http://schemas.openxmlformats.org/officeDocument/2006/relationships" xmlns:p="http://schemas.openxmlformats.org/presentationml/2006/main">
  <p:tag name="TIMING" val="|0|0.1"/>
</p:tagLst>
</file>

<file path=ppt/tags/tag14.xml><?xml version="1.0" encoding="utf-8"?>
<p:tagLst xmlns:a="http://schemas.openxmlformats.org/drawingml/2006/main" xmlns:r="http://schemas.openxmlformats.org/officeDocument/2006/relationships" xmlns:p="http://schemas.openxmlformats.org/presentationml/2006/main">
  <p:tag name="TIMING" val="|0|0.1"/>
</p:tagLst>
</file>

<file path=ppt/tags/tag15.xml><?xml version="1.0" encoding="utf-8"?>
<p:tagLst xmlns:a="http://schemas.openxmlformats.org/drawingml/2006/main" xmlns:r="http://schemas.openxmlformats.org/officeDocument/2006/relationships" xmlns:p="http://schemas.openxmlformats.org/presentationml/2006/main">
  <p:tag name="TIMING" val="|0|0.1"/>
</p:tagLst>
</file>

<file path=ppt/tags/tag16.xml><?xml version="1.0" encoding="utf-8"?>
<p:tagLst xmlns:a="http://schemas.openxmlformats.org/drawingml/2006/main" xmlns:r="http://schemas.openxmlformats.org/officeDocument/2006/relationships" xmlns:p="http://schemas.openxmlformats.org/presentationml/2006/main">
  <p:tag name="TIMING" val="|0|0.1"/>
</p:tagLst>
</file>

<file path=ppt/tags/tag17.xml><?xml version="1.0" encoding="utf-8"?>
<p:tagLst xmlns:a="http://schemas.openxmlformats.org/drawingml/2006/main" xmlns:r="http://schemas.openxmlformats.org/officeDocument/2006/relationships" xmlns:p="http://schemas.openxmlformats.org/presentationml/2006/main">
  <p:tag name="TIMING" val="|0|0.1"/>
</p:tagLst>
</file>

<file path=ppt/tags/tag18.xml><?xml version="1.0" encoding="utf-8"?>
<p:tagLst xmlns:a="http://schemas.openxmlformats.org/drawingml/2006/main" xmlns:r="http://schemas.openxmlformats.org/officeDocument/2006/relationships" xmlns:p="http://schemas.openxmlformats.org/presentationml/2006/main">
  <p:tag name="TIMING" val="|0|0.1"/>
</p:tagLst>
</file>

<file path=ppt/tags/tag19.xml><?xml version="1.0" encoding="utf-8"?>
<p:tagLst xmlns:a="http://schemas.openxmlformats.org/drawingml/2006/main" xmlns:r="http://schemas.openxmlformats.org/officeDocument/2006/relationships" xmlns:p="http://schemas.openxmlformats.org/presentationml/2006/main">
  <p:tag name="TIMING" val="|0|0.1"/>
</p:tagLst>
</file>

<file path=ppt/tags/tag20.xml><?xml version="1.0" encoding="utf-8"?>
<p:tagLst xmlns:a="http://schemas.openxmlformats.org/drawingml/2006/main" xmlns:r="http://schemas.openxmlformats.org/officeDocument/2006/relationships" xmlns:p="http://schemas.openxmlformats.org/presentationml/2006/main">
  <p:tag name="TIMING" val="|0|0.1"/>
</p:tagLst>
</file>

<file path=ppt/tags/tag21.xml><?xml version="1.0" encoding="utf-8"?>
<p:tagLst xmlns:a="http://schemas.openxmlformats.org/drawingml/2006/main" xmlns:r="http://schemas.openxmlformats.org/officeDocument/2006/relationships" xmlns:p="http://schemas.openxmlformats.org/presentationml/2006/main">
  <p:tag name="TIMING" val="|0|0.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12548</TotalTime>
  <Words>2590</Words>
  <Application>Microsoft Office PowerPoint</Application>
  <PresentationFormat>Widescreen</PresentationFormat>
  <Paragraphs>155</Paragraphs>
  <Slides>54</Slides>
  <Notes>0</Notes>
  <HiddenSlides>0</HiddenSlides>
  <MMClips>9</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54</vt:i4>
      </vt:variant>
    </vt:vector>
  </HeadingPairs>
  <TitlesOfParts>
    <vt:vector size="68" baseType="lpstr">
      <vt:lpstr>0 Nazanin</vt:lpstr>
      <vt:lpstr>Adobe Garamond Pro Bold</vt:lpstr>
      <vt:lpstr>Arial</vt:lpstr>
      <vt:lpstr>B Lotus</vt:lpstr>
      <vt:lpstr>B Mitra</vt:lpstr>
      <vt:lpstr>B Nazanin</vt:lpstr>
      <vt:lpstr>B Titr</vt:lpstr>
      <vt:lpstr>B Zar</vt:lpstr>
      <vt:lpstr>Calibri</vt:lpstr>
      <vt:lpstr>Lucida Sans Unicode</vt:lpstr>
      <vt:lpstr>Verdana</vt:lpstr>
      <vt:lpstr>Wingdings 2</vt:lpstr>
      <vt:lpstr>Wingdings 3</vt:lpstr>
      <vt:lpstr>Concourse</vt:lpstr>
      <vt:lpstr>PowerPoint Presentation</vt:lpstr>
      <vt:lpstr>پایگاه خبری- تحلیلی بصیرت تقدیم می کند: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«تشکیل حکومت اسلامی در مدینه»</vt:lpstr>
      <vt:lpstr>«تشکیل جمهوری اسلامی ایران»</vt:lpstr>
      <vt:lpstr>PowerPoint Presentation</vt:lpstr>
      <vt:lpstr>PowerPoint Presentation</vt:lpstr>
      <vt:lpstr>فتنه 88 طمع دشمنان انقلاب را برانگیخت</vt:lpstr>
      <vt:lpstr>PowerPoint Presentation</vt:lpstr>
      <vt:lpstr>PowerPoint Presentation</vt:lpstr>
      <vt:lpstr>PowerPoint Presentation</vt:lpstr>
      <vt:lpstr>دیدار دانشجویان با امام خامنه ای      95/4/12</vt:lpstr>
      <vt:lpstr>PowerPoint Presentation</vt:lpstr>
      <vt:lpstr>یهود بنی نضیر چه کسانی بودند؟</vt:lpstr>
      <vt:lpstr>یهود بنی نضیر چه کسانی بودند؟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جنگ احزاب با فصل سرما مصادف شد. در آن سال مدینه با کمبود باران و نوعی قحطی هم روبرو شده بود به همین دلیل شرایط برای اهل مدینه بسیار دشوار شده بود.  با گذشت یکماه از محاصره مدینه، سرما وکمبود آذوقه لشکر احزاب را با مشکل مواجه کرد. لذا یهود به فکر استفاده از شمشیر زنان یهود بنی قریظه در داخل مدینه افتاد و کعب رییس قبیله بنی قریظه از قریش2000سرباز خواست تا ازداخل مدینه به مسلمانان حمله کنند. از اقدامات دیگر آنان در طول جنگ ایجاد جنگ روانی و تلاش در مرعوب ساختن مسلمانان بود. زمانیکه پیامبر برای برآورد اوضاع سعدبن معاذ وسعدبن عباده را به آنجا فرستاد، به محض رسیدن به درب قلعه، یهودیان فحش و ناسزای زیادی به آنها گفتند. پیامبر با اطلاع از نقشه آنها  مانع از اجرای نقشه شوم آنها شد.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درتحریم اقتصادی فرزند رمضانیم ودر محاصرة نظامی فرزند محرّمیم</vt:lpstr>
      <vt:lpstr>PowerPoint Presentation</vt:lpstr>
      <vt:lpstr>PowerPoint Presentation</vt:lpstr>
    </vt:vector>
  </TitlesOfParts>
  <Company>CtrlSoft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hamid ebrahimi</dc:creator>
  <cp:lastModifiedBy>basirat01</cp:lastModifiedBy>
  <cp:revision>1309</cp:revision>
  <dcterms:created xsi:type="dcterms:W3CDTF">2014-05-13T05:05:04Z</dcterms:created>
  <dcterms:modified xsi:type="dcterms:W3CDTF">2016-09-10T10:40:10Z</dcterms:modified>
</cp:coreProperties>
</file>