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01" r:id="rId1"/>
    <p:sldMasterId id="2147483825" r:id="rId2"/>
    <p:sldMasterId id="2147483837" r:id="rId3"/>
    <p:sldMasterId id="2147483854" r:id="rId4"/>
  </p:sldMasterIdLst>
  <p:notesMasterIdLst>
    <p:notesMasterId r:id="rId32"/>
  </p:notesMasterIdLst>
  <p:sldIdLst>
    <p:sldId id="258" r:id="rId5"/>
    <p:sldId id="285" r:id="rId6"/>
    <p:sldId id="257" r:id="rId7"/>
    <p:sldId id="268" r:id="rId8"/>
    <p:sldId id="262" r:id="rId9"/>
    <p:sldId id="269" r:id="rId10"/>
    <p:sldId id="274" r:id="rId11"/>
    <p:sldId id="264" r:id="rId12"/>
    <p:sldId id="275" r:id="rId13"/>
    <p:sldId id="283" r:id="rId14"/>
    <p:sldId id="28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663300"/>
    <a:srgbClr val="0461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734" autoAdjust="0"/>
    <p:restoredTop sz="94624" autoAdjust="0"/>
  </p:normalViewPr>
  <p:slideViewPr>
    <p:cSldViewPr snapToGrid="0">
      <p:cViewPr varScale="1">
        <p:scale>
          <a:sx n="98" d="100"/>
          <a:sy n="98" d="100"/>
        </p:scale>
        <p:origin x="480" y="96"/>
      </p:cViewPr>
      <p:guideLst>
        <p:guide orient="horz" pos="2160"/>
        <p:guide pos="3840"/>
      </p:guideLst>
    </p:cSldViewPr>
  </p:slideViewPr>
  <p:outlineViewPr>
    <p:cViewPr>
      <p:scale>
        <a:sx n="33" d="100"/>
        <a:sy n="33" d="100"/>
      </p:scale>
      <p:origin x="0" y="13968"/>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5AA2C4-151D-4902-9AC9-E1547FEE887C}" type="datetimeFigureOut">
              <a:rPr lang="en-US" smtClean="0"/>
              <a:pPr/>
              <a:t>9/15/2016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C13EB-685D-410E-B29A-1F57597D70DA}" type="slidenum">
              <a:rPr lang="en-US" smtClean="0"/>
              <a:pPr/>
              <a:t>‹#›</a:t>
            </a:fld>
            <a:endParaRPr lang="en-US"/>
          </a:p>
        </p:txBody>
      </p:sp>
    </p:spTree>
    <p:extLst>
      <p:ext uri="{BB962C8B-B14F-4D97-AF65-F5344CB8AC3E}">
        <p14:creationId xmlns:p14="http://schemas.microsoft.com/office/powerpoint/2010/main" val="505189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19" name="Footer Placeholder 18"/>
          <p:cNvSpPr>
            <a:spLocks noGrp="1"/>
          </p:cNvSpPr>
          <p:nvPr>
            <p:ph type="ftr" sz="quarter" idx="11"/>
          </p:nvPr>
        </p:nvSpPr>
        <p:spPr/>
        <p:txBody>
          <a:bodyPr/>
          <a:lstStyle/>
          <a:p>
            <a:endParaRPr lang="fa-IR"/>
          </a:p>
        </p:txBody>
      </p:sp>
      <p:sp>
        <p:nvSpPr>
          <p:cNvPr id="27" name="Slide Number Placeholder 26"/>
          <p:cNvSpPr>
            <a:spLocks noGrp="1"/>
          </p:cNvSpPr>
          <p:nvPr>
            <p:ph type="sldNum" sz="quarter" idx="12"/>
          </p:nvPr>
        </p:nvSpPr>
        <p:spPr/>
        <p:txBody>
          <a:bodyPr/>
          <a:lstStyle/>
          <a:p>
            <a:fld id="{4ADA984D-80DF-41BB-A7E0-887D4DF272AE}"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508000" y="4853412"/>
            <a:ext cx="112776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2" name="Footer Placeholder 1"/>
          <p:cNvSpPr>
            <a:spLocks noGrp="1"/>
          </p:cNvSpPr>
          <p:nvPr>
            <p:ph type="ftr" sz="quarter" idx="11"/>
          </p:nvPr>
        </p:nvSpPr>
        <p:spPr/>
        <p:txBody>
          <a:bodyPr/>
          <a:lstStyle/>
          <a:p>
            <a:endParaRPr lang="fa-IR"/>
          </a:p>
        </p:txBody>
      </p:sp>
      <p:sp>
        <p:nvSpPr>
          <p:cNvPr id="15" name="Slide Number Placeholder 14"/>
          <p:cNvSpPr>
            <a:spLocks noGrp="1"/>
          </p:cNvSpPr>
          <p:nvPr>
            <p:ph type="sldNum" sz="quarter" idx="12"/>
          </p:nvPr>
        </p:nvSpPr>
        <p:spPr>
          <a:xfrm>
            <a:off x="10972800" y="6473952"/>
            <a:ext cx="1011936" cy="246888"/>
          </a:xfrm>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19" name="Footer Placeholder 18"/>
          <p:cNvSpPr>
            <a:spLocks noGrp="1"/>
          </p:cNvSpPr>
          <p:nvPr>
            <p:ph type="ftr" sz="quarter" idx="11"/>
          </p:nvPr>
        </p:nvSpPr>
        <p:spPr>
          <a:xfrm>
            <a:off x="4775200" y="76201"/>
            <a:ext cx="3860800" cy="288925"/>
          </a:xfrm>
        </p:spPr>
        <p:txBody>
          <a:bodyPr/>
          <a:lstStyle/>
          <a:p>
            <a:endParaRPr lang="fa-IR"/>
          </a:p>
        </p:txBody>
      </p:sp>
      <p:sp>
        <p:nvSpPr>
          <p:cNvPr id="16" name="Slide Number Placeholder 15"/>
          <p:cNvSpPr>
            <a:spLocks noGrp="1"/>
          </p:cNvSpPr>
          <p:nvPr>
            <p:ph type="sldNum" sz="quarter" idx="12"/>
          </p:nvPr>
        </p:nvSpPr>
        <p:spPr>
          <a:xfrm>
            <a:off x="10972800" y="6473952"/>
            <a:ext cx="1011936" cy="246888"/>
          </a:xfrm>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11" name="Footer Placeholder 10"/>
          <p:cNvSpPr>
            <a:spLocks noGrp="1"/>
          </p:cNvSpPr>
          <p:nvPr>
            <p:ph type="ftr" sz="quarter" idx="11"/>
          </p:nvPr>
        </p:nvSpPr>
        <p:spPr/>
        <p:txBody>
          <a:bodyPr/>
          <a:lstStyle/>
          <a:p>
            <a:endParaRPr lang="fa-IR"/>
          </a:p>
        </p:txBody>
      </p:sp>
      <p:sp>
        <p:nvSpPr>
          <p:cNvPr id="16" name="Slide Number Placeholder 15"/>
          <p:cNvSpPr>
            <a:spLocks noGrp="1"/>
          </p:cNvSpPr>
          <p:nvPr>
            <p:ph type="sldNum" sz="quarter" idx="12"/>
          </p:nvPr>
        </p:nvSpPr>
        <p:spPr/>
        <p:txBody>
          <a:bodyPr/>
          <a:lstStyle/>
          <a:p>
            <a:fld id="{4ADA984D-80DF-41BB-A7E0-887D4DF272AE}" type="slidenum">
              <a:rPr lang="fa-IR" smtClean="0"/>
              <a:pPr/>
              <a:t>‹#›</a:t>
            </a:fld>
            <a:endParaRPr lang="fa-IR"/>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10" name="Footer Placeholder 9"/>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10972800" y="6477000"/>
            <a:ext cx="1016000" cy="246888"/>
          </a:xfrm>
        </p:spPr>
        <p:txBody>
          <a:bodyPr/>
          <a:lstStyle/>
          <a:p>
            <a:fld id="{4ADA984D-80DF-41BB-A7E0-887D4DF272AE}" type="slidenum">
              <a:rPr lang="fa-IR" smtClean="0"/>
              <a:pPr/>
              <a:t>‹#›</a:t>
            </a:fld>
            <a:endParaRPr lang="fa-IR"/>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wedg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21" name="Footer Placeholder 20"/>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24" name="Footer Placeholder 23"/>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29" name="Footer Placeholder 28"/>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4ADA984D-80DF-41BB-A7E0-887D4DF272AE}" type="slidenum">
              <a:rPr lang="fa-IR" smtClean="0"/>
              <a:pPr/>
              <a:t>‹#›</a:t>
            </a:fld>
            <a:endParaRPr lang="fa-IR"/>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wedg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5"/>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2615093220"/>
      </p:ext>
    </p:extLst>
  </p:cSld>
  <p:clrMapOvr>
    <a:masterClrMapping/>
  </p:clrMapOvr>
  <p:transition spd="slow">
    <p:wedg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844882158"/>
      </p:ext>
    </p:extLst>
  </p:cSld>
  <p:clrMapOvr>
    <a:masterClrMapping/>
  </p:clrMapOvr>
  <p:transition spd="slow">
    <p:wedg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9"/>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58075914"/>
      </p:ext>
    </p:extLst>
  </p:cSld>
  <p:clrMapOvr>
    <a:masterClrMapping/>
  </p:clrMapOvr>
  <p:transition spd="slow">
    <p:wedg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5"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1832260785"/>
      </p:ext>
    </p:extLst>
  </p:cSld>
  <p:clrMapOvr>
    <a:masterClrMapping/>
  </p:clrMapOvr>
  <p:transition spd="slow">
    <p:wedg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6"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6" y="2737247"/>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5" y="2737247"/>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223052136"/>
      </p:ext>
    </p:extLst>
  </p:cSld>
  <p:clrMapOvr>
    <a:masterClrMapping/>
  </p:clrMapOvr>
  <p:transition spd="slow">
    <p:wedg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102462847"/>
      </p:ext>
    </p:extLst>
  </p:cSld>
  <p:clrMapOvr>
    <a:masterClrMapping/>
  </p:clrMapOvr>
  <p:transition spd="slow">
    <p:wedg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2632354396"/>
      </p:ext>
    </p:extLst>
  </p:cSld>
  <p:clrMapOvr>
    <a:masterClrMapping/>
  </p:clrMapOvr>
  <p:transition spd="slow">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A984D-80DF-41BB-A7E0-887D4DF272AE}"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transition spd="slow">
    <p:wedg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2" y="514926"/>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2558638000"/>
      </p:ext>
    </p:extLst>
  </p:cSld>
  <p:clrMapOvr>
    <a:masterClrMapping/>
  </p:clrMapOvr>
  <p:transition spd="slow">
    <p:wedg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5"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
        <p:nvSpPr>
          <p:cNvPr id="5" name="Date Placeholder 4"/>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Tree>
    <p:extLst>
      <p:ext uri="{BB962C8B-B14F-4D97-AF65-F5344CB8AC3E}">
        <p14:creationId xmlns:p14="http://schemas.microsoft.com/office/powerpoint/2010/main" val="724047515"/>
      </p:ext>
    </p:extLst>
  </p:cSld>
  <p:clrMapOvr>
    <a:masterClrMapping/>
  </p:clrMapOvr>
  <p:transition spd="slow">
    <p:wedg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2131263138"/>
      </p:ext>
    </p:extLst>
  </p:cSld>
  <p:clrMapOvr>
    <a:masterClrMapping/>
  </p:clrMapOvr>
  <p:transition spd="slow">
    <p:wedg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r>
              <a:rPr lang="en-US" sz="8000" dirty="0">
                <a:ln w="3175" cmpd="sng">
                  <a:noFill/>
                </a:ln>
                <a:solidFill>
                  <a:srgbClr val="5FCBEF">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5FCBEF">
                    <a:lumMod val="60000"/>
                    <a:lumOff val="40000"/>
                  </a:srgbClr>
                </a:solidFill>
                <a:latin typeface="Arial"/>
              </a:rPr>
              <a:t>”</a:t>
            </a:r>
          </a:p>
        </p:txBody>
      </p:sp>
    </p:spTree>
    <p:extLst>
      <p:ext uri="{BB962C8B-B14F-4D97-AF65-F5344CB8AC3E}">
        <p14:creationId xmlns:p14="http://schemas.microsoft.com/office/powerpoint/2010/main" val="2299199575"/>
      </p:ext>
    </p:extLst>
  </p:cSld>
  <p:clrMapOvr>
    <a:masterClrMapping/>
  </p:clrMapOvr>
  <p:transition spd="slow">
    <p:wedg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750100004"/>
      </p:ext>
    </p:extLst>
  </p:cSld>
  <p:clrMapOvr>
    <a:masterClrMapping/>
  </p:clrMapOvr>
  <p:transition spd="slow">
    <p:wedg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r>
              <a:rPr lang="en-US" sz="8000" dirty="0">
                <a:ln w="3175" cmpd="sng">
                  <a:noFill/>
                </a:ln>
                <a:solidFill>
                  <a:srgbClr val="5FCBEF">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5FCBEF">
                    <a:lumMod val="60000"/>
                    <a:lumOff val="40000"/>
                  </a:srgbClr>
                </a:solidFill>
                <a:latin typeface="Arial"/>
              </a:rPr>
              <a:t>”</a:t>
            </a:r>
          </a:p>
        </p:txBody>
      </p:sp>
    </p:spTree>
    <p:extLst>
      <p:ext uri="{BB962C8B-B14F-4D97-AF65-F5344CB8AC3E}">
        <p14:creationId xmlns:p14="http://schemas.microsoft.com/office/powerpoint/2010/main" val="1407439591"/>
      </p:ext>
    </p:extLst>
  </p:cSld>
  <p:clrMapOvr>
    <a:masterClrMapping/>
  </p:clrMapOvr>
  <p:transition spd="slow">
    <p:wedg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145726908"/>
      </p:ext>
    </p:extLst>
  </p:cSld>
  <p:clrMapOvr>
    <a:masterClrMapping/>
  </p:clrMapOvr>
  <p:transition spd="slow">
    <p:wedg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1195889219"/>
      </p:ext>
    </p:extLst>
  </p:cSld>
  <p:clrMapOvr>
    <a:masterClrMapping/>
  </p:clrMapOvr>
  <p:transition spd="slow">
    <p:wedg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4" y="609601"/>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1"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940755874"/>
      </p:ext>
    </p:extLst>
  </p:cSld>
  <p:clrMapOvr>
    <a:masterClrMapping/>
  </p:clrMapOvr>
  <p:transition spd="slow">
    <p:wedg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914400" y="1752604"/>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8"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A207D54-F395-4480-B9D5-A2F3032002CD}" type="datetimeFigureOut">
              <a:rPr lang="fa-IR" smtClean="0"/>
              <a:pPr/>
              <a:t>1437/12/13</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ADA984D-80DF-41BB-A7E0-887D4DF272AE}" type="slidenum">
              <a:rPr lang="fa-IR" smtClean="0"/>
              <a:pPr/>
              <a:t>‹#›</a:t>
            </a:fld>
            <a:endParaRPr lang="fa-IR"/>
          </a:p>
        </p:txBody>
      </p:sp>
    </p:spTree>
    <p:extLst>
      <p:ext uri="{BB962C8B-B14F-4D97-AF65-F5344CB8AC3E}">
        <p14:creationId xmlns:p14="http://schemas.microsoft.com/office/powerpoint/2010/main" val="1028919696"/>
      </p:ext>
    </p:extLst>
  </p:cSld>
  <p:clrMapOvr>
    <a:masterClrMapping/>
  </p:clrMapOvr>
  <p:transition spd="slow">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054571938"/>
      </p:ext>
    </p:extLst>
  </p:cSld>
  <p:clrMapOvr>
    <a:masterClrMapping/>
  </p:clrMapOvr>
  <p:transition spd="slow">
    <p:wedg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A207D54-F395-4480-B9D5-A2F3032002CD}" type="datetimeFigureOut">
              <a:rPr lang="fa-IR" smtClean="0">
                <a:solidFill>
                  <a:prstClr val="white"/>
                </a:solidFill>
              </a:rPr>
              <a:pPr/>
              <a:t>1437/12/13</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4ADA984D-80DF-41BB-A7E0-887D4DF272AE}" type="slidenum">
              <a:rPr lang="fa-IR" smtClean="0">
                <a:solidFill>
                  <a:prstClr val="white"/>
                </a:solidFill>
              </a:rPr>
              <a:pPr/>
              <a:t>‹#›</a:t>
            </a:fld>
            <a:endParaRPr lang="fa-IR">
              <a:solidFill>
                <a:prstClr val="white"/>
              </a:solidFill>
            </a:endParaRP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endParaRPr lang="en-US">
              <a:solidFill>
                <a:prstClr val="white"/>
              </a:solidFill>
            </a:endParaRPr>
          </a:p>
        </p:txBody>
      </p:sp>
    </p:spTree>
    <p:extLst>
      <p:ext uri="{BB962C8B-B14F-4D97-AF65-F5344CB8AC3E}">
        <p14:creationId xmlns:p14="http://schemas.microsoft.com/office/powerpoint/2010/main" val="2620922314"/>
      </p:ext>
    </p:extLst>
  </p:cSld>
  <p:clrMapOvr>
    <a:overrideClrMapping bg1="dk1" tx1="lt1" bg2="dk2" tx2="lt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1"/>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1"/>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A207D54-F395-4480-B9D5-A2F3032002CD}" type="datetimeFigureOut">
              <a:rPr lang="fa-IR" smtClean="0">
                <a:solidFill>
                  <a:prstClr val="white"/>
                </a:solidFill>
              </a:rPr>
              <a:pPr/>
              <a:t>1437/12/13</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4ADA984D-80DF-41BB-A7E0-887D4DF272AE}"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623227262"/>
      </p:ext>
    </p:extLst>
  </p:cSld>
  <p:clrMapOvr>
    <a:overrideClrMapping bg1="dk1" tx1="lt1" bg2="dk2" tx2="lt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0"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297"/>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9" y="1444297"/>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586739137"/>
      </p:ext>
    </p:extLst>
  </p:cSld>
  <p:clrMapOvr>
    <a:overrideClrMapping bg1="lt1" tx1="dk1" bg2="lt2" tx2="dk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A207D54-F395-4480-B9D5-A2F3032002CD}" type="datetimeFigureOut">
              <a:rPr lang="fa-IR" smtClean="0">
                <a:solidFill>
                  <a:prstClr val="white"/>
                </a:solidFill>
              </a:rPr>
              <a:pPr/>
              <a:t>1437/12/13</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4ADA984D-80DF-41BB-A7E0-887D4DF272AE}"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4227155968"/>
      </p:ext>
    </p:extLst>
  </p:cSld>
  <p:clrMapOvr>
    <a:overrideClrMapping bg1="dk1" tx1="lt1" bg2="dk2" tx2="lt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630896868"/>
      </p:ext>
    </p:extLst>
  </p:cSld>
  <p:clrMapOvr>
    <a:masterClrMapping/>
  </p:clrMapOvr>
  <p:transition spd="slow">
    <p:wedg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426310028"/>
      </p:ext>
    </p:extLst>
  </p:cSld>
  <p:clrMapOvr>
    <a:overrideClrMapping bg1="lt1" tx1="dk1" bg2="lt2" tx2="dk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A207D54-F395-4480-B9D5-A2F3032002CD}" type="datetimeFigureOut">
              <a:rPr lang="fa-IR" smtClean="0">
                <a:solidFill>
                  <a:prstClr val="white"/>
                </a:solidFill>
              </a:rPr>
              <a:pPr/>
              <a:t>1437/12/13</a:t>
            </a:fld>
            <a:endParaRPr lang="fa-IR">
              <a:solidFill>
                <a:prstClr val="white"/>
              </a:solidFill>
            </a:endParaRPr>
          </a:p>
        </p:txBody>
      </p:sp>
      <p:sp>
        <p:nvSpPr>
          <p:cNvPr id="6" name="Footer Placeholder 5"/>
          <p:cNvSpPr>
            <a:spLocks noGrp="1"/>
          </p:cNvSpPr>
          <p:nvPr>
            <p:ph type="ftr" sz="quarter" idx="11"/>
          </p:nvPr>
        </p:nvSpPr>
        <p:spPr>
          <a:xfrm>
            <a:off x="5840098" y="6407947"/>
            <a:ext cx="313424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ADA984D-80DF-41BB-A7E0-887D4DF272AE}"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955250" y="5001996"/>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71413"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12316" y="578774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endParaRPr lang="en-US">
              <a:solidFill>
                <a:prstClr val="white"/>
              </a:solidFill>
            </a:endParaRPr>
          </a:p>
        </p:txBody>
      </p:sp>
    </p:spTree>
    <p:extLst>
      <p:ext uri="{BB962C8B-B14F-4D97-AF65-F5344CB8AC3E}">
        <p14:creationId xmlns:p14="http://schemas.microsoft.com/office/powerpoint/2010/main" val="3857303226"/>
      </p:ext>
    </p:extLst>
  </p:cSld>
  <p:clrMapOvr>
    <a:overrideClrMapping bg1="dk1" tx1="lt1" bg2="dk2" tx2="lt2" accent1="accent1" accent2="accent2" accent3="accent3" accent4="accent4" accent5="accent5" accent6="accent6" hlink="hlink" folHlink="folHlink"/>
  </p:clrMapOvr>
  <p:transition spd="slow">
    <p:wedg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2"/>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23551218"/>
      </p:ext>
    </p:extLst>
  </p:cSld>
  <p:clrMapOvr>
    <a:masterClrMapping/>
  </p:clrMapOvr>
  <p:transition spd="slow">
    <p:wedg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3"/>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41864203"/>
      </p:ext>
    </p:extLst>
  </p:cSld>
  <p:clrMapOvr>
    <a:masterClrMapping/>
  </p:clrMapOvr>
  <p:transition spd="slow">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A984D-80DF-41BB-A7E0-887D4DF272AE}" type="slidenum">
              <a:rPr lang="fa-IR" smtClean="0"/>
              <a:pPr/>
              <a:t>‹#›</a:t>
            </a:fld>
            <a:endParaRPr lang="fa-IR"/>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A207D54-F395-4480-B9D5-A2F3032002CD}" type="datetimeFigureOut">
              <a:rPr lang="fa-IR" smtClean="0"/>
              <a:pPr/>
              <a:t>1437/12/13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10769600" y="6356351"/>
            <a:ext cx="812800" cy="365125"/>
          </a:xfrm>
        </p:spPr>
        <p:txBody>
          <a:bodyPr/>
          <a:lstStyle/>
          <a:p>
            <a:fld id="{4ADA984D-80DF-41BB-A7E0-887D4DF272AE}" type="slidenum">
              <a:rPr lang="fa-IR" smtClean="0"/>
              <a:pPr/>
              <a:t>‹#›</a:t>
            </a:fld>
            <a:endParaRPr lang="fa-I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4.jpe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A207D54-F395-4480-B9D5-A2F3032002CD}" type="datetimeFigureOut">
              <a:rPr lang="fa-IR" smtClean="0"/>
              <a:pPr/>
              <a:t>1437/12/13</a:t>
            </a:fld>
            <a:endParaRPr lang="fa-I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a-I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ADA984D-80DF-41BB-A7E0-887D4DF272AE}" type="slidenum">
              <a:rPr lang="fa-IR" smtClean="0"/>
              <a:pPr/>
              <a:t>‹#›</a:t>
            </a:fld>
            <a:endParaRPr lang="fa-I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ransition spd="slow">
    <p:wedg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0A207D54-F395-4480-B9D5-A2F3032002CD}" type="datetimeFigureOut">
              <a:rPr lang="fa-IR" smtClean="0"/>
              <a:pPr/>
              <a:t>1437/12/13</a:t>
            </a:fld>
            <a:endParaRPr lang="fa-IR"/>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a-IR"/>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ADA984D-80DF-41BB-A7E0-887D4DF272AE}" type="slidenum">
              <a:rPr lang="fa-IR" smtClean="0"/>
              <a:pPr/>
              <a:t>‹#›</a:t>
            </a:fld>
            <a:endParaRPr lang="fa-IR"/>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ransition spd="slow">
    <p:wedge/>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4"/>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A207D54-F395-4480-B9D5-A2F3032002CD}" type="datetimeFigureOut">
              <a:rPr lang="fa-IR" smtClean="0">
                <a:solidFill>
                  <a:prstClr val="black">
                    <a:tint val="75000"/>
                  </a:prstClr>
                </a:solidFill>
              </a:rPr>
              <a:pPr/>
              <a:t>1437/12/13</a:t>
            </a:fld>
            <a:endParaRPr lang="fa-IR">
              <a:solidFill>
                <a:prstClr val="black">
                  <a:tint val="75000"/>
                </a:prstClr>
              </a:solidFill>
            </a:endParaRPr>
          </a:p>
        </p:txBody>
      </p:sp>
      <p:sp>
        <p:nvSpPr>
          <p:cNvPr id="5" name="Footer Placeholder 4"/>
          <p:cNvSpPr>
            <a:spLocks noGrp="1"/>
          </p:cNvSpPr>
          <p:nvPr>
            <p:ph type="ftr" sz="quarter" idx="3"/>
          </p:nvPr>
        </p:nvSpPr>
        <p:spPr>
          <a:xfrm>
            <a:off x="677335" y="6041364"/>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8590664" y="6041364"/>
            <a:ext cx="683339" cy="365125"/>
          </a:xfrm>
          <a:prstGeom prst="rect">
            <a:avLst/>
          </a:prstGeom>
        </p:spPr>
        <p:txBody>
          <a:bodyPr vert="horz" lIns="91440" tIns="45720" rIns="91440" bIns="45720" rtlCol="0" anchor="ctr"/>
          <a:lstStyle>
            <a:lvl1pPr algn="r">
              <a:defRPr sz="900">
                <a:solidFill>
                  <a:schemeClr val="accent1"/>
                </a:solidFill>
              </a:defRPr>
            </a:lvl1pPr>
          </a:lstStyle>
          <a:p>
            <a:fld id="{4ADA984D-80DF-41BB-A7E0-887D4DF272AE}" type="slidenum">
              <a:rPr lang="fa-IR" smtClean="0">
                <a:solidFill>
                  <a:srgbClr val="5FCBEF"/>
                </a:solidFill>
              </a:rPr>
              <a:pPr/>
              <a:t>‹#›</a:t>
            </a:fld>
            <a:endParaRPr lang="fa-IR">
              <a:solidFill>
                <a:srgbClr val="5FCBEF"/>
              </a:solidFill>
            </a:endParaRPr>
          </a:p>
        </p:txBody>
      </p:sp>
    </p:spTree>
    <p:extLst>
      <p:ext uri="{BB962C8B-B14F-4D97-AF65-F5344CB8AC3E}">
        <p14:creationId xmlns:p14="http://schemas.microsoft.com/office/powerpoint/2010/main" val="396905360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Lst>
  <p:transition spd="slow">
    <p:wedge/>
  </p:transition>
  <p:timing>
    <p:tnLst>
      <p:par>
        <p:cTn id="1" dur="indefinite" restart="never" nodeType="tmRoot"/>
      </p:par>
    </p:tnLst>
  </p:timing>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955250" y="5001996"/>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71413"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12316" y="578774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1"/>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0A207D54-F395-4480-B9D5-A2F3032002CD}" type="datetimeFigureOut">
              <a:rPr lang="fa-IR" smtClean="0">
                <a:solidFill>
                  <a:prstClr val="black"/>
                </a:solidFill>
              </a:rPr>
              <a:pPr/>
              <a:t>1437/12/13</a:t>
            </a:fld>
            <a:endParaRPr lang="fa-IR">
              <a:solidFill>
                <a:prstClr val="black"/>
              </a:solidFill>
            </a:endParaRPr>
          </a:p>
        </p:txBody>
      </p:sp>
      <p:sp>
        <p:nvSpPr>
          <p:cNvPr id="22" name="Footer Placeholder 21"/>
          <p:cNvSpPr>
            <a:spLocks noGrp="1"/>
          </p:cNvSpPr>
          <p:nvPr>
            <p:ph type="ftr" sz="quarter" idx="3"/>
          </p:nvPr>
        </p:nvSpPr>
        <p:spPr>
          <a:xfrm>
            <a:off x="5840098" y="6407947"/>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fa-IR">
              <a:solidFill>
                <a:prstClr val="black"/>
              </a:solidFill>
            </a:endParaRPr>
          </a:p>
        </p:txBody>
      </p:sp>
      <p:sp>
        <p:nvSpPr>
          <p:cNvPr id="18" name="Slide Number Placeholder 17"/>
          <p:cNvSpPr>
            <a:spLocks noGrp="1"/>
          </p:cNvSpPr>
          <p:nvPr>
            <p:ph type="sldNum" sz="quarter" idx="4"/>
          </p:nvPr>
        </p:nvSpPr>
        <p:spPr>
          <a:xfrm>
            <a:off x="11529696" y="6407947"/>
            <a:ext cx="487680" cy="365125"/>
          </a:xfrm>
          <a:prstGeom prst="rect">
            <a:avLst/>
          </a:prstGeom>
        </p:spPr>
        <p:txBody>
          <a:bodyPr vert="horz" anchor="b"/>
          <a:lstStyle>
            <a:lvl1pPr algn="r" eaLnBrk="1" latinLnBrk="0" hangingPunct="1">
              <a:defRPr kumimoji="0" sz="1000" b="0">
                <a:solidFill>
                  <a:schemeClr val="tx1"/>
                </a:solidFill>
              </a:defRPr>
            </a:lvl1pPr>
            <a:extLst/>
          </a:lstStyle>
          <a:p>
            <a:fld id="{4ADA984D-80DF-41BB-A7E0-887D4DF272AE}"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354802688"/>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ransition spd="slow">
    <p:wedg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file:///C:\Users\basirat01\Desktop\&#1587;&#1575;&#1740;&#1578;\&#1662;&#1575;&#1608;&#1585;%20&#1711;&#1575;&#1607;&#1606;&#1575;&#1605;&#1607;%20&#1587;&#1582;&#1606;%20&#1607;&#1575;&#1583;&#1740;\&#1662;&#1575;&#1608;&#1585;%20&#1608;%20&#1601;&#1740;&#1604;&#1605;&#8204;&#1607;&#1575;\&#1578;&#1608;&#1607;&#1605;%20&#1578;&#1608;&#1591;&#1574;&#1607;.mp4" TargetMode="External"/><Relationship Id="rId1" Type="http://schemas.microsoft.com/office/2007/relationships/media" Target="file:///C:\Users\basirat01\Desktop\&#1587;&#1575;&#1740;&#1578;\&#1662;&#1575;&#1608;&#1585;%20&#1711;&#1575;&#1607;&#1606;&#1575;&#1605;&#1607;%20&#1587;&#1582;&#1606;%20&#1607;&#1575;&#1583;&#1740;\&#1662;&#1575;&#1608;&#1585;%20&#1608;%20&#1601;&#1740;&#1604;&#1605;&#8204;&#1607;&#1575;\&#1578;&#1608;&#1607;&#1605;%20&#1578;&#1608;&#1591;&#1574;&#1607;.mp4" TargetMode="External"/><Relationship Id="rId5" Type="http://schemas.openxmlformats.org/officeDocument/2006/relationships/image" Target="../media/image21.png"/><Relationship Id="rId4" Type="http://schemas.openxmlformats.org/officeDocument/2006/relationships/slide" Target="slide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0.xml"/><Relationship Id="rId7" Type="http://schemas.openxmlformats.org/officeDocument/2006/relationships/slide" Target="slide7.xml"/><Relationship Id="rId2" Type="http://schemas.openxmlformats.org/officeDocument/2006/relationships/video" Target="file:///C:\Users\basirat01\Desktop\&#1587;&#1575;&#1740;&#1578;\&#1662;&#1575;&#1608;&#1585;%20&#1711;&#1575;&#1607;&#1606;&#1575;&#1605;&#1607;%20&#1587;&#1582;&#1606;%20&#1607;&#1575;&#1583;&#1740;\&#1662;&#1575;&#1608;&#1585;%20&#1608;%20&#1601;&#1740;&#1604;&#1605;&#8204;&#1607;&#1575;\&#1584;&#1575;&#1578;%20&#1606;&#1592;&#1575;&#1605;%20&#1587;&#1604;&#1591;&#1607;.mp4" TargetMode="External"/><Relationship Id="rId1" Type="http://schemas.microsoft.com/office/2007/relationships/media" Target="file:///C:\Users\basirat01\Desktop\&#1587;&#1575;&#1740;&#1578;\&#1662;&#1575;&#1608;&#1585;%20&#1711;&#1575;&#1607;&#1606;&#1575;&#1605;&#1607;%20&#1587;&#1582;&#1606;%20&#1607;&#1575;&#1583;&#1740;\&#1662;&#1575;&#1608;&#1585;%20&#1608;%20&#1601;&#1740;&#1604;&#1605;&#8204;&#1607;&#1575;\&#1584;&#1575;&#1578;%20&#1606;&#1592;&#1575;&#1605;%20&#1587;&#1604;&#1591;&#1607;.mp4" TargetMode="Externa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slide" Target="slide20.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7.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slide" Target="slide24.xml"/><Relationship Id="rId2" Type="http://schemas.openxmlformats.org/officeDocument/2006/relationships/image" Target="../media/image11.jpeg"/><Relationship Id="rId1" Type="http://schemas.openxmlformats.org/officeDocument/2006/relationships/slideLayout" Target="../slideLayouts/slideLayout1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 y="3296448"/>
            <a:ext cx="6022428" cy="984885"/>
          </a:xfrm>
          <a:prstGeom prst="rect">
            <a:avLst/>
          </a:prstGeom>
          <a:noFill/>
        </p:spPr>
        <p:txBody>
          <a:bodyPr wrap="square" rtlCol="1">
            <a:spAutoFit/>
          </a:bodyPr>
          <a:lstStyle/>
          <a:p>
            <a:r>
              <a:rPr lang="fa-IR" sz="4000" b="1" dirty="0">
                <a:solidFill>
                  <a:srgbClr val="FFFF00"/>
                </a:solidFill>
              </a:rPr>
              <a:t>گذری بر مبانی قرآنی «جهاد کبیر»</a:t>
            </a:r>
            <a:endParaRPr lang="en-US" sz="4000" dirty="0">
              <a:solidFill>
                <a:srgbClr val="FFFF00"/>
              </a:solidFill>
            </a:endParaRPr>
          </a:p>
          <a:p>
            <a:endParaRPr lang="fa-IR" dirty="0">
              <a:solidFill>
                <a:srgbClr val="FFFF00"/>
              </a:solidFill>
            </a:endParaRPr>
          </a:p>
        </p:txBody>
      </p:sp>
      <p:sp>
        <p:nvSpPr>
          <p:cNvPr id="6" name="TextBox 5"/>
          <p:cNvSpPr txBox="1"/>
          <p:nvPr/>
        </p:nvSpPr>
        <p:spPr>
          <a:xfrm>
            <a:off x="874465" y="4281333"/>
            <a:ext cx="4734765" cy="461665"/>
          </a:xfrm>
          <a:prstGeom prst="rect">
            <a:avLst/>
          </a:prstGeom>
          <a:noFill/>
        </p:spPr>
        <p:txBody>
          <a:bodyPr wrap="square" rtlCol="0">
            <a:spAutoFit/>
          </a:bodyPr>
          <a:lstStyle/>
          <a:p>
            <a:r>
              <a:rPr lang="fa-IR" sz="2400" b="1" dirty="0" smtClean="0">
                <a:cs typeface="B Titr" pitchFamily="2" charset="-78"/>
              </a:rPr>
              <a:t>معاونت سياسي نمايندگي ولي فقيه در سپاه</a:t>
            </a:r>
            <a:endParaRPr lang="en-US" sz="2400" dirty="0" smtClean="0">
              <a:cs typeface="B Titr" pitchFamily="2" charset="-78"/>
            </a:endParaRPr>
          </a:p>
        </p:txBody>
      </p:sp>
      <p:pic>
        <p:nvPicPr>
          <p:cNvPr id="8" name="Picture 5" descr="BESM15"/>
          <p:cNvPicPr>
            <a:picLocks noChangeAspect="1" noChangeArrowheads="1"/>
          </p:cNvPicPr>
          <p:nvPr/>
        </p:nvPicPr>
        <p:blipFill>
          <a:blip r:embed="rId2">
            <a:clrChange>
              <a:clrFrom>
                <a:srgbClr val="FEFEFE"/>
              </a:clrFrom>
              <a:clrTo>
                <a:srgbClr val="FEFEFE">
                  <a:alpha val="0"/>
                </a:srgbClr>
              </a:clrTo>
            </a:clrChange>
          </a:blip>
          <a:srcRect/>
          <a:stretch>
            <a:fillRect/>
          </a:stretch>
        </p:blipFill>
        <p:spPr bwMode="auto">
          <a:xfrm>
            <a:off x="5795501" y="366082"/>
            <a:ext cx="5879479" cy="5328137"/>
          </a:xfrm>
          <a:prstGeom prst="rect">
            <a:avLst/>
          </a:prstGeom>
          <a:noFill/>
          <a:ln w="9525">
            <a:noFill/>
            <a:miter lim="800000"/>
            <a:headEnd/>
            <a:tailEnd/>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12069">
            <a:off x="240881" y="516103"/>
            <a:ext cx="4359564" cy="2452255"/>
          </a:xfrm>
          <a:prstGeom prst="rect">
            <a:avLst/>
          </a:prstGeom>
        </p:spPr>
      </p:pic>
    </p:spTree>
    <p:extLst>
      <p:ext uri="{BB962C8B-B14F-4D97-AF65-F5344CB8AC3E}">
        <p14:creationId xmlns:p14="http://schemas.microsoft.com/office/powerpoint/2010/main" val="277099122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6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500"/>
                                        <p:tgtEl>
                                          <p:spTgt spid="6"/>
                                        </p:tgtEl>
                                      </p:cBhvr>
                                    </p:animEffect>
                                  </p:childTnLst>
                                </p:cTn>
                              </p:par>
                            </p:childTnLst>
                          </p:cTn>
                        </p:par>
                        <p:par>
                          <p:cTn id="16" fill="hold">
                            <p:stCondLst>
                              <p:cond delay="2600"/>
                            </p:stCondLst>
                            <p:childTnLst>
                              <p:par>
                                <p:cTn id="17" presetID="31"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900" fill="hold"/>
                                        <p:tgtEl>
                                          <p:spTgt spid="9"/>
                                        </p:tgtEl>
                                        <p:attrNameLst>
                                          <p:attrName>ppt_w</p:attrName>
                                        </p:attrNameLst>
                                      </p:cBhvr>
                                      <p:tavLst>
                                        <p:tav tm="0">
                                          <p:val>
                                            <p:fltVal val="0"/>
                                          </p:val>
                                        </p:tav>
                                        <p:tav tm="100000">
                                          <p:val>
                                            <p:strVal val="#ppt_w"/>
                                          </p:val>
                                        </p:tav>
                                      </p:tavLst>
                                    </p:anim>
                                    <p:anim calcmode="lin" valueType="num">
                                      <p:cBhvr>
                                        <p:cTn id="20" dur="900" fill="hold"/>
                                        <p:tgtEl>
                                          <p:spTgt spid="9"/>
                                        </p:tgtEl>
                                        <p:attrNameLst>
                                          <p:attrName>ppt_h</p:attrName>
                                        </p:attrNameLst>
                                      </p:cBhvr>
                                      <p:tavLst>
                                        <p:tav tm="0">
                                          <p:val>
                                            <p:fltVal val="0"/>
                                          </p:val>
                                        </p:tav>
                                        <p:tav tm="100000">
                                          <p:val>
                                            <p:strVal val="#ppt_h"/>
                                          </p:val>
                                        </p:tav>
                                      </p:tavLst>
                                    </p:anim>
                                    <p:anim calcmode="lin" valueType="num">
                                      <p:cBhvr>
                                        <p:cTn id="21" dur="900" fill="hold"/>
                                        <p:tgtEl>
                                          <p:spTgt spid="9"/>
                                        </p:tgtEl>
                                        <p:attrNameLst>
                                          <p:attrName>style.rotation</p:attrName>
                                        </p:attrNameLst>
                                      </p:cBhvr>
                                      <p:tavLst>
                                        <p:tav tm="0">
                                          <p:val>
                                            <p:fltVal val="90"/>
                                          </p:val>
                                        </p:tav>
                                        <p:tav tm="100000">
                                          <p:val>
                                            <p:fltVal val="0"/>
                                          </p:val>
                                        </p:tav>
                                      </p:tavLst>
                                    </p:anim>
                                    <p:animEffect transition="in" filter="fade">
                                      <p:cBhvr>
                                        <p:cTn id="22" dur="9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2994" y="704088"/>
            <a:ext cx="2379406" cy="873989"/>
          </a:xfrm>
        </p:spPr>
        <p:txBody>
          <a:bodyPr>
            <a:normAutofit/>
          </a:bodyPr>
          <a:lstStyle/>
          <a:p>
            <a:pPr algn="r" rtl="1"/>
            <a:r>
              <a:rPr lang="fa-IR" sz="4800" dirty="0" smtClean="0">
                <a:cs typeface="B Titr" pitchFamily="2" charset="-78"/>
              </a:rPr>
              <a:t>جمع‌بندی:</a:t>
            </a:r>
            <a:endParaRPr lang="en-US" sz="4800" dirty="0">
              <a:cs typeface="B Titr" pitchFamily="2" charset="-78"/>
            </a:endParaRPr>
          </a:p>
        </p:txBody>
      </p:sp>
      <p:sp>
        <p:nvSpPr>
          <p:cNvPr id="3" name="Content Placeholder 2"/>
          <p:cNvSpPr>
            <a:spLocks noGrp="1"/>
          </p:cNvSpPr>
          <p:nvPr>
            <p:ph idx="1"/>
          </p:nvPr>
        </p:nvSpPr>
        <p:spPr/>
        <p:txBody>
          <a:bodyPr>
            <a:normAutofit/>
          </a:bodyPr>
          <a:lstStyle/>
          <a:p>
            <a:pPr marL="514350" indent="-514350" algn="just" rtl="1">
              <a:buClr>
                <a:schemeClr val="tx1"/>
              </a:buClr>
              <a:buFont typeface="+mj-lt"/>
              <a:buAutoNum type="arabicParenR"/>
            </a:pPr>
            <a:r>
              <a:rPr lang="ar-SA" sz="2800" dirty="0" smtClean="0">
                <a:solidFill>
                  <a:srgbClr val="002060"/>
                </a:solidFill>
                <a:cs typeface="B Mitra" pitchFamily="2" charset="-78"/>
              </a:rPr>
              <a:t>در عالم دو جبهه بیشتر وجود ندارد، و جبهه سومی هم در کار نیست </a:t>
            </a:r>
            <a:r>
              <a:rPr lang="ar-SA" sz="2800" dirty="0" smtClean="0">
                <a:solidFill>
                  <a:srgbClr val="7030A0"/>
                </a:solidFill>
                <a:cs typeface="B Davat" pitchFamily="2" charset="-78"/>
              </a:rPr>
              <a:t>« هذانِ خَصْمانِ اخْتَصَمُوا في‏ رَبِّهِمْ ...» </a:t>
            </a:r>
            <a:r>
              <a:rPr lang="fa-IR" sz="2800" dirty="0" smtClean="0">
                <a:solidFill>
                  <a:srgbClr val="FF0000"/>
                </a:solidFill>
                <a:cs typeface="B Davat" pitchFamily="2" charset="-78"/>
              </a:rPr>
              <a:t>(حج 19)</a:t>
            </a:r>
            <a:endParaRPr lang="en-US" sz="2800" dirty="0" smtClean="0">
              <a:solidFill>
                <a:srgbClr val="FF0000"/>
              </a:solidFill>
              <a:cs typeface="B Davat" pitchFamily="2" charset="-78"/>
            </a:endParaRPr>
          </a:p>
          <a:p>
            <a:pPr marL="514350" indent="-514350" algn="just" rtl="1">
              <a:buClr>
                <a:schemeClr val="tx1"/>
              </a:buClr>
              <a:buFont typeface="+mj-lt"/>
              <a:buAutoNum type="arabicParenR"/>
            </a:pPr>
            <a:r>
              <a:rPr lang="ar-SA" sz="2800" dirty="0" smtClean="0">
                <a:solidFill>
                  <a:srgbClr val="002060"/>
                </a:solidFill>
                <a:cs typeface="B Mitra" pitchFamily="2" charset="-78"/>
              </a:rPr>
              <a:t>خصومت و دشمنی  این دو جبهه دا</a:t>
            </a:r>
            <a:r>
              <a:rPr lang="fa-IR" sz="2800" dirty="0">
                <a:solidFill>
                  <a:srgbClr val="002060"/>
                </a:solidFill>
                <a:cs typeface="B Mitra" pitchFamily="2" charset="-78"/>
              </a:rPr>
              <a:t>ئ</a:t>
            </a:r>
            <a:r>
              <a:rPr lang="ar-SA" sz="2800" dirty="0" smtClean="0">
                <a:solidFill>
                  <a:srgbClr val="002060"/>
                </a:solidFill>
                <a:cs typeface="B Mitra" pitchFamily="2" charset="-78"/>
              </a:rPr>
              <a:t>می است و بر سر ربوب</a:t>
            </a:r>
            <a:r>
              <a:rPr lang="fa-IR" sz="2800" dirty="0" smtClean="0">
                <a:solidFill>
                  <a:srgbClr val="002060"/>
                </a:solidFill>
                <a:cs typeface="B Mitra" pitchFamily="2" charset="-78"/>
              </a:rPr>
              <a:t>ی</a:t>
            </a:r>
            <a:r>
              <a:rPr lang="ar-SA" sz="2800" dirty="0" smtClean="0">
                <a:solidFill>
                  <a:srgbClr val="002060"/>
                </a:solidFill>
                <a:cs typeface="B Mitra" pitchFamily="2" charset="-78"/>
              </a:rPr>
              <a:t>ت عالم است و با مذاکره قابل حل نیست</a:t>
            </a:r>
            <a:r>
              <a:rPr lang="fa-IR" sz="2800" dirty="0" smtClean="0">
                <a:solidFill>
                  <a:srgbClr val="002060"/>
                </a:solidFill>
                <a:cs typeface="B Mitra" pitchFamily="2" charset="-78"/>
              </a:rPr>
              <a:t>.</a:t>
            </a:r>
            <a:endParaRPr lang="en-US" sz="2800" dirty="0" smtClean="0">
              <a:solidFill>
                <a:srgbClr val="002060"/>
              </a:solidFill>
              <a:cs typeface="B Mitra" pitchFamily="2" charset="-78"/>
            </a:endParaRPr>
          </a:p>
          <a:p>
            <a:pPr marL="514350" indent="-514350" algn="just" rtl="1">
              <a:buClr>
                <a:schemeClr val="tx1"/>
              </a:buClr>
              <a:buFont typeface="+mj-lt"/>
              <a:buAutoNum type="arabicParenR"/>
            </a:pPr>
            <a:r>
              <a:rPr lang="ar-SA" sz="2800" dirty="0" smtClean="0">
                <a:solidFill>
                  <a:srgbClr val="002060"/>
                </a:solidFill>
                <a:cs typeface="B Mitra" pitchFamily="2" charset="-78"/>
              </a:rPr>
              <a:t>شاخص تعی</a:t>
            </a:r>
            <a:r>
              <a:rPr lang="fa-IR" sz="2800" dirty="0" smtClean="0">
                <a:solidFill>
                  <a:srgbClr val="002060"/>
                </a:solidFill>
                <a:cs typeface="B Mitra" pitchFamily="2" charset="-78"/>
              </a:rPr>
              <a:t>ی</a:t>
            </a:r>
            <a:r>
              <a:rPr lang="ar-SA" sz="2800" dirty="0" smtClean="0">
                <a:solidFill>
                  <a:srgbClr val="002060"/>
                </a:solidFill>
                <a:cs typeface="B Mitra" pitchFamily="2" charset="-78"/>
              </a:rPr>
              <a:t>ن حق و باطل امام حق (ولایت) است. </a:t>
            </a:r>
            <a:r>
              <a:rPr lang="ar-SA" sz="2800" dirty="0" smtClean="0">
                <a:solidFill>
                  <a:srgbClr val="7030A0"/>
                </a:solidFill>
                <a:cs typeface="B Davat" pitchFamily="2" charset="-78"/>
              </a:rPr>
              <a:t>«الحق مع العلی و علی مع الحق»</a:t>
            </a:r>
            <a:endParaRPr lang="en-US" sz="2800" dirty="0" smtClean="0">
              <a:solidFill>
                <a:srgbClr val="7030A0"/>
              </a:solidFill>
              <a:cs typeface="B Davat" pitchFamily="2" charset="-78"/>
            </a:endParaRPr>
          </a:p>
          <a:p>
            <a:pPr marL="514350" indent="-514350" algn="just" rtl="1">
              <a:buClr>
                <a:schemeClr val="tx1"/>
              </a:buClr>
              <a:buFont typeface="+mj-lt"/>
              <a:buAutoNum type="arabicParenR"/>
            </a:pPr>
            <a:r>
              <a:rPr lang="ar-SA" sz="2800" dirty="0" smtClean="0">
                <a:solidFill>
                  <a:srgbClr val="002060"/>
                </a:solidFill>
                <a:cs typeface="B Mitra" pitchFamily="2" charset="-78"/>
              </a:rPr>
              <a:t>حال که در جبهه حق قرار گرفتیم باید بدانیم حتماً باطل در مقابل ما صف آرایی می‌کند و اینجا نوبت جهاد و استقامت است</a:t>
            </a:r>
            <a:r>
              <a:rPr lang="fa-IR" sz="2800" dirty="0" smtClean="0">
                <a:solidFill>
                  <a:srgbClr val="002060"/>
                </a:solidFill>
                <a:cs typeface="B Mitra" pitchFamily="2" charset="-78"/>
              </a:rPr>
              <a:t>.</a:t>
            </a:r>
            <a:endParaRPr lang="en-US" sz="2800" dirty="0" smtClean="0">
              <a:solidFill>
                <a:srgbClr val="002060"/>
              </a:solidFill>
              <a:cs typeface="B Mitra" pitchFamily="2" charset="-78"/>
            </a:endParaRPr>
          </a:p>
          <a:p>
            <a:pPr marL="514350" indent="-514350" algn="just" rtl="1">
              <a:buClr>
                <a:schemeClr val="tx1"/>
              </a:buClr>
              <a:buFont typeface="+mj-lt"/>
              <a:buAutoNum type="arabicParenR"/>
            </a:pPr>
            <a:r>
              <a:rPr lang="ar-SA" sz="2800" dirty="0" smtClean="0">
                <a:solidFill>
                  <a:srgbClr val="002060"/>
                </a:solidFill>
                <a:cs typeface="B Mitra" pitchFamily="2" charset="-78"/>
              </a:rPr>
              <a:t>یقین قطعی داشته باشیم که پیروزی با ماست ، پس هیچ جای ناامیدی نیست.</a:t>
            </a:r>
            <a:endParaRPr lang="en-US" sz="2800" dirty="0" smtClean="0">
              <a:solidFill>
                <a:srgbClr val="002060"/>
              </a:solidFill>
              <a:cs typeface="B Mitra" pitchFamily="2" charset="-78"/>
            </a:endParaRPr>
          </a:p>
          <a:p>
            <a:pPr marL="514350" indent="-514350" algn="just" rtl="1">
              <a:buClr>
                <a:schemeClr val="tx1"/>
              </a:buClr>
              <a:buNone/>
            </a:pPr>
            <a:r>
              <a:rPr lang="ar-SA" sz="2800" dirty="0" smtClean="0">
                <a:solidFill>
                  <a:srgbClr val="7030A0"/>
                </a:solidFill>
                <a:cs typeface="B Davat" pitchFamily="2" charset="-78"/>
              </a:rPr>
              <a:t>« دَعْواهُمْ فيها سُبْحانَكَ اللَّهُمَّ وَ تَحِيَّتُهُمْ فيها سَلامٌ وَ آخِرُ دَعْواهُمْ أَنِ الْحَمْدُ لِلَّهِ رَبِّ الْعالَمينَ»</a:t>
            </a:r>
            <a:r>
              <a:rPr lang="fa-IR" sz="2800" dirty="0" smtClean="0">
                <a:solidFill>
                  <a:srgbClr val="002060"/>
                </a:solidFill>
                <a:cs typeface="B Davat" pitchFamily="2" charset="-78"/>
              </a:rPr>
              <a:t> </a:t>
            </a:r>
            <a:r>
              <a:rPr lang="fa-IR" sz="2800" dirty="0" smtClean="0">
                <a:solidFill>
                  <a:srgbClr val="FF0000"/>
                </a:solidFill>
                <a:cs typeface="B Davat" pitchFamily="2" charset="-78"/>
              </a:rPr>
              <a:t>(</a:t>
            </a:r>
            <a:r>
              <a:rPr lang="ar-SA" sz="2800" dirty="0" smtClean="0">
                <a:solidFill>
                  <a:srgbClr val="FF0000"/>
                </a:solidFill>
                <a:cs typeface="B Davat" pitchFamily="2" charset="-78"/>
              </a:rPr>
              <a:t>يونس10</a:t>
            </a:r>
            <a:r>
              <a:rPr lang="fa-IR" sz="2800" dirty="0" smtClean="0">
                <a:solidFill>
                  <a:srgbClr val="FF0000"/>
                </a:solidFill>
                <a:cs typeface="B Davat" pitchFamily="2" charset="-78"/>
              </a:rPr>
              <a:t>)</a:t>
            </a:r>
            <a:endParaRPr lang="en-US" sz="2800" dirty="0" smtClean="0">
              <a:solidFill>
                <a:srgbClr val="FF0000"/>
              </a:solidFill>
              <a:cs typeface="B Davat" pitchFamily="2" charset="-78"/>
            </a:endParaRPr>
          </a:p>
          <a:p>
            <a:pPr marL="514350" indent="-514350" algn="just" rtl="1">
              <a:buClr>
                <a:schemeClr val="tx1"/>
              </a:buClr>
              <a:buFont typeface="+mj-lt"/>
              <a:buAutoNum type="arabicParenR"/>
            </a:pPr>
            <a:endParaRPr lang="en-US" sz="2800" dirty="0">
              <a:solidFill>
                <a:srgbClr val="002060"/>
              </a:solidFill>
              <a:cs typeface="B Mitra" pitchFamily="2" charset="-78"/>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1" nodeType="afterEffect">
                                  <p:stCondLst>
                                    <p:cond delay="0"/>
                                  </p:stCondLst>
                                  <p:iterate type="lt">
                                    <p:tmPct val="0"/>
                                  </p:iterate>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1" dur="2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6" dur="20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1" dur="2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a:stretch>
            <a:fillRect/>
          </a:stretch>
        </p:blipFill>
        <p:spPr bwMode="auto">
          <a:xfrm>
            <a:off x="1745673" y="465255"/>
            <a:ext cx="8423563" cy="6068291"/>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47704" y="482872"/>
            <a:ext cx="7743464" cy="780337"/>
          </a:xfrm>
        </p:spPr>
        <p:txBody>
          <a:bodyPr>
            <a:normAutofit/>
          </a:bodyPr>
          <a:lstStyle/>
          <a:p>
            <a:pPr algn="ctr" rtl="1"/>
            <a:r>
              <a:rPr lang="fa-IR" sz="3200" dirty="0" smtClean="0">
                <a:solidFill>
                  <a:schemeClr val="accent6">
                    <a:lumMod val="50000"/>
                  </a:schemeClr>
                </a:solidFill>
                <a:latin typeface="IranNastaliq" panose="02020505000000020003" pitchFamily="18" charset="0"/>
                <a:cs typeface="B Titr" panose="00000700000000000000" pitchFamily="2" charset="-78"/>
              </a:rPr>
              <a:t>مؤمنان حق تبعیت از کفار را ندارند‌(مصادیق قرآنی)</a:t>
            </a:r>
            <a:endParaRPr lang="fa-IR" sz="3200" dirty="0">
              <a:solidFill>
                <a:schemeClr val="accent6">
                  <a:lumMod val="50000"/>
                </a:schemeClr>
              </a:solidFill>
              <a:latin typeface="IranNastaliq" panose="02020505000000020003" pitchFamily="18" charset="0"/>
              <a:cs typeface="B Titr" panose="00000700000000000000" pitchFamily="2" charset="-78"/>
            </a:endParaRPr>
          </a:p>
        </p:txBody>
      </p:sp>
      <p:sp>
        <p:nvSpPr>
          <p:cNvPr id="6" name="Content Placeholder 5"/>
          <p:cNvSpPr>
            <a:spLocks noGrp="1"/>
          </p:cNvSpPr>
          <p:nvPr>
            <p:ph idx="1"/>
          </p:nvPr>
        </p:nvSpPr>
        <p:spPr>
          <a:xfrm>
            <a:off x="235528" y="1263209"/>
            <a:ext cx="11767816" cy="5373118"/>
          </a:xfrm>
        </p:spPr>
        <p:txBody>
          <a:bodyPr>
            <a:normAutofit/>
          </a:bodyPr>
          <a:lstStyle/>
          <a:p>
            <a:pPr algn="r" rtl="1">
              <a:lnSpc>
                <a:spcPct val="150000"/>
              </a:lnSpc>
            </a:pPr>
            <a:r>
              <a:rPr lang="fa-IR" sz="3600" dirty="0" smtClean="0">
                <a:cs typeface="B Davat" panose="00000400000000000000" pitchFamily="2" charset="-78"/>
              </a:rPr>
              <a:t>... و لن یجعل الله للکافرین علی المؤمنین سبیلا‌(نساء 141)</a:t>
            </a:r>
          </a:p>
          <a:p>
            <a:pPr algn="r" rtl="1">
              <a:lnSpc>
                <a:spcPct val="150000"/>
              </a:lnSpc>
            </a:pPr>
            <a:endParaRPr lang="fa-IR" sz="3600" dirty="0" smtClean="0">
              <a:cs typeface="B Davat" panose="00000400000000000000" pitchFamily="2" charset="-78"/>
            </a:endParaRPr>
          </a:p>
          <a:p>
            <a:pPr algn="r" rtl="1">
              <a:lnSpc>
                <a:spcPct val="150000"/>
              </a:lnSpc>
            </a:pPr>
            <a:r>
              <a:rPr lang="fa-IR" sz="3600" dirty="0" smtClean="0">
                <a:cs typeface="B Davat" panose="00000400000000000000" pitchFamily="2" charset="-78"/>
              </a:rPr>
              <a:t>(</a:t>
            </a:r>
            <a:r>
              <a:rPr lang="ar-SA" sz="3600" dirty="0" smtClean="0">
                <a:cs typeface="B Davat" panose="00000400000000000000" pitchFamily="2" charset="-78"/>
              </a:rPr>
              <a:t>آل عمران 28</a:t>
            </a:r>
            <a:r>
              <a:rPr lang="fa-IR" sz="3600" dirty="0" smtClean="0">
                <a:cs typeface="B Davat" panose="00000400000000000000" pitchFamily="2" charset="-78"/>
              </a:rPr>
              <a:t>؛ </a:t>
            </a:r>
            <a:r>
              <a:rPr lang="ar-SA" sz="3600" dirty="0" smtClean="0">
                <a:cs typeface="B Davat" panose="00000400000000000000" pitchFamily="2" charset="-78"/>
              </a:rPr>
              <a:t>نساء 144</a:t>
            </a:r>
            <a:r>
              <a:rPr lang="fa-IR" sz="3600" dirty="0" smtClean="0">
                <a:cs typeface="B Davat" panose="00000400000000000000" pitchFamily="2" charset="-78"/>
              </a:rPr>
              <a:t>؛ </a:t>
            </a:r>
            <a:r>
              <a:rPr lang="ar-SA" sz="3600" dirty="0" smtClean="0">
                <a:cs typeface="B Davat" panose="00000400000000000000" pitchFamily="2" charset="-78"/>
              </a:rPr>
              <a:t>هود 112</a:t>
            </a:r>
            <a:r>
              <a:rPr lang="fa-IR" sz="3600" dirty="0">
                <a:cs typeface="B Davat" panose="00000400000000000000" pitchFamily="2" charset="-78"/>
              </a:rPr>
              <a:t> </a:t>
            </a:r>
            <a:r>
              <a:rPr lang="fa-IR" sz="3600" dirty="0" smtClean="0">
                <a:cs typeface="B Davat" panose="00000400000000000000" pitchFamily="2" charset="-78"/>
              </a:rPr>
              <a:t>و ...</a:t>
            </a:r>
            <a:endParaRPr lang="fa-IR" sz="3600" dirty="0">
              <a:cs typeface="B Davat" panose="00000400000000000000" pitchFamily="2" charset="-78"/>
            </a:endParaRPr>
          </a:p>
        </p:txBody>
      </p:sp>
      <p:sp>
        <p:nvSpPr>
          <p:cNvPr id="4" name="Action Button: Forward or Next 3">
            <a:hlinkClick r:id="rId4" action="ppaction://hlinksldjump" highlightClick="1"/>
          </p:cNvPr>
          <p:cNvSpPr/>
          <p:nvPr/>
        </p:nvSpPr>
        <p:spPr>
          <a:xfrm>
            <a:off x="575188" y="586985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8" name="00414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447499" y="1738746"/>
            <a:ext cx="609600" cy="609600"/>
          </a:xfrm>
          <a:prstGeom prst="rect">
            <a:avLst/>
          </a:prstGeom>
        </p:spPr>
        <p:style>
          <a:lnRef idx="2">
            <a:schemeClr val="accent3">
              <a:shade val="50000"/>
            </a:schemeClr>
          </a:lnRef>
          <a:fillRef idx="1">
            <a:schemeClr val="accent3"/>
          </a:fillRef>
          <a:effectRef idx="0">
            <a:schemeClr val="accent3"/>
          </a:effectRef>
          <a:fontRef idx="minor">
            <a:schemeClr val="lt1"/>
          </a:fontRef>
        </p:style>
      </p:pic>
    </p:spTree>
    <p:extLst>
      <p:ext uri="{BB962C8B-B14F-4D97-AF65-F5344CB8AC3E}">
        <p14:creationId xmlns:p14="http://schemas.microsoft.com/office/powerpoint/2010/main" val="322013026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ox(i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41028" fill="hold"/>
                                        <p:tgtEl>
                                          <p:spTgt spid="8"/>
                                        </p:tgtEl>
                                      </p:cBhvr>
                                    </p:cmd>
                                  </p:childTnLst>
                                </p:cTn>
                              </p:par>
                            </p:childTnLst>
                          </p:cTn>
                        </p:par>
                      </p:childTnLst>
                    </p:cTn>
                  </p:par>
                </p:childTnLst>
              </p:cTn>
              <p:nextCondLst>
                <p:cond evt="onClick" delay="0">
                  <p:tgtEl>
                    <p:spTgt spid="8"/>
                  </p:tgtEl>
                </p:cond>
              </p:nextCondLst>
            </p:seq>
            <p:audio>
              <p:cMediaNode vol="100000">
                <p:cTn id="27" fill="hold" display="0">
                  <p:stCondLst>
                    <p:cond delay="indefinite"/>
                  </p:stCondLst>
                  <p:endCondLst>
                    <p:cond evt="onStopAudio" delay="0">
                      <p:tgtEl>
                        <p:sldTgt/>
                      </p:tgtEl>
                    </p:cond>
                  </p:endCondLst>
                </p:cTn>
                <p:tgtEl>
                  <p:spTgt spid="8"/>
                </p:tgtEl>
              </p:cMediaNode>
            </p:audio>
          </p:childTnLst>
        </p:cTn>
      </p:par>
    </p:tnLst>
    <p:bldLst>
      <p:bldP spid="6" grpId="0" build="p"/>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391" y="1224"/>
            <a:ext cx="6146819" cy="1400530"/>
          </a:xfrm>
        </p:spPr>
        <p:txBody>
          <a:bodyPr>
            <a:normAutofit/>
          </a:bodyPr>
          <a:lstStyle/>
          <a:p>
            <a:pPr algn="ctr" rtl="1"/>
            <a:r>
              <a:rPr lang="ar-SA" sz="3200" dirty="0">
                <a:solidFill>
                  <a:schemeClr val="accent6">
                    <a:lumMod val="50000"/>
                  </a:schemeClr>
                </a:solidFill>
                <a:latin typeface="IranNastaliq" panose="02020505000000020003" pitchFamily="18" charset="0"/>
                <a:cs typeface="B Titr" panose="00000700000000000000" pitchFamily="2" charset="-78"/>
              </a:rPr>
              <a:t>وعده حق و قطعی خداوند به م</a:t>
            </a:r>
            <a:r>
              <a:rPr lang="fa-IR" sz="3200" dirty="0">
                <a:solidFill>
                  <a:schemeClr val="accent6">
                    <a:lumMod val="50000"/>
                  </a:schemeClr>
                </a:solidFill>
                <a:latin typeface="IranNastaliq" panose="02020505000000020003" pitchFamily="18" charset="0"/>
                <a:cs typeface="B Titr" panose="00000700000000000000" pitchFamily="2" charset="-78"/>
              </a:rPr>
              <a:t>ؤ</a:t>
            </a:r>
            <a:r>
              <a:rPr lang="ar-SA" sz="3200" dirty="0">
                <a:solidFill>
                  <a:schemeClr val="accent6">
                    <a:lumMod val="50000"/>
                  </a:schemeClr>
                </a:solidFill>
                <a:latin typeface="IranNastaliq" panose="02020505000000020003" pitchFamily="18" charset="0"/>
                <a:cs typeface="B Titr" panose="00000700000000000000" pitchFamily="2" charset="-78"/>
              </a:rPr>
              <a:t>منان:</a:t>
            </a:r>
            <a:endParaRPr lang="en-US" sz="3200" dirty="0">
              <a:solidFill>
                <a:schemeClr val="accent6">
                  <a:lumMod val="50000"/>
                </a:schemeClr>
              </a:solidFill>
              <a:latin typeface="IranNastaliq" panose="02020505000000020003" pitchFamily="18" charset="0"/>
              <a:cs typeface="B Titr" panose="00000700000000000000" pitchFamily="2" charset="-78"/>
            </a:endParaRPr>
          </a:p>
        </p:txBody>
      </p:sp>
      <p:sp>
        <p:nvSpPr>
          <p:cNvPr id="3" name="Content Placeholder 2"/>
          <p:cNvSpPr>
            <a:spLocks noGrp="1"/>
          </p:cNvSpPr>
          <p:nvPr>
            <p:ph idx="1"/>
          </p:nvPr>
        </p:nvSpPr>
        <p:spPr>
          <a:xfrm>
            <a:off x="446315" y="1401754"/>
            <a:ext cx="10725757" cy="5227646"/>
          </a:xfrm>
          <a:ln>
            <a:noFill/>
          </a:ln>
        </p:spPr>
        <p:txBody>
          <a:bodyPr>
            <a:normAutofit/>
          </a:bodyPr>
          <a:lstStyle/>
          <a:p>
            <a:pPr algn="r" rtl="1">
              <a:lnSpc>
                <a:spcPct val="150000"/>
              </a:lnSpc>
            </a:pPr>
            <a:r>
              <a:rPr lang="ar-SA" sz="3600" dirty="0">
                <a:cs typeface="B Davat" panose="00000400000000000000" pitchFamily="2" charset="-78"/>
              </a:rPr>
              <a:t>إِنَّ اللَّهَ يُدافِعُ عَنِ الَّذينَ </a:t>
            </a:r>
            <a:r>
              <a:rPr lang="ar-SA" sz="3600" dirty="0" smtClean="0">
                <a:cs typeface="B Davat" panose="00000400000000000000" pitchFamily="2" charset="-78"/>
              </a:rPr>
              <a:t>آمَنُوا</a:t>
            </a:r>
            <a:r>
              <a:rPr lang="fa-IR" sz="3600" dirty="0" smtClean="0">
                <a:cs typeface="B Davat" panose="00000400000000000000" pitchFamily="2" charset="-78"/>
              </a:rPr>
              <a:t> ...(</a:t>
            </a:r>
            <a:r>
              <a:rPr lang="ar-SA" sz="3600" dirty="0">
                <a:cs typeface="B Davat" panose="00000400000000000000" pitchFamily="2" charset="-78"/>
              </a:rPr>
              <a:t>حج 38</a:t>
            </a:r>
            <a:r>
              <a:rPr lang="fa-IR" sz="3600" dirty="0" smtClean="0">
                <a:cs typeface="B Davat" panose="00000400000000000000" pitchFamily="2" charset="-78"/>
              </a:rPr>
              <a:t>)</a:t>
            </a:r>
          </a:p>
          <a:p>
            <a:pPr marL="0" indent="0" algn="r" rtl="1">
              <a:lnSpc>
                <a:spcPct val="150000"/>
              </a:lnSpc>
              <a:buNone/>
            </a:pPr>
            <a:r>
              <a:rPr lang="fa-IR" sz="3200" dirty="0">
                <a:cs typeface="B Mitra" panose="00000400000000000000" pitchFamily="2" charset="-78"/>
              </a:rPr>
              <a:t>قطعا خداوند از كسانى كه ايمان آورده‏ اند دفاع مى ‏كند زيرا خدا هيچ خيانتكار ناسپاسى را دوست ندارد </a:t>
            </a:r>
            <a:r>
              <a:rPr lang="fa-IR" sz="3200" dirty="0" smtClean="0">
                <a:cs typeface="B Mitra" panose="00000400000000000000" pitchFamily="2" charset="-78"/>
              </a:rPr>
              <a:t>(حج ۳۸</a:t>
            </a:r>
            <a:r>
              <a:rPr lang="fa-IR" sz="3200" dirty="0">
                <a:cs typeface="B Mitra" panose="00000400000000000000" pitchFamily="2" charset="-78"/>
              </a:rPr>
              <a:t>)</a:t>
            </a:r>
          </a:p>
          <a:p>
            <a:pPr algn="r" rtl="1">
              <a:lnSpc>
                <a:spcPct val="150000"/>
              </a:lnSpc>
            </a:pPr>
            <a:r>
              <a:rPr lang="ar-SA" sz="3600" dirty="0" smtClean="0">
                <a:cs typeface="B Davat" panose="00000400000000000000" pitchFamily="2" charset="-78"/>
              </a:rPr>
              <a:t>طلاق</a:t>
            </a:r>
            <a:r>
              <a:rPr lang="fa-IR" sz="3600" dirty="0" smtClean="0">
                <a:cs typeface="B Davat" panose="00000400000000000000" pitchFamily="2" charset="-78"/>
              </a:rPr>
              <a:t> </a:t>
            </a:r>
            <a:r>
              <a:rPr lang="ar-SA" sz="3600" dirty="0" smtClean="0">
                <a:cs typeface="B Davat" panose="00000400000000000000" pitchFamily="2" charset="-78"/>
              </a:rPr>
              <a:t>7</a:t>
            </a:r>
            <a:r>
              <a:rPr lang="fa-IR" sz="3600" dirty="0" smtClean="0">
                <a:cs typeface="B Davat" panose="00000400000000000000" pitchFamily="2" charset="-78"/>
              </a:rPr>
              <a:t>، </a:t>
            </a:r>
            <a:r>
              <a:rPr lang="ar-SA" sz="3600" dirty="0" smtClean="0">
                <a:cs typeface="B Davat" panose="00000400000000000000" pitchFamily="2" charset="-78"/>
              </a:rPr>
              <a:t>حج40</a:t>
            </a:r>
            <a:r>
              <a:rPr lang="fa-IR" sz="3600" dirty="0" smtClean="0">
                <a:cs typeface="B Davat" panose="00000400000000000000" pitchFamily="2" charset="-78"/>
              </a:rPr>
              <a:t>، </a:t>
            </a:r>
            <a:r>
              <a:rPr lang="ar-SA" sz="3600" dirty="0" smtClean="0">
                <a:cs typeface="B Davat" panose="00000400000000000000" pitchFamily="2" charset="-78"/>
              </a:rPr>
              <a:t>محمد 7</a:t>
            </a:r>
            <a:r>
              <a:rPr lang="fa-IR" sz="3600" dirty="0" smtClean="0">
                <a:cs typeface="B Davat" panose="00000400000000000000" pitchFamily="2" charset="-78"/>
              </a:rPr>
              <a:t>، آ</a:t>
            </a:r>
            <a:r>
              <a:rPr lang="ar-SA" sz="3600" dirty="0" smtClean="0">
                <a:cs typeface="B Davat" panose="00000400000000000000" pitchFamily="2" charset="-78"/>
              </a:rPr>
              <a:t>ل </a:t>
            </a:r>
            <a:r>
              <a:rPr lang="ar-SA" sz="3600" dirty="0">
                <a:cs typeface="B Davat" panose="00000400000000000000" pitchFamily="2" charset="-78"/>
              </a:rPr>
              <a:t>عمران </a:t>
            </a:r>
            <a:r>
              <a:rPr lang="ar-SA" sz="3600" dirty="0" smtClean="0">
                <a:cs typeface="B Davat" panose="00000400000000000000" pitchFamily="2" charset="-78"/>
              </a:rPr>
              <a:t>139</a:t>
            </a:r>
            <a:r>
              <a:rPr lang="fa-IR" sz="3600" dirty="0" smtClean="0">
                <a:cs typeface="B Davat" panose="00000400000000000000" pitchFamily="2" charset="-78"/>
              </a:rPr>
              <a:t>، </a:t>
            </a:r>
            <a:r>
              <a:rPr lang="ar-SA" sz="3600" dirty="0" smtClean="0">
                <a:cs typeface="B Davat" panose="00000400000000000000" pitchFamily="2" charset="-78"/>
              </a:rPr>
              <a:t>بقره 249</a:t>
            </a:r>
            <a:endParaRPr lang="fa-IR" sz="3600" dirty="0">
              <a:cs typeface="B Davat" panose="00000400000000000000" pitchFamily="2" charset="-78"/>
            </a:endParaRPr>
          </a:p>
          <a:p>
            <a:endParaRPr lang="en-US" dirty="0"/>
          </a:p>
        </p:txBody>
      </p:sp>
      <p:sp>
        <p:nvSpPr>
          <p:cNvPr id="4" name="Action Button: Forward or Next 3">
            <a:hlinkClick r:id="rId2" action="ppaction://hlinksldjump" highlightClick="1"/>
          </p:cNvPr>
          <p:cNvSpPr/>
          <p:nvPr/>
        </p:nvSpPr>
        <p:spPr>
          <a:xfrm>
            <a:off x="575188" y="586985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ox(i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7375" y="558899"/>
            <a:ext cx="5069135" cy="834472"/>
          </a:xfrm>
        </p:spPr>
        <p:txBody>
          <a:bodyPr>
            <a:normAutofit/>
          </a:bodyPr>
          <a:lstStyle/>
          <a:p>
            <a:pPr algn="ctr"/>
            <a:r>
              <a:rPr lang="ar-SA" sz="3600" dirty="0">
                <a:solidFill>
                  <a:schemeClr val="accent6">
                    <a:lumMod val="50000"/>
                  </a:schemeClr>
                </a:solidFill>
                <a:latin typeface="IranNastaliq" panose="02020505000000020003" pitchFamily="18" charset="0"/>
                <a:cs typeface="B Titr" panose="00000700000000000000" pitchFamily="2" charset="-78"/>
              </a:rPr>
              <a:t>عملی شدن وعده </a:t>
            </a:r>
            <a:r>
              <a:rPr lang="ar-SA" sz="3600" dirty="0" smtClean="0">
                <a:solidFill>
                  <a:schemeClr val="accent6">
                    <a:lumMod val="50000"/>
                  </a:schemeClr>
                </a:solidFill>
                <a:latin typeface="IranNastaliq" panose="02020505000000020003" pitchFamily="18" charset="0"/>
                <a:cs typeface="B Titr" panose="00000700000000000000" pitchFamily="2" charset="-78"/>
              </a:rPr>
              <a:t>خداوند</a:t>
            </a:r>
            <a:endParaRPr lang="en-US" dirty="0"/>
          </a:p>
        </p:txBody>
      </p:sp>
      <p:sp>
        <p:nvSpPr>
          <p:cNvPr id="3" name="Content Placeholder 2"/>
          <p:cNvSpPr>
            <a:spLocks noGrp="1"/>
          </p:cNvSpPr>
          <p:nvPr>
            <p:ph idx="1"/>
          </p:nvPr>
        </p:nvSpPr>
        <p:spPr>
          <a:xfrm>
            <a:off x="7010401" y="1556657"/>
            <a:ext cx="4931228" cy="4735286"/>
          </a:xfrm>
        </p:spPr>
        <p:txBody>
          <a:bodyPr>
            <a:noAutofit/>
          </a:bodyPr>
          <a:lstStyle/>
          <a:p>
            <a:pPr marL="0" indent="0" algn="r" rtl="1">
              <a:lnSpc>
                <a:spcPct val="150000"/>
              </a:lnSpc>
              <a:buNone/>
            </a:pPr>
            <a:r>
              <a:rPr lang="ar-SA" sz="3900" dirty="0">
                <a:cs typeface="B Mitra" panose="00000400000000000000" pitchFamily="2" charset="-78"/>
              </a:rPr>
              <a:t>...</a:t>
            </a:r>
            <a:r>
              <a:rPr lang="fa-IR" sz="3900" dirty="0">
                <a:cs typeface="B Mitra" panose="00000400000000000000" pitchFamily="2" charset="-78"/>
              </a:rPr>
              <a:t> </a:t>
            </a:r>
            <a:r>
              <a:rPr lang="ar-SA" sz="3900" dirty="0">
                <a:cs typeface="B Mitra" panose="00000400000000000000" pitchFamily="2" charset="-78"/>
              </a:rPr>
              <a:t>وَعْدَ اللَّهِ حَقًّا وَ مَنْ أَصْدَقُ مِنَ اللَّهِ قيلاً</a:t>
            </a:r>
            <a:r>
              <a:rPr lang="fa-IR" sz="3900" dirty="0">
                <a:cs typeface="B Mitra" panose="00000400000000000000" pitchFamily="2" charset="-78"/>
              </a:rPr>
              <a:t> (</a:t>
            </a:r>
            <a:r>
              <a:rPr lang="ar-SA" sz="3900" dirty="0" smtClean="0">
                <a:cs typeface="B Mitra" panose="00000400000000000000" pitchFamily="2" charset="-78"/>
              </a:rPr>
              <a:t>نساء</a:t>
            </a:r>
            <a:r>
              <a:rPr lang="fa-IR" sz="3900" dirty="0" smtClean="0">
                <a:cs typeface="B Mitra" panose="00000400000000000000" pitchFamily="2" charset="-78"/>
              </a:rPr>
              <a:t>/</a:t>
            </a:r>
            <a:r>
              <a:rPr lang="ar-SA" sz="3900" dirty="0" smtClean="0">
                <a:cs typeface="B Mitra" panose="00000400000000000000" pitchFamily="2" charset="-78"/>
              </a:rPr>
              <a:t>122</a:t>
            </a:r>
            <a:r>
              <a:rPr lang="fa-IR" sz="3900" dirty="0" smtClean="0">
                <a:cs typeface="B Mitra" panose="00000400000000000000" pitchFamily="2" charset="-78"/>
              </a:rPr>
              <a:t>)</a:t>
            </a:r>
          </a:p>
          <a:p>
            <a:pPr marL="0" indent="0" algn="r" rtl="1">
              <a:lnSpc>
                <a:spcPct val="150000"/>
              </a:lnSpc>
              <a:buNone/>
            </a:pPr>
            <a:r>
              <a:rPr lang="fa-IR" sz="3900" dirty="0" smtClean="0">
                <a:cs typeface="B Mitra" panose="00000400000000000000" pitchFamily="2" charset="-78"/>
              </a:rPr>
              <a:t>... </a:t>
            </a:r>
            <a:r>
              <a:rPr lang="fa-IR" sz="3900" dirty="0">
                <a:cs typeface="B Mitra" panose="00000400000000000000" pitchFamily="2" charset="-78"/>
              </a:rPr>
              <a:t>وعده خدا حق است ، و کیست در گفتار راستگوتر از خدا؟!</a:t>
            </a:r>
          </a:p>
        </p:txBody>
      </p:sp>
      <p:pic>
        <p:nvPicPr>
          <p:cNvPr id="5" name="Picture 4" descr="شاه.jpg"/>
          <p:cNvPicPr>
            <a:picLocks noChangeAspect="1"/>
          </p:cNvPicPr>
          <p:nvPr/>
        </p:nvPicPr>
        <p:blipFill>
          <a:blip r:embed="rId2"/>
          <a:stretch>
            <a:fillRect/>
          </a:stretch>
        </p:blipFill>
        <p:spPr>
          <a:xfrm>
            <a:off x="1" y="1546121"/>
            <a:ext cx="6770152" cy="4766187"/>
          </a:xfrm>
          <a:prstGeom prst="rect">
            <a:avLst/>
          </a:prstGeom>
          <a:ln>
            <a:noFill/>
          </a:ln>
          <a:effectLst>
            <a:softEdge rad="112500"/>
          </a:effectLst>
        </p:spPr>
      </p:pic>
      <p:pic>
        <p:nvPicPr>
          <p:cNvPr id="7" name="Picture 6" descr="امام.jpg"/>
          <p:cNvPicPr>
            <a:picLocks noChangeAspect="1"/>
          </p:cNvPicPr>
          <p:nvPr/>
        </p:nvPicPr>
        <p:blipFill>
          <a:blip r:embed="rId3"/>
          <a:stretch>
            <a:fillRect/>
          </a:stretch>
        </p:blipFill>
        <p:spPr>
          <a:xfrm>
            <a:off x="-1" y="1681316"/>
            <a:ext cx="6693329" cy="4511777"/>
          </a:xfrm>
          <a:prstGeom prst="rect">
            <a:avLst/>
          </a:prstGeom>
        </p:spPr>
      </p:pic>
      <p:pic>
        <p:nvPicPr>
          <p:cNvPr id="9" name="Picture 8" descr="ظهور.jpg"/>
          <p:cNvPicPr>
            <a:picLocks noChangeAspect="1"/>
          </p:cNvPicPr>
          <p:nvPr/>
        </p:nvPicPr>
        <p:blipFill>
          <a:blip r:embed="rId4"/>
          <a:stretch>
            <a:fillRect/>
          </a:stretch>
        </p:blipFill>
        <p:spPr>
          <a:xfrm>
            <a:off x="-1" y="-13495"/>
            <a:ext cx="12192000" cy="6871495"/>
          </a:xfrm>
          <a:prstGeom prst="rect">
            <a:avLst/>
          </a:prstGeom>
        </p:spPr>
      </p:pic>
      <p:sp>
        <p:nvSpPr>
          <p:cNvPr id="4" name="Action Button: Forward or Next 3">
            <a:hlinkClick r:id="rId5" action="ppaction://hlinksldjump" highlightClick="1"/>
          </p:cNvPr>
          <p:cNvSpPr/>
          <p:nvPr/>
        </p:nvSpPr>
        <p:spPr>
          <a:xfrm>
            <a:off x="575188" y="586985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3000" fill="hold"/>
                                        <p:tgtEl>
                                          <p:spTgt spid="5"/>
                                        </p:tgtEl>
                                        <p:attrNameLst>
                                          <p:attrName>ppt_w</p:attrName>
                                        </p:attrNameLst>
                                      </p:cBhvr>
                                      <p:tavLst>
                                        <p:tav tm="0">
                                          <p:val>
                                            <p:fltVal val="0"/>
                                          </p:val>
                                        </p:tav>
                                        <p:tav tm="100000">
                                          <p:val>
                                            <p:strVal val="#ppt_w"/>
                                          </p:val>
                                        </p:tav>
                                      </p:tavLst>
                                    </p:anim>
                                    <p:anim calcmode="lin" valueType="num">
                                      <p:cBhvr>
                                        <p:cTn id="22" dur="3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3000" fill="hold"/>
                                        <p:tgtEl>
                                          <p:spTgt spid="7"/>
                                        </p:tgtEl>
                                        <p:attrNameLst>
                                          <p:attrName>ppt_w</p:attrName>
                                        </p:attrNameLst>
                                      </p:cBhvr>
                                      <p:tavLst>
                                        <p:tav tm="0">
                                          <p:val>
                                            <p:fltVal val="0"/>
                                          </p:val>
                                        </p:tav>
                                        <p:tav tm="100000">
                                          <p:val>
                                            <p:strVal val="#ppt_w"/>
                                          </p:val>
                                        </p:tav>
                                      </p:tavLst>
                                    </p:anim>
                                    <p:anim calcmode="lin" valueType="num">
                                      <p:cBhvr>
                                        <p:cTn id="28" dur="3000" fill="hold"/>
                                        <p:tgtEl>
                                          <p:spTgt spid="7"/>
                                        </p:tgtEl>
                                        <p:attrNameLst>
                                          <p:attrName>ppt_h</p:attrName>
                                        </p:attrNameLst>
                                      </p:cBhvr>
                                      <p:tavLst>
                                        <p:tav tm="0">
                                          <p:val>
                                            <p:fltVal val="0"/>
                                          </p:val>
                                        </p:tav>
                                        <p:tav tm="100000">
                                          <p:val>
                                            <p:strVal val="#ppt_h"/>
                                          </p:val>
                                        </p:tav>
                                      </p:tavLst>
                                    </p:anim>
                                    <p:anim calcmode="lin" valueType="num">
                                      <p:cBhvr>
                                        <p:cTn id="29" dur="3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0" dur="3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0" fill="hold"/>
                                        <p:tgtEl>
                                          <p:spTgt spid="9"/>
                                        </p:tgtEl>
                                        <p:attrNameLst>
                                          <p:attrName>ppt_w</p:attrName>
                                        </p:attrNameLst>
                                      </p:cBhvr>
                                      <p:tavLst>
                                        <p:tav tm="0">
                                          <p:val>
                                            <p:fltVal val="0"/>
                                          </p:val>
                                        </p:tav>
                                        <p:tav tm="100000">
                                          <p:val>
                                            <p:strVal val="#ppt_w"/>
                                          </p:val>
                                        </p:tav>
                                      </p:tavLst>
                                    </p:anim>
                                    <p:anim calcmode="lin" valueType="num">
                                      <p:cBhvr>
                                        <p:cTn id="36" dur="50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ox(in)">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7053" y="558900"/>
            <a:ext cx="9404723" cy="1400530"/>
          </a:xfrm>
        </p:spPr>
        <p:txBody>
          <a:bodyPr>
            <a:normAutofit/>
          </a:bodyPr>
          <a:lstStyle/>
          <a:p>
            <a:pPr algn="r"/>
            <a:r>
              <a:rPr lang="ar-SA" sz="4000" dirty="0">
                <a:solidFill>
                  <a:schemeClr val="accent6">
                    <a:lumMod val="50000"/>
                  </a:schemeClr>
                </a:solidFill>
                <a:latin typeface="IranNastaliq" panose="02020505000000020003" pitchFamily="18" charset="0"/>
                <a:cs typeface="B Titr" panose="00000700000000000000" pitchFamily="2" charset="-78"/>
              </a:rPr>
              <a:t>خداوند قادر است وعده خود را محقق کند و هیچ قدرتی مانع تحقق اراده او </a:t>
            </a:r>
            <a:r>
              <a:rPr lang="ar-SA" sz="4000" dirty="0" smtClean="0">
                <a:solidFill>
                  <a:schemeClr val="accent6">
                    <a:lumMod val="50000"/>
                  </a:schemeClr>
                </a:solidFill>
                <a:latin typeface="IranNastaliq" panose="02020505000000020003" pitchFamily="18" charset="0"/>
                <a:cs typeface="B Titr" panose="00000700000000000000" pitchFamily="2" charset="-78"/>
              </a:rPr>
              <a:t>نیست</a:t>
            </a:r>
            <a:endParaRPr lang="en-US" dirty="0"/>
          </a:p>
        </p:txBody>
      </p:sp>
      <p:sp>
        <p:nvSpPr>
          <p:cNvPr id="3" name="Content Placeholder 2"/>
          <p:cNvSpPr>
            <a:spLocks noGrp="1"/>
          </p:cNvSpPr>
          <p:nvPr>
            <p:ph idx="1"/>
          </p:nvPr>
        </p:nvSpPr>
        <p:spPr>
          <a:xfrm>
            <a:off x="1110343" y="1959430"/>
            <a:ext cx="10722428" cy="4735284"/>
          </a:xfrm>
        </p:spPr>
        <p:txBody>
          <a:bodyPr>
            <a:normAutofit/>
          </a:bodyPr>
          <a:lstStyle/>
          <a:p>
            <a:pPr algn="just" rtl="1">
              <a:lnSpc>
                <a:spcPct val="200000"/>
              </a:lnSpc>
            </a:pPr>
            <a:r>
              <a:rPr lang="fa-IR" sz="3300" b="1" dirty="0" smtClean="0">
                <a:cs typeface="B Mitra" panose="00000400000000000000" pitchFamily="2" charset="-78"/>
              </a:rPr>
              <a:t>اِ</a:t>
            </a:r>
            <a:r>
              <a:rPr lang="ar-SA" sz="3300" b="1" dirty="0">
                <a:cs typeface="B Mitra" panose="00000400000000000000" pitchFamily="2" charset="-78"/>
              </a:rPr>
              <a:t>نَّ اللَّهَ عَلى‏ كُلِّ شَيْ‏ءٍ قَديرٌ</a:t>
            </a:r>
            <a:r>
              <a:rPr lang="fa-IR" sz="3300" b="1" dirty="0">
                <a:cs typeface="B Mitra" panose="00000400000000000000" pitchFamily="2" charset="-78"/>
              </a:rPr>
              <a:t> (</a:t>
            </a:r>
            <a:r>
              <a:rPr lang="ar-SA" sz="3300" b="1" dirty="0">
                <a:cs typeface="B Mitra" panose="00000400000000000000" pitchFamily="2" charset="-78"/>
              </a:rPr>
              <a:t>آل عمران 189</a:t>
            </a:r>
            <a:r>
              <a:rPr lang="fa-IR" sz="3300" b="1" dirty="0">
                <a:cs typeface="B Mitra" panose="00000400000000000000" pitchFamily="2" charset="-78"/>
              </a:rPr>
              <a:t>) </a:t>
            </a:r>
            <a:r>
              <a:rPr lang="ar-SA" sz="3300" b="1" dirty="0">
                <a:cs typeface="B Mitra" panose="00000400000000000000" pitchFamily="2" charset="-78"/>
              </a:rPr>
              <a:t>فقط عبارت ، عَلى‏ كُلِّ شَيْ‏ءٍ قَديرٌ ، 33 مرتبه در قرآن کریم تکرار شده است</a:t>
            </a:r>
            <a:r>
              <a:rPr lang="fa-IR" sz="3300" b="1" dirty="0">
                <a:cs typeface="B Mitra" panose="00000400000000000000" pitchFamily="2" charset="-78"/>
              </a:rPr>
              <a:t>.</a:t>
            </a:r>
          </a:p>
          <a:p>
            <a:pPr algn="just" rtl="1">
              <a:lnSpc>
                <a:spcPct val="200000"/>
              </a:lnSpc>
            </a:pPr>
            <a:r>
              <a:rPr lang="ar-SA" sz="3300" b="1" dirty="0" smtClean="0">
                <a:cs typeface="B Mitra" panose="00000400000000000000" pitchFamily="2" charset="-78"/>
              </a:rPr>
              <a:t>«</a:t>
            </a:r>
            <a:r>
              <a:rPr lang="ar-SA" sz="3300" b="1" dirty="0">
                <a:cs typeface="B Mitra" panose="00000400000000000000" pitchFamily="2" charset="-78"/>
              </a:rPr>
              <a:t>لا خَوْفٌ عَلَيْهِمْ وَ لا هُمْ يَحْزَنُون‏» ، </a:t>
            </a:r>
            <a:r>
              <a:rPr lang="ar-SA" sz="2900" b="1" dirty="0">
                <a:cs typeface="B Mitra" panose="00000400000000000000" pitchFamily="2" charset="-78"/>
              </a:rPr>
              <a:t>با ترکیبهای مختلف حداقل 15 مرتبه در قرآن کریم تکرار شده</a:t>
            </a:r>
            <a:r>
              <a:rPr lang="fa-IR" sz="2900" b="1" dirty="0">
                <a:cs typeface="B Mitra" panose="00000400000000000000" pitchFamily="2" charset="-78"/>
              </a:rPr>
              <a:t> است.</a:t>
            </a:r>
          </a:p>
          <a:p>
            <a:pPr algn="just">
              <a:lnSpc>
                <a:spcPct val="200000"/>
              </a:lnSpc>
            </a:pPr>
            <a:endParaRPr lang="en-US" b="1" dirty="0">
              <a:cs typeface="B Mitra" panose="00000400000000000000" pitchFamily="2" charset="-78"/>
            </a:endParaRPr>
          </a:p>
        </p:txBody>
      </p:sp>
      <p:sp>
        <p:nvSpPr>
          <p:cNvPr id="4" name="Action Button: Forward or Next 3">
            <a:hlinkClick r:id="rId2" action="ppaction://hlinksldjump" highlightClick="1"/>
          </p:cNvPr>
          <p:cNvSpPr/>
          <p:nvPr/>
        </p:nvSpPr>
        <p:spPr>
          <a:xfrm>
            <a:off x="575188" y="586985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ox(i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6439" y="151875"/>
            <a:ext cx="9404723" cy="1400530"/>
          </a:xfrm>
        </p:spPr>
        <p:txBody>
          <a:bodyPr>
            <a:normAutofit/>
          </a:bodyPr>
          <a:lstStyle/>
          <a:p>
            <a:pPr algn="ctr"/>
            <a:r>
              <a:rPr lang="ar-SA" sz="4400" dirty="0">
                <a:solidFill>
                  <a:schemeClr val="accent6">
                    <a:lumMod val="50000"/>
                  </a:schemeClr>
                </a:solidFill>
                <a:latin typeface="IranNastaliq" panose="02020505000000020003" pitchFamily="18" charset="0"/>
                <a:cs typeface="B Titr" panose="00000700000000000000" pitchFamily="2" charset="-78"/>
              </a:rPr>
              <a:t>حسن ظن و اعتماد کامل </a:t>
            </a:r>
            <a:r>
              <a:rPr lang="ar-SA" sz="4400" dirty="0" smtClean="0">
                <a:solidFill>
                  <a:schemeClr val="accent6">
                    <a:lumMod val="50000"/>
                  </a:schemeClr>
                </a:solidFill>
                <a:latin typeface="IranNastaliq" panose="02020505000000020003" pitchFamily="18" charset="0"/>
                <a:cs typeface="B Titr" panose="00000700000000000000" pitchFamily="2" charset="-78"/>
              </a:rPr>
              <a:t>م</a:t>
            </a:r>
            <a:r>
              <a:rPr lang="fa-IR" sz="4400" dirty="0">
                <a:solidFill>
                  <a:schemeClr val="accent6">
                    <a:lumMod val="50000"/>
                  </a:schemeClr>
                </a:solidFill>
                <a:latin typeface="IranNastaliq" panose="02020505000000020003" pitchFamily="18" charset="0"/>
                <a:cs typeface="B Titr" panose="00000700000000000000" pitchFamily="2" charset="-78"/>
              </a:rPr>
              <a:t>ؤ</a:t>
            </a:r>
            <a:r>
              <a:rPr lang="ar-SA" sz="4400" dirty="0" smtClean="0">
                <a:solidFill>
                  <a:schemeClr val="accent6">
                    <a:lumMod val="50000"/>
                  </a:schemeClr>
                </a:solidFill>
                <a:latin typeface="IranNastaliq" panose="02020505000000020003" pitchFamily="18" charset="0"/>
                <a:cs typeface="B Titr" panose="00000700000000000000" pitchFamily="2" charset="-78"/>
              </a:rPr>
              <a:t>منان به خداوند</a:t>
            </a:r>
            <a:endParaRPr lang="en-US" dirty="0"/>
          </a:p>
        </p:txBody>
      </p:sp>
      <p:sp>
        <p:nvSpPr>
          <p:cNvPr id="3" name="Content Placeholder 2"/>
          <p:cNvSpPr>
            <a:spLocks noGrp="1"/>
          </p:cNvSpPr>
          <p:nvPr>
            <p:ph idx="1"/>
          </p:nvPr>
        </p:nvSpPr>
        <p:spPr>
          <a:xfrm>
            <a:off x="7206343" y="1760985"/>
            <a:ext cx="4811487" cy="4955503"/>
          </a:xfrm>
          <a:gradFill>
            <a:gsLst>
              <a:gs pos="20000">
                <a:schemeClr val="accent5">
                  <a:lumMod val="75000"/>
                </a:schemeClr>
              </a:gs>
              <a:gs pos="77000">
                <a:schemeClr val="accent1">
                  <a:lumMod val="45000"/>
                  <a:lumOff val="55000"/>
                </a:schemeClr>
              </a:gs>
              <a:gs pos="95000">
                <a:schemeClr val="accent1">
                  <a:lumMod val="45000"/>
                  <a:lumOff val="55000"/>
                </a:schemeClr>
              </a:gs>
              <a:gs pos="100000">
                <a:schemeClr val="accent1">
                  <a:lumMod val="30000"/>
                  <a:lumOff val="70000"/>
                </a:schemeClr>
              </a:gs>
            </a:gsLst>
            <a:lin ang="5400000" scaled="1"/>
          </a:gradFill>
        </p:spPr>
        <p:txBody>
          <a:bodyPr>
            <a:normAutofit fontScale="92500" lnSpcReduction="10000"/>
          </a:bodyPr>
          <a:lstStyle/>
          <a:p>
            <a:pPr algn="r" rtl="1"/>
            <a:r>
              <a:rPr lang="ar-SA" sz="3600" dirty="0" smtClean="0">
                <a:cs typeface="B Homa" panose="00000400000000000000" pitchFamily="2" charset="-78"/>
              </a:rPr>
              <a:t>پیروزی انقلاب اسلامی در عصر حاضر، پیروزی در دفاع مقدس و پیروزی عرصه‌های مختلف از جمله تحولات منطقه غرب آسیا و ...، نمونه های بارز آن است که با تقویت این حسن ظن و اعتماد، انشاءالله پیروزی نهایی و رسیدن به دولت کریمه امام زمان (علیه السلام) تسریع خواهد شد.</a:t>
            </a:r>
            <a:endParaRPr lang="en-US" sz="3600" dirty="0">
              <a:cs typeface="B Homa" panose="00000400000000000000" pitchFamily="2" charset="-78"/>
            </a:endParaRPr>
          </a:p>
        </p:txBody>
      </p:sp>
      <p:sp>
        <p:nvSpPr>
          <p:cNvPr id="4" name="Action Button: Forward or Next 3">
            <a:hlinkClick r:id="rId2" action="ppaction://hlinksldjump" highlightClick="1"/>
          </p:cNvPr>
          <p:cNvSpPr/>
          <p:nvPr/>
        </p:nvSpPr>
        <p:spPr>
          <a:xfrm>
            <a:off x="575188" y="586985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727" y="1893561"/>
            <a:ext cx="5418512" cy="45514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wipe(down)">
                                      <p:cBhvr>
                                        <p:cTn id="14" dur="725">
                                          <p:stCondLst>
                                            <p:cond delay="0"/>
                                          </p:stCondLst>
                                        </p:cTn>
                                        <p:tgtEl>
                                          <p:spTgt spid="3">
                                            <p:bg/>
                                          </p:spTgt>
                                        </p:tgtEl>
                                      </p:cBhvr>
                                    </p:animEffect>
                                    <p:anim calcmode="lin" valueType="num">
                                      <p:cBhvr>
                                        <p:cTn id="15" dur="2278"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16" dur="830"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17" dur="830" tmFilter="0, 0; 0.125,0.2665; 0.25,0.4; 0.375,0.465; 0.5,0.5;  0.625,0.535; 0.75,0.6; 0.875,0.7335; 1,1">
                                          <p:stCondLst>
                                            <p:cond delay="830"/>
                                          </p:stCondLst>
                                        </p:cTn>
                                        <p:tgtEl>
                                          <p:spTgt spid="3">
                                            <p:bg/>
                                          </p:spTgt>
                                        </p:tgtEl>
                                        <p:attrNameLst>
                                          <p:attrName>ppt_y</p:attrName>
                                        </p:attrNameLst>
                                      </p:cBhvr>
                                      <p:tavLst>
                                        <p:tav tm="0" fmla="#ppt_y-sin(pi*$)/9">
                                          <p:val>
                                            <p:fltVal val="0"/>
                                          </p:val>
                                        </p:tav>
                                        <p:tav tm="100000">
                                          <p:val>
                                            <p:fltVal val="1"/>
                                          </p:val>
                                        </p:tav>
                                      </p:tavLst>
                                    </p:anim>
                                    <p:anim calcmode="lin" valueType="num">
                                      <p:cBhvr>
                                        <p:cTn id="18" dur="415" tmFilter="0, 0; 0.125,0.2665; 0.25,0.4; 0.375,0.465; 0.5,0.5;  0.625,0.535; 0.75,0.6; 0.875,0.7335; 1,1">
                                          <p:stCondLst>
                                            <p:cond delay="1655"/>
                                          </p:stCondLst>
                                        </p:cTn>
                                        <p:tgtEl>
                                          <p:spTgt spid="3">
                                            <p:bg/>
                                          </p:spTgt>
                                        </p:tgtEl>
                                        <p:attrNameLst>
                                          <p:attrName>ppt_y</p:attrName>
                                        </p:attrNameLst>
                                      </p:cBhvr>
                                      <p:tavLst>
                                        <p:tav tm="0" fmla="#ppt_y-sin(pi*$)/27">
                                          <p:val>
                                            <p:fltVal val="0"/>
                                          </p:val>
                                        </p:tav>
                                        <p:tav tm="100000">
                                          <p:val>
                                            <p:fltVal val="1"/>
                                          </p:val>
                                        </p:tav>
                                      </p:tavLst>
                                    </p:anim>
                                    <p:anim calcmode="lin" valueType="num">
                                      <p:cBhvr>
                                        <p:cTn id="19" dur="205" tmFilter="0, 0; 0.125,0.2665; 0.25,0.4; 0.375,0.465; 0.5,0.5;  0.625,0.535; 0.75,0.6; 0.875,0.7335; 1,1">
                                          <p:stCondLst>
                                            <p:cond delay="2070"/>
                                          </p:stCondLst>
                                        </p:cTn>
                                        <p:tgtEl>
                                          <p:spTgt spid="3">
                                            <p:bg/>
                                          </p:spTgt>
                                        </p:tgtEl>
                                        <p:attrNameLst>
                                          <p:attrName>ppt_y</p:attrName>
                                        </p:attrNameLst>
                                      </p:cBhvr>
                                      <p:tavLst>
                                        <p:tav tm="0" fmla="#ppt_y-sin(pi*$)/81">
                                          <p:val>
                                            <p:fltVal val="0"/>
                                          </p:val>
                                        </p:tav>
                                        <p:tav tm="100000">
                                          <p:val>
                                            <p:fltVal val="1"/>
                                          </p:val>
                                        </p:tav>
                                      </p:tavLst>
                                    </p:anim>
                                    <p:animScale>
                                      <p:cBhvr>
                                        <p:cTn id="20" dur="33">
                                          <p:stCondLst>
                                            <p:cond delay="812"/>
                                          </p:stCondLst>
                                        </p:cTn>
                                        <p:tgtEl>
                                          <p:spTgt spid="3">
                                            <p:bg/>
                                          </p:spTgt>
                                        </p:tgtEl>
                                      </p:cBhvr>
                                      <p:to x="100000" y="60000"/>
                                    </p:animScale>
                                    <p:animScale>
                                      <p:cBhvr>
                                        <p:cTn id="21" dur="207" decel="50000">
                                          <p:stCondLst>
                                            <p:cond delay="845"/>
                                          </p:stCondLst>
                                        </p:cTn>
                                        <p:tgtEl>
                                          <p:spTgt spid="3">
                                            <p:bg/>
                                          </p:spTgt>
                                        </p:tgtEl>
                                      </p:cBhvr>
                                      <p:to x="100000" y="100000"/>
                                    </p:animScale>
                                    <p:animScale>
                                      <p:cBhvr>
                                        <p:cTn id="22" dur="33">
                                          <p:stCondLst>
                                            <p:cond delay="1640"/>
                                          </p:stCondLst>
                                        </p:cTn>
                                        <p:tgtEl>
                                          <p:spTgt spid="3">
                                            <p:bg/>
                                          </p:spTgt>
                                        </p:tgtEl>
                                      </p:cBhvr>
                                      <p:to x="100000" y="80000"/>
                                    </p:animScale>
                                    <p:animScale>
                                      <p:cBhvr>
                                        <p:cTn id="23" dur="207" decel="50000">
                                          <p:stCondLst>
                                            <p:cond delay="1673"/>
                                          </p:stCondLst>
                                        </p:cTn>
                                        <p:tgtEl>
                                          <p:spTgt spid="3">
                                            <p:bg/>
                                          </p:spTgt>
                                        </p:tgtEl>
                                      </p:cBhvr>
                                      <p:to x="100000" y="100000"/>
                                    </p:animScale>
                                    <p:animScale>
                                      <p:cBhvr>
                                        <p:cTn id="24" dur="33">
                                          <p:stCondLst>
                                            <p:cond delay="2052"/>
                                          </p:stCondLst>
                                        </p:cTn>
                                        <p:tgtEl>
                                          <p:spTgt spid="3">
                                            <p:bg/>
                                          </p:spTgt>
                                        </p:tgtEl>
                                      </p:cBhvr>
                                      <p:to x="100000" y="90000"/>
                                    </p:animScale>
                                    <p:animScale>
                                      <p:cBhvr>
                                        <p:cTn id="25" dur="207" decel="50000">
                                          <p:stCondLst>
                                            <p:cond delay="2085"/>
                                          </p:stCondLst>
                                        </p:cTn>
                                        <p:tgtEl>
                                          <p:spTgt spid="3">
                                            <p:bg/>
                                          </p:spTgt>
                                        </p:tgtEl>
                                      </p:cBhvr>
                                      <p:to x="100000" y="100000"/>
                                    </p:animScale>
                                    <p:animScale>
                                      <p:cBhvr>
                                        <p:cTn id="26" dur="33">
                                          <p:stCondLst>
                                            <p:cond delay="2260"/>
                                          </p:stCondLst>
                                        </p:cTn>
                                        <p:tgtEl>
                                          <p:spTgt spid="3">
                                            <p:bg/>
                                          </p:spTgt>
                                        </p:tgtEl>
                                      </p:cBhvr>
                                      <p:to x="100000" y="95000"/>
                                    </p:animScale>
                                    <p:animScale>
                                      <p:cBhvr>
                                        <p:cTn id="27" dur="207" decel="50000">
                                          <p:stCondLst>
                                            <p:cond delay="2293"/>
                                          </p:stCondLst>
                                        </p:cTn>
                                        <p:tgtEl>
                                          <p:spTgt spid="3">
                                            <p:bg/>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wipe(down)">
                                      <p:cBhvr>
                                        <p:cTn id="32" dur="725">
                                          <p:stCondLst>
                                            <p:cond delay="0"/>
                                          </p:stCondLst>
                                        </p:cTn>
                                        <p:tgtEl>
                                          <p:spTgt spid="3">
                                            <p:txEl>
                                              <p:pRg st="0" end="0"/>
                                            </p:txEl>
                                          </p:spTgt>
                                        </p:tgtEl>
                                      </p:cBhvr>
                                    </p:animEffect>
                                    <p:anim calcmode="lin" valueType="num">
                                      <p:cBhvr>
                                        <p:cTn id="33" dur="2278"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4" dur="830"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35" dur="830" tmFilter="0, 0; 0.125,0.2665; 0.25,0.4; 0.375,0.465; 0.5,0.5;  0.625,0.535; 0.75,0.6; 0.875,0.7335; 1,1">
                                          <p:stCondLst>
                                            <p:cond delay="830"/>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36" dur="415" tmFilter="0, 0; 0.125,0.2665; 0.25,0.4; 0.375,0.465; 0.5,0.5;  0.625,0.535; 0.75,0.6; 0.875,0.7335; 1,1">
                                          <p:stCondLst>
                                            <p:cond delay="1655"/>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7" dur="205" tmFilter="0, 0; 0.125,0.2665; 0.25,0.4; 0.375,0.465; 0.5,0.5;  0.625,0.535; 0.75,0.6; 0.875,0.7335; 1,1">
                                          <p:stCondLst>
                                            <p:cond delay="2070"/>
                                          </p:stCondLst>
                                        </p:cTn>
                                        <p:tgtEl>
                                          <p:spTgt spid="3">
                                            <p:txEl>
                                              <p:pRg st="0" end="0"/>
                                            </p:txEl>
                                          </p:spTgt>
                                        </p:tgtEl>
                                        <p:attrNameLst>
                                          <p:attrName>ppt_y</p:attrName>
                                        </p:attrNameLst>
                                      </p:cBhvr>
                                      <p:tavLst>
                                        <p:tav tm="0" fmla="#ppt_y-sin(pi*$)/81">
                                          <p:val>
                                            <p:fltVal val="0"/>
                                          </p:val>
                                        </p:tav>
                                        <p:tav tm="100000">
                                          <p:val>
                                            <p:fltVal val="1"/>
                                          </p:val>
                                        </p:tav>
                                      </p:tavLst>
                                    </p:anim>
                                    <p:animScale>
                                      <p:cBhvr>
                                        <p:cTn id="38" dur="33">
                                          <p:stCondLst>
                                            <p:cond delay="812"/>
                                          </p:stCondLst>
                                        </p:cTn>
                                        <p:tgtEl>
                                          <p:spTgt spid="3">
                                            <p:txEl>
                                              <p:pRg st="0" end="0"/>
                                            </p:txEl>
                                          </p:spTgt>
                                        </p:tgtEl>
                                      </p:cBhvr>
                                      <p:to x="100000" y="60000"/>
                                    </p:animScale>
                                    <p:animScale>
                                      <p:cBhvr>
                                        <p:cTn id="39" dur="207" decel="50000">
                                          <p:stCondLst>
                                            <p:cond delay="845"/>
                                          </p:stCondLst>
                                        </p:cTn>
                                        <p:tgtEl>
                                          <p:spTgt spid="3">
                                            <p:txEl>
                                              <p:pRg st="0" end="0"/>
                                            </p:txEl>
                                          </p:spTgt>
                                        </p:tgtEl>
                                      </p:cBhvr>
                                      <p:to x="100000" y="100000"/>
                                    </p:animScale>
                                    <p:animScale>
                                      <p:cBhvr>
                                        <p:cTn id="40" dur="33">
                                          <p:stCondLst>
                                            <p:cond delay="1640"/>
                                          </p:stCondLst>
                                        </p:cTn>
                                        <p:tgtEl>
                                          <p:spTgt spid="3">
                                            <p:txEl>
                                              <p:pRg st="0" end="0"/>
                                            </p:txEl>
                                          </p:spTgt>
                                        </p:tgtEl>
                                      </p:cBhvr>
                                      <p:to x="100000" y="80000"/>
                                    </p:animScale>
                                    <p:animScale>
                                      <p:cBhvr>
                                        <p:cTn id="41" dur="207" decel="50000">
                                          <p:stCondLst>
                                            <p:cond delay="1673"/>
                                          </p:stCondLst>
                                        </p:cTn>
                                        <p:tgtEl>
                                          <p:spTgt spid="3">
                                            <p:txEl>
                                              <p:pRg st="0" end="0"/>
                                            </p:txEl>
                                          </p:spTgt>
                                        </p:tgtEl>
                                      </p:cBhvr>
                                      <p:to x="100000" y="100000"/>
                                    </p:animScale>
                                    <p:animScale>
                                      <p:cBhvr>
                                        <p:cTn id="42" dur="33">
                                          <p:stCondLst>
                                            <p:cond delay="2052"/>
                                          </p:stCondLst>
                                        </p:cTn>
                                        <p:tgtEl>
                                          <p:spTgt spid="3">
                                            <p:txEl>
                                              <p:pRg st="0" end="0"/>
                                            </p:txEl>
                                          </p:spTgt>
                                        </p:tgtEl>
                                      </p:cBhvr>
                                      <p:to x="100000" y="90000"/>
                                    </p:animScale>
                                    <p:animScale>
                                      <p:cBhvr>
                                        <p:cTn id="43" dur="207" decel="50000">
                                          <p:stCondLst>
                                            <p:cond delay="2085"/>
                                          </p:stCondLst>
                                        </p:cTn>
                                        <p:tgtEl>
                                          <p:spTgt spid="3">
                                            <p:txEl>
                                              <p:pRg st="0" end="0"/>
                                            </p:txEl>
                                          </p:spTgt>
                                        </p:tgtEl>
                                      </p:cBhvr>
                                      <p:to x="100000" y="100000"/>
                                    </p:animScale>
                                    <p:animScale>
                                      <p:cBhvr>
                                        <p:cTn id="44" dur="33">
                                          <p:stCondLst>
                                            <p:cond delay="2260"/>
                                          </p:stCondLst>
                                        </p:cTn>
                                        <p:tgtEl>
                                          <p:spTgt spid="3">
                                            <p:txEl>
                                              <p:pRg st="0" end="0"/>
                                            </p:txEl>
                                          </p:spTgt>
                                        </p:tgtEl>
                                      </p:cBhvr>
                                      <p:to x="100000" y="95000"/>
                                    </p:animScale>
                                    <p:animScale>
                                      <p:cBhvr>
                                        <p:cTn id="45" dur="207" decel="50000">
                                          <p:stCondLst>
                                            <p:cond delay="2293"/>
                                          </p:stCondLst>
                                        </p:cTn>
                                        <p:tgtEl>
                                          <p:spTgt spid="3">
                                            <p:txEl>
                                              <p:pRg st="0" end="0"/>
                                            </p:txEl>
                                          </p:spTgt>
                                        </p:tgtEl>
                                      </p:cBhvr>
                                      <p:to x="100000" y="100000"/>
                                    </p:animScale>
                                  </p:childTnLst>
                                </p:cTn>
                              </p:par>
                            </p:childTnLst>
                          </p:cTn>
                        </p:par>
                        <p:par>
                          <p:cTn id="46" fill="hold">
                            <p:stCondLst>
                              <p:cond delay="2500"/>
                            </p:stCondLst>
                            <p:childTnLst>
                              <p:par>
                                <p:cTn id="47" presetID="4" presetClass="entr" presetSubtype="16"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box(in)">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935480"/>
            <a:ext cx="8956523" cy="4599440"/>
          </a:xfrm>
        </p:spPr>
        <p:txBody>
          <a:bodyPr>
            <a:noAutofit/>
          </a:bodyPr>
          <a:lstStyle/>
          <a:p>
            <a:pPr algn="just" rtl="1">
              <a:lnSpc>
                <a:spcPct val="150000"/>
              </a:lnSpc>
              <a:buFont typeface="Wingdings" panose="05000000000000000000" pitchFamily="2" charset="2"/>
              <a:buChar char="v"/>
            </a:pPr>
            <a:r>
              <a:rPr lang="ar-SA" sz="2800" dirty="0" smtClean="0">
                <a:cs typeface="B Mitra" panose="00000400000000000000" pitchFamily="2" charset="-78"/>
              </a:rPr>
              <a:t>آی</a:t>
            </a:r>
            <a:r>
              <a:rPr lang="fa-IR" sz="2800" dirty="0" smtClean="0">
                <a:cs typeface="B Mitra" panose="00000400000000000000" pitchFamily="2" charset="-78"/>
              </a:rPr>
              <a:t>ات</a:t>
            </a:r>
            <a:r>
              <a:rPr lang="ar-SA" sz="2800" dirty="0" smtClean="0">
                <a:cs typeface="B Mitra" panose="00000400000000000000" pitchFamily="2" charset="-78"/>
              </a:rPr>
              <a:t> (البقرة</a:t>
            </a:r>
            <a:r>
              <a:rPr lang="fa-IR" sz="2800" dirty="0" smtClean="0">
                <a:cs typeface="B Mitra" panose="00000400000000000000" pitchFamily="2" charset="-78"/>
              </a:rPr>
              <a:t> </a:t>
            </a:r>
            <a:r>
              <a:rPr lang="ar-SA" sz="2800" dirty="0" smtClean="0">
                <a:cs typeface="B Mitra" panose="00000400000000000000" pitchFamily="2" charset="-78"/>
              </a:rPr>
              <a:t>168</a:t>
            </a:r>
            <a:r>
              <a:rPr lang="fa-IR" sz="2800" dirty="0" smtClean="0">
                <a:cs typeface="B Mitra" panose="00000400000000000000" pitchFamily="2" charset="-78"/>
              </a:rPr>
              <a:t> </a:t>
            </a:r>
            <a:r>
              <a:rPr lang="ar-SA" sz="2800" dirty="0" smtClean="0">
                <a:cs typeface="B Mitra" panose="00000400000000000000" pitchFamily="2" charset="-78"/>
              </a:rPr>
              <a:t>و</a:t>
            </a:r>
            <a:r>
              <a:rPr lang="fa-IR" sz="2800" dirty="0" smtClean="0">
                <a:cs typeface="B Mitra" panose="00000400000000000000" pitchFamily="2" charset="-78"/>
              </a:rPr>
              <a:t> </a:t>
            </a:r>
            <a:r>
              <a:rPr lang="ar-SA" sz="2800" dirty="0" smtClean="0">
                <a:cs typeface="B Mitra" panose="00000400000000000000" pitchFamily="2" charset="-78"/>
              </a:rPr>
              <a:t>208، الأنعام</a:t>
            </a:r>
            <a:r>
              <a:rPr lang="fa-IR" sz="2800" dirty="0" smtClean="0">
                <a:cs typeface="B Mitra" panose="00000400000000000000" pitchFamily="2" charset="-78"/>
              </a:rPr>
              <a:t> </a:t>
            </a:r>
            <a:r>
              <a:rPr lang="ar-SA" sz="2800" dirty="0" smtClean="0">
                <a:cs typeface="B Mitra" panose="00000400000000000000" pitchFamily="2" charset="-78"/>
              </a:rPr>
              <a:t>142، الأعراف 22، يوسف</a:t>
            </a:r>
            <a:r>
              <a:rPr lang="fa-IR" sz="2800" dirty="0" smtClean="0">
                <a:cs typeface="B Mitra" panose="00000400000000000000" pitchFamily="2" charset="-78"/>
              </a:rPr>
              <a:t> </a:t>
            </a:r>
            <a:r>
              <a:rPr lang="ar-SA" sz="2800" dirty="0" smtClean="0">
                <a:cs typeface="B Mitra" panose="00000400000000000000" pitchFamily="2" charset="-78"/>
              </a:rPr>
              <a:t>5، يس 60، الزخرف</a:t>
            </a:r>
            <a:r>
              <a:rPr lang="fa-IR" sz="2800" dirty="0" smtClean="0">
                <a:cs typeface="B Mitra" panose="00000400000000000000" pitchFamily="2" charset="-78"/>
              </a:rPr>
              <a:t> </a:t>
            </a:r>
            <a:r>
              <a:rPr lang="ar-SA" sz="2800" dirty="0" smtClean="0">
                <a:cs typeface="B Mitra" panose="00000400000000000000" pitchFamily="2" charset="-78"/>
              </a:rPr>
              <a:t>62)، با تأکید بر واژه  (عَدُوٌّ مُبينٌ )، (دشمن آشکار)، به انسان یاد آور می‌شود که دشمنی آشکار دارد که قسم یاد کرده که در دشمنی با او چیزی کم نگذارد</a:t>
            </a:r>
            <a:r>
              <a:rPr lang="fa-IR" sz="2800" dirty="0" smtClean="0">
                <a:cs typeface="B Mitra" panose="00000400000000000000" pitchFamily="2" charset="-78"/>
              </a:rPr>
              <a:t>.</a:t>
            </a:r>
          </a:p>
          <a:p>
            <a:pPr algn="just">
              <a:lnSpc>
                <a:spcPct val="150000"/>
              </a:lnSpc>
              <a:buFont typeface="Wingdings" panose="05000000000000000000" pitchFamily="2" charset="2"/>
              <a:buChar char="v"/>
            </a:pPr>
            <a:r>
              <a:rPr lang="fa-IR" sz="2800" dirty="0" smtClean="0">
                <a:cs typeface="B Mitra" panose="00000400000000000000" pitchFamily="2" charset="-78"/>
              </a:rPr>
              <a:t>... در </a:t>
            </a:r>
            <a:r>
              <a:rPr lang="fa-IR" sz="2800" dirty="0">
                <a:cs typeface="B Mitra" panose="00000400000000000000" pitchFamily="2" charset="-78"/>
              </a:rPr>
              <a:t>برابر هر پيامبري دشمني از شياطين انس و جن قرار داديم كه سخنان فريبنده و </a:t>
            </a:r>
            <a:r>
              <a:rPr lang="fa-IR" sz="2800" dirty="0" smtClean="0">
                <a:cs typeface="B Mitra" panose="00000400000000000000" pitchFamily="2" charset="-78"/>
              </a:rPr>
              <a:t>بي اساس(براي </a:t>
            </a:r>
            <a:r>
              <a:rPr lang="fa-IR" sz="2800" dirty="0">
                <a:cs typeface="B Mitra" panose="00000400000000000000" pitchFamily="2" charset="-78"/>
              </a:rPr>
              <a:t>اغفال مردم) به طور سري (و درگوشي) به يكديگر مي‏گفتند و اگر پروردگار تو مي‏خواست چنين نمي‏كردند(</a:t>
            </a:r>
            <a:r>
              <a:rPr lang="fa-IR" sz="2800" dirty="0">
                <a:solidFill>
                  <a:srgbClr val="FF0000"/>
                </a:solidFill>
                <a:cs typeface="B Mitra" panose="00000400000000000000" pitchFamily="2" charset="-78"/>
              </a:rPr>
              <a:t>انعام</a:t>
            </a:r>
            <a:r>
              <a:rPr lang="fa-IR" sz="2800" dirty="0">
                <a:cs typeface="B Mitra" panose="00000400000000000000" pitchFamily="2" charset="-78"/>
              </a:rPr>
              <a:t> </a:t>
            </a:r>
            <a:r>
              <a:rPr lang="fa-IR" sz="2800" dirty="0" smtClean="0">
                <a:solidFill>
                  <a:srgbClr val="FF0000"/>
                </a:solidFill>
                <a:cs typeface="B Mitra" panose="00000400000000000000" pitchFamily="2" charset="-78"/>
              </a:rPr>
              <a:t>112</a:t>
            </a:r>
            <a:r>
              <a:rPr lang="fa-IR" sz="2800" dirty="0" smtClean="0">
                <a:cs typeface="B Mitra" panose="00000400000000000000" pitchFamily="2" charset="-78"/>
              </a:rPr>
              <a:t>)</a:t>
            </a:r>
            <a:endParaRPr lang="en-US" sz="2800" dirty="0" smtClean="0">
              <a:cs typeface="B Mitra" panose="00000400000000000000" pitchFamily="2" charset="-78"/>
            </a:endParaRPr>
          </a:p>
        </p:txBody>
      </p:sp>
      <p:sp>
        <p:nvSpPr>
          <p:cNvPr id="9" name="16-Point Star 8"/>
          <p:cNvSpPr/>
          <p:nvPr/>
        </p:nvSpPr>
        <p:spPr>
          <a:xfrm>
            <a:off x="757766" y="148049"/>
            <a:ext cx="8795657" cy="1341119"/>
          </a:xfrm>
          <a:prstGeom prst="star16">
            <a:avLst/>
          </a:prstGeom>
        </p:spPr>
        <p:style>
          <a:lnRef idx="3">
            <a:schemeClr val="lt1"/>
          </a:lnRef>
          <a:fillRef idx="1">
            <a:schemeClr val="dk1"/>
          </a:fillRef>
          <a:effectRef idx="1">
            <a:schemeClr val="dk1"/>
          </a:effectRef>
          <a:fontRef idx="minor">
            <a:schemeClr val="lt1"/>
          </a:fontRef>
        </p:style>
        <p:txBody>
          <a:bodyPr rtlCol="1" anchor="ctr"/>
          <a:lstStyle/>
          <a:p>
            <a:pPr algn="ctr"/>
            <a:r>
              <a:rPr lang="fa-IR" sz="3200" b="1" dirty="0">
                <a:solidFill>
                  <a:prstClr val="white"/>
                </a:solidFill>
                <a:cs typeface="B Titr" panose="00000700000000000000" pitchFamily="2" charset="-78"/>
                <a:hlinkClick r:id="rId2" action="ppaction://hlinksldjump"/>
              </a:rPr>
              <a:t>1- </a:t>
            </a:r>
            <a:r>
              <a:rPr lang="ar-SA" sz="3200" b="1" dirty="0">
                <a:solidFill>
                  <a:prstClr val="white"/>
                </a:solidFill>
                <a:cs typeface="B Titr" panose="00000700000000000000" pitchFamily="2" charset="-78"/>
                <a:hlinkClick r:id="rId2" action="ppaction://hlinksldjump"/>
              </a:rPr>
              <a:t>باور و پذیرش وجود دشمن</a:t>
            </a:r>
            <a:endParaRPr lang="fa-IR" sz="3200" dirty="0">
              <a:solidFill>
                <a:prstClr val="white"/>
              </a:solidFill>
              <a:cs typeface="B Titr" panose="00000700000000000000" pitchFamily="2" charset="-78"/>
            </a:endParaRPr>
          </a:p>
          <a:p>
            <a:pPr algn="ctr"/>
            <a:endParaRPr lang="fa-IR" dirty="0">
              <a:solidFill>
                <a:prstClr val="white"/>
              </a:solidFill>
            </a:endParaRPr>
          </a:p>
        </p:txBody>
      </p:sp>
      <p:sp>
        <p:nvSpPr>
          <p:cNvPr id="4" name="Action Button: Forward or Next 3">
            <a:hlinkClick r:id="rId2" action="ppaction://hlinksldjump" highlightClick="1"/>
          </p:cNvPr>
          <p:cNvSpPr/>
          <p:nvPr/>
        </p:nvSpPr>
        <p:spPr>
          <a:xfrm>
            <a:off x="575188" y="6174652"/>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8334783"/>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171" y="1935480"/>
            <a:ext cx="9612087" cy="4599440"/>
          </a:xfrm>
        </p:spPr>
        <p:txBody>
          <a:bodyPr>
            <a:noAutofit/>
          </a:bodyPr>
          <a:lstStyle/>
          <a:p>
            <a:pPr fontAlgn="t"/>
            <a:r>
              <a:rPr lang="fa-IR" sz="2800" dirty="0">
                <a:cs typeface="B Mitra" panose="00000400000000000000" pitchFamily="2" charset="-78"/>
              </a:rPr>
              <a:t>إِنَّمَا وَلِيُّكُمُ اللَّهُ وَرَسُولُهُ وَالَّذِينَ آمَنُوا الَّذِينَ يُقِيمُونَ الصَّلَاةَ وَيُؤْتُونَ الزَّكَاةَ وَهُمْ رَاكِعُونَ </a:t>
            </a:r>
            <a:r>
              <a:rPr lang="fa-IR" sz="2800" dirty="0" smtClean="0">
                <a:cs typeface="B Mitra" panose="00000400000000000000" pitchFamily="2" charset="-78"/>
              </a:rPr>
              <a:t>﴿مائده/۵۵﴾ ولى </a:t>
            </a:r>
            <a:r>
              <a:rPr lang="fa-IR" sz="2800" dirty="0">
                <a:cs typeface="B Mitra" panose="00000400000000000000" pitchFamily="2" charset="-78"/>
              </a:rPr>
              <a:t>شما تنها خدا و پيامبر اوست و كسانى كه ايمان آورده‏ اند همان كسانى كه نماز برپا مى دارند و در حال ركوع زكات مى‏ دهند (۵۵)</a:t>
            </a:r>
          </a:p>
          <a:p>
            <a:pPr fontAlgn="t"/>
            <a:r>
              <a:rPr lang="fa-IR" sz="2800" dirty="0">
                <a:cs typeface="B Mitra" panose="00000400000000000000" pitchFamily="2" charset="-78"/>
              </a:rPr>
              <a:t>وَمَنْ يَتَوَلَّ اللَّهَ وَرَسُولَهُ وَالَّذِينَ آمَنُوا فَإِنَّ حِزْبَ اللَّهِ هُمُ الْغَالِبُونَ </a:t>
            </a:r>
            <a:r>
              <a:rPr lang="fa-IR" sz="2800" dirty="0" smtClean="0">
                <a:cs typeface="B Mitra" panose="00000400000000000000" pitchFamily="2" charset="-78"/>
              </a:rPr>
              <a:t>﴿مائده/۵۶﴾</a:t>
            </a:r>
            <a:endParaRPr lang="fa-IR" sz="2800" dirty="0">
              <a:cs typeface="B Mitra" panose="00000400000000000000" pitchFamily="2" charset="-78"/>
            </a:endParaRPr>
          </a:p>
          <a:p>
            <a:pPr fontAlgn="t"/>
            <a:r>
              <a:rPr lang="fa-IR" sz="2800" dirty="0">
                <a:cs typeface="B Mitra" panose="00000400000000000000" pitchFamily="2" charset="-78"/>
              </a:rPr>
              <a:t>و هر كس خدا و پيامبر او و كسانى را كه ايمان آورده‏ اند ولى خود بداند [پيروز است چرا كه] حزب خدا همان پيروزمندانند (۵۶)</a:t>
            </a:r>
          </a:p>
          <a:p>
            <a:pPr algn="just">
              <a:lnSpc>
                <a:spcPct val="150000"/>
              </a:lnSpc>
              <a:buFont typeface="Wingdings" panose="05000000000000000000" pitchFamily="2" charset="2"/>
              <a:buChar char="v"/>
            </a:pPr>
            <a:r>
              <a:rPr lang="ar-SA" sz="2800" dirty="0" smtClean="0">
                <a:cs typeface="B Mitra" panose="00000400000000000000" pitchFamily="2" charset="-78"/>
              </a:rPr>
              <a:t>وَ قاتِلُوهُمْ حَتَّى لا تَكُونَ فِتْنَةٌ وَ يَكُونَ الدِّينُ كُلُّهُ لِلَّهِ فَإِنِ انْتَهَوْا فَإِنَّ اللَّهَ بِما يَعْمَلُونَ بَصيرٌ</a:t>
            </a:r>
            <a:r>
              <a:rPr lang="fa-IR" sz="2800" dirty="0" smtClean="0">
                <a:cs typeface="B Mitra" panose="00000400000000000000" pitchFamily="2" charset="-78"/>
              </a:rPr>
              <a:t> (</a:t>
            </a:r>
            <a:r>
              <a:rPr lang="ar-SA" sz="2800" dirty="0" smtClean="0">
                <a:cs typeface="B Mitra" panose="00000400000000000000" pitchFamily="2" charset="-78"/>
              </a:rPr>
              <a:t>انفال39</a:t>
            </a:r>
            <a:r>
              <a:rPr lang="fa-IR" sz="2800" dirty="0" smtClean="0">
                <a:cs typeface="B Mitra" panose="00000400000000000000" pitchFamily="2" charset="-78"/>
              </a:rPr>
              <a:t>)</a:t>
            </a:r>
          </a:p>
        </p:txBody>
      </p:sp>
      <p:sp>
        <p:nvSpPr>
          <p:cNvPr id="9" name="16-Point Star 8"/>
          <p:cNvSpPr/>
          <p:nvPr/>
        </p:nvSpPr>
        <p:spPr>
          <a:xfrm>
            <a:off x="582386" y="93620"/>
            <a:ext cx="8795657" cy="1341119"/>
          </a:xfrm>
          <a:prstGeom prst="star16">
            <a:avLst/>
          </a:prstGeom>
        </p:spPr>
        <p:style>
          <a:lnRef idx="3">
            <a:schemeClr val="lt1"/>
          </a:lnRef>
          <a:fillRef idx="1">
            <a:schemeClr val="dk1"/>
          </a:fillRef>
          <a:effectRef idx="1">
            <a:schemeClr val="dk1"/>
          </a:effectRef>
          <a:fontRef idx="minor">
            <a:schemeClr val="lt1"/>
          </a:fontRef>
        </p:style>
        <p:txBody>
          <a:bodyPr rtlCol="1" anchor="ctr"/>
          <a:lstStyle/>
          <a:p>
            <a:pPr algn="ctr"/>
            <a:r>
              <a:rPr lang="fa-IR" sz="3200" b="1" dirty="0" smtClean="0">
                <a:solidFill>
                  <a:prstClr val="white"/>
                </a:solidFill>
                <a:cs typeface="B Titr" panose="00000700000000000000" pitchFamily="2" charset="-78"/>
                <a:hlinkClick r:id="rId2" action="ppaction://hlinksldjump"/>
              </a:rPr>
              <a:t>2- </a:t>
            </a:r>
            <a:r>
              <a:rPr lang="ar-SA" sz="3200" b="1" dirty="0">
                <a:solidFill>
                  <a:prstClr val="white"/>
                </a:solidFill>
                <a:cs typeface="B Titr" panose="00000700000000000000" pitchFamily="2" charset="-78"/>
                <a:hlinkClick r:id="rId2" action="ppaction://hlinksldjump"/>
              </a:rPr>
              <a:t>باور </a:t>
            </a:r>
            <a:r>
              <a:rPr lang="ar-SA" sz="3200" b="1" dirty="0" smtClean="0">
                <a:solidFill>
                  <a:prstClr val="white"/>
                </a:solidFill>
                <a:cs typeface="B Titr" panose="00000700000000000000" pitchFamily="2" charset="-78"/>
                <a:hlinkClick r:id="rId2" action="ppaction://hlinksldjump"/>
              </a:rPr>
              <a:t>م</a:t>
            </a:r>
            <a:r>
              <a:rPr lang="fa-IR" sz="3200" b="1" dirty="0" smtClean="0">
                <a:solidFill>
                  <a:prstClr val="white"/>
                </a:solidFill>
                <a:cs typeface="B Titr" panose="00000700000000000000" pitchFamily="2" charset="-78"/>
                <a:hlinkClick r:id="rId2" action="ppaction://hlinksldjump"/>
              </a:rPr>
              <a:t>ؤ</a:t>
            </a:r>
            <a:r>
              <a:rPr lang="ar-SA" sz="3200" b="1" dirty="0" smtClean="0">
                <a:solidFill>
                  <a:prstClr val="white"/>
                </a:solidFill>
                <a:cs typeface="B Titr" panose="00000700000000000000" pitchFamily="2" charset="-78"/>
                <a:hlinkClick r:id="rId2" action="ppaction://hlinksldjump"/>
              </a:rPr>
              <a:t>منان </a:t>
            </a:r>
            <a:r>
              <a:rPr lang="ar-SA" sz="3200" b="1" dirty="0">
                <a:solidFill>
                  <a:prstClr val="white"/>
                </a:solidFill>
                <a:cs typeface="B Titr" panose="00000700000000000000" pitchFamily="2" charset="-78"/>
                <a:hlinkClick r:id="rId2" action="ppaction://hlinksldjump"/>
              </a:rPr>
              <a:t>به ولایت (الله)</a:t>
            </a:r>
            <a:endParaRPr lang="fa-IR" sz="3200" b="1" dirty="0">
              <a:solidFill>
                <a:prstClr val="white"/>
              </a:solidFill>
              <a:cs typeface="B Titr" panose="00000700000000000000" pitchFamily="2" charset="-78"/>
            </a:endParaRPr>
          </a:p>
        </p:txBody>
      </p:sp>
      <p:sp>
        <p:nvSpPr>
          <p:cNvPr id="4" name="Action Button: Forward or Next 3">
            <a:hlinkClick r:id="rId2" action="ppaction://hlinksldjump" highlightClick="1"/>
          </p:cNvPr>
          <p:cNvSpPr/>
          <p:nvPr/>
        </p:nvSpPr>
        <p:spPr>
          <a:xfrm>
            <a:off x="575188" y="6174652"/>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2454451"/>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171" y="1935479"/>
            <a:ext cx="9612087" cy="4814359"/>
          </a:xfrm>
        </p:spPr>
        <p:txBody>
          <a:bodyPr>
            <a:noAutofit/>
          </a:bodyPr>
          <a:lstStyle/>
          <a:p>
            <a:pPr marL="0" indent="0">
              <a:lnSpc>
                <a:spcPct val="150000"/>
              </a:lnSpc>
              <a:buNone/>
            </a:pPr>
            <a:r>
              <a:rPr lang="ar-SA" sz="3200" dirty="0">
                <a:cs typeface="B Mitra" panose="00000400000000000000" pitchFamily="2" charset="-78"/>
              </a:rPr>
              <a:t>وَ أَعِدُّوا لَهُمْ مَا اسْتَطَعْتُمْ مِنْ قُوَّةٍ وَ مِنْ رِباطِ الْخَيْلِ تُرْهِبُونَ بِهِ عَدُوَّ اللَّهِ وَ عَدُوَّكُمْ وَ آخَرينَ مِنْ دُونِهِمْ لا تَعْلَمُونَهُمُ اللَّهُ يَعْلَمُهُمْ وَ ما تُنْفِقُوا مِنْ شَيْ‏ءٍ في‏ سَبيلِ اللَّهِ يُوَفَّ إِلَيْكُمْ وَ أَنْتُمْ لا تُظْلَمُونَ </a:t>
            </a:r>
            <a:r>
              <a:rPr lang="fa-IR" sz="2800" dirty="0">
                <a:cs typeface="B Mitra" panose="00000400000000000000" pitchFamily="2" charset="-78"/>
              </a:rPr>
              <a:t>(</a:t>
            </a:r>
            <a:r>
              <a:rPr lang="ar-SA" sz="2800" dirty="0" smtClean="0">
                <a:cs typeface="B Mitra" panose="00000400000000000000" pitchFamily="2" charset="-78"/>
              </a:rPr>
              <a:t>انفال</a:t>
            </a:r>
            <a:r>
              <a:rPr lang="fa-IR" sz="2800" dirty="0" smtClean="0">
                <a:cs typeface="B Mitra" panose="00000400000000000000" pitchFamily="2" charset="-78"/>
              </a:rPr>
              <a:t>/</a:t>
            </a:r>
            <a:r>
              <a:rPr lang="ar-SA" sz="2800" dirty="0" smtClean="0">
                <a:cs typeface="B Mitra" panose="00000400000000000000" pitchFamily="2" charset="-78"/>
              </a:rPr>
              <a:t>60</a:t>
            </a:r>
            <a:r>
              <a:rPr lang="fa-IR" sz="2800" dirty="0">
                <a:cs typeface="B Mitra" panose="00000400000000000000" pitchFamily="2" charset="-78"/>
              </a:rPr>
              <a:t>)</a:t>
            </a:r>
            <a:endParaRPr lang="en-US" sz="2800" dirty="0">
              <a:cs typeface="B Mitra" panose="00000400000000000000" pitchFamily="2" charset="-78"/>
            </a:endParaRPr>
          </a:p>
          <a:p>
            <a:pPr marL="0" indent="0">
              <a:lnSpc>
                <a:spcPct val="150000"/>
              </a:lnSpc>
              <a:buNone/>
            </a:pPr>
            <a:r>
              <a:rPr lang="fa-IR" sz="2600" dirty="0" smtClean="0">
                <a:cs typeface="B Mitra" panose="00000400000000000000" pitchFamily="2" charset="-78"/>
              </a:rPr>
              <a:t>هر </a:t>
            </a:r>
            <a:r>
              <a:rPr lang="fa-IR" sz="2600" dirty="0">
                <a:cs typeface="B Mitra" panose="00000400000000000000" pitchFamily="2" charset="-78"/>
              </a:rPr>
              <a:t>نیرویی در قدرت دارید، برای مقابله با آنها [= دشمنان‌]، آماده سازید! و (همچنین) اسبهای ورزیده (برای میدان نبرد)، تا به وسیله آن، دشمن خدا و دشمن خویش را بترسانید! و (همچنین) گروه دیگری غیر از اینها را، که شما نمی‌شناسید و خدا آنها را می‌شناسد! و هر چه در راه خدا (و تقویت بنیه دفاعی اسلام) انفاق کنید، بطور کامل به شما بازگردانده می‌شود، و به شما ستم نخواهد </a:t>
            </a:r>
            <a:r>
              <a:rPr lang="fa-IR" sz="2600" dirty="0" smtClean="0">
                <a:cs typeface="B Mitra" panose="00000400000000000000" pitchFamily="2" charset="-78"/>
              </a:rPr>
              <a:t>شد</a:t>
            </a:r>
            <a:r>
              <a:rPr lang="fa-IR" sz="2600" dirty="0">
                <a:cs typeface="B Mitra" panose="00000400000000000000" pitchFamily="2" charset="-78"/>
              </a:rPr>
              <a:t>.</a:t>
            </a:r>
            <a:endParaRPr lang="en-US" sz="2600" dirty="0">
              <a:cs typeface="B Mitra" panose="00000400000000000000" pitchFamily="2" charset="-78"/>
            </a:endParaRPr>
          </a:p>
        </p:txBody>
      </p:sp>
      <p:sp>
        <p:nvSpPr>
          <p:cNvPr id="9" name="16-Point Star 8"/>
          <p:cNvSpPr/>
          <p:nvPr/>
        </p:nvSpPr>
        <p:spPr>
          <a:xfrm>
            <a:off x="582386" y="93620"/>
            <a:ext cx="8795657" cy="1561011"/>
          </a:xfrm>
          <a:prstGeom prst="star16">
            <a:avLst/>
          </a:prstGeom>
        </p:spPr>
        <p:style>
          <a:lnRef idx="3">
            <a:schemeClr val="lt1"/>
          </a:lnRef>
          <a:fillRef idx="1">
            <a:schemeClr val="dk1"/>
          </a:fillRef>
          <a:effectRef idx="1">
            <a:schemeClr val="dk1"/>
          </a:effectRef>
          <a:fontRef idx="minor">
            <a:schemeClr val="lt1"/>
          </a:fontRef>
        </p:style>
        <p:txBody>
          <a:bodyPr rtlCol="1" anchor="ctr"/>
          <a:lstStyle/>
          <a:p>
            <a:pPr algn="ctr"/>
            <a:r>
              <a:rPr lang="fa-IR" sz="3200" b="1" dirty="0">
                <a:solidFill>
                  <a:prstClr val="white"/>
                </a:solidFill>
                <a:cs typeface="B Titr" panose="00000700000000000000" pitchFamily="2" charset="-78"/>
                <a:hlinkClick r:id="rId2" action="ppaction://hlinksldjump"/>
              </a:rPr>
              <a:t>3- </a:t>
            </a:r>
            <a:r>
              <a:rPr lang="ar-SA" sz="3200" b="1" dirty="0">
                <a:solidFill>
                  <a:prstClr val="white"/>
                </a:solidFill>
                <a:cs typeface="B Titr" panose="00000700000000000000" pitchFamily="2" charset="-78"/>
                <a:hlinkClick r:id="rId2" action="ppaction://hlinksldjump"/>
              </a:rPr>
              <a:t>ایجاد رعب و وحشت برای دشمنان از سوی </a:t>
            </a:r>
            <a:r>
              <a:rPr lang="ar-SA" sz="3200" b="1" dirty="0" smtClean="0">
                <a:solidFill>
                  <a:prstClr val="white"/>
                </a:solidFill>
                <a:cs typeface="B Titr" panose="00000700000000000000" pitchFamily="2" charset="-78"/>
                <a:hlinkClick r:id="rId2" action="ppaction://hlinksldjump"/>
              </a:rPr>
              <a:t>م</a:t>
            </a:r>
            <a:r>
              <a:rPr lang="fa-IR" sz="3200" b="1" dirty="0" smtClean="0">
                <a:solidFill>
                  <a:prstClr val="white"/>
                </a:solidFill>
                <a:cs typeface="B Titr" panose="00000700000000000000" pitchFamily="2" charset="-78"/>
                <a:hlinkClick r:id="rId2" action="ppaction://hlinksldjump"/>
              </a:rPr>
              <a:t>ؤ</a:t>
            </a:r>
            <a:r>
              <a:rPr lang="ar-SA" sz="3200" b="1" dirty="0" smtClean="0">
                <a:solidFill>
                  <a:prstClr val="white"/>
                </a:solidFill>
                <a:cs typeface="B Titr" panose="00000700000000000000" pitchFamily="2" charset="-78"/>
                <a:hlinkClick r:id="rId2" action="ppaction://hlinksldjump"/>
              </a:rPr>
              <a:t>منان</a:t>
            </a:r>
            <a:endParaRPr lang="fa-IR" sz="3200" b="1" dirty="0">
              <a:solidFill>
                <a:prstClr val="white"/>
              </a:solidFill>
              <a:cs typeface="B Titr" panose="00000700000000000000" pitchFamily="2" charset="-78"/>
            </a:endParaRPr>
          </a:p>
        </p:txBody>
      </p:sp>
      <p:sp>
        <p:nvSpPr>
          <p:cNvPr id="4" name="Action Button: Forward or Next 3">
            <a:hlinkClick r:id="rId2" action="ppaction://hlinksldjump" highlightClick="1"/>
          </p:cNvPr>
          <p:cNvSpPr/>
          <p:nvPr/>
        </p:nvSpPr>
        <p:spPr>
          <a:xfrm>
            <a:off x="575188" y="6174652"/>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508684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javad\Pictures\عکس آقا\13890631_2810160.jpg"/>
          <p:cNvPicPr>
            <a:picLocks noChangeAspect="1" noChangeArrowheads="1"/>
          </p:cNvPicPr>
          <p:nvPr/>
        </p:nvPicPr>
        <p:blipFill>
          <a:blip r:embed="rId2"/>
          <a:srcRect/>
          <a:stretch>
            <a:fillRect/>
          </a:stretch>
        </p:blipFill>
        <p:spPr bwMode="auto">
          <a:xfrm>
            <a:off x="0" y="2"/>
            <a:ext cx="12192000" cy="6862763"/>
          </a:xfrm>
          <a:prstGeom prst="rect">
            <a:avLst/>
          </a:prstGeom>
          <a:noFill/>
          <a:ln w="9525">
            <a:noFill/>
            <a:miter lim="800000"/>
            <a:headEnd/>
            <a:tailEnd/>
          </a:ln>
        </p:spPr>
      </p:pic>
      <p:sp>
        <p:nvSpPr>
          <p:cNvPr id="2" name="TextBox 1"/>
          <p:cNvSpPr txBox="1"/>
          <p:nvPr/>
        </p:nvSpPr>
        <p:spPr>
          <a:xfrm>
            <a:off x="6875362" y="2"/>
            <a:ext cx="5316639" cy="5009064"/>
          </a:xfrm>
          <a:prstGeom prst="rect">
            <a:avLst/>
          </a:prstGeom>
          <a:noFill/>
        </p:spPr>
        <p:txBody>
          <a:bodyPr wrap="square" rtlCol="1">
            <a:spAutoFit/>
          </a:bodyPr>
          <a:lstStyle/>
          <a:p>
            <a:pPr algn="just">
              <a:lnSpc>
                <a:spcPct val="150000"/>
              </a:lnSpc>
            </a:pPr>
            <a:r>
              <a:rPr lang="ar-SA" sz="3600" b="1" dirty="0">
                <a:solidFill>
                  <a:srgbClr val="FFC000"/>
                </a:solidFill>
                <a:cs typeface="B Mitra" panose="00000400000000000000" pitchFamily="2" charset="-78"/>
              </a:rPr>
              <a:t>جهاد فقط </a:t>
            </a:r>
            <a:r>
              <a:rPr lang="ar-SA" sz="3600" b="1" dirty="0" smtClean="0">
                <a:solidFill>
                  <a:srgbClr val="FFC000"/>
                </a:solidFill>
                <a:cs typeface="B Mitra" panose="00000400000000000000" pitchFamily="2" charset="-78"/>
              </a:rPr>
              <a:t>به</a:t>
            </a:r>
            <a:r>
              <a:rPr lang="fa-IR" sz="3600" b="1" dirty="0" smtClean="0">
                <a:solidFill>
                  <a:srgbClr val="FFC000"/>
                </a:solidFill>
                <a:cs typeface="B Mitra" panose="00000400000000000000" pitchFamily="2" charset="-78"/>
              </a:rPr>
              <a:t> </a:t>
            </a:r>
            <a:r>
              <a:rPr lang="ar-SA" sz="3600" b="1" dirty="0" smtClean="0">
                <a:solidFill>
                  <a:srgbClr val="FFC000"/>
                </a:solidFill>
                <a:cs typeface="B Mitra" panose="00000400000000000000" pitchFamily="2" charset="-78"/>
              </a:rPr>
              <a:t>معنای </a:t>
            </a:r>
            <a:r>
              <a:rPr lang="ar-SA" sz="3600" b="1" dirty="0">
                <a:solidFill>
                  <a:srgbClr val="FFC000"/>
                </a:solidFill>
                <a:cs typeface="B Mitra" panose="00000400000000000000" pitchFamily="2" charset="-78"/>
              </a:rPr>
              <a:t>قتال نیست، فقط به‌معنای جنگ نظامی نیست؛ جهاد یک معنای بسیار وسیع‌تری دارد. در بین جهادها جهادی هست که خدای متعال در قرآن آن را </a:t>
            </a:r>
            <a:r>
              <a:rPr lang="ar-SA" sz="3600" b="1" dirty="0">
                <a:solidFill>
                  <a:srgbClr val="FF0000"/>
                </a:solidFill>
                <a:cs typeface="B Mitra" panose="00000400000000000000" pitchFamily="2" charset="-78"/>
              </a:rPr>
              <a:t>«جهاد کبیر» </a:t>
            </a:r>
            <a:r>
              <a:rPr lang="ar-SA" sz="3600" b="1" dirty="0">
                <a:solidFill>
                  <a:srgbClr val="FFC000"/>
                </a:solidFill>
                <a:cs typeface="B Mitra" panose="00000400000000000000" pitchFamily="2" charset="-78"/>
              </a:rPr>
              <a:t>نام </a:t>
            </a:r>
            <a:r>
              <a:rPr lang="ar-SA" sz="3600" b="1" dirty="0" smtClean="0">
                <a:solidFill>
                  <a:srgbClr val="FFC000"/>
                </a:solidFill>
                <a:cs typeface="B Mitra" panose="00000400000000000000" pitchFamily="2" charset="-78"/>
              </a:rPr>
              <a:t>نهاده</a:t>
            </a:r>
            <a:r>
              <a:rPr lang="fa-IR" sz="3600" b="1" dirty="0" smtClean="0">
                <a:solidFill>
                  <a:srgbClr val="FFC000"/>
                </a:solidFill>
                <a:cs typeface="B Mitra" panose="00000400000000000000" pitchFamily="2" charset="-78"/>
              </a:rPr>
              <a:t> ...</a:t>
            </a:r>
            <a:endParaRPr lang="fa-IR" sz="3600" b="1" dirty="0">
              <a:solidFill>
                <a:srgbClr val="FFC000"/>
              </a:solidFill>
              <a:cs typeface="B Mitra" panose="00000400000000000000" pitchFamily="2" charset="-78"/>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100"/>
                                  </p:stCondLst>
                                  <p:iterate type="lt">
                                    <p:tmPct val="2190"/>
                                  </p:iterate>
                                  <p:childTnLst>
                                    <p:set>
                                      <p:cBhvr>
                                        <p:cTn id="6" dur="1" fill="hold">
                                          <p:stCondLst>
                                            <p:cond delay="0"/>
                                          </p:stCondLst>
                                        </p:cTn>
                                        <p:tgtEl>
                                          <p:spTgt spid="2"/>
                                        </p:tgtEl>
                                        <p:attrNameLst>
                                          <p:attrName>style.visibility</p:attrName>
                                        </p:attrNameLst>
                                      </p:cBhvr>
                                      <p:to>
                                        <p:strVal val="visible"/>
                                      </p:to>
                                    </p:set>
                                    <p:anim calcmode="lin" valueType="num">
                                      <p:cBhvr>
                                        <p:cTn id="7" dur="19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1900" fill="hold"/>
                                        <p:tgtEl>
                                          <p:spTgt spid="2"/>
                                        </p:tgtEl>
                                        <p:attrNameLst>
                                          <p:attrName>ppt_y</p:attrName>
                                        </p:attrNameLst>
                                      </p:cBhvr>
                                      <p:tavLst>
                                        <p:tav tm="0">
                                          <p:val>
                                            <p:strVal val="#ppt_y"/>
                                          </p:val>
                                        </p:tav>
                                        <p:tav tm="100000">
                                          <p:val>
                                            <p:strVal val="#ppt_y"/>
                                          </p:val>
                                        </p:tav>
                                      </p:tavLst>
                                    </p:anim>
                                    <p:anim calcmode="lin" valueType="num">
                                      <p:cBhvr>
                                        <p:cTn id="9" dur="19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19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9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171" y="1935481"/>
            <a:ext cx="9612087" cy="4824549"/>
          </a:xfrm>
        </p:spPr>
        <p:txBody>
          <a:bodyPr>
            <a:noAutofit/>
          </a:bodyPr>
          <a:lstStyle/>
          <a:p>
            <a:pPr algn="just">
              <a:lnSpc>
                <a:spcPct val="150000"/>
              </a:lnSpc>
              <a:buFont typeface="Wingdings" panose="05000000000000000000" pitchFamily="2" charset="2"/>
              <a:buChar char="v"/>
            </a:pPr>
            <a:r>
              <a:rPr lang="ar-SA" sz="3500" dirty="0">
                <a:cs typeface="B Mitra" panose="00000400000000000000" pitchFamily="2" charset="-78"/>
              </a:rPr>
              <a:t>فَأَمَّا عادٌ فَاسْتَكْبَرُوا فِي الْأَرْضِ بِغَيْرِ الْحَقِّ وَ قالُوا مَنْ أَشَدُّ مِنَّا قُوَّةً أَ وَ لَمْ يَرَوْا أَنَّ اللَّهَ الَّذي خَلَقَهُمْ هُوَ أَشَدُّ مِنْهُمْ قُوَّةً وَ كانُوا بِآياتِنا يَجْحَدُونَ</a:t>
            </a:r>
            <a:r>
              <a:rPr lang="fa-IR" sz="3500" dirty="0">
                <a:cs typeface="B Mitra" panose="00000400000000000000" pitchFamily="2" charset="-78"/>
              </a:rPr>
              <a:t> </a:t>
            </a:r>
            <a:r>
              <a:rPr lang="fa-IR" sz="2800" dirty="0">
                <a:solidFill>
                  <a:srgbClr val="FF0000"/>
                </a:solidFill>
                <a:cs typeface="B Mitra" panose="00000400000000000000" pitchFamily="2" charset="-78"/>
              </a:rPr>
              <a:t>(</a:t>
            </a:r>
            <a:r>
              <a:rPr lang="ar-SA" sz="2800" dirty="0">
                <a:solidFill>
                  <a:srgbClr val="FF0000"/>
                </a:solidFill>
                <a:cs typeface="B Mitra" panose="00000400000000000000" pitchFamily="2" charset="-78"/>
              </a:rPr>
              <a:t>فصلت 15</a:t>
            </a:r>
            <a:r>
              <a:rPr lang="fa-IR" sz="2800" dirty="0" smtClean="0">
                <a:solidFill>
                  <a:srgbClr val="FF0000"/>
                </a:solidFill>
                <a:cs typeface="B Mitra" panose="00000400000000000000" pitchFamily="2" charset="-78"/>
              </a:rPr>
              <a:t>)</a:t>
            </a:r>
            <a:endParaRPr lang="fa-IR" sz="3200" dirty="0" smtClean="0">
              <a:solidFill>
                <a:srgbClr val="FF0000"/>
              </a:solidFill>
              <a:cs typeface="B Mitra" panose="00000400000000000000" pitchFamily="2" charset="-78"/>
            </a:endParaRPr>
          </a:p>
          <a:p>
            <a:pPr marL="0" indent="0" algn="just">
              <a:lnSpc>
                <a:spcPct val="150000"/>
              </a:lnSpc>
              <a:buNone/>
            </a:pPr>
            <a:r>
              <a:rPr lang="fa-IR" sz="3200" dirty="0" smtClean="0">
                <a:cs typeface="B Mitra" panose="00000400000000000000" pitchFamily="2" charset="-78"/>
              </a:rPr>
              <a:t>اما </a:t>
            </a:r>
            <a:r>
              <a:rPr lang="fa-IR" sz="3200" dirty="0">
                <a:cs typeface="B Mitra" panose="00000400000000000000" pitchFamily="2" charset="-78"/>
              </a:rPr>
              <a:t>قوم عاد در زمین به ناحق تکبر و سرکشی کردند و گفتند که از ما نیرومندتر ( در جهان ) کیست؟ آیا </a:t>
            </a:r>
            <a:r>
              <a:rPr lang="fa-IR" sz="3200" dirty="0" smtClean="0">
                <a:cs typeface="B Mitra" panose="00000400000000000000" pitchFamily="2" charset="-78"/>
              </a:rPr>
              <a:t>آن‌ها </a:t>
            </a:r>
            <a:r>
              <a:rPr lang="fa-IR" sz="3200" dirty="0">
                <a:cs typeface="B Mitra" panose="00000400000000000000" pitchFamily="2" charset="-78"/>
              </a:rPr>
              <a:t>ندیده و ندانستند که خدایی که آنها را خلق فرموده بسیار از آنان تواناتر است؟ و </a:t>
            </a:r>
            <a:r>
              <a:rPr lang="fa-IR" sz="3200" dirty="0" smtClean="0">
                <a:cs typeface="B Mitra" panose="00000400000000000000" pitchFamily="2" charset="-78"/>
              </a:rPr>
              <a:t>آن‌ها </a:t>
            </a:r>
            <a:r>
              <a:rPr lang="fa-IR" sz="3200" dirty="0">
                <a:cs typeface="B Mitra" panose="00000400000000000000" pitchFamily="2" charset="-78"/>
              </a:rPr>
              <a:t>آیات ( قدرت ) ما را ( با وجود این برهان ) انکار می کردند</a:t>
            </a:r>
            <a:r>
              <a:rPr lang="fa-IR" sz="3200" dirty="0" smtClean="0">
                <a:cs typeface="B Mitra" panose="00000400000000000000" pitchFamily="2" charset="-78"/>
              </a:rPr>
              <a:t>.</a:t>
            </a:r>
            <a:endParaRPr lang="fa-IR" sz="2800" dirty="0">
              <a:cs typeface="B Mitra" panose="00000400000000000000" pitchFamily="2" charset="-78"/>
            </a:endParaRPr>
          </a:p>
          <a:p>
            <a:pPr algn="just">
              <a:lnSpc>
                <a:spcPct val="150000"/>
              </a:lnSpc>
              <a:buFont typeface="Wingdings" panose="05000000000000000000" pitchFamily="2" charset="2"/>
              <a:buChar char="v"/>
            </a:pPr>
            <a:r>
              <a:rPr lang="fa-IR" sz="2800" dirty="0" smtClean="0">
                <a:cs typeface="B Mitra" panose="00000400000000000000" pitchFamily="2" charset="-78"/>
              </a:rPr>
              <a:t>(</a:t>
            </a:r>
            <a:r>
              <a:rPr lang="ar-SA" sz="2800" dirty="0">
                <a:cs typeface="B Mitra" panose="00000400000000000000" pitchFamily="2" charset="-78"/>
              </a:rPr>
              <a:t>نساء76</a:t>
            </a:r>
            <a:r>
              <a:rPr lang="fa-IR" sz="2800" dirty="0" smtClean="0">
                <a:cs typeface="B Mitra" panose="00000400000000000000" pitchFamily="2" charset="-78"/>
              </a:rPr>
              <a:t>)،</a:t>
            </a:r>
            <a:r>
              <a:rPr lang="ar-SA" sz="2800" dirty="0" smtClean="0">
                <a:cs typeface="B Mitra" panose="00000400000000000000" pitchFamily="2" charset="-78"/>
              </a:rPr>
              <a:t> </a:t>
            </a:r>
            <a:r>
              <a:rPr lang="fa-IR" sz="2800" dirty="0" smtClean="0">
                <a:cs typeface="B Mitra" panose="00000400000000000000" pitchFamily="2" charset="-78"/>
              </a:rPr>
              <a:t>(</a:t>
            </a:r>
            <a:r>
              <a:rPr lang="ar-SA" sz="2800" dirty="0">
                <a:cs typeface="B Mitra" panose="00000400000000000000" pitchFamily="2" charset="-78"/>
              </a:rPr>
              <a:t>حج40</a:t>
            </a:r>
            <a:r>
              <a:rPr lang="fa-IR" sz="2800" dirty="0" smtClean="0">
                <a:cs typeface="B Mitra" panose="00000400000000000000" pitchFamily="2" charset="-78"/>
              </a:rPr>
              <a:t>)،</a:t>
            </a:r>
            <a:r>
              <a:rPr lang="ar-SA" sz="2800" dirty="0" smtClean="0">
                <a:cs typeface="B Mitra" panose="00000400000000000000" pitchFamily="2" charset="-78"/>
              </a:rPr>
              <a:t> </a:t>
            </a:r>
            <a:r>
              <a:rPr lang="fa-IR" sz="2800" dirty="0" smtClean="0">
                <a:cs typeface="B Mitra" panose="00000400000000000000" pitchFamily="2" charset="-78"/>
              </a:rPr>
              <a:t>(</a:t>
            </a:r>
            <a:r>
              <a:rPr lang="ar-SA" sz="2800" dirty="0">
                <a:cs typeface="B Mitra" panose="00000400000000000000" pitchFamily="2" charset="-78"/>
              </a:rPr>
              <a:t>بقره153</a:t>
            </a:r>
            <a:r>
              <a:rPr lang="fa-IR" sz="2800" dirty="0" smtClean="0">
                <a:cs typeface="B Mitra" panose="00000400000000000000" pitchFamily="2" charset="-78"/>
              </a:rPr>
              <a:t>)، (</a:t>
            </a:r>
            <a:r>
              <a:rPr lang="ar-SA" sz="2800" dirty="0">
                <a:cs typeface="B Mitra" panose="00000400000000000000" pitchFamily="2" charset="-78"/>
              </a:rPr>
              <a:t>انفال19</a:t>
            </a:r>
            <a:r>
              <a:rPr lang="fa-IR" sz="2800" dirty="0" smtClean="0">
                <a:cs typeface="B Mitra" panose="00000400000000000000" pitchFamily="2" charset="-78"/>
              </a:rPr>
              <a:t>)، (</a:t>
            </a:r>
            <a:r>
              <a:rPr lang="ar-SA" sz="2800" dirty="0">
                <a:cs typeface="B Mitra" panose="00000400000000000000" pitchFamily="2" charset="-78"/>
              </a:rPr>
              <a:t>توبه36</a:t>
            </a:r>
            <a:r>
              <a:rPr lang="fa-IR" sz="2800" dirty="0" smtClean="0">
                <a:cs typeface="B Mitra" panose="00000400000000000000" pitchFamily="2" charset="-78"/>
              </a:rPr>
              <a:t>) و ....</a:t>
            </a:r>
            <a:endParaRPr lang="en-US" sz="2800" dirty="0" smtClean="0">
              <a:cs typeface="B Mitra" panose="00000400000000000000" pitchFamily="2" charset="-78"/>
            </a:endParaRPr>
          </a:p>
        </p:txBody>
      </p:sp>
      <p:sp>
        <p:nvSpPr>
          <p:cNvPr id="9" name="16-Point Star 8"/>
          <p:cNvSpPr/>
          <p:nvPr/>
        </p:nvSpPr>
        <p:spPr>
          <a:xfrm>
            <a:off x="261258" y="93618"/>
            <a:ext cx="9116785" cy="1593668"/>
          </a:xfrm>
          <a:prstGeom prst="star16">
            <a:avLst/>
          </a:prstGeom>
        </p:spPr>
        <p:style>
          <a:lnRef idx="3">
            <a:schemeClr val="lt1"/>
          </a:lnRef>
          <a:fillRef idx="1">
            <a:schemeClr val="dk1"/>
          </a:fillRef>
          <a:effectRef idx="1">
            <a:schemeClr val="dk1"/>
          </a:effectRef>
          <a:fontRef idx="minor">
            <a:schemeClr val="lt1"/>
          </a:fontRef>
        </p:style>
        <p:txBody>
          <a:bodyPr rtlCol="1" anchor="ctr"/>
          <a:lstStyle/>
          <a:p>
            <a:pPr algn="ctr"/>
            <a:r>
              <a:rPr lang="fa-IR" sz="3200" b="1" dirty="0">
                <a:solidFill>
                  <a:prstClr val="white"/>
                </a:solidFill>
                <a:cs typeface="B Titr" panose="00000700000000000000" pitchFamily="2" charset="-78"/>
                <a:hlinkClick r:id="rId2" action="ppaction://hlinksldjump"/>
              </a:rPr>
              <a:t>4- </a:t>
            </a:r>
            <a:r>
              <a:rPr lang="ar-SA" sz="3200" b="1" dirty="0">
                <a:solidFill>
                  <a:prstClr val="white"/>
                </a:solidFill>
                <a:cs typeface="B Titr" panose="00000700000000000000" pitchFamily="2" charset="-78"/>
                <a:hlinkClick r:id="rId2" action="ppaction://hlinksldjump"/>
              </a:rPr>
              <a:t>دشمن خدا، دشمن مومنان است</a:t>
            </a:r>
            <a:endParaRPr lang="fa-IR" sz="3200" b="1" dirty="0">
              <a:solidFill>
                <a:prstClr val="white"/>
              </a:solidFill>
              <a:cs typeface="B Titr" panose="00000700000000000000" pitchFamily="2" charset="-78"/>
            </a:endParaRPr>
          </a:p>
        </p:txBody>
      </p:sp>
      <p:sp>
        <p:nvSpPr>
          <p:cNvPr id="4" name="Action Button: Forward or Next 3">
            <a:hlinkClick r:id="rId2" action="ppaction://hlinksldjump" highlightClick="1"/>
          </p:cNvPr>
          <p:cNvSpPr/>
          <p:nvPr/>
        </p:nvSpPr>
        <p:spPr>
          <a:xfrm>
            <a:off x="575188" y="6174652"/>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0640031"/>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0995" y="3487111"/>
            <a:ext cx="7359445" cy="3149664"/>
          </a:xfrm>
        </p:spPr>
        <p:style>
          <a:lnRef idx="0">
            <a:scrgbClr r="0" g="0" b="0"/>
          </a:lnRef>
          <a:fillRef idx="1002">
            <a:schemeClr val="lt2"/>
          </a:fillRef>
          <a:effectRef idx="0">
            <a:scrgbClr r="0" g="0" b="0"/>
          </a:effectRef>
          <a:fontRef idx="major"/>
        </p:style>
        <p:txBody>
          <a:bodyPr>
            <a:noAutofit/>
          </a:bodyPr>
          <a:lstStyle/>
          <a:p>
            <a:pPr algn="just" rtl="1">
              <a:lnSpc>
                <a:spcPct val="150000"/>
              </a:lnSpc>
              <a:buNone/>
            </a:pPr>
            <a:r>
              <a:rPr lang="ar-SA" sz="2800" dirty="0" smtClean="0">
                <a:cs typeface="B Mitra" pitchFamily="2" charset="-78"/>
              </a:rPr>
              <a:t>حسّاسیّت در برابر دشمن و کار دشمن و نقشه‌ی دشمن و عدم تبعیّت از او</a:t>
            </a:r>
            <a:r>
              <a:rPr lang="fa-IR" sz="2800" dirty="0" smtClean="0">
                <a:cs typeface="B Mitra" pitchFamily="2" charset="-78"/>
              </a:rPr>
              <a:t>. </a:t>
            </a:r>
            <a:r>
              <a:rPr lang="ar-SA" sz="2800" dirty="0" smtClean="0">
                <a:cs typeface="B Mitra" pitchFamily="2" charset="-78"/>
              </a:rPr>
              <a:t>دشمن را بشناسیم، نقشه‌های او را تشخیص بدهیم، بر روی کارهای او، حرف‌های او، اظهارات او حسّاس باشیم؛ و در مقابل زهری که او احتمالاً خواهد ریخت، پاد‌زهر فراهم بکنیم و آماده باشیم برای اینکه حرکت او را خنثی بکنیم. این، حسّاسیّت در مقابل دشمن است</a:t>
            </a:r>
            <a:r>
              <a:rPr lang="fa-IR" sz="2800" dirty="0" smtClean="0">
                <a:cs typeface="B Mitra" pitchFamily="2" charset="-78"/>
              </a:rPr>
              <a:t>.</a:t>
            </a:r>
            <a:endParaRPr lang="en-US" sz="2800" dirty="0" smtClean="0">
              <a:cs typeface="B Mitra" pitchFamily="2" charset="-78"/>
            </a:endParaRPr>
          </a:p>
        </p:txBody>
      </p:sp>
      <p:sp>
        <p:nvSpPr>
          <p:cNvPr id="4" name="Rounded Rectangle 3"/>
          <p:cNvSpPr/>
          <p:nvPr/>
        </p:nvSpPr>
        <p:spPr>
          <a:xfrm>
            <a:off x="4807975" y="324467"/>
            <a:ext cx="7152967" cy="95864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3300" b="1" dirty="0" smtClean="0">
                <a:solidFill>
                  <a:prstClr val="white"/>
                </a:solidFill>
                <a:cs typeface="B Titr" pitchFamily="2" charset="-78"/>
              </a:rPr>
              <a:t>1- </a:t>
            </a:r>
            <a:r>
              <a:rPr lang="ar-SA" sz="3300" b="1" dirty="0" smtClean="0">
                <a:solidFill>
                  <a:prstClr val="white"/>
                </a:solidFill>
                <a:cs typeface="B Titr" pitchFamily="2" charset="-78"/>
              </a:rPr>
              <a:t>حساسیت در مقابل حرکات و اقدامات دشمن</a:t>
            </a:r>
            <a:endParaRPr lang="en-US" sz="3300" dirty="0">
              <a:solidFill>
                <a:prstClr val="white"/>
              </a:solidFill>
              <a:cs typeface="B Titr" pitchFamily="2" charset="-78"/>
            </a:endParaRPr>
          </a:p>
        </p:txBody>
      </p:sp>
      <p:sp>
        <p:nvSpPr>
          <p:cNvPr id="5" name="Lightning Bolt 4"/>
          <p:cNvSpPr/>
          <p:nvPr/>
        </p:nvSpPr>
        <p:spPr>
          <a:xfrm flipH="1">
            <a:off x="10854814" y="1356852"/>
            <a:ext cx="1135623" cy="914400"/>
          </a:xfrm>
          <a:prstGeom prst="lightningBolt">
            <a:avLst/>
          </a:prstGeom>
          <a:solidFill>
            <a:schemeClr val="accent3">
              <a:lumMod val="5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endParaRPr>
          </a:p>
        </p:txBody>
      </p:sp>
      <p:sp>
        <p:nvSpPr>
          <p:cNvPr id="6" name="Oval 5"/>
          <p:cNvSpPr/>
          <p:nvPr/>
        </p:nvSpPr>
        <p:spPr>
          <a:xfrm>
            <a:off x="6607278" y="2035277"/>
            <a:ext cx="4350775" cy="119462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SA" sz="2400" dirty="0" smtClean="0">
                <a:solidFill>
                  <a:prstClr val="white"/>
                </a:solidFill>
                <a:cs typeface="B Titr" pitchFamily="2" charset="-78"/>
              </a:rPr>
              <a:t>در بیست و هفتمین سالگرد ارتحال</a:t>
            </a:r>
            <a:r>
              <a:rPr lang="fa-IR" sz="2400" dirty="0" smtClean="0">
                <a:solidFill>
                  <a:prstClr val="white"/>
                </a:solidFill>
                <a:cs typeface="B Titr" pitchFamily="2" charset="-78"/>
              </a:rPr>
              <a:t> </a:t>
            </a:r>
            <a:r>
              <a:rPr lang="ar-SA" sz="2400" dirty="0" smtClean="0">
                <a:solidFill>
                  <a:prstClr val="white"/>
                </a:solidFill>
                <a:cs typeface="B Titr" pitchFamily="2" charset="-78"/>
              </a:rPr>
              <a:t>حضرت امام (</a:t>
            </a:r>
            <a:r>
              <a:rPr lang="fa-IR" sz="2400" dirty="0" smtClean="0">
                <a:solidFill>
                  <a:prstClr val="white"/>
                </a:solidFill>
                <a:cs typeface="B Titr" pitchFamily="2" charset="-78"/>
              </a:rPr>
              <a:t>ره</a:t>
            </a:r>
            <a:r>
              <a:rPr lang="ar-SA" sz="2400" dirty="0" smtClean="0">
                <a:solidFill>
                  <a:prstClr val="white"/>
                </a:solidFill>
                <a:cs typeface="B Titr" pitchFamily="2" charset="-78"/>
              </a:rPr>
              <a:t>)</a:t>
            </a:r>
            <a:endParaRPr lang="en-US" sz="2400" dirty="0">
              <a:solidFill>
                <a:prstClr val="white"/>
              </a:solidFill>
              <a:cs typeface="B Titr" pitchFamily="2" charset="-78"/>
            </a:endParaRPr>
          </a:p>
        </p:txBody>
      </p:sp>
      <p:sp>
        <p:nvSpPr>
          <p:cNvPr id="11" name="Striped Right Arrow 10"/>
          <p:cNvSpPr/>
          <p:nvPr/>
        </p:nvSpPr>
        <p:spPr>
          <a:xfrm flipH="1">
            <a:off x="4513008" y="2168013"/>
            <a:ext cx="2020529" cy="1002890"/>
          </a:xfrm>
          <a:prstGeom prst="stripedRightArrow">
            <a:avLst>
              <a:gd name="adj1" fmla="val 57547"/>
              <a:gd name="adj2" fmla="val 5000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sp>
        <p:nvSpPr>
          <p:cNvPr id="14" name="TextBox 13"/>
          <p:cNvSpPr txBox="1"/>
          <p:nvPr/>
        </p:nvSpPr>
        <p:spPr>
          <a:xfrm>
            <a:off x="280221" y="2300749"/>
            <a:ext cx="4129548" cy="1046440"/>
          </a:xfrm>
          <a:prstGeom prst="rect">
            <a:avLst/>
          </a:prstGeom>
          <a:noFill/>
        </p:spPr>
        <p:txBody>
          <a:bodyPr wrap="square" rtlCol="0">
            <a:spAutoFit/>
          </a:bodyPr>
          <a:lstStyle/>
          <a:p>
            <a:r>
              <a:rPr lang="fa-IR" sz="2600" b="1" dirty="0" smtClean="0">
                <a:solidFill>
                  <a:srgbClr val="DA1F28">
                    <a:lumMod val="50000"/>
                  </a:srgbClr>
                </a:solidFill>
                <a:cs typeface="B Mitra" pitchFamily="2" charset="-78"/>
              </a:rPr>
              <a:t>بیان 5 شاخص انقلابی‌گری‌ </a:t>
            </a:r>
          </a:p>
          <a:p>
            <a:pPr>
              <a:lnSpc>
                <a:spcPct val="150000"/>
              </a:lnSpc>
            </a:pPr>
            <a:r>
              <a:rPr lang="fa-IR" sz="2400" b="1" dirty="0" smtClean="0">
                <a:solidFill>
                  <a:srgbClr val="DA1F28">
                    <a:lumMod val="50000"/>
                  </a:srgbClr>
                </a:solidFill>
                <a:cs typeface="B Mitra" pitchFamily="2" charset="-78"/>
              </a:rPr>
              <a:t>(انقلابی بودن و انقلابی ماندن)</a:t>
            </a:r>
            <a:endParaRPr lang="en-US" sz="2400" b="1" dirty="0">
              <a:solidFill>
                <a:srgbClr val="DA1F28">
                  <a:lumMod val="50000"/>
                </a:srgbClr>
              </a:solidFill>
            </a:endParaRPr>
          </a:p>
        </p:txBody>
      </p:sp>
      <p:pic>
        <p:nvPicPr>
          <p:cNvPr id="12" name="Picture 11" descr="شاخص‌ها انقلابی‌گری- آقا.jpg"/>
          <p:cNvPicPr>
            <a:picLocks noChangeAspect="1"/>
          </p:cNvPicPr>
          <p:nvPr/>
        </p:nvPicPr>
        <p:blipFill>
          <a:blip r:embed="rId2"/>
          <a:stretch>
            <a:fillRect/>
          </a:stretch>
        </p:blipFill>
        <p:spPr>
          <a:xfrm>
            <a:off x="0" y="250723"/>
            <a:ext cx="4516195" cy="3978377"/>
          </a:xfrm>
          <a:prstGeom prst="rect">
            <a:avLst/>
          </a:prstGeom>
        </p:spPr>
      </p:pic>
      <p:sp>
        <p:nvSpPr>
          <p:cNvPr id="18" name="Bent-Up Arrow 17"/>
          <p:cNvSpPr/>
          <p:nvPr/>
        </p:nvSpPr>
        <p:spPr>
          <a:xfrm rot="5400000">
            <a:off x="2617838" y="3266768"/>
            <a:ext cx="1740310" cy="2109018"/>
          </a:xfrm>
          <a:prstGeom prst="bentUpArrow">
            <a:avLst>
              <a:gd name="adj1" fmla="val 49576"/>
              <a:gd name="adj2" fmla="val 38136"/>
              <a:gd name="adj3" fmla="val 2500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dirty="0">
              <a:solidFill>
                <a:prstClr val="black"/>
              </a:solidFill>
            </a:endParaRPr>
          </a:p>
        </p:txBody>
      </p:sp>
      <p:sp>
        <p:nvSpPr>
          <p:cNvPr id="19" name="TextBox 18"/>
          <p:cNvSpPr txBox="1"/>
          <p:nvPr/>
        </p:nvSpPr>
        <p:spPr>
          <a:xfrm>
            <a:off x="2477729" y="4277032"/>
            <a:ext cx="1666568" cy="461665"/>
          </a:xfrm>
          <a:prstGeom prst="rect">
            <a:avLst/>
          </a:prstGeom>
          <a:noFill/>
        </p:spPr>
        <p:txBody>
          <a:bodyPr wrap="square" rtlCol="0">
            <a:spAutoFit/>
          </a:bodyPr>
          <a:lstStyle/>
          <a:p>
            <a:r>
              <a:rPr lang="fa-IR" sz="2400" b="1" dirty="0" smtClean="0">
                <a:solidFill>
                  <a:srgbClr val="DA1F28">
                    <a:lumMod val="75000"/>
                  </a:srgbClr>
                </a:solidFill>
              </a:rPr>
              <a:t>شاخص چهارم</a:t>
            </a:r>
            <a:endParaRPr lang="en-US" sz="2400" b="1" dirty="0">
              <a:solidFill>
                <a:srgbClr val="DA1F28">
                  <a:lumMod val="75000"/>
                </a:srgbClr>
              </a:solidFill>
            </a:endParaRPr>
          </a:p>
        </p:txBody>
      </p:sp>
      <p:sp>
        <p:nvSpPr>
          <p:cNvPr id="13" name="Action Button: Forward or Next 12">
            <a:hlinkClick r:id="rId3" action="ppaction://hlinksldjump" highlightClick="1"/>
          </p:cNvPr>
          <p:cNvSpPr/>
          <p:nvPr/>
        </p:nvSpPr>
        <p:spPr>
          <a:xfrm>
            <a:off x="424280" y="606158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2752336"/>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0.7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20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200"/>
                                        <p:tgtEl>
                                          <p:spTgt spid="6"/>
                                        </p:tgtEl>
                                        <p:attrNameLst>
                                          <p:attrName>fillcolor</p:attrName>
                                        </p:attrNameLst>
                                      </p:cBhvr>
                                      <p:tavLst>
                                        <p:tav tm="0">
                                          <p:val>
                                            <p:clrVal>
                                              <a:schemeClr val="accent2"/>
                                            </p:clrVal>
                                          </p:val>
                                        </p:tav>
                                        <p:tav tm="50000">
                                          <p:val>
                                            <p:clrVal>
                                              <a:schemeClr val="hlink"/>
                                            </p:clrVal>
                                          </p:val>
                                        </p:tav>
                                      </p:tavLst>
                                    </p:anim>
                                    <p:set>
                                      <p:cBhvr>
                                        <p:cTn id="16" dur="200"/>
                                        <p:tgtEl>
                                          <p:spTgt spid="6"/>
                                        </p:tgtEl>
                                        <p:attrNameLst>
                                          <p:attrName>fill.type</p:attrName>
                                        </p:attrNameLst>
                                      </p:cBhvr>
                                      <p:to>
                                        <p:strVal val="solid"/>
                                      </p:to>
                                    </p:set>
                                  </p:childTnLst>
                                </p:cTn>
                              </p:par>
                            </p:childTnLst>
                          </p:cTn>
                        </p:par>
                        <p:par>
                          <p:cTn id="17" fill="hold">
                            <p:stCondLst>
                              <p:cond delay="38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grpId="0" nodeType="clickEffect">
                                  <p:stCondLst>
                                    <p:cond delay="0"/>
                                  </p:stCondLst>
                                  <p:iterate type="lt">
                                    <p:tmPct val="50000"/>
                                  </p:iterate>
                                  <p:childTnLst>
                                    <p:set>
                                      <p:cBhvr>
                                        <p:cTn id="24" dur="1" fill="hold">
                                          <p:stCondLst>
                                            <p:cond delay="0"/>
                                          </p:stCondLst>
                                        </p:cTn>
                                        <p:tgtEl>
                                          <p:spTgt spid="14"/>
                                        </p:tgtEl>
                                        <p:attrNameLst>
                                          <p:attrName>style.visibility</p:attrName>
                                        </p:attrNameLst>
                                      </p:cBhvr>
                                      <p:to>
                                        <p:strVal val="visible"/>
                                      </p:to>
                                    </p:set>
                                    <p:set>
                                      <p:cBhvr>
                                        <p:cTn id="25" dur="36" fill="hold">
                                          <p:stCondLst>
                                            <p:cond delay="0"/>
                                          </p:stCondLst>
                                        </p:cTn>
                                        <p:tgtEl>
                                          <p:spTgt spid="14"/>
                                        </p:tgtEl>
                                        <p:attrNameLst>
                                          <p:attrName>style.rotation</p:attrName>
                                        </p:attrNameLst>
                                      </p:cBhvr>
                                      <p:to>
                                        <p:strVal val="-45.0"/>
                                      </p:to>
                                    </p:set>
                                    <p:anim calcmode="lin" valueType="num">
                                      <p:cBhvr>
                                        <p:cTn id="26" dur="36" fill="hold">
                                          <p:stCondLst>
                                            <p:cond delay="36"/>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7" dur="36"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8" dur="12" decel="50000" autoRev="1" fill="hold">
                                          <p:stCondLst>
                                            <p:cond delay="36"/>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29" dur="11" fill="hold">
                                          <p:stCondLst>
                                            <p:cond delay="69"/>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nodeType="clickEffect">
                                  <p:stCondLst>
                                    <p:cond delay="0"/>
                                  </p:stCondLst>
                                  <p:iterate type="lt">
                                    <p:tmPct val="0"/>
                                  </p:iterate>
                                  <p:childTnLst>
                                    <p:set>
                                      <p:cBhvr>
                                        <p:cTn id="33" dur="1" fill="hold">
                                          <p:stCondLst>
                                            <p:cond delay="0"/>
                                          </p:stCondLst>
                                        </p:cTn>
                                        <p:tgtEl>
                                          <p:spTgt spid="12"/>
                                        </p:tgtEl>
                                        <p:attrNameLst>
                                          <p:attrName>style.visibility</p:attrName>
                                        </p:attrNameLst>
                                      </p:cBhvr>
                                      <p:to>
                                        <p:strVal val="visible"/>
                                      </p:to>
                                    </p:set>
                                    <p:anim calcmode="lin" valueType="num">
                                      <p:cBhvr>
                                        <p:cTn id="34" dur="2000" fill="hold"/>
                                        <p:tgtEl>
                                          <p:spTgt spid="12"/>
                                        </p:tgtEl>
                                        <p:attrNameLst>
                                          <p:attrName>ppt_w</p:attrName>
                                        </p:attrNameLst>
                                      </p:cBhvr>
                                      <p:tavLst>
                                        <p:tav tm="0">
                                          <p:val>
                                            <p:fltVal val="0"/>
                                          </p:val>
                                        </p:tav>
                                        <p:tav tm="100000">
                                          <p:val>
                                            <p:strVal val="#ppt_w"/>
                                          </p:val>
                                        </p:tav>
                                      </p:tavLst>
                                    </p:anim>
                                    <p:anim calcmode="lin" valueType="num">
                                      <p:cBhvr>
                                        <p:cTn id="35" dur="2000" fill="hold"/>
                                        <p:tgtEl>
                                          <p:spTgt spid="12"/>
                                        </p:tgtEl>
                                        <p:attrNameLst>
                                          <p:attrName>ppt_h</p:attrName>
                                        </p:attrNameLst>
                                      </p:cBhvr>
                                      <p:tavLst>
                                        <p:tav tm="0">
                                          <p:val>
                                            <p:fltVal val="0"/>
                                          </p:val>
                                        </p:tav>
                                        <p:tav tm="100000">
                                          <p:val>
                                            <p:strVal val="#ppt_h"/>
                                          </p:val>
                                        </p:tav>
                                      </p:tavLst>
                                    </p:anim>
                                    <p:anim calcmode="lin" valueType="num">
                                      <p:cBhvr>
                                        <p:cTn id="36"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7" dur="2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nodeType="clickEffect">
                                  <p:stCondLst>
                                    <p:cond delay="0"/>
                                  </p:stCondLst>
                                  <p:iterate type="lt">
                                    <p:tmPct val="0"/>
                                  </p:iterate>
                                  <p:childTnLst>
                                    <p:animEffect transition="out" filter="wipe(down)">
                                      <p:cBhvr>
                                        <p:cTn id="41" dur="1000"/>
                                        <p:tgtEl>
                                          <p:spTgt spid="12"/>
                                        </p:tgtEl>
                                      </p:cBhvr>
                                    </p:animEffect>
                                    <p:set>
                                      <p:cBhvr>
                                        <p:cTn id="42" dur="1" fill="hold">
                                          <p:stCondLst>
                                            <p:cond delay="999"/>
                                          </p:stCondLst>
                                        </p:cTn>
                                        <p:tgtEl>
                                          <p:spTgt spid="12"/>
                                        </p:tgtEl>
                                        <p:attrNameLst>
                                          <p:attrName>style.visibility</p:attrName>
                                        </p:attrNameLst>
                                      </p:cBhvr>
                                      <p:to>
                                        <p:strVal val="hidden"/>
                                      </p:to>
                                    </p:set>
                                  </p:childTnLst>
                                </p:cTn>
                              </p:par>
                            </p:childTnLst>
                          </p:cTn>
                        </p:par>
                        <p:par>
                          <p:cTn id="43" fill="hold">
                            <p:stCondLst>
                              <p:cond delay="1000"/>
                            </p:stCondLst>
                            <p:childTnLst>
                              <p:par>
                                <p:cTn id="44" presetID="2" presetClass="entr" presetSubtype="4"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3">
                                            <p:bg/>
                                          </p:spTgt>
                                        </p:tgtEl>
                                        <p:attrNameLst>
                                          <p:attrName>style.visibility</p:attrName>
                                        </p:attrNameLst>
                                      </p:cBhvr>
                                      <p:to>
                                        <p:strVal val="visible"/>
                                      </p:to>
                                    </p:set>
                                    <p:animEffect transition="in" filter="box(in)">
                                      <p:cBhvr>
                                        <p:cTn id="56" dur="500"/>
                                        <p:tgtEl>
                                          <p:spTgt spid="3">
                                            <p:bg/>
                                          </p:spTgt>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3">
                                            <p:txEl>
                                              <p:pRg st="0" end="0"/>
                                            </p:txEl>
                                          </p:spTgt>
                                        </p:tgtEl>
                                        <p:attrNameLst>
                                          <p:attrName>style.visibility</p:attrName>
                                        </p:attrNameLst>
                                      </p:cBhvr>
                                      <p:to>
                                        <p:strVal val="visible"/>
                                      </p:to>
                                    </p:set>
                                    <p:animEffect transition="in" filter="box(in)">
                                      <p:cBhvr>
                                        <p:cTn id="59" dur="500"/>
                                        <p:tgtEl>
                                          <p:spTgt spid="3">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ox(in)">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P spid="6" grpId="0" animBg="1"/>
      <p:bldP spid="11" grpId="0" animBg="1"/>
      <p:bldP spid="14" grpId="0"/>
      <p:bldP spid="18" grpId="0" animBg="1"/>
      <p:bldP spid="19" grpId="0"/>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513006" y="324467"/>
            <a:ext cx="7447935" cy="95864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3300" b="1" dirty="0" smtClean="0">
                <a:solidFill>
                  <a:prstClr val="white"/>
                </a:solidFill>
                <a:cs typeface="B Titr" pitchFamily="2" charset="-78"/>
              </a:rPr>
              <a:t>2- </a:t>
            </a:r>
            <a:r>
              <a:rPr lang="ar-SA" sz="3300" b="1" dirty="0" smtClean="0">
                <a:solidFill>
                  <a:prstClr val="white"/>
                </a:solidFill>
                <a:cs typeface="B Titr" pitchFamily="2" charset="-78"/>
              </a:rPr>
              <a:t>مقابله با توطئه خطرناک و خائنانه توهم توطئه</a:t>
            </a:r>
            <a:endParaRPr lang="en-US" sz="3300" dirty="0">
              <a:solidFill>
                <a:prstClr val="white"/>
              </a:solidFill>
              <a:cs typeface="B Titr" pitchFamily="2" charset="-78"/>
            </a:endParaRPr>
          </a:p>
        </p:txBody>
      </p:sp>
      <p:sp>
        <p:nvSpPr>
          <p:cNvPr id="5" name="Lightning Bolt 4"/>
          <p:cNvSpPr/>
          <p:nvPr/>
        </p:nvSpPr>
        <p:spPr>
          <a:xfrm flipH="1">
            <a:off x="10854814" y="1356852"/>
            <a:ext cx="1135623" cy="914400"/>
          </a:xfrm>
          <a:prstGeom prst="lightningBolt">
            <a:avLst/>
          </a:prstGeom>
          <a:solidFill>
            <a:schemeClr val="accent3">
              <a:lumMod val="5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endParaRPr>
          </a:p>
        </p:txBody>
      </p:sp>
      <p:sp>
        <p:nvSpPr>
          <p:cNvPr id="6" name="Oval 5"/>
          <p:cNvSpPr/>
          <p:nvPr/>
        </p:nvSpPr>
        <p:spPr>
          <a:xfrm>
            <a:off x="6607278" y="2035277"/>
            <a:ext cx="4350775" cy="119462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sz="3600" dirty="0" smtClean="0">
                <a:solidFill>
                  <a:prstClr val="white"/>
                </a:solidFill>
                <a:cs typeface="B Titr" pitchFamily="2" charset="-78"/>
              </a:rPr>
              <a:t>انکار وجود دشمن</a:t>
            </a:r>
            <a:endParaRPr lang="en-US" sz="3600" dirty="0">
              <a:solidFill>
                <a:prstClr val="white"/>
              </a:solidFill>
              <a:cs typeface="B Titr" pitchFamily="2" charset="-78"/>
            </a:endParaRPr>
          </a:p>
        </p:txBody>
      </p:sp>
      <p:sp>
        <p:nvSpPr>
          <p:cNvPr id="8" name="Action Button: Forward or Next 7">
            <a:hlinkClick r:id="rId4" action="ppaction://hlinksldjump" highlightClick="1"/>
          </p:cNvPr>
          <p:cNvSpPr/>
          <p:nvPr/>
        </p:nvSpPr>
        <p:spPr>
          <a:xfrm>
            <a:off x="424280" y="606158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0" name="توهم توطئه.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457200" y="1537517"/>
            <a:ext cx="6091084" cy="4446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30274416"/>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54" presetClass="entr" presetSubtype="0" ac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05"/>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 calcmode="lin" valueType="num">
                                      <p:cBhvr>
                                        <p:cTn id="16" dur="1000" fill="hold"/>
                                        <p:tgtEl>
                                          <p:spTgt spid="10"/>
                                        </p:tgtEl>
                                        <p:attrNameLst>
                                          <p:attrName>ppt_x</p:attrName>
                                        </p:attrNameLst>
                                      </p:cBhvr>
                                      <p:tavLst>
                                        <p:tav tm="0">
                                          <p:val>
                                            <p:strVal val="#ppt_x-.2"/>
                                          </p:val>
                                        </p:tav>
                                        <p:tav tm="100000">
                                          <p:val>
                                            <p:strVal val="#ppt_x"/>
                                          </p:val>
                                        </p:tav>
                                      </p:tavLst>
                                    </p:anim>
                                    <p:anim calcmode="lin" valueType="num">
                                      <p:cBhvr>
                                        <p:cTn id="17" dur="1000" fill="hold"/>
                                        <p:tgtEl>
                                          <p:spTgt spid="10"/>
                                        </p:tgtEl>
                                        <p:attrNameLst>
                                          <p:attrName>ppt_y</p:attrName>
                                        </p:attrNameLst>
                                      </p:cBhvr>
                                      <p:tavLst>
                                        <p:tav tm="0">
                                          <p:val>
                                            <p:strVal val="#ppt_y"/>
                                          </p:val>
                                        </p:tav>
                                        <p:tav tm="100000">
                                          <p:val>
                                            <p:strVal val="#ppt_y"/>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par>
                          <p:cTn id="23" fill="hold">
                            <p:stCondLst>
                              <p:cond delay="0"/>
                            </p:stCondLst>
                            <p:childTnLst>
                              <p:par>
                                <p:cTn id="24" presetID="4"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ox(i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endCondLst>
                    <p:cond evt="onNext" delay="0">
                      <p:tgtEl>
                        <p:sldTgt/>
                      </p:tgtEl>
                    </p:cond>
                    <p:cond evt="onPrev" delay="0">
                      <p:tgtEl>
                        <p:sldTgt/>
                      </p:tgtEl>
                    </p:cond>
                  </p:endCondLst>
                </p:cTn>
                <p:tgtEl>
                  <p:spTgt spid="10"/>
                </p:tgtEl>
              </p:cMediaNode>
            </p:video>
          </p:childTnLst>
        </p:cTn>
      </p:par>
    </p:tnLst>
    <p:bldLst>
      <p:bldP spid="5" grpId="0" animBg="1"/>
      <p:bldP spid="6"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ذات نظام سلطه.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stretch>
            <a:fillRect/>
          </a:stretch>
        </p:blipFill>
        <p:spPr>
          <a:xfrm>
            <a:off x="5009309" y="1421452"/>
            <a:ext cx="6984571" cy="52384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ounded Rectangle 3"/>
          <p:cNvSpPr/>
          <p:nvPr/>
        </p:nvSpPr>
        <p:spPr>
          <a:xfrm>
            <a:off x="3569110" y="324467"/>
            <a:ext cx="8391831" cy="95864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fa-IR" sz="3200" b="1" dirty="0" smtClean="0">
                <a:solidFill>
                  <a:prstClr val="white"/>
                </a:solidFill>
                <a:cs typeface="B Titr" pitchFamily="2" charset="-78"/>
              </a:rPr>
              <a:t>3- </a:t>
            </a:r>
            <a:r>
              <a:rPr lang="ar-SA" sz="3200" b="1" dirty="0" smtClean="0">
                <a:solidFill>
                  <a:prstClr val="white"/>
                </a:solidFill>
                <a:cs typeface="B Titr" pitchFamily="2" charset="-78"/>
              </a:rPr>
              <a:t>خطای استراتژیک و مرگبار اعتماد به دشمن (آمریکا)</a:t>
            </a:r>
            <a:endParaRPr lang="en-US" sz="3200" dirty="0">
              <a:solidFill>
                <a:prstClr val="white"/>
              </a:solidFill>
              <a:cs typeface="B Titr" pitchFamily="2" charset="-78"/>
            </a:endParaRPr>
          </a:p>
        </p:txBody>
      </p:sp>
      <p:sp>
        <p:nvSpPr>
          <p:cNvPr id="17" name="TextBox 16"/>
          <p:cNvSpPr txBox="1"/>
          <p:nvPr/>
        </p:nvSpPr>
        <p:spPr>
          <a:xfrm>
            <a:off x="8096868" y="4586748"/>
            <a:ext cx="184731" cy="369332"/>
          </a:xfrm>
          <a:prstGeom prst="rect">
            <a:avLst/>
          </a:prstGeom>
          <a:noFill/>
        </p:spPr>
        <p:txBody>
          <a:bodyPr wrap="none" rtlCol="0">
            <a:spAutoFit/>
          </a:bodyPr>
          <a:lstStyle/>
          <a:p>
            <a:endParaRPr lang="en-US" dirty="0">
              <a:solidFill>
                <a:prstClr val="black"/>
              </a:solidFill>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35810"/>
            <a:ext cx="4966614" cy="3288589"/>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
            <a:ext cx="4925960" cy="7049728"/>
          </a:xfrm>
          <a:prstGeom prst="rect">
            <a:avLst/>
          </a:prstGeom>
          <a:ln>
            <a:noFill/>
          </a:ln>
          <a:effectLst>
            <a:softEdge rad="112500"/>
          </a:effectLst>
        </p:spPr>
      </p:pic>
      <p:sp>
        <p:nvSpPr>
          <p:cNvPr id="7" name="Action Button: Forward or Next 6">
            <a:hlinkClick r:id="rId7" action="ppaction://hlinksldjump" highlightClick="1"/>
          </p:cNvPr>
          <p:cNvSpPr/>
          <p:nvPr/>
        </p:nvSpPr>
        <p:spPr>
          <a:xfrm>
            <a:off x="424280" y="606158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4096357"/>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par>
                          <p:cTn id="12" fill="hold">
                            <p:stCondLst>
                              <p:cond delay="0"/>
                            </p:stCondLst>
                            <p:childTnLst>
                              <p:par>
                                <p:cTn id="13" presetID="2" presetClass="entr" presetSubtype="4" fill="hold" nodeType="afterEffect">
                                  <p:stCondLst>
                                    <p:cond delay="199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ox(in)">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27" fill="hold" display="0">
                  <p:stCondLst>
                    <p:cond delay="indefinite"/>
                  </p:stCondLst>
                  <p:endCondLst>
                    <p:cond evt="onNext" delay="0">
                      <p:tgtEl>
                        <p:sldTgt/>
                      </p:tgtEl>
                    </p:cond>
                    <p:cond evt="onPrev" delay="0">
                      <p:tgtEl>
                        <p:sldTgt/>
                      </p:tgtEl>
                    </p:cond>
                  </p:endCondLst>
                </p:cTn>
                <p:tgtEl>
                  <p:spTgt spid="11"/>
                </p:tgtEl>
              </p:cMediaNode>
            </p:video>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44995" y="324467"/>
            <a:ext cx="9615947" cy="95864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fa-IR" sz="3200" b="1" dirty="0" smtClean="0">
                <a:solidFill>
                  <a:prstClr val="white"/>
                </a:solidFill>
                <a:cs typeface="B Titr" pitchFamily="2" charset="-78"/>
              </a:rPr>
              <a:t>4- </a:t>
            </a:r>
            <a:r>
              <a:rPr lang="ar-SA" sz="3200" b="1" dirty="0" smtClean="0">
                <a:solidFill>
                  <a:prstClr val="white"/>
                </a:solidFill>
                <a:cs typeface="B Titr" pitchFamily="2" charset="-78"/>
              </a:rPr>
              <a:t>دشمنی دشمن ناشی از سوء تفاهم نیست، اساسی و بنیادین است</a:t>
            </a:r>
            <a:endParaRPr lang="en-US" sz="3200" dirty="0">
              <a:solidFill>
                <a:prstClr val="white"/>
              </a:solidFill>
              <a:cs typeface="B Titr" pitchFamily="2" charset="-78"/>
            </a:endParaRPr>
          </a:p>
        </p:txBody>
      </p:sp>
      <p:sp>
        <p:nvSpPr>
          <p:cNvPr id="17" name="TextBox 16"/>
          <p:cNvSpPr txBox="1"/>
          <p:nvPr/>
        </p:nvSpPr>
        <p:spPr>
          <a:xfrm>
            <a:off x="8096868" y="4586748"/>
            <a:ext cx="184731" cy="369332"/>
          </a:xfrm>
          <a:prstGeom prst="rect">
            <a:avLst/>
          </a:prstGeom>
          <a:noFill/>
        </p:spPr>
        <p:txBody>
          <a:bodyPr wrap="none" rtlCol="0">
            <a:spAutoFit/>
          </a:bodyPr>
          <a:lstStyle/>
          <a:p>
            <a:endParaRPr lang="en-US" dirty="0">
              <a:solidFill>
                <a:prstClr val="black"/>
              </a:solidFill>
            </a:endParaRPr>
          </a:p>
        </p:txBody>
      </p:sp>
      <p:sp>
        <p:nvSpPr>
          <p:cNvPr id="7" name="Line Callout 3 (Border and Accent Bar) 6"/>
          <p:cNvSpPr/>
          <p:nvPr/>
        </p:nvSpPr>
        <p:spPr>
          <a:xfrm flipH="1">
            <a:off x="8790038" y="1474840"/>
            <a:ext cx="2713703" cy="722670"/>
          </a:xfrm>
          <a:prstGeom prst="accentBorderCallout3">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smtClean="0">
                <a:solidFill>
                  <a:prstClr val="white"/>
                </a:solidFill>
                <a:cs typeface="B Homa" pitchFamily="2" charset="-78"/>
              </a:rPr>
              <a:t>25 خرداد 1395:</a:t>
            </a:r>
            <a:endParaRPr lang="en-US" sz="3200" dirty="0">
              <a:solidFill>
                <a:prstClr val="white"/>
              </a:solidFill>
              <a:cs typeface="B Homa" pitchFamily="2" charset="-78"/>
            </a:endParaRPr>
          </a:p>
        </p:txBody>
      </p:sp>
      <p:sp>
        <p:nvSpPr>
          <p:cNvPr id="9" name="TextBox 8"/>
          <p:cNvSpPr txBox="1"/>
          <p:nvPr/>
        </p:nvSpPr>
        <p:spPr>
          <a:xfrm>
            <a:off x="206478" y="3551289"/>
            <a:ext cx="7875639" cy="292387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ar-SA" sz="2600" dirty="0" smtClean="0">
                <a:solidFill>
                  <a:srgbClr val="7D3C4A">
                    <a:lumMod val="50000"/>
                  </a:srgbClr>
                </a:solidFill>
                <a:cs typeface="B Mitra" pitchFamily="2" charset="-78"/>
              </a:rPr>
              <a:t>اوّلاً از لحاظ منطقی، نظامی مثل جمهوری اسلامی ایران هرگز مورد محبّت و ملاطفت نظامی مثل آمریکا قرار نمی‌گیرد؛ امکان ندارد.</a:t>
            </a:r>
            <a:r>
              <a:rPr lang="fa-IR" sz="2600" dirty="0" smtClean="0">
                <a:solidFill>
                  <a:srgbClr val="7D3C4A">
                    <a:lumMod val="50000"/>
                  </a:srgbClr>
                </a:solidFill>
                <a:cs typeface="B Mitra" pitchFamily="2" charset="-78"/>
              </a:rPr>
              <a:t> </a:t>
            </a:r>
          </a:p>
          <a:p>
            <a:r>
              <a:rPr lang="ar-SA" sz="2600" dirty="0" smtClean="0">
                <a:solidFill>
                  <a:srgbClr val="7D3C4A">
                    <a:lumMod val="50000"/>
                  </a:srgbClr>
                </a:solidFill>
                <a:cs typeface="B Mitra" pitchFamily="2" charset="-78"/>
              </a:rPr>
              <a:t>ثانیاً </a:t>
            </a:r>
            <a:r>
              <a:rPr lang="ar-SA" sz="2400" dirty="0" smtClean="0">
                <a:solidFill>
                  <a:srgbClr val="7D3C4A">
                    <a:lumMod val="50000"/>
                  </a:srgbClr>
                </a:solidFill>
                <a:cs typeface="B Mitra" pitchFamily="2" charset="-78"/>
              </a:rPr>
              <a:t>رفتارهایشان؛ از پنجاه سال پیش، </a:t>
            </a:r>
            <a:r>
              <a:rPr lang="ar-SA" sz="2600" dirty="0" smtClean="0">
                <a:solidFill>
                  <a:srgbClr val="7D3C4A">
                    <a:lumMod val="50000"/>
                  </a:srgbClr>
                </a:solidFill>
                <a:cs typeface="B Mitra" pitchFamily="2" charset="-78"/>
              </a:rPr>
              <a:t>شصت سال پیش، از بیست‌وهشتم مرداد، بعد از آن در دوران رژیم طاغوت، بعدش از اوّل انقلاب تا امروز، شما نگاه کنید ببینید رفتار آمریکا با ما چگونه بوده.</a:t>
            </a:r>
            <a:endParaRPr lang="fa-IR" sz="2600" dirty="0" smtClean="0">
              <a:solidFill>
                <a:srgbClr val="7D3C4A">
                  <a:lumMod val="50000"/>
                </a:srgbClr>
              </a:solidFill>
              <a:cs typeface="B Mitra" pitchFamily="2" charset="-78"/>
            </a:endParaRPr>
          </a:p>
          <a:p>
            <a:r>
              <a:rPr lang="ar-SA" sz="2600" dirty="0" smtClean="0">
                <a:solidFill>
                  <a:srgbClr val="7D3C4A">
                    <a:lumMod val="50000"/>
                  </a:srgbClr>
                </a:solidFill>
                <a:cs typeface="B Mitra" pitchFamily="2" charset="-78"/>
              </a:rPr>
              <a:t>این یک تصوّر غلطی است که ما خیال کنیم حالا می‌شود بنشینیم با آمریکایی‌ها، بگوییم آقا بیایید یک‌جوری با همدیگر مصالحه کنیم.</a:t>
            </a:r>
            <a:r>
              <a:rPr lang="fa-IR" sz="2600" dirty="0" smtClean="0">
                <a:solidFill>
                  <a:srgbClr val="7D3C4A">
                    <a:lumMod val="50000"/>
                  </a:srgbClr>
                </a:solidFill>
                <a:cs typeface="B Mitra" pitchFamily="2" charset="-78"/>
              </a:rPr>
              <a:t> </a:t>
            </a:r>
          </a:p>
        </p:txBody>
      </p:sp>
      <p:sp>
        <p:nvSpPr>
          <p:cNvPr id="15" name="Right Brace 14"/>
          <p:cNvSpPr/>
          <p:nvPr/>
        </p:nvSpPr>
        <p:spPr>
          <a:xfrm>
            <a:off x="11267768" y="2344995"/>
            <a:ext cx="707923" cy="4336024"/>
          </a:xfrm>
          <a:prstGeom prst="rightBrace">
            <a:avLst>
              <a:gd name="adj1" fmla="val 50000"/>
              <a:gd name="adj2" fmla="val 49630"/>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solidFill>
                <a:prstClr val="black"/>
              </a:solidFill>
            </a:endParaRPr>
          </a:p>
        </p:txBody>
      </p:sp>
      <p:sp>
        <p:nvSpPr>
          <p:cNvPr id="16" name="Right Brace 15"/>
          <p:cNvSpPr/>
          <p:nvPr/>
        </p:nvSpPr>
        <p:spPr>
          <a:xfrm flipH="1">
            <a:off x="8229600" y="2389239"/>
            <a:ext cx="742336" cy="4267198"/>
          </a:xfrm>
          <a:prstGeom prst="rightBrace">
            <a:avLst>
              <a:gd name="adj1" fmla="val 50000"/>
              <a:gd name="adj2" fmla="val 49630"/>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solidFill>
                <a:prstClr val="black"/>
              </a:solidFill>
            </a:endParaRPr>
          </a:p>
        </p:txBody>
      </p:sp>
      <p:sp>
        <p:nvSpPr>
          <p:cNvPr id="20" name="TextBox 19"/>
          <p:cNvSpPr txBox="1"/>
          <p:nvPr/>
        </p:nvSpPr>
        <p:spPr>
          <a:xfrm>
            <a:off x="8745795" y="2300763"/>
            <a:ext cx="2721453" cy="5078313"/>
          </a:xfrm>
          <a:prstGeom prst="rect">
            <a:avLst/>
          </a:prstGeom>
          <a:noFill/>
        </p:spPr>
        <p:txBody>
          <a:bodyPr wrap="square" rtlCol="0">
            <a:spAutoFit/>
          </a:bodyPr>
          <a:lstStyle/>
          <a:p>
            <a:pPr>
              <a:lnSpc>
                <a:spcPct val="150000"/>
              </a:lnSpc>
            </a:pPr>
            <a:r>
              <a:rPr lang="ar-SA" sz="2400" dirty="0" smtClean="0">
                <a:solidFill>
                  <a:prstClr val="black"/>
                </a:solidFill>
                <a:cs typeface="B Homa" pitchFamily="2" charset="-78"/>
              </a:rPr>
              <a:t>دشمن، شبکه‌ی استکبار و شبکه‌ی صهیونیستی است؛ این دشمن است. شبکه‌ی استکبار در رأسش دولت رژیم ایالات متّحده‌ی آمریکا است</a:t>
            </a:r>
            <a:r>
              <a:rPr lang="en-US" sz="2400" dirty="0" smtClean="0">
                <a:solidFill>
                  <a:prstClr val="black"/>
                </a:solidFill>
                <a:cs typeface="B Homa" pitchFamily="2" charset="-78"/>
              </a:rPr>
              <a:t>. </a:t>
            </a:r>
            <a:r>
              <a:rPr lang="ar-SA" sz="2400" dirty="0" smtClean="0">
                <a:solidFill>
                  <a:prstClr val="black"/>
                </a:solidFill>
                <a:cs typeface="B Homa" pitchFamily="2" charset="-78"/>
              </a:rPr>
              <a:t>آمریکا دشمنی خودش را پنهان نمی‌کند</a:t>
            </a:r>
            <a:r>
              <a:rPr lang="en-US" sz="2400" dirty="0" smtClean="0">
                <a:solidFill>
                  <a:prstClr val="black"/>
                </a:solidFill>
                <a:cs typeface="B Homa" pitchFamily="2" charset="-78"/>
              </a:rPr>
              <a:t>.</a:t>
            </a:r>
            <a:endParaRPr lang="fa-IR" sz="2400" dirty="0" smtClean="0">
              <a:solidFill>
                <a:prstClr val="black"/>
              </a:solidFill>
              <a:cs typeface="B Homa" pitchFamily="2" charset="-78"/>
            </a:endParaRPr>
          </a:p>
          <a:p>
            <a:pPr>
              <a:lnSpc>
                <a:spcPct val="150000"/>
              </a:lnSpc>
            </a:pPr>
            <a:endParaRPr lang="en-US" sz="2400" dirty="0">
              <a:solidFill>
                <a:prstClr val="black"/>
              </a:solidFill>
              <a:cs typeface="B Homa" pitchFamily="2" charset="-78"/>
            </a:endParaRPr>
          </a:p>
        </p:txBody>
      </p:sp>
      <p:sp>
        <p:nvSpPr>
          <p:cNvPr id="21" name="Cloud Callout 20"/>
          <p:cNvSpPr/>
          <p:nvPr/>
        </p:nvSpPr>
        <p:spPr>
          <a:xfrm flipH="1">
            <a:off x="5589639" y="1548581"/>
            <a:ext cx="2492475" cy="1312606"/>
          </a:xfrm>
          <a:prstGeom prst="cloudCallout">
            <a:avLst>
              <a:gd name="adj1" fmla="val -61227"/>
              <a:gd name="adj2" fmla="val 894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3200" dirty="0" smtClean="0">
                <a:solidFill>
                  <a:srgbClr val="FF0000"/>
                </a:solidFill>
                <a:cs typeface="B Titr" pitchFamily="2" charset="-78"/>
              </a:rPr>
              <a:t>تصور غلط</a:t>
            </a:r>
            <a:endParaRPr lang="en-US" sz="3200" dirty="0" smtClean="0">
              <a:solidFill>
                <a:srgbClr val="FF0000"/>
              </a:solidFill>
              <a:cs typeface="B Titr" pitchFamily="2" charset="-78"/>
            </a:endParaRPr>
          </a:p>
        </p:txBody>
      </p:sp>
      <p:sp>
        <p:nvSpPr>
          <p:cNvPr id="23" name="Down Arrow Callout 22"/>
          <p:cNvSpPr/>
          <p:nvPr/>
        </p:nvSpPr>
        <p:spPr>
          <a:xfrm>
            <a:off x="191730" y="1415854"/>
            <a:ext cx="5338916" cy="2197503"/>
          </a:xfrm>
          <a:prstGeom prst="downArrowCallout">
            <a:avLst>
              <a:gd name="adj1" fmla="val 15738"/>
              <a:gd name="adj2" fmla="val 26475"/>
              <a:gd name="adj3" fmla="val 11139"/>
              <a:gd name="adj4" fmla="val 88244"/>
            </a:avLst>
          </a:prstGeom>
        </p:spPr>
        <p:style>
          <a:lnRef idx="1">
            <a:schemeClr val="dk1"/>
          </a:lnRef>
          <a:fillRef idx="2">
            <a:schemeClr val="dk1"/>
          </a:fillRef>
          <a:effectRef idx="1">
            <a:schemeClr val="dk1"/>
          </a:effectRef>
          <a:fontRef idx="minor">
            <a:schemeClr val="dk1"/>
          </a:fontRef>
        </p:style>
        <p:txBody>
          <a:bodyPr rtlCol="0" anchor="ctr"/>
          <a:lstStyle/>
          <a:p>
            <a:pPr algn="ctr"/>
            <a:r>
              <a:rPr lang="ar-SA" sz="3000" dirty="0" smtClean="0">
                <a:solidFill>
                  <a:prstClr val="black"/>
                </a:solidFill>
                <a:cs typeface="B Homa" pitchFamily="2" charset="-78"/>
              </a:rPr>
              <a:t>یک تصوّر غلطی در اینجا وجود دارد و آن این است که «ما با آمریکا می‌</a:t>
            </a:r>
            <a:r>
              <a:rPr lang="fa-IR" sz="3000" dirty="0" smtClean="0">
                <a:solidFill>
                  <a:prstClr val="black"/>
                </a:solidFill>
                <a:cs typeface="B Homa" pitchFamily="2" charset="-78"/>
              </a:rPr>
              <a:t>ت</a:t>
            </a:r>
            <a:r>
              <a:rPr lang="ar-SA" sz="3000" dirty="0" smtClean="0">
                <a:solidFill>
                  <a:prstClr val="black"/>
                </a:solidFill>
                <a:cs typeface="B Homa" pitchFamily="2" charset="-78"/>
              </a:rPr>
              <a:t>وانیم کنار بیاییم؛ با آمریکا کنار بیاییم و مشکلات را حل کنیم»</a:t>
            </a:r>
            <a:r>
              <a:rPr lang="ar-SA" sz="3600" dirty="0" smtClean="0">
                <a:solidFill>
                  <a:prstClr val="black"/>
                </a:solidFill>
                <a:cs typeface="B Titr" pitchFamily="2" charset="-78"/>
              </a:rPr>
              <a:t>!</a:t>
            </a:r>
            <a:endParaRPr lang="en-US" sz="3000" dirty="0">
              <a:solidFill>
                <a:prstClr val="black"/>
              </a:solidFill>
              <a:cs typeface="B Titr" pitchFamily="2" charset="-78"/>
            </a:endParaRPr>
          </a:p>
        </p:txBody>
      </p:sp>
      <p:sp>
        <p:nvSpPr>
          <p:cNvPr id="24" name="TextBox 23"/>
          <p:cNvSpPr txBox="1"/>
          <p:nvPr/>
        </p:nvSpPr>
        <p:spPr>
          <a:xfrm>
            <a:off x="1012721" y="2715477"/>
            <a:ext cx="11179279" cy="76944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ar-SA" sz="4400" dirty="0" smtClean="0">
                <a:solidFill>
                  <a:srgbClr val="FF0000"/>
                </a:solidFill>
                <a:cs typeface="B Titr" pitchFamily="2" charset="-78"/>
              </a:rPr>
              <a:t>مصالحه به این است که شما از حرف</a:t>
            </a:r>
            <a:r>
              <a:rPr lang="fa-IR" sz="4400" dirty="0" smtClean="0">
                <a:solidFill>
                  <a:srgbClr val="FF0000"/>
                </a:solidFill>
                <a:cs typeface="B Titr" pitchFamily="2" charset="-78"/>
              </a:rPr>
              <a:t>‌</a:t>
            </a:r>
            <a:r>
              <a:rPr lang="ar-SA" sz="4400" dirty="0" smtClean="0">
                <a:solidFill>
                  <a:srgbClr val="FF0000"/>
                </a:solidFill>
                <a:cs typeface="B Titr" pitchFamily="2" charset="-78"/>
              </a:rPr>
              <a:t>های خودتان بگذرید</a:t>
            </a:r>
            <a:r>
              <a:rPr lang="en-US" sz="4400" dirty="0" smtClean="0">
                <a:solidFill>
                  <a:srgbClr val="FF0000"/>
                </a:solidFill>
                <a:cs typeface="B Titr" pitchFamily="2" charset="-78"/>
              </a:rPr>
              <a:t>.</a:t>
            </a:r>
            <a:endParaRPr lang="en-US" sz="4400" dirty="0">
              <a:solidFill>
                <a:prstClr val="black"/>
              </a:solidFill>
              <a:cs typeface="B Titr" pitchFamily="2" charset="-78"/>
            </a:endParaRPr>
          </a:p>
        </p:txBody>
      </p:sp>
      <p:sp>
        <p:nvSpPr>
          <p:cNvPr id="12" name="Action Button: Forward or Next 11">
            <a:hlinkClick r:id="rId2" action="ppaction://hlinksldjump" highlightClick="1"/>
          </p:cNvPr>
          <p:cNvSpPr/>
          <p:nvPr/>
        </p:nvSpPr>
        <p:spPr>
          <a:xfrm>
            <a:off x="424280" y="606158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8324727"/>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900"/>
                                        <p:tgtEl>
                                          <p:spTgt spid="7"/>
                                        </p:tgtEl>
                                      </p:cBhvr>
                                    </p:animEffect>
                                  </p:childTnLst>
                                </p:cTn>
                              </p:par>
                            </p:childTnLst>
                          </p:cTn>
                        </p:par>
                        <p:par>
                          <p:cTn id="8" fill="hold">
                            <p:stCondLst>
                              <p:cond delay="29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80">
                                          <p:stCondLst>
                                            <p:cond delay="0"/>
                                          </p:stCondLst>
                                        </p:cTn>
                                        <p:tgtEl>
                                          <p:spTgt spid="21"/>
                                        </p:tgtEl>
                                      </p:cBhvr>
                                    </p:animEffect>
                                    <p:anim calcmode="lin" valueType="num">
                                      <p:cBhvr>
                                        <p:cTn id="2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34" dur="26">
                                          <p:stCondLst>
                                            <p:cond delay="650"/>
                                          </p:stCondLst>
                                        </p:cTn>
                                        <p:tgtEl>
                                          <p:spTgt spid="21"/>
                                        </p:tgtEl>
                                      </p:cBhvr>
                                      <p:to x="100000" y="60000"/>
                                    </p:animScale>
                                    <p:animScale>
                                      <p:cBhvr>
                                        <p:cTn id="35" dur="166" decel="50000">
                                          <p:stCondLst>
                                            <p:cond delay="676"/>
                                          </p:stCondLst>
                                        </p:cTn>
                                        <p:tgtEl>
                                          <p:spTgt spid="21"/>
                                        </p:tgtEl>
                                      </p:cBhvr>
                                      <p:to x="100000" y="100000"/>
                                    </p:animScale>
                                    <p:animScale>
                                      <p:cBhvr>
                                        <p:cTn id="36" dur="26">
                                          <p:stCondLst>
                                            <p:cond delay="1312"/>
                                          </p:stCondLst>
                                        </p:cTn>
                                        <p:tgtEl>
                                          <p:spTgt spid="21"/>
                                        </p:tgtEl>
                                      </p:cBhvr>
                                      <p:to x="100000" y="80000"/>
                                    </p:animScale>
                                    <p:animScale>
                                      <p:cBhvr>
                                        <p:cTn id="37" dur="166" decel="50000">
                                          <p:stCondLst>
                                            <p:cond delay="1338"/>
                                          </p:stCondLst>
                                        </p:cTn>
                                        <p:tgtEl>
                                          <p:spTgt spid="21"/>
                                        </p:tgtEl>
                                      </p:cBhvr>
                                      <p:to x="100000" y="100000"/>
                                    </p:animScale>
                                    <p:animScale>
                                      <p:cBhvr>
                                        <p:cTn id="38" dur="26">
                                          <p:stCondLst>
                                            <p:cond delay="1642"/>
                                          </p:stCondLst>
                                        </p:cTn>
                                        <p:tgtEl>
                                          <p:spTgt spid="21"/>
                                        </p:tgtEl>
                                      </p:cBhvr>
                                      <p:to x="100000" y="90000"/>
                                    </p:animScale>
                                    <p:animScale>
                                      <p:cBhvr>
                                        <p:cTn id="39" dur="166" decel="50000">
                                          <p:stCondLst>
                                            <p:cond delay="1668"/>
                                          </p:stCondLst>
                                        </p:cTn>
                                        <p:tgtEl>
                                          <p:spTgt spid="21"/>
                                        </p:tgtEl>
                                      </p:cBhvr>
                                      <p:to x="100000" y="100000"/>
                                    </p:animScale>
                                    <p:animScale>
                                      <p:cBhvr>
                                        <p:cTn id="40" dur="26">
                                          <p:stCondLst>
                                            <p:cond delay="1808"/>
                                          </p:stCondLst>
                                        </p:cTn>
                                        <p:tgtEl>
                                          <p:spTgt spid="21"/>
                                        </p:tgtEl>
                                      </p:cBhvr>
                                      <p:to x="100000" y="95000"/>
                                    </p:animScale>
                                    <p:animScale>
                                      <p:cBhvr>
                                        <p:cTn id="41" dur="166" decel="50000">
                                          <p:stCondLst>
                                            <p:cond delay="1834"/>
                                          </p:stCondLst>
                                        </p:cTn>
                                        <p:tgtEl>
                                          <p:spTgt spid="21"/>
                                        </p:tgtEl>
                                      </p:cBhvr>
                                      <p:to x="100000" y="100000"/>
                                    </p:animScale>
                                  </p:childTnLst>
                                </p:cTn>
                              </p:par>
                            </p:childTnLst>
                          </p:cTn>
                        </p:par>
                        <p:par>
                          <p:cTn id="42" fill="hold">
                            <p:stCondLst>
                              <p:cond delay="2000"/>
                            </p:stCondLst>
                            <p:childTnLst>
                              <p:par>
                                <p:cTn id="43" presetID="16" presetClass="entr" presetSubtype="2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36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1500" fill="hold"/>
                                        <p:tgtEl>
                                          <p:spTgt spid="9"/>
                                        </p:tgtEl>
                                        <p:attrNameLst>
                                          <p:attrName>ppt_x</p:attrName>
                                        </p:attrNameLst>
                                      </p:cBhvr>
                                      <p:tavLst>
                                        <p:tav tm="0">
                                          <p:val>
                                            <p:strVal val="#ppt_x"/>
                                          </p:val>
                                        </p:tav>
                                        <p:tav tm="100000">
                                          <p:val>
                                            <p:strVal val="#ppt_x"/>
                                          </p:val>
                                        </p:tav>
                                      </p:tavLst>
                                    </p:anim>
                                    <p:anim calcmode="lin" valueType="num">
                                      <p:cBhvr additive="base">
                                        <p:cTn id="51"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5" presetClass="exit" presetSubtype="0" fill="hold" grpId="1" nodeType="clickEffect">
                                  <p:stCondLst>
                                    <p:cond delay="0"/>
                                  </p:stCondLst>
                                  <p:childTnLst>
                                    <p:anim calcmode="lin" valueType="num">
                                      <p:cBhvr>
                                        <p:cTn id="55" dur="1400"/>
                                        <p:tgtEl>
                                          <p:spTgt spid="23"/>
                                        </p:tgtEl>
                                        <p:attrNameLst>
                                          <p:attrName>ppt_w</p:attrName>
                                        </p:attrNameLst>
                                      </p:cBhvr>
                                      <p:tavLst>
                                        <p:tav tm="0">
                                          <p:val>
                                            <p:strVal val="ppt_w"/>
                                          </p:val>
                                        </p:tav>
                                        <p:tav tm="100000">
                                          <p:val>
                                            <p:strVal val="ppt_w*0.70"/>
                                          </p:val>
                                        </p:tav>
                                      </p:tavLst>
                                    </p:anim>
                                    <p:anim calcmode="lin" valueType="num">
                                      <p:cBhvr>
                                        <p:cTn id="56" dur="1400"/>
                                        <p:tgtEl>
                                          <p:spTgt spid="23"/>
                                        </p:tgtEl>
                                        <p:attrNameLst>
                                          <p:attrName>ppt_h</p:attrName>
                                        </p:attrNameLst>
                                      </p:cBhvr>
                                      <p:tavLst>
                                        <p:tav tm="0">
                                          <p:val>
                                            <p:strVal val="ppt_h"/>
                                          </p:val>
                                        </p:tav>
                                        <p:tav tm="100000">
                                          <p:val>
                                            <p:strVal val="ppt_h"/>
                                          </p:val>
                                        </p:tav>
                                      </p:tavLst>
                                    </p:anim>
                                    <p:animEffect transition="out" filter="fade">
                                      <p:cBhvr>
                                        <p:cTn id="57" dur="1400"/>
                                        <p:tgtEl>
                                          <p:spTgt spid="23"/>
                                        </p:tgtEl>
                                      </p:cBhvr>
                                    </p:animEffect>
                                    <p:set>
                                      <p:cBhvr>
                                        <p:cTn id="58" dur="1" fill="hold">
                                          <p:stCondLst>
                                            <p:cond delay="1399"/>
                                          </p:stCondLst>
                                        </p:cTn>
                                        <p:tgtEl>
                                          <p:spTgt spid="23"/>
                                        </p:tgtEl>
                                        <p:attrNameLst>
                                          <p:attrName>style.visibility</p:attrName>
                                        </p:attrNameLst>
                                      </p:cBhvr>
                                      <p:to>
                                        <p:strVal val="hidden"/>
                                      </p:to>
                                    </p:set>
                                  </p:childTnLst>
                                </p:cTn>
                              </p:par>
                            </p:childTnLst>
                          </p:cTn>
                        </p:par>
                        <p:par>
                          <p:cTn id="59" fill="hold">
                            <p:stCondLst>
                              <p:cond delay="1400"/>
                            </p:stCondLst>
                            <p:childTnLst>
                              <p:par>
                                <p:cTn id="60" presetID="23" presetClass="exit" presetSubtype="32" fill="hold" grpId="1" nodeType="afterEffect">
                                  <p:stCondLst>
                                    <p:cond delay="0"/>
                                  </p:stCondLst>
                                  <p:childTnLst>
                                    <p:anim calcmode="lin" valueType="num">
                                      <p:cBhvr>
                                        <p:cTn id="61" dur="1200"/>
                                        <p:tgtEl>
                                          <p:spTgt spid="21"/>
                                        </p:tgtEl>
                                        <p:attrNameLst>
                                          <p:attrName>ppt_w</p:attrName>
                                        </p:attrNameLst>
                                      </p:cBhvr>
                                      <p:tavLst>
                                        <p:tav tm="0">
                                          <p:val>
                                            <p:strVal val="ppt_w"/>
                                          </p:val>
                                        </p:tav>
                                        <p:tav tm="100000">
                                          <p:val>
                                            <p:fltVal val="0"/>
                                          </p:val>
                                        </p:tav>
                                      </p:tavLst>
                                    </p:anim>
                                    <p:anim calcmode="lin" valueType="num">
                                      <p:cBhvr>
                                        <p:cTn id="62" dur="1200"/>
                                        <p:tgtEl>
                                          <p:spTgt spid="21"/>
                                        </p:tgtEl>
                                        <p:attrNameLst>
                                          <p:attrName>ppt_h</p:attrName>
                                        </p:attrNameLst>
                                      </p:cBhvr>
                                      <p:tavLst>
                                        <p:tav tm="0">
                                          <p:val>
                                            <p:strVal val="ppt_h"/>
                                          </p:val>
                                        </p:tav>
                                        <p:tav tm="100000">
                                          <p:val>
                                            <p:fltVal val="0"/>
                                          </p:val>
                                        </p:tav>
                                      </p:tavLst>
                                    </p:anim>
                                    <p:set>
                                      <p:cBhvr>
                                        <p:cTn id="63" dur="1" fill="hold">
                                          <p:stCondLst>
                                            <p:cond delay="1199"/>
                                          </p:stCondLst>
                                        </p:cTn>
                                        <p:tgtEl>
                                          <p:spTgt spid="21"/>
                                        </p:tgtEl>
                                        <p:attrNameLst>
                                          <p:attrName>style.visibility</p:attrName>
                                        </p:attrNameLst>
                                      </p:cBhvr>
                                      <p:to>
                                        <p:strVal val="hidden"/>
                                      </p:to>
                                    </p:set>
                                  </p:childTnLst>
                                </p:cTn>
                              </p:par>
                            </p:childTnLst>
                          </p:cTn>
                        </p:par>
                        <p:par>
                          <p:cTn id="64" fill="hold">
                            <p:stCondLst>
                              <p:cond delay="2600"/>
                            </p:stCondLst>
                            <p:childTnLst>
                              <p:par>
                                <p:cTn id="65" presetID="37" presetClass="exit" presetSubtype="0" fill="hold" grpId="1" nodeType="afterEffect">
                                  <p:stCondLst>
                                    <p:cond delay="0"/>
                                  </p:stCondLst>
                                  <p:childTnLst>
                                    <p:animEffect transition="out" filter="fade">
                                      <p:cBhvr>
                                        <p:cTn id="66" dur="1000"/>
                                        <p:tgtEl>
                                          <p:spTgt spid="15"/>
                                        </p:tgtEl>
                                      </p:cBhvr>
                                    </p:animEffect>
                                    <p:anim calcmode="lin" valueType="num">
                                      <p:cBhvr>
                                        <p:cTn id="67" dur="1000"/>
                                        <p:tgtEl>
                                          <p:spTgt spid="15"/>
                                        </p:tgtEl>
                                        <p:attrNameLst>
                                          <p:attrName>ppt_x</p:attrName>
                                        </p:attrNameLst>
                                      </p:cBhvr>
                                      <p:tavLst>
                                        <p:tav tm="0">
                                          <p:val>
                                            <p:strVal val="ppt_x"/>
                                          </p:val>
                                        </p:tav>
                                        <p:tav tm="100000">
                                          <p:val>
                                            <p:strVal val="ppt_x"/>
                                          </p:val>
                                        </p:tav>
                                      </p:tavLst>
                                    </p:anim>
                                    <p:anim calcmode="lin" valueType="num">
                                      <p:cBhvr>
                                        <p:cTn id="68" dur="100" decel="100000"/>
                                        <p:tgtEl>
                                          <p:spTgt spid="15"/>
                                        </p:tgtEl>
                                        <p:attrNameLst>
                                          <p:attrName>ppt_y</p:attrName>
                                        </p:attrNameLst>
                                      </p:cBhvr>
                                      <p:tavLst>
                                        <p:tav tm="0">
                                          <p:val>
                                            <p:strVal val="ppt_y"/>
                                          </p:val>
                                        </p:tav>
                                        <p:tav tm="100000">
                                          <p:val>
                                            <p:strVal val="ppt_y-.03"/>
                                          </p:val>
                                        </p:tav>
                                      </p:tavLst>
                                    </p:anim>
                                    <p:anim calcmode="lin" valueType="num">
                                      <p:cBhvr>
                                        <p:cTn id="69" dur="900" accel="100000">
                                          <p:stCondLst>
                                            <p:cond delay="100"/>
                                          </p:stCondLst>
                                        </p:cTn>
                                        <p:tgtEl>
                                          <p:spTgt spid="15"/>
                                        </p:tgtEl>
                                        <p:attrNameLst>
                                          <p:attrName>ppt_y</p:attrName>
                                        </p:attrNameLst>
                                      </p:cBhvr>
                                      <p:tavLst>
                                        <p:tav tm="0">
                                          <p:val>
                                            <p:strVal val="ppt_y"/>
                                          </p:val>
                                        </p:tav>
                                        <p:tav tm="100000">
                                          <p:val>
                                            <p:strVal val="ppt_y+1"/>
                                          </p:val>
                                        </p:tav>
                                      </p:tavLst>
                                    </p:anim>
                                    <p:set>
                                      <p:cBhvr>
                                        <p:cTn id="70" dur="1" fill="hold">
                                          <p:stCondLst>
                                            <p:cond delay="999"/>
                                          </p:stCondLst>
                                        </p:cTn>
                                        <p:tgtEl>
                                          <p:spTgt spid="15"/>
                                        </p:tgtEl>
                                        <p:attrNameLst>
                                          <p:attrName>style.visibility</p:attrName>
                                        </p:attrNameLst>
                                      </p:cBhvr>
                                      <p:to>
                                        <p:strVal val="hidden"/>
                                      </p:to>
                                    </p:set>
                                  </p:childTnLst>
                                </p:cTn>
                              </p:par>
                              <p:par>
                                <p:cTn id="71" presetID="37" presetClass="exit" presetSubtype="0" fill="hold" grpId="1" nodeType="withEffect">
                                  <p:stCondLst>
                                    <p:cond delay="0"/>
                                  </p:stCondLst>
                                  <p:childTnLst>
                                    <p:animEffect transition="out" filter="fade">
                                      <p:cBhvr>
                                        <p:cTn id="72" dur="1000"/>
                                        <p:tgtEl>
                                          <p:spTgt spid="20"/>
                                        </p:tgtEl>
                                      </p:cBhvr>
                                    </p:animEffect>
                                    <p:anim calcmode="lin" valueType="num">
                                      <p:cBhvr>
                                        <p:cTn id="73" dur="1000"/>
                                        <p:tgtEl>
                                          <p:spTgt spid="20"/>
                                        </p:tgtEl>
                                        <p:attrNameLst>
                                          <p:attrName>ppt_x</p:attrName>
                                        </p:attrNameLst>
                                      </p:cBhvr>
                                      <p:tavLst>
                                        <p:tav tm="0">
                                          <p:val>
                                            <p:strVal val="ppt_x"/>
                                          </p:val>
                                        </p:tav>
                                        <p:tav tm="100000">
                                          <p:val>
                                            <p:strVal val="ppt_x"/>
                                          </p:val>
                                        </p:tav>
                                      </p:tavLst>
                                    </p:anim>
                                    <p:anim calcmode="lin" valueType="num">
                                      <p:cBhvr>
                                        <p:cTn id="74" dur="100" decel="100000"/>
                                        <p:tgtEl>
                                          <p:spTgt spid="20"/>
                                        </p:tgtEl>
                                        <p:attrNameLst>
                                          <p:attrName>ppt_y</p:attrName>
                                        </p:attrNameLst>
                                      </p:cBhvr>
                                      <p:tavLst>
                                        <p:tav tm="0">
                                          <p:val>
                                            <p:strVal val="ppt_y"/>
                                          </p:val>
                                        </p:tav>
                                        <p:tav tm="100000">
                                          <p:val>
                                            <p:strVal val="ppt_y-.03"/>
                                          </p:val>
                                        </p:tav>
                                      </p:tavLst>
                                    </p:anim>
                                    <p:anim calcmode="lin" valueType="num">
                                      <p:cBhvr>
                                        <p:cTn id="75" dur="900" accel="100000">
                                          <p:stCondLst>
                                            <p:cond delay="100"/>
                                          </p:stCondLst>
                                        </p:cTn>
                                        <p:tgtEl>
                                          <p:spTgt spid="20"/>
                                        </p:tgtEl>
                                        <p:attrNameLst>
                                          <p:attrName>ppt_y</p:attrName>
                                        </p:attrNameLst>
                                      </p:cBhvr>
                                      <p:tavLst>
                                        <p:tav tm="0">
                                          <p:val>
                                            <p:strVal val="ppt_y"/>
                                          </p:val>
                                        </p:tav>
                                        <p:tav tm="100000">
                                          <p:val>
                                            <p:strVal val="ppt_y+1"/>
                                          </p:val>
                                        </p:tav>
                                      </p:tavLst>
                                    </p:anim>
                                    <p:set>
                                      <p:cBhvr>
                                        <p:cTn id="76" dur="1" fill="hold">
                                          <p:stCondLst>
                                            <p:cond delay="999"/>
                                          </p:stCondLst>
                                        </p:cTn>
                                        <p:tgtEl>
                                          <p:spTgt spid="20"/>
                                        </p:tgtEl>
                                        <p:attrNameLst>
                                          <p:attrName>style.visibility</p:attrName>
                                        </p:attrNameLst>
                                      </p:cBhvr>
                                      <p:to>
                                        <p:strVal val="hidden"/>
                                      </p:to>
                                    </p:set>
                                  </p:childTnLst>
                                </p:cTn>
                              </p:par>
                              <p:par>
                                <p:cTn id="77" presetID="37" presetClass="exit" presetSubtype="0" fill="hold" grpId="1" nodeType="withEffect">
                                  <p:stCondLst>
                                    <p:cond delay="0"/>
                                  </p:stCondLst>
                                  <p:childTnLst>
                                    <p:animEffect transition="out" filter="fade">
                                      <p:cBhvr>
                                        <p:cTn id="78" dur="1000"/>
                                        <p:tgtEl>
                                          <p:spTgt spid="16"/>
                                        </p:tgtEl>
                                      </p:cBhvr>
                                    </p:animEffect>
                                    <p:anim calcmode="lin" valueType="num">
                                      <p:cBhvr>
                                        <p:cTn id="79" dur="1000"/>
                                        <p:tgtEl>
                                          <p:spTgt spid="16"/>
                                        </p:tgtEl>
                                        <p:attrNameLst>
                                          <p:attrName>ppt_x</p:attrName>
                                        </p:attrNameLst>
                                      </p:cBhvr>
                                      <p:tavLst>
                                        <p:tav tm="0">
                                          <p:val>
                                            <p:strVal val="ppt_x"/>
                                          </p:val>
                                        </p:tav>
                                        <p:tav tm="100000">
                                          <p:val>
                                            <p:strVal val="ppt_x"/>
                                          </p:val>
                                        </p:tav>
                                      </p:tavLst>
                                    </p:anim>
                                    <p:anim calcmode="lin" valueType="num">
                                      <p:cBhvr>
                                        <p:cTn id="80" dur="100" decel="100000"/>
                                        <p:tgtEl>
                                          <p:spTgt spid="16"/>
                                        </p:tgtEl>
                                        <p:attrNameLst>
                                          <p:attrName>ppt_y</p:attrName>
                                        </p:attrNameLst>
                                      </p:cBhvr>
                                      <p:tavLst>
                                        <p:tav tm="0">
                                          <p:val>
                                            <p:strVal val="ppt_y"/>
                                          </p:val>
                                        </p:tav>
                                        <p:tav tm="100000">
                                          <p:val>
                                            <p:strVal val="ppt_y-.03"/>
                                          </p:val>
                                        </p:tav>
                                      </p:tavLst>
                                    </p:anim>
                                    <p:anim calcmode="lin" valueType="num">
                                      <p:cBhvr>
                                        <p:cTn id="81" dur="900" accel="100000">
                                          <p:stCondLst>
                                            <p:cond delay="100"/>
                                          </p:stCondLst>
                                        </p:cTn>
                                        <p:tgtEl>
                                          <p:spTgt spid="16"/>
                                        </p:tgtEl>
                                        <p:attrNameLst>
                                          <p:attrName>ppt_y</p:attrName>
                                        </p:attrNameLst>
                                      </p:cBhvr>
                                      <p:tavLst>
                                        <p:tav tm="0">
                                          <p:val>
                                            <p:strVal val="ppt_y"/>
                                          </p:val>
                                        </p:tav>
                                        <p:tav tm="100000">
                                          <p:val>
                                            <p:strVal val="ppt_y+1"/>
                                          </p:val>
                                        </p:tav>
                                      </p:tavLst>
                                    </p:anim>
                                    <p:set>
                                      <p:cBhvr>
                                        <p:cTn id="82" dur="1" fill="hold">
                                          <p:stCondLst>
                                            <p:cond delay="999"/>
                                          </p:stCondLst>
                                        </p:cTn>
                                        <p:tgtEl>
                                          <p:spTgt spid="1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45"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2000"/>
                                        <p:tgtEl>
                                          <p:spTgt spid="24"/>
                                        </p:tgtEl>
                                      </p:cBhvr>
                                    </p:animEffect>
                                    <p:anim calcmode="lin" valueType="num">
                                      <p:cBhvr>
                                        <p:cTn id="88" dur="2000" fill="hold"/>
                                        <p:tgtEl>
                                          <p:spTgt spid="24"/>
                                        </p:tgtEl>
                                        <p:attrNameLst>
                                          <p:attrName>ppt_w</p:attrName>
                                        </p:attrNameLst>
                                      </p:cBhvr>
                                      <p:tavLst>
                                        <p:tav tm="0" fmla="#ppt_w*sin(2.5*pi*$)">
                                          <p:val>
                                            <p:fltVal val="0"/>
                                          </p:val>
                                        </p:tav>
                                        <p:tav tm="100000">
                                          <p:val>
                                            <p:fltVal val="1"/>
                                          </p:val>
                                        </p:tav>
                                      </p:tavLst>
                                    </p:anim>
                                    <p:anim calcmode="lin" valueType="num">
                                      <p:cBhvr>
                                        <p:cTn id="89"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4" presetClass="entr" presetSubtype="16"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box(in)">
                                      <p:cBhvr>
                                        <p:cTn id="9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5" grpId="0" animBg="1"/>
      <p:bldP spid="15" grpId="1" animBg="1"/>
      <p:bldP spid="16" grpId="0" animBg="1"/>
      <p:bldP spid="16" grpId="1" animBg="1"/>
      <p:bldP spid="20" grpId="0"/>
      <p:bldP spid="20" grpId="1"/>
      <p:bldP spid="21" grpId="0" animBg="1"/>
      <p:bldP spid="21" grpId="1" animBg="1"/>
      <p:bldP spid="23" grpId="0" animBg="1"/>
      <p:bldP spid="23" grpId="1" animBg="1"/>
      <p:bldP spid="24"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153265"/>
            <a:ext cx="10972800" cy="4414684"/>
          </a:xfr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just" rtl="1"/>
            <a:r>
              <a:rPr lang="ar-SA" sz="2800" dirty="0" smtClean="0">
                <a:solidFill>
                  <a:schemeClr val="bg1"/>
                </a:solidFill>
                <a:cs typeface="B Mitra" pitchFamily="2" charset="-78"/>
              </a:rPr>
              <a:t>در جنگ نامتقارن اراده‌ها هستند که با هم می‌جنگند؛ هر اراده‌ای غلبه پیدا کرد، پیروز خواهد شد. در میدان، اراده را ضعیف نکنید؛ در میدان نبرد، اراده را دچار تزلزل نکنید؛ اگر یک طرفِ جنگ در میدان نبرد اراده‌اش سست شد، قطعاً شکست خواهد خورد. نگذارید اراده‌تان سست بشود، نگذارید تبلیغات دشمن و وسوسه‌های دشمن، در اراده و عزم راسخ شما تزلزل ایجاد کند؛ این اراده‌ی مستحکم را نگه دارید؛ این ضامن پیروزی است</a:t>
            </a:r>
            <a:r>
              <a:rPr lang="en-US" sz="2800" dirty="0" smtClean="0">
                <a:solidFill>
                  <a:schemeClr val="bg1"/>
                </a:solidFill>
                <a:cs typeface="B Mitra" pitchFamily="2" charset="-78"/>
              </a:rPr>
              <a:t>.</a:t>
            </a:r>
            <a:endParaRPr lang="fa-IR" sz="2800" dirty="0" smtClean="0">
              <a:solidFill>
                <a:schemeClr val="bg1"/>
              </a:solidFill>
              <a:cs typeface="B Mitra" pitchFamily="2" charset="-78"/>
            </a:endParaRPr>
          </a:p>
          <a:p>
            <a:pPr algn="just" rtl="1"/>
            <a:r>
              <a:rPr lang="ar-SA" sz="2800" dirty="0" smtClean="0">
                <a:solidFill>
                  <a:schemeClr val="bg1"/>
                </a:solidFill>
                <a:cs typeface="B Mitra" pitchFamily="2" charset="-78"/>
              </a:rPr>
              <a:t>خداوند تبارک و تع</a:t>
            </a:r>
            <a:r>
              <a:rPr lang="fa-IR" sz="2800" dirty="0" smtClean="0">
                <a:solidFill>
                  <a:schemeClr val="bg1"/>
                </a:solidFill>
                <a:cs typeface="B Mitra" pitchFamily="2" charset="-78"/>
              </a:rPr>
              <a:t>ا</a:t>
            </a:r>
            <a:r>
              <a:rPr lang="ar-SA" sz="2800" dirty="0" smtClean="0">
                <a:solidFill>
                  <a:schemeClr val="bg1"/>
                </a:solidFill>
                <a:cs typeface="B Mitra" pitchFamily="2" charset="-78"/>
              </a:rPr>
              <a:t>لی با ماست و به ما به شرط ایمان همراه با جهاد و استقامت، وعده یاری و نصرت داده و بر سر قول خود هست و قادر است وعده خود را کاملا محقق کند ؛ به همین دلیل قرآن مجید در آیات فراوانی از جمله آیه شریفه 139 آل عمران و آیه مبارکه 104 سوره نساء و آیه کریمه 35 سوره مبارکه حضرت محمد (صلی الله علیه و آله) مومنان را از سست شدن در مقابل جبهه باطل و دنیای کفر نهی فرموده است.</a:t>
            </a:r>
            <a:endParaRPr lang="fa-IR" sz="2800" b="1" dirty="0" smtClean="0">
              <a:solidFill>
                <a:schemeClr val="bg1"/>
              </a:solidFill>
              <a:cs typeface="B Mitra" pitchFamily="2" charset="-78"/>
            </a:endParaRPr>
          </a:p>
          <a:p>
            <a:pPr algn="just" rtl="1"/>
            <a:endParaRPr lang="en-US" sz="2800" dirty="0">
              <a:solidFill>
                <a:schemeClr val="bg1"/>
              </a:solidFill>
              <a:cs typeface="B Mitra" pitchFamily="2" charset="-78"/>
            </a:endParaRPr>
          </a:p>
        </p:txBody>
      </p:sp>
      <p:sp>
        <p:nvSpPr>
          <p:cNvPr id="4" name="Down Arrow Callout 3"/>
          <p:cNvSpPr/>
          <p:nvPr/>
        </p:nvSpPr>
        <p:spPr>
          <a:xfrm>
            <a:off x="3790335" y="324465"/>
            <a:ext cx="4881716" cy="1755058"/>
          </a:xfrm>
          <a:prstGeom prst="downArrowCallout">
            <a:avLst>
              <a:gd name="adj1" fmla="val 132352"/>
              <a:gd name="adj2" fmla="val 38445"/>
              <a:gd name="adj3" fmla="val 24160"/>
              <a:gd name="adj4" fmla="val 7584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SA" sz="2800" b="1" dirty="0" smtClean="0">
                <a:solidFill>
                  <a:srgbClr val="FF0000"/>
                </a:solidFill>
                <a:cs typeface="B Mitra" pitchFamily="2" charset="-78"/>
              </a:rPr>
              <a:t>سست نشدن در میدان نبرد اراده ها</a:t>
            </a:r>
            <a:r>
              <a:rPr lang="fa-IR" sz="2800" b="1" dirty="0" smtClean="0">
                <a:solidFill>
                  <a:srgbClr val="FF0000"/>
                </a:solidFill>
                <a:cs typeface="B Mitra" pitchFamily="2" charset="-78"/>
              </a:rPr>
              <a:t> </a:t>
            </a:r>
          </a:p>
          <a:p>
            <a:pPr algn="ctr"/>
            <a:r>
              <a:rPr lang="ar-SA" sz="4000" b="1" dirty="0" smtClean="0">
                <a:solidFill>
                  <a:srgbClr val="FF0000"/>
                </a:solidFill>
                <a:cs typeface="B Mitra" pitchFamily="2" charset="-78"/>
              </a:rPr>
              <a:t>(جنگ نامتقارن)</a:t>
            </a:r>
            <a:endParaRPr lang="en-US" sz="4000" dirty="0">
              <a:solidFill>
                <a:srgbClr val="FF0000"/>
              </a:solidFill>
              <a:cs typeface="B Mitra" pitchFamily="2" charset="-78"/>
            </a:endParaRPr>
          </a:p>
        </p:txBody>
      </p:sp>
    </p:spTree>
    <p:extLst>
      <p:ext uri="{BB962C8B-B14F-4D97-AF65-F5344CB8AC3E}">
        <p14:creationId xmlns:p14="http://schemas.microsoft.com/office/powerpoint/2010/main" val="2463660559"/>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750" fill="hold"/>
                                        <p:tgtEl>
                                          <p:spTgt spid="4"/>
                                        </p:tgtEl>
                                        <p:attrNameLst>
                                          <p:attrName>ppt_w</p:attrName>
                                        </p:attrNameLst>
                                      </p:cBhvr>
                                      <p:tavLst>
                                        <p:tav tm="0">
                                          <p:val>
                                            <p:fltVal val="0"/>
                                          </p:val>
                                        </p:tav>
                                        <p:tav tm="100000">
                                          <p:val>
                                            <p:strVal val="#ppt_w"/>
                                          </p:val>
                                        </p:tav>
                                      </p:tavLst>
                                    </p:anim>
                                    <p:anim calcmode="lin" valueType="num">
                                      <p:cBhvr>
                                        <p:cTn id="8" dur="1750" fill="hold"/>
                                        <p:tgtEl>
                                          <p:spTgt spid="4"/>
                                        </p:tgtEl>
                                        <p:attrNameLst>
                                          <p:attrName>ppt_h</p:attrName>
                                        </p:attrNameLst>
                                      </p:cBhvr>
                                      <p:tavLst>
                                        <p:tav tm="0">
                                          <p:val>
                                            <p:fltVal val="0"/>
                                          </p:val>
                                        </p:tav>
                                        <p:tav tm="100000">
                                          <p:val>
                                            <p:strVal val="#ppt_h"/>
                                          </p:val>
                                        </p:tav>
                                      </p:tavLst>
                                    </p:anim>
                                    <p:anim calcmode="lin" valueType="num">
                                      <p:cBhvr>
                                        <p:cTn id="9" dur="175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75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 calcmode="lin" valueType="num">
                                      <p:cBhvr>
                                        <p:cTn id="15" dur="750" fill="hold"/>
                                        <p:tgtEl>
                                          <p:spTgt spid="3">
                                            <p:bg/>
                                          </p:spTgt>
                                        </p:tgtEl>
                                        <p:attrNameLst>
                                          <p:attrName>ppt_w</p:attrName>
                                        </p:attrNameLst>
                                      </p:cBhvr>
                                      <p:tavLst>
                                        <p:tav tm="0">
                                          <p:val>
                                            <p:fltVal val="0"/>
                                          </p:val>
                                        </p:tav>
                                        <p:tav tm="100000">
                                          <p:val>
                                            <p:strVal val="#ppt_w"/>
                                          </p:val>
                                        </p:tav>
                                      </p:tavLst>
                                    </p:anim>
                                    <p:anim calcmode="lin" valueType="num">
                                      <p:cBhvr>
                                        <p:cTn id="16" dur="750" fill="hold"/>
                                        <p:tgtEl>
                                          <p:spTgt spid="3">
                                            <p:bg/>
                                          </p:spTgt>
                                        </p:tgtEl>
                                        <p:attrNameLst>
                                          <p:attrName>ppt_h</p:attrName>
                                        </p:attrNameLst>
                                      </p:cBhvr>
                                      <p:tavLst>
                                        <p:tav tm="0">
                                          <p:val>
                                            <p:fltVal val="0"/>
                                          </p:val>
                                        </p:tav>
                                        <p:tav tm="100000">
                                          <p:val>
                                            <p:strVal val="#ppt_h"/>
                                          </p:val>
                                        </p:tav>
                                      </p:tavLst>
                                    </p:anim>
                                    <p:animEffect transition="in" filter="fade">
                                      <p:cBhvr>
                                        <p:cTn id="17" dur="750"/>
                                        <p:tgtEl>
                                          <p:spTgt spid="3">
                                            <p:bg/>
                                          </p:spTgt>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2" dur="750"/>
                                        <p:tgtEl>
                                          <p:spTgt spid="3">
                                            <p:txEl>
                                              <p:pRg st="0" end="0"/>
                                            </p:txEl>
                                          </p:spTgt>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Arrow Callout 3"/>
          <p:cNvSpPr/>
          <p:nvPr/>
        </p:nvSpPr>
        <p:spPr>
          <a:xfrm>
            <a:off x="3790335" y="324465"/>
            <a:ext cx="4881716" cy="1755058"/>
          </a:xfrm>
          <a:prstGeom prst="downArrowCallout">
            <a:avLst>
              <a:gd name="adj1" fmla="val 132352"/>
              <a:gd name="adj2" fmla="val 38445"/>
              <a:gd name="adj3" fmla="val 24160"/>
              <a:gd name="adj4" fmla="val 7584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SA" sz="2800" b="1" dirty="0" smtClean="0">
                <a:solidFill>
                  <a:srgbClr val="FF0000"/>
                </a:solidFill>
                <a:cs typeface="B Mitra" pitchFamily="2" charset="-78"/>
              </a:rPr>
              <a:t>سست نشدن در میدان نبرد اراده ها</a:t>
            </a:r>
            <a:r>
              <a:rPr lang="fa-IR" sz="2800" b="1" dirty="0" smtClean="0">
                <a:solidFill>
                  <a:srgbClr val="FF0000"/>
                </a:solidFill>
                <a:cs typeface="B Mitra" pitchFamily="2" charset="-78"/>
              </a:rPr>
              <a:t> </a:t>
            </a:r>
          </a:p>
          <a:p>
            <a:pPr algn="ctr"/>
            <a:r>
              <a:rPr lang="ar-SA" sz="4000" b="1" dirty="0" smtClean="0">
                <a:solidFill>
                  <a:srgbClr val="FF0000"/>
                </a:solidFill>
                <a:cs typeface="B Mitra" pitchFamily="2" charset="-78"/>
              </a:rPr>
              <a:t>(جنگ نامتقارن)</a:t>
            </a:r>
            <a:endParaRPr lang="en-US" sz="4000" dirty="0">
              <a:solidFill>
                <a:srgbClr val="FF0000"/>
              </a:solidFill>
              <a:cs typeface="B Mitra" pitchFamily="2" charset="-78"/>
            </a:endParaRPr>
          </a:p>
        </p:txBody>
      </p:sp>
      <p:sp>
        <p:nvSpPr>
          <p:cNvPr id="6" name="Striped Right Arrow 5"/>
          <p:cNvSpPr/>
          <p:nvPr/>
        </p:nvSpPr>
        <p:spPr>
          <a:xfrm flipH="1">
            <a:off x="7978872" y="2109019"/>
            <a:ext cx="3760839" cy="265471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smtClean="0">
                <a:solidFill>
                  <a:srgbClr val="FF0000"/>
                </a:solidFill>
                <a:cs typeface="B Titr" pitchFamily="2" charset="-78"/>
              </a:rPr>
              <a:t>خطبه 166 نهج‌البلاغه</a:t>
            </a:r>
            <a:endParaRPr lang="en-US" sz="3200" dirty="0">
              <a:solidFill>
                <a:srgbClr val="FF0000"/>
              </a:solidFill>
              <a:cs typeface="B Titr" pitchFamily="2" charset="-78"/>
            </a:endParaRPr>
          </a:p>
        </p:txBody>
      </p:sp>
      <p:sp>
        <p:nvSpPr>
          <p:cNvPr id="7" name="TextBox 6"/>
          <p:cNvSpPr txBox="1"/>
          <p:nvPr/>
        </p:nvSpPr>
        <p:spPr>
          <a:xfrm>
            <a:off x="457199" y="2138517"/>
            <a:ext cx="7492181" cy="4632037"/>
          </a:xfrm>
          <a:prstGeom prst="rect">
            <a:avLst/>
          </a:prstGeom>
          <a:solidFill>
            <a:schemeClr val="bg1">
              <a:lumMod val="85000"/>
            </a:schemeClr>
          </a:solidFill>
        </p:spPr>
        <p:style>
          <a:lnRef idx="0">
            <a:scrgbClr r="0" g="0" b="0"/>
          </a:lnRef>
          <a:fillRef idx="1003">
            <a:schemeClr val="dk1"/>
          </a:fillRef>
          <a:effectRef idx="0">
            <a:scrgbClr r="0" g="0" b="0"/>
          </a:effectRef>
          <a:fontRef idx="major"/>
        </p:style>
        <p:txBody>
          <a:bodyPr wrap="square" rtlCol="0">
            <a:spAutoFit/>
          </a:bodyPr>
          <a:lstStyle/>
          <a:p>
            <a:pPr indent="-432000" algn="just">
              <a:lnSpc>
                <a:spcPct val="150000"/>
              </a:lnSpc>
            </a:pPr>
            <a:r>
              <a:rPr lang="ar-SA" sz="4000" dirty="0" smtClean="0">
                <a:cs typeface="B Mitra" pitchFamily="2" charset="-78"/>
              </a:rPr>
              <a:t>« اى مردم اگر دست از يارى حق بر نمى‏داشتيد {یکدیگر را از یاری حق باز نمی</a:t>
            </a:r>
            <a:r>
              <a:rPr lang="fa-IR" sz="4000" dirty="0" smtClean="0">
                <a:cs typeface="B Mitra" pitchFamily="2" charset="-78"/>
              </a:rPr>
              <a:t>‌</a:t>
            </a:r>
            <a:r>
              <a:rPr lang="ar-SA" sz="4000" dirty="0" smtClean="0">
                <a:cs typeface="B Mitra" pitchFamily="2" charset="-78"/>
              </a:rPr>
              <a:t>داشتید}، و در خوار ساختن باطل سستى نمى‏كرديد، هيچ گاه آنان كه به پايه شما نيستند در نابودى شما طمع نمى‏كردند، و هيچ قدرتمندى بر شما پيروز نمى‏گشت».</a:t>
            </a:r>
            <a:endParaRPr lang="en-US" sz="4000" dirty="0">
              <a:cs typeface="B Mitra" pitchFamily="2" charset="-78"/>
            </a:endParaRPr>
          </a:p>
        </p:txBody>
      </p:sp>
      <p:sp>
        <p:nvSpPr>
          <p:cNvPr id="5" name="Action Button: Forward or Next 4">
            <a:hlinkClick r:id="rId2" action="ppaction://hlinksldjump" highlightClick="1"/>
          </p:cNvPr>
          <p:cNvSpPr/>
          <p:nvPr/>
        </p:nvSpPr>
        <p:spPr>
          <a:xfrm>
            <a:off x="424280" y="6061588"/>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8993607"/>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500" fill="hold"/>
                                        <p:tgtEl>
                                          <p:spTgt spid="7"/>
                                        </p:tgtEl>
                                        <p:attrNameLst>
                                          <p:attrName>ppt_w</p:attrName>
                                        </p:attrNameLst>
                                      </p:cBhvr>
                                      <p:tavLst>
                                        <p:tav tm="0">
                                          <p:val>
                                            <p:fltVal val="0"/>
                                          </p:val>
                                        </p:tav>
                                        <p:tav tm="100000">
                                          <p:val>
                                            <p:strVal val="#ppt_w"/>
                                          </p:val>
                                        </p:tav>
                                      </p:tavLst>
                                    </p:anim>
                                    <p:anim calcmode="lin" valueType="num">
                                      <p:cBhvr>
                                        <p:cTn id="15" dur="1500" fill="hold"/>
                                        <p:tgtEl>
                                          <p:spTgt spid="7"/>
                                        </p:tgtEl>
                                        <p:attrNameLst>
                                          <p:attrName>ppt_h</p:attrName>
                                        </p:attrNameLst>
                                      </p:cBhvr>
                                      <p:tavLst>
                                        <p:tav tm="0">
                                          <p:val>
                                            <p:fltVal val="0"/>
                                          </p:val>
                                        </p:tav>
                                        <p:tav tm="100000">
                                          <p:val>
                                            <p:strVal val="#ppt_h"/>
                                          </p:val>
                                        </p:tav>
                                      </p:tavLst>
                                    </p:anim>
                                    <p:animEffect transition="in" filter="fade">
                                      <p:cBhvr>
                                        <p:cTn id="16" dur="1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ox(i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153265"/>
            <a:ext cx="10972800" cy="4414684"/>
          </a:xfrm>
        </p:spPr>
        <p:style>
          <a:lnRef idx="1">
            <a:schemeClr val="accent6"/>
          </a:lnRef>
          <a:fillRef idx="2">
            <a:schemeClr val="accent6"/>
          </a:fillRef>
          <a:effectRef idx="1">
            <a:schemeClr val="accent6"/>
          </a:effectRef>
          <a:fontRef idx="minor">
            <a:schemeClr val="dk1"/>
          </a:fontRef>
        </p:style>
        <p:txBody>
          <a:bodyPr>
            <a:noAutofit/>
          </a:bodyPr>
          <a:lstStyle/>
          <a:p>
            <a:pPr algn="just" rtl="1">
              <a:lnSpc>
                <a:spcPct val="150000"/>
              </a:lnSpc>
            </a:pPr>
            <a:r>
              <a:rPr lang="ar-SA" sz="3600" dirty="0" smtClean="0">
                <a:cs typeface="B Mitra" pitchFamily="2" charset="-78"/>
              </a:rPr>
              <a:t>تبیین، بیان کردن، روشنگری؛ امروز روشنگری لازم است. سعی کنید ذهن‌ها را با عمق‌یابی، به اعماق حقایق و مسائل برسانید</a:t>
            </a:r>
            <a:r>
              <a:rPr lang="fa-IR" sz="3600" dirty="0" smtClean="0">
                <a:cs typeface="B Mitra" pitchFamily="2" charset="-78"/>
              </a:rPr>
              <a:t>.</a:t>
            </a:r>
            <a:endParaRPr lang="en-US" sz="3600" dirty="0" smtClean="0">
              <a:cs typeface="B Mitra" pitchFamily="2" charset="-78"/>
            </a:endParaRPr>
          </a:p>
          <a:p>
            <a:pPr algn="just" rtl="1">
              <a:lnSpc>
                <a:spcPct val="150000"/>
              </a:lnSpc>
            </a:pPr>
            <a:r>
              <a:rPr lang="ar-SA" sz="3600" dirty="0" smtClean="0">
                <a:cs typeface="B Mitra" pitchFamily="2" charset="-78"/>
              </a:rPr>
              <a:t>آیه شریفه 44 سوره مبارکه نحل</a:t>
            </a:r>
            <a:r>
              <a:rPr lang="fa-IR" sz="3600" dirty="0" smtClean="0">
                <a:cs typeface="B Mitra" pitchFamily="2" charset="-78"/>
              </a:rPr>
              <a:t>، خطاب به پیامبر اکرم‌(ص): </a:t>
            </a:r>
            <a:r>
              <a:rPr lang="ar-SA" sz="3600" dirty="0" smtClean="0">
                <a:cs typeface="B Mitra" pitchFamily="2" charset="-78"/>
              </a:rPr>
              <a:t>«و ما اين ذكر [قرآن‏] را بر تو نازل كرديم، تا آنچه به سوى مردم نازل شده است براى آنها روشن سازى و شايد انديشه كنند</a:t>
            </a:r>
            <a:r>
              <a:rPr lang="fa-IR" sz="3600" dirty="0" smtClean="0">
                <a:cs typeface="B Mitra" pitchFamily="2" charset="-78"/>
              </a:rPr>
              <a:t>.</a:t>
            </a:r>
            <a:r>
              <a:rPr lang="ar-SA" sz="3600" dirty="0" smtClean="0">
                <a:cs typeface="B Mitra" pitchFamily="2" charset="-78"/>
              </a:rPr>
              <a:t>»</a:t>
            </a:r>
            <a:endParaRPr lang="en-US" sz="3600" dirty="0" smtClean="0">
              <a:cs typeface="B Mitra" pitchFamily="2" charset="-78"/>
            </a:endParaRPr>
          </a:p>
        </p:txBody>
      </p:sp>
      <p:sp>
        <p:nvSpPr>
          <p:cNvPr id="4" name="Down Arrow Callout 3"/>
          <p:cNvSpPr/>
          <p:nvPr/>
        </p:nvSpPr>
        <p:spPr>
          <a:xfrm>
            <a:off x="3790335" y="324465"/>
            <a:ext cx="4881716" cy="1755058"/>
          </a:xfrm>
          <a:prstGeom prst="downArrowCallout">
            <a:avLst>
              <a:gd name="adj1" fmla="val 132352"/>
              <a:gd name="adj2" fmla="val 38445"/>
              <a:gd name="adj3" fmla="val 24160"/>
              <a:gd name="adj4" fmla="val 758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5400" b="1" dirty="0" smtClean="0">
                <a:solidFill>
                  <a:srgbClr val="FF0000"/>
                </a:solidFill>
                <a:cs typeface="B Mitra" pitchFamily="2" charset="-78"/>
              </a:rPr>
              <a:t>روشنگری</a:t>
            </a:r>
            <a:r>
              <a:rPr lang="fa-IR" sz="5400" b="1" dirty="0" smtClean="0">
                <a:solidFill>
                  <a:srgbClr val="FF0000"/>
                </a:solidFill>
                <a:cs typeface="B Mitra" pitchFamily="2" charset="-78"/>
              </a:rPr>
              <a:t> </a:t>
            </a:r>
            <a:r>
              <a:rPr lang="ar-SA" sz="5400" b="1" dirty="0" smtClean="0">
                <a:solidFill>
                  <a:srgbClr val="FF0000"/>
                </a:solidFill>
                <a:cs typeface="B Mitra" pitchFamily="2" charset="-78"/>
              </a:rPr>
              <a:t>و</a:t>
            </a:r>
            <a:r>
              <a:rPr lang="fa-IR" sz="5400" b="1" dirty="0" smtClean="0">
                <a:solidFill>
                  <a:srgbClr val="FF0000"/>
                </a:solidFill>
                <a:cs typeface="B Mitra" pitchFamily="2" charset="-78"/>
              </a:rPr>
              <a:t> </a:t>
            </a:r>
            <a:r>
              <a:rPr lang="ar-SA" sz="5400" b="1" dirty="0" smtClean="0">
                <a:solidFill>
                  <a:srgbClr val="FF0000"/>
                </a:solidFill>
                <a:cs typeface="B Mitra" pitchFamily="2" charset="-78"/>
              </a:rPr>
              <a:t>تبیین</a:t>
            </a:r>
            <a:endParaRPr lang="fa-IR" sz="5400" b="1" dirty="0" smtClean="0">
              <a:solidFill>
                <a:srgbClr val="FF0000"/>
              </a:solidFill>
              <a:cs typeface="B Mitra" pitchFamily="2" charset="-78"/>
            </a:endParaRPr>
          </a:p>
        </p:txBody>
      </p:sp>
      <p:sp>
        <p:nvSpPr>
          <p:cNvPr id="5" name="Action Button: Forward or Next 4">
            <a:hlinkClick r:id="rId2" action="ppaction://hlinksldjump" highlightClick="1"/>
          </p:cNvPr>
          <p:cNvSpPr/>
          <p:nvPr/>
        </p:nvSpPr>
        <p:spPr>
          <a:xfrm>
            <a:off x="689751" y="5884607"/>
            <a:ext cx="663678" cy="575187"/>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1940946"/>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fill="hold"/>
                                        <p:tgtEl>
                                          <p:spTgt spid="4"/>
                                        </p:tgtEl>
                                        <p:attrNameLst>
                                          <p:attrName>ppt_w</p:attrName>
                                        </p:attrNameLst>
                                      </p:cBhvr>
                                      <p:tavLst>
                                        <p:tav tm="0">
                                          <p:val>
                                            <p:fltVal val="0"/>
                                          </p:val>
                                        </p:tav>
                                        <p:tav tm="100000">
                                          <p:val>
                                            <p:strVal val="#ppt_w"/>
                                          </p:val>
                                        </p:tav>
                                      </p:tavLst>
                                    </p:anim>
                                    <p:anim calcmode="lin" valueType="num">
                                      <p:cBhvr>
                                        <p:cTn id="8" dur="1500" fill="hold"/>
                                        <p:tgtEl>
                                          <p:spTgt spid="4"/>
                                        </p:tgtEl>
                                        <p:attrNameLst>
                                          <p:attrName>ppt_h</p:attrName>
                                        </p:attrNameLst>
                                      </p:cBhvr>
                                      <p:tavLst>
                                        <p:tav tm="0">
                                          <p:val>
                                            <p:fltVal val="0"/>
                                          </p:val>
                                        </p:tav>
                                        <p:tav tm="100000">
                                          <p:val>
                                            <p:strVal val="#ppt_h"/>
                                          </p:val>
                                        </p:tav>
                                      </p:tavLst>
                                    </p:anim>
                                    <p:anim calcmode="lin" valueType="num">
                                      <p:cBhvr>
                                        <p:cTn id="9" dur="15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 calcmode="lin" valueType="num">
                                      <p:cBhvr additive="base">
                                        <p:cTn id="15" dur="2000" fill="hold"/>
                                        <p:tgtEl>
                                          <p:spTgt spid="3">
                                            <p:bg/>
                                          </p:spTgt>
                                        </p:tgtEl>
                                        <p:attrNameLst>
                                          <p:attrName>ppt_x</p:attrName>
                                        </p:attrNameLst>
                                      </p:cBhvr>
                                      <p:tavLst>
                                        <p:tav tm="0">
                                          <p:val>
                                            <p:strVal val="#ppt_x"/>
                                          </p:val>
                                        </p:tav>
                                        <p:tav tm="100000">
                                          <p:val>
                                            <p:strVal val="#ppt_x"/>
                                          </p:val>
                                        </p:tav>
                                      </p:tavLst>
                                    </p:anim>
                                    <p:anim calcmode="lin" valueType="num">
                                      <p:cBhvr additive="base">
                                        <p:cTn id="16" dur="20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ox(i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0107" y="726519"/>
            <a:ext cx="2939443" cy="899564"/>
          </a:xfrm>
        </p:spPr>
        <p:txBody>
          <a:bodyPr>
            <a:noAutofit/>
          </a:bodyPr>
          <a:lstStyle/>
          <a:p>
            <a:pPr algn="r" rtl="1"/>
            <a:r>
              <a:rPr lang="fa-IR" sz="4000" dirty="0" smtClean="0">
                <a:solidFill>
                  <a:schemeClr val="tx1"/>
                </a:solidFill>
                <a:cs typeface="B Titr" pitchFamily="2" charset="-78"/>
              </a:rPr>
              <a:t>پیشینه موضوع</a:t>
            </a:r>
            <a:r>
              <a:rPr lang="en-US" sz="4000" dirty="0" smtClean="0">
                <a:solidFill>
                  <a:schemeClr val="tx1"/>
                </a:solidFill>
                <a:cs typeface="B Titr" pitchFamily="2" charset="-78"/>
              </a:rPr>
              <a:t> </a:t>
            </a:r>
            <a:r>
              <a:rPr lang="fa-IR" sz="4000" dirty="0" smtClean="0">
                <a:solidFill>
                  <a:schemeClr val="tx1"/>
                </a:solidFill>
                <a:cs typeface="B Titr" pitchFamily="2" charset="-78"/>
              </a:rPr>
              <a:t>:</a:t>
            </a:r>
            <a:endParaRPr lang="fa-IR" sz="4000" dirty="0">
              <a:solidFill>
                <a:schemeClr val="tx1"/>
              </a:solidFill>
              <a:cs typeface="B Titr" pitchFamily="2" charset="-78"/>
            </a:endParaRPr>
          </a:p>
        </p:txBody>
      </p:sp>
      <p:sp>
        <p:nvSpPr>
          <p:cNvPr id="7" name="Content Placeholder 6"/>
          <p:cNvSpPr>
            <a:spLocks noGrp="1"/>
          </p:cNvSpPr>
          <p:nvPr>
            <p:ph idx="1"/>
          </p:nvPr>
        </p:nvSpPr>
        <p:spPr>
          <a:xfrm>
            <a:off x="0" y="1886674"/>
            <a:ext cx="11518490" cy="4971327"/>
          </a:xfrm>
        </p:spPr>
        <p:txBody>
          <a:bodyPr>
            <a:normAutofit/>
            <a:scene3d>
              <a:camera prst="orthographicFront"/>
              <a:lightRig rig="threePt" dir="t"/>
            </a:scene3d>
            <a:sp3d contourW="12700">
              <a:contourClr>
                <a:schemeClr val="tx1"/>
              </a:contourClr>
            </a:sp3d>
          </a:bodyPr>
          <a:lstStyle/>
          <a:p>
            <a:pPr algn="r" rtl="1">
              <a:lnSpc>
                <a:spcPct val="200000"/>
              </a:lnSpc>
              <a:buNone/>
            </a:pP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مؤمنان حق تبعیت از کفار را ندارند</a:t>
            </a:r>
          </a:p>
          <a:p>
            <a:pPr algn="r" rtl="1">
              <a:lnSpc>
                <a:spcPct val="200000"/>
              </a:lnSpc>
              <a:buNone/>
            </a:pP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وعده حق و قطعی خداوند به مؤمنان</a:t>
            </a:r>
          </a:p>
          <a:p>
            <a:pPr algn="r" rtl="1">
              <a:lnSpc>
                <a:spcPct val="200000"/>
              </a:lnSpc>
              <a:buNone/>
            </a:pP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عملی شدن وعده خداوند </a:t>
            </a:r>
          </a:p>
          <a:p>
            <a:pPr algn="r" rtl="1">
              <a:lnSpc>
                <a:spcPct val="200000"/>
              </a:lnSpc>
              <a:buNone/>
            </a:pP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خداوند قادر است وعده خود را محقق کند و هیچ قدرتی مانع تحقق اراده او نیست</a:t>
            </a:r>
          </a:p>
          <a:p>
            <a:pPr algn="r" rtl="1">
              <a:lnSpc>
                <a:spcPct val="200000"/>
              </a:lnSpc>
              <a:buNone/>
            </a:pP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حسن ظن و اعتماد کامل </a:t>
            </a:r>
            <a:r>
              <a:rPr lang="fa-IR" sz="28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مؤمنان </a:t>
            </a:r>
            <a:r>
              <a:rPr lang="fa-IR" sz="2800" dirty="0">
                <a:ln>
                  <a:solidFill>
                    <a:srgbClr val="FF0000"/>
                  </a:solidFill>
                </a:ln>
                <a:effectLst>
                  <a:outerShdw blurRad="50800" dist="38100" dir="2700000" algn="tl" rotWithShape="0">
                    <a:prstClr val="black">
                      <a:alpha val="40000"/>
                    </a:prstClr>
                  </a:outerShdw>
                </a:effectLst>
                <a:cs typeface="B Titr" panose="00000700000000000000" pitchFamily="2" charset="-78"/>
              </a:rPr>
              <a:t>به خداوند</a:t>
            </a:r>
          </a:p>
        </p:txBody>
      </p:sp>
      <p:sp>
        <p:nvSpPr>
          <p:cNvPr id="4" name="Action Button: Back or Previous 3">
            <a:hlinkClick r:id="rId2" action="ppaction://hlinksldjump" highlightClick="1"/>
          </p:cNvPr>
          <p:cNvSpPr/>
          <p:nvPr/>
        </p:nvSpPr>
        <p:spPr>
          <a:xfrm>
            <a:off x="11474245" y="2315497"/>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Action Button: Back or Previous 4">
            <a:hlinkClick r:id="rId3" action="ppaction://hlinksldjump" highlightClick="1"/>
          </p:cNvPr>
          <p:cNvSpPr/>
          <p:nvPr/>
        </p:nvSpPr>
        <p:spPr>
          <a:xfrm>
            <a:off x="11493910" y="3308555"/>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Action Button: Back or Previous 5">
            <a:hlinkClick r:id="rId4" action="ppaction://hlinksldjump" highlightClick="1"/>
          </p:cNvPr>
          <p:cNvSpPr/>
          <p:nvPr/>
        </p:nvSpPr>
        <p:spPr>
          <a:xfrm>
            <a:off x="11484077" y="4168878"/>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Action Button: Back or Previous 7">
            <a:hlinkClick r:id="rId5" action="ppaction://hlinksldjump" highlightClick="1"/>
          </p:cNvPr>
          <p:cNvSpPr/>
          <p:nvPr/>
        </p:nvSpPr>
        <p:spPr>
          <a:xfrm>
            <a:off x="11484078" y="5112775"/>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Action Button: Back or Previous 8">
            <a:hlinkClick r:id="rId6" action="ppaction://hlinksldjump" highlightClick="1"/>
          </p:cNvPr>
          <p:cNvSpPr/>
          <p:nvPr/>
        </p:nvSpPr>
        <p:spPr>
          <a:xfrm>
            <a:off x="11484077" y="6041923"/>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0708134"/>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Scale>
                                      <p:cBhvr>
                                        <p:cTn id="7" dur="1100" decel="50000" fill="hold">
                                          <p:stCondLst>
                                            <p:cond delay="0"/>
                                          </p:stCondLst>
                                        </p:cTn>
                                        <p:tgtEl>
                                          <p:spTgt spid="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100" decel="50000" fill="hold">
                                          <p:stCondLst>
                                            <p:cond delay="0"/>
                                          </p:stCondLst>
                                        </p:cTn>
                                        <p:tgtEl>
                                          <p:spTgt spid="7">
                                            <p:txEl>
                                              <p:pRg st="0" end="0"/>
                                            </p:txEl>
                                          </p:spTgt>
                                        </p:tgtEl>
                                        <p:attrNameLst>
                                          <p:attrName>ppt_x</p:attrName>
                                          <p:attrName>ppt_y</p:attrName>
                                        </p:attrNameLst>
                                      </p:cBhvr>
                                    </p:animMotion>
                                    <p:animEffect transition="in" filter="fade">
                                      <p:cBhvr>
                                        <p:cTn id="9" dur="1100"/>
                                        <p:tgtEl>
                                          <p:spTgt spid="7">
                                            <p:txEl>
                                              <p:pRg st="0" end="0"/>
                                            </p:txEl>
                                          </p:spTgt>
                                        </p:tgtEl>
                                      </p:cBhvr>
                                    </p:animEffect>
                                  </p:childTnLst>
                                </p:cTn>
                              </p:par>
                            </p:childTnLst>
                          </p:cTn>
                        </p:par>
                        <p:par>
                          <p:cTn id="10" fill="hold">
                            <p:stCondLst>
                              <p:cond delay="1100"/>
                            </p:stCondLst>
                            <p:childTnLst>
                              <p:par>
                                <p:cTn id="11" presetID="52" presetClass="entr" presetSubtype="0" fill="hold" grpId="0" nodeType="after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Scale>
                                      <p:cBhvr>
                                        <p:cTn id="13" dur="1100" decel="50000" fill="hold">
                                          <p:stCondLst>
                                            <p:cond delay="0"/>
                                          </p:stCondLst>
                                        </p:cTn>
                                        <p:tgtEl>
                                          <p:spTgt spid="7">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100" decel="50000" fill="hold">
                                          <p:stCondLst>
                                            <p:cond delay="0"/>
                                          </p:stCondLst>
                                        </p:cTn>
                                        <p:tgtEl>
                                          <p:spTgt spid="7">
                                            <p:txEl>
                                              <p:pRg st="1" end="1"/>
                                            </p:txEl>
                                          </p:spTgt>
                                        </p:tgtEl>
                                        <p:attrNameLst>
                                          <p:attrName>ppt_x</p:attrName>
                                          <p:attrName>ppt_y</p:attrName>
                                        </p:attrNameLst>
                                      </p:cBhvr>
                                    </p:animMotion>
                                    <p:animEffect transition="in" filter="fade">
                                      <p:cBhvr>
                                        <p:cTn id="15" dur="1100"/>
                                        <p:tgtEl>
                                          <p:spTgt spid="7">
                                            <p:txEl>
                                              <p:pRg st="1" end="1"/>
                                            </p:txEl>
                                          </p:spTgt>
                                        </p:tgtEl>
                                      </p:cBhvr>
                                    </p:animEffect>
                                  </p:childTnLst>
                                </p:cTn>
                              </p:par>
                            </p:childTnLst>
                          </p:cTn>
                        </p:par>
                        <p:par>
                          <p:cTn id="16" fill="hold">
                            <p:stCondLst>
                              <p:cond delay="2200"/>
                            </p:stCondLst>
                            <p:childTnLst>
                              <p:par>
                                <p:cTn id="17" presetID="52"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Scale>
                                      <p:cBhvr>
                                        <p:cTn id="19" dur="1000" decel="50000" fill="hold">
                                          <p:stCondLst>
                                            <p:cond delay="0"/>
                                          </p:stCondLst>
                                        </p:cTn>
                                        <p:tgtEl>
                                          <p:spTgt spid="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7">
                                            <p:txEl>
                                              <p:pRg st="2" end="2"/>
                                            </p:txEl>
                                          </p:spTgt>
                                        </p:tgtEl>
                                        <p:attrNameLst>
                                          <p:attrName>ppt_x</p:attrName>
                                          <p:attrName>ppt_y</p:attrName>
                                        </p:attrNameLst>
                                      </p:cBhvr>
                                    </p:animMotion>
                                    <p:animEffect transition="in" filter="fade">
                                      <p:cBhvr>
                                        <p:cTn id="21" dur="1000"/>
                                        <p:tgtEl>
                                          <p:spTgt spid="7">
                                            <p:txEl>
                                              <p:pRg st="2" end="2"/>
                                            </p:txEl>
                                          </p:spTgt>
                                        </p:tgtEl>
                                      </p:cBhvr>
                                    </p:animEffect>
                                  </p:childTnLst>
                                </p:cTn>
                              </p:par>
                            </p:childTnLst>
                          </p:cTn>
                        </p:par>
                        <p:par>
                          <p:cTn id="22" fill="hold">
                            <p:stCondLst>
                              <p:cond delay="3200"/>
                            </p:stCondLst>
                            <p:childTnLst>
                              <p:par>
                                <p:cTn id="23" presetID="52" presetClass="entr" presetSubtype="0" fill="hold" grpId="0" nodeType="after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Scale>
                                      <p:cBhvr>
                                        <p:cTn id="25" dur="1000" decel="50000" fill="hold">
                                          <p:stCondLst>
                                            <p:cond delay="0"/>
                                          </p:stCondLst>
                                        </p:cTn>
                                        <p:tgtEl>
                                          <p:spTgt spid="7">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7">
                                            <p:txEl>
                                              <p:pRg st="3" end="3"/>
                                            </p:txEl>
                                          </p:spTgt>
                                        </p:tgtEl>
                                        <p:attrNameLst>
                                          <p:attrName>ppt_x</p:attrName>
                                          <p:attrName>ppt_y</p:attrName>
                                        </p:attrNameLst>
                                      </p:cBhvr>
                                    </p:animMotion>
                                    <p:animEffect transition="in" filter="fade">
                                      <p:cBhvr>
                                        <p:cTn id="27" dur="1000"/>
                                        <p:tgtEl>
                                          <p:spTgt spid="7">
                                            <p:txEl>
                                              <p:pRg st="3" end="3"/>
                                            </p:txEl>
                                          </p:spTgt>
                                        </p:tgtEl>
                                      </p:cBhvr>
                                    </p:animEffect>
                                  </p:childTnLst>
                                </p:cTn>
                              </p:par>
                            </p:childTnLst>
                          </p:cTn>
                        </p:par>
                        <p:par>
                          <p:cTn id="28" fill="hold">
                            <p:stCondLst>
                              <p:cond delay="4200"/>
                            </p:stCondLst>
                            <p:childTnLst>
                              <p:par>
                                <p:cTn id="29" presetID="52" presetClass="entr" presetSubtype="0"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Scale>
                                      <p:cBhvr>
                                        <p:cTn id="31" dur="1000" decel="50000" fill="hold">
                                          <p:stCondLst>
                                            <p:cond delay="0"/>
                                          </p:stCondLst>
                                        </p:cTn>
                                        <p:tgtEl>
                                          <p:spTgt spid="7">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7">
                                            <p:txEl>
                                              <p:pRg st="4" end="4"/>
                                            </p:txEl>
                                          </p:spTgt>
                                        </p:tgtEl>
                                        <p:attrNameLst>
                                          <p:attrName>ppt_x</p:attrName>
                                          <p:attrName>ppt_y</p:attrName>
                                        </p:attrNameLst>
                                      </p:cBhvr>
                                    </p:animMotion>
                                    <p:animEffect transition="in" filter="fade">
                                      <p:cBhvr>
                                        <p:cTn id="33" dur="1000"/>
                                        <p:tgtEl>
                                          <p:spTgt spid="7">
                                            <p:txEl>
                                              <p:pRg st="4" end="4"/>
                                            </p:txEl>
                                          </p:spTgt>
                                        </p:tgtEl>
                                      </p:cBhvr>
                                    </p:animEffect>
                                  </p:childTnLst>
                                </p:cTn>
                              </p:par>
                            </p:childTnLst>
                          </p:cTn>
                        </p:par>
                        <p:par>
                          <p:cTn id="34" fill="hold">
                            <p:stCondLst>
                              <p:cond delay="5200"/>
                            </p:stCondLst>
                            <p:childTnLst>
                              <p:par>
                                <p:cTn id="35" presetID="4"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ox(in)">
                                      <p:cBhvr>
                                        <p:cTn id="37" dur="1000"/>
                                        <p:tgtEl>
                                          <p:spTgt spid="4"/>
                                        </p:tgtEl>
                                      </p:cBhvr>
                                    </p:animEffect>
                                  </p:childTnLst>
                                </p:cTn>
                              </p:par>
                            </p:childTnLst>
                          </p:cTn>
                        </p:par>
                        <p:par>
                          <p:cTn id="38" fill="hold">
                            <p:stCondLst>
                              <p:cond delay="6200"/>
                            </p:stCondLst>
                            <p:childTnLst>
                              <p:par>
                                <p:cTn id="39" presetID="4" presetClass="entr" presetSubtype="1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ox(in)">
                                      <p:cBhvr>
                                        <p:cTn id="41" dur="1000"/>
                                        <p:tgtEl>
                                          <p:spTgt spid="5"/>
                                        </p:tgtEl>
                                      </p:cBhvr>
                                    </p:animEffect>
                                  </p:childTnLst>
                                </p:cTn>
                              </p:par>
                            </p:childTnLst>
                          </p:cTn>
                        </p:par>
                        <p:par>
                          <p:cTn id="42" fill="hold">
                            <p:stCondLst>
                              <p:cond delay="7200"/>
                            </p:stCondLst>
                            <p:childTnLst>
                              <p:par>
                                <p:cTn id="43" presetID="4" presetClass="entr" presetSubtype="1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ox(in)">
                                      <p:cBhvr>
                                        <p:cTn id="45" dur="1000"/>
                                        <p:tgtEl>
                                          <p:spTgt spid="6"/>
                                        </p:tgtEl>
                                      </p:cBhvr>
                                    </p:animEffect>
                                  </p:childTnLst>
                                </p:cTn>
                              </p:par>
                            </p:childTnLst>
                          </p:cTn>
                        </p:par>
                        <p:par>
                          <p:cTn id="46" fill="hold">
                            <p:stCondLst>
                              <p:cond delay="8200"/>
                            </p:stCondLst>
                            <p:childTnLst>
                              <p:par>
                                <p:cTn id="47" presetID="4"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ox(in)">
                                      <p:cBhvr>
                                        <p:cTn id="49" dur="1000"/>
                                        <p:tgtEl>
                                          <p:spTgt spid="8"/>
                                        </p:tgtEl>
                                      </p:cBhvr>
                                    </p:animEffect>
                                  </p:childTnLst>
                                </p:cTn>
                              </p:par>
                            </p:childTnLst>
                          </p:cTn>
                        </p:par>
                        <p:par>
                          <p:cTn id="50" fill="hold">
                            <p:stCondLst>
                              <p:cond delay="9200"/>
                            </p:stCondLst>
                            <p:childTnLst>
                              <p:par>
                                <p:cTn id="51" presetID="4"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ox(in)">
                                      <p:cBhvr>
                                        <p:cTn id="5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4" grpId="0" animBg="1"/>
      <p:bldP spid="5" grpId="0" animBg="1"/>
      <p:bldP spid="6"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488" y="452718"/>
            <a:ext cx="10294553" cy="899564"/>
          </a:xfrm>
        </p:spPr>
        <p:txBody>
          <a:bodyPr>
            <a:normAutofit/>
          </a:bodyPr>
          <a:lstStyle/>
          <a:p>
            <a:pPr algn="r"/>
            <a:r>
              <a:rPr lang="ar-SA" sz="4400" dirty="0">
                <a:solidFill>
                  <a:schemeClr val="tx1"/>
                </a:solidFill>
                <a:cs typeface="B Titr" pitchFamily="2" charset="-78"/>
              </a:rPr>
              <a:t>مفهوم شناسی «جهاد کبیر»</a:t>
            </a:r>
            <a:r>
              <a:rPr lang="fa-IR" sz="4400" dirty="0" smtClean="0">
                <a:solidFill>
                  <a:schemeClr val="tx1"/>
                </a:solidFill>
                <a:cs typeface="B Titr" pitchFamily="2" charset="-78"/>
              </a:rPr>
              <a:t>:</a:t>
            </a:r>
            <a:endParaRPr lang="fa-IR" dirty="0"/>
          </a:p>
        </p:txBody>
      </p:sp>
      <p:sp>
        <p:nvSpPr>
          <p:cNvPr id="3" name="Content Placeholder 2"/>
          <p:cNvSpPr>
            <a:spLocks noGrp="1"/>
          </p:cNvSpPr>
          <p:nvPr>
            <p:ph idx="1"/>
          </p:nvPr>
        </p:nvSpPr>
        <p:spPr>
          <a:xfrm>
            <a:off x="0" y="1469573"/>
            <a:ext cx="12192000" cy="5388429"/>
          </a:xfrm>
        </p:spPr>
        <p:txBody>
          <a:bodyPr>
            <a:noAutofit/>
          </a:bodyPr>
          <a:lstStyle/>
          <a:p>
            <a:pPr algn="r" rtl="1">
              <a:lnSpc>
                <a:spcPct val="150000"/>
              </a:lnSpc>
              <a:buClr>
                <a:schemeClr val="tx2">
                  <a:lumMod val="60000"/>
                  <a:lumOff val="40000"/>
                </a:schemeClr>
              </a:buClr>
              <a:buFont typeface="Wingdings" pitchFamily="2" charset="2"/>
              <a:buChar char="v"/>
            </a:pP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واژه جهاد</a:t>
            </a:r>
            <a:r>
              <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a:t>
            </a: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 از ریشه «جُهد - جَهد» به معنای « تلاش همراه با سختی» می‌باشد</a:t>
            </a:r>
            <a:r>
              <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a:t>
            </a:r>
          </a:p>
          <a:p>
            <a:pPr algn="r" rtl="1">
              <a:lnSpc>
                <a:spcPct val="150000"/>
              </a:lnSpc>
              <a:buClr>
                <a:schemeClr val="tx2">
                  <a:lumMod val="60000"/>
                  <a:lumOff val="40000"/>
                </a:schemeClr>
              </a:buClr>
              <a:buFont typeface="Wingdings" pitchFamily="2" charset="2"/>
              <a:buChar char="v"/>
            </a:pP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اقسام </a:t>
            </a:r>
            <a:r>
              <a:rPr lang="ar-SA"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جهاد</a:t>
            </a:r>
            <a:r>
              <a:rPr lang="fa-IR"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 </a:t>
            </a:r>
            <a:r>
              <a:rPr lang="ar-SA"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«جهاد </a:t>
            </a: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اکبر» به معنای جهاد با نفس و تربیت اخلاقی خویشتن بر اساس آموزه‌های الهی </a:t>
            </a:r>
            <a:r>
              <a:rPr lang="fa-IR"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 </a:t>
            </a:r>
            <a:r>
              <a:rPr lang="ar-SA"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a:t>
            </a: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جهاد اصغر» یعنی همان جهاد </a:t>
            </a:r>
            <a:r>
              <a:rPr lang="ar-SA"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مصطلح</a:t>
            </a:r>
            <a:r>
              <a:rPr lang="fa-IR"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 و جهاد کبیر</a:t>
            </a:r>
          </a:p>
          <a:p>
            <a:pPr algn="r" rtl="1">
              <a:lnSpc>
                <a:spcPct val="150000"/>
              </a:lnSpc>
              <a:buClr>
                <a:schemeClr val="tx2">
                  <a:lumMod val="60000"/>
                  <a:lumOff val="40000"/>
                </a:schemeClr>
              </a:buClr>
              <a:buFont typeface="Wingdings" pitchFamily="2" charset="2"/>
              <a:buChar char="v"/>
            </a:pPr>
            <a:r>
              <a:rPr lang="ar-SA"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واژه </a:t>
            </a: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(جهاد) با مشتقاتش در قرآن کریم 41 مرتبه در 19 سوره و 36 آیه ، کاربرد یافته است، و شامل اقسام جهاد می باشد.</a:t>
            </a:r>
            <a:endParaRPr lang="en-US" sz="2700" dirty="0">
              <a:ln>
                <a:solidFill>
                  <a:srgbClr val="FF0000"/>
                </a:solidFill>
              </a:ln>
              <a:effectLst>
                <a:outerShdw blurRad="50800" dist="38100" dir="2700000" algn="tl" rotWithShape="0">
                  <a:prstClr val="black">
                    <a:alpha val="40000"/>
                  </a:prstClr>
                </a:outerShdw>
              </a:effectLst>
              <a:cs typeface="B Titr" panose="00000700000000000000" pitchFamily="2" charset="-78"/>
            </a:endParaRPr>
          </a:p>
          <a:p>
            <a:pPr algn="r" rtl="1">
              <a:lnSpc>
                <a:spcPct val="150000"/>
              </a:lnSpc>
              <a:buClr>
                <a:schemeClr val="tx2">
                  <a:lumMod val="60000"/>
                  <a:lumOff val="40000"/>
                </a:schemeClr>
              </a:buClr>
              <a:buFont typeface="Wingdings" pitchFamily="2" charset="2"/>
              <a:buChar char="v"/>
            </a:pP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 اصطلاح «جهاد کبیر» فقط یک مرتبه در قرآن مجید، آن هم در آیه 52 سوره مبارکه «فرقان» </a:t>
            </a:r>
            <a:r>
              <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آمده است.</a:t>
            </a:r>
          </a:p>
          <a:p>
            <a:pPr algn="r" rtl="1">
              <a:lnSpc>
                <a:spcPct val="150000"/>
              </a:lnSpc>
              <a:buClr>
                <a:schemeClr val="tx2">
                  <a:lumMod val="60000"/>
                  <a:lumOff val="40000"/>
                </a:schemeClr>
              </a:buClr>
              <a:buFont typeface="Wingdings" pitchFamily="2" charset="2"/>
              <a:buChar char="v"/>
            </a:pPr>
            <a:r>
              <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اصطلاح ”جهاد کبیر“ </a:t>
            </a:r>
            <a:r>
              <a:rPr lang="ar-SA"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برای اولین بار توسط رهبر معظم انقلاب اسلامی</a:t>
            </a:r>
            <a:r>
              <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rPr>
              <a:t> مطرح شد</a:t>
            </a:r>
            <a:r>
              <a:rPr lang="fa-IR" sz="27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a:t>
            </a:r>
            <a:endParaRPr lang="fa-IR" sz="2700" dirty="0">
              <a:ln>
                <a:solidFill>
                  <a:srgbClr val="FF0000"/>
                </a:solidFill>
              </a:ln>
              <a:effectLst>
                <a:outerShdw blurRad="50800" dist="38100" dir="2700000" algn="tl"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3680708134"/>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387" y="1749117"/>
            <a:ext cx="3956713" cy="500652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8100" y="1935480"/>
            <a:ext cx="1588518" cy="1189403"/>
          </a:xfrm>
          <a:prstGeom prst="rect">
            <a:avLst/>
          </a:prstGeom>
        </p:spPr>
      </p:pic>
      <p:sp>
        <p:nvSpPr>
          <p:cNvPr id="2" name="Title 1"/>
          <p:cNvSpPr>
            <a:spLocks noGrp="1"/>
          </p:cNvSpPr>
          <p:nvPr>
            <p:ph type="title"/>
          </p:nvPr>
        </p:nvSpPr>
        <p:spPr>
          <a:xfrm>
            <a:off x="609600" y="606117"/>
            <a:ext cx="10972800" cy="1143000"/>
          </a:xfrm>
        </p:spPr>
        <p:txBody>
          <a:bodyPr>
            <a:normAutofit/>
          </a:bodyPr>
          <a:lstStyle/>
          <a:p>
            <a:pPr algn="r"/>
            <a:r>
              <a:rPr lang="ar-SA" sz="6000" dirty="0">
                <a:solidFill>
                  <a:schemeClr val="tx1"/>
                </a:solidFill>
                <a:cs typeface="B Titr" pitchFamily="2" charset="-78"/>
              </a:rPr>
              <a:t>دشمن </a:t>
            </a:r>
            <a:r>
              <a:rPr lang="ar-SA" sz="6000" dirty="0" smtClean="0">
                <a:solidFill>
                  <a:schemeClr val="tx1"/>
                </a:solidFill>
                <a:cs typeface="B Titr" pitchFamily="2" charset="-78"/>
              </a:rPr>
              <a:t>شناسی</a:t>
            </a:r>
            <a:r>
              <a:rPr lang="fa-IR" sz="6000" dirty="0" smtClean="0">
                <a:solidFill>
                  <a:schemeClr val="tx1"/>
                </a:solidFill>
                <a:cs typeface="B Titr" pitchFamily="2" charset="-78"/>
              </a:rPr>
              <a:t>،</a:t>
            </a:r>
            <a:r>
              <a:rPr lang="fa-IR" sz="5400" dirty="0" smtClean="0">
                <a:solidFill>
                  <a:schemeClr val="tx1"/>
                </a:solidFill>
                <a:cs typeface="B Titr" pitchFamily="2" charset="-78"/>
              </a:rPr>
              <a:t> مقدمه جهاد کبیر</a:t>
            </a:r>
            <a:endParaRPr lang="en-US" sz="4000" dirty="0">
              <a:solidFill>
                <a:schemeClr val="tx1"/>
              </a:solidFill>
              <a:cs typeface="B Titr" pitchFamily="2" charset="-78"/>
            </a:endParaRPr>
          </a:p>
        </p:txBody>
      </p:sp>
      <p:sp>
        <p:nvSpPr>
          <p:cNvPr id="3" name="Content Placeholder 2"/>
          <p:cNvSpPr>
            <a:spLocks noGrp="1"/>
          </p:cNvSpPr>
          <p:nvPr>
            <p:ph idx="1"/>
          </p:nvPr>
        </p:nvSpPr>
        <p:spPr>
          <a:xfrm>
            <a:off x="4258100" y="1935480"/>
            <a:ext cx="7324299" cy="4389120"/>
          </a:xfrm>
        </p:spPr>
        <p:txBody>
          <a:bodyPr>
            <a:normAutofit/>
          </a:bodyPr>
          <a:lstStyle/>
          <a:p>
            <a:pPr algn="r" rtl="1">
              <a:lnSpc>
                <a:spcPct val="200000"/>
              </a:lnSpc>
              <a:buNone/>
            </a:pPr>
            <a:r>
              <a:rPr lang="ar-SA" sz="3600" dirty="0">
                <a:ln>
                  <a:solidFill>
                    <a:srgbClr val="FF0000"/>
                  </a:solidFill>
                </a:ln>
                <a:effectLst>
                  <a:outerShdw blurRad="50800" dist="38100" dir="2700000" algn="tl" rotWithShape="0">
                    <a:prstClr val="black">
                      <a:alpha val="40000"/>
                    </a:prstClr>
                  </a:outerShdw>
                </a:effectLst>
                <a:cs typeface="B Titr" panose="00000700000000000000" pitchFamily="2" charset="-78"/>
              </a:rPr>
              <a:t>الف) دشمن شناسی از دیدگاه قرآن</a:t>
            </a:r>
            <a:endParaRPr lang="fa-IR" sz="3600" dirty="0">
              <a:ln>
                <a:solidFill>
                  <a:srgbClr val="FF0000"/>
                </a:solidFill>
              </a:ln>
              <a:effectLst>
                <a:outerShdw blurRad="50800" dist="38100" dir="2700000" algn="tl" rotWithShape="0">
                  <a:prstClr val="black">
                    <a:alpha val="40000"/>
                  </a:prstClr>
                </a:outerShdw>
              </a:effectLst>
              <a:cs typeface="B Titr" panose="00000700000000000000" pitchFamily="2" charset="-78"/>
            </a:endParaRPr>
          </a:p>
          <a:p>
            <a:pPr algn="r" rtl="1">
              <a:lnSpc>
                <a:spcPct val="200000"/>
              </a:lnSpc>
              <a:buNone/>
            </a:pPr>
            <a:r>
              <a:rPr lang="fa-IR" sz="36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ب</a:t>
            </a:r>
            <a:r>
              <a:rPr lang="ar-SA" sz="36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 </a:t>
            </a:r>
            <a:r>
              <a:rPr lang="ar-SA" sz="3600" dirty="0">
                <a:ln>
                  <a:solidFill>
                    <a:srgbClr val="FF0000"/>
                  </a:solidFill>
                </a:ln>
                <a:effectLst>
                  <a:outerShdw blurRad="50800" dist="38100" dir="2700000" algn="tl" rotWithShape="0">
                    <a:prstClr val="black">
                      <a:alpha val="40000"/>
                    </a:prstClr>
                  </a:outerShdw>
                </a:effectLst>
                <a:cs typeface="B Titr" panose="00000700000000000000" pitchFamily="2" charset="-78"/>
              </a:rPr>
              <a:t>دشمن شناسی از </a:t>
            </a:r>
            <a:r>
              <a:rPr lang="ar-SA" sz="36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نگاه</a:t>
            </a:r>
            <a:r>
              <a:rPr lang="fa-IR" sz="36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 مق</a:t>
            </a:r>
            <a:r>
              <a:rPr lang="ar-SA" sz="3600" dirty="0" smtClean="0">
                <a:ln>
                  <a:solidFill>
                    <a:srgbClr val="FF0000"/>
                  </a:solidFill>
                </a:ln>
                <a:effectLst>
                  <a:outerShdw blurRad="50800" dist="38100" dir="2700000" algn="tl" rotWithShape="0">
                    <a:prstClr val="black">
                      <a:alpha val="40000"/>
                    </a:prstClr>
                  </a:outerShdw>
                </a:effectLst>
                <a:cs typeface="B Titr" panose="00000700000000000000" pitchFamily="2" charset="-78"/>
              </a:rPr>
              <a:t>ام </a:t>
            </a:r>
            <a:r>
              <a:rPr lang="ar-SA" sz="3600" dirty="0">
                <a:ln>
                  <a:solidFill>
                    <a:srgbClr val="FF0000"/>
                  </a:solidFill>
                </a:ln>
                <a:effectLst>
                  <a:outerShdw blurRad="50800" dist="38100" dir="2700000" algn="tl" rotWithShape="0">
                    <a:prstClr val="black">
                      <a:alpha val="40000"/>
                    </a:prstClr>
                  </a:outerShdw>
                </a:effectLst>
                <a:cs typeface="B Titr" panose="00000700000000000000" pitchFamily="2" charset="-78"/>
              </a:rPr>
              <a:t>معظم رهبری</a:t>
            </a:r>
            <a:endParaRPr lang="en-US" sz="3600" dirty="0">
              <a:ln>
                <a:solidFill>
                  <a:srgbClr val="FF0000"/>
                </a:solidFill>
              </a:ln>
              <a:effectLst>
                <a:outerShdw blurRad="50800" dist="38100" dir="2700000" algn="tl" rotWithShape="0">
                  <a:prstClr val="black">
                    <a:alpha val="40000"/>
                  </a:prstClr>
                </a:outerShdw>
              </a:effectLst>
              <a:cs typeface="B Titr" panose="00000700000000000000" pitchFamily="2" charset="-78"/>
            </a:endParaRPr>
          </a:p>
          <a:p>
            <a:pPr algn="r" rtl="1">
              <a:buNone/>
            </a:pPr>
            <a:endParaRPr lang="en-US" sz="3600" dirty="0">
              <a:latin typeface="+mj-lt"/>
              <a:ea typeface="+mj-ea"/>
              <a:cs typeface="B Titr" pitchFamily="2" charset="-78"/>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9" dur="1000"/>
                                        <p:tgtEl>
                                          <p:spTgt spid="3">
                                            <p:txEl>
                                              <p:pRg st="0" end="0"/>
                                            </p:txEl>
                                          </p:spTgt>
                                        </p:tgtEl>
                                      </p:cBhvr>
                                    </p:animEffect>
                                  </p:childTnLst>
                                </p:cTn>
                              </p:par>
                            </p:childTnLst>
                          </p:cTn>
                        </p:par>
                        <p:par>
                          <p:cTn id="20" fill="hold">
                            <p:stCondLst>
                              <p:cond delay="1000"/>
                            </p:stCondLst>
                            <p:childTnLst>
                              <p:par>
                                <p:cTn id="21" presetID="31" presetClass="entr" presetSubtype="0" fill="hold" nodeType="afterEffect">
                                  <p:stCondLst>
                                    <p:cond delay="100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1" end="1"/>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bg1">
                <a:shade val="90000"/>
                <a:satMod val="150000"/>
              </a:schemeClr>
              <a:schemeClr val="bg1">
                <a:tint val="88000"/>
                <a:satMod val="150000"/>
              </a:schemeClr>
            </a:duotone>
            <a:lum/>
          </a:blip>
          <a:srcRect/>
          <a:tile tx="0" ty="0" sx="65000" sy="7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90"/>
            <a:ext cx="10972800" cy="689283"/>
          </a:xfrm>
        </p:spPr>
        <p:txBody>
          <a:bodyPr>
            <a:normAutofit/>
          </a:bodyPr>
          <a:lstStyle/>
          <a:p>
            <a:pPr algn="ctr"/>
            <a:r>
              <a:rPr lang="ar-SA" sz="4000" dirty="0">
                <a:solidFill>
                  <a:schemeClr val="accent6">
                    <a:lumMod val="50000"/>
                  </a:schemeClr>
                </a:solidFill>
                <a:latin typeface="IranNastaliq" panose="02020505000000020003" pitchFamily="18" charset="0"/>
                <a:cs typeface="B Titr" panose="00000700000000000000" pitchFamily="2" charset="-78"/>
              </a:rPr>
              <a:t>الف) دشمن شناسی از دیدگاه </a:t>
            </a:r>
            <a:r>
              <a:rPr lang="ar-SA" sz="4000" dirty="0" smtClean="0">
                <a:solidFill>
                  <a:schemeClr val="accent6">
                    <a:lumMod val="50000"/>
                  </a:schemeClr>
                </a:solidFill>
                <a:latin typeface="IranNastaliq" panose="02020505000000020003" pitchFamily="18" charset="0"/>
                <a:cs typeface="B Titr" panose="00000700000000000000" pitchFamily="2" charset="-78"/>
              </a:rPr>
              <a:t>قرآن</a:t>
            </a:r>
            <a:endParaRPr lang="en-US" dirty="0"/>
          </a:p>
        </p:txBody>
      </p:sp>
      <p:sp>
        <p:nvSpPr>
          <p:cNvPr id="3" name="Content Placeholder 2"/>
          <p:cNvSpPr>
            <a:spLocks noGrp="1"/>
          </p:cNvSpPr>
          <p:nvPr>
            <p:ph idx="1"/>
          </p:nvPr>
        </p:nvSpPr>
        <p:spPr>
          <a:xfrm>
            <a:off x="5758543" y="1935480"/>
            <a:ext cx="5823857" cy="4389120"/>
          </a:xfrm>
          <a:ln/>
        </p:spPr>
        <p:style>
          <a:lnRef idx="1">
            <a:schemeClr val="dk1"/>
          </a:lnRef>
          <a:fillRef idx="3">
            <a:schemeClr val="dk1"/>
          </a:fillRef>
          <a:effectRef idx="2">
            <a:schemeClr val="dk1"/>
          </a:effectRef>
          <a:fontRef idx="minor">
            <a:schemeClr val="lt1"/>
          </a:fontRef>
        </p:style>
        <p:txBody>
          <a:bodyPr>
            <a:normAutofit lnSpcReduction="10000"/>
          </a:bodyPr>
          <a:lstStyle/>
          <a:p>
            <a:pPr lvl="0" algn="r" rtl="1">
              <a:lnSpc>
                <a:spcPct val="150000"/>
              </a:lnSpc>
              <a:buNone/>
            </a:pPr>
            <a:r>
              <a:rPr lang="fa-IR" sz="3600" b="1" dirty="0" smtClean="0">
                <a:solidFill>
                  <a:srgbClr val="FFFF00"/>
                </a:solidFill>
                <a:cs typeface="B Mitra" panose="00000400000000000000" pitchFamily="2" charset="-78"/>
              </a:rPr>
              <a:t>1- </a:t>
            </a:r>
            <a:r>
              <a:rPr lang="ar-SA" sz="3600" b="1" dirty="0" smtClean="0">
                <a:solidFill>
                  <a:srgbClr val="FFFF00"/>
                </a:solidFill>
                <a:cs typeface="B Mitra" panose="00000400000000000000" pitchFamily="2" charset="-78"/>
              </a:rPr>
              <a:t>باور و پذیرش وجود دشمن</a:t>
            </a:r>
            <a:endParaRPr lang="en-US" sz="3600" b="1" dirty="0" smtClean="0">
              <a:solidFill>
                <a:srgbClr val="FFFF00"/>
              </a:solidFill>
              <a:cs typeface="B Mitra" panose="00000400000000000000" pitchFamily="2" charset="-78"/>
            </a:endParaRPr>
          </a:p>
          <a:p>
            <a:pPr algn="r" rtl="1">
              <a:lnSpc>
                <a:spcPct val="150000"/>
              </a:lnSpc>
              <a:buNone/>
            </a:pPr>
            <a:r>
              <a:rPr lang="fa-IR" sz="3600" b="1" dirty="0" smtClean="0">
                <a:solidFill>
                  <a:srgbClr val="FFFF00"/>
                </a:solidFill>
                <a:cs typeface="B Mitra" panose="00000400000000000000" pitchFamily="2" charset="-78"/>
              </a:rPr>
              <a:t>2- </a:t>
            </a:r>
            <a:r>
              <a:rPr lang="ar-SA" sz="3600" b="1" dirty="0" smtClean="0">
                <a:solidFill>
                  <a:srgbClr val="FFFF00"/>
                </a:solidFill>
                <a:cs typeface="B Mitra" panose="00000400000000000000" pitchFamily="2" charset="-78"/>
              </a:rPr>
              <a:t>باور م</a:t>
            </a:r>
            <a:r>
              <a:rPr lang="fa-IR" sz="3600" b="1" dirty="0" smtClean="0">
                <a:solidFill>
                  <a:srgbClr val="FFFF00"/>
                </a:solidFill>
                <a:cs typeface="B Mitra" panose="00000400000000000000" pitchFamily="2" charset="-78"/>
              </a:rPr>
              <a:t>ؤ</a:t>
            </a:r>
            <a:r>
              <a:rPr lang="ar-SA" sz="3600" b="1" dirty="0" smtClean="0">
                <a:solidFill>
                  <a:srgbClr val="FFFF00"/>
                </a:solidFill>
                <a:cs typeface="B Mitra" panose="00000400000000000000" pitchFamily="2" charset="-78"/>
              </a:rPr>
              <a:t>منان به ولایت (الله)</a:t>
            </a:r>
            <a:endParaRPr lang="fa-IR" sz="3600" b="1" dirty="0" smtClean="0">
              <a:solidFill>
                <a:srgbClr val="FFFF00"/>
              </a:solidFill>
              <a:cs typeface="B Mitra" panose="00000400000000000000" pitchFamily="2" charset="-78"/>
            </a:endParaRPr>
          </a:p>
          <a:p>
            <a:pPr lvl="0" algn="r" rtl="1">
              <a:lnSpc>
                <a:spcPct val="150000"/>
              </a:lnSpc>
              <a:buNone/>
            </a:pPr>
            <a:r>
              <a:rPr lang="fa-IR" sz="3600" b="1" dirty="0" smtClean="0">
                <a:solidFill>
                  <a:srgbClr val="FFFF00"/>
                </a:solidFill>
                <a:cs typeface="B Mitra" panose="00000400000000000000" pitchFamily="2" charset="-78"/>
              </a:rPr>
              <a:t>3- </a:t>
            </a:r>
            <a:r>
              <a:rPr lang="ar-SA" sz="3600" b="1" dirty="0" smtClean="0">
                <a:solidFill>
                  <a:srgbClr val="FFFF00"/>
                </a:solidFill>
                <a:cs typeface="B Mitra" panose="00000400000000000000" pitchFamily="2" charset="-78"/>
              </a:rPr>
              <a:t>ایجاد رعب و وحشت برای دشمنان</a:t>
            </a:r>
            <a:r>
              <a:rPr lang="fa-IR" sz="3600" b="1" dirty="0" smtClean="0">
                <a:solidFill>
                  <a:srgbClr val="FFFF00"/>
                </a:solidFill>
                <a:cs typeface="B Mitra" panose="00000400000000000000" pitchFamily="2" charset="-78"/>
              </a:rPr>
              <a:t>،</a:t>
            </a:r>
            <a:r>
              <a:rPr lang="ar-SA" sz="3600" b="1" dirty="0" smtClean="0">
                <a:solidFill>
                  <a:srgbClr val="FFFF00"/>
                </a:solidFill>
                <a:cs typeface="B Mitra" panose="00000400000000000000" pitchFamily="2" charset="-78"/>
              </a:rPr>
              <a:t> از سوی م</a:t>
            </a:r>
            <a:r>
              <a:rPr lang="fa-IR" sz="3600" b="1" dirty="0" smtClean="0">
                <a:solidFill>
                  <a:srgbClr val="FFFF00"/>
                </a:solidFill>
                <a:cs typeface="B Mitra" panose="00000400000000000000" pitchFamily="2" charset="-78"/>
              </a:rPr>
              <a:t>ؤ</a:t>
            </a:r>
            <a:r>
              <a:rPr lang="ar-SA" sz="3600" b="1" dirty="0" smtClean="0">
                <a:solidFill>
                  <a:srgbClr val="FFFF00"/>
                </a:solidFill>
                <a:cs typeface="B Mitra" panose="00000400000000000000" pitchFamily="2" charset="-78"/>
              </a:rPr>
              <a:t>منان</a:t>
            </a:r>
            <a:endParaRPr lang="fa-IR" sz="3600" b="1" dirty="0" smtClean="0">
              <a:solidFill>
                <a:srgbClr val="FFFF00"/>
              </a:solidFill>
              <a:cs typeface="B Mitra" panose="00000400000000000000" pitchFamily="2" charset="-78"/>
            </a:endParaRPr>
          </a:p>
          <a:p>
            <a:pPr algn="r" rtl="1">
              <a:lnSpc>
                <a:spcPct val="150000"/>
              </a:lnSpc>
              <a:buNone/>
            </a:pPr>
            <a:r>
              <a:rPr lang="fa-IR" sz="3600" b="1" dirty="0" smtClean="0">
                <a:solidFill>
                  <a:srgbClr val="FFFF00"/>
                </a:solidFill>
                <a:cs typeface="B Mitra" panose="00000400000000000000" pitchFamily="2" charset="-78"/>
              </a:rPr>
              <a:t>4- </a:t>
            </a:r>
            <a:r>
              <a:rPr lang="ar-SA" sz="3600" b="1" dirty="0" smtClean="0">
                <a:solidFill>
                  <a:srgbClr val="FFFF00"/>
                </a:solidFill>
                <a:cs typeface="B Mitra" panose="00000400000000000000" pitchFamily="2" charset="-78"/>
              </a:rPr>
              <a:t>دشمن خدا، دشمن م</a:t>
            </a:r>
            <a:r>
              <a:rPr lang="fa-IR" sz="3600" b="1" dirty="0" smtClean="0">
                <a:solidFill>
                  <a:srgbClr val="FFFF00"/>
                </a:solidFill>
                <a:cs typeface="B Mitra" panose="00000400000000000000" pitchFamily="2" charset="-78"/>
              </a:rPr>
              <a:t>ؤ</a:t>
            </a:r>
            <a:r>
              <a:rPr lang="ar-SA" sz="3600" b="1" dirty="0" smtClean="0">
                <a:solidFill>
                  <a:srgbClr val="FFFF00"/>
                </a:solidFill>
                <a:cs typeface="B Mitra" panose="00000400000000000000" pitchFamily="2" charset="-78"/>
              </a:rPr>
              <a:t>منان است</a:t>
            </a:r>
            <a:endParaRPr lang="en-US" b="1" dirty="0" smtClean="0">
              <a:solidFill>
                <a:srgbClr val="FFFF00"/>
              </a:solidFill>
              <a:cs typeface="B Mitra" panose="00000400000000000000" pitchFamily="2" charset="-78"/>
            </a:endParaRPr>
          </a:p>
          <a:p>
            <a:pPr algn="r" rtl="1">
              <a:buNone/>
            </a:pPr>
            <a:endParaRPr lang="en-US" b="1" dirty="0">
              <a:solidFill>
                <a:srgbClr val="FFFF00"/>
              </a:solidFill>
              <a:cs typeface="B Mitra" panose="00000400000000000000" pitchFamily="2" charset="-78"/>
            </a:endParaRPr>
          </a:p>
        </p:txBody>
      </p:sp>
      <p:pic>
        <p:nvPicPr>
          <p:cNvPr id="5" name="Picture 4" descr="دشمن شناسی.JPG"/>
          <p:cNvPicPr>
            <a:picLocks noChangeAspect="1"/>
          </p:cNvPicPr>
          <p:nvPr/>
        </p:nvPicPr>
        <p:blipFill>
          <a:blip r:embed="rId3"/>
          <a:stretch>
            <a:fillRect/>
          </a:stretch>
        </p:blipFill>
        <p:spPr>
          <a:xfrm rot="21423580">
            <a:off x="594531" y="1883009"/>
            <a:ext cx="4828362" cy="3429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Action Button: Back or Previous 5">
            <a:hlinkClick r:id="rId4" action="ppaction://hlinksldjump" highlightClick="1"/>
          </p:cNvPr>
          <p:cNvSpPr/>
          <p:nvPr/>
        </p:nvSpPr>
        <p:spPr>
          <a:xfrm>
            <a:off x="11663674" y="2272549"/>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Action Button: Back or Previous 6">
            <a:hlinkClick r:id="rId5" action="ppaction://hlinksldjump" highlightClick="1"/>
          </p:cNvPr>
          <p:cNvSpPr/>
          <p:nvPr/>
        </p:nvSpPr>
        <p:spPr>
          <a:xfrm>
            <a:off x="11663674" y="3123284"/>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Action Button: Back or Previous 7">
            <a:hlinkClick r:id="rId6" action="ppaction://hlinksldjump" highlightClick="1"/>
          </p:cNvPr>
          <p:cNvSpPr/>
          <p:nvPr/>
        </p:nvSpPr>
        <p:spPr>
          <a:xfrm>
            <a:off x="11663674" y="3974019"/>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Action Button: Back or Previous 8">
            <a:hlinkClick r:id="rId7" action="ppaction://hlinksldjump" highlightClick="1"/>
          </p:cNvPr>
          <p:cNvSpPr/>
          <p:nvPr/>
        </p:nvSpPr>
        <p:spPr>
          <a:xfrm>
            <a:off x="11663674" y="5612879"/>
            <a:ext cx="339213" cy="265471"/>
          </a:xfrm>
          <a:prstGeom prst="actionButtonBackPrevio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par>
                          <p:cTn id="14" fill="hold">
                            <p:stCondLst>
                              <p:cond delay="2000"/>
                            </p:stCondLst>
                            <p:childTnLst>
                              <p:par>
                                <p:cTn id="15" presetID="39" presetClass="entr" presetSubtype="0" accel="100000" fill="hold" grpId="0" nodeType="after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p:cTn id="17" dur="1000" fill="hold"/>
                                        <p:tgtEl>
                                          <p:spTgt spid="3">
                                            <p:bg/>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1000" fill="hold"/>
                                        <p:tgtEl>
                                          <p:spTgt spid="3">
                                            <p:bg/>
                                          </p:spTgt>
                                        </p:tgtEl>
                                        <p:attrNameLst>
                                          <p:attrName>ppt_w</p:attrName>
                                        </p:attrNameLst>
                                      </p:cBhvr>
                                      <p:tavLst>
                                        <p:tav tm="0">
                                          <p:val>
                                            <p:strVal val="#ppt_w+.3"/>
                                          </p:val>
                                        </p:tav>
                                        <p:tav tm="50000">
                                          <p:val>
                                            <p:strVal val="#ppt_w+.3"/>
                                          </p:val>
                                        </p:tav>
                                        <p:tav tm="100000">
                                          <p:val>
                                            <p:strVal val="#ppt_w"/>
                                          </p:val>
                                        </p:tav>
                                      </p:tavLst>
                                    </p:anim>
                                    <p:anim calcmode="lin" valueType="num">
                                      <p:cBhvr>
                                        <p:cTn id="19" dur="1000" fill="hold"/>
                                        <p:tgtEl>
                                          <p:spTgt spid="3">
                                            <p:bg/>
                                          </p:spTgt>
                                        </p:tgtEl>
                                        <p:attrNameLst>
                                          <p:attrName>ppt_x</p:attrName>
                                        </p:attrNameLst>
                                      </p:cBhvr>
                                      <p:tavLst>
                                        <p:tav tm="0">
                                          <p:val>
                                            <p:strVal val="#ppt_x-.3"/>
                                          </p:val>
                                        </p:tav>
                                        <p:tav tm="50000">
                                          <p:val>
                                            <p:strVal val="#ppt_x"/>
                                          </p:val>
                                        </p:tav>
                                        <p:tav tm="100000">
                                          <p:val>
                                            <p:strVal val="#ppt_x"/>
                                          </p:val>
                                        </p:tav>
                                      </p:tavLst>
                                    </p:anim>
                                    <p:anim calcmode="lin" valueType="num">
                                      <p:cBhvr>
                                        <p:cTn id="20" dur="1000" fill="hold"/>
                                        <p:tgtEl>
                                          <p:spTgt spid="3">
                                            <p:bg/>
                                          </p:spTgt>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39" presetClass="entr" presetSubtype="0" accel="10000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p:cTn id="24" dur="20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20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20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5000"/>
                            </p:stCondLst>
                            <p:childTnLst>
                              <p:par>
                                <p:cTn id="29" presetID="39" presetClass="entr" presetSubtype="0" accel="100000" fill="hold" grpId="0" nodeType="after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20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20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20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2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35" fill="hold">
                            <p:stCondLst>
                              <p:cond delay="7000"/>
                            </p:stCondLst>
                            <p:childTnLst>
                              <p:par>
                                <p:cTn id="36" presetID="39" presetClass="entr" presetSubtype="0" accel="100000" fill="hold" grpId="0" nodeType="after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p:cTn id="38" dur="20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20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20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2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9000"/>
                            </p:stCondLst>
                            <p:childTnLst>
                              <p:par>
                                <p:cTn id="43" presetID="39" presetClass="entr" presetSubtype="0" accel="100000" fill="hold" grpId="0" nodeType="after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 calcmode="lin" valueType="num">
                                      <p:cBhvr>
                                        <p:cTn id="45" dur="20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6" dur="20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7" dur="20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8" dur="2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49" fill="hold">
                            <p:stCondLst>
                              <p:cond delay="11000"/>
                            </p:stCondLst>
                            <p:childTnLst>
                              <p:par>
                                <p:cTn id="50" presetID="4" presetClass="entr" presetSubtype="16"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ox(in)">
                                      <p:cBhvr>
                                        <p:cTn id="52" dur="1000"/>
                                        <p:tgtEl>
                                          <p:spTgt spid="6"/>
                                        </p:tgtEl>
                                      </p:cBhvr>
                                    </p:animEffect>
                                  </p:childTnLst>
                                </p:cTn>
                              </p:par>
                            </p:childTnLst>
                          </p:cTn>
                        </p:par>
                        <p:par>
                          <p:cTn id="53" fill="hold">
                            <p:stCondLst>
                              <p:cond delay="12000"/>
                            </p:stCondLst>
                            <p:childTnLst>
                              <p:par>
                                <p:cTn id="54" presetID="4" presetClass="entr" presetSubtype="16"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ox(in)">
                                      <p:cBhvr>
                                        <p:cTn id="56" dur="1000"/>
                                        <p:tgtEl>
                                          <p:spTgt spid="7"/>
                                        </p:tgtEl>
                                      </p:cBhvr>
                                    </p:animEffect>
                                  </p:childTnLst>
                                </p:cTn>
                              </p:par>
                            </p:childTnLst>
                          </p:cTn>
                        </p:par>
                        <p:par>
                          <p:cTn id="57" fill="hold">
                            <p:stCondLst>
                              <p:cond delay="13000"/>
                            </p:stCondLst>
                            <p:childTnLst>
                              <p:par>
                                <p:cTn id="58" presetID="4" presetClass="entr" presetSubtype="16"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ox(in)">
                                      <p:cBhvr>
                                        <p:cTn id="60" dur="1000"/>
                                        <p:tgtEl>
                                          <p:spTgt spid="8"/>
                                        </p:tgtEl>
                                      </p:cBhvr>
                                    </p:animEffect>
                                  </p:childTnLst>
                                </p:cTn>
                              </p:par>
                            </p:childTnLst>
                          </p:cTn>
                        </p:par>
                        <p:par>
                          <p:cTn id="61" fill="hold">
                            <p:stCondLst>
                              <p:cond delay="14000"/>
                            </p:stCondLst>
                            <p:childTnLst>
                              <p:par>
                                <p:cTn id="62" presetID="4" presetClass="entr" presetSubtype="16"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ox(in)">
                                      <p:cBhvr>
                                        <p:cTn id="6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7018" y="186490"/>
            <a:ext cx="8098971" cy="754598"/>
          </a:xfrm>
        </p:spPr>
        <p:txBody>
          <a:bodyPr>
            <a:normAutofit/>
          </a:bodyPr>
          <a:lstStyle/>
          <a:p>
            <a:pPr algn="ctr"/>
            <a:r>
              <a:rPr lang="fa-IR" sz="4000" dirty="0">
                <a:solidFill>
                  <a:schemeClr val="accent6">
                    <a:lumMod val="50000"/>
                  </a:schemeClr>
                </a:solidFill>
                <a:latin typeface="IranNastaliq" panose="02020505000000020003" pitchFamily="18" charset="0"/>
                <a:cs typeface="B Titr" panose="00000700000000000000" pitchFamily="2" charset="-78"/>
              </a:rPr>
              <a:t>ب</a:t>
            </a:r>
            <a:r>
              <a:rPr lang="ar-SA" sz="4000" dirty="0">
                <a:solidFill>
                  <a:schemeClr val="accent6">
                    <a:lumMod val="50000"/>
                  </a:schemeClr>
                </a:solidFill>
                <a:latin typeface="IranNastaliq" panose="02020505000000020003" pitchFamily="18" charset="0"/>
                <a:cs typeface="B Titr" panose="00000700000000000000" pitchFamily="2" charset="-78"/>
              </a:rPr>
              <a:t>) دشمن شناسی از نگاه مقام معظم رهبری</a:t>
            </a:r>
            <a:endParaRPr lang="en-US" sz="4000" dirty="0">
              <a:solidFill>
                <a:schemeClr val="accent6">
                  <a:lumMod val="50000"/>
                </a:schemeClr>
              </a:solidFill>
              <a:latin typeface="IranNastaliq" panose="02020505000000020003" pitchFamily="18" charset="0"/>
              <a:cs typeface="B Titr" panose="00000700000000000000" pitchFamily="2" charset="-78"/>
            </a:endParaRPr>
          </a:p>
        </p:txBody>
      </p:sp>
      <p:pic>
        <p:nvPicPr>
          <p:cNvPr id="5" name="Picture 4" descr="آقا.jpg"/>
          <p:cNvPicPr>
            <a:picLocks noChangeAspect="1"/>
          </p:cNvPicPr>
          <p:nvPr/>
        </p:nvPicPr>
        <p:blipFill>
          <a:blip r:embed="rId2"/>
          <a:stretch>
            <a:fillRect/>
          </a:stretch>
        </p:blipFill>
        <p:spPr>
          <a:xfrm>
            <a:off x="150126" y="1901702"/>
            <a:ext cx="5669610" cy="3765461"/>
          </a:xfrm>
          <a:prstGeom prst="rect">
            <a:avLst/>
          </a:prstGeom>
          <a:ln>
            <a:noFill/>
          </a:ln>
          <a:effectLst>
            <a:softEdge rad="112500"/>
          </a:effectLst>
        </p:spPr>
      </p:pic>
      <p:sp>
        <p:nvSpPr>
          <p:cNvPr id="7" name="Action Button: Back or Previous 6">
            <a:hlinkClick r:id="rId3" action="ppaction://hlinksldjump" highlightClick="1"/>
          </p:cNvPr>
          <p:cNvSpPr/>
          <p:nvPr/>
        </p:nvSpPr>
        <p:spPr>
          <a:xfrm>
            <a:off x="11665973" y="1957568"/>
            <a:ext cx="375972" cy="346700"/>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ectangle 8"/>
          <p:cNvSpPr/>
          <p:nvPr/>
        </p:nvSpPr>
        <p:spPr>
          <a:xfrm>
            <a:off x="5418161" y="1679862"/>
            <a:ext cx="6247812" cy="3970318"/>
          </a:xfrm>
          <a:prstGeom prst="rect">
            <a:avLst/>
          </a:prstGeom>
        </p:spPr>
        <p:txBody>
          <a:bodyPr wrap="square">
            <a:spAutoFit/>
          </a:bodyPr>
          <a:lstStyle/>
          <a:p>
            <a:pPr>
              <a:lnSpc>
                <a:spcPct val="150000"/>
              </a:lnSpc>
            </a:pPr>
            <a:r>
              <a:rPr lang="fa-IR" sz="2800" b="1" dirty="0" smtClean="0">
                <a:solidFill>
                  <a:schemeClr val="dk1"/>
                </a:solidFill>
                <a:cs typeface="B Mitra" panose="00000400000000000000" pitchFamily="2" charset="-78"/>
              </a:rPr>
              <a:t>1- </a:t>
            </a:r>
            <a:r>
              <a:rPr lang="ar-SA" sz="2800" b="1" dirty="0" smtClean="0">
                <a:solidFill>
                  <a:schemeClr val="dk1"/>
                </a:solidFill>
                <a:cs typeface="B Mitra" panose="00000400000000000000" pitchFamily="2" charset="-78"/>
              </a:rPr>
              <a:t>حساسیت در مقابل حرکات و اقدامات دشمن</a:t>
            </a:r>
            <a:endParaRPr lang="en-US" sz="2800" b="1" dirty="0" smtClean="0">
              <a:solidFill>
                <a:schemeClr val="dk1"/>
              </a:solidFill>
              <a:cs typeface="B Mitra" panose="00000400000000000000" pitchFamily="2" charset="-78"/>
            </a:endParaRPr>
          </a:p>
          <a:p>
            <a:pPr>
              <a:lnSpc>
                <a:spcPct val="150000"/>
              </a:lnSpc>
            </a:pPr>
            <a:r>
              <a:rPr lang="fa-IR" sz="2800" b="1" dirty="0" smtClean="0">
                <a:cs typeface="B Mitra" panose="00000400000000000000" pitchFamily="2" charset="-78"/>
              </a:rPr>
              <a:t>2- </a:t>
            </a:r>
            <a:r>
              <a:rPr lang="ar-SA" sz="2800" b="1" dirty="0" smtClean="0">
                <a:cs typeface="B Mitra" panose="00000400000000000000" pitchFamily="2" charset="-78"/>
              </a:rPr>
              <a:t>مقابله با توطئه خطرناک و خائنانه توهم توطئه</a:t>
            </a:r>
            <a:endParaRPr lang="fa-IR" sz="2800" b="1" dirty="0" smtClean="0">
              <a:cs typeface="B Mitra" panose="00000400000000000000" pitchFamily="2" charset="-78"/>
            </a:endParaRPr>
          </a:p>
          <a:p>
            <a:pPr>
              <a:lnSpc>
                <a:spcPct val="150000"/>
              </a:lnSpc>
            </a:pPr>
            <a:r>
              <a:rPr lang="fa-IR" sz="2800" b="1" dirty="0" smtClean="0">
                <a:cs typeface="B Mitra" panose="00000400000000000000" pitchFamily="2" charset="-78"/>
              </a:rPr>
              <a:t>3- </a:t>
            </a:r>
            <a:r>
              <a:rPr lang="ar-SA" sz="2800" b="1" dirty="0" smtClean="0">
                <a:cs typeface="B Mitra" panose="00000400000000000000" pitchFamily="2" charset="-78"/>
              </a:rPr>
              <a:t>خطای استراتژیک و مرگبار اعتماد به دشمن (آمریکا)</a:t>
            </a:r>
            <a:endParaRPr lang="fa-IR" sz="2800" b="1" dirty="0" smtClean="0">
              <a:cs typeface="B Mitra" panose="00000400000000000000" pitchFamily="2" charset="-78"/>
            </a:endParaRPr>
          </a:p>
          <a:p>
            <a:pPr>
              <a:lnSpc>
                <a:spcPct val="150000"/>
              </a:lnSpc>
            </a:pPr>
            <a:r>
              <a:rPr lang="fa-IR" sz="2800" b="1" dirty="0" smtClean="0">
                <a:cs typeface="B Mitra" panose="00000400000000000000" pitchFamily="2" charset="-78"/>
              </a:rPr>
              <a:t>4- </a:t>
            </a:r>
            <a:r>
              <a:rPr lang="ar-SA" sz="2800" b="1" dirty="0" smtClean="0">
                <a:cs typeface="B Mitra" panose="00000400000000000000" pitchFamily="2" charset="-78"/>
              </a:rPr>
              <a:t>دشمنی دشمن ناشی از سوء تفاهم نیست، اساسی و بنیادین است</a:t>
            </a:r>
            <a:endParaRPr lang="en-US" sz="2800" b="1" dirty="0">
              <a:cs typeface="B Mitra" panose="00000400000000000000" pitchFamily="2" charset="-78"/>
              <a:hlinkClick r:id="rId4" action="ppaction://hlinksldjump"/>
            </a:endParaRPr>
          </a:p>
        </p:txBody>
      </p:sp>
      <p:sp>
        <p:nvSpPr>
          <p:cNvPr id="6" name="Action Button: Back or Previous 5">
            <a:hlinkClick r:id="rId5" action="ppaction://hlinksldjump" highlightClick="1"/>
          </p:cNvPr>
          <p:cNvSpPr/>
          <p:nvPr/>
        </p:nvSpPr>
        <p:spPr>
          <a:xfrm>
            <a:off x="11653834" y="2524697"/>
            <a:ext cx="375972" cy="346700"/>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Action Button: Back or Previous 7">
            <a:hlinkClick r:id="rId6" action="ppaction://hlinksldjump" highlightClick="1"/>
          </p:cNvPr>
          <p:cNvSpPr/>
          <p:nvPr/>
        </p:nvSpPr>
        <p:spPr>
          <a:xfrm>
            <a:off x="11653834" y="3168937"/>
            <a:ext cx="375972" cy="346700"/>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Action Button: Back or Previous 9">
            <a:hlinkClick r:id="rId7" action="ppaction://hlinksldjump" highlightClick="1"/>
          </p:cNvPr>
          <p:cNvSpPr/>
          <p:nvPr/>
        </p:nvSpPr>
        <p:spPr>
          <a:xfrm>
            <a:off x="11653834" y="4429281"/>
            <a:ext cx="375972" cy="346700"/>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42" presetClass="entr" presetSubtype="0" fill="hold" nodeType="withEffect">
                                  <p:stCondLst>
                                    <p:cond delay="1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1000"/>
                                        <p:tgtEl>
                                          <p:spTgt spid="7"/>
                                        </p:tgtEl>
                                      </p:cBhvr>
                                    </p:animEffect>
                                  </p:childTnLst>
                                </p:cTn>
                              </p:par>
                            </p:childTnLst>
                          </p:cTn>
                        </p:par>
                        <p:par>
                          <p:cTn id="24" fill="hold">
                            <p:stCondLst>
                              <p:cond delay="2000"/>
                            </p:stCondLst>
                            <p:childTnLst>
                              <p:par>
                                <p:cTn id="25" presetID="4"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1000"/>
                                        <p:tgtEl>
                                          <p:spTgt spid="6"/>
                                        </p:tgtEl>
                                      </p:cBhvr>
                                    </p:animEffect>
                                  </p:childTnLst>
                                </p:cTn>
                              </p:par>
                            </p:childTnLst>
                          </p:cTn>
                        </p:par>
                        <p:par>
                          <p:cTn id="28" fill="hold">
                            <p:stCondLst>
                              <p:cond delay="3000"/>
                            </p:stCondLst>
                            <p:childTnLst>
                              <p:par>
                                <p:cTn id="29" presetID="4"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ox(in)">
                                      <p:cBhvr>
                                        <p:cTn id="31" dur="1000"/>
                                        <p:tgtEl>
                                          <p:spTgt spid="8"/>
                                        </p:tgtEl>
                                      </p:cBhvr>
                                    </p:animEffect>
                                  </p:childTnLst>
                                </p:cTn>
                              </p:par>
                            </p:childTnLst>
                          </p:cTn>
                        </p:par>
                        <p:par>
                          <p:cTn id="32" fill="hold">
                            <p:stCondLst>
                              <p:cond delay="4000"/>
                            </p:stCondLst>
                            <p:childTnLst>
                              <p:par>
                                <p:cTn id="33" presetID="4"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9" grpId="0"/>
      <p:bldP spid="6" grpId="0" animBg="1"/>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جنگ نرم 3.jpg"/>
          <p:cNvPicPr>
            <a:picLocks noChangeAspect="1"/>
          </p:cNvPicPr>
          <p:nvPr/>
        </p:nvPicPr>
        <p:blipFill>
          <a:blip r:embed="rId2"/>
          <a:stretch>
            <a:fillRect/>
          </a:stretch>
        </p:blipFill>
        <p:spPr>
          <a:xfrm>
            <a:off x="0" y="1356851"/>
            <a:ext cx="3809999" cy="5262101"/>
          </a:xfrm>
          <a:prstGeom prst="rect">
            <a:avLst/>
          </a:prstGeom>
        </p:spPr>
      </p:pic>
      <p:pic>
        <p:nvPicPr>
          <p:cNvPr id="14" name="Picture 13" descr="جنگ نرم 2.jpg"/>
          <p:cNvPicPr>
            <a:picLocks noChangeAspect="1"/>
          </p:cNvPicPr>
          <p:nvPr/>
        </p:nvPicPr>
        <p:blipFill>
          <a:blip r:embed="rId3"/>
          <a:stretch>
            <a:fillRect/>
          </a:stretch>
        </p:blipFill>
        <p:spPr>
          <a:xfrm>
            <a:off x="0" y="4586748"/>
            <a:ext cx="5629275" cy="2271252"/>
          </a:xfrm>
          <a:prstGeom prst="rect">
            <a:avLst/>
          </a:prstGeom>
          <a:ln>
            <a:noFill/>
          </a:ln>
          <a:effectLst>
            <a:softEdge rad="112500"/>
          </a:effectLst>
        </p:spPr>
      </p:pic>
      <p:sp>
        <p:nvSpPr>
          <p:cNvPr id="2" name="Title 1"/>
          <p:cNvSpPr>
            <a:spLocks noGrp="1"/>
          </p:cNvSpPr>
          <p:nvPr>
            <p:ph type="title"/>
          </p:nvPr>
        </p:nvSpPr>
        <p:spPr>
          <a:xfrm>
            <a:off x="663679" y="305895"/>
            <a:ext cx="10712244" cy="859241"/>
          </a:xfrm>
        </p:spPr>
        <p:txBody>
          <a:bodyPr>
            <a:noAutofit/>
          </a:bodyPr>
          <a:lstStyle/>
          <a:p>
            <a:pPr algn="ctr" rtl="1"/>
            <a:r>
              <a:rPr lang="fa-IR" sz="4000" dirty="0" smtClean="0">
                <a:solidFill>
                  <a:srgbClr val="FF0000"/>
                </a:solidFill>
                <a:cs typeface="B Titr" pitchFamily="2" charset="-78"/>
              </a:rPr>
              <a:t>مراحل مواجهه و تقابل با </a:t>
            </a:r>
            <a:r>
              <a:rPr lang="ar-SA" sz="4000" b="1" dirty="0" smtClean="0">
                <a:solidFill>
                  <a:srgbClr val="FF0000"/>
                </a:solidFill>
                <a:cs typeface="B Titr" pitchFamily="2" charset="-78"/>
              </a:rPr>
              <a:t>دشمن از نگاه مقام معظم رهبری</a:t>
            </a:r>
            <a:endParaRPr lang="en-US" sz="4000" dirty="0">
              <a:solidFill>
                <a:srgbClr val="FF0000"/>
              </a:solidFill>
              <a:cs typeface="B Titr" pitchFamily="2" charset="-78"/>
            </a:endParaRPr>
          </a:p>
        </p:txBody>
      </p:sp>
      <p:sp>
        <p:nvSpPr>
          <p:cNvPr id="4" name="Round Diagonal Corner Rectangle 3"/>
          <p:cNvSpPr/>
          <p:nvPr/>
        </p:nvSpPr>
        <p:spPr>
          <a:xfrm>
            <a:off x="6504041" y="1268362"/>
            <a:ext cx="4542503" cy="766916"/>
          </a:xfrm>
          <a:prstGeom prst="round2DiagRect">
            <a:avLst/>
          </a:prstGeom>
        </p:spPr>
        <p:style>
          <a:lnRef idx="0">
            <a:schemeClr val="accent6"/>
          </a:lnRef>
          <a:fillRef idx="1003">
            <a:schemeClr val="lt1"/>
          </a:fillRef>
          <a:effectRef idx="3">
            <a:schemeClr val="accent6"/>
          </a:effectRef>
          <a:fontRef idx="minor">
            <a:schemeClr val="lt1"/>
          </a:fontRef>
        </p:style>
        <p:txBody>
          <a:bodyPr rtlCol="0" anchor="ctr"/>
          <a:lstStyle/>
          <a:p>
            <a:pPr algn="ctr"/>
            <a:r>
              <a:rPr lang="fa-IR" sz="2400" dirty="0" smtClean="0">
                <a:solidFill>
                  <a:schemeClr val="bg2">
                    <a:lumMod val="10000"/>
                  </a:schemeClr>
                </a:solidFill>
              </a:rPr>
              <a:t>1- </a:t>
            </a:r>
            <a:r>
              <a:rPr lang="ar-SA" sz="2400" b="1" dirty="0" smtClean="0">
                <a:solidFill>
                  <a:schemeClr val="bg2">
                    <a:lumMod val="10000"/>
                  </a:schemeClr>
                </a:solidFill>
              </a:rPr>
              <a:t>تهاجم سخت (جنگ سخت)</a:t>
            </a:r>
            <a:endParaRPr lang="fa-IR" sz="2400" b="1" dirty="0" smtClean="0">
              <a:solidFill>
                <a:schemeClr val="bg2">
                  <a:lumMod val="10000"/>
                </a:schemeClr>
              </a:solidFill>
            </a:endParaRPr>
          </a:p>
        </p:txBody>
      </p:sp>
      <p:sp>
        <p:nvSpPr>
          <p:cNvPr id="7" name="Round Diagonal Corner Rectangle 6"/>
          <p:cNvSpPr/>
          <p:nvPr/>
        </p:nvSpPr>
        <p:spPr>
          <a:xfrm>
            <a:off x="6523706" y="2128678"/>
            <a:ext cx="4542503" cy="766916"/>
          </a:xfrm>
          <a:prstGeom prst="round2DiagRect">
            <a:avLst/>
          </a:prstGeom>
        </p:spPr>
        <p:style>
          <a:lnRef idx="0">
            <a:schemeClr val="accent6"/>
          </a:lnRef>
          <a:fillRef idx="1003">
            <a:schemeClr val="lt1"/>
          </a:fillRef>
          <a:effectRef idx="3">
            <a:schemeClr val="accent6"/>
          </a:effectRef>
          <a:fontRef idx="minor">
            <a:schemeClr val="lt1"/>
          </a:fontRef>
        </p:style>
        <p:txBody>
          <a:bodyPr rtlCol="0" anchor="ctr"/>
          <a:lstStyle/>
          <a:p>
            <a:pPr marL="342900" lvl="0" indent="-342900">
              <a:spcBef>
                <a:spcPct val="20000"/>
              </a:spcBef>
              <a:buClr>
                <a:schemeClr val="accent1"/>
              </a:buClr>
              <a:buSzPct val="70000"/>
              <a:defRPr/>
            </a:pPr>
            <a:r>
              <a:rPr lang="fa-IR" sz="2400" b="1" dirty="0" smtClean="0">
                <a:solidFill>
                  <a:schemeClr val="tx2"/>
                </a:solidFill>
              </a:rPr>
              <a:t>2- </a:t>
            </a:r>
            <a:r>
              <a:rPr lang="ar-SA" sz="2400" b="1" dirty="0" smtClean="0">
                <a:solidFill>
                  <a:schemeClr val="tx2"/>
                </a:solidFill>
              </a:rPr>
              <a:t>حمله نرم (جنگ نرم)</a:t>
            </a:r>
            <a:endParaRPr lang="fa-IR" sz="2400" b="1" dirty="0" smtClean="0">
              <a:solidFill>
                <a:schemeClr val="tx2"/>
              </a:solidFill>
            </a:endParaRPr>
          </a:p>
        </p:txBody>
      </p:sp>
      <p:sp>
        <p:nvSpPr>
          <p:cNvPr id="8" name="Round Diagonal Corner Rectangle 7"/>
          <p:cNvSpPr/>
          <p:nvPr/>
        </p:nvSpPr>
        <p:spPr>
          <a:xfrm>
            <a:off x="6499123" y="3003748"/>
            <a:ext cx="4542503" cy="766916"/>
          </a:xfrm>
          <a:prstGeom prst="round2DiagRect">
            <a:avLst/>
          </a:prstGeom>
        </p:spPr>
        <p:style>
          <a:lnRef idx="0">
            <a:schemeClr val="accent6"/>
          </a:lnRef>
          <a:fillRef idx="1003">
            <a:schemeClr val="lt1"/>
          </a:fillRef>
          <a:effectRef idx="3">
            <a:schemeClr val="accent6"/>
          </a:effectRef>
          <a:fontRef idx="minor">
            <a:schemeClr val="lt1"/>
          </a:fontRef>
        </p:style>
        <p:txBody>
          <a:bodyPr rtlCol="0" anchor="ctr"/>
          <a:lstStyle/>
          <a:p>
            <a:pPr marL="342900" lvl="0" indent="-342900">
              <a:spcBef>
                <a:spcPct val="20000"/>
              </a:spcBef>
              <a:buClr>
                <a:schemeClr val="accent1"/>
              </a:buClr>
              <a:buSzPct val="70000"/>
              <a:defRPr/>
            </a:pPr>
            <a:r>
              <a:rPr lang="fa-IR" sz="2400" b="1" dirty="0" smtClean="0">
                <a:solidFill>
                  <a:schemeClr val="tx2"/>
                </a:solidFill>
              </a:rPr>
              <a:t>3- </a:t>
            </a:r>
            <a:r>
              <a:rPr lang="ar-SA" sz="2400" b="1" dirty="0" smtClean="0">
                <a:solidFill>
                  <a:schemeClr val="tx2"/>
                </a:solidFill>
              </a:rPr>
              <a:t>نفوذ در مراکز تصمیم‌سازی و تصمیم‌گیری</a:t>
            </a:r>
            <a:endParaRPr lang="fa-IR" sz="2400" b="1" dirty="0" smtClean="0">
              <a:solidFill>
                <a:schemeClr val="tx2"/>
              </a:solidFill>
            </a:endParaRPr>
          </a:p>
        </p:txBody>
      </p:sp>
      <p:sp>
        <p:nvSpPr>
          <p:cNvPr id="5" name="Folded Corner 4"/>
          <p:cNvSpPr/>
          <p:nvPr/>
        </p:nvSpPr>
        <p:spPr>
          <a:xfrm flipH="1">
            <a:off x="786582" y="2081976"/>
            <a:ext cx="10589341" cy="2521973"/>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ar-SA" sz="2600" dirty="0" smtClean="0">
                <a:solidFill>
                  <a:srgbClr val="7030A0"/>
                </a:solidFill>
                <a:cs typeface="B Homa" pitchFamily="2" charset="-78"/>
              </a:rPr>
              <a:t>حمله‌ی سخت یک نمونه‌اش جنگ هشت‌ساله است. یک نمونه، شورش‌های قومی است ...کارهای تروریستی را، جریان‌های تروریستی را یا فعّال کردند یا به وجود آوردند؛ آمریکا به سکّوی نفتی حمله کرد؛ آمریکا هواپیمای مسافری را ساقط کرد؛ هرچه توانستند کردند؛ اینها جنگ سخت است. در همه‌ی اینها شکست خوردند</a:t>
            </a:r>
            <a:r>
              <a:rPr lang="fa-IR" sz="2600" dirty="0" smtClean="0">
                <a:solidFill>
                  <a:srgbClr val="7030A0"/>
                </a:solidFill>
                <a:cs typeface="B Homa" pitchFamily="2" charset="-78"/>
              </a:rPr>
              <a:t>.</a:t>
            </a:r>
            <a:endParaRPr lang="en-US" sz="2600" dirty="0">
              <a:solidFill>
                <a:srgbClr val="7030A0"/>
              </a:solidFill>
              <a:cs typeface="B Homa" pitchFamily="2" charset="-78"/>
            </a:endParaRPr>
          </a:p>
        </p:txBody>
      </p:sp>
      <p:sp>
        <p:nvSpPr>
          <p:cNvPr id="9" name="Folded Corner 8"/>
          <p:cNvSpPr/>
          <p:nvPr/>
        </p:nvSpPr>
        <p:spPr>
          <a:xfrm flipH="1">
            <a:off x="786582" y="2942296"/>
            <a:ext cx="10589341" cy="1735394"/>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lvl="0">
              <a:lnSpc>
                <a:spcPct val="150000"/>
              </a:lnSpc>
            </a:pPr>
            <a:r>
              <a:rPr lang="ar-SA" sz="3600" dirty="0" smtClean="0">
                <a:solidFill>
                  <a:srgbClr val="7030A0"/>
                </a:solidFill>
                <a:cs typeface="B Homa" pitchFamily="2" charset="-78"/>
              </a:rPr>
              <a:t>تحریم اقتصادی، تبلیغات اغواگر و امثال این</a:t>
            </a:r>
            <a:r>
              <a:rPr lang="fa-IR" sz="3600" dirty="0" smtClean="0">
                <a:solidFill>
                  <a:srgbClr val="7030A0"/>
                </a:solidFill>
                <a:cs typeface="B Homa" pitchFamily="2" charset="-78"/>
              </a:rPr>
              <a:t>‌</a:t>
            </a:r>
            <a:r>
              <a:rPr lang="ar-SA" sz="3600" dirty="0" smtClean="0">
                <a:solidFill>
                  <a:srgbClr val="7030A0"/>
                </a:solidFill>
                <a:cs typeface="B Homa" pitchFamily="2" charset="-78"/>
              </a:rPr>
              <a:t>ها</a:t>
            </a:r>
            <a:r>
              <a:rPr lang="fa-IR" sz="3600" dirty="0" smtClean="0">
                <a:solidFill>
                  <a:srgbClr val="7030A0"/>
                </a:solidFill>
                <a:cs typeface="B Homa" pitchFamily="2" charset="-78"/>
              </a:rPr>
              <a:t>. دیگری </a:t>
            </a:r>
            <a:r>
              <a:rPr lang="ar-SA" sz="3600" dirty="0" smtClean="0">
                <a:solidFill>
                  <a:srgbClr val="7030A0"/>
                </a:solidFill>
                <a:cs typeface="B Homa" pitchFamily="2" charset="-78"/>
              </a:rPr>
              <a:t>زدن عقبه‌های جمهوری اسلامی در برخی از کشورهای دیگر بود</a:t>
            </a:r>
            <a:r>
              <a:rPr lang="fa-IR" sz="3600" dirty="0" smtClean="0">
                <a:solidFill>
                  <a:srgbClr val="7030A0"/>
                </a:solidFill>
                <a:cs typeface="B Homa" pitchFamily="2" charset="-78"/>
              </a:rPr>
              <a:t>.</a:t>
            </a:r>
            <a:endParaRPr lang="fa-IR" sz="3600" b="1" dirty="0" smtClean="0">
              <a:solidFill>
                <a:srgbClr val="7030A0"/>
              </a:solidFill>
              <a:cs typeface="B Homa" pitchFamily="2" charset="-78"/>
            </a:endParaRPr>
          </a:p>
        </p:txBody>
      </p:sp>
      <p:sp>
        <p:nvSpPr>
          <p:cNvPr id="10" name="Folded Corner 9"/>
          <p:cNvSpPr/>
          <p:nvPr/>
        </p:nvSpPr>
        <p:spPr>
          <a:xfrm flipH="1">
            <a:off x="786582" y="3840719"/>
            <a:ext cx="10589341" cy="2507227"/>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marL="342900" lvl="0" indent="-342900">
              <a:spcBef>
                <a:spcPct val="20000"/>
              </a:spcBef>
              <a:buClr>
                <a:schemeClr val="accent1"/>
              </a:buClr>
              <a:buSzPct val="70000"/>
              <a:buFont typeface="Wingdings 2"/>
              <a:buChar char=""/>
              <a:defRPr/>
            </a:pPr>
            <a:endParaRPr lang="fa-IR" sz="2600" dirty="0" smtClean="0">
              <a:solidFill>
                <a:srgbClr val="7030A0"/>
              </a:solidFill>
              <a:cs typeface="B Homa" pitchFamily="2" charset="-78"/>
            </a:endParaRPr>
          </a:p>
          <a:p>
            <a:pPr marL="324000" lvl="0" indent="-342900">
              <a:spcBef>
                <a:spcPts val="1800"/>
              </a:spcBef>
              <a:buClr>
                <a:schemeClr val="accent1"/>
              </a:buClr>
              <a:buSzPct val="70000"/>
              <a:defRPr/>
            </a:pPr>
            <a:r>
              <a:rPr lang="ar-SA" sz="2600" dirty="0" smtClean="0">
                <a:solidFill>
                  <a:srgbClr val="7030A0"/>
                </a:solidFill>
                <a:cs typeface="B Homa" pitchFamily="2" charset="-78"/>
              </a:rPr>
              <a:t>نفوذ برای تغییر باورهای مردم؛ نفوذ برای تغییر محاسبات.</a:t>
            </a:r>
            <a:endParaRPr lang="fa-IR" sz="2600" dirty="0" smtClean="0">
              <a:solidFill>
                <a:srgbClr val="7030A0"/>
              </a:solidFill>
              <a:cs typeface="B Homa" pitchFamily="2" charset="-78"/>
            </a:endParaRPr>
          </a:p>
          <a:p>
            <a:pPr marL="457200" lvl="0" indent="-457200">
              <a:spcBef>
                <a:spcPct val="20000"/>
              </a:spcBef>
              <a:buClr>
                <a:srgbClr val="FF0000"/>
              </a:buClr>
              <a:buSzPct val="70000"/>
              <a:buFont typeface="Wingdings" panose="05000000000000000000" pitchFamily="2" charset="2"/>
              <a:buChar char="Ø"/>
              <a:defRPr/>
            </a:pPr>
            <a:r>
              <a:rPr lang="ar-SA" sz="2600" dirty="0" smtClean="0">
                <a:solidFill>
                  <a:srgbClr val="7030A0"/>
                </a:solidFill>
                <a:cs typeface="B Homa" pitchFamily="2" charset="-78"/>
              </a:rPr>
              <a:t>تغییر محاسبه‌ها در مسئولین؛ تغییر باورها در مردم؛ تغییر در مراکز تصمیم‌سازی و تصمیم‌گیری، مجموعه‌هایی که تصمیم‌سازی می‌کنند و تصمیم‌گیری می‌کنند.</a:t>
            </a:r>
            <a:endParaRPr lang="fa-IR" sz="2600" dirty="0" smtClean="0">
              <a:solidFill>
                <a:srgbClr val="7030A0"/>
              </a:solidFill>
              <a:cs typeface="B Homa" pitchFamily="2" charset="-78"/>
            </a:endParaRPr>
          </a:p>
          <a:p>
            <a:pPr marL="457200" lvl="0" indent="-457200">
              <a:spcBef>
                <a:spcPct val="20000"/>
              </a:spcBef>
              <a:buClr>
                <a:srgbClr val="FF0000"/>
              </a:buClr>
              <a:buSzPct val="70000"/>
              <a:buFont typeface="Wingdings" panose="05000000000000000000" pitchFamily="2" charset="2"/>
              <a:buChar char="Ø"/>
              <a:defRPr/>
            </a:pPr>
            <a:r>
              <a:rPr lang="ar-SA" sz="2600" dirty="0" smtClean="0">
                <a:solidFill>
                  <a:srgbClr val="7030A0"/>
                </a:solidFill>
                <a:cs typeface="B Homa" pitchFamily="2" charset="-78"/>
              </a:rPr>
              <a:t>به سپاه حمله می‌کنند، حمله‌ی تبلیغاتی؛ به شورای نگهبان حمله می‌کنند؛ به نیروهای مؤمن و جوان‌های مؤمنِ حزب‌اللّهی حمله می‌کنند؛... </a:t>
            </a:r>
            <a:endParaRPr lang="fa-IR" sz="2600" b="1" dirty="0" smtClean="0">
              <a:solidFill>
                <a:srgbClr val="7030A0"/>
              </a:solidFill>
              <a:cs typeface="B Homa" pitchFamily="2" charset="-78"/>
            </a:endParaRPr>
          </a:p>
          <a:p>
            <a:pPr>
              <a:lnSpc>
                <a:spcPct val="150000"/>
              </a:lnSpc>
            </a:pPr>
            <a:endParaRPr lang="en-US" sz="2600" dirty="0">
              <a:solidFill>
                <a:srgbClr val="7030A0"/>
              </a:solidFill>
              <a:cs typeface="B Homa" pitchFamily="2" charset="-78"/>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4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400"/>
                            </p:stCondLst>
                            <p:childTnLst>
                              <p:par>
                                <p:cTn id="26" presetID="58" presetClass="entr" presetSubtype="0" accel="10000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3000" fill="hold"/>
                                        <p:tgtEl>
                                          <p:spTgt spid="12"/>
                                        </p:tgtEl>
                                        <p:attrNameLst>
                                          <p:attrName>ppt_w</p:attrName>
                                        </p:attrNameLst>
                                      </p:cBhvr>
                                      <p:tavLst>
                                        <p:tav tm="0">
                                          <p:val>
                                            <p:strVal val="#ppt_w*2.5"/>
                                          </p:val>
                                        </p:tav>
                                        <p:tav tm="100000">
                                          <p:val>
                                            <p:strVal val="#ppt_w"/>
                                          </p:val>
                                        </p:tav>
                                      </p:tavLst>
                                    </p:anim>
                                    <p:anim calcmode="lin" valueType="num">
                                      <p:cBhvr>
                                        <p:cTn id="29" dur="3000" fill="hold"/>
                                        <p:tgtEl>
                                          <p:spTgt spid="12"/>
                                        </p:tgtEl>
                                        <p:attrNameLst>
                                          <p:attrName>ppt_h</p:attrName>
                                        </p:attrNameLst>
                                      </p:cBhvr>
                                      <p:tavLst>
                                        <p:tav tm="0">
                                          <p:val>
                                            <p:strVal val="#ppt_h*0.01"/>
                                          </p:val>
                                        </p:tav>
                                        <p:tav tm="100000">
                                          <p:val>
                                            <p:strVal val="#ppt_h"/>
                                          </p:val>
                                        </p:tav>
                                      </p:tavLst>
                                    </p:anim>
                                    <p:anim calcmode="lin" valueType="num">
                                      <p:cBhvr>
                                        <p:cTn id="30" dur="3000" fill="hold"/>
                                        <p:tgtEl>
                                          <p:spTgt spid="12"/>
                                        </p:tgtEl>
                                        <p:attrNameLst>
                                          <p:attrName>ppt_x</p:attrName>
                                        </p:attrNameLst>
                                      </p:cBhvr>
                                      <p:tavLst>
                                        <p:tav tm="0">
                                          <p:val>
                                            <p:strVal val="#ppt_x"/>
                                          </p:val>
                                        </p:tav>
                                        <p:tav tm="100000">
                                          <p:val>
                                            <p:strVal val="#ppt_x"/>
                                          </p:val>
                                        </p:tav>
                                      </p:tavLst>
                                    </p:anim>
                                    <p:anim calcmode="lin" valueType="num">
                                      <p:cBhvr>
                                        <p:cTn id="31" dur="3000" fill="hold"/>
                                        <p:tgtEl>
                                          <p:spTgt spid="12"/>
                                        </p:tgtEl>
                                        <p:attrNameLst>
                                          <p:attrName>ppt_y</p:attrName>
                                        </p:attrNameLst>
                                      </p:cBhvr>
                                      <p:tavLst>
                                        <p:tav tm="0">
                                          <p:val>
                                            <p:strVal val="#ppt_h+1"/>
                                          </p:val>
                                        </p:tav>
                                        <p:tav tm="100000">
                                          <p:val>
                                            <p:strVal val="#ppt_y"/>
                                          </p:val>
                                        </p:tav>
                                      </p:tavLst>
                                    </p:anim>
                                    <p:animEffect transition="in" filter="fade">
                                      <p:cBhvr>
                                        <p:cTn id="32" dur="3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1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xit" presetSubtype="4" fill="hold" grpId="1" nodeType="clickEffect">
                                  <p:stCondLst>
                                    <p:cond delay="0"/>
                                  </p:stCondLst>
                                  <p:childTnLst>
                                    <p:anim calcmode="lin" valueType="num">
                                      <p:cBhvr additive="base">
                                        <p:cTn id="41" dur="1000"/>
                                        <p:tgtEl>
                                          <p:spTgt spid="5"/>
                                        </p:tgtEl>
                                        <p:attrNameLst>
                                          <p:attrName>ppt_y</p:attrName>
                                        </p:attrNameLst>
                                      </p:cBhvr>
                                      <p:tavLst>
                                        <p:tav tm="0">
                                          <p:val>
                                            <p:strVal val="#ppt_y"/>
                                          </p:val>
                                        </p:tav>
                                        <p:tav tm="100000">
                                          <p:val>
                                            <p:strVal val="#ppt_y+#ppt_h*1.125000"/>
                                          </p:val>
                                        </p:tav>
                                      </p:tavLst>
                                    </p:anim>
                                    <p:animEffect transition="out" filter="wipe(down)">
                                      <p:cBhvr>
                                        <p:cTn id="42" dur="1000"/>
                                        <p:tgtEl>
                                          <p:spTgt spid="5"/>
                                        </p:tgtEl>
                                      </p:cBhvr>
                                    </p:animEffect>
                                    <p:set>
                                      <p:cBhvr>
                                        <p:cTn id="43" dur="1" fill="hold">
                                          <p:stCondLst>
                                            <p:cond delay="999"/>
                                          </p:stCondLst>
                                        </p:cTn>
                                        <p:tgtEl>
                                          <p:spTgt spid="5"/>
                                        </p:tgtEl>
                                        <p:attrNameLst>
                                          <p:attrName>style.visibility</p:attrName>
                                        </p:attrNameLst>
                                      </p:cBhvr>
                                      <p:to>
                                        <p:strVal val="hidden"/>
                                      </p:to>
                                    </p:se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1500"/>
                                        <p:tgtEl>
                                          <p:spTgt spid="9"/>
                                        </p:tgtEl>
                                      </p:cBhvr>
                                    </p:animEffect>
                                  </p:childTnLst>
                                </p:cTn>
                              </p:par>
                            </p:childTnLst>
                          </p:cTn>
                        </p:par>
                        <p:par>
                          <p:cTn id="48" fill="hold">
                            <p:stCondLst>
                              <p:cond delay="2500"/>
                            </p:stCondLst>
                            <p:childTnLst>
                              <p:par>
                                <p:cTn id="49" presetID="2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3000" fill="hold"/>
                                        <p:tgtEl>
                                          <p:spTgt spid="14"/>
                                        </p:tgtEl>
                                        <p:attrNameLst>
                                          <p:attrName>ppt_w</p:attrName>
                                        </p:attrNameLst>
                                      </p:cBhvr>
                                      <p:tavLst>
                                        <p:tav tm="0">
                                          <p:val>
                                            <p:fltVal val="0"/>
                                          </p:val>
                                        </p:tav>
                                        <p:tav tm="100000">
                                          <p:val>
                                            <p:strVal val="#ppt_w"/>
                                          </p:val>
                                        </p:tav>
                                      </p:tavLst>
                                    </p:anim>
                                    <p:anim calcmode="lin" valueType="num">
                                      <p:cBhvr>
                                        <p:cTn id="52" dur="30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2" presetClass="exit" presetSubtype="4" fill="hold" grpId="1" nodeType="clickEffect">
                                  <p:stCondLst>
                                    <p:cond delay="0"/>
                                  </p:stCondLst>
                                  <p:childTnLst>
                                    <p:anim calcmode="lin" valueType="num">
                                      <p:cBhvr additive="base">
                                        <p:cTn id="56" dur="1100"/>
                                        <p:tgtEl>
                                          <p:spTgt spid="9"/>
                                        </p:tgtEl>
                                        <p:attrNameLst>
                                          <p:attrName>ppt_y</p:attrName>
                                        </p:attrNameLst>
                                      </p:cBhvr>
                                      <p:tavLst>
                                        <p:tav tm="0">
                                          <p:val>
                                            <p:strVal val="#ppt_y"/>
                                          </p:val>
                                        </p:tav>
                                        <p:tav tm="100000">
                                          <p:val>
                                            <p:strVal val="#ppt_y+#ppt_h*1.125000"/>
                                          </p:val>
                                        </p:tav>
                                      </p:tavLst>
                                    </p:anim>
                                    <p:animEffect transition="out" filter="wipe(down)">
                                      <p:cBhvr>
                                        <p:cTn id="57" dur="1100"/>
                                        <p:tgtEl>
                                          <p:spTgt spid="9"/>
                                        </p:tgtEl>
                                      </p:cBhvr>
                                    </p:animEffect>
                                    <p:set>
                                      <p:cBhvr>
                                        <p:cTn id="58" dur="1" fill="hold">
                                          <p:stCondLst>
                                            <p:cond delay="1099"/>
                                          </p:stCondLst>
                                        </p:cTn>
                                        <p:tgtEl>
                                          <p:spTgt spid="9"/>
                                        </p:tgtEl>
                                        <p:attrNameLst>
                                          <p:attrName>style.visibility</p:attrName>
                                        </p:attrNameLst>
                                      </p:cBhvr>
                                      <p:to>
                                        <p:strVal val="hidden"/>
                                      </p:to>
                                    </p:set>
                                  </p:childTnLst>
                                </p:cTn>
                              </p:par>
                            </p:childTnLst>
                          </p:cTn>
                        </p:par>
                        <p:par>
                          <p:cTn id="59" fill="hold">
                            <p:stCondLst>
                              <p:cond delay="1100"/>
                            </p:stCondLst>
                            <p:childTnLst>
                              <p:par>
                                <p:cTn id="60" presetID="16" presetClass="entr" presetSubtype="21"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barn(inVertical)">
                                      <p:cBhvr>
                                        <p:cTn id="62" dur="16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xit" presetSubtype="4" fill="hold" grpId="1" nodeType="clickEffect">
                                  <p:stCondLst>
                                    <p:cond delay="0"/>
                                  </p:stCondLst>
                                  <p:childTnLst>
                                    <p:anim calcmode="lin" valueType="num">
                                      <p:cBhvr additive="base">
                                        <p:cTn id="66" dur="1200"/>
                                        <p:tgtEl>
                                          <p:spTgt spid="10"/>
                                        </p:tgtEl>
                                        <p:attrNameLst>
                                          <p:attrName>ppt_y</p:attrName>
                                        </p:attrNameLst>
                                      </p:cBhvr>
                                      <p:tavLst>
                                        <p:tav tm="0">
                                          <p:val>
                                            <p:strVal val="#ppt_y"/>
                                          </p:val>
                                        </p:tav>
                                        <p:tav tm="100000">
                                          <p:val>
                                            <p:strVal val="#ppt_y+#ppt_h*1.125000"/>
                                          </p:val>
                                        </p:tav>
                                      </p:tavLst>
                                    </p:anim>
                                    <p:animEffect transition="out" filter="wipe(down)">
                                      <p:cBhvr>
                                        <p:cTn id="67" dur="1200"/>
                                        <p:tgtEl>
                                          <p:spTgt spid="10"/>
                                        </p:tgtEl>
                                      </p:cBhvr>
                                    </p:animEffect>
                                    <p:set>
                                      <p:cBhvr>
                                        <p:cTn id="68" dur="1" fill="hold">
                                          <p:stCondLst>
                                            <p:cond delay="11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8" grpId="0" animBg="1"/>
      <p:bldP spid="5" grpId="0" animBg="1"/>
      <p:bldP spid="5" grpId="1" animBg="1"/>
      <p:bldP spid="9" grpId="0" animBg="1"/>
      <p:bldP spid="9" grpId="1" animBg="1"/>
      <p:bldP spid="10" grpId="0" animBg="1"/>
      <p:bldP spid="1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8454" y="1096272"/>
            <a:ext cx="6843251" cy="717755"/>
          </a:xfrm>
        </p:spPr>
        <p:txBody>
          <a:bodyPr>
            <a:noAutofit/>
          </a:bodyPr>
          <a:lstStyle/>
          <a:p>
            <a:pPr algn="ctr"/>
            <a:r>
              <a:rPr lang="fa-IR" sz="4000" dirty="0" smtClean="0">
                <a:solidFill>
                  <a:schemeClr val="tx2">
                    <a:lumMod val="50000"/>
                  </a:schemeClr>
                </a:solidFill>
                <a:cs typeface="B Titr" pitchFamily="2" charset="-78"/>
              </a:rPr>
              <a:t>وظیفه آحاد جامعه </a:t>
            </a:r>
            <a:r>
              <a:rPr lang="ar-SA" sz="4000" b="1" dirty="0" smtClean="0">
                <a:solidFill>
                  <a:schemeClr val="tx2">
                    <a:lumMod val="50000"/>
                  </a:schemeClr>
                </a:solidFill>
                <a:cs typeface="B Titr" pitchFamily="2" charset="-78"/>
              </a:rPr>
              <a:t>در عرصه</a:t>
            </a:r>
            <a:r>
              <a:rPr lang="fa-IR" sz="4000" b="1" dirty="0" smtClean="0">
                <a:solidFill>
                  <a:schemeClr val="tx2">
                    <a:lumMod val="50000"/>
                  </a:schemeClr>
                </a:solidFill>
                <a:cs typeface="B Titr" pitchFamily="2" charset="-78"/>
              </a:rPr>
              <a:t> </a:t>
            </a:r>
            <a:br>
              <a:rPr lang="fa-IR" sz="4000" b="1" dirty="0" smtClean="0">
                <a:solidFill>
                  <a:schemeClr val="tx2">
                    <a:lumMod val="50000"/>
                  </a:schemeClr>
                </a:solidFill>
                <a:cs typeface="B Titr" pitchFamily="2" charset="-78"/>
              </a:rPr>
            </a:br>
            <a:r>
              <a:rPr lang="ar-SA" sz="4000" b="1" dirty="0" smtClean="0">
                <a:solidFill>
                  <a:schemeClr val="tx2">
                    <a:lumMod val="50000"/>
                  </a:schemeClr>
                </a:solidFill>
                <a:cs typeface="B Titr" pitchFamily="2" charset="-78"/>
              </a:rPr>
              <a:t>«جهاد کبیر» </a:t>
            </a:r>
            <a:endParaRPr lang="en-US" sz="4000" dirty="0">
              <a:solidFill>
                <a:schemeClr val="tx2">
                  <a:lumMod val="50000"/>
                </a:schemeClr>
              </a:solidFill>
              <a:cs typeface="B Titr" pitchFamily="2" charset="-78"/>
            </a:endParaRPr>
          </a:p>
        </p:txBody>
      </p:sp>
      <p:sp>
        <p:nvSpPr>
          <p:cNvPr id="5" name="Vertical Scroll 4"/>
          <p:cNvSpPr/>
          <p:nvPr/>
        </p:nvSpPr>
        <p:spPr>
          <a:xfrm>
            <a:off x="6769509" y="1592826"/>
            <a:ext cx="4037035" cy="4055806"/>
          </a:xfrm>
          <a:prstGeom prst="verticalScroll">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ar-SA" sz="3600" b="1" dirty="0" smtClean="0">
                <a:solidFill>
                  <a:srgbClr val="7030A0"/>
                </a:solidFill>
                <a:cs typeface="B Mitra" pitchFamily="2" charset="-78"/>
              </a:rPr>
              <a:t>سست نشدن در میدان نبرد اراده ها</a:t>
            </a:r>
            <a:r>
              <a:rPr lang="fa-IR" sz="3600" b="1" dirty="0" smtClean="0">
                <a:solidFill>
                  <a:srgbClr val="7030A0"/>
                </a:solidFill>
                <a:cs typeface="B Mitra" pitchFamily="2" charset="-78"/>
              </a:rPr>
              <a:t> </a:t>
            </a:r>
          </a:p>
          <a:p>
            <a:pPr algn="ctr"/>
            <a:r>
              <a:rPr lang="ar-SA" sz="3600" b="1" dirty="0" smtClean="0">
                <a:solidFill>
                  <a:srgbClr val="7030A0"/>
                </a:solidFill>
                <a:cs typeface="B Mitra" pitchFamily="2" charset="-78"/>
              </a:rPr>
              <a:t>(جنگ نامتقارن)</a:t>
            </a:r>
            <a:endParaRPr lang="fa-IR" sz="3600" b="1" dirty="0" smtClean="0">
              <a:solidFill>
                <a:srgbClr val="7030A0"/>
              </a:solidFill>
              <a:cs typeface="B Mitra" pitchFamily="2" charset="-78"/>
            </a:endParaRPr>
          </a:p>
          <a:p>
            <a:pPr algn="ctr"/>
            <a:endParaRPr lang="en-US" sz="3600" dirty="0">
              <a:solidFill>
                <a:srgbClr val="7030A0"/>
              </a:solidFill>
              <a:cs typeface="B Mitra" pitchFamily="2" charset="-78"/>
            </a:endParaRPr>
          </a:p>
        </p:txBody>
      </p:sp>
      <p:sp>
        <p:nvSpPr>
          <p:cNvPr id="6" name="Vertical Scroll 5"/>
          <p:cNvSpPr/>
          <p:nvPr/>
        </p:nvSpPr>
        <p:spPr>
          <a:xfrm flipH="1">
            <a:off x="1696064" y="1704560"/>
            <a:ext cx="3923069" cy="3996812"/>
          </a:xfrm>
          <a:prstGeom prst="verticalScroll">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ar-SA" sz="4400" b="1" dirty="0" smtClean="0">
                <a:solidFill>
                  <a:srgbClr val="002060"/>
                </a:solidFill>
                <a:cs typeface="B Mitra" pitchFamily="2" charset="-78"/>
              </a:rPr>
              <a:t>روشنگری</a:t>
            </a:r>
            <a:r>
              <a:rPr lang="fa-IR" sz="4400" b="1" dirty="0" smtClean="0">
                <a:solidFill>
                  <a:srgbClr val="002060"/>
                </a:solidFill>
                <a:cs typeface="B Mitra" pitchFamily="2" charset="-78"/>
              </a:rPr>
              <a:t> </a:t>
            </a:r>
          </a:p>
          <a:p>
            <a:pPr algn="ctr"/>
            <a:r>
              <a:rPr lang="ar-SA" sz="4400" b="1" dirty="0" smtClean="0">
                <a:solidFill>
                  <a:srgbClr val="002060"/>
                </a:solidFill>
                <a:cs typeface="B Mitra" pitchFamily="2" charset="-78"/>
              </a:rPr>
              <a:t>و</a:t>
            </a:r>
            <a:r>
              <a:rPr lang="fa-IR" sz="4400" b="1" dirty="0" smtClean="0">
                <a:solidFill>
                  <a:srgbClr val="002060"/>
                </a:solidFill>
                <a:cs typeface="B Mitra" pitchFamily="2" charset="-78"/>
              </a:rPr>
              <a:t> </a:t>
            </a:r>
          </a:p>
          <a:p>
            <a:pPr algn="ctr"/>
            <a:r>
              <a:rPr lang="ar-SA" sz="4400" b="1" dirty="0" smtClean="0">
                <a:solidFill>
                  <a:srgbClr val="002060"/>
                </a:solidFill>
                <a:cs typeface="B Mitra" pitchFamily="2" charset="-78"/>
              </a:rPr>
              <a:t>تبیین</a:t>
            </a:r>
            <a:endParaRPr lang="fa-IR" sz="4400" b="1" dirty="0" smtClean="0">
              <a:solidFill>
                <a:srgbClr val="002060"/>
              </a:solidFill>
              <a:cs typeface="B Mitra" pitchFamily="2" charset="-78"/>
            </a:endParaRPr>
          </a:p>
          <a:p>
            <a:pPr algn="ctr"/>
            <a:endParaRPr lang="en-US" sz="4400" dirty="0">
              <a:solidFill>
                <a:srgbClr val="002060"/>
              </a:solidFill>
              <a:cs typeface="B Mitra" pitchFamily="2" charset="-78"/>
            </a:endParaRPr>
          </a:p>
        </p:txBody>
      </p:sp>
      <p:sp>
        <p:nvSpPr>
          <p:cNvPr id="7" name="Action Button: Back or Previous 6">
            <a:hlinkClick r:id="rId2" action="ppaction://hlinksldjump" highlightClick="1"/>
          </p:cNvPr>
          <p:cNvSpPr/>
          <p:nvPr/>
        </p:nvSpPr>
        <p:spPr>
          <a:xfrm>
            <a:off x="8581292" y="4628271"/>
            <a:ext cx="582706" cy="541605"/>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Action Button: Back or Previous 7">
            <a:hlinkClick r:id="rId3" action="ppaction://hlinksldjump" highlightClick="1"/>
          </p:cNvPr>
          <p:cNvSpPr/>
          <p:nvPr/>
        </p:nvSpPr>
        <p:spPr>
          <a:xfrm>
            <a:off x="3418449" y="4628271"/>
            <a:ext cx="615121" cy="541605"/>
          </a:xfrm>
          <a:prstGeom prst="actionButtonBackPrevio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700" fill="hold"/>
                                        <p:tgtEl>
                                          <p:spTgt spid="5"/>
                                        </p:tgtEl>
                                        <p:attrNameLst>
                                          <p:attrName>ppt_w</p:attrName>
                                        </p:attrNameLst>
                                      </p:cBhvr>
                                      <p:tavLst>
                                        <p:tav tm="0">
                                          <p:val>
                                            <p:fltVal val="0"/>
                                          </p:val>
                                        </p:tav>
                                        <p:tav tm="100000">
                                          <p:val>
                                            <p:strVal val="#ppt_w"/>
                                          </p:val>
                                        </p:tav>
                                      </p:tavLst>
                                    </p:anim>
                                    <p:anim calcmode="lin" valueType="num">
                                      <p:cBhvr>
                                        <p:cTn id="15" dur="1700" fill="hold"/>
                                        <p:tgtEl>
                                          <p:spTgt spid="5"/>
                                        </p:tgtEl>
                                        <p:attrNameLst>
                                          <p:attrName>ppt_h</p:attrName>
                                        </p:attrNameLst>
                                      </p:cBhvr>
                                      <p:tavLst>
                                        <p:tav tm="0">
                                          <p:val>
                                            <p:fltVal val="0"/>
                                          </p:val>
                                        </p:tav>
                                        <p:tav tm="100000">
                                          <p:val>
                                            <p:strVal val="#ppt_h"/>
                                          </p:val>
                                        </p:tav>
                                      </p:tavLst>
                                    </p:anim>
                                    <p:anim calcmode="lin" valueType="num">
                                      <p:cBhvr>
                                        <p:cTn id="16" dur="1700" fill="hold"/>
                                        <p:tgtEl>
                                          <p:spTgt spid="5"/>
                                        </p:tgtEl>
                                        <p:attrNameLst>
                                          <p:attrName>style.rotation</p:attrName>
                                        </p:attrNameLst>
                                      </p:cBhvr>
                                      <p:tavLst>
                                        <p:tav tm="0">
                                          <p:val>
                                            <p:fltVal val="90"/>
                                          </p:val>
                                        </p:tav>
                                        <p:tav tm="100000">
                                          <p:val>
                                            <p:fltVal val="0"/>
                                          </p:val>
                                        </p:tav>
                                      </p:tavLst>
                                    </p:anim>
                                    <p:animEffect transition="in" filter="fade">
                                      <p:cBhvr>
                                        <p:cTn id="17" dur="1700"/>
                                        <p:tgtEl>
                                          <p:spTgt spid="5"/>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700" fill="hold"/>
                                        <p:tgtEl>
                                          <p:spTgt spid="6"/>
                                        </p:tgtEl>
                                        <p:attrNameLst>
                                          <p:attrName>ppt_w</p:attrName>
                                        </p:attrNameLst>
                                      </p:cBhvr>
                                      <p:tavLst>
                                        <p:tav tm="0">
                                          <p:val>
                                            <p:fltVal val="0"/>
                                          </p:val>
                                        </p:tav>
                                        <p:tav tm="100000">
                                          <p:val>
                                            <p:strVal val="#ppt_w"/>
                                          </p:val>
                                        </p:tav>
                                      </p:tavLst>
                                    </p:anim>
                                    <p:anim calcmode="lin" valueType="num">
                                      <p:cBhvr>
                                        <p:cTn id="29" dur="1700" fill="hold"/>
                                        <p:tgtEl>
                                          <p:spTgt spid="6"/>
                                        </p:tgtEl>
                                        <p:attrNameLst>
                                          <p:attrName>ppt_h</p:attrName>
                                        </p:attrNameLst>
                                      </p:cBhvr>
                                      <p:tavLst>
                                        <p:tav tm="0">
                                          <p:val>
                                            <p:fltVal val="0"/>
                                          </p:val>
                                        </p:tav>
                                        <p:tav tm="100000">
                                          <p:val>
                                            <p:strVal val="#ppt_h"/>
                                          </p:val>
                                        </p:tav>
                                      </p:tavLst>
                                    </p:anim>
                                    <p:anim calcmode="lin" valueType="num">
                                      <p:cBhvr>
                                        <p:cTn id="30" dur="1700" fill="hold"/>
                                        <p:tgtEl>
                                          <p:spTgt spid="6"/>
                                        </p:tgtEl>
                                        <p:attrNameLst>
                                          <p:attrName>style.rotation</p:attrName>
                                        </p:attrNameLst>
                                      </p:cBhvr>
                                      <p:tavLst>
                                        <p:tav tm="0">
                                          <p:val>
                                            <p:fltVal val="90"/>
                                          </p:val>
                                        </p:tav>
                                        <p:tav tm="100000">
                                          <p:val>
                                            <p:fltVal val="0"/>
                                          </p:val>
                                        </p:tav>
                                      </p:tavLst>
                                    </p:anim>
                                    <p:animEffect transition="in" filter="fade">
                                      <p:cBhvr>
                                        <p:cTn id="31" dur="1700"/>
                                        <p:tgtEl>
                                          <p:spTgt spid="6"/>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4.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1406</TotalTime>
  <Words>1991</Words>
  <Application>Microsoft Office PowerPoint</Application>
  <PresentationFormat>Widescreen</PresentationFormat>
  <Paragraphs>111</Paragraphs>
  <Slides>27</Slides>
  <Notes>0</Notes>
  <HiddenSlides>0</HiddenSlides>
  <MMClips>3</MMClips>
  <ScaleCrop>false</ScaleCrop>
  <HeadingPairs>
    <vt:vector size="6" baseType="variant">
      <vt:variant>
        <vt:lpstr>Fonts Used</vt:lpstr>
      </vt:variant>
      <vt:variant>
        <vt:i4>19</vt:i4>
      </vt:variant>
      <vt:variant>
        <vt:lpstr>Theme</vt:lpstr>
      </vt:variant>
      <vt:variant>
        <vt:i4>4</vt:i4>
      </vt:variant>
      <vt:variant>
        <vt:lpstr>Slide Titles</vt:lpstr>
      </vt:variant>
      <vt:variant>
        <vt:i4>27</vt:i4>
      </vt:variant>
    </vt:vector>
  </HeadingPairs>
  <TitlesOfParts>
    <vt:vector size="50" baseType="lpstr">
      <vt:lpstr>Arial</vt:lpstr>
      <vt:lpstr>B Davat</vt:lpstr>
      <vt:lpstr>B Homa</vt:lpstr>
      <vt:lpstr>B Mitra</vt:lpstr>
      <vt:lpstr>B Titr</vt:lpstr>
      <vt:lpstr>Calibri</vt:lpstr>
      <vt:lpstr>Constantia</vt:lpstr>
      <vt:lpstr>Franklin Gothic Book</vt:lpstr>
      <vt:lpstr>Franklin Gothic Medium</vt:lpstr>
      <vt:lpstr>IranNastaliq</vt:lpstr>
      <vt:lpstr>Lucida Sans Unicode</vt:lpstr>
      <vt:lpstr>Majalla UI</vt:lpstr>
      <vt:lpstr>Tahoma</vt:lpstr>
      <vt:lpstr>Traditional Arabic</vt:lpstr>
      <vt:lpstr>Trebuchet MS</vt:lpstr>
      <vt:lpstr>Verdana</vt:lpstr>
      <vt:lpstr>Wingdings</vt:lpstr>
      <vt:lpstr>Wingdings 2</vt:lpstr>
      <vt:lpstr>Wingdings 3</vt:lpstr>
      <vt:lpstr>Flow</vt:lpstr>
      <vt:lpstr>Trek</vt:lpstr>
      <vt:lpstr>Facet</vt:lpstr>
      <vt:lpstr>Concourse</vt:lpstr>
      <vt:lpstr>PowerPoint Presentation</vt:lpstr>
      <vt:lpstr>PowerPoint Presentation</vt:lpstr>
      <vt:lpstr>پیشینه موضوع :</vt:lpstr>
      <vt:lpstr>مفهوم شناسی «جهاد کبیر»:</vt:lpstr>
      <vt:lpstr>دشمن شناسی، مقدمه جهاد کبیر</vt:lpstr>
      <vt:lpstr>الف) دشمن شناسی از دیدگاه قرآن</vt:lpstr>
      <vt:lpstr>ب) دشمن شناسی از نگاه مقام معظم رهبری</vt:lpstr>
      <vt:lpstr>مراحل مواجهه و تقابل با دشمن از نگاه مقام معظم رهبری</vt:lpstr>
      <vt:lpstr>وظیفه آحاد جامعه در عرصه  «جهاد کبیر» </vt:lpstr>
      <vt:lpstr>جمع‌بندی:</vt:lpstr>
      <vt:lpstr>PowerPoint Presentation</vt:lpstr>
      <vt:lpstr>مؤمنان حق تبعیت از کفار را ندارند‌(مصادیق قرآنی)</vt:lpstr>
      <vt:lpstr>وعده حق و قطعی خداوند به مؤمنان:</vt:lpstr>
      <vt:lpstr>عملی شدن وعده خداوند</vt:lpstr>
      <vt:lpstr>خداوند قادر است وعده خود را محقق کند و هیچ قدرتی مانع تحقق اراده او نیست</vt:lpstr>
      <vt:lpstr>حسن ظن و اعتماد کامل مؤمنان به خداوند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karimi</dc:creator>
  <cp:lastModifiedBy>basirat01</cp:lastModifiedBy>
  <cp:revision>135</cp:revision>
  <dcterms:created xsi:type="dcterms:W3CDTF">2016-08-28T05:00:30Z</dcterms:created>
  <dcterms:modified xsi:type="dcterms:W3CDTF">2016-09-15T05:38:21Z</dcterms:modified>
</cp:coreProperties>
</file>