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7" r:id="rId1"/>
  </p:sldMasterIdLst>
  <p:notesMasterIdLst>
    <p:notesMasterId r:id="rId37"/>
  </p:notesMasterIdLst>
  <p:sldIdLst>
    <p:sldId id="256" r:id="rId2"/>
    <p:sldId id="353" r:id="rId3"/>
    <p:sldId id="342" r:id="rId4"/>
    <p:sldId id="359" r:id="rId5"/>
    <p:sldId id="347" r:id="rId6"/>
    <p:sldId id="405" r:id="rId7"/>
    <p:sldId id="406" r:id="rId8"/>
    <p:sldId id="336" r:id="rId9"/>
    <p:sldId id="407" r:id="rId10"/>
    <p:sldId id="385" r:id="rId11"/>
    <p:sldId id="388" r:id="rId12"/>
    <p:sldId id="378" r:id="rId13"/>
    <p:sldId id="380" r:id="rId14"/>
    <p:sldId id="411" r:id="rId15"/>
    <p:sldId id="384" r:id="rId16"/>
    <p:sldId id="423" r:id="rId17"/>
    <p:sldId id="383" r:id="rId18"/>
    <p:sldId id="412" r:id="rId19"/>
    <p:sldId id="382" r:id="rId20"/>
    <p:sldId id="390" r:id="rId21"/>
    <p:sldId id="395" r:id="rId22"/>
    <p:sldId id="396" r:id="rId23"/>
    <p:sldId id="410" r:id="rId24"/>
    <p:sldId id="422" r:id="rId25"/>
    <p:sldId id="397" r:id="rId26"/>
    <p:sldId id="404" r:id="rId27"/>
    <p:sldId id="403" r:id="rId28"/>
    <p:sldId id="408" r:id="rId29"/>
    <p:sldId id="394" r:id="rId30"/>
    <p:sldId id="419" r:id="rId31"/>
    <p:sldId id="414" r:id="rId32"/>
    <p:sldId id="415" r:id="rId33"/>
    <p:sldId id="416" r:id="rId34"/>
    <p:sldId id="418" r:id="rId35"/>
    <p:sldId id="421"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1" d="100"/>
          <a:sy n="91" d="100"/>
        </p:scale>
        <p:origin x="126" y="12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FEB24E1B-BC45-4855-9775-9BC32FF39385}" type="datetimeFigureOut">
              <a:rPr lang="fa-IR" smtClean="0"/>
              <a:t>1438/03/18</a:t>
            </a:fld>
            <a:endParaRPr lang="fa-I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F07E5442-826B-4D43-BF31-EA67242BEDEE}" type="slidenum">
              <a:rPr lang="fa-IR" smtClean="0"/>
              <a:t>‹#›</a:t>
            </a:fld>
            <a:endParaRPr lang="fa-IR"/>
          </a:p>
        </p:txBody>
      </p:sp>
    </p:spTree>
    <p:extLst>
      <p:ext uri="{BB962C8B-B14F-4D97-AF65-F5344CB8AC3E}">
        <p14:creationId xmlns:p14="http://schemas.microsoft.com/office/powerpoint/2010/main" val="2550626592"/>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02798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54308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142820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823415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242375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648013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508639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24266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14421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37434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12/17/2016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224324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12/17/2016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384140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12/17/2016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28318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12/17/2016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17795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25010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5391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12/17/2016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75511044"/>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 id="2147483739" r:id="rId12"/>
    <p:sldLayoutId id="2147483740" r:id="rId13"/>
    <p:sldLayoutId id="2147483741" r:id="rId14"/>
    <p:sldLayoutId id="2147483742" r:id="rId15"/>
    <p:sldLayoutId id="2147483743" r:id="rId16"/>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1999" cy="6858000"/>
          </a:xfrm>
          <a:solidFill>
            <a:schemeClr val="accent5">
              <a:lumMod val="40000"/>
              <a:lumOff val="60000"/>
            </a:schemeClr>
          </a:solidFill>
        </p:spPr>
        <p:txBody>
          <a:bodyPr>
            <a:noAutofit/>
          </a:bodyPr>
          <a:lstStyle/>
          <a:p>
            <a:pPr algn="ctr"/>
            <a:r>
              <a:rPr lang="fa-IR" sz="800" dirty="0" smtClean="0">
                <a:solidFill>
                  <a:srgbClr val="FF0000"/>
                </a:solidFill>
                <a:cs typeface="B Titr" panose="00000700000000000000" pitchFamily="2" charset="-78"/>
              </a:rPr>
              <a:t>.</a:t>
            </a:r>
            <a:endParaRPr lang="fa-IR" sz="800" dirty="0">
              <a:solidFill>
                <a:srgbClr val="FF0000"/>
              </a:solidFill>
              <a:cs typeface="B Titr" panose="00000700000000000000" pitchFamily="2" charset="-78"/>
            </a:endParaRPr>
          </a:p>
        </p:txBody>
      </p:sp>
      <p:sp>
        <p:nvSpPr>
          <p:cNvPr id="3" name="Title 1"/>
          <p:cNvSpPr txBox="1">
            <a:spLocks/>
          </p:cNvSpPr>
          <p:nvPr/>
        </p:nvSpPr>
        <p:spPr>
          <a:xfrm>
            <a:off x="1153588" y="779988"/>
            <a:ext cx="9689690" cy="5172502"/>
          </a:xfrm>
          <a:prstGeom prst="rect">
            <a:avLst/>
          </a:prstGeom>
          <a:solidFill>
            <a:schemeClr val="accent3">
              <a:lumMod val="40000"/>
              <a:lumOff val="60000"/>
            </a:schemeClr>
          </a:solidFill>
        </p:spPr>
        <p:txBody>
          <a:bodyPr vert="horz" lIns="91440" tIns="45720" rIns="91440" bIns="45720" rtlCol="0" anchor="b">
            <a:noAutofit/>
          </a:bodyPr>
          <a:lstStyle>
            <a:lvl1pPr algn="l" defTabSz="457200" rtl="1" eaLnBrk="1" latinLnBrk="0" hangingPunct="1">
              <a:spcBef>
                <a:spcPct val="0"/>
              </a:spcBef>
              <a:buNone/>
              <a:defRPr sz="54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ctr">
              <a:lnSpc>
                <a:spcPct val="150000"/>
              </a:lnSpc>
            </a:pPr>
            <a:r>
              <a:rPr lang="fa-IR" sz="6000" dirty="0" smtClean="0">
                <a:solidFill>
                  <a:srgbClr val="FF0000"/>
                </a:solidFill>
                <a:cs typeface="B Titr" panose="00000700000000000000" pitchFamily="2" charset="-78"/>
              </a:rPr>
              <a:t>امنیت و اقتدار جمهوری اسلامی </a:t>
            </a:r>
          </a:p>
          <a:p>
            <a:pPr algn="ctr">
              <a:lnSpc>
                <a:spcPct val="150000"/>
              </a:lnSpc>
            </a:pPr>
            <a:r>
              <a:rPr lang="fa-IR" sz="6000" dirty="0" smtClean="0">
                <a:solidFill>
                  <a:srgbClr val="FF0000"/>
                </a:solidFill>
                <a:cs typeface="B Titr" panose="00000700000000000000" pitchFamily="2" charset="-78"/>
              </a:rPr>
              <a:t>نقطه هدف دشمن</a:t>
            </a:r>
          </a:p>
          <a:p>
            <a:pPr algn="ctr"/>
            <a:endParaRPr lang="fa-IR" sz="3600" dirty="0" smtClean="0">
              <a:solidFill>
                <a:srgbClr val="FF0000"/>
              </a:solidFill>
              <a:cs typeface="B Titr" panose="00000700000000000000" pitchFamily="2" charset="-78"/>
            </a:endParaRPr>
          </a:p>
          <a:p>
            <a:pPr algn="ctr"/>
            <a:r>
              <a:rPr lang="fa-IR" sz="3200" dirty="0" smtClean="0">
                <a:solidFill>
                  <a:schemeClr val="tx1"/>
                </a:solidFill>
                <a:cs typeface="B Titr" panose="00000700000000000000" pitchFamily="2" charset="-78"/>
              </a:rPr>
              <a:t>تدوین : ایرج فرامرزی</a:t>
            </a:r>
            <a:r>
              <a:rPr lang="fa-IR" sz="6000" dirty="0" smtClean="0">
                <a:solidFill>
                  <a:srgbClr val="FF0000"/>
                </a:solidFill>
                <a:cs typeface="B Titr" panose="00000700000000000000" pitchFamily="2" charset="-78"/>
              </a:rPr>
              <a:t/>
            </a:r>
            <a:br>
              <a:rPr lang="fa-IR" sz="6000" dirty="0" smtClean="0">
                <a:solidFill>
                  <a:srgbClr val="FF0000"/>
                </a:solidFill>
                <a:cs typeface="B Titr" panose="00000700000000000000" pitchFamily="2" charset="-78"/>
              </a:rPr>
            </a:br>
            <a:endParaRPr lang="fa-IR" sz="6000" dirty="0">
              <a:solidFill>
                <a:srgbClr val="FF0000"/>
              </a:solidFill>
              <a:cs typeface="B Titr" panose="00000700000000000000" pitchFamily="2" charset="-78"/>
            </a:endParaRPr>
          </a:p>
        </p:txBody>
      </p:sp>
    </p:spTree>
    <p:extLst>
      <p:ext uri="{BB962C8B-B14F-4D97-AF65-F5344CB8AC3E}">
        <p14:creationId xmlns:p14="http://schemas.microsoft.com/office/powerpoint/2010/main" val="8231324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017" y="839771"/>
            <a:ext cx="11960943" cy="5560142"/>
          </a:xfrm>
        </p:spPr>
        <p:txBody>
          <a:bodyPr>
            <a:noAutofit/>
          </a:bodyPr>
          <a:lstStyle/>
          <a:p>
            <a:pPr marL="2962275" indent="-2784475" algn="r" defTabSz="246063">
              <a:lnSpc>
                <a:spcPct val="200000"/>
              </a:lnSpc>
            </a:pPr>
            <a:r>
              <a:rPr lang="fa-IR" sz="2800" b="1" dirty="0" smtClean="0">
                <a:solidFill>
                  <a:srgbClr val="C00000"/>
                </a:solidFill>
                <a:cs typeface="B Titr" panose="00000700000000000000" pitchFamily="2" charset="-78"/>
              </a:rPr>
              <a:t>انقلاب </a:t>
            </a:r>
            <a:r>
              <a:rPr lang="fa-IR" sz="2800" b="1" dirty="0">
                <a:solidFill>
                  <a:srgbClr val="C00000"/>
                </a:solidFill>
                <a:cs typeface="B Titr" panose="00000700000000000000" pitchFamily="2" charset="-78"/>
              </a:rPr>
              <a:t>اسلامی درگیر پنج جنگ هم‌ افزا </a:t>
            </a:r>
            <a:r>
              <a:rPr lang="fa-IR" sz="2800" b="1" dirty="0" smtClean="0">
                <a:solidFill>
                  <a:srgbClr val="C00000"/>
                </a:solidFill>
                <a:cs typeface="B Titr" panose="00000700000000000000" pitchFamily="2" charset="-78"/>
              </a:rPr>
              <a:t>اس</a:t>
            </a:r>
            <a:r>
              <a:rPr lang="fa-IR" sz="2800" b="1" dirty="0">
                <a:solidFill>
                  <a:srgbClr val="C00000"/>
                </a:solidFill>
                <a:cs typeface="B Titr" panose="00000700000000000000" pitchFamily="2" charset="-78"/>
              </a:rPr>
              <a:t>ت:</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1- جنگ </a:t>
            </a:r>
            <a:r>
              <a:rPr lang="fa-IR" sz="2800" b="1" dirty="0">
                <a:solidFill>
                  <a:prstClr val="black"/>
                </a:solidFill>
                <a:cs typeface="B Nazanin" panose="00000400000000000000" pitchFamily="2" charset="-78"/>
              </a:rPr>
              <a:t>نرم </a:t>
            </a:r>
            <a:br>
              <a:rPr lang="fa-IR" sz="2800" b="1" dirty="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2- جنگ </a:t>
            </a:r>
            <a:r>
              <a:rPr lang="fa-IR" sz="2800" b="1" dirty="0">
                <a:solidFill>
                  <a:prstClr val="black"/>
                </a:solidFill>
                <a:cs typeface="B Nazanin" panose="00000400000000000000" pitchFamily="2" charset="-78"/>
              </a:rPr>
              <a:t>اقتصادی </a:t>
            </a:r>
            <a:br>
              <a:rPr lang="fa-IR" sz="2800" b="1" dirty="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3- جنگ </a:t>
            </a:r>
            <a:r>
              <a:rPr lang="fa-IR" sz="2800" b="1" dirty="0">
                <a:solidFill>
                  <a:prstClr val="black"/>
                </a:solidFill>
                <a:cs typeface="B Nazanin" panose="00000400000000000000" pitchFamily="2" charset="-78"/>
              </a:rPr>
              <a:t>اطلاعاتی</a:t>
            </a:r>
            <a:br>
              <a:rPr lang="fa-IR" sz="2800" b="1" dirty="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4-جنگ </a:t>
            </a:r>
            <a:r>
              <a:rPr lang="fa-IR" sz="2800" b="1" dirty="0">
                <a:solidFill>
                  <a:prstClr val="black"/>
                </a:solidFill>
                <a:cs typeface="B Nazanin" panose="00000400000000000000" pitchFamily="2" charset="-78"/>
              </a:rPr>
              <a:t>نیابتی</a:t>
            </a:r>
            <a:br>
              <a:rPr lang="fa-IR" sz="2800" b="1" dirty="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5- جنگ دیپلماتیک</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88489" y="1"/>
            <a:ext cx="12192001" cy="777921"/>
          </a:xfrm>
          <a:solidFill>
            <a:schemeClr val="accent2">
              <a:lumMod val="40000"/>
              <a:lumOff val="60000"/>
            </a:schemeClr>
          </a:solidFill>
        </p:spPr>
        <p:txBody>
          <a:bodyPr>
            <a:normAutofit/>
          </a:bodyPr>
          <a:lstStyle/>
          <a:p>
            <a:pPr marL="0" indent="0" algn="ctr">
              <a:buNone/>
            </a:pPr>
            <a:r>
              <a:rPr lang="fa-IR" sz="3600" dirty="0">
                <a:solidFill>
                  <a:srgbClr val="0070C0"/>
                </a:solidFill>
                <a:cs typeface="B Titr" panose="00000700000000000000" pitchFamily="2" charset="-78"/>
              </a:rPr>
              <a:t>جنگ‌های </a:t>
            </a:r>
            <a:r>
              <a:rPr lang="fa-IR" sz="3600" dirty="0" smtClean="0">
                <a:solidFill>
                  <a:srgbClr val="0070C0"/>
                </a:solidFill>
                <a:cs typeface="B Titr" panose="00000700000000000000" pitchFamily="2" charset="-78"/>
              </a:rPr>
              <a:t>پنجگانه دشمن علیه انقلاب</a:t>
            </a:r>
          </a:p>
        </p:txBody>
      </p:sp>
    </p:spTree>
    <p:extLst>
      <p:ext uri="{BB962C8B-B14F-4D97-AF65-F5344CB8AC3E}">
        <p14:creationId xmlns:p14="http://schemas.microsoft.com/office/powerpoint/2010/main" val="6382863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1057" y="785180"/>
            <a:ext cx="11960943" cy="6072820"/>
          </a:xfrm>
        </p:spPr>
        <p:txBody>
          <a:bodyPr>
            <a:noAutofit/>
          </a:bodyPr>
          <a:lstStyle/>
          <a:p>
            <a:pPr algn="r">
              <a:lnSpc>
                <a:spcPct val="150000"/>
              </a:lnSpc>
            </a:pPr>
            <a:r>
              <a:rPr lang="fa-IR" sz="2800" b="1" dirty="0" smtClean="0">
                <a:solidFill>
                  <a:srgbClr val="FF0000"/>
                </a:solidFill>
                <a:effectLst>
                  <a:outerShdw blurRad="38100" dist="38100" dir="2700000" algn="tl">
                    <a:srgbClr val="000000">
                      <a:alpha val="43137"/>
                    </a:srgbClr>
                  </a:outerShdw>
                </a:effectLst>
                <a:cs typeface="B Nazanin" panose="00000400000000000000" pitchFamily="2" charset="-78"/>
              </a:rPr>
              <a:t>🔹</a:t>
            </a:r>
            <a:r>
              <a:rPr lang="fa-IR" sz="2800" b="1" dirty="0">
                <a:solidFill>
                  <a:srgbClr val="FF0000"/>
                </a:solidFill>
                <a:effectLst>
                  <a:outerShdw blurRad="38100" dist="38100" dir="2700000" algn="tl">
                    <a:srgbClr val="000000">
                      <a:alpha val="43137"/>
                    </a:srgbClr>
                  </a:outerShdw>
                </a:effectLst>
                <a:cs typeface="B Nazanin" panose="00000400000000000000" pitchFamily="2" charset="-78"/>
              </a:rPr>
              <a:t>کارکرد جنگ </a:t>
            </a:r>
            <a:r>
              <a:rPr lang="fa-IR" sz="2800" b="1" dirty="0" smtClean="0">
                <a:solidFill>
                  <a:srgbClr val="FF0000"/>
                </a:solidFill>
                <a:effectLst>
                  <a:outerShdw blurRad="38100" dist="38100" dir="2700000" algn="tl">
                    <a:srgbClr val="000000">
                      <a:alpha val="43137"/>
                    </a:srgbClr>
                  </a:outerShdw>
                </a:effectLst>
                <a:cs typeface="B Nazanin" panose="00000400000000000000" pitchFamily="2" charset="-78"/>
              </a:rPr>
              <a:t>نرم: </a:t>
            </a:r>
            <a:r>
              <a:rPr lang="fa-IR" sz="2800" b="1" dirty="0">
                <a:solidFill>
                  <a:prstClr val="black"/>
                </a:solidFill>
                <a:cs typeface="B Nazanin" panose="00000400000000000000" pitchFamily="2" charset="-78"/>
              </a:rPr>
              <a:t>تغییر باور مردم و مسوؤلين برای عدم پایبندی به ارزش‌های انقلاب است. </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a:solidFill>
                  <a:srgbClr val="FF0000"/>
                </a:solidFill>
                <a:effectLst>
                  <a:outerShdw blurRad="38100" dist="38100" dir="2700000" algn="tl">
                    <a:srgbClr val="000000">
                      <a:alpha val="43137"/>
                    </a:srgbClr>
                  </a:outerShdw>
                </a:effectLst>
                <a:cs typeface="B Nazanin" panose="00000400000000000000" pitchFamily="2" charset="-78"/>
              </a:rPr>
              <a:t>🔹 جنگ اقتصادی:  </a:t>
            </a:r>
            <a:r>
              <a:rPr lang="fa-IR" sz="2800" b="1" dirty="0">
                <a:solidFill>
                  <a:prstClr val="black"/>
                </a:solidFill>
                <a:cs typeface="B Nazanin" panose="00000400000000000000" pitchFamily="2" charset="-78"/>
              </a:rPr>
              <a:t>مکمل جنگ نرم می‌باشد و یکی از کارکردهای آن تغییر ادراک و تسریع </a:t>
            </a:r>
            <a:r>
              <a:rPr lang="fa-IR" sz="2800" b="1" dirty="0" smtClean="0">
                <a:solidFill>
                  <a:prstClr val="black"/>
                </a:solidFill>
                <a:cs typeface="B Nazanin" panose="00000400000000000000" pitchFamily="2" charset="-78"/>
              </a:rPr>
              <a:t>							رویگردانی </a:t>
            </a:r>
            <a:r>
              <a:rPr lang="fa-IR" sz="2800" b="1" dirty="0">
                <a:solidFill>
                  <a:prstClr val="black"/>
                </a:solidFill>
                <a:cs typeface="B Nazanin" panose="00000400000000000000" pitchFamily="2" charset="-78"/>
              </a:rPr>
              <a:t>مردم از نظام و خطای محاسباتی مسوؤلين است. </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a:solidFill>
                  <a:srgbClr val="FF0000"/>
                </a:solidFill>
                <a:effectLst>
                  <a:outerShdw blurRad="38100" dist="38100" dir="2700000" algn="tl">
                    <a:srgbClr val="000000">
                      <a:alpha val="43137"/>
                    </a:srgbClr>
                  </a:outerShdw>
                </a:effectLst>
                <a:cs typeface="B Nazanin" panose="00000400000000000000" pitchFamily="2" charset="-78"/>
              </a:rPr>
              <a:t>🔹 کارکرد جنگ اطلاعاتی: </a:t>
            </a:r>
            <a:r>
              <a:rPr lang="fa-IR" sz="2800" b="1" dirty="0">
                <a:solidFill>
                  <a:prstClr val="black"/>
                </a:solidFill>
                <a:cs typeface="B Nazanin" panose="00000400000000000000" pitchFamily="2" charset="-78"/>
              </a:rPr>
              <a:t>توسعه نفوذ و شبکه همکار غرب در ایران از حوزه تصمیم‌سازی به حوزه </a:t>
            </a:r>
            <a:r>
              <a:rPr lang="fa-IR" sz="2800" b="1" dirty="0" smtClean="0">
                <a:solidFill>
                  <a:prstClr val="black"/>
                </a:solidFill>
                <a:cs typeface="B Nazanin" panose="00000400000000000000" pitchFamily="2" charset="-78"/>
              </a:rPr>
              <a:t>					تصمیم‌گیری </a:t>
            </a:r>
            <a:r>
              <a:rPr lang="fa-IR" sz="2800" b="1" dirty="0">
                <a:solidFill>
                  <a:prstClr val="black"/>
                </a:solidFill>
                <a:cs typeface="B Nazanin" panose="00000400000000000000" pitchFamily="2" charset="-78"/>
              </a:rPr>
              <a:t>است. </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a:solidFill>
                  <a:srgbClr val="FF0000"/>
                </a:solidFill>
                <a:effectLst>
                  <a:outerShdw blurRad="38100" dist="38100" dir="2700000" algn="tl">
                    <a:srgbClr val="000000">
                      <a:alpha val="43137"/>
                    </a:srgbClr>
                  </a:outerShdw>
                </a:effectLst>
                <a:cs typeface="B Nazanin" panose="00000400000000000000" pitchFamily="2" charset="-78"/>
              </a:rPr>
              <a:t>🔹 کارکرد جنگ نیابتی: </a:t>
            </a:r>
            <a:r>
              <a:rPr lang="fa-IR" sz="2800" b="1" dirty="0">
                <a:solidFill>
                  <a:prstClr val="black"/>
                </a:solidFill>
                <a:cs typeface="B Nazanin" panose="00000400000000000000" pitchFamily="2" charset="-78"/>
              </a:rPr>
              <a:t>انتقال نا امنی به جغرافیای پیرامونی و محیط داخلی ایران و تثبیت بی‌ثباتی </a:t>
            </a:r>
            <a:r>
              <a:rPr lang="fa-IR" sz="2800" b="1" dirty="0" smtClean="0">
                <a:solidFill>
                  <a:prstClr val="black"/>
                </a:solidFill>
                <a:cs typeface="B Nazanin" panose="00000400000000000000" pitchFamily="2" charset="-78"/>
              </a:rPr>
              <a:t>					در </a:t>
            </a:r>
            <a:r>
              <a:rPr lang="fa-IR" sz="2800" b="1" dirty="0">
                <a:solidFill>
                  <a:prstClr val="black"/>
                </a:solidFill>
                <a:cs typeface="B Nazanin" panose="00000400000000000000" pitchFamily="2" charset="-78"/>
              </a:rPr>
              <a:t>عمق راهبردی جمهوری اسلامی ایران است</a:t>
            </a:r>
            <a:r>
              <a:rPr lang="fa-IR" sz="2800" b="1" dirty="0" smtClean="0">
                <a:solidFill>
                  <a:prstClr val="black"/>
                </a:solidFill>
                <a:cs typeface="B Nazanin" panose="00000400000000000000" pitchFamily="2" charset="-78"/>
              </a:rPr>
              <a:t>.</a:t>
            </a:r>
            <a:br>
              <a:rPr lang="fa-IR" sz="2800" b="1" dirty="0" smtClean="0">
                <a:solidFill>
                  <a:prstClr val="black"/>
                </a:solidFill>
                <a:cs typeface="B Nazanin" panose="00000400000000000000" pitchFamily="2" charset="-78"/>
              </a:rPr>
            </a:br>
            <a:r>
              <a:rPr lang="fa-IR" sz="2800" b="1" dirty="0" smtClean="0">
                <a:solidFill>
                  <a:srgbClr val="FF0000"/>
                </a:solidFill>
                <a:effectLst>
                  <a:outerShdw blurRad="38100" dist="38100" dir="2700000" algn="tl">
                    <a:srgbClr val="000000">
                      <a:alpha val="43137"/>
                    </a:srgbClr>
                  </a:outerShdw>
                </a:effectLst>
                <a:cs typeface="B Nazanin" panose="00000400000000000000" pitchFamily="2" charset="-78"/>
              </a:rPr>
              <a:t>🔹 کارکرد </a:t>
            </a:r>
            <a:r>
              <a:rPr lang="fa-IR" sz="2800" b="1" dirty="0">
                <a:solidFill>
                  <a:srgbClr val="FF0000"/>
                </a:solidFill>
                <a:effectLst>
                  <a:outerShdw blurRad="38100" dist="38100" dir="2700000" algn="tl">
                    <a:srgbClr val="000000">
                      <a:alpha val="43137"/>
                    </a:srgbClr>
                  </a:outerShdw>
                </a:effectLst>
                <a:cs typeface="B Nazanin" panose="00000400000000000000" pitchFamily="2" charset="-78"/>
              </a:rPr>
              <a:t>جنگ دیپلماتیک</a:t>
            </a:r>
            <a:r>
              <a:rPr lang="fa-IR" sz="2800" b="1">
                <a:solidFill>
                  <a:srgbClr val="FF0000"/>
                </a:solidFill>
                <a:effectLst>
                  <a:outerShdw blurRad="38100" dist="38100" dir="2700000" algn="tl">
                    <a:srgbClr val="000000">
                      <a:alpha val="43137"/>
                    </a:srgbClr>
                  </a:outerShdw>
                </a:effectLst>
                <a:cs typeface="B Nazanin" panose="00000400000000000000" pitchFamily="2" charset="-78"/>
              </a:rPr>
              <a:t>: </a:t>
            </a:r>
            <a:r>
              <a:rPr lang="fa-IR" sz="2800" b="1" smtClean="0">
                <a:solidFill>
                  <a:prstClr val="black"/>
                </a:solidFill>
                <a:cs typeface="B Nazanin" panose="00000400000000000000" pitchFamily="2" charset="-78"/>
              </a:rPr>
              <a:t>حفظ </a:t>
            </a:r>
            <a:r>
              <a:rPr lang="fa-IR" sz="2800" b="1" dirty="0">
                <a:solidFill>
                  <a:prstClr val="black"/>
                </a:solidFill>
                <a:cs typeface="B Nazanin" panose="00000400000000000000" pitchFamily="2" charset="-78"/>
              </a:rPr>
              <a:t>اجماع و فشار علیه ایران است</a:t>
            </a:r>
            <a:r>
              <a:rPr lang="fa-IR" sz="2800" b="1" dirty="0" smtClean="0">
                <a:solidFill>
                  <a:prstClr val="black"/>
                </a:solidFill>
                <a:cs typeface="B Nazanin" panose="00000400000000000000" pitchFamily="2" charset="-78"/>
              </a:rPr>
              <a:t>.</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88489" y="1"/>
            <a:ext cx="12192001" cy="777921"/>
          </a:xfrm>
          <a:solidFill>
            <a:schemeClr val="accent2">
              <a:lumMod val="40000"/>
              <a:lumOff val="60000"/>
            </a:schemeClr>
          </a:solidFill>
        </p:spPr>
        <p:txBody>
          <a:bodyPr>
            <a:normAutofit/>
          </a:bodyPr>
          <a:lstStyle/>
          <a:p>
            <a:pPr marL="0" indent="0" algn="ctr">
              <a:buNone/>
            </a:pPr>
            <a:r>
              <a:rPr lang="fa-IR" sz="3600" dirty="0" smtClean="0">
                <a:solidFill>
                  <a:srgbClr val="0070C0"/>
                </a:solidFill>
                <a:cs typeface="B Titr" panose="00000700000000000000" pitchFamily="2" charset="-78"/>
              </a:rPr>
              <a:t>کارکرد‌ </a:t>
            </a:r>
            <a:r>
              <a:rPr lang="fa-IR" sz="3600" dirty="0">
                <a:solidFill>
                  <a:srgbClr val="0070C0"/>
                </a:solidFill>
                <a:cs typeface="B Titr" panose="00000700000000000000" pitchFamily="2" charset="-78"/>
              </a:rPr>
              <a:t>جنگ‌های </a:t>
            </a:r>
            <a:r>
              <a:rPr lang="fa-IR" sz="3600" dirty="0" smtClean="0">
                <a:solidFill>
                  <a:srgbClr val="0070C0"/>
                </a:solidFill>
                <a:cs typeface="B Titr" panose="00000700000000000000" pitchFamily="2" charset="-78"/>
              </a:rPr>
              <a:t>پنجگانه</a:t>
            </a:r>
          </a:p>
        </p:txBody>
      </p:sp>
    </p:spTree>
    <p:extLst>
      <p:ext uri="{BB962C8B-B14F-4D97-AF65-F5344CB8AC3E}">
        <p14:creationId xmlns:p14="http://schemas.microsoft.com/office/powerpoint/2010/main" val="41478050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017" y="839770"/>
            <a:ext cx="11960943" cy="6018229"/>
          </a:xfrm>
        </p:spPr>
        <p:txBody>
          <a:bodyPr>
            <a:noAutofit/>
          </a:bodyPr>
          <a:lstStyle/>
          <a:p>
            <a:pPr algn="r">
              <a:lnSpc>
                <a:spcPct val="150000"/>
              </a:lnSpc>
            </a:pPr>
            <a:r>
              <a:rPr lang="fa-IR" sz="2800" dirty="0">
                <a:solidFill>
                  <a:srgbClr val="C00000"/>
                </a:solidFill>
                <a:cs typeface="B Titr" panose="00000700000000000000" pitchFamily="2" charset="-78"/>
              </a:rPr>
              <a:t>دفاع یک اصل قرآنی و یک </a:t>
            </a:r>
            <a:r>
              <a:rPr lang="fa-IR" sz="2800" dirty="0" smtClean="0">
                <a:solidFill>
                  <a:srgbClr val="C00000"/>
                </a:solidFill>
                <a:cs typeface="B Titr" panose="00000700000000000000" pitchFamily="2" charset="-78"/>
              </a:rPr>
              <a:t>اصل طبیعی</a:t>
            </a:r>
            <a:r>
              <a:rPr lang="fa-IR" sz="2800" dirty="0">
                <a:solidFill>
                  <a:srgbClr val="C00000"/>
                </a:solidFill>
                <a:cs typeface="B Titr" panose="00000700000000000000" pitchFamily="2" charset="-78"/>
              </a:rPr>
              <a:t>:</a:t>
            </a:r>
            <a:br>
              <a:rPr lang="fa-IR" sz="2800" dirty="0">
                <a:solidFill>
                  <a:srgbClr val="C00000"/>
                </a:solidFill>
                <a:cs typeface="B Titr" panose="00000700000000000000" pitchFamily="2" charset="-78"/>
              </a:rPr>
            </a:br>
            <a:r>
              <a:rPr lang="fa-IR" sz="2800" dirty="0">
                <a:solidFill>
                  <a:srgbClr val="C00000"/>
                </a:solidFill>
                <a:cs typeface="B Titr" panose="00000700000000000000" pitchFamily="2" charset="-78"/>
              </a:rPr>
              <a:t>	</a:t>
            </a:r>
            <a:r>
              <a:rPr lang="fa-IR" sz="2800" dirty="0">
                <a:solidFill>
                  <a:srgbClr val="00B050"/>
                </a:solidFill>
                <a:cs typeface="B Titr" panose="00000700000000000000" pitchFamily="2" charset="-78"/>
              </a:rPr>
              <a:t>- </a:t>
            </a:r>
            <a:r>
              <a:rPr lang="fa-IR" sz="2800" b="1" dirty="0">
                <a:solidFill>
                  <a:srgbClr val="00B050"/>
                </a:solidFill>
                <a:cs typeface="B Nazanin" panose="00000400000000000000" pitchFamily="2" charset="-78"/>
              </a:rPr>
              <a:t>قرآن</a:t>
            </a:r>
            <a:r>
              <a:rPr lang="fa-IR" sz="2800" b="1" dirty="0" smtClean="0">
                <a:solidFill>
                  <a:prstClr val="black"/>
                </a:solidFill>
                <a:cs typeface="B Nazanin" panose="00000400000000000000" pitchFamily="2" charset="-78"/>
              </a:rPr>
              <a:t>:</a:t>
            </a:r>
            <a:r>
              <a:rPr lang="en-US" sz="2800" b="1" dirty="0">
                <a:solidFill>
                  <a:prstClr val="black"/>
                </a:solidFill>
                <a:cs typeface="B Nazanin" panose="00000400000000000000" pitchFamily="2" charset="-78"/>
              </a:rPr>
              <a:t>	</a:t>
            </a:r>
            <a:r>
              <a:rPr lang="en-US" sz="2800" b="1" dirty="0" smtClean="0">
                <a:solidFill>
                  <a:prstClr val="black"/>
                </a:solidFill>
                <a:cs typeface="B Nazanin" panose="00000400000000000000" pitchFamily="2" charset="-78"/>
              </a:rPr>
              <a:t>									</a:t>
            </a:r>
            <a:r>
              <a:rPr lang="fa-IR" sz="2800" b="1" dirty="0" smtClean="0">
                <a:solidFill>
                  <a:srgbClr val="00B050"/>
                </a:solidFill>
                <a:cs typeface="B Nazanin" panose="00000400000000000000" pitchFamily="2" charset="-78"/>
              </a:rPr>
              <a:t>- </a:t>
            </a:r>
            <a:r>
              <a:rPr lang="fa-IR" sz="2800" b="1" dirty="0">
                <a:solidFill>
                  <a:srgbClr val="00B050"/>
                </a:solidFill>
                <a:cs typeface="B Nazanin" panose="00000400000000000000" pitchFamily="2" charset="-78"/>
              </a:rPr>
              <a:t>احادیث: </a:t>
            </a:r>
            <a:r>
              <a:rPr lang="fa-IR" sz="2800" b="1" dirty="0">
                <a:solidFill>
                  <a:prstClr val="black"/>
                </a:solidFill>
                <a:cs typeface="B Nazanin" panose="00000400000000000000" pitchFamily="2" charset="-78"/>
              </a:rPr>
              <a:t>توصیه های مکرر به توسعه و حفظ </a:t>
            </a:r>
            <a:r>
              <a:rPr lang="en-US" sz="2800" b="1" dirty="0" smtClean="0">
                <a:solidFill>
                  <a:prstClr val="black"/>
                </a:solidFill>
                <a:cs typeface="B Nazanin" panose="00000400000000000000" pitchFamily="2" charset="-78"/>
              </a:rPr>
              <a:t/>
            </a:r>
            <a:br>
              <a:rPr lang="en-US" sz="2800" b="1" dirty="0" smtClean="0">
                <a:solidFill>
                  <a:prstClr val="black"/>
                </a:solidFill>
                <a:cs typeface="B Nazanin" panose="00000400000000000000" pitchFamily="2" charset="-78"/>
              </a:rPr>
            </a:br>
            <a:r>
              <a:rPr lang="en-US" sz="2800" b="1" dirty="0">
                <a:solidFill>
                  <a:prstClr val="black"/>
                </a:solidFill>
                <a:cs typeface="B Nazanin" panose="00000400000000000000" pitchFamily="2" charset="-78"/>
              </a:rPr>
              <a:t>	</a:t>
            </a:r>
            <a:r>
              <a:rPr lang="en-US" sz="2800" b="1" dirty="0" smtClean="0">
                <a:solidFill>
                  <a:prstClr val="black"/>
                </a:solidFill>
                <a:cs typeface="B Nazanin" panose="00000400000000000000" pitchFamily="2" charset="-78"/>
              </a:rPr>
              <a:t>															</a:t>
            </a:r>
            <a:r>
              <a:rPr lang="fa-IR" sz="2800" b="1" dirty="0" smtClean="0">
                <a:solidFill>
                  <a:prstClr val="black"/>
                </a:solidFill>
                <a:cs typeface="B Nazanin" panose="00000400000000000000" pitchFamily="2" charset="-78"/>
              </a:rPr>
              <a:t>قدرت </a:t>
            </a:r>
            <a:r>
              <a:rPr lang="fa-IR" sz="2800" b="1" dirty="0">
                <a:solidFill>
                  <a:prstClr val="black"/>
                </a:solidFill>
                <a:cs typeface="B Nazanin" panose="00000400000000000000" pitchFamily="2" charset="-78"/>
              </a:rPr>
              <a:t>دفاعی</a:t>
            </a:r>
            <a:br>
              <a:rPr lang="fa-IR" sz="2800" b="1" dirty="0">
                <a:solidFill>
                  <a:prstClr val="black"/>
                </a:solidFill>
                <a:cs typeface="B Nazanin" panose="00000400000000000000" pitchFamily="2" charset="-78"/>
              </a:rPr>
            </a:br>
            <a:r>
              <a:rPr lang="fa-IR" sz="2800" b="1" dirty="0">
                <a:solidFill>
                  <a:prstClr val="black"/>
                </a:solidFill>
                <a:cs typeface="B Nazanin" panose="00000400000000000000" pitchFamily="2" charset="-78"/>
              </a:rPr>
              <a:t>	</a:t>
            </a:r>
            <a:r>
              <a:rPr lang="en-US" sz="2800" b="1" dirty="0" smtClean="0">
                <a:solidFill>
                  <a:prstClr val="black"/>
                </a:solidFill>
                <a:cs typeface="B Nazanin" panose="00000400000000000000" pitchFamily="2" charset="-78"/>
              </a:rPr>
              <a:t/>
            </a:r>
            <a:br>
              <a:rPr lang="en-US" sz="2800" b="1" dirty="0" smtClean="0">
                <a:solidFill>
                  <a:prstClr val="black"/>
                </a:solidFill>
                <a:cs typeface="B Nazanin" panose="00000400000000000000" pitchFamily="2" charset="-78"/>
              </a:rPr>
            </a:br>
            <a:r>
              <a:rPr lang="fa-IR" sz="2800" b="1" dirty="0" smtClean="0">
                <a:solidFill>
                  <a:srgbClr val="00B050"/>
                </a:solidFill>
                <a:cs typeface="B Nazanin" panose="00000400000000000000" pitchFamily="2" charset="-78"/>
              </a:rPr>
              <a:t>- </a:t>
            </a:r>
            <a:r>
              <a:rPr lang="fa-IR" sz="2800" b="1" dirty="0">
                <a:solidFill>
                  <a:srgbClr val="00B050"/>
                </a:solidFill>
                <a:cs typeface="B Nazanin" panose="00000400000000000000" pitchFamily="2" charset="-78"/>
              </a:rPr>
              <a:t>طبیعت: </a:t>
            </a:r>
            <a:r>
              <a:rPr lang="fa-IR" sz="2800" b="1" dirty="0">
                <a:solidFill>
                  <a:prstClr val="black"/>
                </a:solidFill>
                <a:cs typeface="B Nazanin" panose="00000400000000000000" pitchFamily="2" charset="-78"/>
              </a:rPr>
              <a:t>طبیعت جزو ذات همه موجودات زنده است اعم از نباتات ، حیوانات، جسم و جان</a:t>
            </a:r>
            <a:r>
              <a:rPr lang="fa-IR" sz="2800" dirty="0" smtClean="0">
                <a:solidFill>
                  <a:srgbClr val="C00000"/>
                </a:solidFill>
                <a:cs typeface="B Titr" panose="00000700000000000000" pitchFamily="2" charset="-78"/>
              </a:rPr>
              <a:t/>
            </a:r>
            <a:br>
              <a:rPr lang="fa-IR" sz="2800" dirty="0" smtClean="0">
                <a:solidFill>
                  <a:srgbClr val="C00000"/>
                </a:solidFill>
                <a:cs typeface="B Titr" panose="00000700000000000000" pitchFamily="2" charset="-78"/>
              </a:rPr>
            </a:br>
            <a:r>
              <a:rPr lang="fa-IR" sz="2800" dirty="0" smtClean="0">
                <a:solidFill>
                  <a:srgbClr val="C00000"/>
                </a:solidFill>
                <a:cs typeface="B Titr" panose="00000700000000000000" pitchFamily="2" charset="-78"/>
              </a:rPr>
              <a:t> </a:t>
            </a:r>
            <a:r>
              <a:rPr lang="fa-IR" sz="2800" dirty="0" smtClean="0">
                <a:solidFill>
                  <a:srgbClr val="C00000"/>
                </a:solidFill>
                <a:cs typeface="B Titr" panose="00000700000000000000" pitchFamily="2" charset="-78"/>
              </a:rPr>
              <a:t>مقام معظم رهبری: </a:t>
            </a:r>
            <a:br>
              <a:rPr lang="fa-IR" sz="2800" dirty="0" smtClean="0">
                <a:solidFill>
                  <a:srgbClr val="C00000"/>
                </a:solidFill>
                <a:cs typeface="B Titr" panose="00000700000000000000" pitchFamily="2" charset="-78"/>
              </a:rPr>
            </a:br>
            <a:r>
              <a:rPr lang="fa-IR" sz="2800" b="1" dirty="0">
                <a:solidFill>
                  <a:prstClr val="black"/>
                </a:solidFill>
                <a:cs typeface="B Nazanin" panose="00000400000000000000" pitchFamily="2" charset="-78"/>
              </a:rPr>
              <a:t>دفاع جزئی از هویت </a:t>
            </a:r>
            <a:r>
              <a:rPr lang="fa-IR" sz="2800" b="1" dirty="0" smtClean="0">
                <a:solidFill>
                  <a:prstClr val="black"/>
                </a:solidFill>
                <a:cs typeface="B Nazanin" panose="00000400000000000000" pitchFamily="2" charset="-78"/>
              </a:rPr>
              <a:t>یک ملت </a:t>
            </a:r>
            <a:r>
              <a:rPr lang="fa-IR" sz="2800" b="1" dirty="0">
                <a:solidFill>
                  <a:prstClr val="black"/>
                </a:solidFill>
                <a:cs typeface="B Nazanin" panose="00000400000000000000" pitchFamily="2" charset="-78"/>
              </a:rPr>
              <a:t>زنده </a:t>
            </a:r>
            <a:r>
              <a:rPr lang="fa-IR" sz="2800" b="1" dirty="0" smtClean="0">
                <a:solidFill>
                  <a:prstClr val="black"/>
                </a:solidFill>
                <a:cs typeface="B Nazanin" panose="00000400000000000000" pitchFamily="2" charset="-78"/>
              </a:rPr>
              <a:t>است </a:t>
            </a:r>
            <a:r>
              <a:rPr lang="fa-IR" sz="2800" b="1" dirty="0" smtClean="0">
                <a:solidFill>
                  <a:prstClr val="black"/>
                </a:solidFill>
                <a:cs typeface="B Nazanin" panose="00000400000000000000" pitchFamily="2" charset="-78"/>
              </a:rPr>
              <a:t>!هر </a:t>
            </a:r>
            <a:r>
              <a:rPr lang="fa-IR" sz="2800" b="1" dirty="0">
                <a:solidFill>
                  <a:prstClr val="black"/>
                </a:solidFill>
                <a:cs typeface="B Nazanin" panose="00000400000000000000" pitchFamily="2" charset="-78"/>
              </a:rPr>
              <a:t>ملتی که نتواند از خود دفاع بکند ، زنده نیست !</a:t>
            </a:r>
            <a:br>
              <a:rPr lang="fa-IR" sz="2800" b="1" dirty="0">
                <a:solidFill>
                  <a:prstClr val="black"/>
                </a:solidFill>
                <a:cs typeface="B Nazanin" panose="00000400000000000000" pitchFamily="2" charset="-78"/>
              </a:rPr>
            </a:br>
            <a:r>
              <a:rPr lang="fa-IR" sz="2800" b="1" dirty="0">
                <a:solidFill>
                  <a:prstClr val="black"/>
                </a:solidFill>
                <a:cs typeface="B Nazanin" panose="00000400000000000000" pitchFamily="2" charset="-78"/>
              </a:rPr>
              <a:t>هر ملتی هم که به فکر دفاع از خود نباشد و خود را آماده نکند ، در واقع زنده نیست !</a:t>
            </a:r>
            <a:br>
              <a:rPr lang="fa-IR" sz="2800" b="1" dirty="0">
                <a:solidFill>
                  <a:prstClr val="black"/>
                </a:solidFill>
                <a:cs typeface="B Nazanin" panose="00000400000000000000" pitchFamily="2" charset="-78"/>
              </a:rPr>
            </a:br>
            <a:r>
              <a:rPr lang="fa-IR" sz="2800" b="1" dirty="0">
                <a:solidFill>
                  <a:prstClr val="black"/>
                </a:solidFill>
                <a:cs typeface="B Nazanin" panose="00000400000000000000" pitchFamily="2" charset="-78"/>
              </a:rPr>
              <a:t>هر ملتی هم که اهمیت دفاع را درک نکند ، به یک معنا زنده نیست !</a:t>
            </a:r>
            <a:br>
              <a:rPr lang="fa-IR" sz="2800" b="1" dirty="0">
                <a:solidFill>
                  <a:prstClr val="black"/>
                </a:solidFill>
                <a:cs typeface="B Nazanin" panose="00000400000000000000" pitchFamily="2" charset="-78"/>
              </a:rPr>
            </a:br>
            <a:r>
              <a:rPr lang="fa-IR" sz="2800" dirty="0">
                <a:solidFill>
                  <a:srgbClr val="C00000"/>
                </a:solidFill>
                <a:cs typeface="B Titr" panose="00000700000000000000" pitchFamily="2" charset="-78"/>
              </a:rPr>
              <a:t/>
            </a:r>
            <a:br>
              <a:rPr lang="fa-IR" sz="2800" dirty="0">
                <a:solidFill>
                  <a:srgbClr val="C00000"/>
                </a:solidFill>
                <a:cs typeface="B Titr" panose="00000700000000000000" pitchFamily="2" charset="-78"/>
              </a:rPr>
            </a:br>
            <a:r>
              <a:rPr lang="fa-IR" sz="2800" b="1" dirty="0" smtClean="0">
                <a:solidFill>
                  <a:prstClr val="black"/>
                </a:solidFill>
                <a:cs typeface="B Nazanin" panose="00000400000000000000" pitchFamily="2" charset="-78"/>
              </a:rPr>
              <a:t>..</a:t>
            </a:r>
            <a:r>
              <a:rPr lang="fa-IR" sz="2800" dirty="0" smtClean="0">
                <a:solidFill>
                  <a:srgbClr val="C00000"/>
                </a:solidFill>
                <a:cs typeface="B Titr" panose="00000700000000000000" pitchFamily="2" charset="-78"/>
              </a:rPr>
              <a:t/>
            </a:r>
            <a:br>
              <a:rPr lang="fa-IR" sz="2800" dirty="0" smtClean="0">
                <a:solidFill>
                  <a:srgbClr val="C00000"/>
                </a:solidFill>
                <a:cs typeface="B Titr" panose="00000700000000000000" pitchFamily="2" charset="-78"/>
              </a:rPr>
            </a:br>
            <a:r>
              <a:rPr lang="fa-IR" sz="2800" dirty="0" smtClean="0">
                <a:solidFill>
                  <a:schemeClr val="tx1"/>
                </a:solidFill>
                <a:cs typeface="B Titr" panose="00000700000000000000" pitchFamily="2" charset="-78"/>
              </a:rPr>
              <a:t/>
            </a:r>
            <a:br>
              <a:rPr lang="fa-IR" sz="2800" dirty="0" smtClean="0">
                <a:solidFill>
                  <a:schemeClr val="tx1"/>
                </a:solidFill>
                <a:cs typeface="B Titr" panose="00000700000000000000" pitchFamily="2" charset="-78"/>
              </a:rPr>
            </a:b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192001" cy="777921"/>
          </a:xfrm>
          <a:solidFill>
            <a:schemeClr val="accent2">
              <a:lumMod val="40000"/>
              <a:lumOff val="60000"/>
            </a:schemeClr>
          </a:solidFill>
        </p:spPr>
        <p:txBody>
          <a:bodyPr>
            <a:normAutofit/>
          </a:bodyPr>
          <a:lstStyle/>
          <a:p>
            <a:pPr marL="0" indent="0" algn="ctr">
              <a:buNone/>
            </a:pPr>
            <a:r>
              <a:rPr lang="fa-IR" sz="3600" dirty="0" smtClean="0">
                <a:solidFill>
                  <a:srgbClr val="0070C0"/>
                </a:solidFill>
                <a:cs typeface="B Titr" panose="00000700000000000000" pitchFamily="2" charset="-78"/>
              </a:rPr>
              <a:t>ضرورت تقویت بنیه دفاعی</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06207" y="1589040"/>
            <a:ext cx="4283623" cy="1742739"/>
          </a:xfrm>
          <a:prstGeom prst="rect">
            <a:avLst/>
          </a:prstGeom>
        </p:spPr>
      </p:pic>
    </p:spTree>
    <p:extLst>
      <p:ext uri="{BB962C8B-B14F-4D97-AF65-F5344CB8AC3E}">
        <p14:creationId xmlns:p14="http://schemas.microsoft.com/office/powerpoint/2010/main" val="14417175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1057" y="798834"/>
            <a:ext cx="11960943" cy="6059166"/>
          </a:xfrm>
        </p:spPr>
        <p:txBody>
          <a:bodyPr>
            <a:noAutofit/>
          </a:bodyPr>
          <a:lstStyle/>
          <a:p>
            <a:pPr marL="450850" indent="-450850" algn="r">
              <a:lnSpc>
                <a:spcPct val="200000"/>
              </a:lnSpc>
            </a:pPr>
            <a:r>
              <a:rPr lang="fa-IR" sz="2800" dirty="0" smtClean="0">
                <a:solidFill>
                  <a:srgbClr val="C00000"/>
                </a:solidFill>
                <a:cs typeface="B Titr" panose="00000700000000000000" pitchFamily="2" charset="-78"/>
              </a:rPr>
              <a:t>	بخشی </a:t>
            </a:r>
            <a:r>
              <a:rPr lang="fa-IR" sz="2800" dirty="0">
                <a:solidFill>
                  <a:srgbClr val="C00000"/>
                </a:solidFill>
                <a:cs typeface="B Titr" panose="00000700000000000000" pitchFamily="2" charset="-78"/>
              </a:rPr>
              <a:t>از برنامه های دشمن:</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1- نابودی توان هسته ای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2- نابودی قدرت موشکی</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3- تضعیف سپاه، بسیج و قدرت مردمی</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4- کاهش قدرت منطقه ای و از بین بردن نفوذ ایران در عرصه بین المللی</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5- کنترل پیشرفت فنی، علمی و دفاعی</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88489" y="1"/>
            <a:ext cx="12192001" cy="777921"/>
          </a:xfrm>
          <a:solidFill>
            <a:schemeClr val="accent2">
              <a:lumMod val="40000"/>
              <a:lumOff val="60000"/>
            </a:schemeClr>
          </a:solidFill>
        </p:spPr>
        <p:txBody>
          <a:bodyPr>
            <a:normAutofit/>
          </a:bodyPr>
          <a:lstStyle/>
          <a:p>
            <a:pPr marL="0" indent="0" algn="ctr">
              <a:buNone/>
            </a:pPr>
            <a:r>
              <a:rPr lang="fa-IR" sz="3600" dirty="0" smtClean="0">
                <a:solidFill>
                  <a:srgbClr val="0070C0"/>
                </a:solidFill>
                <a:cs typeface="B Titr" panose="00000700000000000000" pitchFamily="2" charset="-78"/>
              </a:rPr>
              <a:t>برنامه ریزی و تلاش برای نابودی اقتدار ج.ا.ا. </a:t>
            </a:r>
          </a:p>
        </p:txBody>
      </p:sp>
    </p:spTree>
    <p:extLst>
      <p:ext uri="{BB962C8B-B14F-4D97-AF65-F5344CB8AC3E}">
        <p14:creationId xmlns:p14="http://schemas.microsoft.com/office/powerpoint/2010/main" val="501190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1057" y="798834"/>
            <a:ext cx="11960943" cy="6059166"/>
          </a:xfrm>
        </p:spPr>
        <p:txBody>
          <a:bodyPr>
            <a:noAutofit/>
          </a:bodyPr>
          <a:lstStyle/>
          <a:p>
            <a:pPr marL="1433513" indent="-1257300" algn="r" defTabSz="1528763">
              <a:lnSpc>
                <a:spcPct val="200000"/>
              </a:lnSpc>
            </a:pPr>
            <a:r>
              <a:rPr lang="fa-IR" sz="2800" dirty="0" smtClean="0">
                <a:solidFill>
                  <a:srgbClr val="C00000"/>
                </a:solidFill>
                <a:cs typeface="B Titr" panose="00000700000000000000" pitchFamily="2" charset="-78"/>
              </a:rPr>
              <a:t>توافق آشکار </a:t>
            </a:r>
            <a:r>
              <a:rPr lang="fa-IR" sz="2800" dirty="0">
                <a:solidFill>
                  <a:srgbClr val="C00000"/>
                </a:solidFill>
                <a:cs typeface="B Titr" panose="00000700000000000000" pitchFamily="2" charset="-78"/>
              </a:rPr>
              <a:t>و نهان داخل و </a:t>
            </a:r>
            <a:r>
              <a:rPr lang="fa-IR" sz="2800" dirty="0" smtClean="0">
                <a:solidFill>
                  <a:srgbClr val="C00000"/>
                </a:solidFill>
                <a:cs typeface="B Titr" panose="00000700000000000000" pitchFamily="2" charset="-78"/>
              </a:rPr>
              <a:t>خارج</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به وسیله </a:t>
            </a:r>
            <a:r>
              <a:rPr lang="fa-IR" sz="2800" b="1" dirty="0">
                <a:solidFill>
                  <a:prstClr val="black"/>
                </a:solidFill>
                <a:cs typeface="B Nazanin" panose="00000400000000000000" pitchFamily="2" charset="-78"/>
              </a:rPr>
              <a:t>دوستان </a:t>
            </a:r>
            <a:r>
              <a:rPr lang="fa-IR" sz="2800" b="1" dirty="0" smtClean="0">
                <a:solidFill>
                  <a:prstClr val="black"/>
                </a:solidFill>
                <a:cs typeface="B Nazanin" panose="00000400000000000000" pitchFamily="2" charset="-78"/>
              </a:rPr>
              <a:t>ناآگاه </a:t>
            </a:r>
            <a:r>
              <a:rPr lang="fa-IR" sz="2800" b="1" dirty="0">
                <a:solidFill>
                  <a:prstClr val="black"/>
                </a:solidFill>
                <a:cs typeface="B Nazanin" panose="00000400000000000000" pitchFamily="2" charset="-78"/>
              </a:rPr>
              <a:t>و </a:t>
            </a:r>
            <a:r>
              <a:rPr lang="fa-IR" sz="2800" b="1" dirty="0" smtClean="0">
                <a:solidFill>
                  <a:prstClr val="black"/>
                </a:solidFill>
                <a:cs typeface="B Nazanin" panose="00000400000000000000" pitchFamily="2" charset="-78"/>
              </a:rPr>
              <a:t>مغرضین</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پی ریزی برجام های چند گانه</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توافقات پنهانی که هر از چند گاه یکی از آنها خود نمایی می کند</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88489" y="1"/>
            <a:ext cx="12192001" cy="777921"/>
          </a:xfrm>
          <a:solidFill>
            <a:schemeClr val="accent2">
              <a:lumMod val="40000"/>
              <a:lumOff val="60000"/>
            </a:schemeClr>
          </a:solidFill>
        </p:spPr>
        <p:txBody>
          <a:bodyPr>
            <a:normAutofit/>
          </a:bodyPr>
          <a:lstStyle/>
          <a:p>
            <a:pPr marL="0" indent="0" algn="ctr">
              <a:buNone/>
            </a:pPr>
            <a:r>
              <a:rPr lang="fa-IR" sz="3600" dirty="0" smtClean="0">
                <a:solidFill>
                  <a:srgbClr val="0070C0"/>
                </a:solidFill>
                <a:cs typeface="B Titr" panose="00000700000000000000" pitchFamily="2" charset="-78"/>
              </a:rPr>
              <a:t>برنامه ریزی و تلاش برای نابودی اقتدار ج.ا.ا. </a:t>
            </a:r>
          </a:p>
        </p:txBody>
      </p:sp>
    </p:spTree>
    <p:extLst>
      <p:ext uri="{BB962C8B-B14F-4D97-AF65-F5344CB8AC3E}">
        <p14:creationId xmlns:p14="http://schemas.microsoft.com/office/powerpoint/2010/main" val="40715563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1057" y="812482"/>
            <a:ext cx="11960943" cy="6045518"/>
          </a:xfrm>
        </p:spPr>
        <p:txBody>
          <a:bodyPr>
            <a:noAutofit/>
          </a:bodyPr>
          <a:lstStyle/>
          <a:p>
            <a:pPr algn="r">
              <a:lnSpc>
                <a:spcPts val="3800"/>
              </a:lnSpc>
            </a:pPr>
            <a:r>
              <a:rPr lang="fa-IR" sz="2800" b="1" dirty="0" smtClean="0">
                <a:solidFill>
                  <a:prstClr val="black"/>
                </a:solidFill>
                <a:cs typeface="B Nazanin" panose="00000400000000000000" pitchFamily="2" charset="-78"/>
              </a:rPr>
              <a:t>	</a:t>
            </a:r>
            <a:r>
              <a:rPr lang="fa-IR" sz="2800" dirty="0">
                <a:solidFill>
                  <a:srgbClr val="C00000"/>
                </a:solidFill>
                <a:cs typeface="B Titr" panose="00000700000000000000" pitchFamily="2" charset="-78"/>
              </a:rPr>
              <a:t> </a:t>
            </a:r>
            <a:r>
              <a:rPr lang="fa-IR" sz="2800" dirty="0" smtClean="0">
                <a:solidFill>
                  <a:srgbClr val="C00000"/>
                </a:solidFill>
                <a:cs typeface="B Titr" panose="00000700000000000000" pitchFamily="2" charset="-78"/>
              </a:rPr>
              <a:t>اجرای کل </a:t>
            </a:r>
            <a:r>
              <a:rPr lang="fa-IR" sz="2800" dirty="0">
                <a:solidFill>
                  <a:srgbClr val="C00000"/>
                </a:solidFill>
                <a:cs typeface="B Titr" panose="00000700000000000000" pitchFamily="2" charset="-78"/>
              </a:rPr>
              <a:t>تعهدات ایران در برجام: </a:t>
            </a:r>
            <a:r>
              <a:rPr lang="fa-IR" sz="2800" b="1" dirty="0" smtClean="0">
                <a:solidFill>
                  <a:prstClr val="black"/>
                </a:solidFill>
                <a:cs typeface="B Nazanin" panose="00000400000000000000" pitchFamily="2" charset="-78"/>
              </a:rPr>
              <a:t>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 تعطیلی </a:t>
            </a:r>
            <a:r>
              <a:rPr lang="fa-IR" sz="2800" b="1" dirty="0">
                <a:solidFill>
                  <a:prstClr val="black"/>
                </a:solidFill>
                <a:cs typeface="B Nazanin" panose="00000400000000000000" pitchFamily="2" charset="-78"/>
              </a:rPr>
              <a:t>فردو</a:t>
            </a:r>
            <a:br>
              <a:rPr lang="fa-IR" sz="2800" b="1" dirty="0">
                <a:solidFill>
                  <a:prstClr val="black"/>
                </a:solidFill>
                <a:cs typeface="B Nazanin" panose="00000400000000000000" pitchFamily="2" charset="-78"/>
              </a:rPr>
            </a:br>
            <a:r>
              <a:rPr lang="fa-IR" sz="2800" b="1" dirty="0">
                <a:solidFill>
                  <a:prstClr val="black"/>
                </a:solidFill>
                <a:cs typeface="B Nazanin" panose="00000400000000000000" pitchFamily="2" charset="-78"/>
              </a:rPr>
              <a:t>		</a:t>
            </a:r>
            <a:r>
              <a:rPr lang="fa-IR" sz="2800" b="1" dirty="0" smtClean="0">
                <a:solidFill>
                  <a:prstClr val="black"/>
                </a:solidFill>
                <a:cs typeface="B Nazanin" panose="00000400000000000000" pitchFamily="2" charset="-78"/>
              </a:rPr>
              <a:t>		-</a:t>
            </a:r>
            <a:r>
              <a:rPr lang="fa-IR" sz="2800" b="1" dirty="0">
                <a:solidFill>
                  <a:prstClr val="black"/>
                </a:solidFill>
                <a:cs typeface="B Nazanin" panose="00000400000000000000" pitchFamily="2" charset="-78"/>
              </a:rPr>
              <a:t>از کار انداختن 19 هزار </a:t>
            </a:r>
            <a:r>
              <a:rPr lang="fa-IR" sz="2800" b="1" dirty="0" smtClean="0">
                <a:solidFill>
                  <a:prstClr val="black"/>
                </a:solidFill>
                <a:cs typeface="B Nazanin" panose="00000400000000000000" pitchFamily="2" charset="-78"/>
              </a:rPr>
              <a:t>سانتیفیوژ</a:t>
            </a:r>
            <a:r>
              <a:rPr lang="fa-IR" sz="2800" b="1" dirty="0">
                <a:solidFill>
                  <a:prstClr val="black"/>
                </a:solidFill>
                <a:cs typeface="B Nazanin" panose="00000400000000000000" pitchFamily="2" charset="-78"/>
              </a:rPr>
              <a:t/>
            </a:r>
            <a:br>
              <a:rPr lang="fa-IR" sz="2800" b="1" dirty="0">
                <a:solidFill>
                  <a:prstClr val="black"/>
                </a:solidFill>
                <a:cs typeface="B Nazanin" panose="00000400000000000000" pitchFamily="2" charset="-78"/>
              </a:rPr>
            </a:br>
            <a:r>
              <a:rPr lang="fa-IR" sz="2800" b="1" dirty="0">
                <a:solidFill>
                  <a:prstClr val="black"/>
                </a:solidFill>
                <a:cs typeface="B Nazanin" panose="00000400000000000000" pitchFamily="2" charset="-78"/>
              </a:rPr>
              <a:t>		</a:t>
            </a:r>
            <a:r>
              <a:rPr lang="fa-IR" sz="2800" b="1" dirty="0" smtClean="0">
                <a:solidFill>
                  <a:prstClr val="black"/>
                </a:solidFill>
                <a:cs typeface="B Nazanin" panose="00000400000000000000" pitchFamily="2" charset="-78"/>
              </a:rPr>
              <a:t>		-</a:t>
            </a:r>
            <a:r>
              <a:rPr lang="fa-IR" sz="2800" b="1" dirty="0">
                <a:solidFill>
                  <a:prstClr val="black"/>
                </a:solidFill>
                <a:cs typeface="B Nazanin" panose="00000400000000000000" pitchFamily="2" charset="-78"/>
              </a:rPr>
              <a:t>بتن ریختن روی رآکتور اتمی اراک </a:t>
            </a:r>
            <a:br>
              <a:rPr lang="fa-IR" sz="2800" b="1" dirty="0">
                <a:solidFill>
                  <a:prstClr val="black"/>
                </a:solidFill>
                <a:cs typeface="B Nazanin" panose="00000400000000000000" pitchFamily="2" charset="-78"/>
              </a:rPr>
            </a:br>
            <a:r>
              <a:rPr lang="fa-IR" sz="2800" b="1" dirty="0">
                <a:solidFill>
                  <a:prstClr val="black"/>
                </a:solidFill>
                <a:cs typeface="B Nazanin" panose="00000400000000000000" pitchFamily="2" charset="-78"/>
              </a:rPr>
              <a:t>		</a:t>
            </a:r>
            <a:r>
              <a:rPr lang="fa-IR" sz="2800" b="1" dirty="0" smtClean="0">
                <a:solidFill>
                  <a:prstClr val="black"/>
                </a:solidFill>
                <a:cs typeface="B Nazanin" panose="00000400000000000000" pitchFamily="2" charset="-78"/>
              </a:rPr>
              <a:t>		-</a:t>
            </a:r>
            <a:r>
              <a:rPr lang="fa-IR" sz="2800" b="1" dirty="0">
                <a:solidFill>
                  <a:prstClr val="black"/>
                </a:solidFill>
                <a:cs typeface="B Nazanin" panose="00000400000000000000" pitchFamily="2" charset="-78"/>
              </a:rPr>
              <a:t>نابودی 11 تن اورانیوم و </a:t>
            </a:r>
            <a:r>
              <a:rPr lang="fa-IR" sz="2800" b="1" dirty="0" smtClean="0">
                <a:solidFill>
                  <a:prstClr val="black"/>
                </a:solidFill>
                <a:cs typeface="B Nazanin" panose="00000400000000000000" pitchFamily="2" charset="-78"/>
              </a:rPr>
              <a:t>...</a:t>
            </a:r>
            <a:r>
              <a:rPr lang="fa-IR" sz="2800" dirty="0" smtClean="0">
                <a:solidFill>
                  <a:srgbClr val="C00000"/>
                </a:solidFill>
                <a:cs typeface="B Titr" panose="00000700000000000000" pitchFamily="2" charset="-78"/>
              </a:rPr>
              <a:t/>
            </a:r>
            <a:br>
              <a:rPr lang="fa-IR" sz="2800" dirty="0" smtClean="0">
                <a:solidFill>
                  <a:srgbClr val="C00000"/>
                </a:solidFill>
                <a:cs typeface="B Titr" panose="00000700000000000000" pitchFamily="2" charset="-78"/>
              </a:rPr>
            </a:br>
            <a:r>
              <a:rPr lang="fa-IR" sz="2800" dirty="0" smtClean="0">
                <a:solidFill>
                  <a:srgbClr val="C00000"/>
                </a:solidFill>
                <a:cs typeface="B Titr" panose="00000700000000000000" pitchFamily="2" charset="-78"/>
              </a:rPr>
              <a:t>آسایش </a:t>
            </a:r>
            <a:r>
              <a:rPr lang="fa-IR" sz="2800" dirty="0">
                <a:solidFill>
                  <a:srgbClr val="C00000"/>
                </a:solidFill>
                <a:cs typeface="B Titr" panose="00000700000000000000" pitchFamily="2" charset="-78"/>
              </a:rPr>
              <a:t>غرب و شیاطین منطقه از قدرت هسته ای :</a:t>
            </a:r>
            <a:br>
              <a:rPr lang="fa-IR" sz="2800" dirty="0">
                <a:solidFill>
                  <a:srgbClr val="C00000"/>
                </a:solidFill>
                <a:cs typeface="B Titr" panose="00000700000000000000" pitchFamily="2" charset="-78"/>
              </a:rPr>
            </a:br>
            <a:r>
              <a:rPr lang="fa-IR" sz="2800" dirty="0">
                <a:solidFill>
                  <a:srgbClr val="C00000"/>
                </a:solidFill>
                <a:cs typeface="B Titr" panose="00000700000000000000" pitchFamily="2" charset="-78"/>
              </a:rPr>
              <a:t>				</a:t>
            </a:r>
            <a:r>
              <a:rPr lang="fa-IR" sz="2800" dirty="0" smtClean="0">
                <a:solidFill>
                  <a:srgbClr val="C00000"/>
                </a:solidFill>
                <a:cs typeface="B Titr" panose="00000700000000000000" pitchFamily="2" charset="-78"/>
              </a:rPr>
              <a:t>-</a:t>
            </a:r>
            <a:r>
              <a:rPr lang="fa-IR" sz="2800" b="1" dirty="0">
                <a:solidFill>
                  <a:prstClr val="black"/>
                </a:solidFill>
                <a:cs typeface="B Nazanin" panose="00000400000000000000" pitchFamily="2" charset="-78"/>
              </a:rPr>
              <a:t>اطمینان به اسرائیل و عربستان و ...</a:t>
            </a:r>
            <a:r>
              <a:rPr lang="fa-IR" sz="2800" dirty="0">
                <a:solidFill>
                  <a:srgbClr val="C00000"/>
                </a:solidFill>
                <a:cs typeface="B Titr" panose="00000700000000000000" pitchFamily="2" charset="-78"/>
              </a:rPr>
              <a:t/>
            </a:r>
            <a:br>
              <a:rPr lang="fa-IR" sz="2800" dirty="0">
                <a:solidFill>
                  <a:srgbClr val="C00000"/>
                </a:solidFill>
                <a:cs typeface="B Titr" panose="00000700000000000000" pitchFamily="2" charset="-78"/>
              </a:rPr>
            </a:br>
            <a:r>
              <a:rPr lang="fa-IR" sz="2800" dirty="0">
                <a:solidFill>
                  <a:prstClr val="black"/>
                </a:solidFill>
                <a:cs typeface="B Titr" panose="00000700000000000000" pitchFamily="2" charset="-78"/>
              </a:rPr>
              <a:t> </a:t>
            </a:r>
            <a:r>
              <a:rPr lang="fa-IR" sz="2800" dirty="0">
                <a:solidFill>
                  <a:srgbClr val="C00000"/>
                </a:solidFill>
                <a:cs typeface="B Titr" panose="00000700000000000000" pitchFamily="2" charset="-78"/>
              </a:rPr>
              <a:t>عدم پایبندی غرب به تعهدات:</a:t>
            </a:r>
            <a:br>
              <a:rPr lang="fa-IR" sz="2800" dirty="0">
                <a:solidFill>
                  <a:srgbClr val="C00000"/>
                </a:solidFill>
                <a:cs typeface="B Titr" panose="00000700000000000000" pitchFamily="2" charset="-78"/>
              </a:rPr>
            </a:br>
            <a:r>
              <a:rPr lang="fa-IR" sz="2800" dirty="0">
                <a:solidFill>
                  <a:srgbClr val="C00000"/>
                </a:solidFill>
                <a:cs typeface="B Titr" panose="00000700000000000000" pitchFamily="2" charset="-78"/>
              </a:rPr>
              <a:t>				</a:t>
            </a:r>
            <a:r>
              <a:rPr lang="fa-IR" sz="2800" dirty="0" smtClean="0">
                <a:solidFill>
                  <a:srgbClr val="C00000"/>
                </a:solidFill>
                <a:cs typeface="B Titr" panose="00000700000000000000" pitchFamily="2" charset="-78"/>
              </a:rPr>
              <a:t>-</a:t>
            </a:r>
            <a:r>
              <a:rPr lang="fa-IR" sz="2800" b="1" dirty="0">
                <a:solidFill>
                  <a:prstClr val="black"/>
                </a:solidFill>
                <a:cs typeface="B Nazanin" panose="00000400000000000000" pitchFamily="2" charset="-78"/>
              </a:rPr>
              <a:t>عدم لغو تحریم ها (فقط روی کاغذ تحریم لغو شد)</a:t>
            </a:r>
            <a:br>
              <a:rPr lang="fa-IR" sz="2800" b="1" dirty="0">
                <a:solidFill>
                  <a:prstClr val="black"/>
                </a:solidFill>
                <a:cs typeface="B Nazanin" panose="00000400000000000000" pitchFamily="2" charset="-78"/>
              </a:rPr>
            </a:br>
            <a:r>
              <a:rPr lang="fa-IR" sz="2800" b="1" dirty="0">
                <a:solidFill>
                  <a:prstClr val="black"/>
                </a:solidFill>
                <a:cs typeface="B Nazanin" panose="00000400000000000000" pitchFamily="2" charset="-78"/>
              </a:rPr>
              <a:t>				</a:t>
            </a:r>
            <a:r>
              <a:rPr lang="fa-IR" sz="2800" b="1" dirty="0" smtClean="0">
                <a:solidFill>
                  <a:prstClr val="black"/>
                </a:solidFill>
                <a:cs typeface="B Nazanin" panose="00000400000000000000" pitchFamily="2" charset="-78"/>
              </a:rPr>
              <a:t>-</a:t>
            </a:r>
            <a:r>
              <a:rPr lang="fa-IR" sz="2800" b="1" dirty="0">
                <a:solidFill>
                  <a:prstClr val="black"/>
                </a:solidFill>
                <a:cs typeface="B Nazanin" panose="00000400000000000000" pitchFamily="2" charset="-78"/>
              </a:rPr>
              <a:t>عدم عودت دارایی های ایران</a:t>
            </a:r>
            <a:br>
              <a:rPr lang="fa-IR" sz="2800" b="1" dirty="0">
                <a:solidFill>
                  <a:prstClr val="black"/>
                </a:solidFill>
                <a:cs typeface="B Nazanin" panose="00000400000000000000" pitchFamily="2" charset="-78"/>
              </a:rPr>
            </a:br>
            <a:r>
              <a:rPr lang="fa-IR" sz="2800" b="1" dirty="0">
                <a:solidFill>
                  <a:prstClr val="black"/>
                </a:solidFill>
                <a:cs typeface="B Nazanin" panose="00000400000000000000" pitchFamily="2" charset="-78"/>
              </a:rPr>
              <a:t>				</a:t>
            </a:r>
            <a:r>
              <a:rPr lang="fa-IR" sz="2800" b="1" dirty="0" smtClean="0">
                <a:solidFill>
                  <a:prstClr val="black"/>
                </a:solidFill>
                <a:cs typeface="B Nazanin" panose="00000400000000000000" pitchFamily="2" charset="-78"/>
              </a:rPr>
              <a:t>-</a:t>
            </a:r>
            <a:r>
              <a:rPr lang="fa-IR" sz="2800" b="1" dirty="0">
                <a:solidFill>
                  <a:prstClr val="black"/>
                </a:solidFill>
                <a:cs typeface="B Nazanin" panose="00000400000000000000" pitchFamily="2" charset="-78"/>
              </a:rPr>
              <a:t>افزایش </a:t>
            </a:r>
            <a:r>
              <a:rPr lang="fa-IR" sz="2800" b="1" dirty="0" smtClean="0">
                <a:solidFill>
                  <a:prstClr val="black"/>
                </a:solidFill>
                <a:cs typeface="B Nazanin" panose="00000400000000000000" pitchFamily="2" charset="-78"/>
              </a:rPr>
              <a:t>تحریم</a:t>
            </a:r>
            <a:r>
              <a:rPr lang="fa-IR" sz="2800" b="1" dirty="0">
                <a:solidFill>
                  <a:prstClr val="black"/>
                </a:solidFill>
                <a:cs typeface="B Nazanin" panose="00000400000000000000" pitchFamily="2" charset="-78"/>
              </a:rPr>
              <a:t/>
            </a:r>
            <a:br>
              <a:rPr lang="fa-IR" sz="2800" b="1" dirty="0">
                <a:solidFill>
                  <a:prstClr val="black"/>
                </a:solidFill>
                <a:cs typeface="B Nazanin" panose="00000400000000000000" pitchFamily="2" charset="-78"/>
              </a:rPr>
            </a:br>
            <a:r>
              <a:rPr lang="fa-IR" sz="2800" b="1" dirty="0">
                <a:solidFill>
                  <a:prstClr val="black"/>
                </a:solidFill>
                <a:cs typeface="B Nazanin" panose="00000400000000000000" pitchFamily="2" charset="-78"/>
              </a:rPr>
              <a:t>				</a:t>
            </a:r>
            <a:r>
              <a:rPr lang="fa-IR" sz="2800" b="1" dirty="0" smtClean="0">
                <a:solidFill>
                  <a:prstClr val="black"/>
                </a:solidFill>
                <a:cs typeface="B Nazanin" panose="00000400000000000000" pitchFamily="2" charset="-78"/>
              </a:rPr>
              <a:t>- </a:t>
            </a:r>
            <a:r>
              <a:rPr lang="fa-IR" sz="2800" b="1" dirty="0">
                <a:solidFill>
                  <a:prstClr val="black"/>
                </a:solidFill>
                <a:cs typeface="B Nazanin" panose="00000400000000000000" pitchFamily="2" charset="-78"/>
              </a:rPr>
              <a:t>بهانه جوئی های </a:t>
            </a:r>
            <a:r>
              <a:rPr lang="fa-IR" sz="2800" b="1" dirty="0" smtClean="0">
                <a:solidFill>
                  <a:prstClr val="black"/>
                </a:solidFill>
                <a:cs typeface="B Nazanin" panose="00000400000000000000" pitchFamily="2" charset="-78"/>
              </a:rPr>
              <a:t>مختلف</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88489" y="1"/>
            <a:ext cx="12192001" cy="777921"/>
          </a:xfrm>
          <a:solidFill>
            <a:schemeClr val="accent2">
              <a:lumMod val="40000"/>
              <a:lumOff val="60000"/>
            </a:schemeClr>
          </a:solidFill>
        </p:spPr>
        <p:txBody>
          <a:bodyPr>
            <a:normAutofit/>
          </a:bodyPr>
          <a:lstStyle/>
          <a:p>
            <a:pPr marL="0" indent="0" algn="ctr">
              <a:buNone/>
            </a:pPr>
            <a:r>
              <a:rPr lang="fa-IR" sz="3600" dirty="0">
                <a:solidFill>
                  <a:srgbClr val="0070C0"/>
                </a:solidFill>
                <a:cs typeface="B Titr" panose="00000700000000000000" pitchFamily="2" charset="-78"/>
              </a:rPr>
              <a:t>نابودی قدرت موشکی</a:t>
            </a:r>
            <a:endParaRPr lang="fa-IR" sz="3600" dirty="0" smtClean="0">
              <a:solidFill>
                <a:srgbClr val="0070C0"/>
              </a:solidFill>
              <a:cs typeface="B Titr" panose="00000700000000000000" pitchFamily="2" charset="-78"/>
            </a:endParaRPr>
          </a:p>
        </p:txBody>
      </p:sp>
    </p:spTree>
    <p:extLst>
      <p:ext uri="{BB962C8B-B14F-4D97-AF65-F5344CB8AC3E}">
        <p14:creationId xmlns:p14="http://schemas.microsoft.com/office/powerpoint/2010/main" val="8552634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017" y="1194619"/>
            <a:ext cx="11960943" cy="5560142"/>
          </a:xfrm>
        </p:spPr>
        <p:txBody>
          <a:bodyPr>
            <a:noAutofit/>
          </a:bodyPr>
          <a:lstStyle/>
          <a:p>
            <a:pPr algn="r">
              <a:lnSpc>
                <a:spcPct val="150000"/>
              </a:lnSpc>
            </a:pPr>
            <a:r>
              <a:rPr lang="fa-IR" sz="2800" dirty="0" smtClean="0">
                <a:solidFill>
                  <a:srgbClr val="C00000"/>
                </a:solidFill>
                <a:cs typeface="B Titr" panose="00000700000000000000" pitchFamily="2" charset="-78"/>
              </a:rPr>
              <a:t>اقدامات برای نابودی توان موشکی: </a:t>
            </a:r>
            <a:br>
              <a:rPr lang="fa-IR" sz="2800" dirty="0" smtClean="0">
                <a:solidFill>
                  <a:srgbClr val="C00000"/>
                </a:solidFill>
                <a:cs typeface="B Titr" panose="00000700000000000000" pitchFamily="2" charset="-78"/>
              </a:rPr>
            </a:br>
            <a:r>
              <a:rPr lang="fa-IR" sz="2800" dirty="0" smtClean="0">
                <a:solidFill>
                  <a:srgbClr val="C00000"/>
                </a:solidFill>
                <a:cs typeface="B Titr" panose="00000700000000000000" pitchFamily="2" charset="-78"/>
              </a:rPr>
              <a:t>			- </a:t>
            </a:r>
            <a:r>
              <a:rPr lang="fa-IR" sz="2800" b="1" dirty="0" smtClean="0">
                <a:solidFill>
                  <a:prstClr val="black"/>
                </a:solidFill>
                <a:cs typeface="B Nazanin" panose="00000400000000000000" pitchFamily="2" charset="-78"/>
              </a:rPr>
              <a:t>وارد </a:t>
            </a:r>
            <a:r>
              <a:rPr lang="fa-IR" sz="2800" b="1" dirty="0">
                <a:solidFill>
                  <a:prstClr val="black"/>
                </a:solidFill>
                <a:cs typeface="B Nazanin" panose="00000400000000000000" pitchFamily="2" charset="-78"/>
              </a:rPr>
              <a:t>کردن بحث موشکی در قطعنامه سازمان </a:t>
            </a:r>
            <a:r>
              <a:rPr lang="fa-IR" sz="2800" b="1" dirty="0" smtClean="0">
                <a:solidFill>
                  <a:prstClr val="black"/>
                </a:solidFill>
                <a:cs typeface="B Nazanin" panose="00000400000000000000" pitchFamily="2" charset="-78"/>
              </a:rPr>
              <a:t>ملل در جریان مذاکرات هسته ای</a:t>
            </a:r>
            <a:r>
              <a:rPr lang="fa-IR" sz="2800" dirty="0" smtClean="0">
                <a:solidFill>
                  <a:srgbClr val="C00000"/>
                </a:solidFill>
                <a:cs typeface="B Titr" panose="00000700000000000000" pitchFamily="2" charset="-78"/>
              </a:rPr>
              <a:t/>
            </a:r>
            <a:br>
              <a:rPr lang="fa-IR" sz="2800" dirty="0" smtClean="0">
                <a:solidFill>
                  <a:srgbClr val="C00000"/>
                </a:solidFill>
                <a:cs typeface="B Titr" panose="00000700000000000000" pitchFamily="2" charset="-78"/>
              </a:rPr>
            </a:br>
            <a:r>
              <a:rPr lang="fa-IR" sz="2800" b="1" dirty="0" smtClean="0">
                <a:solidFill>
                  <a:prstClr val="black"/>
                </a:solidFill>
                <a:cs typeface="B Nazanin" panose="00000400000000000000" pitchFamily="2" charset="-78"/>
              </a:rPr>
              <a:t>			- بزرگ نمایی و تبلیغ خطر موشک ایران</a:t>
            </a:r>
            <a:br>
              <a:rPr lang="fa-IR" sz="2800" b="1" dirty="0" smtClean="0">
                <a:solidFill>
                  <a:prstClr val="black"/>
                </a:solidFill>
                <a:cs typeface="B Nazanin" panose="00000400000000000000" pitchFamily="2" charset="-78"/>
              </a:rPr>
            </a:br>
            <a:r>
              <a:rPr lang="fa-IR" sz="2800" b="1" dirty="0">
                <a:solidFill>
                  <a:prstClr val="black"/>
                </a:solidFill>
                <a:cs typeface="B Nazanin" panose="00000400000000000000" pitchFamily="2" charset="-78"/>
              </a:rPr>
              <a:t>	</a:t>
            </a:r>
            <a:r>
              <a:rPr lang="fa-IR" sz="2800" b="1" dirty="0" smtClean="0">
                <a:solidFill>
                  <a:prstClr val="black"/>
                </a:solidFill>
                <a:cs typeface="B Nazanin" panose="00000400000000000000" pitchFamily="2" charset="-78"/>
              </a:rPr>
              <a:t>	</a:t>
            </a:r>
            <a:r>
              <a:rPr lang="fa-IR" sz="2800" dirty="0" smtClean="0">
                <a:solidFill>
                  <a:srgbClr val="C00000"/>
                </a:solidFill>
                <a:cs typeface="B Titr" panose="00000700000000000000" pitchFamily="2" charset="-78"/>
              </a:rPr>
              <a:t/>
            </a:r>
            <a:br>
              <a:rPr lang="fa-IR" sz="2800" dirty="0" smtClean="0">
                <a:solidFill>
                  <a:srgbClr val="C00000"/>
                </a:solidFill>
                <a:cs typeface="B Titr" panose="00000700000000000000" pitchFamily="2" charset="-78"/>
              </a:rPr>
            </a:br>
            <a:r>
              <a:rPr lang="fa-IR" sz="2800" dirty="0">
                <a:solidFill>
                  <a:prstClr val="black"/>
                </a:solidFill>
                <a:cs typeface="B Titr" panose="00000700000000000000" pitchFamily="2" charset="-78"/>
              </a:rPr>
              <a:t> </a:t>
            </a:r>
            <a:r>
              <a:rPr lang="fa-IR" sz="2800" dirty="0" smtClean="0">
                <a:solidFill>
                  <a:srgbClr val="C00000"/>
                </a:solidFill>
                <a:cs typeface="B Titr" panose="00000700000000000000" pitchFamily="2" charset="-78"/>
              </a:rPr>
              <a:t>هنر نمایی نا آگاهان و مغرضان داخلی:</a:t>
            </a:r>
            <a:br>
              <a:rPr lang="fa-IR" sz="2800" dirty="0" smtClean="0">
                <a:solidFill>
                  <a:srgbClr val="C00000"/>
                </a:solidFill>
                <a:cs typeface="B Titr" panose="00000700000000000000" pitchFamily="2" charset="-78"/>
              </a:rPr>
            </a:br>
            <a:r>
              <a:rPr lang="fa-IR" sz="2800" dirty="0" smtClean="0">
                <a:solidFill>
                  <a:srgbClr val="C00000"/>
                </a:solidFill>
                <a:cs typeface="B Titr" panose="00000700000000000000" pitchFamily="2" charset="-78"/>
              </a:rPr>
              <a:t>			- </a:t>
            </a:r>
            <a:r>
              <a:rPr lang="fa-IR" sz="2800" b="1" dirty="0" smtClean="0">
                <a:solidFill>
                  <a:prstClr val="black"/>
                </a:solidFill>
                <a:cs typeface="B Nazanin" panose="00000400000000000000" pitchFamily="2" charset="-78"/>
              </a:rPr>
              <a:t>تبلیغ </a:t>
            </a:r>
            <a:r>
              <a:rPr lang="fa-IR" sz="2800" b="1" dirty="0">
                <a:solidFill>
                  <a:prstClr val="black"/>
                </a:solidFill>
                <a:cs typeface="B Nazanin" panose="00000400000000000000" pitchFamily="2" charset="-78"/>
              </a:rPr>
              <a:t>این که موشک می خواهیم </a:t>
            </a:r>
            <a:r>
              <a:rPr lang="fa-IR" sz="2800" b="1" dirty="0" smtClean="0">
                <a:solidFill>
                  <a:prstClr val="black"/>
                </a:solidFill>
                <a:cs typeface="B Nazanin" panose="00000400000000000000" pitchFamily="2" charset="-78"/>
              </a:rPr>
              <a:t>چکار؟</a:t>
            </a:r>
            <a:r>
              <a:rPr lang="fa-IR" sz="2800" b="1" dirty="0">
                <a:solidFill>
                  <a:prstClr val="black"/>
                </a:solidFill>
                <a:cs typeface="B Nazanin" panose="00000400000000000000" pitchFamily="2" charset="-78"/>
              </a:rPr>
              <a:t/>
            </a:r>
            <a:br>
              <a:rPr lang="fa-IR" sz="2800" b="1" dirty="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 الغاء </a:t>
            </a:r>
            <a:r>
              <a:rPr lang="fa-IR" sz="2800" b="1" dirty="0">
                <a:solidFill>
                  <a:prstClr val="black"/>
                </a:solidFill>
                <a:cs typeface="B Nazanin" panose="00000400000000000000" pitchFamily="2" charset="-78"/>
              </a:rPr>
              <a:t>اینکه ما با موشک غرب را تحریک می کنیم</a:t>
            </a:r>
            <a:br>
              <a:rPr lang="fa-IR" sz="2800" b="1" dirty="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 </a:t>
            </a:r>
            <a:r>
              <a:rPr lang="fa-IR" sz="2800" b="1" dirty="0" smtClean="0">
                <a:solidFill>
                  <a:prstClr val="black"/>
                </a:solidFill>
                <a:cs typeface="B Nazanin" panose="00000400000000000000" pitchFamily="2" charset="-78"/>
              </a:rPr>
              <a:t>«</a:t>
            </a:r>
            <a:r>
              <a:rPr lang="fa-IR" sz="2800" b="1" dirty="0" smtClean="0">
                <a:solidFill>
                  <a:prstClr val="black"/>
                </a:solidFill>
                <a:effectLst>
                  <a:outerShdw blurRad="38100" dist="38100" dir="2700000" algn="tl">
                    <a:srgbClr val="000000">
                      <a:alpha val="43137"/>
                    </a:srgbClr>
                  </a:outerShdw>
                </a:effectLst>
                <a:cs typeface="B Nazanin" panose="00000400000000000000" pitchFamily="2" charset="-78"/>
              </a:rPr>
              <a:t>زمان، زمان </a:t>
            </a:r>
            <a:r>
              <a:rPr lang="fa-IR" sz="2800" b="1" dirty="0" smtClean="0">
                <a:solidFill>
                  <a:prstClr val="black"/>
                </a:solidFill>
                <a:effectLst>
                  <a:outerShdw blurRad="38100" dist="38100" dir="2700000" algn="tl">
                    <a:srgbClr val="000000">
                      <a:alpha val="43137"/>
                    </a:srgbClr>
                  </a:outerShdw>
                </a:effectLst>
                <a:cs typeface="B Nazanin" panose="00000400000000000000" pitchFamily="2" charset="-78"/>
              </a:rPr>
              <a:t>گفتگوست </a:t>
            </a:r>
            <a:r>
              <a:rPr lang="fa-IR" sz="2800" b="1" dirty="0" smtClean="0">
                <a:solidFill>
                  <a:prstClr val="black"/>
                </a:solidFill>
                <a:effectLst>
                  <a:outerShdw blurRad="38100" dist="38100" dir="2700000" algn="tl">
                    <a:srgbClr val="000000">
                      <a:alpha val="43137"/>
                    </a:srgbClr>
                  </a:outerShdw>
                </a:effectLst>
                <a:cs typeface="B Nazanin" panose="00000400000000000000" pitchFamily="2" charset="-78"/>
              </a:rPr>
              <a:t>نه موشک!!!!!!!»</a:t>
            </a:r>
            <a:r>
              <a:rPr lang="fa-IR" sz="2800" dirty="0">
                <a:solidFill>
                  <a:srgbClr val="C00000"/>
                </a:solidFill>
                <a:cs typeface="B Titr" panose="00000700000000000000" pitchFamily="2" charset="-78"/>
              </a:rPr>
              <a:t/>
            </a:r>
            <a:br>
              <a:rPr lang="fa-IR" sz="2800" dirty="0">
                <a:solidFill>
                  <a:srgbClr val="C00000"/>
                </a:solidFill>
                <a:cs typeface="B Titr" panose="00000700000000000000" pitchFamily="2" charset="-78"/>
              </a:rPr>
            </a:br>
            <a:r>
              <a:rPr lang="fa-IR" sz="2800" b="1" dirty="0" smtClean="0">
                <a:solidFill>
                  <a:prstClr val="black"/>
                </a:solidFill>
                <a:cs typeface="B Nazanin" panose="00000400000000000000" pitchFamily="2" charset="-78"/>
              </a:rPr>
              <a:t>..</a:t>
            </a:r>
            <a:r>
              <a:rPr lang="fa-IR" sz="2800" dirty="0" smtClean="0">
                <a:solidFill>
                  <a:srgbClr val="C00000"/>
                </a:solidFill>
                <a:cs typeface="B Titr" panose="00000700000000000000" pitchFamily="2" charset="-78"/>
              </a:rPr>
              <a:t/>
            </a:r>
            <a:br>
              <a:rPr lang="fa-IR" sz="2800" dirty="0" smtClean="0">
                <a:solidFill>
                  <a:srgbClr val="C00000"/>
                </a:solidFill>
                <a:cs typeface="B Titr" panose="00000700000000000000" pitchFamily="2" charset="-78"/>
              </a:rPr>
            </a:br>
            <a:r>
              <a:rPr lang="fa-IR" sz="2800" dirty="0" smtClean="0">
                <a:solidFill>
                  <a:schemeClr val="tx1"/>
                </a:solidFill>
                <a:cs typeface="B Titr" panose="00000700000000000000" pitchFamily="2" charset="-78"/>
              </a:rPr>
              <a:t/>
            </a:r>
            <a:br>
              <a:rPr lang="fa-IR" sz="2800" dirty="0" smtClean="0">
                <a:solidFill>
                  <a:schemeClr val="tx1"/>
                </a:solidFill>
                <a:cs typeface="B Titr" panose="00000700000000000000" pitchFamily="2" charset="-78"/>
              </a:rPr>
            </a:b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88489" y="1"/>
            <a:ext cx="12192001" cy="777921"/>
          </a:xfrm>
          <a:solidFill>
            <a:schemeClr val="accent2">
              <a:lumMod val="40000"/>
              <a:lumOff val="60000"/>
            </a:schemeClr>
          </a:solidFill>
        </p:spPr>
        <p:txBody>
          <a:bodyPr>
            <a:normAutofit/>
          </a:bodyPr>
          <a:lstStyle/>
          <a:p>
            <a:pPr marL="0" indent="0" algn="ctr">
              <a:buNone/>
            </a:pPr>
            <a:r>
              <a:rPr lang="fa-IR" sz="3600" dirty="0">
                <a:solidFill>
                  <a:srgbClr val="0070C0"/>
                </a:solidFill>
                <a:cs typeface="B Titr" panose="00000700000000000000" pitchFamily="2" charset="-78"/>
              </a:rPr>
              <a:t>نابودی قدرت موشکی</a:t>
            </a:r>
            <a:endParaRPr lang="fa-IR" sz="3600" dirty="0" smtClean="0">
              <a:solidFill>
                <a:srgbClr val="0070C0"/>
              </a:solidFill>
              <a:cs typeface="B Titr" panose="00000700000000000000" pitchFamily="2" charset="-78"/>
            </a:endParaRPr>
          </a:p>
        </p:txBody>
      </p:sp>
    </p:spTree>
    <p:extLst>
      <p:ext uri="{BB962C8B-B14F-4D97-AF65-F5344CB8AC3E}">
        <p14:creationId xmlns:p14="http://schemas.microsoft.com/office/powerpoint/2010/main" val="7461877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1057" y="757890"/>
            <a:ext cx="11960943" cy="6100110"/>
          </a:xfrm>
        </p:spPr>
        <p:txBody>
          <a:bodyPr>
            <a:noAutofit/>
          </a:bodyPr>
          <a:lstStyle/>
          <a:p>
            <a:pPr algn="r">
              <a:lnSpc>
                <a:spcPct val="200000"/>
              </a:lnSpc>
            </a:pPr>
            <a:r>
              <a:rPr lang="fa-IR" sz="2800" dirty="0" smtClean="0">
                <a:solidFill>
                  <a:srgbClr val="C00000"/>
                </a:solidFill>
                <a:cs typeface="B Titr" panose="00000700000000000000" pitchFamily="2" charset="-78"/>
              </a:rPr>
              <a:t>پاسخ کلی: </a:t>
            </a:r>
            <a:br>
              <a:rPr lang="fa-IR" sz="2800" dirty="0" smtClean="0">
                <a:solidFill>
                  <a:srgbClr val="C00000"/>
                </a:solidFill>
                <a:cs typeface="B Titr" panose="00000700000000000000" pitchFamily="2" charset="-78"/>
              </a:rPr>
            </a:br>
            <a:r>
              <a:rPr lang="fa-IR" sz="2800" dirty="0" smtClean="0">
                <a:solidFill>
                  <a:srgbClr val="C00000"/>
                </a:solidFill>
                <a:cs typeface="B Titr" panose="00000700000000000000" pitchFamily="2" charset="-78"/>
              </a:rPr>
              <a:t>			- </a:t>
            </a:r>
            <a:r>
              <a:rPr lang="fa-IR" sz="2800" b="1" dirty="0" smtClean="0">
                <a:solidFill>
                  <a:prstClr val="black"/>
                </a:solidFill>
                <a:cs typeface="B Nazanin" panose="00000400000000000000" pitchFamily="2" charset="-78"/>
              </a:rPr>
              <a:t>هیچ منع قانونی جهانی در خصوص عدم مجوز تولید یا خرید موشک وجود ندارد.</a:t>
            </a:r>
            <a:br>
              <a:rPr lang="fa-IR" sz="2800" b="1" dirty="0" smtClean="0">
                <a:solidFill>
                  <a:prstClr val="black"/>
                </a:solidFill>
                <a:cs typeface="B Nazanin" panose="00000400000000000000" pitchFamily="2" charset="-78"/>
              </a:rPr>
            </a:br>
            <a:r>
              <a:rPr lang="fa-IR" sz="2800" b="1" dirty="0">
                <a:solidFill>
                  <a:prstClr val="black"/>
                </a:solidFill>
                <a:cs typeface="B Nazanin" panose="00000400000000000000" pitchFamily="2" charset="-78"/>
              </a:rPr>
              <a:t>	</a:t>
            </a:r>
            <a:r>
              <a:rPr lang="fa-IR" sz="2800" b="1" dirty="0" smtClean="0">
                <a:solidFill>
                  <a:prstClr val="black"/>
                </a:solidFill>
                <a:cs typeface="B Nazanin" panose="00000400000000000000" pitchFamily="2" charset="-78"/>
              </a:rPr>
              <a:t>		 ( فقط قطعنامه تحمیلی آنهم در خصوص موشک های دارای توانمندی حمل سلاح اتمی)</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 خرید انبوه موشک کشور های منطقه و دشمنان (مغایر محدود سازی موشک است).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 تولید انبوه موشک های قاره پیما توسط غرب و شرق.</a:t>
            </a:r>
            <a:r>
              <a:rPr lang="fa-IR" sz="2800" dirty="0" smtClean="0">
                <a:solidFill>
                  <a:srgbClr val="C00000"/>
                </a:solidFill>
                <a:cs typeface="B Titr" panose="00000700000000000000" pitchFamily="2" charset="-78"/>
              </a:rPr>
              <a:t/>
            </a:r>
            <a:br>
              <a:rPr lang="fa-IR" sz="2800" dirty="0" smtClean="0">
                <a:solidFill>
                  <a:srgbClr val="C00000"/>
                </a:solidFill>
                <a:cs typeface="B Titr" panose="00000700000000000000" pitchFamily="2" charset="-78"/>
              </a:rPr>
            </a:br>
            <a:r>
              <a:rPr lang="fa-IR" sz="2800" dirty="0" smtClean="0">
                <a:solidFill>
                  <a:srgbClr val="C00000"/>
                </a:solidFill>
                <a:cs typeface="B Titr" panose="00000700000000000000" pitchFamily="2" charset="-78"/>
              </a:rPr>
              <a:t/>
            </a:r>
            <a:br>
              <a:rPr lang="fa-IR" sz="2800" dirty="0" smtClean="0">
                <a:solidFill>
                  <a:srgbClr val="C00000"/>
                </a:solidFill>
                <a:cs typeface="B Titr" panose="00000700000000000000" pitchFamily="2" charset="-78"/>
              </a:rPr>
            </a:br>
            <a:r>
              <a:rPr lang="fa-IR" sz="2800" dirty="0" smtClean="0">
                <a:solidFill>
                  <a:schemeClr val="tx1"/>
                </a:solidFill>
                <a:cs typeface="B Titr" panose="00000700000000000000" pitchFamily="2" charset="-78"/>
              </a:rPr>
              <a:t/>
            </a:r>
            <a:br>
              <a:rPr lang="fa-IR" sz="2800" dirty="0" smtClean="0">
                <a:solidFill>
                  <a:schemeClr val="tx1"/>
                </a:solidFill>
                <a:cs typeface="B Titr" panose="00000700000000000000" pitchFamily="2" charset="-78"/>
              </a:rPr>
            </a:b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88489" y="1"/>
            <a:ext cx="12192001" cy="777921"/>
          </a:xfrm>
          <a:solidFill>
            <a:schemeClr val="accent2">
              <a:lumMod val="40000"/>
              <a:lumOff val="60000"/>
            </a:schemeClr>
          </a:solidFill>
        </p:spPr>
        <p:txBody>
          <a:bodyPr>
            <a:normAutofit/>
          </a:bodyPr>
          <a:lstStyle/>
          <a:p>
            <a:pPr marL="0" indent="0" algn="ctr">
              <a:buNone/>
            </a:pPr>
            <a:r>
              <a:rPr lang="fa-IR" sz="3600" dirty="0" smtClean="0">
                <a:solidFill>
                  <a:srgbClr val="0070C0"/>
                </a:solidFill>
                <a:cs typeface="B Titr" panose="00000700000000000000" pitchFamily="2" charset="-78"/>
              </a:rPr>
              <a:t>پاسخ به طرفداران نابودی قدرت موشکی</a:t>
            </a:r>
          </a:p>
        </p:txBody>
      </p:sp>
    </p:spTree>
    <p:extLst>
      <p:ext uri="{BB962C8B-B14F-4D97-AF65-F5344CB8AC3E}">
        <p14:creationId xmlns:p14="http://schemas.microsoft.com/office/powerpoint/2010/main" val="8552634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1057" y="757890"/>
            <a:ext cx="11960943" cy="6100110"/>
          </a:xfrm>
        </p:spPr>
        <p:txBody>
          <a:bodyPr>
            <a:noAutofit/>
          </a:bodyPr>
          <a:lstStyle/>
          <a:p>
            <a:pPr algn="r">
              <a:lnSpc>
                <a:spcPct val="200000"/>
              </a:lnSpc>
            </a:pPr>
            <a:r>
              <a:rPr lang="fa-IR" sz="2800" dirty="0" smtClean="0">
                <a:solidFill>
                  <a:srgbClr val="C00000"/>
                </a:solidFill>
                <a:cs typeface="B Titr" panose="00000700000000000000" pitchFamily="2" charset="-78"/>
              </a:rPr>
              <a:t/>
            </a:r>
            <a:br>
              <a:rPr lang="fa-IR" sz="2800" dirty="0" smtClean="0">
                <a:solidFill>
                  <a:srgbClr val="C00000"/>
                </a:solidFill>
                <a:cs typeface="B Titr" panose="00000700000000000000" pitchFamily="2" charset="-78"/>
              </a:rPr>
            </a:br>
            <a:r>
              <a:rPr lang="fa-IR" sz="2800" dirty="0">
                <a:solidFill>
                  <a:srgbClr val="C00000"/>
                </a:solidFill>
                <a:cs typeface="B Titr" panose="00000700000000000000" pitchFamily="2" charset="-78"/>
              </a:rPr>
              <a:t>پاسخ به ابهام آفرینی داخلی و خارجی: </a:t>
            </a:r>
            <a:br>
              <a:rPr lang="fa-IR" sz="2800" dirty="0">
                <a:solidFill>
                  <a:srgbClr val="C00000"/>
                </a:solidFill>
                <a:cs typeface="B Titr" panose="00000700000000000000" pitchFamily="2" charset="-78"/>
              </a:rPr>
            </a:br>
            <a:r>
              <a:rPr lang="fa-IR" sz="2800" b="1" dirty="0" smtClean="0">
                <a:solidFill>
                  <a:prstClr val="black"/>
                </a:solidFill>
                <a:cs typeface="B Nazanin" panose="00000400000000000000" pitchFamily="2" charset="-78"/>
              </a:rPr>
              <a:t>			- موشک هیچ ارتباطی با بحث هسته ای ندارد</a:t>
            </a:r>
            <a:br>
              <a:rPr lang="fa-IR" sz="2800" b="1" dirty="0" smtClean="0">
                <a:solidFill>
                  <a:prstClr val="black"/>
                </a:solidFill>
                <a:cs typeface="B Nazanin" panose="00000400000000000000" pitchFamily="2" charset="-78"/>
              </a:rPr>
            </a:br>
            <a:r>
              <a:rPr lang="fa-IR" sz="2800" b="1" dirty="0">
                <a:solidFill>
                  <a:prstClr val="black"/>
                </a:solidFill>
                <a:cs typeface="B Nazanin" panose="00000400000000000000" pitchFamily="2" charset="-78"/>
              </a:rPr>
              <a:t>	</a:t>
            </a:r>
            <a:r>
              <a:rPr lang="fa-IR" sz="2800" b="1" dirty="0" smtClean="0">
                <a:solidFill>
                  <a:prstClr val="black"/>
                </a:solidFill>
                <a:cs typeface="B Nazanin" panose="00000400000000000000" pitchFamily="2" charset="-78"/>
              </a:rPr>
              <a:t>		- موشک صرفا یک بهانه جویی است ، ساده لوحی است که فکر کنیم تحریک است</a:t>
            </a:r>
            <a:br>
              <a:rPr lang="fa-IR" sz="2800" b="1" dirty="0" smtClean="0">
                <a:solidFill>
                  <a:prstClr val="black"/>
                </a:solidFill>
                <a:cs typeface="B Nazanin" panose="00000400000000000000" pitchFamily="2" charset="-78"/>
              </a:rPr>
            </a:br>
            <a:r>
              <a:rPr lang="fa-IR" sz="2800" b="1" dirty="0">
                <a:solidFill>
                  <a:prstClr val="black"/>
                </a:solidFill>
                <a:cs typeface="B Nazanin" panose="00000400000000000000" pitchFamily="2" charset="-78"/>
              </a:rPr>
              <a:t>	</a:t>
            </a:r>
            <a:r>
              <a:rPr lang="fa-IR" sz="2800" b="1" dirty="0" smtClean="0">
                <a:solidFill>
                  <a:prstClr val="black"/>
                </a:solidFill>
                <a:cs typeface="B Nazanin" panose="00000400000000000000" pitchFamily="2" charset="-78"/>
              </a:rPr>
              <a:t>		</a:t>
            </a:r>
            <a:r>
              <a:rPr lang="fa-IR" sz="2800" dirty="0" smtClean="0">
                <a:solidFill>
                  <a:srgbClr val="C00000"/>
                </a:solidFill>
                <a:cs typeface="B Titr" panose="00000700000000000000" pitchFamily="2" charset="-78"/>
              </a:rPr>
              <a:t/>
            </a:r>
            <a:br>
              <a:rPr lang="fa-IR" sz="2800" dirty="0" smtClean="0">
                <a:solidFill>
                  <a:srgbClr val="C00000"/>
                </a:solidFill>
                <a:cs typeface="B Titr" panose="00000700000000000000" pitchFamily="2" charset="-78"/>
              </a:rPr>
            </a:br>
            <a:r>
              <a:rPr lang="fa-IR" sz="2800" dirty="0" smtClean="0">
                <a:solidFill>
                  <a:schemeClr val="tx1"/>
                </a:solidFill>
                <a:cs typeface="B Titr" panose="00000700000000000000" pitchFamily="2" charset="-78"/>
              </a:rPr>
              <a:t/>
            </a:r>
            <a:br>
              <a:rPr lang="fa-IR" sz="2800" dirty="0" smtClean="0">
                <a:solidFill>
                  <a:schemeClr val="tx1"/>
                </a:solidFill>
                <a:cs typeface="B Titr" panose="00000700000000000000" pitchFamily="2" charset="-78"/>
              </a:rPr>
            </a:b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88489" y="1"/>
            <a:ext cx="12192001" cy="777921"/>
          </a:xfrm>
          <a:solidFill>
            <a:schemeClr val="accent2">
              <a:lumMod val="40000"/>
              <a:lumOff val="60000"/>
            </a:schemeClr>
          </a:solidFill>
        </p:spPr>
        <p:txBody>
          <a:bodyPr>
            <a:normAutofit/>
          </a:bodyPr>
          <a:lstStyle/>
          <a:p>
            <a:pPr marL="0" indent="0" algn="ctr">
              <a:buNone/>
            </a:pPr>
            <a:r>
              <a:rPr lang="fa-IR" sz="3600" dirty="0" smtClean="0">
                <a:solidFill>
                  <a:srgbClr val="0070C0"/>
                </a:solidFill>
                <a:cs typeface="B Titr" panose="00000700000000000000" pitchFamily="2" charset="-78"/>
              </a:rPr>
              <a:t>پاسخ به طرفداران نابودی قدرت موشکی</a:t>
            </a:r>
          </a:p>
        </p:txBody>
      </p:sp>
    </p:spTree>
    <p:extLst>
      <p:ext uri="{BB962C8B-B14F-4D97-AF65-F5344CB8AC3E}">
        <p14:creationId xmlns:p14="http://schemas.microsoft.com/office/powerpoint/2010/main" val="6188003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017" y="826122"/>
            <a:ext cx="11960943" cy="6031877"/>
          </a:xfrm>
        </p:spPr>
        <p:txBody>
          <a:bodyPr>
            <a:noAutofit/>
          </a:bodyPr>
          <a:lstStyle/>
          <a:p>
            <a:pPr algn="r">
              <a:lnSpc>
                <a:spcPct val="150000"/>
              </a:lnSpc>
            </a:pPr>
            <a:r>
              <a:rPr lang="fa-IR" sz="2800" dirty="0" smtClean="0">
                <a:solidFill>
                  <a:srgbClr val="C00000"/>
                </a:solidFill>
                <a:cs typeface="B Titr" panose="00000700000000000000" pitchFamily="2" charset="-78"/>
              </a:rPr>
              <a:t>- سپاه خار چشم دشمنان: </a:t>
            </a:r>
            <a:br>
              <a:rPr lang="fa-IR" sz="2800" dirty="0" smtClean="0">
                <a:solidFill>
                  <a:srgbClr val="C00000"/>
                </a:solidFill>
                <a:cs typeface="B Titr" panose="00000700000000000000" pitchFamily="2" charset="-78"/>
              </a:rPr>
            </a:br>
            <a:r>
              <a:rPr lang="fa-IR" sz="2800" dirty="0" smtClean="0">
                <a:solidFill>
                  <a:srgbClr val="C00000"/>
                </a:solidFill>
                <a:cs typeface="B Titr" panose="00000700000000000000" pitchFamily="2" charset="-78"/>
              </a:rPr>
              <a:t>	- </a:t>
            </a:r>
            <a:r>
              <a:rPr lang="fa-IR" sz="2800" b="1" dirty="0" smtClean="0">
                <a:solidFill>
                  <a:prstClr val="black"/>
                </a:solidFill>
                <a:cs typeface="B Nazanin" panose="00000400000000000000" pitchFamily="2" charset="-78"/>
              </a:rPr>
              <a:t>دفاع جانانه در عرصه دفاه مقدس (</a:t>
            </a:r>
            <a:r>
              <a:rPr lang="fa-IR" sz="2800" b="1" dirty="0" smtClean="0">
                <a:solidFill>
                  <a:prstClr val="black"/>
                </a:solidFill>
                <a:cs typeface="B Nazanin" panose="00000400000000000000" pitchFamily="2" charset="-78"/>
              </a:rPr>
              <a:t>امام رحمه الله فرمودند: </a:t>
            </a:r>
            <a:r>
              <a:rPr lang="fa-IR" sz="2800" b="1" dirty="0" smtClean="0">
                <a:solidFill>
                  <a:prstClr val="black"/>
                </a:solidFill>
                <a:cs typeface="B Nazanin" panose="00000400000000000000" pitchFamily="2" charset="-78"/>
              </a:rPr>
              <a:t>اگر سپاه نبود کشور نبود)</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 تلاش چشم گیر در عرصه سازندگی (صناع پتروشیمی ، نفت، گاز، جاده سازی، پل سازی،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 تلاش در عرصه های مختلف‌، بهداشت و درمان ، علم و فناوری، فضای مجازی و </a:t>
            </a:r>
            <a:r>
              <a:rPr lang="en-US" sz="2800" b="1" dirty="0" smtClean="0">
                <a:solidFill>
                  <a:prstClr val="black"/>
                </a:solidFill>
                <a:cs typeface="B Nazanin" panose="00000400000000000000" pitchFamily="2" charset="-78"/>
              </a:rPr>
              <a:t>IT</a:t>
            </a:r>
            <a:r>
              <a:rPr lang="fa-IR" sz="2800" b="1" dirty="0" smtClean="0">
                <a:solidFill>
                  <a:prstClr val="black"/>
                </a:solidFill>
                <a:cs typeface="B Nazanin" panose="00000400000000000000" pitchFamily="2" charset="-78"/>
              </a:rPr>
              <a:t>)</a:t>
            </a:r>
            <a:r>
              <a:rPr lang="fa-IR" sz="2800" dirty="0" smtClean="0">
                <a:solidFill>
                  <a:srgbClr val="C00000"/>
                </a:solidFill>
                <a:cs typeface="B Titr" panose="00000700000000000000" pitchFamily="2" charset="-78"/>
              </a:rPr>
              <a:t/>
            </a:r>
            <a:br>
              <a:rPr lang="fa-IR" sz="2800" dirty="0" smtClean="0">
                <a:solidFill>
                  <a:srgbClr val="C00000"/>
                </a:solidFill>
                <a:cs typeface="B Titr" panose="00000700000000000000" pitchFamily="2" charset="-78"/>
              </a:rPr>
            </a:br>
            <a:r>
              <a:rPr lang="fa-IR" sz="2800" dirty="0">
                <a:solidFill>
                  <a:prstClr val="black"/>
                </a:solidFill>
                <a:cs typeface="B Titr" panose="00000700000000000000" pitchFamily="2" charset="-78"/>
              </a:rPr>
              <a:t> </a:t>
            </a:r>
            <a:r>
              <a:rPr lang="fa-IR" sz="2800" dirty="0" smtClean="0">
                <a:solidFill>
                  <a:srgbClr val="C00000"/>
                </a:solidFill>
                <a:cs typeface="B Titr" panose="00000700000000000000" pitchFamily="2" charset="-78"/>
              </a:rPr>
              <a:t>تلاش در جهت تضعیف سپاه: </a:t>
            </a:r>
            <a:br>
              <a:rPr lang="fa-IR" sz="2800" dirty="0" smtClean="0">
                <a:solidFill>
                  <a:srgbClr val="C00000"/>
                </a:solidFill>
                <a:cs typeface="B Titr" panose="00000700000000000000" pitchFamily="2" charset="-78"/>
              </a:rPr>
            </a:br>
            <a:r>
              <a:rPr lang="fa-IR" sz="2800" dirty="0" smtClean="0">
                <a:solidFill>
                  <a:srgbClr val="C00000"/>
                </a:solidFill>
                <a:cs typeface="B Titr" panose="00000700000000000000" pitchFamily="2" charset="-78"/>
              </a:rPr>
              <a:t>	- </a:t>
            </a:r>
            <a:r>
              <a:rPr lang="fa-IR" sz="2800" b="1" dirty="0" smtClean="0">
                <a:solidFill>
                  <a:prstClr val="black"/>
                </a:solidFill>
                <a:cs typeface="B Nazanin" panose="00000400000000000000" pitchFamily="2" charset="-78"/>
              </a:rPr>
              <a:t>اتهام </a:t>
            </a:r>
            <a:r>
              <a:rPr lang="fa-IR" sz="2800" b="1" dirty="0">
                <a:solidFill>
                  <a:prstClr val="black"/>
                </a:solidFill>
                <a:cs typeface="B Nazanin" panose="00000400000000000000" pitchFamily="2" charset="-78"/>
              </a:rPr>
              <a:t>زنی و دروغ پردازی</a:t>
            </a:r>
            <a:br>
              <a:rPr lang="fa-IR" sz="2800" b="1" dirty="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 تبلیغ </a:t>
            </a:r>
            <a:r>
              <a:rPr lang="fa-IR" sz="2800" b="1" dirty="0">
                <a:solidFill>
                  <a:prstClr val="black"/>
                </a:solidFill>
                <a:cs typeface="B Nazanin" panose="00000400000000000000" pitchFamily="2" charset="-78"/>
              </a:rPr>
              <a:t>مسموم رسانه ای</a:t>
            </a:r>
            <a:br>
              <a:rPr lang="fa-IR" sz="2800" b="1" dirty="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 اختلال </a:t>
            </a:r>
            <a:r>
              <a:rPr lang="fa-IR" sz="2800" b="1" dirty="0">
                <a:solidFill>
                  <a:prstClr val="black"/>
                </a:solidFill>
                <a:cs typeface="B Nazanin" panose="00000400000000000000" pitchFamily="2" charset="-78"/>
              </a:rPr>
              <a:t>در اجرای پروژه های اقتصادی</a:t>
            </a:r>
            <a:br>
              <a:rPr lang="fa-IR" sz="2800" b="1" dirty="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 کاهش بودجه و ...  </a:t>
            </a:r>
            <a:r>
              <a:rPr lang="fa-IR" sz="2800" dirty="0" smtClean="0">
                <a:solidFill>
                  <a:srgbClr val="C00000"/>
                </a:solidFill>
                <a:cs typeface="B Titr" panose="00000700000000000000" pitchFamily="2" charset="-78"/>
              </a:rPr>
              <a:t/>
            </a:r>
            <a:br>
              <a:rPr lang="fa-IR" sz="2800" dirty="0" smtClean="0">
                <a:solidFill>
                  <a:srgbClr val="C00000"/>
                </a:solidFill>
                <a:cs typeface="B Titr" panose="00000700000000000000" pitchFamily="2" charset="-78"/>
              </a:rPr>
            </a:br>
            <a:r>
              <a:rPr lang="fa-IR" sz="2800" dirty="0">
                <a:solidFill>
                  <a:srgbClr val="C00000"/>
                </a:solidFill>
                <a:cs typeface="B Titr" panose="00000700000000000000" pitchFamily="2" charset="-78"/>
              </a:rPr>
              <a:t/>
            </a:r>
            <a:br>
              <a:rPr lang="fa-IR" sz="2800" dirty="0">
                <a:solidFill>
                  <a:srgbClr val="C00000"/>
                </a:solidFill>
                <a:cs typeface="B Titr" panose="00000700000000000000" pitchFamily="2" charset="-78"/>
              </a:rPr>
            </a:br>
            <a:r>
              <a:rPr lang="fa-IR" sz="2800" b="1" dirty="0" smtClean="0">
                <a:solidFill>
                  <a:prstClr val="black"/>
                </a:solidFill>
                <a:cs typeface="B Nazanin" panose="00000400000000000000" pitchFamily="2" charset="-78"/>
              </a:rPr>
              <a:t>..</a:t>
            </a:r>
            <a:r>
              <a:rPr lang="fa-IR" sz="2800" dirty="0" smtClean="0">
                <a:solidFill>
                  <a:srgbClr val="C00000"/>
                </a:solidFill>
                <a:cs typeface="B Titr" panose="00000700000000000000" pitchFamily="2" charset="-78"/>
              </a:rPr>
              <a:t/>
            </a:r>
            <a:br>
              <a:rPr lang="fa-IR" sz="2800" dirty="0" smtClean="0">
                <a:solidFill>
                  <a:srgbClr val="C00000"/>
                </a:solidFill>
                <a:cs typeface="B Titr" panose="00000700000000000000" pitchFamily="2" charset="-78"/>
              </a:rPr>
            </a:br>
            <a:r>
              <a:rPr lang="fa-IR" sz="2800" dirty="0" smtClean="0">
                <a:solidFill>
                  <a:schemeClr val="tx1"/>
                </a:solidFill>
                <a:cs typeface="B Titr" panose="00000700000000000000" pitchFamily="2" charset="-78"/>
              </a:rPr>
              <a:t/>
            </a:r>
            <a:br>
              <a:rPr lang="fa-IR" sz="2800" dirty="0" smtClean="0">
                <a:solidFill>
                  <a:schemeClr val="tx1"/>
                </a:solidFill>
                <a:cs typeface="B Titr" panose="00000700000000000000" pitchFamily="2" charset="-78"/>
              </a:rPr>
            </a:b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88489" y="1"/>
            <a:ext cx="12192001" cy="777921"/>
          </a:xfrm>
          <a:solidFill>
            <a:schemeClr val="accent2">
              <a:lumMod val="40000"/>
              <a:lumOff val="60000"/>
            </a:schemeClr>
          </a:solidFill>
        </p:spPr>
        <p:txBody>
          <a:bodyPr>
            <a:normAutofit/>
          </a:bodyPr>
          <a:lstStyle/>
          <a:p>
            <a:pPr marL="0" indent="0" algn="ctr">
              <a:buNone/>
            </a:pPr>
            <a:r>
              <a:rPr lang="fa-IR" sz="3600" dirty="0">
                <a:solidFill>
                  <a:srgbClr val="0070C0"/>
                </a:solidFill>
                <a:cs typeface="B Titr" panose="00000700000000000000" pitchFamily="2" charset="-78"/>
              </a:rPr>
              <a:t>تضعیف سپاه، بسیج و قدرت مردمی</a:t>
            </a:r>
            <a:endParaRPr lang="fa-IR" sz="3600" dirty="0" smtClean="0">
              <a:solidFill>
                <a:srgbClr val="0070C0"/>
              </a:solidFill>
              <a:cs typeface="B Titr" panose="00000700000000000000" pitchFamily="2" charset="-78"/>
            </a:endParaRPr>
          </a:p>
        </p:txBody>
      </p:sp>
    </p:spTree>
    <p:extLst>
      <p:ext uri="{BB962C8B-B14F-4D97-AF65-F5344CB8AC3E}">
        <p14:creationId xmlns:p14="http://schemas.microsoft.com/office/powerpoint/2010/main" val="8552634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488" y="699998"/>
            <a:ext cx="12000271" cy="6158002"/>
          </a:xfrm>
        </p:spPr>
        <p:txBody>
          <a:bodyPr>
            <a:noAutofit/>
          </a:bodyPr>
          <a:lstStyle/>
          <a:p>
            <a:pPr marL="804863" indent="-627063" algn="r">
              <a:lnSpc>
                <a:spcPct val="200000"/>
              </a:lnSpc>
            </a:pPr>
            <a:r>
              <a:rPr lang="fa-IR" sz="2800" dirty="0" smtClean="0">
                <a:solidFill>
                  <a:srgbClr val="C00000"/>
                </a:solidFill>
                <a:cs typeface="B Titr" panose="00000700000000000000" pitchFamily="2" charset="-78"/>
              </a:rPr>
              <a:t>انقلاب اسلامی تهدید کننده منافع نامشروع غرب:</a:t>
            </a:r>
            <a:r>
              <a:rPr lang="fa-IR" sz="2800" dirty="0" smtClean="0">
                <a:solidFill>
                  <a:schemeClr val="tx1"/>
                </a:solidFill>
                <a:cs typeface="B Titr" panose="00000700000000000000" pitchFamily="2" charset="-78"/>
              </a:rPr>
              <a:t/>
            </a:r>
            <a:br>
              <a:rPr lang="fa-IR" sz="2800" dirty="0" smtClean="0">
                <a:solidFill>
                  <a:schemeClr val="tx1"/>
                </a:solidFill>
                <a:cs typeface="B Titr" panose="00000700000000000000" pitchFamily="2" charset="-78"/>
              </a:rPr>
            </a:br>
            <a:r>
              <a:rPr lang="fa-IR" sz="2800" b="1" dirty="0" smtClean="0">
                <a:solidFill>
                  <a:schemeClr val="tx1"/>
                </a:solidFill>
                <a:cs typeface="B Nazanin" panose="00000400000000000000" pitchFamily="2" charset="-78"/>
              </a:rPr>
              <a:t> - انقلاب اسلامی حرکت عظیم استقلال طلبانه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به خطر انداختن منافع نامشروع غرب</a:t>
            </a:r>
            <a:br>
              <a:rPr lang="fa-IR" sz="2800" b="1" dirty="0" smtClean="0">
                <a:solidFill>
                  <a:schemeClr val="tx1"/>
                </a:solidFill>
                <a:cs typeface="B Nazanin" panose="00000400000000000000" pitchFamily="2" charset="-78"/>
              </a:rPr>
            </a:br>
            <a:r>
              <a:rPr lang="fa-IR" sz="2800" b="1" dirty="0" smtClean="0">
                <a:solidFill>
                  <a:prstClr val="black"/>
                </a:solidFill>
                <a:cs typeface="B Nazanin" panose="00000400000000000000" pitchFamily="2" charset="-78"/>
              </a:rPr>
              <a:t>-  تهدید منافع نامشروع آمریکا در نفت، گاز، بازار، و حیاط خلوت آمریکا</a:t>
            </a:r>
            <a:br>
              <a:rPr lang="fa-IR" sz="2800" b="1" dirty="0" smtClean="0">
                <a:solidFill>
                  <a:prstClr val="black"/>
                </a:solidFill>
                <a:cs typeface="B Nazanin" panose="00000400000000000000" pitchFamily="2" charset="-78"/>
              </a:rPr>
            </a:br>
            <a:r>
              <a:rPr lang="fa-IR" sz="2800" dirty="0" smtClean="0">
                <a:solidFill>
                  <a:prstClr val="black"/>
                </a:solidFill>
                <a:cs typeface="B Titr" panose="00000700000000000000" pitchFamily="2" charset="-78"/>
              </a:rPr>
              <a:t>- </a:t>
            </a:r>
            <a:r>
              <a:rPr lang="fa-IR" sz="2800" b="1" dirty="0" smtClean="0">
                <a:solidFill>
                  <a:prstClr val="black"/>
                </a:solidFill>
                <a:cs typeface="B Nazanin" panose="00000400000000000000" pitchFamily="2" charset="-78"/>
              </a:rPr>
              <a:t> ایجاد ترس برای آمریکا از ایجاد الگوی مشابه در منطقه و جهان</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19664" y="-20648"/>
            <a:ext cx="12192001" cy="798570"/>
          </a:xfrm>
          <a:solidFill>
            <a:schemeClr val="accent2">
              <a:lumMod val="20000"/>
              <a:lumOff val="80000"/>
            </a:schemeClr>
          </a:solidFill>
        </p:spPr>
        <p:txBody>
          <a:bodyPr>
            <a:normAutofit/>
          </a:bodyPr>
          <a:lstStyle/>
          <a:p>
            <a:pPr marL="0" indent="0" algn="ctr">
              <a:buNone/>
            </a:pPr>
            <a:r>
              <a:rPr lang="fa-IR" sz="3600" dirty="0">
                <a:solidFill>
                  <a:srgbClr val="0070C0"/>
                </a:solidFill>
                <a:cs typeface="B Titr" panose="00000700000000000000" pitchFamily="2" charset="-78"/>
              </a:rPr>
              <a:t>مقدمه</a:t>
            </a:r>
          </a:p>
        </p:txBody>
      </p:sp>
    </p:spTree>
    <p:extLst>
      <p:ext uri="{BB962C8B-B14F-4D97-AF65-F5344CB8AC3E}">
        <p14:creationId xmlns:p14="http://schemas.microsoft.com/office/powerpoint/2010/main" val="5429056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017" y="826122"/>
            <a:ext cx="11960943" cy="6031877"/>
          </a:xfrm>
        </p:spPr>
        <p:txBody>
          <a:bodyPr>
            <a:noAutofit/>
          </a:bodyPr>
          <a:lstStyle/>
          <a:p>
            <a:pPr algn="r">
              <a:lnSpc>
                <a:spcPct val="150000"/>
              </a:lnSpc>
            </a:pPr>
            <a:r>
              <a:rPr lang="fa-IR" sz="2800" dirty="0" smtClean="0">
                <a:solidFill>
                  <a:srgbClr val="C00000"/>
                </a:solidFill>
                <a:cs typeface="B Titr" panose="00000700000000000000" pitchFamily="2" charset="-78"/>
              </a:rPr>
              <a:t>- تخریب قدرت منطقه ای: </a:t>
            </a:r>
            <a:br>
              <a:rPr lang="fa-IR" sz="2800" dirty="0" smtClean="0">
                <a:solidFill>
                  <a:srgbClr val="C00000"/>
                </a:solidFill>
                <a:cs typeface="B Titr" panose="00000700000000000000" pitchFamily="2" charset="-78"/>
              </a:rPr>
            </a:br>
            <a:r>
              <a:rPr lang="fa-IR" sz="2800" dirty="0" smtClean="0">
                <a:solidFill>
                  <a:srgbClr val="C00000"/>
                </a:solidFill>
                <a:cs typeface="B Titr" panose="00000700000000000000" pitchFamily="2" charset="-78"/>
              </a:rPr>
              <a:t>		- </a:t>
            </a:r>
            <a:r>
              <a:rPr lang="fa-IR" sz="2800" b="1" dirty="0" smtClean="0">
                <a:solidFill>
                  <a:prstClr val="black"/>
                </a:solidFill>
                <a:cs typeface="B Nazanin" panose="00000400000000000000" pitchFamily="2" charset="-78"/>
              </a:rPr>
              <a:t>تخریب رسانه ای و تبلیغاتی (ماجراجویی، دخالت، بودجه ایران را صرف خارج کردن و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 زیر سوال بردن اقدامات منطقه ای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 تلاش در جهت محصور کردن ایران در مرز داخلی</a:t>
            </a:r>
            <a:r>
              <a:rPr lang="fa-IR" sz="2800" dirty="0" smtClean="0">
                <a:solidFill>
                  <a:srgbClr val="C00000"/>
                </a:solidFill>
                <a:cs typeface="B Titr" panose="00000700000000000000" pitchFamily="2" charset="-78"/>
              </a:rPr>
              <a:t/>
            </a:r>
            <a:br>
              <a:rPr lang="fa-IR" sz="2800" dirty="0" smtClean="0">
                <a:solidFill>
                  <a:srgbClr val="C00000"/>
                </a:solidFill>
                <a:cs typeface="B Titr" panose="00000700000000000000" pitchFamily="2" charset="-78"/>
              </a:rPr>
            </a:br>
            <a:r>
              <a:rPr lang="fa-IR" sz="2800" dirty="0">
                <a:solidFill>
                  <a:prstClr val="black"/>
                </a:solidFill>
                <a:cs typeface="B Titr" panose="00000700000000000000" pitchFamily="2" charset="-78"/>
              </a:rPr>
              <a:t> </a:t>
            </a:r>
            <a:r>
              <a:rPr lang="fa-IR" sz="2800" dirty="0" smtClean="0">
                <a:solidFill>
                  <a:srgbClr val="C00000"/>
                </a:solidFill>
                <a:cs typeface="B Titr" panose="00000700000000000000" pitchFamily="2" charset="-78"/>
              </a:rPr>
              <a:t>پاسخ : </a:t>
            </a:r>
            <a:br>
              <a:rPr lang="fa-IR" sz="2800" dirty="0" smtClean="0">
                <a:solidFill>
                  <a:srgbClr val="C00000"/>
                </a:solidFill>
                <a:cs typeface="B Titr" panose="00000700000000000000" pitchFamily="2" charset="-78"/>
              </a:rPr>
            </a:br>
            <a:r>
              <a:rPr lang="fa-IR" sz="2800" b="1" dirty="0">
                <a:solidFill>
                  <a:prstClr val="black"/>
                </a:solidFill>
                <a:cs typeface="B Nazanin" panose="00000400000000000000" pitchFamily="2" charset="-78"/>
              </a:rPr>
              <a:t>	</a:t>
            </a:r>
            <a:r>
              <a:rPr lang="fa-IR" sz="2800" b="1" u="sng" dirty="0" smtClean="0">
                <a:solidFill>
                  <a:prstClr val="black"/>
                </a:solidFill>
                <a:cs typeface="B Nazanin" panose="00000400000000000000" pitchFamily="2" charset="-78"/>
              </a:rPr>
              <a:t>- جواب نغز</a:t>
            </a:r>
            <a:r>
              <a:rPr lang="fa-IR" sz="2800" b="1" dirty="0" smtClean="0">
                <a:solidFill>
                  <a:prstClr val="black"/>
                </a:solidFill>
                <a:cs typeface="B Nazanin" panose="00000400000000000000" pitchFamily="2" charset="-78"/>
              </a:rPr>
              <a:t>ی؛ حضور ایران ماجرا جوی و دخالت است اما حضور آمریکا و عربستان جایز و لازم</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a:t>
            </a:r>
            <a:r>
              <a:rPr lang="fa-IR" sz="2800" b="1" u="sng" dirty="0" smtClean="0">
                <a:solidFill>
                  <a:prstClr val="black"/>
                </a:solidFill>
                <a:cs typeface="B Nazanin" panose="00000400000000000000" pitchFamily="2" charset="-78"/>
              </a:rPr>
              <a:t>- جواب حل</a:t>
            </a:r>
            <a:r>
              <a:rPr lang="fa-IR" sz="2800" b="1" dirty="0" smtClean="0">
                <a:solidFill>
                  <a:prstClr val="black"/>
                </a:solidFill>
                <a:cs typeface="B Nazanin" panose="00000400000000000000" pitchFamily="2" charset="-78"/>
              </a:rPr>
              <a:t>ی:  1-حضور ما دفاع از خودمان و تمامیت ارضی کشور</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a:t>
            </a:r>
            <a:r>
              <a:rPr lang="fa-IR" sz="2800" b="1" dirty="0">
                <a:solidFill>
                  <a:prstClr val="black"/>
                </a:solidFill>
                <a:cs typeface="B Nazanin" panose="00000400000000000000" pitchFamily="2" charset="-78"/>
              </a:rPr>
              <a:t>	</a:t>
            </a:r>
            <a:r>
              <a:rPr lang="fa-IR" sz="2800" b="1" dirty="0" smtClean="0">
                <a:solidFill>
                  <a:prstClr val="black"/>
                </a:solidFill>
                <a:cs typeface="B Nazanin" panose="00000400000000000000" pitchFamily="2" charset="-78"/>
              </a:rPr>
              <a:t>2- دفاع از مستضعفین و محرومین</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a:t>
            </a:r>
            <a:r>
              <a:rPr lang="fa-IR" sz="2800" b="1" dirty="0">
                <a:solidFill>
                  <a:prstClr val="black"/>
                </a:solidFill>
                <a:cs typeface="B Nazanin" panose="00000400000000000000" pitchFamily="2" charset="-78"/>
              </a:rPr>
              <a:t>	</a:t>
            </a:r>
            <a:r>
              <a:rPr lang="fa-IR" sz="2800" b="1" dirty="0" smtClean="0">
                <a:solidFill>
                  <a:prstClr val="black"/>
                </a:solidFill>
                <a:cs typeface="B Nazanin" panose="00000400000000000000" pitchFamily="2" charset="-78"/>
              </a:rPr>
              <a:t>3- علامت زنده بودن و اقتدار ایران در صحنه بین المللی</a:t>
            </a:r>
            <a:r>
              <a:rPr lang="fa-IR" sz="2800" dirty="0" smtClean="0">
                <a:solidFill>
                  <a:srgbClr val="C00000"/>
                </a:solidFill>
                <a:cs typeface="B Titr" panose="00000700000000000000" pitchFamily="2" charset="-78"/>
              </a:rPr>
              <a:t/>
            </a:r>
            <a:br>
              <a:rPr lang="fa-IR" sz="2800" dirty="0" smtClean="0">
                <a:solidFill>
                  <a:srgbClr val="C00000"/>
                </a:solidFill>
                <a:cs typeface="B Titr" panose="00000700000000000000" pitchFamily="2" charset="-78"/>
              </a:rPr>
            </a:br>
            <a:r>
              <a:rPr lang="fa-IR" sz="2800" dirty="0">
                <a:solidFill>
                  <a:srgbClr val="C00000"/>
                </a:solidFill>
                <a:cs typeface="B Titr" panose="00000700000000000000" pitchFamily="2" charset="-78"/>
              </a:rPr>
              <a:t/>
            </a:r>
            <a:br>
              <a:rPr lang="fa-IR" sz="2800" dirty="0">
                <a:solidFill>
                  <a:srgbClr val="C00000"/>
                </a:solidFill>
                <a:cs typeface="B Titr" panose="00000700000000000000" pitchFamily="2" charset="-78"/>
              </a:rPr>
            </a:br>
            <a:r>
              <a:rPr lang="fa-IR" sz="2800" b="1" dirty="0" smtClean="0">
                <a:solidFill>
                  <a:prstClr val="black"/>
                </a:solidFill>
                <a:cs typeface="B Nazanin" panose="00000400000000000000" pitchFamily="2" charset="-78"/>
              </a:rPr>
              <a:t>..</a:t>
            </a:r>
            <a:r>
              <a:rPr lang="fa-IR" sz="2800" dirty="0" smtClean="0">
                <a:solidFill>
                  <a:srgbClr val="C00000"/>
                </a:solidFill>
                <a:cs typeface="B Titr" panose="00000700000000000000" pitchFamily="2" charset="-78"/>
              </a:rPr>
              <a:t/>
            </a:r>
            <a:br>
              <a:rPr lang="fa-IR" sz="2800" dirty="0" smtClean="0">
                <a:solidFill>
                  <a:srgbClr val="C00000"/>
                </a:solidFill>
                <a:cs typeface="B Titr" panose="00000700000000000000" pitchFamily="2" charset="-78"/>
              </a:rPr>
            </a:br>
            <a:r>
              <a:rPr lang="fa-IR" sz="2800" dirty="0" smtClean="0">
                <a:solidFill>
                  <a:schemeClr val="tx1"/>
                </a:solidFill>
                <a:cs typeface="B Titr" panose="00000700000000000000" pitchFamily="2" charset="-78"/>
              </a:rPr>
              <a:t/>
            </a:r>
            <a:br>
              <a:rPr lang="fa-IR" sz="2800" dirty="0" smtClean="0">
                <a:solidFill>
                  <a:schemeClr val="tx1"/>
                </a:solidFill>
                <a:cs typeface="B Titr" panose="00000700000000000000" pitchFamily="2" charset="-78"/>
              </a:rPr>
            </a:b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88489" y="1"/>
            <a:ext cx="12192001" cy="777921"/>
          </a:xfrm>
          <a:solidFill>
            <a:schemeClr val="accent2">
              <a:lumMod val="40000"/>
              <a:lumOff val="60000"/>
            </a:schemeClr>
          </a:solidFill>
        </p:spPr>
        <p:txBody>
          <a:bodyPr>
            <a:normAutofit/>
          </a:bodyPr>
          <a:lstStyle/>
          <a:p>
            <a:pPr marL="0" indent="0" algn="ctr">
              <a:buNone/>
            </a:pPr>
            <a:r>
              <a:rPr lang="fa-IR" sz="3600" dirty="0">
                <a:solidFill>
                  <a:srgbClr val="0070C0"/>
                </a:solidFill>
                <a:cs typeface="B Titr" panose="00000700000000000000" pitchFamily="2" charset="-78"/>
              </a:rPr>
              <a:t>کاهش قدرت منطقه ای و از بین بردن نفوذ ایران در عرصه بین المللی</a:t>
            </a:r>
            <a:endParaRPr lang="fa-IR" sz="3600" dirty="0" smtClean="0">
              <a:solidFill>
                <a:srgbClr val="0070C0"/>
              </a:solidFill>
              <a:cs typeface="B Titr" panose="00000700000000000000" pitchFamily="2" charset="-78"/>
            </a:endParaRPr>
          </a:p>
        </p:txBody>
      </p:sp>
    </p:spTree>
    <p:extLst>
      <p:ext uri="{BB962C8B-B14F-4D97-AF65-F5344CB8AC3E}">
        <p14:creationId xmlns:p14="http://schemas.microsoft.com/office/powerpoint/2010/main" val="19546703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017" y="826123"/>
            <a:ext cx="11960943" cy="5560142"/>
          </a:xfrm>
        </p:spPr>
        <p:txBody>
          <a:bodyPr>
            <a:noAutofit/>
          </a:bodyPr>
          <a:lstStyle/>
          <a:p>
            <a:pPr algn="r">
              <a:lnSpc>
                <a:spcPct val="150000"/>
              </a:lnSpc>
            </a:pPr>
            <a:r>
              <a:rPr lang="fa-IR" sz="2800" dirty="0" smtClean="0">
                <a:solidFill>
                  <a:srgbClr val="C00000"/>
                </a:solidFill>
                <a:cs typeface="B Titr" panose="00000700000000000000" pitchFamily="2" charset="-78"/>
              </a:rPr>
              <a:t>تلاش مرموز برای تخریب بنیه دفاعی: </a:t>
            </a:r>
            <a:br>
              <a:rPr lang="fa-IR" sz="2800" dirty="0" smtClean="0">
                <a:solidFill>
                  <a:srgbClr val="C00000"/>
                </a:solidFill>
                <a:cs typeface="B Titr" panose="00000700000000000000" pitchFamily="2" charset="-78"/>
              </a:rPr>
            </a:br>
            <a:r>
              <a:rPr lang="fa-IR" sz="2800" b="1" dirty="0">
                <a:solidFill>
                  <a:prstClr val="black"/>
                </a:solidFill>
                <a:cs typeface="B Nazanin" panose="00000400000000000000" pitchFamily="2" charset="-78"/>
              </a:rPr>
              <a:t>	</a:t>
            </a:r>
            <a:r>
              <a:rPr lang="fa-IR" sz="2800" b="1" dirty="0" smtClean="0">
                <a:solidFill>
                  <a:prstClr val="black"/>
                </a:solidFill>
                <a:cs typeface="B Nazanin" panose="00000400000000000000" pitchFamily="2" charset="-78"/>
              </a:rPr>
              <a:t>- زیر سوال بردن توانمندی دفاعی و پیشرفت دفاعی</a:t>
            </a:r>
            <a:br>
              <a:rPr lang="fa-IR" sz="2800" b="1" dirty="0" smtClean="0">
                <a:solidFill>
                  <a:prstClr val="black"/>
                </a:solidFill>
                <a:cs typeface="B Nazanin" panose="00000400000000000000" pitchFamily="2" charset="-78"/>
              </a:rPr>
            </a:br>
            <a:r>
              <a:rPr lang="fa-IR" sz="2800" b="1" dirty="0">
                <a:solidFill>
                  <a:prstClr val="black"/>
                </a:solidFill>
                <a:cs typeface="B Nazanin" panose="00000400000000000000" pitchFamily="2" charset="-78"/>
              </a:rPr>
              <a:t>	</a:t>
            </a:r>
            <a:r>
              <a:rPr lang="fa-IR" sz="2800" b="1" dirty="0" smtClean="0">
                <a:solidFill>
                  <a:prstClr val="black"/>
                </a:solidFill>
                <a:cs typeface="B Nazanin" panose="00000400000000000000" pitchFamily="2" charset="-78"/>
              </a:rPr>
              <a:t>- تلاش برای تضعیف ارکان نظامی و خلع سلاح ایران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dirty="0" smtClean="0">
                <a:solidFill>
                  <a:srgbClr val="C00000"/>
                </a:solidFill>
                <a:cs typeface="B Titr" panose="00000700000000000000" pitchFamily="2" charset="-78"/>
              </a:rPr>
              <a:t>بخش از مصادیق تخریب </a:t>
            </a:r>
            <a:r>
              <a:rPr lang="fa-IR" sz="2800" dirty="0">
                <a:solidFill>
                  <a:srgbClr val="C00000"/>
                </a:solidFill>
                <a:cs typeface="B Titr" panose="00000700000000000000" pitchFamily="2" charset="-78"/>
              </a:rPr>
              <a:t>بنیه دفاعی:</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a:solidFill>
                  <a:prstClr val="black"/>
                </a:solidFill>
                <a:cs typeface="B Nazanin" panose="00000400000000000000" pitchFamily="2" charset="-78"/>
              </a:rPr>
              <a:t>	</a:t>
            </a:r>
            <a:r>
              <a:rPr lang="fa-IR" sz="2800" b="1" dirty="0" smtClean="0">
                <a:solidFill>
                  <a:prstClr val="black"/>
                </a:solidFill>
                <a:cs typeface="B Nazanin" panose="00000400000000000000" pitchFamily="2" charset="-78"/>
              </a:rPr>
              <a:t>- سخنان آقای هاشمی (الگوی قرار دادن ژاپن و آلمان برای ایران) </a:t>
            </a:r>
            <a:br>
              <a:rPr lang="fa-IR" sz="2800" b="1" dirty="0" smtClean="0">
                <a:solidFill>
                  <a:prstClr val="black"/>
                </a:solidFill>
                <a:cs typeface="B Nazanin" panose="00000400000000000000" pitchFamily="2" charset="-78"/>
              </a:rPr>
            </a:br>
            <a:r>
              <a:rPr lang="fa-IR" sz="2800" b="1" dirty="0">
                <a:solidFill>
                  <a:prstClr val="black"/>
                </a:solidFill>
                <a:cs typeface="B Nazanin" panose="00000400000000000000" pitchFamily="2" charset="-78"/>
              </a:rPr>
              <a:t>	- </a:t>
            </a:r>
            <a:r>
              <a:rPr lang="fa-IR" sz="2800" b="1" dirty="0" smtClean="0">
                <a:solidFill>
                  <a:prstClr val="black"/>
                </a:solidFill>
                <a:cs typeface="B Nazanin" panose="00000400000000000000" pitchFamily="2" charset="-78"/>
              </a:rPr>
              <a:t>پذیرش تعهدات و همکاری </a:t>
            </a:r>
            <a:r>
              <a:rPr lang="fa-IR" sz="2800" b="1" dirty="0">
                <a:solidFill>
                  <a:prstClr val="black"/>
                </a:solidFill>
                <a:cs typeface="B Nazanin" panose="00000400000000000000" pitchFamily="2" charset="-78"/>
              </a:rPr>
              <a:t>با </a:t>
            </a:r>
            <a:r>
              <a:rPr lang="en-US" sz="2800" b="1" dirty="0" smtClean="0">
                <a:solidFill>
                  <a:prstClr val="black"/>
                </a:solidFill>
                <a:cs typeface="B Nazanin" panose="00000400000000000000" pitchFamily="2" charset="-78"/>
              </a:rPr>
              <a:t>FATF</a:t>
            </a:r>
            <a:r>
              <a:rPr lang="fa-IR" sz="2800" dirty="0" smtClean="0">
                <a:solidFill>
                  <a:srgbClr val="C00000"/>
                </a:solidFill>
                <a:cs typeface="B Titr" panose="00000700000000000000" pitchFamily="2" charset="-78"/>
              </a:rPr>
              <a:t/>
            </a:r>
            <a:br>
              <a:rPr lang="fa-IR" sz="2800" dirty="0" smtClean="0">
                <a:solidFill>
                  <a:srgbClr val="C00000"/>
                </a:solidFill>
                <a:cs typeface="B Titr" panose="00000700000000000000" pitchFamily="2" charset="-78"/>
              </a:rPr>
            </a:br>
            <a:r>
              <a:rPr lang="fa-IR" sz="2800" dirty="0">
                <a:solidFill>
                  <a:srgbClr val="C00000"/>
                </a:solidFill>
                <a:cs typeface="B Titr" panose="00000700000000000000" pitchFamily="2" charset="-78"/>
              </a:rPr>
              <a:t/>
            </a:r>
            <a:br>
              <a:rPr lang="fa-IR" sz="2800" dirty="0">
                <a:solidFill>
                  <a:srgbClr val="C00000"/>
                </a:solidFill>
                <a:cs typeface="B Titr" panose="00000700000000000000" pitchFamily="2" charset="-78"/>
              </a:rPr>
            </a:br>
            <a:r>
              <a:rPr lang="fa-IR" sz="2800" b="1" dirty="0" smtClean="0">
                <a:solidFill>
                  <a:prstClr val="black"/>
                </a:solidFill>
                <a:cs typeface="B Nazanin" panose="00000400000000000000" pitchFamily="2" charset="-78"/>
              </a:rPr>
              <a:t>..</a:t>
            </a:r>
            <a:r>
              <a:rPr lang="fa-IR" sz="2800" dirty="0" smtClean="0">
                <a:solidFill>
                  <a:srgbClr val="C00000"/>
                </a:solidFill>
                <a:cs typeface="B Titr" panose="00000700000000000000" pitchFamily="2" charset="-78"/>
              </a:rPr>
              <a:t/>
            </a:r>
            <a:br>
              <a:rPr lang="fa-IR" sz="2800" dirty="0" smtClean="0">
                <a:solidFill>
                  <a:srgbClr val="C00000"/>
                </a:solidFill>
                <a:cs typeface="B Titr" panose="00000700000000000000" pitchFamily="2" charset="-78"/>
              </a:rPr>
            </a:br>
            <a:r>
              <a:rPr lang="fa-IR" sz="2800" dirty="0" smtClean="0">
                <a:solidFill>
                  <a:schemeClr val="tx1"/>
                </a:solidFill>
                <a:cs typeface="B Titr" panose="00000700000000000000" pitchFamily="2" charset="-78"/>
              </a:rPr>
              <a:t/>
            </a:r>
            <a:br>
              <a:rPr lang="fa-IR" sz="2800" dirty="0" smtClean="0">
                <a:solidFill>
                  <a:schemeClr val="tx1"/>
                </a:solidFill>
                <a:cs typeface="B Titr" panose="00000700000000000000" pitchFamily="2" charset="-78"/>
              </a:rPr>
            </a:b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88489" y="1"/>
            <a:ext cx="12192001" cy="777921"/>
          </a:xfrm>
          <a:solidFill>
            <a:schemeClr val="accent2">
              <a:lumMod val="40000"/>
              <a:lumOff val="60000"/>
            </a:schemeClr>
          </a:solidFill>
        </p:spPr>
        <p:txBody>
          <a:bodyPr>
            <a:normAutofit/>
          </a:bodyPr>
          <a:lstStyle/>
          <a:p>
            <a:pPr marL="0" indent="0" algn="ctr">
              <a:buNone/>
            </a:pPr>
            <a:r>
              <a:rPr lang="fa-IR" sz="3600" dirty="0" smtClean="0">
                <a:solidFill>
                  <a:srgbClr val="0070C0"/>
                </a:solidFill>
                <a:cs typeface="B Titr" panose="00000700000000000000" pitchFamily="2" charset="-78"/>
              </a:rPr>
              <a:t>تلاش در جهت تخریب قدرت دفاعی و خلع سلاح</a:t>
            </a:r>
          </a:p>
        </p:txBody>
      </p:sp>
    </p:spTree>
    <p:extLst>
      <p:ext uri="{BB962C8B-B14F-4D97-AF65-F5344CB8AC3E}">
        <p14:creationId xmlns:p14="http://schemas.microsoft.com/office/powerpoint/2010/main" val="28592554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017" y="826122"/>
            <a:ext cx="11960943" cy="6031877"/>
          </a:xfrm>
        </p:spPr>
        <p:txBody>
          <a:bodyPr>
            <a:noAutofit/>
          </a:bodyPr>
          <a:lstStyle/>
          <a:p>
            <a:pPr algn="r">
              <a:lnSpc>
                <a:spcPct val="150000"/>
              </a:lnSpc>
            </a:pPr>
            <a:r>
              <a:rPr lang="fa-IR" sz="2800" dirty="0" smtClean="0">
                <a:solidFill>
                  <a:srgbClr val="C00000"/>
                </a:solidFill>
                <a:cs typeface="B Titr" panose="00000700000000000000" pitchFamily="2" charset="-78"/>
              </a:rPr>
              <a:t>- مقایسه ایران با دو کشور شکست </a:t>
            </a:r>
            <a:r>
              <a:rPr lang="fa-IR" sz="2800" dirty="0" smtClean="0">
                <a:solidFill>
                  <a:srgbClr val="C00000"/>
                </a:solidFill>
                <a:cs typeface="B Titr" panose="00000700000000000000" pitchFamily="2" charset="-78"/>
              </a:rPr>
              <a:t>خورده</a:t>
            </a:r>
            <a:r>
              <a:rPr lang="fa-IR" sz="2800" dirty="0" smtClean="0">
                <a:solidFill>
                  <a:srgbClr val="C00000"/>
                </a:solidFill>
                <a:cs typeface="B Titr" panose="00000700000000000000" pitchFamily="2" charset="-78"/>
              </a:rPr>
              <a:t>: </a:t>
            </a:r>
            <a:r>
              <a:rPr lang="fa-IR" sz="2800" dirty="0">
                <a:solidFill>
                  <a:srgbClr val="C00000"/>
                </a:solidFill>
                <a:cs typeface="B Titr" panose="00000700000000000000" pitchFamily="2" charset="-78"/>
              </a:rPr>
              <a:t/>
            </a:r>
            <a:br>
              <a:rPr lang="fa-IR" sz="2800" dirty="0">
                <a:solidFill>
                  <a:srgbClr val="C00000"/>
                </a:solidFill>
                <a:cs typeface="B Titr" panose="00000700000000000000" pitchFamily="2" charset="-78"/>
              </a:rPr>
            </a:br>
            <a:r>
              <a:rPr lang="fa-IR" sz="2800" b="1" dirty="0">
                <a:solidFill>
                  <a:prstClr val="black"/>
                </a:solidFill>
                <a:cs typeface="B Nazanin" panose="00000400000000000000" pitchFamily="2" charset="-78"/>
              </a:rPr>
              <a:t>		- </a:t>
            </a:r>
            <a:r>
              <a:rPr lang="fa-IR" sz="2800" b="1" dirty="0" smtClean="0">
                <a:solidFill>
                  <a:prstClr val="black"/>
                </a:solidFill>
                <a:cs typeface="B Nazanin" panose="00000400000000000000" pitchFamily="2" charset="-78"/>
              </a:rPr>
              <a:t>ژاپن و آلمان دو کشور شکست خورده و تسلیم بی قید و شرط جنگ جهانی دوم</a:t>
            </a:r>
            <a:br>
              <a:rPr lang="fa-IR" sz="2800" b="1" dirty="0" smtClean="0">
                <a:solidFill>
                  <a:prstClr val="black"/>
                </a:solidFill>
                <a:cs typeface="B Nazanin" panose="00000400000000000000" pitchFamily="2" charset="-78"/>
              </a:rPr>
            </a:br>
            <a:r>
              <a:rPr lang="fa-IR" sz="2800" b="1" dirty="0">
                <a:solidFill>
                  <a:prstClr val="black"/>
                </a:solidFill>
                <a:cs typeface="B Nazanin" panose="00000400000000000000" pitchFamily="2" charset="-78"/>
              </a:rPr>
              <a:t>	</a:t>
            </a:r>
            <a:r>
              <a:rPr lang="fa-IR" sz="2800" b="1" dirty="0" smtClean="0">
                <a:solidFill>
                  <a:prstClr val="black"/>
                </a:solidFill>
                <a:cs typeface="B Nazanin" panose="00000400000000000000" pitchFamily="2" charset="-78"/>
              </a:rPr>
              <a:t>	- خلع سلاح شده  (خلع به اختیار خودشان نبود)</a:t>
            </a:r>
            <a:br>
              <a:rPr lang="fa-IR" sz="2800" b="1" dirty="0" smtClean="0">
                <a:solidFill>
                  <a:prstClr val="black"/>
                </a:solidFill>
                <a:cs typeface="B Nazanin" panose="00000400000000000000" pitchFamily="2" charset="-78"/>
              </a:rPr>
            </a:br>
            <a:r>
              <a:rPr lang="fa-IR" sz="2800" dirty="0" smtClean="0">
                <a:solidFill>
                  <a:srgbClr val="C00000"/>
                </a:solidFill>
                <a:cs typeface="B Titr" panose="00000700000000000000" pitchFamily="2" charset="-78"/>
              </a:rPr>
              <a:t>مانع نبودن  </a:t>
            </a:r>
            <a:r>
              <a:rPr lang="fa-IR" sz="2800" dirty="0">
                <a:solidFill>
                  <a:srgbClr val="C00000"/>
                </a:solidFill>
                <a:cs typeface="B Titr" panose="00000700000000000000" pitchFamily="2" charset="-78"/>
              </a:rPr>
              <a:t>قدرت </a:t>
            </a:r>
            <a:r>
              <a:rPr lang="fa-IR" sz="2800" dirty="0" smtClean="0">
                <a:solidFill>
                  <a:srgbClr val="C00000"/>
                </a:solidFill>
                <a:cs typeface="B Titr" panose="00000700000000000000" pitchFamily="2" charset="-78"/>
              </a:rPr>
              <a:t>دفاعی برای پیشرفت:</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a:solidFill>
                  <a:prstClr val="black"/>
                </a:solidFill>
                <a:cs typeface="B Nazanin" panose="00000400000000000000" pitchFamily="2" charset="-78"/>
              </a:rPr>
              <a:t>	</a:t>
            </a:r>
            <a:r>
              <a:rPr lang="fa-IR" sz="2800" b="1" dirty="0" smtClean="0">
                <a:solidFill>
                  <a:prstClr val="black"/>
                </a:solidFill>
                <a:cs typeface="B Nazanin" panose="00000400000000000000" pitchFamily="2" charset="-78"/>
              </a:rPr>
              <a:t>	- کشور های پیشرفته همه دارای قدرت دفاعی هستند</a:t>
            </a:r>
            <a:br>
              <a:rPr lang="fa-IR" sz="2800" b="1" dirty="0" smtClean="0">
                <a:solidFill>
                  <a:prstClr val="black"/>
                </a:solidFill>
                <a:cs typeface="B Nazanin" panose="00000400000000000000" pitchFamily="2" charset="-78"/>
              </a:rPr>
            </a:br>
            <a:r>
              <a:rPr lang="fa-IR" sz="2800" b="1" dirty="0">
                <a:solidFill>
                  <a:prstClr val="black"/>
                </a:solidFill>
                <a:cs typeface="B Nazanin" panose="00000400000000000000" pitchFamily="2" charset="-78"/>
              </a:rPr>
              <a:t>	</a:t>
            </a:r>
            <a:r>
              <a:rPr lang="fa-IR" sz="2800" b="1" dirty="0" smtClean="0">
                <a:solidFill>
                  <a:prstClr val="black"/>
                </a:solidFill>
                <a:cs typeface="B Nazanin" panose="00000400000000000000" pitchFamily="2" charset="-78"/>
              </a:rPr>
              <a:t>	- صنایع دفاعی عامل و زمینه  پیشرفت های علمی(نظیر اینترنت و ... )</a:t>
            </a:r>
            <a:br>
              <a:rPr lang="fa-IR" sz="2800" b="1" dirty="0" smtClean="0">
                <a:solidFill>
                  <a:prstClr val="black"/>
                </a:solidFill>
                <a:cs typeface="B Nazanin" panose="00000400000000000000" pitchFamily="2" charset="-78"/>
              </a:rPr>
            </a:br>
            <a:r>
              <a:rPr lang="fa-IR" sz="2800" dirty="0" smtClean="0">
                <a:solidFill>
                  <a:srgbClr val="C00000"/>
                </a:solidFill>
                <a:cs typeface="B Titr" panose="00000700000000000000" pitchFamily="2" charset="-78"/>
              </a:rPr>
              <a:t>قدرتمند بودن آلمان </a:t>
            </a:r>
            <a:r>
              <a:rPr lang="fa-IR" sz="2800" dirty="0">
                <a:solidFill>
                  <a:srgbClr val="C00000"/>
                </a:solidFill>
                <a:cs typeface="B Titr" panose="00000700000000000000" pitchFamily="2" charset="-78"/>
              </a:rPr>
              <a:t>و ژاپن </a:t>
            </a:r>
            <a:r>
              <a:rPr lang="fa-IR" sz="2800" dirty="0" smtClean="0">
                <a:solidFill>
                  <a:srgbClr val="C00000"/>
                </a:solidFill>
                <a:cs typeface="B Titr" panose="00000700000000000000" pitchFamily="2" charset="-78"/>
              </a:rPr>
              <a:t>قبل از خلع </a:t>
            </a:r>
            <a:r>
              <a:rPr lang="fa-IR" sz="2800" dirty="0">
                <a:solidFill>
                  <a:srgbClr val="C00000"/>
                </a:solidFill>
                <a:cs typeface="B Titr" panose="00000700000000000000" pitchFamily="2" charset="-78"/>
              </a:rPr>
              <a:t>سلاح </a:t>
            </a:r>
            <a:r>
              <a:rPr lang="fa-IR" sz="2800" dirty="0" smtClean="0">
                <a:solidFill>
                  <a:srgbClr val="C00000"/>
                </a:solidFill>
                <a:cs typeface="B Titr" panose="00000700000000000000" pitchFamily="2" charset="-78"/>
              </a:rPr>
              <a:t>: </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 ژاپن و آلمان قبل خلع سلاح جزو قدرت های برتر و پیشرفته علمی بودند </a:t>
            </a:r>
            <a:br>
              <a:rPr lang="fa-IR" sz="2800" b="1" dirty="0" smtClean="0">
                <a:solidFill>
                  <a:prstClr val="black"/>
                </a:solidFill>
                <a:cs typeface="B Nazanin" panose="00000400000000000000" pitchFamily="2" charset="-78"/>
              </a:rPr>
            </a:br>
            <a:r>
              <a:rPr lang="fa-IR" sz="2800" dirty="0" smtClean="0">
                <a:solidFill>
                  <a:srgbClr val="C00000"/>
                </a:solidFill>
                <a:cs typeface="B Titr" panose="00000700000000000000" pitchFamily="2" charset="-78"/>
              </a:rPr>
              <a:t/>
            </a:r>
            <a:br>
              <a:rPr lang="fa-IR" sz="2800" dirty="0" smtClean="0">
                <a:solidFill>
                  <a:srgbClr val="C00000"/>
                </a:solidFill>
                <a:cs typeface="B Titr" panose="00000700000000000000" pitchFamily="2" charset="-78"/>
              </a:rPr>
            </a:br>
            <a:r>
              <a:rPr lang="fa-IR" sz="2800" dirty="0" smtClean="0">
                <a:solidFill>
                  <a:schemeClr val="tx1"/>
                </a:solidFill>
                <a:cs typeface="B Titr" panose="00000700000000000000" pitchFamily="2" charset="-78"/>
              </a:rPr>
              <a:t/>
            </a:r>
            <a:br>
              <a:rPr lang="fa-IR" sz="2800" dirty="0" smtClean="0">
                <a:solidFill>
                  <a:schemeClr val="tx1"/>
                </a:solidFill>
                <a:cs typeface="B Titr" panose="00000700000000000000" pitchFamily="2" charset="-78"/>
              </a:rPr>
            </a:b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88489" y="1"/>
            <a:ext cx="12192001" cy="777921"/>
          </a:xfrm>
          <a:solidFill>
            <a:schemeClr val="accent2">
              <a:lumMod val="40000"/>
              <a:lumOff val="60000"/>
            </a:schemeClr>
          </a:solidFill>
        </p:spPr>
        <p:txBody>
          <a:bodyPr>
            <a:normAutofit/>
          </a:bodyPr>
          <a:lstStyle/>
          <a:p>
            <a:pPr marL="0" indent="0" algn="ctr">
              <a:buNone/>
            </a:pPr>
            <a:r>
              <a:rPr lang="fa-IR" sz="3600" dirty="0" smtClean="0">
                <a:solidFill>
                  <a:srgbClr val="0070C0"/>
                </a:solidFill>
                <a:cs typeface="B Titr" panose="00000700000000000000" pitchFamily="2" charset="-78"/>
              </a:rPr>
              <a:t>پاسخ </a:t>
            </a:r>
            <a:r>
              <a:rPr lang="fa-IR" sz="3600" dirty="0">
                <a:solidFill>
                  <a:srgbClr val="0070C0"/>
                </a:solidFill>
                <a:cs typeface="B Titr" panose="00000700000000000000" pitchFamily="2" charset="-78"/>
              </a:rPr>
              <a:t>معارضین قدرت </a:t>
            </a:r>
            <a:r>
              <a:rPr lang="fa-IR" sz="3600" dirty="0" smtClean="0">
                <a:solidFill>
                  <a:srgbClr val="0070C0"/>
                </a:solidFill>
                <a:cs typeface="B Titr" panose="00000700000000000000" pitchFamily="2" charset="-78"/>
              </a:rPr>
              <a:t>دفاعی</a:t>
            </a:r>
            <a:endParaRPr lang="fa-IR" sz="3600" dirty="0" smtClean="0">
              <a:solidFill>
                <a:srgbClr val="0070C0"/>
              </a:solidFill>
              <a:cs typeface="B Titr" panose="00000700000000000000" pitchFamily="2" charset="-78"/>
            </a:endParaRPr>
          </a:p>
        </p:txBody>
      </p:sp>
    </p:spTree>
    <p:extLst>
      <p:ext uri="{BB962C8B-B14F-4D97-AF65-F5344CB8AC3E}">
        <p14:creationId xmlns:p14="http://schemas.microsoft.com/office/powerpoint/2010/main" val="84419126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017" y="826122"/>
            <a:ext cx="11960943" cy="6031877"/>
          </a:xfrm>
        </p:spPr>
        <p:txBody>
          <a:bodyPr>
            <a:noAutofit/>
          </a:bodyPr>
          <a:lstStyle/>
          <a:p>
            <a:pPr algn="r">
              <a:lnSpc>
                <a:spcPct val="200000"/>
              </a:lnSpc>
            </a:pPr>
            <a:r>
              <a:rPr lang="fa-IR" sz="2800" dirty="0" smtClean="0">
                <a:solidFill>
                  <a:srgbClr val="C00000"/>
                </a:solidFill>
                <a:cs typeface="B Titr" panose="00000700000000000000" pitchFamily="2" charset="-78"/>
              </a:rPr>
              <a:t>نتیجه </a:t>
            </a:r>
            <a:r>
              <a:rPr lang="fa-IR" sz="2800" dirty="0">
                <a:solidFill>
                  <a:srgbClr val="C00000"/>
                </a:solidFill>
                <a:cs typeface="B Titr" panose="00000700000000000000" pitchFamily="2" charset="-78"/>
              </a:rPr>
              <a:t>خلع </a:t>
            </a:r>
            <a:r>
              <a:rPr lang="fa-IR" sz="2800" dirty="0" smtClean="0">
                <a:solidFill>
                  <a:srgbClr val="C00000"/>
                </a:solidFill>
                <a:cs typeface="B Titr" panose="00000700000000000000" pitchFamily="2" charset="-78"/>
              </a:rPr>
              <a:t>سلاح و اجرای نظر </a:t>
            </a:r>
            <a:r>
              <a:rPr lang="fa-IR" sz="2800" dirty="0" smtClean="0">
                <a:solidFill>
                  <a:srgbClr val="C00000"/>
                </a:solidFill>
                <a:cs typeface="B Titr" panose="00000700000000000000" pitchFamily="2" charset="-78"/>
              </a:rPr>
              <a:t>جاهلان</a:t>
            </a:r>
            <a:r>
              <a:rPr lang="fa-IR" sz="2800" dirty="0" smtClean="0">
                <a:solidFill>
                  <a:srgbClr val="C00000"/>
                </a:solidFill>
                <a:cs typeface="B Titr" panose="00000700000000000000" pitchFamily="2" charset="-78"/>
              </a:rPr>
              <a:t>: </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 جسوری و تجاوز دشمنان (وجود دشمنان غدار، کینه </a:t>
            </a:r>
            <a:r>
              <a:rPr lang="fa-IR" sz="2800" b="1" dirty="0" smtClean="0">
                <a:solidFill>
                  <a:prstClr val="black"/>
                </a:solidFill>
                <a:cs typeface="B Nazanin" panose="00000400000000000000" pitchFamily="2" charset="-78"/>
              </a:rPr>
              <a:t>توز و </a:t>
            </a:r>
            <a:r>
              <a:rPr lang="fa-IR" sz="2800" b="1" dirty="0" smtClean="0">
                <a:solidFill>
                  <a:prstClr val="black"/>
                </a:solidFill>
                <a:cs typeface="B Nazanin" panose="00000400000000000000" pitchFamily="2" charset="-78"/>
              </a:rPr>
              <a:t>جهانی )</a:t>
            </a:r>
            <a:br>
              <a:rPr lang="fa-IR" sz="2800" b="1" dirty="0" smtClean="0">
                <a:solidFill>
                  <a:prstClr val="black"/>
                </a:solidFill>
                <a:cs typeface="B Nazanin" panose="00000400000000000000" pitchFamily="2" charset="-78"/>
              </a:rPr>
            </a:br>
            <a:r>
              <a:rPr lang="fa-IR" sz="2800" b="1" dirty="0">
                <a:solidFill>
                  <a:prstClr val="black"/>
                </a:solidFill>
                <a:cs typeface="B Nazanin" panose="00000400000000000000" pitchFamily="2" charset="-78"/>
              </a:rPr>
              <a:t>	</a:t>
            </a:r>
            <a:r>
              <a:rPr lang="fa-IR" sz="2800" b="1" dirty="0" smtClean="0">
                <a:solidFill>
                  <a:prstClr val="black"/>
                </a:solidFill>
                <a:cs typeface="B Nazanin" panose="00000400000000000000" pitchFamily="2" charset="-78"/>
              </a:rPr>
              <a:t>	- وجود دشمنان منطقه ای (همسایه های نظیر عربستان، داعش، ....)</a:t>
            </a:r>
            <a:br>
              <a:rPr lang="fa-IR" sz="2800" b="1" dirty="0" smtClean="0">
                <a:solidFill>
                  <a:prstClr val="black"/>
                </a:solidFill>
                <a:cs typeface="B Nazanin" panose="00000400000000000000" pitchFamily="2" charset="-78"/>
              </a:rPr>
            </a:br>
            <a:r>
              <a:rPr lang="fa-IR" sz="2800" b="1" dirty="0">
                <a:solidFill>
                  <a:prstClr val="black"/>
                </a:solidFill>
                <a:cs typeface="B Nazanin" panose="00000400000000000000" pitchFamily="2" charset="-78"/>
              </a:rPr>
              <a:t>	</a:t>
            </a:r>
            <a:r>
              <a:rPr lang="fa-IR" sz="2800" b="1" dirty="0" smtClean="0">
                <a:solidFill>
                  <a:prstClr val="black"/>
                </a:solidFill>
                <a:cs typeface="B Nazanin" panose="00000400000000000000" pitchFamily="2" charset="-78"/>
              </a:rPr>
              <a:t>	- هنوز آثار تجاوز جنگ 8 </a:t>
            </a:r>
            <a:r>
              <a:rPr lang="fa-IR" sz="2800" b="1" dirty="0" smtClean="0">
                <a:solidFill>
                  <a:prstClr val="black"/>
                </a:solidFill>
                <a:cs typeface="B Nazanin" panose="00000400000000000000" pitchFamily="2" charset="-78"/>
              </a:rPr>
              <a:t>ساله در کشورمان مشهود است</a:t>
            </a:r>
            <a:r>
              <a:rPr lang="fa-IR" sz="2800" b="1" dirty="0">
                <a:solidFill>
                  <a:prstClr val="black"/>
                </a:solidFill>
                <a:cs typeface="B Nazanin" panose="00000400000000000000" pitchFamily="2" charset="-78"/>
              </a:rPr>
              <a:t/>
            </a:r>
            <a:br>
              <a:rPr lang="fa-IR" sz="2800" b="1" dirty="0">
                <a:solidFill>
                  <a:prstClr val="black"/>
                </a:solidFill>
                <a:cs typeface="B Nazanin" panose="00000400000000000000" pitchFamily="2" charset="-78"/>
              </a:rPr>
            </a:br>
            <a:r>
              <a:rPr lang="fa-IR" sz="2800" b="1" dirty="0">
                <a:solidFill>
                  <a:prstClr val="black"/>
                </a:solidFill>
                <a:cs typeface="B Nazanin" panose="00000400000000000000" pitchFamily="2" charset="-78"/>
              </a:rPr>
              <a:t>		- </a:t>
            </a:r>
            <a:r>
              <a:rPr lang="fa-IR" sz="2800" b="1" dirty="0" smtClean="0">
                <a:solidFill>
                  <a:prstClr val="black"/>
                </a:solidFill>
                <a:cs typeface="B Nazanin" panose="00000400000000000000" pitchFamily="2" charset="-78"/>
              </a:rPr>
              <a:t>نا امنی در </a:t>
            </a:r>
            <a:r>
              <a:rPr lang="fa-IR" sz="2800" b="1" dirty="0">
                <a:solidFill>
                  <a:prstClr val="black"/>
                </a:solidFill>
                <a:cs typeface="B Nazanin" panose="00000400000000000000" pitchFamily="2" charset="-78"/>
              </a:rPr>
              <a:t>عرصه علمی، فنی، اقتصادی</a:t>
            </a:r>
            <a:r>
              <a:rPr lang="fa-IR" sz="2800" dirty="0">
                <a:solidFill>
                  <a:srgbClr val="C00000"/>
                </a:solidFill>
                <a:cs typeface="B Titr" panose="00000700000000000000" pitchFamily="2" charset="-78"/>
              </a:rPr>
              <a:t/>
            </a:r>
            <a:br>
              <a:rPr lang="fa-IR" sz="2800" dirty="0">
                <a:solidFill>
                  <a:srgbClr val="C00000"/>
                </a:solidFill>
                <a:cs typeface="B Titr" panose="00000700000000000000" pitchFamily="2" charset="-78"/>
              </a:rPr>
            </a:br>
            <a:r>
              <a:rPr lang="fa-IR" sz="2800" b="1" dirty="0" smtClean="0">
                <a:solidFill>
                  <a:prstClr val="black"/>
                </a:solidFill>
                <a:cs typeface="B Nazanin" panose="00000400000000000000" pitchFamily="2" charset="-78"/>
              </a:rPr>
              <a:t>      	- </a:t>
            </a:r>
            <a:r>
              <a:rPr lang="fa-IR" sz="2800" b="1" dirty="0">
                <a:solidFill>
                  <a:prstClr val="black"/>
                </a:solidFill>
                <a:cs typeface="B Nazanin" panose="00000400000000000000" pitchFamily="2" charset="-78"/>
              </a:rPr>
              <a:t>و نابودی کامل ایران </a:t>
            </a:r>
            <a:r>
              <a:rPr lang="fa-IR" sz="2800" dirty="0" smtClean="0">
                <a:solidFill>
                  <a:srgbClr val="C00000"/>
                </a:solidFill>
                <a:cs typeface="B Titr" panose="00000700000000000000" pitchFamily="2" charset="-78"/>
              </a:rPr>
              <a:t/>
            </a:r>
            <a:br>
              <a:rPr lang="fa-IR" sz="2800" dirty="0" smtClean="0">
                <a:solidFill>
                  <a:srgbClr val="C00000"/>
                </a:solidFill>
                <a:cs typeface="B Titr" panose="00000700000000000000" pitchFamily="2" charset="-78"/>
              </a:rPr>
            </a:br>
            <a:r>
              <a:rPr lang="fa-IR" sz="2800" dirty="0" smtClean="0">
                <a:solidFill>
                  <a:schemeClr val="tx1"/>
                </a:solidFill>
                <a:cs typeface="B Titr" panose="00000700000000000000" pitchFamily="2" charset="-78"/>
              </a:rPr>
              <a:t/>
            </a:r>
            <a:br>
              <a:rPr lang="fa-IR" sz="2800" dirty="0" smtClean="0">
                <a:solidFill>
                  <a:schemeClr val="tx1"/>
                </a:solidFill>
                <a:cs typeface="B Titr" panose="00000700000000000000" pitchFamily="2" charset="-78"/>
              </a:rPr>
            </a:b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88489" y="1"/>
            <a:ext cx="12192001" cy="777921"/>
          </a:xfrm>
          <a:solidFill>
            <a:schemeClr val="accent2">
              <a:lumMod val="40000"/>
              <a:lumOff val="60000"/>
            </a:schemeClr>
          </a:solidFill>
        </p:spPr>
        <p:txBody>
          <a:bodyPr>
            <a:normAutofit/>
          </a:bodyPr>
          <a:lstStyle/>
          <a:p>
            <a:pPr marL="0" indent="0" algn="ctr">
              <a:buNone/>
            </a:pPr>
            <a:r>
              <a:rPr lang="fa-IR" sz="3600" dirty="0" smtClean="0">
                <a:solidFill>
                  <a:srgbClr val="0070C0"/>
                </a:solidFill>
                <a:cs typeface="B Titr" panose="00000700000000000000" pitchFamily="2" charset="-78"/>
              </a:rPr>
              <a:t>پاسخ </a:t>
            </a:r>
            <a:r>
              <a:rPr lang="fa-IR" sz="3600" dirty="0">
                <a:solidFill>
                  <a:srgbClr val="0070C0"/>
                </a:solidFill>
                <a:cs typeface="B Titr" panose="00000700000000000000" pitchFamily="2" charset="-78"/>
              </a:rPr>
              <a:t>معارضین قدرت </a:t>
            </a:r>
            <a:r>
              <a:rPr lang="fa-IR" sz="3600" dirty="0" smtClean="0">
                <a:solidFill>
                  <a:srgbClr val="0070C0"/>
                </a:solidFill>
                <a:cs typeface="B Titr" panose="00000700000000000000" pitchFamily="2" charset="-78"/>
              </a:rPr>
              <a:t>دفاعی</a:t>
            </a:r>
            <a:endParaRPr lang="fa-IR" sz="3600" dirty="0" smtClean="0">
              <a:solidFill>
                <a:srgbClr val="0070C0"/>
              </a:solidFill>
              <a:cs typeface="B Titr" panose="00000700000000000000" pitchFamily="2" charset="-78"/>
            </a:endParaRPr>
          </a:p>
        </p:txBody>
      </p:sp>
    </p:spTree>
    <p:extLst>
      <p:ext uri="{BB962C8B-B14F-4D97-AF65-F5344CB8AC3E}">
        <p14:creationId xmlns:p14="http://schemas.microsoft.com/office/powerpoint/2010/main" val="77169322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017" y="826122"/>
            <a:ext cx="11960943" cy="6031877"/>
          </a:xfrm>
        </p:spPr>
        <p:txBody>
          <a:bodyPr>
            <a:noAutofit/>
          </a:bodyPr>
          <a:lstStyle/>
          <a:p>
            <a:pPr marL="95250" algn="r">
              <a:lnSpc>
                <a:spcPts val="4500"/>
              </a:lnSpc>
            </a:pPr>
            <a:r>
              <a:rPr lang="fa-IR" sz="2800" dirty="0">
                <a:solidFill>
                  <a:srgbClr val="C00000"/>
                </a:solidFill>
                <a:cs typeface="B Titr" panose="00000700000000000000" pitchFamily="2" charset="-78"/>
              </a:rPr>
              <a:t>اعلام آمادگی </a:t>
            </a:r>
            <a:r>
              <a:rPr lang="fa-IR" sz="2800" dirty="0" smtClean="0">
                <a:solidFill>
                  <a:srgbClr val="C00000"/>
                </a:solidFill>
                <a:cs typeface="B Titr" panose="00000700000000000000" pitchFamily="2" charset="-78"/>
              </a:rPr>
              <a:t>برای </a:t>
            </a:r>
            <a:r>
              <a:rPr lang="fa-IR" sz="2800" dirty="0">
                <a:solidFill>
                  <a:srgbClr val="C00000"/>
                </a:solidFill>
                <a:cs typeface="B Titr" panose="00000700000000000000" pitchFamily="2" charset="-78"/>
              </a:rPr>
              <a:t>برجام ها </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a:t>
            </a:r>
            <a:r>
              <a:rPr lang="fa-IR" sz="2800" b="1" dirty="0" smtClean="0">
                <a:solidFill>
                  <a:prstClr val="black"/>
                </a:solidFill>
                <a:cs typeface="B Nazanin" panose="00000400000000000000" pitchFamily="2" charset="-78"/>
              </a:rPr>
              <a:t>برنامه </a:t>
            </a:r>
            <a:r>
              <a:rPr lang="fa-IR" sz="2800" b="1" dirty="0">
                <a:solidFill>
                  <a:prstClr val="black"/>
                </a:solidFill>
                <a:cs typeface="B Nazanin" panose="00000400000000000000" pitchFamily="2" charset="-78"/>
              </a:rPr>
              <a:t>دولت یازدهم برای قرار گرفتن در قوانین و عهدنامه های بین </a:t>
            </a:r>
            <a:r>
              <a:rPr lang="fa-IR" sz="2800" b="1" dirty="0" smtClean="0">
                <a:solidFill>
                  <a:prstClr val="black"/>
                </a:solidFill>
                <a:cs typeface="B Nazanin" panose="00000400000000000000" pitchFamily="2" charset="-78"/>
              </a:rPr>
              <a:t>المللی</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همچنین پذیرش </a:t>
            </a:r>
            <a:r>
              <a:rPr lang="fa-IR" sz="2800" b="1" dirty="0">
                <a:solidFill>
                  <a:prstClr val="black"/>
                </a:solidFill>
                <a:cs typeface="B Nazanin" panose="00000400000000000000" pitchFamily="2" charset="-78"/>
              </a:rPr>
              <a:t>تعهداتی </a:t>
            </a:r>
            <a:r>
              <a:rPr lang="fa-IR" sz="2800" b="1" dirty="0" smtClean="0">
                <a:solidFill>
                  <a:prstClr val="black"/>
                </a:solidFill>
                <a:cs typeface="B Nazanin" panose="00000400000000000000" pitchFamily="2" charset="-78"/>
              </a:rPr>
              <a:t>علاوه بر برجام نظیر </a:t>
            </a:r>
            <a:r>
              <a:rPr lang="en-US" sz="2800" b="1" dirty="0" smtClean="0">
                <a:solidFill>
                  <a:prstClr val="black"/>
                </a:solidFill>
                <a:cs typeface="B Nazanin" panose="00000400000000000000" pitchFamily="2" charset="-78"/>
              </a:rPr>
              <a:t>FATF </a:t>
            </a:r>
            <a:r>
              <a:rPr lang="fa-IR" sz="2800" b="1" dirty="0" smtClean="0">
                <a:solidFill>
                  <a:prstClr val="black"/>
                </a:solidFill>
                <a:cs typeface="B Nazanin" panose="00000400000000000000" pitchFamily="2" charset="-78"/>
              </a:rPr>
              <a:t>  و پالرمو</a:t>
            </a:r>
            <a:br>
              <a:rPr lang="fa-IR" sz="2800" b="1" dirty="0" smtClean="0">
                <a:solidFill>
                  <a:prstClr val="black"/>
                </a:solidFill>
                <a:cs typeface="B Nazanin" panose="00000400000000000000" pitchFamily="2" charset="-78"/>
              </a:rPr>
            </a:br>
            <a:r>
              <a:rPr lang="fa-IR" sz="2800" dirty="0">
                <a:solidFill>
                  <a:srgbClr val="C00000"/>
                </a:solidFill>
                <a:cs typeface="B Titr" panose="00000700000000000000" pitchFamily="2" charset="-78"/>
              </a:rPr>
              <a:t>ماهیت تعهدات استکباری:</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زمینه </a:t>
            </a:r>
            <a:r>
              <a:rPr lang="fa-IR" sz="2800" b="1" dirty="0">
                <a:solidFill>
                  <a:prstClr val="black"/>
                </a:solidFill>
                <a:cs typeface="B Nazanin" panose="00000400000000000000" pitchFamily="2" charset="-78"/>
              </a:rPr>
              <a:t>ساز نفوذ  </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انقلاب </a:t>
            </a:r>
            <a:r>
              <a:rPr lang="fa-IR" sz="2800" b="1" dirty="0">
                <a:solidFill>
                  <a:prstClr val="black"/>
                </a:solidFill>
                <a:cs typeface="B Nazanin" panose="00000400000000000000" pitchFamily="2" charset="-78"/>
              </a:rPr>
              <a:t>زدایی از سیستم تصمیم گیری و تصمیم سازی در کشور </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چراغ </a:t>
            </a:r>
            <a:r>
              <a:rPr lang="fa-IR" sz="2800" b="1" dirty="0">
                <a:solidFill>
                  <a:prstClr val="black"/>
                </a:solidFill>
                <a:cs typeface="B Nazanin" panose="00000400000000000000" pitchFamily="2" charset="-78"/>
              </a:rPr>
              <a:t>سبز </a:t>
            </a:r>
            <a:r>
              <a:rPr lang="fa-IR" sz="2800" b="1" dirty="0" smtClean="0">
                <a:solidFill>
                  <a:prstClr val="black"/>
                </a:solidFill>
                <a:cs typeface="B Nazanin" panose="00000400000000000000" pitchFamily="2" charset="-78"/>
              </a:rPr>
              <a:t>برای </a:t>
            </a:r>
            <a:r>
              <a:rPr lang="fa-IR" sz="2800" b="1" dirty="0">
                <a:solidFill>
                  <a:prstClr val="black"/>
                </a:solidFill>
                <a:cs typeface="B Nazanin" panose="00000400000000000000" pitchFamily="2" charset="-78"/>
              </a:rPr>
              <a:t>گفت‌وگو پیرامون </a:t>
            </a:r>
            <a:r>
              <a:rPr lang="fa-IR" sz="2800" b="1" dirty="0" smtClean="0">
                <a:solidFill>
                  <a:prstClr val="black"/>
                </a:solidFill>
                <a:cs typeface="B Nazanin" panose="00000400000000000000" pitchFamily="2" charset="-78"/>
              </a:rPr>
              <a:t>برنامه </a:t>
            </a:r>
            <a:r>
              <a:rPr lang="fa-IR" sz="2800" b="1" dirty="0">
                <a:solidFill>
                  <a:prstClr val="black"/>
                </a:solidFill>
                <a:cs typeface="B Nazanin" panose="00000400000000000000" pitchFamily="2" charset="-78"/>
              </a:rPr>
              <a:t>موشکی، سیاست های </a:t>
            </a:r>
            <a:r>
              <a:rPr lang="fa-IR" sz="2800" b="1" dirty="0" smtClean="0">
                <a:solidFill>
                  <a:prstClr val="black"/>
                </a:solidFill>
                <a:cs typeface="B Nazanin" panose="00000400000000000000" pitchFamily="2" charset="-78"/>
              </a:rPr>
              <a:t>منطقه </a:t>
            </a:r>
            <a:r>
              <a:rPr lang="fa-IR" sz="2800" b="1" dirty="0">
                <a:solidFill>
                  <a:prstClr val="black"/>
                </a:solidFill>
                <a:cs typeface="B Nazanin" panose="00000400000000000000" pitchFamily="2" charset="-78"/>
              </a:rPr>
              <a:t>ای، </a:t>
            </a:r>
            <a:r>
              <a:rPr lang="fa-IR" sz="2800" b="1" dirty="0" smtClean="0">
                <a:solidFill>
                  <a:prstClr val="black"/>
                </a:solidFill>
                <a:cs typeface="B Nazanin" panose="00000400000000000000" pitchFamily="2" charset="-78"/>
              </a:rPr>
              <a:t>حقوق بشر </a:t>
            </a:r>
            <a:r>
              <a:rPr lang="fa-IR" sz="2800" b="1" dirty="0">
                <a:solidFill>
                  <a:prstClr val="black"/>
                </a:solidFill>
                <a:cs typeface="B Nazanin" panose="00000400000000000000" pitchFamily="2" charset="-78"/>
              </a:rPr>
              <a:t>و ... </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درنهایت </a:t>
            </a:r>
            <a:r>
              <a:rPr lang="fa-IR" sz="2800" b="1" dirty="0">
                <a:solidFill>
                  <a:prstClr val="black"/>
                </a:solidFill>
                <a:cs typeface="B Nazanin" panose="00000400000000000000" pitchFamily="2" charset="-78"/>
              </a:rPr>
              <a:t>موجب کنترل قدرت و کاهش اثرگذاری در منطقه و به مخاطره افتادن امنیت ملی </a:t>
            </a:r>
            <a:r>
              <a:rPr lang="fa-IR" sz="2800" b="1" dirty="0" smtClean="0">
                <a:solidFill>
                  <a:prstClr val="black"/>
                </a:solidFill>
                <a:cs typeface="B Nazanin" panose="00000400000000000000" pitchFamily="2" charset="-78"/>
              </a:rPr>
              <a:t>		کشور</a:t>
            </a:r>
            <a:endParaRPr lang="fa-IR" sz="2800" b="1" dirty="0">
              <a:solidFill>
                <a:prstClr val="black"/>
              </a:solidFill>
              <a:cs typeface="B Nazanin" panose="00000400000000000000" pitchFamily="2" charset="-78"/>
            </a:endParaRPr>
          </a:p>
        </p:txBody>
      </p:sp>
      <p:sp>
        <p:nvSpPr>
          <p:cNvPr id="3" name="Content Placeholder 2"/>
          <p:cNvSpPr>
            <a:spLocks noGrp="1"/>
          </p:cNvSpPr>
          <p:nvPr>
            <p:ph idx="1"/>
          </p:nvPr>
        </p:nvSpPr>
        <p:spPr>
          <a:xfrm>
            <a:off x="88489" y="1"/>
            <a:ext cx="12192001" cy="777921"/>
          </a:xfrm>
          <a:solidFill>
            <a:schemeClr val="accent2">
              <a:lumMod val="40000"/>
              <a:lumOff val="60000"/>
            </a:schemeClr>
          </a:solidFill>
        </p:spPr>
        <p:txBody>
          <a:bodyPr>
            <a:normAutofit/>
          </a:bodyPr>
          <a:lstStyle/>
          <a:p>
            <a:pPr marL="0" indent="0" algn="ctr">
              <a:buNone/>
            </a:pPr>
            <a:r>
              <a:rPr lang="fa-IR" sz="4400" dirty="0" smtClean="0">
                <a:solidFill>
                  <a:srgbClr val="0070C0"/>
                </a:solidFill>
                <a:cs typeface="B Titr" panose="00000700000000000000" pitchFamily="2" charset="-78"/>
              </a:rPr>
              <a:t>پذیرش تعهدات بین المللی تحت سلطه استکبار</a:t>
            </a:r>
          </a:p>
        </p:txBody>
      </p:sp>
    </p:spTree>
    <p:extLst>
      <p:ext uri="{BB962C8B-B14F-4D97-AF65-F5344CB8AC3E}">
        <p14:creationId xmlns:p14="http://schemas.microsoft.com/office/powerpoint/2010/main" val="281084267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017" y="826123"/>
            <a:ext cx="11960943" cy="5560142"/>
          </a:xfrm>
        </p:spPr>
        <p:txBody>
          <a:bodyPr>
            <a:noAutofit/>
          </a:bodyPr>
          <a:lstStyle/>
          <a:p>
            <a:pPr algn="r">
              <a:lnSpc>
                <a:spcPct val="200000"/>
              </a:lnSpc>
            </a:pPr>
            <a:r>
              <a:rPr lang="fa-IR" sz="2800" b="1" dirty="0" smtClean="0">
                <a:solidFill>
                  <a:srgbClr val="C00000"/>
                </a:solidFill>
                <a:cs typeface="B Titr" panose="00000700000000000000" pitchFamily="2" charset="-78"/>
              </a:rPr>
              <a:t>🔹معرفی</a:t>
            </a:r>
            <a:r>
              <a:rPr lang="en-US" sz="2800" b="1" dirty="0" smtClean="0">
                <a:solidFill>
                  <a:srgbClr val="C00000"/>
                </a:solidFill>
                <a:cs typeface="B Titr" panose="00000700000000000000" pitchFamily="2" charset="-78"/>
              </a:rPr>
              <a:t>FATF </a:t>
            </a:r>
            <a:r>
              <a:rPr lang="fa-IR" sz="2800" b="1" dirty="0" smtClean="0">
                <a:solidFill>
                  <a:srgbClr val="C00000"/>
                </a:solidFill>
                <a:cs typeface="B Titr" panose="00000700000000000000" pitchFamily="2" charset="-78"/>
              </a:rPr>
              <a:t>:</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en-US" sz="2800" b="1" dirty="0">
                <a:solidFill>
                  <a:prstClr val="black"/>
                </a:solidFill>
                <a:cs typeface="B Nazanin" panose="00000400000000000000" pitchFamily="2" charset="-78"/>
              </a:rPr>
              <a:t>FATF </a:t>
            </a:r>
            <a:r>
              <a:rPr lang="fa-IR" sz="2800" b="1" dirty="0" smtClean="0">
                <a:solidFill>
                  <a:prstClr val="black"/>
                </a:solidFill>
                <a:cs typeface="B Nazanin" panose="00000400000000000000" pitchFamily="2" charset="-78"/>
              </a:rPr>
              <a:t>نهاد گروه </a:t>
            </a:r>
            <a:r>
              <a:rPr lang="fa-IR" sz="2800" b="1" dirty="0">
                <a:solidFill>
                  <a:prstClr val="black"/>
                </a:solidFill>
                <a:cs typeface="B Nazanin" panose="00000400000000000000" pitchFamily="2" charset="-78"/>
              </a:rPr>
              <a:t>کاری اقدام </a:t>
            </a:r>
            <a:r>
              <a:rPr lang="fa-IR" sz="2800" b="1" dirty="0" smtClean="0">
                <a:solidFill>
                  <a:prstClr val="black"/>
                </a:solidFill>
                <a:cs typeface="B Nazanin" panose="00000400000000000000" pitchFamily="2" charset="-78"/>
              </a:rPr>
              <a:t>مالی مبارزه </a:t>
            </a:r>
            <a:r>
              <a:rPr lang="fa-IR" sz="2800" b="1" dirty="0">
                <a:solidFill>
                  <a:prstClr val="black"/>
                </a:solidFill>
                <a:cs typeface="B Nazanin" panose="00000400000000000000" pitchFamily="2" charset="-78"/>
              </a:rPr>
              <a:t>با پولشویی </a:t>
            </a:r>
            <a:r>
              <a:rPr lang="fa-IR" sz="2800" b="1" dirty="0" smtClean="0">
                <a:solidFill>
                  <a:prstClr val="black"/>
                </a:solidFill>
                <a:cs typeface="B Nazanin" panose="00000400000000000000" pitchFamily="2" charset="-78"/>
              </a:rPr>
              <a:t>هست که آمریکا بعد از یازده </a:t>
            </a:r>
            <a:r>
              <a:rPr lang="fa-IR" sz="2800" b="1" dirty="0">
                <a:solidFill>
                  <a:prstClr val="black"/>
                </a:solidFill>
                <a:cs typeface="B Nazanin" panose="00000400000000000000" pitchFamily="2" charset="-78"/>
              </a:rPr>
              <a:t>سپتامبر، مبارزه با تامین مالی تروریسم </a:t>
            </a:r>
            <a:r>
              <a:rPr lang="fa-IR" sz="2800" b="1" dirty="0" smtClean="0">
                <a:solidFill>
                  <a:prstClr val="black"/>
                </a:solidFill>
                <a:cs typeface="B Nazanin" panose="00000400000000000000" pitchFamily="2" charset="-78"/>
              </a:rPr>
              <a:t>را به آن افزود.</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نرم افزاری است که کل تراکنش مالی بانک های کشور را در اختیار آمریکا قرار می گیرد.</a:t>
            </a:r>
            <a:r>
              <a:rPr lang="fa-IR" sz="2800" b="1" dirty="0">
                <a:solidFill>
                  <a:prstClr val="black"/>
                </a:solidFill>
                <a:cs typeface="B Nazanin" panose="00000400000000000000" pitchFamily="2" charset="-78"/>
              </a:rPr>
              <a:t/>
            </a:r>
            <a:br>
              <a:rPr lang="fa-IR" sz="2800" b="1" dirty="0">
                <a:solidFill>
                  <a:prstClr val="black"/>
                </a:solidFill>
                <a:cs typeface="B Nazanin" panose="00000400000000000000" pitchFamily="2" charset="-78"/>
              </a:rPr>
            </a:b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88489" y="1"/>
            <a:ext cx="12192001" cy="777921"/>
          </a:xfrm>
          <a:solidFill>
            <a:schemeClr val="accent2">
              <a:lumMod val="40000"/>
              <a:lumOff val="60000"/>
            </a:schemeClr>
          </a:solidFill>
        </p:spPr>
        <p:txBody>
          <a:bodyPr>
            <a:normAutofit/>
          </a:bodyPr>
          <a:lstStyle/>
          <a:p>
            <a:pPr marL="0" indent="0" algn="ctr">
              <a:buNone/>
            </a:pPr>
            <a:r>
              <a:rPr lang="en-US" sz="4400" dirty="0">
                <a:solidFill>
                  <a:srgbClr val="0070C0"/>
                </a:solidFill>
                <a:cs typeface="B Titr" panose="00000700000000000000" pitchFamily="2" charset="-78"/>
              </a:rPr>
              <a:t>FATF </a:t>
            </a:r>
            <a:r>
              <a:rPr lang="fa-IR" sz="4400" dirty="0">
                <a:solidFill>
                  <a:srgbClr val="0070C0"/>
                </a:solidFill>
                <a:cs typeface="B Titr" panose="00000700000000000000" pitchFamily="2" charset="-78"/>
              </a:rPr>
              <a:t>خود_تحریمی_و </a:t>
            </a:r>
            <a:r>
              <a:rPr lang="fa-IR" sz="4400" dirty="0" smtClean="0">
                <a:solidFill>
                  <a:srgbClr val="0070C0"/>
                </a:solidFill>
                <a:cs typeface="B Titr" panose="00000700000000000000" pitchFamily="2" charset="-78"/>
              </a:rPr>
              <a:t>تسلیم در برابر دشمن</a:t>
            </a:r>
          </a:p>
        </p:txBody>
      </p:sp>
    </p:spTree>
    <p:extLst>
      <p:ext uri="{BB962C8B-B14F-4D97-AF65-F5344CB8AC3E}">
        <p14:creationId xmlns:p14="http://schemas.microsoft.com/office/powerpoint/2010/main" val="333042797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017" y="826123"/>
            <a:ext cx="11960943" cy="5560142"/>
          </a:xfrm>
        </p:spPr>
        <p:txBody>
          <a:bodyPr>
            <a:noAutofit/>
          </a:bodyPr>
          <a:lstStyle/>
          <a:p>
            <a:pPr algn="r">
              <a:lnSpc>
                <a:spcPct val="150000"/>
              </a:lnSpc>
            </a:pPr>
            <a:r>
              <a:rPr lang="fa-IR" sz="2800" b="1" dirty="0" smtClean="0">
                <a:solidFill>
                  <a:srgbClr val="C00000"/>
                </a:solidFill>
                <a:cs typeface="B Titr" panose="00000700000000000000" pitchFamily="2" charset="-78"/>
              </a:rPr>
              <a:t>🔹زمان تصویب: </a:t>
            </a:r>
            <a:r>
              <a:rPr lang="fa-IR" sz="2800" b="1" dirty="0" smtClean="0">
                <a:solidFill>
                  <a:prstClr val="black"/>
                </a:solidFill>
                <a:cs typeface="B Nazanin" panose="00000400000000000000" pitchFamily="2" charset="-78"/>
              </a:rPr>
              <a:t>شورای </a:t>
            </a:r>
            <a:r>
              <a:rPr lang="fa-IR" sz="2800" b="1" dirty="0">
                <a:solidFill>
                  <a:prstClr val="black"/>
                </a:solidFill>
                <a:cs typeface="B Nazanin" panose="00000400000000000000" pitchFamily="2" charset="-78"/>
              </a:rPr>
              <a:t>امنیت سازمان ملل در 28 سپتامبر 2001 قطعنامه 1373 را تصویب نمود. </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a:solidFill>
                  <a:srgbClr val="C00000"/>
                </a:solidFill>
                <a:cs typeface="B Titr" panose="00000700000000000000" pitchFamily="2" charset="-78"/>
              </a:rPr>
              <a:t>🔹 موضوع: </a:t>
            </a:r>
            <a:r>
              <a:rPr lang="fa-IR" sz="2800" b="1" dirty="0" smtClean="0">
                <a:solidFill>
                  <a:prstClr val="black"/>
                </a:solidFill>
                <a:cs typeface="B Nazanin" panose="00000400000000000000" pitchFamily="2" charset="-78"/>
              </a:rPr>
              <a:t>عدم </a:t>
            </a:r>
            <a:r>
              <a:rPr lang="fa-IR" sz="2800" b="1" dirty="0">
                <a:solidFill>
                  <a:prstClr val="black"/>
                </a:solidFill>
                <a:cs typeface="B Nazanin" panose="00000400000000000000" pitchFamily="2" charset="-78"/>
              </a:rPr>
              <a:t>حمایت مالی، تسلیحاتی از تروریسم و </a:t>
            </a:r>
            <a:r>
              <a:rPr lang="fa-IR" sz="2800" b="1" dirty="0" smtClean="0">
                <a:solidFill>
                  <a:prstClr val="black"/>
                </a:solidFill>
                <a:cs typeface="B Nazanin" panose="00000400000000000000" pitchFamily="2" charset="-78"/>
              </a:rPr>
              <a:t>لزوم </a:t>
            </a:r>
            <a:r>
              <a:rPr lang="fa-IR" sz="2800" b="1" dirty="0">
                <a:solidFill>
                  <a:prstClr val="black"/>
                </a:solidFill>
                <a:cs typeface="B Nazanin" panose="00000400000000000000" pitchFamily="2" charset="-78"/>
              </a:rPr>
              <a:t>همکاری اطلاعاتی برای مبارزه با </a:t>
            </a:r>
            <a:r>
              <a:rPr lang="fa-IR" sz="2800" b="1" dirty="0" smtClean="0">
                <a:solidFill>
                  <a:prstClr val="black"/>
                </a:solidFill>
                <a:cs typeface="B Nazanin" panose="00000400000000000000" pitchFamily="2" charset="-78"/>
              </a:rPr>
              <a:t>				تروریسم</a:t>
            </a:r>
            <a:br>
              <a:rPr lang="fa-IR" sz="2800" b="1" dirty="0" smtClean="0">
                <a:solidFill>
                  <a:prstClr val="black"/>
                </a:solidFill>
                <a:cs typeface="B Nazanin" panose="00000400000000000000" pitchFamily="2" charset="-78"/>
              </a:rPr>
            </a:br>
            <a:r>
              <a:rPr lang="fa-IR" sz="2800" b="1" dirty="0">
                <a:solidFill>
                  <a:srgbClr val="C00000"/>
                </a:solidFill>
                <a:cs typeface="B Titr" panose="00000700000000000000" pitchFamily="2" charset="-78"/>
              </a:rPr>
              <a:t>کارکرد:</a:t>
            </a:r>
            <a:r>
              <a:rPr lang="fa-IR" sz="2800" b="1" dirty="0" smtClean="0">
                <a:solidFill>
                  <a:prstClr val="black"/>
                </a:solidFill>
                <a:cs typeface="B Nazanin" panose="00000400000000000000" pitchFamily="2" charset="-78"/>
              </a:rPr>
              <a:t> کشورهای </a:t>
            </a:r>
            <a:r>
              <a:rPr lang="fa-IR" sz="2800" b="1" dirty="0">
                <a:solidFill>
                  <a:prstClr val="black"/>
                </a:solidFill>
                <a:cs typeface="B Nazanin" panose="00000400000000000000" pitchFamily="2" charset="-78"/>
              </a:rPr>
              <a:t>متهم به حمایت از تروریسیم، در سه گام متوالی  می‌بایست از طریق همکاری با </a:t>
            </a:r>
            <a:r>
              <a:rPr lang="en-US" sz="2800" b="1" dirty="0">
                <a:solidFill>
                  <a:prstClr val="black"/>
                </a:solidFill>
                <a:cs typeface="B Nazanin" panose="00000400000000000000" pitchFamily="2" charset="-78"/>
              </a:rPr>
              <a:t>FATF </a:t>
            </a:r>
            <a:r>
              <a:rPr lang="fa-IR" sz="2800" b="1" dirty="0" smtClean="0">
                <a:solidFill>
                  <a:prstClr val="black"/>
                </a:solidFill>
                <a:cs typeface="B Nazanin" panose="00000400000000000000" pitchFamily="2" charset="-78"/>
              </a:rPr>
              <a:t>  خود را از </a:t>
            </a:r>
            <a:r>
              <a:rPr lang="fa-IR" sz="2800" b="1" dirty="0">
                <a:solidFill>
                  <a:prstClr val="black"/>
                </a:solidFill>
                <a:cs typeface="B Nazanin" panose="00000400000000000000" pitchFamily="2" charset="-78"/>
              </a:rPr>
              <a:t>اتهام حمایت مالی از تروریسیم </a:t>
            </a:r>
            <a:r>
              <a:rPr lang="fa-IR" sz="2800" b="1" dirty="0" smtClean="0">
                <a:solidFill>
                  <a:prstClr val="black"/>
                </a:solidFill>
                <a:cs typeface="B Nazanin" panose="00000400000000000000" pitchFamily="2" charset="-78"/>
              </a:rPr>
              <a:t>مبرا نمایند:</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1- اجرای </a:t>
            </a:r>
            <a:r>
              <a:rPr lang="fa-IR" sz="2800" b="1" dirty="0">
                <a:solidFill>
                  <a:prstClr val="black"/>
                </a:solidFill>
                <a:cs typeface="B Nazanin" panose="00000400000000000000" pitchFamily="2" charset="-78"/>
              </a:rPr>
              <a:t>درونی لیست </a:t>
            </a:r>
            <a:r>
              <a:rPr lang="fa-IR" sz="2800" b="1" dirty="0" smtClean="0">
                <a:solidFill>
                  <a:prstClr val="black"/>
                </a:solidFill>
                <a:cs typeface="B Nazanin" panose="00000400000000000000" pitchFamily="2" charset="-78"/>
              </a:rPr>
              <a:t>تحریم‌ها</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2- عدم </a:t>
            </a:r>
            <a:r>
              <a:rPr lang="fa-IR" sz="2800" b="1" dirty="0">
                <a:solidFill>
                  <a:prstClr val="black"/>
                </a:solidFill>
                <a:cs typeface="B Nazanin" panose="00000400000000000000" pitchFamily="2" charset="-78"/>
              </a:rPr>
              <a:t>حمایت تسلیحاتی از </a:t>
            </a:r>
            <a:r>
              <a:rPr lang="fa-IR" sz="2800" b="1" dirty="0" smtClean="0">
                <a:solidFill>
                  <a:prstClr val="black"/>
                </a:solidFill>
                <a:cs typeface="B Nazanin" panose="00000400000000000000" pitchFamily="2" charset="-78"/>
              </a:rPr>
              <a:t>تروریسم</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3- ارائه اطلاعات </a:t>
            </a:r>
            <a:r>
              <a:rPr lang="fa-IR" sz="2800" b="1" dirty="0">
                <a:solidFill>
                  <a:prstClr val="black"/>
                </a:solidFill>
                <a:cs typeface="B Nazanin" panose="00000400000000000000" pitchFamily="2" charset="-78"/>
              </a:rPr>
              <a:t>لازم </a:t>
            </a:r>
            <a:r>
              <a:rPr lang="fa-IR" sz="2800" b="1" dirty="0" smtClean="0">
                <a:solidFill>
                  <a:prstClr val="black"/>
                </a:solidFill>
                <a:cs typeface="B Nazanin" panose="00000400000000000000" pitchFamily="2" charset="-78"/>
              </a:rPr>
              <a:t>به آمریکا </a:t>
            </a:r>
            <a:r>
              <a:rPr lang="fa-IR" sz="2800" b="1" dirty="0">
                <a:solidFill>
                  <a:prstClr val="black"/>
                </a:solidFill>
                <a:cs typeface="B Nazanin" panose="00000400000000000000" pitchFamily="2" charset="-78"/>
              </a:rPr>
              <a:t>برای مبارزه با </a:t>
            </a:r>
            <a:r>
              <a:rPr lang="fa-IR" sz="2800" b="1" dirty="0" smtClean="0">
                <a:solidFill>
                  <a:prstClr val="black"/>
                </a:solidFill>
                <a:cs typeface="B Nazanin" panose="00000400000000000000" pitchFamily="2" charset="-78"/>
              </a:rPr>
              <a:t>تروریسم</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88489" y="1"/>
            <a:ext cx="12192001" cy="777921"/>
          </a:xfrm>
          <a:solidFill>
            <a:schemeClr val="accent2">
              <a:lumMod val="40000"/>
              <a:lumOff val="60000"/>
            </a:schemeClr>
          </a:solidFill>
        </p:spPr>
        <p:txBody>
          <a:bodyPr>
            <a:normAutofit/>
          </a:bodyPr>
          <a:lstStyle/>
          <a:p>
            <a:pPr marL="0" indent="0" algn="ctr">
              <a:buNone/>
            </a:pPr>
            <a:r>
              <a:rPr lang="fa-IR" sz="3600" dirty="0" smtClean="0">
                <a:solidFill>
                  <a:srgbClr val="0070C0"/>
                </a:solidFill>
                <a:cs typeface="B Titr" panose="00000700000000000000" pitchFamily="2" charset="-78"/>
              </a:rPr>
              <a:t>قطعنامه 1373 موضوع </a:t>
            </a:r>
            <a:r>
              <a:rPr lang="en-US" sz="4400" dirty="0">
                <a:solidFill>
                  <a:srgbClr val="0070C0"/>
                </a:solidFill>
                <a:cs typeface="B Titr" panose="00000700000000000000" pitchFamily="2" charset="-78"/>
              </a:rPr>
              <a:t>FATF</a:t>
            </a:r>
            <a:r>
              <a:rPr lang="en-US" sz="3600" dirty="0">
                <a:solidFill>
                  <a:srgbClr val="0070C0"/>
                </a:solidFill>
                <a:cs typeface="B Titr" panose="00000700000000000000" pitchFamily="2" charset="-78"/>
              </a:rPr>
              <a:t> </a:t>
            </a:r>
            <a:endParaRPr lang="fa-IR" sz="3600" dirty="0" smtClean="0">
              <a:solidFill>
                <a:srgbClr val="0070C0"/>
              </a:solidFill>
              <a:cs typeface="B Titr" panose="00000700000000000000" pitchFamily="2" charset="-78"/>
            </a:endParaRPr>
          </a:p>
        </p:txBody>
      </p:sp>
    </p:spTree>
    <p:extLst>
      <p:ext uri="{BB962C8B-B14F-4D97-AF65-F5344CB8AC3E}">
        <p14:creationId xmlns:p14="http://schemas.microsoft.com/office/powerpoint/2010/main" val="390725205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845" y="757884"/>
            <a:ext cx="11960943" cy="6100116"/>
          </a:xfrm>
        </p:spPr>
        <p:txBody>
          <a:bodyPr>
            <a:noAutofit/>
          </a:bodyPr>
          <a:lstStyle/>
          <a:p>
            <a:pPr algn="r">
              <a:lnSpc>
                <a:spcPts val="4500"/>
              </a:lnSpc>
            </a:pPr>
            <a:r>
              <a:rPr lang="fa-IR" sz="2800" b="1" dirty="0" smtClean="0">
                <a:solidFill>
                  <a:srgbClr val="C00000"/>
                </a:solidFill>
                <a:cs typeface="B Titr" panose="00000700000000000000" pitchFamily="2" charset="-78"/>
              </a:rPr>
              <a:t>🔹</a:t>
            </a:r>
            <a:r>
              <a:rPr lang="fa-IR" sz="2800" b="1" dirty="0">
                <a:solidFill>
                  <a:srgbClr val="C00000"/>
                </a:solidFill>
                <a:cs typeface="B Titr" panose="00000700000000000000" pitchFamily="2" charset="-78"/>
              </a:rPr>
              <a:t>چرایی همکاری با </a:t>
            </a:r>
            <a:r>
              <a:rPr lang="en-US" sz="2800" b="1" dirty="0">
                <a:solidFill>
                  <a:srgbClr val="C00000"/>
                </a:solidFill>
                <a:cs typeface="B Titr" panose="00000700000000000000" pitchFamily="2" charset="-78"/>
              </a:rPr>
              <a:t>FATF </a:t>
            </a:r>
            <a:r>
              <a:rPr lang="fa-IR" sz="2800" b="1" dirty="0" smtClean="0">
                <a:solidFill>
                  <a:srgbClr val="C00000"/>
                </a:solidFill>
                <a:cs typeface="B Titr" panose="00000700000000000000" pitchFamily="2" charset="-78"/>
              </a:rPr>
              <a:t>:</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شرط </a:t>
            </a:r>
            <a:r>
              <a:rPr lang="fa-IR" sz="2800" b="1" dirty="0">
                <a:solidFill>
                  <a:prstClr val="black"/>
                </a:solidFill>
                <a:cs typeface="B Nazanin" panose="00000400000000000000" pitchFamily="2" charset="-78"/>
              </a:rPr>
              <a:t>آمریکا برای هزینه‌کرد دارایی‌های آزاد شده در </a:t>
            </a:r>
            <a:r>
              <a:rPr lang="fa-IR" sz="2800" b="1" dirty="0" smtClean="0">
                <a:solidFill>
                  <a:prstClr val="black"/>
                </a:solidFill>
                <a:cs typeface="B Nazanin" panose="00000400000000000000" pitchFamily="2" charset="-78"/>
              </a:rPr>
              <a:t>برجام</a:t>
            </a:r>
            <a:r>
              <a:rPr lang="fa-IR" sz="2800" b="1" dirty="0">
                <a:solidFill>
                  <a:prstClr val="black"/>
                </a:solidFill>
                <a:cs typeface="B Nazanin" panose="00000400000000000000" pitchFamily="2" charset="-78"/>
              </a:rPr>
              <a:t/>
            </a:r>
            <a:br>
              <a:rPr lang="fa-IR" sz="2800" b="1" dirty="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smtClean="0">
                <a:solidFill>
                  <a:srgbClr val="C00000"/>
                </a:solidFill>
                <a:cs typeface="B Titr" panose="00000700000000000000" pitchFamily="2" charset="-78"/>
              </a:rPr>
              <a:t>♦</a:t>
            </a:r>
            <a:r>
              <a:rPr lang="fa-IR" sz="2800" b="1" dirty="0">
                <a:solidFill>
                  <a:srgbClr val="C00000"/>
                </a:solidFill>
                <a:cs typeface="B Titr" panose="00000700000000000000" pitchFamily="2" charset="-78"/>
              </a:rPr>
              <a:t>هدف عمده طرغداران پذیرش</a:t>
            </a:r>
            <a:r>
              <a:rPr lang="en-US" sz="2800" b="1" dirty="0">
                <a:solidFill>
                  <a:srgbClr val="C00000"/>
                </a:solidFill>
                <a:cs typeface="B Titr" panose="00000700000000000000" pitchFamily="2" charset="-78"/>
              </a:rPr>
              <a:t> FATF</a:t>
            </a:r>
            <a:r>
              <a:rPr lang="fa-IR" sz="2800" b="1" dirty="0">
                <a:solidFill>
                  <a:srgbClr val="C00000"/>
                </a:solidFill>
                <a:cs typeface="B Titr" panose="00000700000000000000" pitchFamily="2" charset="-78"/>
              </a:rPr>
              <a:t>:</a:t>
            </a:r>
            <a:r>
              <a:rPr lang="fa-IR" sz="2800" b="1" dirty="0">
                <a:solidFill>
                  <a:prstClr val="black"/>
                </a:solidFill>
                <a:cs typeface="B Nazanin" panose="00000400000000000000" pitchFamily="2" charset="-78"/>
              </a:rPr>
              <a:t/>
            </a:r>
            <a:br>
              <a:rPr lang="fa-IR" sz="2800" b="1" dirty="0">
                <a:solidFill>
                  <a:prstClr val="black"/>
                </a:solidFill>
                <a:cs typeface="B Nazanin" panose="00000400000000000000" pitchFamily="2" charset="-78"/>
              </a:rPr>
            </a:br>
            <a:r>
              <a:rPr lang="fa-IR" sz="2800" b="1" dirty="0">
                <a:solidFill>
                  <a:prstClr val="black"/>
                </a:solidFill>
                <a:cs typeface="B Nazanin" panose="00000400000000000000" pitchFamily="2" charset="-78"/>
              </a:rPr>
              <a:t>🔹 جلب اعتماد آمریکا برای  بهره‌مند شدن از گشایش‌های بعدی آمریکا ( بخوانید تکدی گشایش برجام )</a:t>
            </a:r>
            <a:br>
              <a:rPr lang="fa-IR" sz="2800" b="1" dirty="0">
                <a:solidFill>
                  <a:prstClr val="black"/>
                </a:solidFill>
                <a:cs typeface="B Nazanin" panose="00000400000000000000" pitchFamily="2" charset="-78"/>
              </a:rPr>
            </a:br>
            <a:r>
              <a:rPr lang="fa-IR" sz="2800" b="1" dirty="0">
                <a:solidFill>
                  <a:prstClr val="black"/>
                </a:solidFill>
                <a:cs typeface="B Nazanin" panose="00000400000000000000" pitchFamily="2" charset="-78"/>
              </a:rPr>
              <a:t>🔹 فراهم کردن امکان نظارت آمریکا بر تراکنش‌های بانکی ایران</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88489" y="1"/>
            <a:ext cx="12192001" cy="777921"/>
          </a:xfrm>
          <a:solidFill>
            <a:schemeClr val="accent2">
              <a:lumMod val="40000"/>
              <a:lumOff val="60000"/>
            </a:schemeClr>
          </a:solidFill>
        </p:spPr>
        <p:txBody>
          <a:bodyPr>
            <a:normAutofit/>
          </a:bodyPr>
          <a:lstStyle/>
          <a:p>
            <a:pPr marL="0" indent="0" algn="ctr">
              <a:buNone/>
            </a:pPr>
            <a:r>
              <a:rPr lang="fa-IR" sz="3600" dirty="0" smtClean="0">
                <a:solidFill>
                  <a:srgbClr val="0070C0"/>
                </a:solidFill>
                <a:cs typeface="B Titr" panose="00000700000000000000" pitchFamily="2" charset="-78"/>
              </a:rPr>
              <a:t>رمزگشایی </a:t>
            </a:r>
            <a:r>
              <a:rPr lang="fa-IR" sz="3600" dirty="0">
                <a:solidFill>
                  <a:srgbClr val="0070C0"/>
                </a:solidFill>
                <a:cs typeface="B Titr" panose="00000700000000000000" pitchFamily="2" charset="-78"/>
              </a:rPr>
              <a:t>از همکاری با </a:t>
            </a:r>
            <a:r>
              <a:rPr lang="en-US" sz="3600" dirty="0">
                <a:solidFill>
                  <a:srgbClr val="0070C0"/>
                </a:solidFill>
                <a:cs typeface="B Titr" panose="00000700000000000000" pitchFamily="2" charset="-78"/>
              </a:rPr>
              <a:t>FATF</a:t>
            </a:r>
            <a:endParaRPr lang="fa-IR" sz="3600" dirty="0" smtClean="0">
              <a:solidFill>
                <a:srgbClr val="0070C0"/>
              </a:solidFill>
              <a:cs typeface="B Titr" panose="00000700000000000000" pitchFamily="2" charset="-78"/>
            </a:endParaRPr>
          </a:p>
        </p:txBody>
      </p:sp>
    </p:spTree>
    <p:extLst>
      <p:ext uri="{BB962C8B-B14F-4D97-AF65-F5344CB8AC3E}">
        <p14:creationId xmlns:p14="http://schemas.microsoft.com/office/powerpoint/2010/main" val="223272801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845" y="757884"/>
            <a:ext cx="11960943" cy="6100116"/>
          </a:xfrm>
        </p:spPr>
        <p:txBody>
          <a:bodyPr>
            <a:noAutofit/>
          </a:bodyPr>
          <a:lstStyle/>
          <a:p>
            <a:pPr algn="r">
              <a:lnSpc>
                <a:spcPct val="150000"/>
              </a:lnSpc>
            </a:pPr>
            <a:r>
              <a:rPr lang="fa-IR" sz="2800" b="1" dirty="0" smtClean="0">
                <a:solidFill>
                  <a:srgbClr val="C00000"/>
                </a:solidFill>
                <a:cs typeface="B Nazanin" panose="00000400000000000000" pitchFamily="2" charset="-78"/>
              </a:rPr>
              <a:t>♦</a:t>
            </a:r>
            <a:r>
              <a:rPr lang="fa-IR" sz="2800" b="1" dirty="0" smtClean="0">
                <a:solidFill>
                  <a:srgbClr val="C00000"/>
                </a:solidFill>
                <a:cs typeface="B Titr" panose="00000700000000000000" pitchFamily="2" charset="-78"/>
              </a:rPr>
              <a:t>تعهدات تلویحی  </a:t>
            </a:r>
            <a:r>
              <a:rPr lang="fa-IR" sz="2800" b="1" dirty="0">
                <a:solidFill>
                  <a:srgbClr val="C00000"/>
                </a:solidFill>
                <a:cs typeface="B Titr" panose="00000700000000000000" pitchFamily="2" charset="-78"/>
              </a:rPr>
              <a:t>به آمریکا با </a:t>
            </a:r>
            <a:r>
              <a:rPr lang="en-US" sz="2800" b="1" dirty="0">
                <a:solidFill>
                  <a:srgbClr val="C00000"/>
                </a:solidFill>
                <a:cs typeface="B Titr" panose="00000700000000000000" pitchFamily="2" charset="-78"/>
              </a:rPr>
              <a:t>FATF </a:t>
            </a:r>
            <a:r>
              <a:rPr lang="fa-IR" sz="2800" b="1" dirty="0" smtClean="0">
                <a:solidFill>
                  <a:srgbClr val="C00000"/>
                </a:solidFill>
                <a:cs typeface="B Titr" panose="00000700000000000000" pitchFamily="2" charset="-78"/>
              </a:rPr>
              <a:t>:</a:t>
            </a:r>
            <a:r>
              <a:rPr lang="en-US" sz="2800" b="1" dirty="0">
                <a:solidFill>
                  <a:prstClr val="black"/>
                </a:solidFill>
                <a:cs typeface="B Nazanin" panose="00000400000000000000" pitchFamily="2" charset="-78"/>
              </a:rPr>
              <a:t/>
            </a:r>
            <a:br>
              <a:rPr lang="en-US" sz="2800" b="1" dirty="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سریع </a:t>
            </a:r>
            <a:r>
              <a:rPr lang="fa-IR" sz="2800" b="1" dirty="0">
                <a:solidFill>
                  <a:prstClr val="black"/>
                </a:solidFill>
                <a:cs typeface="B Nazanin" panose="00000400000000000000" pitchFamily="2" charset="-78"/>
              </a:rPr>
              <a:t>القلم مشاور ارشد </a:t>
            </a:r>
            <a:r>
              <a:rPr lang="fa-IR" sz="2800" b="1" dirty="0" smtClean="0">
                <a:solidFill>
                  <a:prstClr val="black"/>
                </a:solidFill>
                <a:cs typeface="B Nazanin" panose="00000400000000000000" pitchFamily="2" charset="-78"/>
              </a:rPr>
              <a:t>روحانی </a:t>
            </a:r>
            <a:r>
              <a:rPr lang="fa-IR" sz="2800" b="1" dirty="0">
                <a:solidFill>
                  <a:prstClr val="black"/>
                </a:solidFill>
                <a:cs typeface="B Nazanin" panose="00000400000000000000" pitchFamily="2" charset="-78"/>
              </a:rPr>
              <a:t>در حاشیه اجلاس داووس </a:t>
            </a:r>
            <a:r>
              <a:rPr lang="fa-IR" sz="2800" b="1" dirty="0" smtClean="0">
                <a:solidFill>
                  <a:prstClr val="black"/>
                </a:solidFill>
                <a:cs typeface="B Nazanin" panose="00000400000000000000" pitchFamily="2" charset="-78"/>
              </a:rPr>
              <a:t>سوییس با </a:t>
            </a:r>
            <a:r>
              <a:rPr lang="fa-IR" sz="2800" b="1" dirty="0">
                <a:solidFill>
                  <a:prstClr val="black"/>
                </a:solidFill>
                <a:cs typeface="B Nazanin" panose="00000400000000000000" pitchFamily="2" charset="-78"/>
              </a:rPr>
              <a:t>سی ان ان </a:t>
            </a:r>
            <a:r>
              <a:rPr lang="fa-IR" sz="2800" b="1" dirty="0" smtClean="0">
                <a:solidFill>
                  <a:prstClr val="black"/>
                </a:solidFill>
                <a:cs typeface="B Nazanin" panose="00000400000000000000" pitchFamily="2" charset="-78"/>
              </a:rPr>
              <a:t>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 </a:t>
            </a:r>
            <a:r>
              <a:rPr lang="fa-IR" sz="2800" b="1" dirty="0">
                <a:solidFill>
                  <a:prstClr val="black"/>
                </a:solidFill>
                <a:cs typeface="B Nazanin" panose="00000400000000000000" pitchFamily="2" charset="-78"/>
              </a:rPr>
              <a:t>دولت پول برجام را صرف مبارزه با داعش نخواهد کرد! » </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 </a:t>
            </a:r>
            <a:r>
              <a:rPr lang="fa-IR" sz="2800" b="1" dirty="0">
                <a:solidFill>
                  <a:prstClr val="black"/>
                </a:solidFill>
                <a:cs typeface="B Nazanin" panose="00000400000000000000" pitchFamily="2" charset="-78"/>
              </a:rPr>
              <a:t>ایران دیگر منابعی در اختیار نخواهد داشت که به منطقه و یا بلندپروازی هایش در منطقه </a:t>
            </a:r>
            <a:r>
              <a:rPr lang="fa-IR" sz="2800" b="1" dirty="0" smtClean="0">
                <a:solidFill>
                  <a:prstClr val="black"/>
                </a:solidFill>
                <a:cs typeface="B Nazanin" panose="00000400000000000000" pitchFamily="2" charset="-78"/>
              </a:rPr>
              <a:t>		اختصاص </a:t>
            </a:r>
            <a:r>
              <a:rPr lang="fa-IR" sz="2800" b="1" dirty="0">
                <a:solidFill>
                  <a:prstClr val="black"/>
                </a:solidFill>
                <a:cs typeface="B Nazanin" panose="00000400000000000000" pitchFamily="2" charset="-78"/>
              </a:rPr>
              <a:t>دهد.» </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کاهش </a:t>
            </a:r>
            <a:r>
              <a:rPr lang="fa-IR" sz="2800" b="1" dirty="0">
                <a:solidFill>
                  <a:prstClr val="black"/>
                </a:solidFill>
                <a:cs typeface="B Nazanin" panose="00000400000000000000" pitchFamily="2" charset="-78"/>
              </a:rPr>
              <a:t>مبلغ پنج هزار میلیارد تومان از بودجه دفاعی </a:t>
            </a:r>
            <a:r>
              <a:rPr lang="fa-IR" sz="2800" b="1" dirty="0" smtClean="0">
                <a:solidFill>
                  <a:prstClr val="black"/>
                </a:solidFill>
                <a:cs typeface="B Nazanin" panose="00000400000000000000" pitchFamily="2" charset="-78"/>
              </a:rPr>
              <a:t>در </a:t>
            </a:r>
            <a:r>
              <a:rPr lang="fa-IR" sz="2800" b="1" dirty="0">
                <a:solidFill>
                  <a:prstClr val="black"/>
                </a:solidFill>
                <a:cs typeface="B Nazanin" panose="00000400000000000000" pitchFamily="2" charset="-78"/>
              </a:rPr>
              <a:t>لایحه </a:t>
            </a:r>
            <a:r>
              <a:rPr lang="fa-IR" sz="2800" b="1" dirty="0" smtClean="0">
                <a:solidFill>
                  <a:prstClr val="black"/>
                </a:solidFill>
                <a:cs typeface="B Nazanin" panose="00000400000000000000" pitchFamily="2" charset="-78"/>
              </a:rPr>
              <a:t>بودجه دولت</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مبلغ </a:t>
            </a:r>
            <a:r>
              <a:rPr lang="fa-IR" sz="2800" b="1" dirty="0">
                <a:solidFill>
                  <a:prstClr val="black"/>
                </a:solidFill>
                <a:cs typeface="B Nazanin" panose="00000400000000000000" pitchFamily="2" charset="-78"/>
              </a:rPr>
              <a:t>مذکور مربوط به دارایی‌های بخش دفاعی ایران بود که در قبال آزادی چند جاسوس آمریکایی، به کشور مسترد شد</a:t>
            </a:r>
            <a:r>
              <a:rPr lang="fa-IR" sz="2800" b="1" dirty="0" smtClean="0">
                <a:solidFill>
                  <a:prstClr val="black"/>
                </a:solidFill>
                <a:cs typeface="B Nazanin" panose="00000400000000000000" pitchFamily="2" charset="-78"/>
              </a:rPr>
              <a:t>.</a:t>
            </a:r>
            <a:r>
              <a:rPr lang="fa-IR" sz="2800" b="1" dirty="0">
                <a:solidFill>
                  <a:prstClr val="black"/>
                </a:solidFill>
                <a:cs typeface="B Nazanin" panose="00000400000000000000" pitchFamily="2" charset="-78"/>
              </a:rPr>
              <a:t/>
            </a:r>
            <a:br>
              <a:rPr lang="fa-IR" sz="2800" b="1" dirty="0">
                <a:solidFill>
                  <a:prstClr val="black"/>
                </a:solidFill>
                <a:cs typeface="B Nazanin" panose="00000400000000000000" pitchFamily="2" charset="-78"/>
              </a:rPr>
            </a:b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88489" y="1"/>
            <a:ext cx="12192001" cy="777921"/>
          </a:xfrm>
          <a:solidFill>
            <a:schemeClr val="accent2">
              <a:lumMod val="40000"/>
              <a:lumOff val="60000"/>
            </a:schemeClr>
          </a:solidFill>
        </p:spPr>
        <p:txBody>
          <a:bodyPr>
            <a:normAutofit/>
          </a:bodyPr>
          <a:lstStyle/>
          <a:p>
            <a:pPr marL="0" indent="0" algn="ctr">
              <a:buNone/>
            </a:pPr>
            <a:r>
              <a:rPr lang="fa-IR" sz="3600" dirty="0" smtClean="0">
                <a:solidFill>
                  <a:srgbClr val="0070C0"/>
                </a:solidFill>
                <a:cs typeface="B Titr" panose="00000700000000000000" pitchFamily="2" charset="-78"/>
              </a:rPr>
              <a:t>رمزگشایی </a:t>
            </a:r>
            <a:r>
              <a:rPr lang="fa-IR" sz="3600" dirty="0">
                <a:solidFill>
                  <a:srgbClr val="0070C0"/>
                </a:solidFill>
                <a:cs typeface="B Titr" panose="00000700000000000000" pitchFamily="2" charset="-78"/>
              </a:rPr>
              <a:t>از همکاری با </a:t>
            </a:r>
            <a:r>
              <a:rPr lang="en-US" sz="3600" dirty="0">
                <a:solidFill>
                  <a:srgbClr val="0070C0"/>
                </a:solidFill>
                <a:cs typeface="B Titr" panose="00000700000000000000" pitchFamily="2" charset="-78"/>
              </a:rPr>
              <a:t>FATF</a:t>
            </a:r>
            <a:endParaRPr lang="fa-IR" sz="3600" dirty="0" smtClean="0">
              <a:solidFill>
                <a:srgbClr val="0070C0"/>
              </a:solidFill>
              <a:cs typeface="B Titr" panose="00000700000000000000" pitchFamily="2" charset="-78"/>
            </a:endParaRPr>
          </a:p>
        </p:txBody>
      </p:sp>
    </p:spTree>
    <p:extLst>
      <p:ext uri="{BB962C8B-B14F-4D97-AF65-F5344CB8AC3E}">
        <p14:creationId xmlns:p14="http://schemas.microsoft.com/office/powerpoint/2010/main" val="272084601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017" y="826122"/>
            <a:ext cx="11960943" cy="6031877"/>
          </a:xfrm>
        </p:spPr>
        <p:txBody>
          <a:bodyPr>
            <a:noAutofit/>
          </a:bodyPr>
          <a:lstStyle/>
          <a:p>
            <a:pPr algn="r">
              <a:lnSpc>
                <a:spcPct val="200000"/>
              </a:lnSpc>
            </a:pPr>
            <a:r>
              <a:rPr lang="fa-IR" sz="2800" b="1" dirty="0" smtClean="0">
                <a:solidFill>
                  <a:prstClr val="black"/>
                </a:solidFill>
                <a:cs typeface="B Nazanin" panose="00000400000000000000" pitchFamily="2" charset="-78"/>
              </a:rPr>
              <a:t>🔹 اشراف اطلاعاتی و افزایش دقت </a:t>
            </a:r>
            <a:r>
              <a:rPr lang="fa-IR" sz="2800" b="1" dirty="0">
                <a:solidFill>
                  <a:prstClr val="black"/>
                </a:solidFill>
                <a:cs typeface="B Nazanin" panose="00000400000000000000" pitchFamily="2" charset="-78"/>
              </a:rPr>
              <a:t>و هوشمندی آمریکا در اعمال تحریم‌ها </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🔹ایجاد تحریم‌ خودکار و درونی علیه </a:t>
            </a:r>
            <a:r>
              <a:rPr lang="fa-IR" sz="2800" b="1" dirty="0">
                <a:solidFill>
                  <a:prstClr val="black"/>
                </a:solidFill>
                <a:cs typeface="B Nazanin" panose="00000400000000000000" pitchFamily="2" charset="-78"/>
              </a:rPr>
              <a:t>افراد و نهادهای ایرانی، شامل 178 فرد و </a:t>
            </a:r>
            <a:r>
              <a:rPr lang="fa-IR" sz="2800" b="1" dirty="0" smtClean="0">
                <a:solidFill>
                  <a:prstClr val="black"/>
                </a:solidFill>
                <a:cs typeface="B Nazanin" panose="00000400000000000000" pitchFamily="2" charset="-78"/>
              </a:rPr>
              <a:t>نهاد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a:t>
            </a:r>
            <a:r>
              <a:rPr lang="fa-IR" sz="2800" b="1" dirty="0">
                <a:solidFill>
                  <a:prstClr val="black"/>
                </a:solidFill>
                <a:cs typeface="B Nazanin" panose="00000400000000000000" pitchFamily="2" charset="-78"/>
              </a:rPr>
              <a:t>	</a:t>
            </a:r>
            <a:r>
              <a:rPr lang="fa-IR" sz="2800" b="1" dirty="0" smtClean="0">
                <a:solidFill>
                  <a:prstClr val="black"/>
                </a:solidFill>
                <a:cs typeface="B Nazanin" panose="00000400000000000000" pitchFamily="2" charset="-78"/>
              </a:rPr>
              <a:t>از جمله تحریم:</a:t>
            </a:r>
            <a:br>
              <a:rPr lang="fa-IR" sz="2800" b="1" dirty="0" smtClean="0">
                <a:solidFill>
                  <a:prstClr val="black"/>
                </a:solidFill>
                <a:cs typeface="B Nazanin" panose="00000400000000000000" pitchFamily="2" charset="-78"/>
              </a:rPr>
            </a:br>
            <a:r>
              <a:rPr lang="fa-IR" sz="2800" b="1" dirty="0">
                <a:solidFill>
                  <a:prstClr val="black"/>
                </a:solidFill>
                <a:cs typeface="B Nazanin" panose="00000400000000000000" pitchFamily="2" charset="-78"/>
              </a:rPr>
              <a:t>	</a:t>
            </a:r>
            <a:r>
              <a:rPr lang="fa-IR" sz="2800" b="1" dirty="0" smtClean="0">
                <a:solidFill>
                  <a:prstClr val="black"/>
                </a:solidFill>
                <a:cs typeface="B Nazanin" panose="00000400000000000000" pitchFamily="2" charset="-78"/>
              </a:rPr>
              <a:t>						ودجا، سپاه، دانشگاه مالک، وزارت اطلاعات، سپاه،</a:t>
            </a:r>
            <a:br>
              <a:rPr lang="fa-IR" sz="2800" b="1" dirty="0" smtClean="0">
                <a:solidFill>
                  <a:prstClr val="black"/>
                </a:solidFill>
                <a:cs typeface="B Nazanin" panose="00000400000000000000" pitchFamily="2" charset="-78"/>
              </a:rPr>
            </a:br>
            <a:r>
              <a:rPr lang="fa-IR" sz="2800" b="1" dirty="0">
                <a:solidFill>
                  <a:prstClr val="black"/>
                </a:solidFill>
                <a:cs typeface="B Nazanin" panose="00000400000000000000" pitchFamily="2" charset="-78"/>
              </a:rPr>
              <a:t>	</a:t>
            </a:r>
            <a:r>
              <a:rPr lang="fa-IR" sz="2800" b="1" dirty="0" smtClean="0">
                <a:solidFill>
                  <a:prstClr val="black"/>
                </a:solidFill>
                <a:cs typeface="B Nazanin" panose="00000400000000000000" pitchFamily="2" charset="-78"/>
              </a:rPr>
              <a:t>						 شخصیت های امنیتی و سیاسی و ...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پرونده </a:t>
            </a:r>
            <a:r>
              <a:rPr lang="fa-IR" sz="2800" b="1" dirty="0">
                <a:solidFill>
                  <a:prstClr val="black"/>
                </a:solidFill>
                <a:cs typeface="B Nazanin" panose="00000400000000000000" pitchFamily="2" charset="-78"/>
              </a:rPr>
              <a:t>سازی علیه ایران </a:t>
            </a:r>
            <a:r>
              <a:rPr lang="fa-IR" sz="2800" b="1" dirty="0" smtClean="0">
                <a:solidFill>
                  <a:prstClr val="black"/>
                </a:solidFill>
                <a:cs typeface="B Nazanin" panose="00000400000000000000" pitchFamily="2" charset="-78"/>
              </a:rPr>
              <a:t>و حقوقی کردن تحریم ها </a:t>
            </a:r>
            <a:br>
              <a:rPr lang="fa-IR" sz="2800" b="1" dirty="0" smtClean="0">
                <a:solidFill>
                  <a:prstClr val="black"/>
                </a:solidFill>
                <a:cs typeface="B Nazanin" panose="00000400000000000000" pitchFamily="2" charset="-78"/>
              </a:rPr>
            </a:br>
            <a:r>
              <a:rPr lang="fa-IR" sz="2800" b="1" dirty="0">
                <a:solidFill>
                  <a:prstClr val="black"/>
                </a:solidFill>
                <a:cs typeface="B Nazanin" panose="00000400000000000000" pitchFamily="2" charset="-78"/>
              </a:rPr>
              <a:t>🔹 </a:t>
            </a:r>
            <a:r>
              <a:rPr lang="fa-IR" sz="2800" b="1" dirty="0" smtClean="0">
                <a:solidFill>
                  <a:prstClr val="black"/>
                </a:solidFill>
                <a:cs typeface="B Nazanin" panose="00000400000000000000" pitchFamily="2" charset="-78"/>
              </a:rPr>
              <a:t>زمینه سازی بازگشت </a:t>
            </a:r>
            <a:r>
              <a:rPr lang="fa-IR" sz="2800" b="1" dirty="0">
                <a:solidFill>
                  <a:prstClr val="black"/>
                </a:solidFill>
                <a:cs typeface="B Nazanin" panose="00000400000000000000" pitchFamily="2" charset="-78"/>
              </a:rPr>
              <a:t>سریع </a:t>
            </a:r>
            <a:r>
              <a:rPr lang="fa-IR" sz="2800" b="1" dirty="0" smtClean="0">
                <a:solidFill>
                  <a:prstClr val="black"/>
                </a:solidFill>
                <a:cs typeface="B Nazanin" panose="00000400000000000000" pitchFamily="2" charset="-78"/>
              </a:rPr>
              <a:t>و آسان تحریم‌ها </a:t>
            </a:r>
            <a:br>
              <a:rPr lang="fa-IR" sz="2800" b="1" dirty="0" smtClean="0">
                <a:solidFill>
                  <a:prstClr val="black"/>
                </a:solidFill>
                <a:cs typeface="B Nazanin" panose="00000400000000000000" pitchFamily="2" charset="-78"/>
              </a:rPr>
            </a:b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88489" y="1"/>
            <a:ext cx="12192001" cy="777921"/>
          </a:xfrm>
          <a:solidFill>
            <a:schemeClr val="accent2">
              <a:lumMod val="40000"/>
              <a:lumOff val="60000"/>
            </a:schemeClr>
          </a:solidFill>
        </p:spPr>
        <p:txBody>
          <a:bodyPr>
            <a:normAutofit/>
          </a:bodyPr>
          <a:lstStyle/>
          <a:p>
            <a:pPr marL="0" indent="0" algn="ctr">
              <a:buNone/>
            </a:pPr>
            <a:r>
              <a:rPr lang="fa-IR" sz="4400" dirty="0" smtClean="0">
                <a:solidFill>
                  <a:srgbClr val="0070C0"/>
                </a:solidFill>
                <a:cs typeface="B Titr" panose="00000700000000000000" pitchFamily="2" charset="-78"/>
              </a:rPr>
              <a:t>پیامد پذیرش </a:t>
            </a:r>
            <a:r>
              <a:rPr lang="en-US" sz="4400" dirty="0" smtClean="0">
                <a:solidFill>
                  <a:srgbClr val="0070C0"/>
                </a:solidFill>
                <a:cs typeface="B Titr" panose="00000700000000000000" pitchFamily="2" charset="-78"/>
              </a:rPr>
              <a:t>FATF</a:t>
            </a:r>
            <a:endParaRPr lang="fa-IR" sz="4400" dirty="0" smtClean="0">
              <a:solidFill>
                <a:srgbClr val="0070C0"/>
              </a:solidFill>
              <a:cs typeface="B Titr" panose="00000700000000000000" pitchFamily="2" charset="-78"/>
            </a:endParaRPr>
          </a:p>
        </p:txBody>
      </p:sp>
    </p:spTree>
    <p:extLst>
      <p:ext uri="{BB962C8B-B14F-4D97-AF65-F5344CB8AC3E}">
        <p14:creationId xmlns:p14="http://schemas.microsoft.com/office/powerpoint/2010/main" val="24420533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9652"/>
            <a:ext cx="11960943" cy="6168348"/>
          </a:xfrm>
        </p:spPr>
        <p:txBody>
          <a:bodyPr>
            <a:noAutofit/>
          </a:bodyPr>
          <a:lstStyle/>
          <a:p>
            <a:pPr algn="r">
              <a:lnSpc>
                <a:spcPct val="150000"/>
              </a:lnSpc>
            </a:pPr>
            <a:r>
              <a:rPr lang="fa-IR" sz="2800" dirty="0" smtClean="0">
                <a:solidFill>
                  <a:srgbClr val="C00000"/>
                </a:solidFill>
                <a:latin typeface="+mn-lt"/>
                <a:ea typeface="+mn-ea"/>
                <a:cs typeface="B Titr" panose="00000700000000000000" pitchFamily="2" charset="-78"/>
              </a:rPr>
              <a:t>راهبرد آمریکا در مواجهه با انقلاب:</a:t>
            </a:r>
            <a:r>
              <a:rPr lang="fa-IR" sz="2800" dirty="0" smtClean="0">
                <a:solidFill>
                  <a:schemeClr val="tx1"/>
                </a:solidFill>
                <a:cs typeface="B Titr" panose="00000700000000000000" pitchFamily="2" charset="-78"/>
              </a:rPr>
              <a:t/>
            </a:r>
            <a:br>
              <a:rPr lang="fa-IR" sz="2800" dirty="0" smtClean="0">
                <a:solidFill>
                  <a:schemeClr val="tx1"/>
                </a:solidFill>
                <a:cs typeface="B Titr" panose="00000700000000000000" pitchFamily="2" charset="-78"/>
              </a:rPr>
            </a:br>
            <a:r>
              <a:rPr lang="fa-IR" sz="2800" b="1" dirty="0" smtClean="0">
                <a:solidFill>
                  <a:schemeClr val="tx1"/>
                </a:solidFill>
                <a:cs typeface="B Nazanin" panose="00000400000000000000" pitchFamily="2" charset="-78"/>
              </a:rPr>
              <a:t>اول: </a:t>
            </a:r>
            <a:r>
              <a:rPr lang="fa-IR" sz="2800" b="1" dirty="0">
                <a:solidFill>
                  <a:schemeClr val="tx1"/>
                </a:solidFill>
                <a:cs typeface="B Nazanin" panose="00000400000000000000" pitchFamily="2" charset="-78"/>
              </a:rPr>
              <a:t>براندازي نظام مردم سالاري اسلامي بر آمده از </a:t>
            </a:r>
            <a:r>
              <a:rPr lang="fa-IR" sz="2800" b="1" dirty="0" smtClean="0">
                <a:solidFill>
                  <a:schemeClr val="tx1"/>
                </a:solidFill>
                <a:cs typeface="B Nazanin" panose="00000400000000000000" pitchFamily="2" charset="-78"/>
              </a:rPr>
              <a:t>انقلاب.</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دوم: استحاله </a:t>
            </a:r>
            <a:r>
              <a:rPr lang="fa-IR" sz="2800" b="1" dirty="0">
                <a:solidFill>
                  <a:schemeClr val="tx1"/>
                </a:solidFill>
                <a:cs typeface="B Nazanin" panose="00000400000000000000" pitchFamily="2" charset="-78"/>
              </a:rPr>
              <a:t>سياسي انقلاب كه از طريق تهي سازي نظام و انقلاب از ارزش </a:t>
            </a:r>
            <a:r>
              <a:rPr lang="fa-IR" sz="2800" b="1" dirty="0" smtClean="0">
                <a:solidFill>
                  <a:schemeClr val="tx1"/>
                </a:solidFill>
                <a:cs typeface="B Nazanin" panose="00000400000000000000" pitchFamily="2" charset="-78"/>
              </a:rPr>
              <a:t>هاي </a:t>
            </a:r>
            <a:r>
              <a:rPr lang="fa-IR" sz="2800" b="1" dirty="0">
                <a:solidFill>
                  <a:schemeClr val="tx1"/>
                </a:solidFill>
                <a:cs typeface="B Nazanin" panose="00000400000000000000" pitchFamily="2" charset="-78"/>
              </a:rPr>
              <a:t>اصلي و هويت </a:t>
            </a:r>
            <a:r>
              <a:rPr lang="fa-IR" sz="2800" b="1" dirty="0" smtClean="0">
                <a:solidFill>
                  <a:schemeClr val="tx1"/>
                </a:solidFill>
                <a:cs typeface="B Nazanin" panose="00000400000000000000" pitchFamily="2" charset="-78"/>
              </a:rPr>
              <a:t>		بخش </a:t>
            </a:r>
            <a:r>
              <a:rPr lang="fa-IR" sz="2800" b="1" dirty="0">
                <a:solidFill>
                  <a:schemeClr val="tx1"/>
                </a:solidFill>
                <a:cs typeface="B Nazanin" panose="00000400000000000000" pitchFamily="2" charset="-78"/>
              </a:rPr>
              <a:t>اسلامي و </a:t>
            </a:r>
            <a:r>
              <a:rPr lang="fa-IR" sz="2800" b="1" dirty="0" smtClean="0">
                <a:solidFill>
                  <a:schemeClr val="tx1"/>
                </a:solidFill>
                <a:cs typeface="B Nazanin" panose="00000400000000000000" pitchFamily="2" charset="-78"/>
              </a:rPr>
              <a:t>ملي.</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سوم: انحراف </a:t>
            </a:r>
            <a:r>
              <a:rPr lang="fa-IR" sz="2800" b="1" dirty="0">
                <a:solidFill>
                  <a:schemeClr val="tx1"/>
                </a:solidFill>
                <a:cs typeface="B Nazanin" panose="00000400000000000000" pitchFamily="2" charset="-78"/>
              </a:rPr>
              <a:t>نظام و انقلاب از </a:t>
            </a:r>
            <a:r>
              <a:rPr lang="fa-IR" sz="2800" b="1" dirty="0" smtClean="0">
                <a:solidFill>
                  <a:schemeClr val="tx1"/>
                </a:solidFill>
                <a:cs typeface="B Nazanin" panose="00000400000000000000" pitchFamily="2" charset="-78"/>
              </a:rPr>
              <a:t>اصول </a:t>
            </a:r>
            <a:r>
              <a:rPr lang="fa-IR" sz="2800" b="1" dirty="0">
                <a:solidFill>
                  <a:schemeClr val="tx1"/>
                </a:solidFill>
                <a:cs typeface="B Nazanin" panose="00000400000000000000" pitchFamily="2" charset="-78"/>
              </a:rPr>
              <a:t>ومباني </a:t>
            </a:r>
            <a:r>
              <a:rPr lang="fa-IR" sz="2800" b="1" dirty="0" smtClean="0">
                <a:solidFill>
                  <a:schemeClr val="tx1"/>
                </a:solidFill>
                <a:cs typeface="B Nazanin" panose="00000400000000000000" pitchFamily="2" charset="-78"/>
              </a:rPr>
              <a:t>اسلامي. </a:t>
            </a:r>
            <a:r>
              <a:rPr lang="fa-IR" sz="2800" dirty="0" smtClean="0">
                <a:solidFill>
                  <a:schemeClr val="tx1"/>
                </a:solidFill>
                <a:cs typeface="B Titr" panose="00000700000000000000" pitchFamily="2" charset="-78"/>
              </a:rPr>
              <a:t/>
            </a:r>
            <a:br>
              <a:rPr lang="fa-IR" sz="2800" dirty="0" smtClean="0">
                <a:solidFill>
                  <a:schemeClr val="tx1"/>
                </a:solidFill>
                <a:cs typeface="B Titr" panose="00000700000000000000" pitchFamily="2" charset="-78"/>
              </a:rPr>
            </a:b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81886" y="0"/>
            <a:ext cx="12192001" cy="781665"/>
          </a:xfrm>
          <a:solidFill>
            <a:schemeClr val="accent2">
              <a:lumMod val="20000"/>
              <a:lumOff val="80000"/>
            </a:schemeClr>
          </a:solidFill>
        </p:spPr>
        <p:txBody>
          <a:bodyPr>
            <a:normAutofit/>
          </a:bodyPr>
          <a:lstStyle/>
          <a:p>
            <a:pPr marL="0" indent="0" algn="ctr">
              <a:buNone/>
            </a:pPr>
            <a:r>
              <a:rPr lang="fa-IR" sz="3600" dirty="0">
                <a:solidFill>
                  <a:srgbClr val="0070C0"/>
                </a:solidFill>
                <a:cs typeface="B Titr" panose="00000700000000000000" pitchFamily="2" charset="-78"/>
              </a:rPr>
              <a:t>مقابله استکبار با نظام اسلامی </a:t>
            </a:r>
          </a:p>
        </p:txBody>
      </p:sp>
      <p:sp>
        <p:nvSpPr>
          <p:cNvPr id="4" name="Rectangle 3"/>
          <p:cNvSpPr/>
          <p:nvPr/>
        </p:nvSpPr>
        <p:spPr>
          <a:xfrm>
            <a:off x="81886" y="3949359"/>
            <a:ext cx="11973634" cy="3323987"/>
          </a:xfrm>
          <a:prstGeom prst="rect">
            <a:avLst/>
          </a:prstGeom>
        </p:spPr>
        <p:txBody>
          <a:bodyPr wrap="square">
            <a:spAutoFit/>
          </a:bodyPr>
          <a:lstStyle/>
          <a:p>
            <a:pPr marL="627063" indent="-531813" algn="r" rtl="1">
              <a:lnSpc>
                <a:spcPct val="150000"/>
              </a:lnSpc>
            </a:pPr>
            <a:r>
              <a:rPr lang="fa-IR" sz="2800" dirty="0" smtClean="0">
                <a:solidFill>
                  <a:srgbClr val="C00000"/>
                </a:solidFill>
                <a:cs typeface="B Titr" panose="00000700000000000000" pitchFamily="2" charset="-78"/>
              </a:rPr>
              <a:t>طراحی و توطئه استکبار برای نابودی انقلاب:</a:t>
            </a:r>
            <a:r>
              <a:rPr lang="fa-IR" dirty="0"/>
              <a:t/>
            </a:r>
            <a:br>
              <a:rPr lang="fa-IR" dirty="0"/>
            </a:br>
            <a:r>
              <a:rPr lang="fa-IR" dirty="0" smtClean="0">
                <a:effectLst>
                  <a:outerShdw blurRad="38100" dist="38100" dir="2700000" algn="tl">
                    <a:srgbClr val="000000">
                      <a:alpha val="43137"/>
                    </a:srgbClr>
                  </a:outerShdw>
                </a:effectLst>
              </a:rPr>
              <a:t>- </a:t>
            </a:r>
            <a:r>
              <a:rPr lang="fa-IR" sz="2800" b="1" dirty="0">
                <a:solidFill>
                  <a:prstClr val="black"/>
                </a:solidFill>
                <a:effectLst>
                  <a:outerShdw blurRad="38100" dist="38100" dir="2700000" algn="tl">
                    <a:srgbClr val="000000">
                      <a:alpha val="43137"/>
                    </a:srgbClr>
                  </a:outerShdw>
                </a:effectLst>
                <a:cs typeface="B Nazanin" panose="00000400000000000000" pitchFamily="2" charset="-78"/>
              </a:rPr>
              <a:t>جنگ سخت: </a:t>
            </a:r>
            <a:r>
              <a:rPr lang="fa-IR" sz="2800" b="1" dirty="0" smtClean="0">
                <a:solidFill>
                  <a:prstClr val="black"/>
                </a:solidFill>
                <a:cs typeface="B Nazanin" panose="00000400000000000000" pitchFamily="2" charset="-78"/>
              </a:rPr>
              <a:t>نظامي </a:t>
            </a:r>
            <a:r>
              <a:rPr lang="fa-IR" sz="2800" b="1" dirty="0">
                <a:solidFill>
                  <a:prstClr val="black"/>
                </a:solidFill>
                <a:cs typeface="B Nazanin" panose="00000400000000000000" pitchFamily="2" charset="-78"/>
              </a:rPr>
              <a:t>گري، تسخير جغرافياي، ضربه به زيرساخت هاي نظامي و فيزيكي.</a:t>
            </a:r>
            <a:endParaRPr lang="fa-IR" sz="2800" b="1" dirty="0" smtClean="0">
              <a:solidFill>
                <a:prstClr val="black"/>
              </a:solidFill>
              <a:cs typeface="B Nazanin" panose="00000400000000000000" pitchFamily="2" charset="-78"/>
            </a:endParaRPr>
          </a:p>
          <a:p>
            <a:pPr marL="627063" indent="-531813" algn="r" rtl="1">
              <a:lnSpc>
                <a:spcPct val="150000"/>
              </a:lnSpc>
            </a:pPr>
            <a:r>
              <a:rPr lang="fa-IR" sz="2800" b="1" dirty="0" smtClean="0">
                <a:solidFill>
                  <a:prstClr val="black"/>
                </a:solidFill>
                <a:cs typeface="B Nazanin" panose="00000400000000000000" pitchFamily="2" charset="-78"/>
              </a:rPr>
              <a:t>       </a:t>
            </a:r>
            <a:r>
              <a:rPr lang="fa-IR" sz="2800" b="1" dirty="0" smtClean="0">
                <a:solidFill>
                  <a:prstClr val="black"/>
                </a:solidFill>
                <a:effectLst>
                  <a:outerShdw blurRad="38100" dist="38100" dir="2700000" algn="tl">
                    <a:srgbClr val="000000">
                      <a:alpha val="43137"/>
                    </a:srgbClr>
                  </a:outerShdw>
                </a:effectLst>
                <a:cs typeface="B Nazanin" panose="00000400000000000000" pitchFamily="2" charset="-78"/>
              </a:rPr>
              <a:t>- جنگ نیمه سخت</a:t>
            </a:r>
            <a:r>
              <a:rPr lang="fa-IR" sz="2800" b="1" dirty="0">
                <a:solidFill>
                  <a:prstClr val="black"/>
                </a:solidFill>
                <a:effectLst>
                  <a:outerShdw blurRad="38100" dist="38100" dir="2700000" algn="tl">
                    <a:srgbClr val="000000">
                      <a:alpha val="43137"/>
                    </a:srgbClr>
                  </a:outerShdw>
                </a:effectLst>
                <a:cs typeface="B Nazanin" panose="00000400000000000000" pitchFamily="2" charset="-78"/>
              </a:rPr>
              <a:t>: </a:t>
            </a:r>
            <a:r>
              <a:rPr lang="fa-IR" sz="2800" b="1" dirty="0" smtClean="0">
                <a:solidFill>
                  <a:prstClr val="black"/>
                </a:solidFill>
                <a:cs typeface="B Nazanin" panose="00000400000000000000" pitchFamily="2" charset="-78"/>
              </a:rPr>
              <a:t>تحریم اقتصادي،جنگ </a:t>
            </a:r>
            <a:r>
              <a:rPr lang="fa-IR" sz="2800" b="1" dirty="0">
                <a:solidFill>
                  <a:prstClr val="black"/>
                </a:solidFill>
                <a:cs typeface="B Nazanin" panose="00000400000000000000" pitchFamily="2" charset="-78"/>
              </a:rPr>
              <a:t>اطلاعاتي جنگ </a:t>
            </a:r>
            <a:r>
              <a:rPr lang="fa-IR" sz="2800" b="1" dirty="0" smtClean="0">
                <a:solidFill>
                  <a:prstClr val="black"/>
                </a:solidFill>
                <a:cs typeface="B Nazanin" panose="00000400000000000000" pitchFamily="2" charset="-78"/>
              </a:rPr>
              <a:t>سايبري، امنیتی.</a:t>
            </a:r>
            <a:r>
              <a:rPr lang="fa-IR" sz="2800" b="1" dirty="0">
                <a:solidFill>
                  <a:prstClr val="black"/>
                </a:solidFill>
                <a:cs typeface="B Nazanin" panose="00000400000000000000" pitchFamily="2" charset="-78"/>
              </a:rPr>
              <a:t/>
            </a:r>
            <a:br>
              <a:rPr lang="fa-IR" sz="2800" b="1" dirty="0">
                <a:solidFill>
                  <a:prstClr val="black"/>
                </a:solidFill>
                <a:cs typeface="B Nazanin" panose="00000400000000000000" pitchFamily="2" charset="-78"/>
              </a:rPr>
            </a:br>
            <a:r>
              <a:rPr lang="fa-IR" sz="2800" b="1" dirty="0" smtClean="0">
                <a:solidFill>
                  <a:prstClr val="black"/>
                </a:solidFill>
                <a:effectLst>
                  <a:outerShdw blurRad="38100" dist="38100" dir="2700000" algn="tl">
                    <a:srgbClr val="000000">
                      <a:alpha val="43137"/>
                    </a:srgbClr>
                  </a:outerShdw>
                </a:effectLst>
                <a:cs typeface="B Nazanin" panose="00000400000000000000" pitchFamily="2" charset="-78"/>
              </a:rPr>
              <a:t>- جنگ نرم: </a:t>
            </a:r>
            <a:r>
              <a:rPr lang="fa-IR" sz="2800" b="1" dirty="0">
                <a:solidFill>
                  <a:prstClr val="black"/>
                </a:solidFill>
                <a:cs typeface="B Nazanin" panose="00000400000000000000" pitchFamily="2" charset="-78"/>
              </a:rPr>
              <a:t>جنگ رسانه </a:t>
            </a:r>
            <a:r>
              <a:rPr lang="fa-IR" sz="2800" b="1" dirty="0" smtClean="0">
                <a:solidFill>
                  <a:prstClr val="black"/>
                </a:solidFill>
                <a:cs typeface="B Nazanin" panose="00000400000000000000" pitchFamily="2" charset="-78"/>
              </a:rPr>
              <a:t>اي،</a:t>
            </a:r>
            <a:r>
              <a:rPr lang="fa-IR" sz="2800" b="1" dirty="0">
                <a:solidFill>
                  <a:prstClr val="black"/>
                </a:solidFill>
                <a:cs typeface="B Nazanin" panose="00000400000000000000" pitchFamily="2" charset="-78"/>
              </a:rPr>
              <a:t> فرهنگي، اجتماعي، </a:t>
            </a:r>
            <a:r>
              <a:rPr lang="fa-IR" sz="2800" b="1" dirty="0" smtClean="0">
                <a:solidFill>
                  <a:prstClr val="black"/>
                </a:solidFill>
                <a:cs typeface="B Nazanin" panose="00000400000000000000" pitchFamily="2" charset="-78"/>
              </a:rPr>
              <a:t>سياسي.</a:t>
            </a:r>
            <a:r>
              <a:rPr lang="fa-IR" sz="2800" dirty="0">
                <a:solidFill>
                  <a:prstClr val="black"/>
                </a:solidFill>
                <a:cs typeface="B Titr" panose="00000700000000000000" pitchFamily="2" charset="-78"/>
              </a:rPr>
              <a:t/>
            </a:r>
            <a:br>
              <a:rPr lang="fa-IR" sz="2800" dirty="0">
                <a:solidFill>
                  <a:prstClr val="black"/>
                </a:solidFill>
                <a:cs typeface="B Titr" panose="00000700000000000000" pitchFamily="2" charset="-78"/>
              </a:rPr>
            </a:br>
            <a:endParaRPr lang="fa-IR" sz="2800" b="1" dirty="0">
              <a:solidFill>
                <a:prstClr val="black"/>
              </a:solidFill>
              <a:cs typeface="B Nazanin" panose="00000400000000000000" pitchFamily="2" charset="-78"/>
            </a:endParaRPr>
          </a:p>
        </p:txBody>
      </p:sp>
    </p:spTree>
    <p:extLst>
      <p:ext uri="{BB962C8B-B14F-4D97-AF65-F5344CB8AC3E}">
        <p14:creationId xmlns:p14="http://schemas.microsoft.com/office/powerpoint/2010/main" val="385293299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017" y="826122"/>
            <a:ext cx="11960943" cy="6031877"/>
          </a:xfrm>
        </p:spPr>
        <p:txBody>
          <a:bodyPr>
            <a:noAutofit/>
          </a:bodyPr>
          <a:lstStyle/>
          <a:p>
            <a:pPr algn="r">
              <a:lnSpc>
                <a:spcPct val="150000"/>
              </a:lnSpc>
            </a:pP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a:solidFill>
                  <a:prstClr val="black"/>
                </a:solidFill>
                <a:cs typeface="B Nazanin" panose="00000400000000000000" pitchFamily="2" charset="-78"/>
              </a:rPr>
              <a:t/>
            </a:r>
            <a:br>
              <a:rPr lang="fa-IR" sz="2800" b="1" dirty="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در </a:t>
            </a:r>
            <a:r>
              <a:rPr lang="fa-IR" sz="2800" b="1" dirty="0">
                <a:solidFill>
                  <a:prstClr val="black"/>
                </a:solidFill>
                <a:cs typeface="B Nazanin" panose="00000400000000000000" pitchFamily="2" charset="-78"/>
              </a:rPr>
              <a:t>حالی که توجه اکثر کارشناسان و نمایندگان مجلس به توافق </a:t>
            </a:r>
            <a:r>
              <a:rPr lang="en-US" sz="2800" b="1" dirty="0">
                <a:solidFill>
                  <a:prstClr val="black"/>
                </a:solidFill>
                <a:cs typeface="B Nazanin" panose="00000400000000000000" pitchFamily="2" charset="-78"/>
              </a:rPr>
              <a:t>FATF </a:t>
            </a:r>
            <a:r>
              <a:rPr lang="fa-IR" sz="2800" b="1" dirty="0">
                <a:solidFill>
                  <a:prstClr val="black"/>
                </a:solidFill>
                <a:cs typeface="B Nazanin" panose="00000400000000000000" pitchFamily="2" charset="-78"/>
              </a:rPr>
              <a:t>مشغول </a:t>
            </a:r>
            <a:r>
              <a:rPr lang="fa-IR" sz="2800" b="1" dirty="0" smtClean="0">
                <a:solidFill>
                  <a:prstClr val="black"/>
                </a:solidFill>
                <a:cs typeface="B Nazanin" panose="00000400000000000000" pitchFamily="2" charset="-78"/>
              </a:rPr>
              <a:t>است</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a:t>
            </a:r>
            <a:r>
              <a:rPr lang="fa-IR" sz="2800" b="1" dirty="0">
                <a:solidFill>
                  <a:prstClr val="black"/>
                </a:solidFill>
                <a:cs typeface="B Nazanin" panose="00000400000000000000" pitchFamily="2" charset="-78"/>
              </a:rPr>
              <a:t>و در روزهای </a:t>
            </a:r>
            <a:r>
              <a:rPr lang="fa-IR" sz="2800" b="1" dirty="0" smtClean="0">
                <a:solidFill>
                  <a:prstClr val="black"/>
                </a:solidFill>
                <a:cs typeface="B Nazanin" panose="00000400000000000000" pitchFamily="2" charset="-78"/>
              </a:rPr>
              <a:t>که انتقادات </a:t>
            </a:r>
            <a:r>
              <a:rPr lang="fa-IR" sz="2800" b="1" dirty="0">
                <a:solidFill>
                  <a:prstClr val="black"/>
                </a:solidFill>
                <a:cs typeface="B Nazanin" panose="00000400000000000000" pitchFamily="2" charset="-78"/>
              </a:rPr>
              <a:t>فراوانی از سوی علما، نخبگان و سیاسیون به دولت حسن روحانی صورت گرفته است </a:t>
            </a:r>
            <a:r>
              <a:rPr lang="fa-IR" sz="2800" b="1" dirty="0" smtClean="0">
                <a:solidFill>
                  <a:prstClr val="black"/>
                </a:solidFill>
                <a:cs typeface="B Nazanin" panose="00000400000000000000" pitchFamily="2" charset="-78"/>
              </a:rPr>
              <a:t>خبر </a:t>
            </a:r>
            <a:r>
              <a:rPr lang="fa-IR" sz="2800" b="1" dirty="0">
                <a:solidFill>
                  <a:prstClr val="black"/>
                </a:solidFill>
                <a:cs typeface="B Nazanin" panose="00000400000000000000" pitchFamily="2" charset="-78"/>
              </a:rPr>
              <a:t>می رسد که دولت زیر بار تعهدی دیگر تحت عنوان کنوانسیون پالرمو رفته است</a:t>
            </a:r>
            <a:r>
              <a:rPr lang="fa-IR" sz="2800" b="1" dirty="0" smtClean="0">
                <a:solidFill>
                  <a:prstClr val="black"/>
                </a:solidFill>
                <a:cs typeface="B Nazanin" panose="00000400000000000000" pitchFamily="2" charset="-78"/>
              </a:rPr>
              <a:t>.</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a:t>
            </a:r>
            <a:r>
              <a:rPr lang="fa-IR" sz="2800" b="1" dirty="0">
                <a:solidFill>
                  <a:prstClr val="black"/>
                </a:solidFill>
                <a:cs typeface="B Nazanin" panose="00000400000000000000" pitchFamily="2" charset="-78"/>
              </a:rPr>
              <a:t>کنوانسیونی که از قرارداد </a:t>
            </a:r>
            <a:r>
              <a:rPr lang="en-US" sz="2800" b="1" dirty="0">
                <a:solidFill>
                  <a:prstClr val="black"/>
                </a:solidFill>
                <a:cs typeface="B Nazanin" panose="00000400000000000000" pitchFamily="2" charset="-78"/>
              </a:rPr>
              <a:t>FATF </a:t>
            </a:r>
            <a:r>
              <a:rPr lang="fa-IR" sz="2800" b="1" dirty="0">
                <a:solidFill>
                  <a:prstClr val="black"/>
                </a:solidFill>
                <a:cs typeface="B Nazanin" panose="00000400000000000000" pitchFamily="2" charset="-78"/>
              </a:rPr>
              <a:t>هم به نوعی می تواند خطرناک تر باشد.</a:t>
            </a:r>
          </a:p>
        </p:txBody>
      </p:sp>
      <p:sp>
        <p:nvSpPr>
          <p:cNvPr id="3" name="Content Placeholder 2"/>
          <p:cNvSpPr>
            <a:spLocks noGrp="1"/>
          </p:cNvSpPr>
          <p:nvPr>
            <p:ph idx="1"/>
          </p:nvPr>
        </p:nvSpPr>
        <p:spPr>
          <a:xfrm>
            <a:off x="88489" y="1"/>
            <a:ext cx="12192001" cy="777921"/>
          </a:xfrm>
          <a:solidFill>
            <a:schemeClr val="accent2">
              <a:lumMod val="40000"/>
              <a:lumOff val="60000"/>
            </a:schemeClr>
          </a:solidFill>
        </p:spPr>
        <p:txBody>
          <a:bodyPr>
            <a:normAutofit/>
          </a:bodyPr>
          <a:lstStyle/>
          <a:p>
            <a:pPr marL="0" indent="0" algn="ctr">
              <a:buNone/>
            </a:pPr>
            <a:r>
              <a:rPr lang="fa-IR" sz="4400" dirty="0" smtClean="0">
                <a:solidFill>
                  <a:srgbClr val="0070C0"/>
                </a:solidFill>
                <a:cs typeface="B Titr" panose="00000700000000000000" pitchFamily="2" charset="-78"/>
              </a:rPr>
              <a:t>حرکت پنهانی دولت در پذیرش کنوانسیون </a:t>
            </a:r>
            <a:r>
              <a:rPr lang="fa-IR" sz="4400" dirty="0">
                <a:solidFill>
                  <a:srgbClr val="0070C0"/>
                </a:solidFill>
                <a:cs typeface="B Titr" panose="00000700000000000000" pitchFamily="2" charset="-78"/>
              </a:rPr>
              <a:t>پالرمو </a:t>
            </a:r>
            <a:endParaRPr lang="fa-IR" sz="4400" dirty="0" smtClean="0">
              <a:solidFill>
                <a:srgbClr val="0070C0"/>
              </a:solidFill>
              <a:cs typeface="B Titr" panose="00000700000000000000" pitchFamily="2" charset="-78"/>
            </a:endParaRPr>
          </a:p>
        </p:txBody>
      </p:sp>
    </p:spTree>
    <p:extLst>
      <p:ext uri="{BB962C8B-B14F-4D97-AF65-F5344CB8AC3E}">
        <p14:creationId xmlns:p14="http://schemas.microsoft.com/office/powerpoint/2010/main" val="392225021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017" y="826122"/>
            <a:ext cx="11960943" cy="6031877"/>
          </a:xfrm>
        </p:spPr>
        <p:txBody>
          <a:bodyPr>
            <a:noAutofit/>
          </a:bodyPr>
          <a:lstStyle/>
          <a:p>
            <a:pPr algn="r">
              <a:lnSpc>
                <a:spcPct val="150000"/>
              </a:lnSpc>
            </a:pPr>
            <a:r>
              <a:rPr lang="fa-IR" sz="2800" dirty="0">
                <a:solidFill>
                  <a:srgbClr val="C00000"/>
                </a:solidFill>
                <a:cs typeface="B Titr" panose="00000700000000000000" pitchFamily="2" charset="-78"/>
              </a:rPr>
              <a:t>عنوان: </a:t>
            </a:r>
            <a:r>
              <a:rPr lang="fa-IR" sz="2800" b="1" dirty="0">
                <a:solidFill>
                  <a:prstClr val="black"/>
                </a:solidFill>
                <a:cs typeface="B Nazanin" panose="00000400000000000000" pitchFamily="2" charset="-78"/>
              </a:rPr>
              <a:t/>
            </a:r>
            <a:br>
              <a:rPr lang="fa-IR" sz="2800" b="1" dirty="0">
                <a:solidFill>
                  <a:prstClr val="black"/>
                </a:solidFill>
                <a:cs typeface="B Nazanin" panose="00000400000000000000" pitchFamily="2" charset="-78"/>
              </a:rPr>
            </a:br>
            <a:r>
              <a:rPr lang="fa-IR" sz="2800" b="1" dirty="0">
                <a:solidFill>
                  <a:prstClr val="black"/>
                </a:solidFill>
                <a:cs typeface="B Nazanin" panose="00000400000000000000" pitchFamily="2" charset="-78"/>
              </a:rPr>
              <a:t>« </a:t>
            </a:r>
            <a:r>
              <a:rPr lang="fa-IR" sz="2800" b="1" dirty="0" smtClean="0">
                <a:solidFill>
                  <a:prstClr val="black"/>
                </a:solidFill>
                <a:cs typeface="B Nazanin" panose="00000400000000000000" pitchFamily="2" charset="-78"/>
              </a:rPr>
              <a:t>کنوانسیون </a:t>
            </a:r>
            <a:r>
              <a:rPr lang="fa-IR" sz="2800" b="1" dirty="0">
                <a:solidFill>
                  <a:prstClr val="black"/>
                </a:solidFill>
                <a:cs typeface="B Nazanin" panose="00000400000000000000" pitchFamily="2" charset="-78"/>
              </a:rPr>
              <a:t>ملل متحد برای مقابله با جرایم سازمان یافته فراملی» موسوم به «کنوانسیون پالرمو» </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سال تاسیس:</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در </a:t>
            </a:r>
            <a:r>
              <a:rPr lang="fa-IR" sz="2800" b="1" dirty="0">
                <a:solidFill>
                  <a:prstClr val="black"/>
                </a:solidFill>
                <a:cs typeface="B Nazanin" panose="00000400000000000000" pitchFamily="2" charset="-78"/>
              </a:rPr>
              <a:t>سال 2000 مورد پذیرش مجمع عمومی سازمان ملل قرار گرفته است </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dirty="0">
                <a:solidFill>
                  <a:srgbClr val="C00000"/>
                </a:solidFill>
                <a:cs typeface="B Titr" panose="00000700000000000000" pitchFamily="2" charset="-78"/>
              </a:rPr>
              <a:t>اعضاء : </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تاکنون </a:t>
            </a:r>
            <a:r>
              <a:rPr lang="fa-IR" sz="2800" b="1" dirty="0">
                <a:solidFill>
                  <a:prstClr val="black"/>
                </a:solidFill>
                <a:cs typeface="B Nazanin" panose="00000400000000000000" pitchFamily="2" charset="-78"/>
              </a:rPr>
              <a:t>180 کشور به عضویت آن در آمده اند و کشورمان نیز پس از دوماه از تصویب این کنوانسیون آن را امضا نمود اما به دلیل اینکه هنوز الحاق به آن از تصویب مجلس شورای اسلامی نگذشته است، از آن زمان تاکنون صرفا به عنوان ناظر در نشست های کنفرانس اعضاء کنوانسیون شرکت می نماید.</a:t>
            </a:r>
          </a:p>
        </p:txBody>
      </p:sp>
      <p:sp>
        <p:nvSpPr>
          <p:cNvPr id="3" name="Content Placeholder 2"/>
          <p:cNvSpPr>
            <a:spLocks noGrp="1"/>
          </p:cNvSpPr>
          <p:nvPr>
            <p:ph idx="1"/>
          </p:nvPr>
        </p:nvSpPr>
        <p:spPr>
          <a:xfrm>
            <a:off x="88489" y="1"/>
            <a:ext cx="12192001" cy="777921"/>
          </a:xfrm>
          <a:solidFill>
            <a:schemeClr val="accent2">
              <a:lumMod val="40000"/>
              <a:lumOff val="60000"/>
            </a:schemeClr>
          </a:solidFill>
        </p:spPr>
        <p:txBody>
          <a:bodyPr>
            <a:normAutofit/>
          </a:bodyPr>
          <a:lstStyle/>
          <a:p>
            <a:pPr marL="0" indent="0" algn="ctr">
              <a:buNone/>
            </a:pPr>
            <a:r>
              <a:rPr lang="fa-IR" sz="4400" dirty="0" smtClean="0">
                <a:solidFill>
                  <a:srgbClr val="0070C0"/>
                </a:solidFill>
                <a:cs typeface="B Titr" panose="00000700000000000000" pitchFamily="2" charset="-78"/>
              </a:rPr>
              <a:t>معرفی و سوابق پالرمو</a:t>
            </a:r>
          </a:p>
        </p:txBody>
      </p:sp>
    </p:spTree>
    <p:extLst>
      <p:ext uri="{BB962C8B-B14F-4D97-AF65-F5344CB8AC3E}">
        <p14:creationId xmlns:p14="http://schemas.microsoft.com/office/powerpoint/2010/main" val="66440012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017" y="826122"/>
            <a:ext cx="11960943" cy="6031877"/>
          </a:xfrm>
        </p:spPr>
        <p:txBody>
          <a:bodyPr>
            <a:noAutofit/>
          </a:bodyPr>
          <a:lstStyle/>
          <a:p>
            <a:pPr algn="r">
              <a:lnSpc>
                <a:spcPct val="150000"/>
              </a:lnSpc>
            </a:pPr>
            <a:r>
              <a:rPr lang="fa-IR" sz="2800" dirty="0">
                <a:solidFill>
                  <a:srgbClr val="C00000"/>
                </a:solidFill>
                <a:cs typeface="B Titr" panose="00000700000000000000" pitchFamily="2" charset="-78"/>
              </a:rPr>
              <a:t>طرح عضویت در کنوانسیون:</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دولت </a:t>
            </a:r>
            <a:r>
              <a:rPr lang="fa-IR" sz="2800" b="1" dirty="0">
                <a:solidFill>
                  <a:prstClr val="black"/>
                </a:solidFill>
                <a:cs typeface="B Nazanin" panose="00000400000000000000" pitchFamily="2" charset="-78"/>
              </a:rPr>
              <a:t>یازدهم در سال 93  طرح عضویت در </a:t>
            </a:r>
            <a:r>
              <a:rPr lang="fa-IR" sz="2800" b="1" dirty="0" smtClean="0">
                <a:solidFill>
                  <a:prstClr val="black"/>
                </a:solidFill>
                <a:cs typeface="B Nazanin" panose="00000400000000000000" pitchFamily="2" charset="-78"/>
              </a:rPr>
              <a:t>کنوانسیون پالرمو </a:t>
            </a:r>
            <a:r>
              <a:rPr lang="fa-IR" sz="2800" b="1" dirty="0">
                <a:solidFill>
                  <a:prstClr val="black"/>
                </a:solidFill>
                <a:cs typeface="B Nazanin" panose="00000400000000000000" pitchFamily="2" charset="-78"/>
              </a:rPr>
              <a:t>را به مجلس ارائه </a:t>
            </a:r>
            <a:r>
              <a:rPr lang="fa-IR" sz="2800" b="1" dirty="0" smtClean="0">
                <a:solidFill>
                  <a:prstClr val="black"/>
                </a:solidFill>
                <a:cs typeface="B Nazanin" panose="00000400000000000000" pitchFamily="2" charset="-78"/>
              </a:rPr>
              <a:t>داد</a:t>
            </a:r>
            <a:r>
              <a:rPr lang="fa-IR" sz="2800" b="1" dirty="0">
                <a:solidFill>
                  <a:prstClr val="black"/>
                </a:solidFill>
                <a:cs typeface="B Nazanin" panose="00000400000000000000" pitchFamily="2" charset="-78"/>
              </a:rPr>
              <a:t/>
            </a:r>
            <a:br>
              <a:rPr lang="fa-IR" sz="2800" b="1" dirty="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رد لایحه  توسط کمیسیون </a:t>
            </a:r>
            <a:r>
              <a:rPr lang="fa-IR" sz="2800" b="1" dirty="0">
                <a:solidFill>
                  <a:prstClr val="black"/>
                </a:solidFill>
                <a:cs typeface="B Nazanin" panose="00000400000000000000" pitchFamily="2" charset="-78"/>
              </a:rPr>
              <a:t>حقوقی و قضایی مجلس در تاریخ سوم </a:t>
            </a:r>
            <a:r>
              <a:rPr lang="fa-IR" sz="2800" b="1" dirty="0" smtClean="0">
                <a:solidFill>
                  <a:prstClr val="black"/>
                </a:solidFill>
                <a:cs typeface="B Nazanin" panose="00000400000000000000" pitchFamily="2" charset="-78"/>
              </a:rPr>
              <a:t>تیرماه سال  93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دلیل </a:t>
            </a:r>
            <a:r>
              <a:rPr lang="fa-IR" sz="2800" b="1" dirty="0">
                <a:solidFill>
                  <a:prstClr val="black"/>
                </a:solidFill>
                <a:cs typeface="B Nazanin" panose="00000400000000000000" pitchFamily="2" charset="-78"/>
              </a:rPr>
              <a:t>رد </a:t>
            </a:r>
            <a:r>
              <a:rPr lang="fa-IR" sz="2800" b="1" dirty="0" smtClean="0">
                <a:solidFill>
                  <a:prstClr val="black"/>
                </a:solidFill>
                <a:cs typeface="B Nazanin" panose="00000400000000000000" pitchFamily="2" charset="-78"/>
              </a:rPr>
              <a:t>" </a:t>
            </a:r>
            <a:r>
              <a:rPr lang="fa-IR" sz="2800" b="1" dirty="0">
                <a:solidFill>
                  <a:prstClr val="black"/>
                </a:solidFill>
                <a:cs typeface="B Nazanin" panose="00000400000000000000" pitchFamily="2" charset="-78"/>
              </a:rPr>
              <a:t>ابهام در تامین منافع ملی ناشی از الحاق به کنوانسیون مذکور" ذکر </a:t>
            </a:r>
            <a:r>
              <a:rPr lang="fa-IR" sz="2800" b="1" dirty="0" smtClean="0">
                <a:solidFill>
                  <a:prstClr val="black"/>
                </a:solidFill>
                <a:cs typeface="B Nazanin" panose="00000400000000000000" pitchFamily="2" charset="-78"/>
              </a:rPr>
              <a:t>شد.</a:t>
            </a:r>
            <a:br>
              <a:rPr lang="fa-IR" sz="2800" b="1" dirty="0" smtClean="0">
                <a:solidFill>
                  <a:prstClr val="black"/>
                </a:solidFill>
                <a:cs typeface="B Nazanin" panose="00000400000000000000" pitchFamily="2" charset="-78"/>
              </a:rPr>
            </a:br>
            <a:r>
              <a:rPr lang="fa-IR" sz="2800" dirty="0">
                <a:solidFill>
                  <a:srgbClr val="C00000"/>
                </a:solidFill>
                <a:cs typeface="B Titr" panose="00000700000000000000" pitchFamily="2" charset="-78"/>
              </a:rPr>
              <a:t>توافق پذیرش پالرمو توسط تیم مذاکره هسته ای:</a:t>
            </a:r>
            <a:r>
              <a:rPr lang="fa-IR" sz="2800" b="1" dirty="0">
                <a:solidFill>
                  <a:prstClr val="black"/>
                </a:solidFill>
                <a:cs typeface="B Nazanin" panose="00000400000000000000" pitchFamily="2" charset="-78"/>
              </a:rPr>
              <a:t/>
            </a:r>
            <a:br>
              <a:rPr lang="fa-IR" sz="2800" b="1" dirty="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کریمی </a:t>
            </a:r>
            <a:r>
              <a:rPr lang="fa-IR" sz="2800" b="1" dirty="0">
                <a:solidFill>
                  <a:prstClr val="black"/>
                </a:solidFill>
                <a:cs typeface="B Nazanin" panose="00000400000000000000" pitchFamily="2" charset="-78"/>
              </a:rPr>
              <a:t>قدوسی٬ عضو کمیسیون امنیت ملی و سیاست خارجی </a:t>
            </a:r>
            <a:r>
              <a:rPr lang="fa-IR" sz="2800" b="1" dirty="0" smtClean="0">
                <a:solidFill>
                  <a:prstClr val="black"/>
                </a:solidFill>
                <a:cs typeface="B Nazanin" panose="00000400000000000000" pitchFamily="2" charset="-78"/>
              </a:rPr>
              <a:t>مجلس پس </a:t>
            </a:r>
            <a:r>
              <a:rPr lang="fa-IR" sz="2800" b="1" dirty="0">
                <a:solidFill>
                  <a:prstClr val="black"/>
                </a:solidFill>
                <a:cs typeface="B Nazanin" panose="00000400000000000000" pitchFamily="2" charset="-78"/>
              </a:rPr>
              <a:t>از دوسال،  </a:t>
            </a:r>
            <a:r>
              <a:rPr lang="fa-IR" sz="2800" b="1" dirty="0" smtClean="0">
                <a:solidFill>
                  <a:prstClr val="black"/>
                </a:solidFill>
                <a:cs typeface="B Nazanin" panose="00000400000000000000" pitchFamily="2" charset="-78"/>
              </a:rPr>
              <a:t>اظهار </a:t>
            </a:r>
            <a:r>
              <a:rPr lang="fa-IR" sz="2800" b="1" dirty="0">
                <a:solidFill>
                  <a:prstClr val="black"/>
                </a:solidFill>
                <a:cs typeface="B Nazanin" panose="00000400000000000000" pitchFamily="2" charset="-78"/>
              </a:rPr>
              <a:t>داشت: </a:t>
            </a:r>
            <a:r>
              <a:rPr lang="fa-IR" sz="2800" b="1" dirty="0" smtClean="0">
                <a:solidFill>
                  <a:prstClr val="black"/>
                </a:solidFill>
                <a:cs typeface="B Nazanin" panose="00000400000000000000" pitchFamily="2" charset="-78"/>
              </a:rPr>
              <a:t>تازه متوجه </a:t>
            </a:r>
            <a:r>
              <a:rPr lang="fa-IR" sz="2800" b="1" dirty="0">
                <a:solidFill>
                  <a:prstClr val="black"/>
                </a:solidFill>
                <a:cs typeface="B Nazanin" panose="00000400000000000000" pitchFamily="2" charset="-78"/>
              </a:rPr>
              <a:t>شده‌ایم تیم مذاکره‌کننده هسته‌ای٬ توافق کرده که ایران به کنوانسیون </a:t>
            </a:r>
            <a:r>
              <a:rPr lang="fa-IR" sz="2800" b="1" dirty="0" smtClean="0">
                <a:solidFill>
                  <a:prstClr val="black"/>
                </a:solidFill>
                <a:cs typeface="B Nazanin" panose="00000400000000000000" pitchFamily="2" charset="-78"/>
              </a:rPr>
              <a:t>«پالرمو</a:t>
            </a:r>
            <a:r>
              <a:rPr lang="fa-IR" sz="2800" b="1" dirty="0">
                <a:solidFill>
                  <a:prstClr val="black"/>
                </a:solidFill>
                <a:cs typeface="B Nazanin" panose="00000400000000000000" pitchFamily="2" charset="-78"/>
              </a:rPr>
              <a:t>» بپیوندد تا به اسم مبارزه با جرائم سازمان‌یافته٬ با گروه‌های مقاومت" مقابله کند</a:t>
            </a:r>
            <a:r>
              <a:rPr lang="fa-IR" sz="2800" b="1" dirty="0" smtClean="0">
                <a:solidFill>
                  <a:prstClr val="black"/>
                </a:solidFill>
                <a:cs typeface="B Nazanin" panose="00000400000000000000" pitchFamily="2" charset="-78"/>
              </a:rPr>
              <a:t>.</a:t>
            </a:r>
            <a:endParaRPr lang="fa-IR" sz="2800" b="1" dirty="0">
              <a:solidFill>
                <a:prstClr val="black"/>
              </a:solidFill>
              <a:cs typeface="B Nazanin" panose="00000400000000000000" pitchFamily="2" charset="-78"/>
            </a:endParaRPr>
          </a:p>
        </p:txBody>
      </p:sp>
      <p:sp>
        <p:nvSpPr>
          <p:cNvPr id="3" name="Content Placeholder 2"/>
          <p:cNvSpPr>
            <a:spLocks noGrp="1"/>
          </p:cNvSpPr>
          <p:nvPr>
            <p:ph idx="1"/>
          </p:nvPr>
        </p:nvSpPr>
        <p:spPr>
          <a:xfrm>
            <a:off x="88489" y="1"/>
            <a:ext cx="12192001" cy="777921"/>
          </a:xfrm>
          <a:solidFill>
            <a:schemeClr val="accent2">
              <a:lumMod val="40000"/>
              <a:lumOff val="60000"/>
            </a:schemeClr>
          </a:solidFill>
        </p:spPr>
        <p:txBody>
          <a:bodyPr>
            <a:normAutofit/>
          </a:bodyPr>
          <a:lstStyle/>
          <a:p>
            <a:pPr marL="0" indent="0" algn="ctr">
              <a:buNone/>
            </a:pPr>
            <a:r>
              <a:rPr lang="fa-IR" sz="4400" dirty="0" smtClean="0">
                <a:solidFill>
                  <a:srgbClr val="0070C0"/>
                </a:solidFill>
                <a:cs typeface="B Titr" panose="00000700000000000000" pitchFamily="2" charset="-78"/>
              </a:rPr>
              <a:t>طرح </a:t>
            </a:r>
            <a:r>
              <a:rPr lang="fa-IR" sz="4400" dirty="0">
                <a:solidFill>
                  <a:srgbClr val="0070C0"/>
                </a:solidFill>
                <a:cs typeface="B Titr" panose="00000700000000000000" pitchFamily="2" charset="-78"/>
              </a:rPr>
              <a:t>پذیرش </a:t>
            </a:r>
            <a:r>
              <a:rPr lang="fa-IR" sz="4400" dirty="0" smtClean="0">
                <a:solidFill>
                  <a:srgbClr val="0070C0"/>
                </a:solidFill>
                <a:cs typeface="B Titr" panose="00000700000000000000" pitchFamily="2" charset="-78"/>
              </a:rPr>
              <a:t>کنوانسیون پالرمو</a:t>
            </a:r>
          </a:p>
        </p:txBody>
      </p:sp>
    </p:spTree>
    <p:extLst>
      <p:ext uri="{BB962C8B-B14F-4D97-AF65-F5344CB8AC3E}">
        <p14:creationId xmlns:p14="http://schemas.microsoft.com/office/powerpoint/2010/main" val="60654493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017" y="826122"/>
            <a:ext cx="11960943" cy="6031877"/>
          </a:xfrm>
        </p:spPr>
        <p:txBody>
          <a:bodyPr>
            <a:noAutofit/>
          </a:bodyPr>
          <a:lstStyle/>
          <a:p>
            <a:pPr algn="r">
              <a:lnSpc>
                <a:spcPct val="150000"/>
              </a:lnSpc>
            </a:pPr>
            <a:r>
              <a:rPr lang="fa-IR" sz="2800" dirty="0" smtClean="0">
                <a:solidFill>
                  <a:srgbClr val="C00000"/>
                </a:solidFill>
                <a:cs typeface="B Titr" panose="00000700000000000000" pitchFamily="2" charset="-78"/>
              </a:rPr>
              <a:t>1- نفوذ </a:t>
            </a:r>
            <a:r>
              <a:rPr lang="fa-IR" sz="2800" dirty="0">
                <a:solidFill>
                  <a:srgbClr val="C00000"/>
                </a:solidFill>
                <a:cs typeface="B Titr" panose="00000700000000000000" pitchFamily="2" charset="-78"/>
              </a:rPr>
              <a:t>قدرت‌های استکباری دراین کنوانسیون:</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سلطه استکبار و عدم استقلال سایر اعضاء </a:t>
            </a:r>
            <a:r>
              <a:rPr lang="fa-IR" sz="2800" b="1" dirty="0">
                <a:solidFill>
                  <a:prstClr val="black"/>
                </a:solidFill>
                <a:cs typeface="B Nazanin" panose="00000400000000000000" pitchFamily="2" charset="-78"/>
              </a:rPr>
              <a:t>در </a:t>
            </a:r>
            <a:r>
              <a:rPr lang="fa-IR" sz="2800" b="1" dirty="0" smtClean="0">
                <a:solidFill>
                  <a:prstClr val="black"/>
                </a:solidFill>
                <a:cs typeface="B Nazanin" panose="00000400000000000000" pitchFamily="2" charset="-78"/>
              </a:rPr>
              <a:t>تصمیم‌گیری</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تبدیل شدن آن به ابزار برای مهار گروه‌های مقاومت</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2- </a:t>
            </a:r>
            <a:r>
              <a:rPr lang="fa-IR" sz="2800" dirty="0" smtClean="0">
                <a:solidFill>
                  <a:srgbClr val="C00000"/>
                </a:solidFill>
                <a:cs typeface="B Titr" panose="00000700000000000000" pitchFamily="2" charset="-78"/>
              </a:rPr>
              <a:t>تضاد </a:t>
            </a:r>
            <a:r>
              <a:rPr lang="fa-IR" sz="2800" dirty="0">
                <a:solidFill>
                  <a:srgbClr val="C00000"/>
                </a:solidFill>
                <a:cs typeface="B Titr" panose="00000700000000000000" pitchFamily="2" charset="-78"/>
              </a:rPr>
              <a:t>عضویت در «کنوانسیون پالرمو» با حمایت از محور مقاومت:</a:t>
            </a:r>
            <a:r>
              <a:rPr lang="fa-IR" sz="2800" b="1" dirty="0">
                <a:solidFill>
                  <a:prstClr val="black"/>
                </a:solidFill>
                <a:cs typeface="B Nazanin" panose="00000400000000000000" pitchFamily="2" charset="-78"/>
              </a:rPr>
              <a:t/>
            </a:r>
            <a:br>
              <a:rPr lang="fa-IR" sz="2800" b="1" dirty="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قرار </a:t>
            </a:r>
            <a:r>
              <a:rPr lang="fa-IR" sz="2800" b="1" dirty="0">
                <a:solidFill>
                  <a:prstClr val="black"/>
                </a:solidFill>
                <a:cs typeface="B Nazanin" panose="00000400000000000000" pitchFamily="2" charset="-78"/>
              </a:rPr>
              <a:t>گرفتن گروه های مقاومت از جمله حزب الله در لیست گروه های تروریستی </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الزام </a:t>
            </a:r>
            <a:r>
              <a:rPr lang="fa-IR" sz="2800" b="1" dirty="0">
                <a:solidFill>
                  <a:prstClr val="black"/>
                </a:solidFill>
                <a:cs typeface="B Nazanin" panose="00000400000000000000" pitchFamily="2" charset="-78"/>
              </a:rPr>
              <a:t>امضا کنندگان این کنوانسیون برای مقابله </a:t>
            </a:r>
            <a:r>
              <a:rPr lang="fa-IR" sz="2800" b="1" dirty="0" smtClean="0">
                <a:solidFill>
                  <a:prstClr val="black"/>
                </a:solidFill>
                <a:cs typeface="B Nazanin" panose="00000400000000000000" pitchFamily="2" charset="-78"/>
              </a:rPr>
              <a:t>با حزب الله</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3- </a:t>
            </a:r>
            <a:r>
              <a:rPr lang="fa-IR" sz="2800" dirty="0" smtClean="0">
                <a:solidFill>
                  <a:srgbClr val="C00000"/>
                </a:solidFill>
                <a:cs typeface="B Titr" panose="00000700000000000000" pitchFamily="2" charset="-78"/>
              </a:rPr>
              <a:t>دور </a:t>
            </a:r>
            <a:r>
              <a:rPr lang="fa-IR" sz="2800" dirty="0">
                <a:solidFill>
                  <a:srgbClr val="C00000"/>
                </a:solidFill>
                <a:cs typeface="B Titr" panose="00000700000000000000" pitchFamily="2" charset="-78"/>
              </a:rPr>
              <a:t>شدن ج.ا.ا از موضع اصولی و تعریف </a:t>
            </a:r>
            <a:r>
              <a:rPr lang="fa-IR" sz="2800" dirty="0" smtClean="0">
                <a:solidFill>
                  <a:srgbClr val="C00000"/>
                </a:solidFill>
                <a:cs typeface="B Titr" panose="00000700000000000000" pitchFamily="2" charset="-78"/>
              </a:rPr>
              <a:t>خود از </a:t>
            </a:r>
            <a:r>
              <a:rPr lang="fa-IR" sz="2800" dirty="0">
                <a:solidFill>
                  <a:srgbClr val="C00000"/>
                </a:solidFill>
                <a:cs typeface="B Titr" panose="00000700000000000000" pitchFamily="2" charset="-78"/>
              </a:rPr>
              <a:t>تروریسم:</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ج.ا.ا</a:t>
            </a:r>
            <a:r>
              <a:rPr lang="fa-IR" sz="2800" b="1" dirty="0">
                <a:solidFill>
                  <a:prstClr val="black"/>
                </a:solidFill>
                <a:cs typeface="B Nazanin" panose="00000400000000000000" pitchFamily="2" charset="-78"/>
              </a:rPr>
              <a:t>. مواضع </a:t>
            </a:r>
            <a:r>
              <a:rPr lang="fa-IR" sz="2800" b="1" dirty="0" smtClean="0">
                <a:solidFill>
                  <a:prstClr val="black"/>
                </a:solidFill>
                <a:cs typeface="B Nazanin" panose="00000400000000000000" pitchFamily="2" charset="-78"/>
              </a:rPr>
              <a:t>و تعریف مشخصی ازتروریسم دارد.</a:t>
            </a:r>
            <a:r>
              <a:rPr lang="fa-IR" sz="2800" b="1" dirty="0">
                <a:solidFill>
                  <a:prstClr val="black"/>
                </a:solidFill>
                <a:cs typeface="B Nazanin" panose="00000400000000000000" pitchFamily="2" charset="-78"/>
              </a:rPr>
              <a:t/>
            </a:r>
            <a:br>
              <a:rPr lang="fa-IR" sz="2800" b="1" dirty="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پذیرش پالرمو به معنای دست کشیدن از مواضع اصولی و پذیرش تعریف استعماری است </a:t>
            </a:r>
            <a:endParaRPr lang="fa-IR" sz="2800" b="1" dirty="0">
              <a:solidFill>
                <a:prstClr val="black"/>
              </a:solidFill>
              <a:cs typeface="B Nazanin" panose="00000400000000000000" pitchFamily="2" charset="-78"/>
            </a:endParaRPr>
          </a:p>
        </p:txBody>
      </p:sp>
      <p:sp>
        <p:nvSpPr>
          <p:cNvPr id="3" name="Content Placeholder 2"/>
          <p:cNvSpPr>
            <a:spLocks noGrp="1"/>
          </p:cNvSpPr>
          <p:nvPr>
            <p:ph idx="1"/>
          </p:nvPr>
        </p:nvSpPr>
        <p:spPr>
          <a:xfrm>
            <a:off x="88489" y="1"/>
            <a:ext cx="12192001" cy="777921"/>
          </a:xfrm>
          <a:solidFill>
            <a:schemeClr val="accent2">
              <a:lumMod val="40000"/>
              <a:lumOff val="60000"/>
            </a:schemeClr>
          </a:solidFill>
        </p:spPr>
        <p:txBody>
          <a:bodyPr>
            <a:normAutofit/>
          </a:bodyPr>
          <a:lstStyle/>
          <a:p>
            <a:pPr marL="0" indent="0" algn="ctr">
              <a:buNone/>
            </a:pPr>
            <a:r>
              <a:rPr lang="fa-IR" sz="4400" dirty="0" smtClean="0">
                <a:solidFill>
                  <a:srgbClr val="0070C0"/>
                </a:solidFill>
                <a:cs typeface="B Titr" panose="00000700000000000000" pitchFamily="2" charset="-78"/>
              </a:rPr>
              <a:t>معایب و اشکالات پذیرش پالرمو</a:t>
            </a:r>
          </a:p>
        </p:txBody>
      </p:sp>
    </p:spTree>
    <p:extLst>
      <p:ext uri="{BB962C8B-B14F-4D97-AF65-F5344CB8AC3E}">
        <p14:creationId xmlns:p14="http://schemas.microsoft.com/office/powerpoint/2010/main" val="15853840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017" y="826122"/>
            <a:ext cx="11960943" cy="6031877"/>
          </a:xfrm>
        </p:spPr>
        <p:txBody>
          <a:bodyPr>
            <a:noAutofit/>
          </a:bodyPr>
          <a:lstStyle/>
          <a:p>
            <a:pPr algn="r">
              <a:lnSpc>
                <a:spcPts val="4500"/>
              </a:lnSpc>
            </a:pPr>
            <a:r>
              <a:rPr lang="fa-IR" sz="2800" dirty="0">
                <a:solidFill>
                  <a:srgbClr val="C00000"/>
                </a:solidFill>
                <a:cs typeface="B Titr" panose="00000700000000000000" pitchFamily="2" charset="-78"/>
              </a:rPr>
              <a:t>الزام ج. ا. ایران به بازنگری و ترمیم ‌قوانین و فرآیندهای کیفری:</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به علت متعهد </a:t>
            </a:r>
            <a:r>
              <a:rPr lang="fa-IR" sz="2800" b="1" dirty="0">
                <a:solidFill>
                  <a:prstClr val="black"/>
                </a:solidFill>
                <a:cs typeface="B Nazanin" panose="00000400000000000000" pitchFamily="2" charset="-78"/>
              </a:rPr>
              <a:t>شدن دولت ایران به جرم‌انگاری، ‌مشارکت در گروه مجرمانه سازمان‌یافته، </a:t>
            </a:r>
            <a:r>
              <a:rPr lang="fa-IR" sz="2800" b="1" dirty="0" smtClean="0">
                <a:solidFill>
                  <a:prstClr val="black"/>
                </a:solidFill>
                <a:cs typeface="B Nazanin" panose="00000400000000000000" pitchFamily="2" charset="-78"/>
              </a:rPr>
              <a:t>	پولشویی </a:t>
            </a:r>
            <a:r>
              <a:rPr lang="fa-IR" sz="2800" b="1" dirty="0">
                <a:solidFill>
                  <a:prstClr val="black"/>
                </a:solidFill>
                <a:cs typeface="B Nazanin" panose="00000400000000000000" pitchFamily="2" charset="-78"/>
              </a:rPr>
              <a:t>و </a:t>
            </a:r>
            <a:r>
              <a:rPr lang="fa-IR" sz="2800" b="1" dirty="0" smtClean="0">
                <a:solidFill>
                  <a:prstClr val="black"/>
                </a:solidFill>
                <a:cs typeface="B Nazanin" panose="00000400000000000000" pitchFamily="2" charset="-78"/>
              </a:rPr>
              <a:t>فساد مجبور به بازنگری قوانین مطابق خواست آنهاست</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بدیهی است الحاق </a:t>
            </a:r>
            <a:r>
              <a:rPr lang="fa-IR" sz="2800" b="1" dirty="0">
                <a:solidFill>
                  <a:prstClr val="black"/>
                </a:solidFill>
                <a:cs typeface="B Nazanin" panose="00000400000000000000" pitchFamily="2" charset="-78"/>
              </a:rPr>
              <a:t>بدون توجه به الزامات جرم‌انگاری </a:t>
            </a:r>
            <a:r>
              <a:rPr lang="fa-IR" sz="2800" b="1" dirty="0" smtClean="0">
                <a:solidFill>
                  <a:prstClr val="black"/>
                </a:solidFill>
                <a:cs typeface="B Nazanin" panose="00000400000000000000" pitchFamily="2" charset="-78"/>
              </a:rPr>
              <a:t>می‌‌تواند </a:t>
            </a:r>
            <a:r>
              <a:rPr lang="fa-IR" sz="2800" b="1" dirty="0">
                <a:solidFill>
                  <a:prstClr val="black"/>
                </a:solidFill>
                <a:cs typeface="B Nazanin" panose="00000400000000000000" pitchFamily="2" charset="-78"/>
              </a:rPr>
              <a:t>به ابزاری برای فشار در سطح </a:t>
            </a:r>
            <a:r>
              <a:rPr lang="fa-IR" sz="2800" b="1" dirty="0" smtClean="0">
                <a:solidFill>
                  <a:prstClr val="black"/>
                </a:solidFill>
                <a:cs typeface="B Nazanin" panose="00000400000000000000" pitchFamily="2" charset="-78"/>
              </a:rPr>
              <a:t>	فراملی </a:t>
            </a:r>
            <a:r>
              <a:rPr lang="fa-IR" sz="2800" b="1" dirty="0">
                <a:solidFill>
                  <a:prstClr val="black"/>
                </a:solidFill>
                <a:cs typeface="B Nazanin" panose="00000400000000000000" pitchFamily="2" charset="-78"/>
              </a:rPr>
              <a:t>نسبت به ایران شود.</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dirty="0">
                <a:solidFill>
                  <a:srgbClr val="C00000"/>
                </a:solidFill>
                <a:cs typeface="B Titr" panose="00000700000000000000" pitchFamily="2" charset="-78"/>
              </a:rPr>
              <a:t>به‌ عنوان </a:t>
            </a:r>
            <a:r>
              <a:rPr lang="fa-IR" sz="2800" dirty="0" smtClean="0">
                <a:solidFill>
                  <a:srgbClr val="C00000"/>
                </a:solidFill>
                <a:cs typeface="B Titr" panose="00000700000000000000" pitchFamily="2" charset="-78"/>
              </a:rPr>
              <a:t>نمونه:</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دولت متعهد </a:t>
            </a:r>
            <a:r>
              <a:rPr lang="fa-IR" sz="2800" b="1" dirty="0">
                <a:solidFill>
                  <a:prstClr val="black"/>
                </a:solidFill>
                <a:cs typeface="B Nazanin" panose="00000400000000000000" pitchFamily="2" charset="-78"/>
              </a:rPr>
              <a:t>می‌شود نظام جامع نظارتی بانک‌ها و مؤسسات مالی غیربانکی و یا هر دستگاهی که </a:t>
            </a:r>
            <a:r>
              <a:rPr lang="fa-IR" sz="2800" b="1" dirty="0" smtClean="0">
                <a:solidFill>
                  <a:prstClr val="black"/>
                </a:solidFill>
                <a:cs typeface="B Nazanin" panose="00000400000000000000" pitchFamily="2" charset="-78"/>
              </a:rPr>
              <a:t>	در </a:t>
            </a:r>
            <a:r>
              <a:rPr lang="fa-IR" sz="2800" b="1" dirty="0">
                <a:solidFill>
                  <a:prstClr val="black"/>
                </a:solidFill>
                <a:cs typeface="B Nazanin" panose="00000400000000000000" pitchFamily="2" charset="-78"/>
              </a:rPr>
              <a:t>معرض پولشویی قرار دارد را ایجاد کند، </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امکان </a:t>
            </a:r>
            <a:r>
              <a:rPr lang="fa-IR" sz="2800" b="1" dirty="0">
                <a:solidFill>
                  <a:prstClr val="black"/>
                </a:solidFill>
                <a:cs typeface="B Nazanin" panose="00000400000000000000" pitchFamily="2" charset="-78"/>
              </a:rPr>
              <a:t>همکاری و مبادله اطلاعات در سطح ملی و بین‌المللی را به ‌وجود آورد </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واحد </a:t>
            </a:r>
            <a:r>
              <a:rPr lang="fa-IR" sz="2800" b="1" dirty="0">
                <a:solidFill>
                  <a:prstClr val="black"/>
                </a:solidFill>
                <a:cs typeface="B Nazanin" panose="00000400000000000000" pitchFamily="2" charset="-78"/>
              </a:rPr>
              <a:t>اطلاعات مالی را پیش‌بینی کند</a:t>
            </a:r>
            <a:r>
              <a:rPr lang="fa-IR" sz="2800" b="1" dirty="0" smtClean="0">
                <a:solidFill>
                  <a:prstClr val="black"/>
                </a:solidFill>
                <a:cs typeface="B Nazanin" panose="00000400000000000000" pitchFamily="2" charset="-78"/>
              </a:rPr>
              <a:t>.</a:t>
            </a:r>
            <a:endParaRPr lang="fa-IR" sz="2800" b="1" dirty="0">
              <a:solidFill>
                <a:prstClr val="black"/>
              </a:solidFill>
              <a:cs typeface="B Nazanin" panose="00000400000000000000" pitchFamily="2" charset="-78"/>
            </a:endParaRPr>
          </a:p>
        </p:txBody>
      </p:sp>
      <p:sp>
        <p:nvSpPr>
          <p:cNvPr id="3" name="Content Placeholder 2"/>
          <p:cNvSpPr>
            <a:spLocks noGrp="1"/>
          </p:cNvSpPr>
          <p:nvPr>
            <p:ph idx="1"/>
          </p:nvPr>
        </p:nvSpPr>
        <p:spPr>
          <a:xfrm>
            <a:off x="88489" y="1"/>
            <a:ext cx="12192001" cy="777921"/>
          </a:xfrm>
          <a:solidFill>
            <a:schemeClr val="accent2">
              <a:lumMod val="40000"/>
              <a:lumOff val="60000"/>
            </a:schemeClr>
          </a:solidFill>
        </p:spPr>
        <p:txBody>
          <a:bodyPr>
            <a:normAutofit/>
          </a:bodyPr>
          <a:lstStyle/>
          <a:p>
            <a:pPr marL="0" indent="0" algn="ctr">
              <a:buNone/>
            </a:pPr>
            <a:r>
              <a:rPr lang="fa-IR" sz="4400" dirty="0" smtClean="0">
                <a:solidFill>
                  <a:srgbClr val="0070C0"/>
                </a:solidFill>
                <a:cs typeface="B Titr" panose="00000700000000000000" pitchFamily="2" charset="-78"/>
              </a:rPr>
              <a:t>ایجاد </a:t>
            </a:r>
            <a:r>
              <a:rPr lang="fa-IR" sz="4400" dirty="0">
                <a:solidFill>
                  <a:srgbClr val="0070C0"/>
                </a:solidFill>
                <a:cs typeface="B Titr" panose="00000700000000000000" pitchFamily="2" charset="-78"/>
              </a:rPr>
              <a:t>الزامات و تعهدات به جرم‌انگاری برای </a:t>
            </a:r>
            <a:r>
              <a:rPr lang="fa-IR" sz="4400" dirty="0" smtClean="0">
                <a:solidFill>
                  <a:srgbClr val="0070C0"/>
                </a:solidFill>
                <a:cs typeface="B Titr" panose="00000700000000000000" pitchFamily="2" charset="-78"/>
              </a:rPr>
              <a:t>دولت</a:t>
            </a:r>
          </a:p>
        </p:txBody>
      </p:sp>
    </p:spTree>
    <p:extLst>
      <p:ext uri="{BB962C8B-B14F-4D97-AF65-F5344CB8AC3E}">
        <p14:creationId xmlns:p14="http://schemas.microsoft.com/office/powerpoint/2010/main" val="238868735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017" y="826122"/>
            <a:ext cx="11960943" cy="6031877"/>
          </a:xfrm>
        </p:spPr>
        <p:txBody>
          <a:bodyPr>
            <a:noAutofit/>
          </a:bodyPr>
          <a:lstStyle/>
          <a:p>
            <a:pPr algn="r">
              <a:lnSpc>
                <a:spcPct val="200000"/>
              </a:lnSpc>
            </a:pPr>
            <a:r>
              <a:rPr lang="fa-IR" sz="2800" b="1" dirty="0">
                <a:solidFill>
                  <a:prstClr val="black"/>
                </a:solidFill>
                <a:cs typeface="B Nazanin" panose="00000400000000000000" pitchFamily="2" charset="-78"/>
              </a:rPr>
              <a:t>🔹 </a:t>
            </a:r>
            <a:r>
              <a:rPr lang="fa-IR" sz="2800" b="1" dirty="0" smtClean="0">
                <a:solidFill>
                  <a:prstClr val="black"/>
                </a:solidFill>
                <a:cs typeface="B Nazanin" panose="00000400000000000000" pitchFamily="2" charset="-78"/>
              </a:rPr>
              <a:t>مهارقدرت </a:t>
            </a:r>
            <a:r>
              <a:rPr lang="fa-IR" sz="2800" b="1" dirty="0">
                <a:solidFill>
                  <a:prstClr val="black"/>
                </a:solidFill>
                <a:cs typeface="B Nazanin" panose="00000400000000000000" pitchFamily="2" charset="-78"/>
              </a:rPr>
              <a:t>ایران </a:t>
            </a:r>
            <a:br>
              <a:rPr lang="fa-IR" sz="2800" b="1" dirty="0">
                <a:solidFill>
                  <a:prstClr val="black"/>
                </a:solidFill>
                <a:cs typeface="B Nazanin" panose="00000400000000000000" pitchFamily="2" charset="-78"/>
              </a:rPr>
            </a:br>
            <a:r>
              <a:rPr lang="fa-IR" sz="2800" b="1" dirty="0">
                <a:solidFill>
                  <a:prstClr val="black"/>
                </a:solidFill>
                <a:cs typeface="B Nazanin" panose="00000400000000000000" pitchFamily="2" charset="-78"/>
              </a:rPr>
              <a:t>🔹 </a:t>
            </a:r>
            <a:r>
              <a:rPr lang="fa-IR" sz="2800" b="1" dirty="0" smtClean="0">
                <a:solidFill>
                  <a:prstClr val="black"/>
                </a:solidFill>
                <a:cs typeface="B Nazanin" panose="00000400000000000000" pitchFamily="2" charset="-78"/>
              </a:rPr>
              <a:t>ممانعت </a:t>
            </a:r>
            <a:r>
              <a:rPr lang="fa-IR" sz="2800" b="1" dirty="0">
                <a:solidFill>
                  <a:prstClr val="black"/>
                </a:solidFill>
                <a:cs typeface="B Nazanin" panose="00000400000000000000" pitchFamily="2" charset="-78"/>
              </a:rPr>
              <a:t>از اثر گذاری ایران در جهان و علی الخصوص خاورمیانه</a:t>
            </a:r>
            <a:br>
              <a:rPr lang="fa-IR" sz="2800" b="1" dirty="0">
                <a:solidFill>
                  <a:prstClr val="black"/>
                </a:solidFill>
                <a:cs typeface="B Nazanin" panose="00000400000000000000" pitchFamily="2" charset="-78"/>
              </a:rPr>
            </a:br>
            <a:r>
              <a:rPr lang="fa-IR" sz="2800" b="1" dirty="0">
                <a:solidFill>
                  <a:prstClr val="black"/>
                </a:solidFill>
                <a:cs typeface="B Nazanin" panose="00000400000000000000" pitchFamily="2" charset="-78"/>
              </a:rPr>
              <a:t>خالی کردن زیر پای جریان مقاومت و ضد داعش در منطقه</a:t>
            </a:r>
            <a:br>
              <a:rPr lang="fa-IR" sz="2800" b="1" dirty="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مسیری </a:t>
            </a:r>
            <a:r>
              <a:rPr lang="fa-IR" sz="2800" b="1" dirty="0">
                <a:solidFill>
                  <a:prstClr val="black"/>
                </a:solidFill>
                <a:cs typeface="B Nazanin" panose="00000400000000000000" pitchFamily="2" charset="-78"/>
              </a:rPr>
              <a:t>بن بست برای منافع ملی و امنیت </a:t>
            </a:r>
            <a:r>
              <a:rPr lang="fa-IR" sz="2800" b="1" dirty="0" smtClean="0">
                <a:solidFill>
                  <a:prstClr val="black"/>
                </a:solidFill>
                <a:cs typeface="B Nazanin" panose="00000400000000000000" pitchFamily="2" charset="-78"/>
              </a:rPr>
              <a:t>ملی</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🔹ذلت و خواری بی سابقه حتی در دوران قاجار</a:t>
            </a:r>
            <a:br>
              <a:rPr lang="fa-IR" sz="2800" b="1" dirty="0" smtClean="0">
                <a:solidFill>
                  <a:prstClr val="black"/>
                </a:solidFill>
                <a:cs typeface="B Nazanin" panose="00000400000000000000" pitchFamily="2" charset="-78"/>
              </a:rPr>
            </a:br>
            <a:r>
              <a:rPr lang="fa-IR" sz="2800" b="1" dirty="0">
                <a:solidFill>
                  <a:prstClr val="black"/>
                </a:solidFill>
                <a:cs typeface="B Nazanin" panose="00000400000000000000" pitchFamily="2" charset="-78"/>
              </a:rPr>
              <a:t>🔹 </a:t>
            </a:r>
            <a:r>
              <a:rPr lang="fa-IR" sz="2800" b="1" dirty="0" smtClean="0">
                <a:solidFill>
                  <a:prstClr val="black"/>
                </a:solidFill>
                <a:cs typeface="B Nazanin" panose="00000400000000000000" pitchFamily="2" charset="-78"/>
              </a:rPr>
              <a:t>اجبار ایران به پذیرش </a:t>
            </a:r>
            <a:r>
              <a:rPr lang="fa-IR" sz="2800" b="1" dirty="0">
                <a:solidFill>
                  <a:prstClr val="black"/>
                </a:solidFill>
                <a:cs typeface="B Nazanin" panose="00000400000000000000" pitchFamily="2" charset="-78"/>
              </a:rPr>
              <a:t>برجام منطقه‌ای و برجام موشکی ( برجام 2 و 3 )</a:t>
            </a:r>
            <a:br>
              <a:rPr lang="fa-IR" sz="2800" b="1" dirty="0">
                <a:solidFill>
                  <a:prstClr val="black"/>
                </a:solidFill>
                <a:cs typeface="B Nazanin" panose="00000400000000000000" pitchFamily="2" charset="-78"/>
              </a:rPr>
            </a:br>
            <a:r>
              <a:rPr lang="fa-IR" sz="2800" b="1" dirty="0">
                <a:solidFill>
                  <a:prstClr val="black"/>
                </a:solidFill>
                <a:cs typeface="B Nazanin" panose="00000400000000000000" pitchFamily="2" charset="-78"/>
              </a:rPr>
              <a:t/>
            </a:r>
            <a:br>
              <a:rPr lang="fa-IR" sz="2800" b="1" dirty="0">
                <a:solidFill>
                  <a:prstClr val="black"/>
                </a:solidFill>
                <a:cs typeface="B Nazanin" panose="00000400000000000000" pitchFamily="2" charset="-78"/>
              </a:rPr>
            </a:b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88489" y="1"/>
            <a:ext cx="12192001" cy="777921"/>
          </a:xfrm>
          <a:solidFill>
            <a:schemeClr val="accent2">
              <a:lumMod val="40000"/>
              <a:lumOff val="60000"/>
            </a:schemeClr>
          </a:solidFill>
        </p:spPr>
        <p:txBody>
          <a:bodyPr>
            <a:normAutofit/>
          </a:bodyPr>
          <a:lstStyle/>
          <a:p>
            <a:pPr marL="0" indent="0" algn="ctr">
              <a:buNone/>
            </a:pPr>
            <a:r>
              <a:rPr lang="fa-IR" sz="4400" dirty="0">
                <a:solidFill>
                  <a:srgbClr val="0070C0"/>
                </a:solidFill>
                <a:cs typeface="B Titr" panose="00000700000000000000" pitchFamily="2" charset="-78"/>
              </a:rPr>
              <a:t>نتیجه </a:t>
            </a:r>
            <a:r>
              <a:rPr lang="fa-IR" sz="4400" dirty="0" smtClean="0">
                <a:solidFill>
                  <a:srgbClr val="0070C0"/>
                </a:solidFill>
                <a:cs typeface="B Titr" panose="00000700000000000000" pitchFamily="2" charset="-78"/>
              </a:rPr>
              <a:t>نهائی همکاری با</a:t>
            </a:r>
            <a:r>
              <a:rPr lang="en-US" sz="4400" dirty="0" smtClean="0">
                <a:solidFill>
                  <a:srgbClr val="0070C0"/>
                </a:solidFill>
                <a:cs typeface="B Titr" panose="00000700000000000000" pitchFamily="2" charset="-78"/>
              </a:rPr>
              <a:t>FATF  </a:t>
            </a:r>
            <a:r>
              <a:rPr lang="fa-IR" sz="4400" dirty="0">
                <a:solidFill>
                  <a:srgbClr val="0070C0"/>
                </a:solidFill>
                <a:cs typeface="B Titr" panose="00000700000000000000" pitchFamily="2" charset="-78"/>
              </a:rPr>
              <a:t> </a:t>
            </a:r>
            <a:r>
              <a:rPr lang="fa-IR" sz="4400" dirty="0" smtClean="0">
                <a:solidFill>
                  <a:srgbClr val="0070C0"/>
                </a:solidFill>
                <a:cs typeface="B Titr" panose="00000700000000000000" pitchFamily="2" charset="-78"/>
              </a:rPr>
              <a:t> و کنوانسیون </a:t>
            </a:r>
            <a:r>
              <a:rPr lang="fa-IR" sz="4400" dirty="0">
                <a:solidFill>
                  <a:srgbClr val="0070C0"/>
                </a:solidFill>
                <a:cs typeface="B Titr" panose="00000700000000000000" pitchFamily="2" charset="-78"/>
              </a:rPr>
              <a:t>پالرمو </a:t>
            </a:r>
            <a:endParaRPr lang="fa-IR" sz="4400" dirty="0" smtClean="0">
              <a:solidFill>
                <a:srgbClr val="0070C0"/>
              </a:solidFill>
              <a:cs typeface="B Titr" panose="00000700000000000000" pitchFamily="2" charset="-78"/>
            </a:endParaRPr>
          </a:p>
        </p:txBody>
      </p:sp>
    </p:spTree>
    <p:extLst>
      <p:ext uri="{BB962C8B-B14F-4D97-AF65-F5344CB8AC3E}">
        <p14:creationId xmlns:p14="http://schemas.microsoft.com/office/powerpoint/2010/main" val="11629018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1057" y="774184"/>
            <a:ext cx="11960943" cy="6083816"/>
          </a:xfrm>
        </p:spPr>
        <p:txBody>
          <a:bodyPr>
            <a:noAutofit/>
          </a:bodyPr>
          <a:lstStyle/>
          <a:p>
            <a:pPr algn="r">
              <a:lnSpc>
                <a:spcPct val="150000"/>
              </a:lnSpc>
            </a:pPr>
            <a:r>
              <a:rPr lang="fa-IR" sz="2800" dirty="0" smtClean="0">
                <a:solidFill>
                  <a:srgbClr val="C00000"/>
                </a:solidFill>
                <a:cs typeface="B Titr" panose="00000700000000000000" pitchFamily="2" charset="-78"/>
              </a:rPr>
              <a:t>1.  تجزیه ایران:</a:t>
            </a:r>
            <a:br>
              <a:rPr lang="fa-IR" sz="2800" dirty="0" smtClean="0">
                <a:solidFill>
                  <a:srgbClr val="C00000"/>
                </a:solidFill>
                <a:cs typeface="B Titr" panose="00000700000000000000" pitchFamily="2" charset="-78"/>
              </a:rPr>
            </a:br>
            <a:r>
              <a:rPr lang="fa-IR" sz="2800" b="1" dirty="0" smtClean="0">
                <a:solidFill>
                  <a:srgbClr val="C00000"/>
                </a:solidFill>
                <a:cs typeface="B Nazanin" panose="00000400000000000000" pitchFamily="2" charset="-78"/>
              </a:rPr>
              <a:t> </a:t>
            </a:r>
            <a:r>
              <a:rPr lang="fa-IR" sz="2800" b="1" dirty="0" smtClean="0">
                <a:solidFill>
                  <a:schemeClr val="tx1"/>
                </a:solidFill>
                <a:cs typeface="B Nazanin" panose="00000400000000000000" pitchFamily="2" charset="-78"/>
              </a:rPr>
              <a:t>سياست </a:t>
            </a:r>
            <a:r>
              <a:rPr lang="fa-IR" sz="2800" b="1" dirty="0">
                <a:solidFill>
                  <a:schemeClr val="tx1"/>
                </a:solidFill>
                <a:cs typeface="B Nazanin" panose="00000400000000000000" pitchFamily="2" charset="-78"/>
              </a:rPr>
              <a:t>موزائيكي كردن يا تجزيه </a:t>
            </a:r>
            <a:r>
              <a:rPr lang="fa-IR" sz="2800" b="1" dirty="0" smtClean="0">
                <a:solidFill>
                  <a:schemeClr val="tx1"/>
                </a:solidFill>
                <a:cs typeface="B Nazanin" panose="00000400000000000000" pitchFamily="2" charset="-78"/>
              </a:rPr>
              <a:t>ايران با حمايت‌ از گروه‌هاي </a:t>
            </a:r>
            <a:r>
              <a:rPr lang="fa-IR" sz="2800" b="1" dirty="0">
                <a:solidFill>
                  <a:schemeClr val="tx1"/>
                </a:solidFill>
                <a:cs typeface="B Nazanin" panose="00000400000000000000" pitchFamily="2" charset="-78"/>
              </a:rPr>
              <a:t>تجزيه طلب </a:t>
            </a:r>
            <a:r>
              <a:rPr lang="fa-IR" sz="2800" b="1" dirty="0" smtClean="0">
                <a:solidFill>
                  <a:schemeClr val="tx1"/>
                </a:solidFill>
                <a:cs typeface="B Nazanin" panose="00000400000000000000" pitchFamily="2" charset="-78"/>
              </a:rPr>
              <a:t>نظیر: تحركات </a:t>
            </a:r>
            <a:r>
              <a:rPr lang="fa-IR" sz="2800" b="1" dirty="0">
                <a:solidFill>
                  <a:schemeClr val="tx1"/>
                </a:solidFill>
                <a:cs typeface="B Nazanin" panose="00000400000000000000" pitchFamily="2" charset="-78"/>
              </a:rPr>
              <a:t>تجزيه طلبانه، كردستان </a:t>
            </a:r>
            <a:r>
              <a:rPr lang="fa-IR" sz="2800" b="1" dirty="0" smtClean="0">
                <a:solidFill>
                  <a:schemeClr val="tx1"/>
                </a:solidFill>
                <a:cs typeface="B Nazanin" panose="00000400000000000000" pitchFamily="2" charset="-78"/>
              </a:rPr>
              <a:t>، گنبد </a:t>
            </a:r>
            <a:r>
              <a:rPr lang="fa-IR" sz="2800" b="1" dirty="0">
                <a:solidFill>
                  <a:schemeClr val="tx1"/>
                </a:solidFill>
                <a:cs typeface="B Nazanin" panose="00000400000000000000" pitchFamily="2" charset="-78"/>
              </a:rPr>
              <a:t>و تركمن </a:t>
            </a:r>
            <a:r>
              <a:rPr lang="fa-IR" sz="2800" b="1" dirty="0" smtClean="0">
                <a:solidFill>
                  <a:schemeClr val="tx1"/>
                </a:solidFill>
                <a:cs typeface="B Nazanin" panose="00000400000000000000" pitchFamily="2" charset="-78"/>
              </a:rPr>
              <a:t>صحرا</a:t>
            </a:r>
            <a:r>
              <a:rPr lang="fa-IR" sz="2800" b="1" dirty="0">
                <a:solidFill>
                  <a:schemeClr val="tx1"/>
                </a:solidFill>
                <a:cs typeface="B Nazanin" panose="00000400000000000000" pitchFamily="2" charset="-78"/>
              </a:rPr>
              <a:t>، «خلق عرب» در خوزستان </a:t>
            </a:r>
            <a:r>
              <a:rPr lang="fa-IR" sz="2800" b="1" dirty="0" smtClean="0">
                <a:solidFill>
                  <a:schemeClr val="tx1"/>
                </a:solidFill>
                <a:cs typeface="B Nazanin" panose="00000400000000000000" pitchFamily="2" charset="-78"/>
              </a:rPr>
              <a:t>، خلق مسلمان در تبریز و ...</a:t>
            </a:r>
            <a:r>
              <a:rPr lang="fa-IR" sz="2800" dirty="0">
                <a:solidFill>
                  <a:schemeClr val="tx1"/>
                </a:solidFill>
                <a:cs typeface="B Titr" panose="00000700000000000000" pitchFamily="2" charset="-78"/>
              </a:rPr>
              <a:t/>
            </a:r>
            <a:br>
              <a:rPr lang="fa-IR" sz="2800" dirty="0">
                <a:solidFill>
                  <a:schemeClr val="tx1"/>
                </a:solidFill>
                <a:cs typeface="B Titr" panose="00000700000000000000" pitchFamily="2" charset="-78"/>
              </a:rPr>
            </a:br>
            <a:r>
              <a:rPr lang="fa-IR" sz="2800" dirty="0" smtClean="0">
                <a:solidFill>
                  <a:srgbClr val="C00000"/>
                </a:solidFill>
                <a:cs typeface="B Titr" panose="00000700000000000000" pitchFamily="2" charset="-78"/>
              </a:rPr>
              <a:t>2. </a:t>
            </a:r>
            <a:r>
              <a:rPr lang="fa-IR" sz="2800" dirty="0">
                <a:solidFill>
                  <a:srgbClr val="C00000"/>
                </a:solidFill>
                <a:cs typeface="B Titr" panose="00000700000000000000" pitchFamily="2" charset="-78"/>
              </a:rPr>
              <a:t>ترور شخصيت هاي </a:t>
            </a:r>
            <a:r>
              <a:rPr lang="fa-IR" sz="2800" dirty="0" smtClean="0">
                <a:solidFill>
                  <a:srgbClr val="C00000"/>
                </a:solidFill>
                <a:cs typeface="B Titr" panose="00000700000000000000" pitchFamily="2" charset="-78"/>
              </a:rPr>
              <a:t>انقلاب: </a:t>
            </a:r>
            <a:br>
              <a:rPr lang="fa-IR" sz="2800" dirty="0" smtClean="0">
                <a:solidFill>
                  <a:srgbClr val="C00000"/>
                </a:solidFill>
                <a:cs typeface="B Titr" panose="00000700000000000000" pitchFamily="2" charset="-78"/>
              </a:rPr>
            </a:br>
            <a:r>
              <a:rPr lang="fa-IR" sz="2800" b="1" dirty="0">
                <a:solidFill>
                  <a:schemeClr val="tx1"/>
                </a:solidFill>
                <a:cs typeface="B Nazanin" panose="00000400000000000000" pitchFamily="2" charset="-78"/>
              </a:rPr>
              <a:t>نظیر: ترور آيت‌الله مطهري، آيت‌الله مفتح، ترور امامان جمعه و ساير شخصيت‌ها، ترور نافرجام مقام معظم رهبري ، انفجار حزب جمهوري اسلامي و نخست‌وزيري و... </a:t>
            </a:r>
            <a:r>
              <a:rPr lang="fa-IR" sz="2800" b="1" dirty="0" smtClean="0">
                <a:solidFill>
                  <a:srgbClr val="C00000"/>
                </a:solidFill>
                <a:cs typeface="B Nazanin" panose="00000400000000000000" pitchFamily="2" charset="-78"/>
              </a:rPr>
              <a:t/>
            </a:r>
            <a:br>
              <a:rPr lang="fa-IR" sz="2800" b="1" dirty="0" smtClean="0">
                <a:solidFill>
                  <a:srgbClr val="C00000"/>
                </a:solidFill>
                <a:cs typeface="B Nazanin" panose="00000400000000000000" pitchFamily="2" charset="-78"/>
              </a:rPr>
            </a:br>
            <a:r>
              <a:rPr lang="fa-IR" sz="2800" b="1" dirty="0" smtClean="0">
                <a:solidFill>
                  <a:srgbClr val="FF0000"/>
                </a:solidFill>
                <a:effectLst>
                  <a:outerShdw blurRad="38100" dist="38100" dir="2700000" algn="tl">
                    <a:srgbClr val="000000">
                      <a:alpha val="43137"/>
                    </a:srgbClr>
                  </a:outerShdw>
                </a:effectLst>
                <a:cs typeface="B Nazanin" panose="00000400000000000000" pitchFamily="2" charset="-78"/>
              </a:rPr>
              <a:t>تحریک، تایید و عدم هر گونه واکنش آمریکا در ترورها: </a:t>
            </a:r>
            <a:r>
              <a:rPr lang="fa-IR" sz="2800" b="1" dirty="0" smtClean="0">
                <a:solidFill>
                  <a:schemeClr val="tx1"/>
                </a:solidFill>
                <a:cs typeface="B Nazanin" panose="00000400000000000000" pitchFamily="2" charset="-78"/>
              </a:rPr>
              <a:t>تایید غرب </a:t>
            </a:r>
            <a:r>
              <a:rPr lang="fa-IR" sz="2800" b="1" dirty="0">
                <a:solidFill>
                  <a:schemeClr val="tx1"/>
                </a:solidFill>
                <a:cs typeface="B Nazanin" panose="00000400000000000000" pitchFamily="2" charset="-78"/>
              </a:rPr>
              <a:t>و امريكا </a:t>
            </a:r>
            <a:r>
              <a:rPr lang="fa-IR" sz="2800" b="1" dirty="0" smtClean="0">
                <a:solidFill>
                  <a:schemeClr val="tx1"/>
                </a:solidFill>
                <a:cs typeface="B Nazanin" panose="00000400000000000000" pitchFamily="2" charset="-78"/>
              </a:rPr>
              <a:t> - عدم هر گونه واكنشي در نقطه مقابل واکنش مجلس </a:t>
            </a:r>
            <a:r>
              <a:rPr lang="fa-IR" sz="2800" b="1" dirty="0">
                <a:solidFill>
                  <a:schemeClr val="tx1"/>
                </a:solidFill>
                <a:cs typeface="B Nazanin" panose="00000400000000000000" pitchFamily="2" charset="-78"/>
              </a:rPr>
              <a:t>سناي امريكا در جريان اعدام عناصري از حكومت شاه و ساواك با صدور بيانيه‌اي </a:t>
            </a:r>
            <a:r>
              <a:rPr lang="fa-IR" sz="2800" b="1" dirty="0" smtClean="0">
                <a:solidFill>
                  <a:schemeClr val="tx1"/>
                </a:solidFill>
                <a:cs typeface="B Nazanin" panose="00000400000000000000" pitchFamily="2" charset="-78"/>
              </a:rPr>
              <a:t>و </a:t>
            </a:r>
            <a:r>
              <a:rPr lang="fa-IR" sz="2800" b="1" dirty="0">
                <a:solidFill>
                  <a:schemeClr val="tx1"/>
                </a:solidFill>
                <a:cs typeface="B Nazanin" panose="00000400000000000000" pitchFamily="2" charset="-78"/>
              </a:rPr>
              <a:t>اخطار شديداللحني به جمهوري اسلامي </a:t>
            </a:r>
            <a:r>
              <a:rPr lang="fa-IR" sz="2800" b="1" dirty="0" smtClean="0">
                <a:solidFill>
                  <a:schemeClr val="tx1"/>
                </a:solidFill>
                <a:cs typeface="B Nazanin" panose="00000400000000000000" pitchFamily="2" charset="-78"/>
              </a:rPr>
              <a:t>ايران</a:t>
            </a:r>
            <a:r>
              <a:rPr lang="fa-IR" sz="2800" dirty="0" smtClean="0">
                <a:solidFill>
                  <a:schemeClr val="tx1"/>
                </a:solidFill>
                <a:cs typeface="B Titr" panose="00000700000000000000" pitchFamily="2" charset="-78"/>
              </a:rPr>
              <a:t/>
            </a:r>
            <a:br>
              <a:rPr lang="fa-IR" sz="2800" dirty="0" smtClean="0">
                <a:solidFill>
                  <a:schemeClr val="tx1"/>
                </a:solidFill>
                <a:cs typeface="B Titr" panose="00000700000000000000" pitchFamily="2" charset="-78"/>
              </a:rPr>
            </a:br>
            <a:r>
              <a:rPr lang="fa-IR" sz="2800" dirty="0" smtClean="0">
                <a:solidFill>
                  <a:schemeClr val="tx1"/>
                </a:solidFill>
                <a:cs typeface="B Titr" panose="00000700000000000000" pitchFamily="2" charset="-78"/>
              </a:rPr>
              <a:t/>
            </a:r>
            <a:br>
              <a:rPr lang="fa-IR" sz="2800" dirty="0" smtClean="0">
                <a:solidFill>
                  <a:schemeClr val="tx1"/>
                </a:solidFill>
                <a:cs typeface="B Titr" panose="00000700000000000000" pitchFamily="2" charset="-78"/>
              </a:rPr>
            </a:br>
            <a:r>
              <a:rPr lang="fa-IR" sz="2800" dirty="0">
                <a:solidFill>
                  <a:schemeClr val="tx1"/>
                </a:solidFill>
                <a:cs typeface="B Titr" panose="00000700000000000000" pitchFamily="2" charset="-78"/>
              </a:rPr>
              <a:t/>
            </a:r>
            <a:br>
              <a:rPr lang="fa-IR" sz="2800" dirty="0">
                <a:solidFill>
                  <a:schemeClr val="tx1"/>
                </a:solidFill>
                <a:cs typeface="B Titr" panose="00000700000000000000" pitchFamily="2" charset="-78"/>
              </a:rPr>
            </a:b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88489" y="0"/>
            <a:ext cx="12192001" cy="707923"/>
          </a:xfrm>
          <a:solidFill>
            <a:schemeClr val="accent2">
              <a:lumMod val="20000"/>
              <a:lumOff val="80000"/>
            </a:schemeClr>
          </a:solidFill>
        </p:spPr>
        <p:txBody>
          <a:bodyPr>
            <a:normAutofit/>
          </a:bodyPr>
          <a:lstStyle/>
          <a:p>
            <a:pPr marL="0" lvl="0" indent="0" algn="ctr">
              <a:buClr>
                <a:srgbClr val="A53010"/>
              </a:buClr>
              <a:buNone/>
            </a:pPr>
            <a:r>
              <a:rPr lang="fa-IR" sz="3600" dirty="0">
                <a:solidFill>
                  <a:srgbClr val="0070C0"/>
                </a:solidFill>
                <a:cs typeface="B Titr" panose="00000700000000000000" pitchFamily="2" charset="-78"/>
              </a:rPr>
              <a:t>مدل هاي مختلف  جنگ سخت آمريکا علیه انقلاب اسلامی</a:t>
            </a:r>
          </a:p>
        </p:txBody>
      </p:sp>
    </p:spTree>
    <p:extLst>
      <p:ext uri="{BB962C8B-B14F-4D97-AF65-F5344CB8AC3E}">
        <p14:creationId xmlns:p14="http://schemas.microsoft.com/office/powerpoint/2010/main" val="17295087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017" y="750627"/>
            <a:ext cx="11960943" cy="6004134"/>
          </a:xfrm>
        </p:spPr>
        <p:txBody>
          <a:bodyPr>
            <a:noAutofit/>
          </a:bodyPr>
          <a:lstStyle/>
          <a:p>
            <a:pPr lvl="0" algn="r"/>
            <a:r>
              <a:rPr lang="fa-IR" sz="2800" dirty="0" smtClean="0">
                <a:solidFill>
                  <a:srgbClr val="C00000"/>
                </a:solidFill>
                <a:cs typeface="B Titr" panose="00000700000000000000" pitchFamily="2" charset="-78"/>
              </a:rPr>
              <a:t>3. حمله طبس:</a:t>
            </a:r>
            <a:br>
              <a:rPr lang="fa-IR" sz="2800" dirty="0" smtClean="0">
                <a:solidFill>
                  <a:srgbClr val="C00000"/>
                </a:solidFill>
                <a:cs typeface="B Titr" panose="00000700000000000000" pitchFamily="2" charset="-78"/>
              </a:rPr>
            </a:br>
            <a:r>
              <a:rPr lang="fa-IR" sz="2800" dirty="0" smtClean="0">
                <a:solidFill>
                  <a:srgbClr val="C00000"/>
                </a:solidFill>
                <a:cs typeface="B Titr" panose="00000700000000000000" pitchFamily="2" charset="-78"/>
              </a:rPr>
              <a:t> </a:t>
            </a:r>
            <a:r>
              <a:rPr lang="fa-IR" sz="2800" b="1" dirty="0" smtClean="0">
                <a:solidFill>
                  <a:schemeClr val="tx1"/>
                </a:solidFill>
                <a:cs typeface="B Nazanin" panose="00000400000000000000" pitchFamily="2" charset="-78"/>
              </a:rPr>
              <a:t>"برژينسكي" در كتاب «قدرت و اصول اخلاقي»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«از همان آغاز پيروزي انقلاب، به عمليات نظامي عليه ايران مي‌انديشيديم.»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«طرح عمليات نجات! از نخستين روزهاي گروگانگيري تحت مطالعه بود».</a:t>
            </a:r>
            <a:br>
              <a:rPr lang="fa-IR" sz="2800" b="1" dirty="0" smtClean="0">
                <a:solidFill>
                  <a:schemeClr val="tx1"/>
                </a:solidFill>
                <a:cs typeface="B Nazanin" panose="00000400000000000000" pitchFamily="2" charset="-78"/>
              </a:rPr>
            </a:br>
            <a:r>
              <a:rPr lang="fa-IR" sz="2800" b="1" dirty="0" smtClean="0">
                <a:solidFill>
                  <a:srgbClr val="FF0000"/>
                </a:solidFill>
                <a:effectLst>
                  <a:outerShdw blurRad="38100" dist="38100" dir="2700000" algn="tl">
                    <a:srgbClr val="000000">
                      <a:alpha val="43137"/>
                    </a:srgbClr>
                  </a:outerShdw>
                </a:effectLst>
                <a:cs typeface="B Nazanin" panose="00000400000000000000" pitchFamily="2" charset="-78"/>
              </a:rPr>
              <a:t>شکست حمله طبس: </a:t>
            </a:r>
            <a:r>
              <a:rPr lang="fa-IR" sz="2800" b="1" dirty="0" smtClean="0">
                <a:solidFill>
                  <a:schemeClr val="tx1"/>
                </a:solidFill>
                <a:cs typeface="B Nazanin" panose="00000400000000000000" pitchFamily="2" charset="-78"/>
              </a:rPr>
              <a:t>به تعبیر امام با امدادهاي غيبي، شكست سختي خورد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 سايرس ونس: «همه ما گيج و پريشان شده بوديم».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 برژينسكي: حمله طبس تلخ‌ترين شكست و دلشكستگي براي خود من در مدت خدمت در 	كاخ سفيد بود.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dirty="0">
                <a:solidFill>
                  <a:srgbClr val="C00000"/>
                </a:solidFill>
                <a:cs typeface="B Titr" panose="00000700000000000000" pitchFamily="2" charset="-78"/>
              </a:rPr>
              <a:t>4. طراحي كودتاي نافرجام نوژه (نقاب):</a:t>
            </a:r>
            <a:r>
              <a:rPr lang="fa-IR" sz="2800" b="1" dirty="0">
                <a:solidFill>
                  <a:prstClr val="black"/>
                </a:solidFill>
                <a:cs typeface="B Nazanin" panose="00000400000000000000" pitchFamily="2" charset="-78"/>
              </a:rPr>
              <a:t> </a:t>
            </a:r>
            <a:br>
              <a:rPr lang="fa-IR" sz="2800" b="1" dirty="0">
                <a:solidFill>
                  <a:prstClr val="black"/>
                </a:solidFill>
                <a:cs typeface="B Nazanin" panose="00000400000000000000" pitchFamily="2" charset="-78"/>
              </a:rPr>
            </a:br>
            <a:r>
              <a:rPr lang="fa-IR" sz="2800" b="1" dirty="0">
                <a:solidFill>
                  <a:prstClr val="black"/>
                </a:solidFill>
                <a:cs typeface="B Nazanin" panose="00000400000000000000" pitchFamily="2" charset="-78"/>
              </a:rPr>
              <a:t>هدايت كودتا با كمك امريكا، تامین اسلحه و مهمات توسط حكومت بعثي عراق، و قاچاقچيان،  پول بسيار كلاني مستقيما توسط "سيا"، اشرف و بختيار در اختيار </a:t>
            </a:r>
            <a:r>
              <a:rPr lang="fa-IR" sz="2800" b="1" dirty="0" smtClean="0">
                <a:solidFill>
                  <a:prstClr val="black"/>
                </a:solidFill>
                <a:cs typeface="B Nazanin" panose="00000400000000000000" pitchFamily="2" charset="-78"/>
              </a:rPr>
              <a:t>كودتاچيان قرار گرفت ولیکن نتیجه</a:t>
            </a:r>
            <a:r>
              <a:rPr lang="fa-IR" sz="2800" b="1" dirty="0">
                <a:solidFill>
                  <a:prstClr val="black"/>
                </a:solidFill>
                <a:cs typeface="B Nazanin" panose="00000400000000000000" pitchFamily="2" charset="-78"/>
              </a:rPr>
              <a:t> </a:t>
            </a:r>
            <a:r>
              <a:rPr lang="fa-IR" sz="2800" b="1" dirty="0" smtClean="0">
                <a:solidFill>
                  <a:prstClr val="black"/>
                </a:solidFill>
                <a:cs typeface="B Nazanin" panose="00000400000000000000" pitchFamily="2" charset="-78"/>
              </a:rPr>
              <a:t>كودتا</a:t>
            </a:r>
            <a:r>
              <a:rPr lang="fa-IR" sz="2800" b="1" dirty="0">
                <a:solidFill>
                  <a:prstClr val="black"/>
                </a:solidFill>
                <a:cs typeface="B Nazanin" panose="00000400000000000000" pitchFamily="2" charset="-78"/>
              </a:rPr>
              <a:t>؛ </a:t>
            </a:r>
            <a:r>
              <a:rPr lang="fa-IR" sz="2800" b="1" dirty="0" smtClean="0">
                <a:solidFill>
                  <a:prstClr val="black"/>
                </a:solidFill>
                <a:cs typeface="B Nazanin" panose="00000400000000000000" pitchFamily="2" charset="-78"/>
              </a:rPr>
              <a:t>علی رغم </a:t>
            </a:r>
            <a:r>
              <a:rPr lang="fa-IR" sz="2800" b="1" dirty="0">
                <a:solidFill>
                  <a:prstClr val="black"/>
                </a:solidFill>
                <a:cs typeface="B Nazanin" panose="00000400000000000000" pitchFamily="2" charset="-78"/>
              </a:rPr>
              <a:t>برنامه‌ريزي دقيق و حساب </a:t>
            </a:r>
            <a:r>
              <a:rPr lang="fa-IR" sz="2800" b="1" dirty="0" smtClean="0">
                <a:solidFill>
                  <a:prstClr val="black"/>
                </a:solidFill>
                <a:cs typeface="B Nazanin" panose="00000400000000000000" pitchFamily="2" charset="-78"/>
              </a:rPr>
              <a:t>شده؛ </a:t>
            </a:r>
            <a:r>
              <a:rPr lang="fa-IR" sz="2800" b="1" dirty="0">
                <a:solidFill>
                  <a:prstClr val="black"/>
                </a:solidFill>
                <a:cs typeface="B Nazanin" panose="00000400000000000000" pitchFamily="2" charset="-78"/>
              </a:rPr>
              <a:t>شکست </a:t>
            </a:r>
            <a:r>
              <a:rPr lang="fa-IR" sz="2800" b="1" dirty="0" smtClean="0">
                <a:solidFill>
                  <a:prstClr val="black"/>
                </a:solidFill>
                <a:cs typeface="B Nazanin" panose="00000400000000000000" pitchFamily="2" charset="-78"/>
              </a:rPr>
              <a:t>کودتا بود.</a:t>
            </a:r>
            <a:endParaRPr lang="fa-IR" sz="2800" b="1" dirty="0">
              <a:solidFill>
                <a:schemeClr val="tx1"/>
              </a:solidFill>
              <a:cs typeface="B Nazanin" panose="00000400000000000000" pitchFamily="2" charset="-78"/>
            </a:endParaRPr>
          </a:p>
        </p:txBody>
      </p:sp>
      <p:sp>
        <p:nvSpPr>
          <p:cNvPr id="3" name="Content Placeholder 2"/>
          <p:cNvSpPr>
            <a:spLocks noGrp="1"/>
          </p:cNvSpPr>
          <p:nvPr>
            <p:ph idx="1"/>
          </p:nvPr>
        </p:nvSpPr>
        <p:spPr>
          <a:xfrm>
            <a:off x="0" y="0"/>
            <a:ext cx="12192001" cy="707923"/>
          </a:xfrm>
          <a:solidFill>
            <a:schemeClr val="accent2">
              <a:lumMod val="20000"/>
              <a:lumOff val="80000"/>
            </a:schemeClr>
          </a:solidFill>
        </p:spPr>
        <p:txBody>
          <a:bodyPr>
            <a:normAutofit/>
          </a:bodyPr>
          <a:lstStyle/>
          <a:p>
            <a:pPr marL="0" lvl="0" indent="0" algn="ctr">
              <a:buClr>
                <a:srgbClr val="A53010"/>
              </a:buClr>
              <a:buNone/>
            </a:pPr>
            <a:r>
              <a:rPr lang="fa-IR" sz="3600" dirty="0">
                <a:solidFill>
                  <a:srgbClr val="0070C0"/>
                </a:solidFill>
                <a:cs typeface="B Titr" panose="00000700000000000000" pitchFamily="2" charset="-78"/>
              </a:rPr>
              <a:t>مدل هاي مختلف  آمريکا براي براندازي سخت</a:t>
            </a:r>
          </a:p>
        </p:txBody>
      </p:sp>
    </p:spTree>
    <p:extLst>
      <p:ext uri="{BB962C8B-B14F-4D97-AF65-F5344CB8AC3E}">
        <p14:creationId xmlns:p14="http://schemas.microsoft.com/office/powerpoint/2010/main" val="42936512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816" y="757890"/>
            <a:ext cx="11960943" cy="5560142"/>
          </a:xfrm>
        </p:spPr>
        <p:txBody>
          <a:bodyPr>
            <a:noAutofit/>
          </a:bodyPr>
          <a:lstStyle/>
          <a:p>
            <a:pPr lvl="0" algn="r"/>
            <a:r>
              <a:rPr lang="fa-IR" sz="2800" dirty="0" smtClean="0">
                <a:solidFill>
                  <a:srgbClr val="C00000"/>
                </a:solidFill>
                <a:cs typeface="B Titr" panose="00000700000000000000" pitchFamily="2" charset="-78"/>
              </a:rPr>
              <a:t>تحریک صدام:</a:t>
            </a:r>
            <a:br>
              <a:rPr lang="fa-IR" sz="2800" dirty="0" smtClean="0">
                <a:solidFill>
                  <a:srgbClr val="C00000"/>
                </a:solidFill>
                <a:cs typeface="B Titr" panose="00000700000000000000" pitchFamily="2" charset="-78"/>
              </a:rPr>
            </a:br>
            <a:r>
              <a:rPr lang="fa-IR" sz="2800" b="1" dirty="0" smtClean="0">
                <a:solidFill>
                  <a:schemeClr val="tx1"/>
                </a:solidFill>
                <a:cs typeface="B Nazanin" panose="00000400000000000000" pitchFamily="2" charset="-78"/>
              </a:rPr>
              <a:t>تشويق و تحریک صدام به حمله  به ايران و تهیج کشورهای مرتجع منطقه به پشتیبانی آن</a:t>
            </a:r>
            <a:r>
              <a:rPr lang="fa-IR" sz="2800" dirty="0" smtClean="0">
                <a:solidFill>
                  <a:srgbClr val="002060"/>
                </a:solidFill>
                <a:cs typeface="B Titr" panose="00000700000000000000" pitchFamily="2" charset="-78"/>
              </a:rPr>
              <a:t/>
            </a:r>
            <a:br>
              <a:rPr lang="fa-IR" sz="2800" dirty="0" smtClean="0">
                <a:solidFill>
                  <a:srgbClr val="002060"/>
                </a:solidFill>
                <a:cs typeface="B Titr" panose="00000700000000000000" pitchFamily="2" charset="-78"/>
              </a:rPr>
            </a:br>
            <a:r>
              <a:rPr lang="fa-IR" sz="2800" dirty="0" smtClean="0">
                <a:solidFill>
                  <a:srgbClr val="C00000"/>
                </a:solidFill>
                <a:cs typeface="B Titr" panose="00000700000000000000" pitchFamily="2" charset="-78"/>
              </a:rPr>
              <a:t>حمله تمام عیار صدام:	</a:t>
            </a:r>
            <a:r>
              <a:rPr lang="fa-IR" sz="2800" dirty="0" smtClean="0">
                <a:solidFill>
                  <a:prstClr val="black"/>
                </a:solidFill>
                <a:cs typeface="B Titr" panose="00000700000000000000" pitchFamily="2" charset="-78"/>
              </a:rPr>
              <a:t/>
            </a:r>
            <a:br>
              <a:rPr lang="fa-IR" sz="2800" dirty="0" smtClean="0">
                <a:solidFill>
                  <a:prstClr val="black"/>
                </a:solidFill>
                <a:cs typeface="B Titr" panose="00000700000000000000" pitchFamily="2" charset="-78"/>
              </a:rPr>
            </a:br>
            <a:r>
              <a:rPr lang="fa-IR" sz="2800" dirty="0" smtClean="0">
                <a:solidFill>
                  <a:prstClr val="black"/>
                </a:solidFill>
                <a:cs typeface="B Titr" panose="00000700000000000000" pitchFamily="2" charset="-78"/>
              </a:rPr>
              <a:t>		</a:t>
            </a:r>
            <a:r>
              <a:rPr lang="fa-IR" sz="2800" b="1" dirty="0" smtClean="0">
                <a:solidFill>
                  <a:prstClr val="black"/>
                </a:solidFill>
                <a:cs typeface="B Nazanin" panose="00000400000000000000" pitchFamily="2" charset="-78"/>
              </a:rPr>
              <a:t>-هجوم هوائی با 192 فروند شکاری بمب افکن به تهران، تبریز، همدان، اهواز و ...</a:t>
            </a:r>
            <a:r>
              <a:rPr lang="fa-IR" sz="2800" dirty="0" smtClean="0">
                <a:solidFill>
                  <a:prstClr val="white"/>
                </a:solidFill>
                <a:cs typeface="0 Titr Bold" pitchFamily="2" charset="-78"/>
              </a:rPr>
              <a:t> </a:t>
            </a:r>
            <a:r>
              <a:rPr lang="fa-IR" sz="2800" b="1" dirty="0" smtClean="0">
                <a:solidFill>
                  <a:prstClr val="black"/>
                </a:solidFill>
                <a:cs typeface="B Nazanin" panose="00000400000000000000" pitchFamily="2" charset="-78"/>
              </a:rPr>
              <a:t>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 حمله سراسری نیروی زمینی به پنج استان در جنگ</a:t>
            </a:r>
            <a:r>
              <a:rPr lang="fa-IR" sz="2800" dirty="0" smtClean="0">
                <a:solidFill>
                  <a:prstClr val="white"/>
                </a:solidFill>
                <a:cs typeface="0 Titr Bold" pitchFamily="2" charset="-78"/>
              </a:rPr>
              <a:t>اری بمب افکن</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- 1609  کیلو متر مرز درگیری  دشمن با ج ا ا   (کوه دالامپر داغ تا دهانه فاو)</a:t>
            </a:r>
            <a:r>
              <a:rPr lang="fa-IR" sz="2800" b="1" dirty="0">
                <a:solidFill>
                  <a:prstClr val="black"/>
                </a:solidFill>
                <a:cs typeface="B Nazanin" panose="00000400000000000000" pitchFamily="2" charset="-78"/>
              </a:rPr>
              <a:t/>
            </a:r>
            <a:br>
              <a:rPr lang="fa-IR" sz="2800" b="1" dirty="0">
                <a:solidFill>
                  <a:prstClr val="black"/>
                </a:solidFill>
                <a:cs typeface="B Nazanin" panose="00000400000000000000" pitchFamily="2" charset="-78"/>
              </a:rPr>
            </a:br>
            <a:r>
              <a:rPr lang="fa-IR" sz="2800" dirty="0">
                <a:solidFill>
                  <a:srgbClr val="C00000"/>
                </a:solidFill>
                <a:cs typeface="B Titr" panose="00000700000000000000" pitchFamily="2" charset="-78"/>
              </a:rPr>
              <a:t>اهداف </a:t>
            </a:r>
            <a:r>
              <a:rPr lang="fa-IR" sz="2800" dirty="0" smtClean="0">
                <a:solidFill>
                  <a:srgbClr val="C00000"/>
                </a:solidFill>
                <a:cs typeface="B Titr" panose="00000700000000000000" pitchFamily="2" charset="-78"/>
              </a:rPr>
              <a:t>دشمن:</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هدف </a:t>
            </a:r>
            <a:r>
              <a:rPr lang="fa-IR" sz="2800" b="1" dirty="0">
                <a:solidFill>
                  <a:prstClr val="black"/>
                </a:solidFill>
                <a:cs typeface="B Nazanin" panose="00000400000000000000" pitchFamily="2" charset="-78"/>
              </a:rPr>
              <a:t>حداكثري : تصرف تهران و ساقط نمودن نظام نوپاي جمهوري اسلامي </a:t>
            </a:r>
            <a:r>
              <a:rPr lang="fa-IR" sz="2800" b="1" dirty="0" smtClean="0">
                <a:solidFill>
                  <a:prstClr val="black"/>
                </a:solidFill>
                <a:cs typeface="B Nazanin" panose="00000400000000000000" pitchFamily="2" charset="-78"/>
              </a:rPr>
              <a:t>ايران</a:t>
            </a:r>
            <a:r>
              <a:rPr lang="fa-IR" sz="2800" b="1" dirty="0">
                <a:solidFill>
                  <a:prstClr val="black"/>
                </a:solidFill>
                <a:cs typeface="B Nazanin" panose="00000400000000000000" pitchFamily="2" charset="-78"/>
              </a:rPr>
              <a:t/>
            </a:r>
            <a:br>
              <a:rPr lang="fa-IR" sz="2800" b="1" dirty="0">
                <a:solidFill>
                  <a:prstClr val="black"/>
                </a:solidFill>
                <a:cs typeface="B Nazanin" panose="00000400000000000000" pitchFamily="2" charset="-78"/>
              </a:rPr>
            </a:br>
            <a:r>
              <a:rPr lang="fa-IR" sz="2800" b="1" dirty="0">
                <a:solidFill>
                  <a:prstClr val="black"/>
                </a:solidFill>
                <a:cs typeface="B Nazanin" panose="00000400000000000000" pitchFamily="2" charset="-78"/>
              </a:rPr>
              <a:t>هدف متوسط :  تصرف استان نفت‌خيز خوزستان </a:t>
            </a:r>
            <a:br>
              <a:rPr lang="fa-IR" sz="2800" b="1" dirty="0">
                <a:solidFill>
                  <a:prstClr val="black"/>
                </a:solidFill>
                <a:cs typeface="B Nazanin" panose="00000400000000000000" pitchFamily="2" charset="-78"/>
              </a:rPr>
            </a:br>
            <a:r>
              <a:rPr lang="fa-IR" sz="2800" dirty="0">
                <a:solidFill>
                  <a:srgbClr val="C00000"/>
                </a:solidFill>
                <a:cs typeface="B Titr" panose="00000700000000000000" pitchFamily="2" charset="-78"/>
              </a:rPr>
              <a:t>هدف </a:t>
            </a:r>
            <a:r>
              <a:rPr lang="fa-IR" sz="2800" dirty="0" smtClean="0">
                <a:solidFill>
                  <a:srgbClr val="C00000"/>
                </a:solidFill>
                <a:cs typeface="B Titr" panose="00000700000000000000" pitchFamily="2" charset="-78"/>
              </a:rPr>
              <a:t>متجاوزان </a:t>
            </a:r>
            <a:r>
              <a:rPr lang="fa-IR" sz="2800" dirty="0">
                <a:solidFill>
                  <a:srgbClr val="C00000"/>
                </a:solidFill>
                <a:cs typeface="B Titr" panose="00000700000000000000" pitchFamily="2" charset="-78"/>
              </a:rPr>
              <a:t>از </a:t>
            </a:r>
            <a:r>
              <a:rPr lang="fa-IR" sz="2800" dirty="0" smtClean="0">
                <a:solidFill>
                  <a:srgbClr val="C00000"/>
                </a:solidFill>
                <a:cs typeface="B Titr" panose="00000700000000000000" pitchFamily="2" charset="-78"/>
              </a:rPr>
              <a:t>منظر رهبر معظم انقلاب:</a:t>
            </a:r>
            <a:r>
              <a:rPr lang="fa-IR" sz="2800" b="1" dirty="0">
                <a:solidFill>
                  <a:prstClr val="black"/>
                </a:solidFill>
                <a:cs typeface="B Nazanin" panose="00000400000000000000" pitchFamily="2" charset="-78"/>
              </a:rPr>
              <a:t/>
            </a:r>
            <a:br>
              <a:rPr lang="fa-IR" sz="2800" b="1" dirty="0">
                <a:solidFill>
                  <a:prstClr val="black"/>
                </a:solidFill>
                <a:cs typeface="B Nazanin" panose="00000400000000000000" pitchFamily="2" charset="-78"/>
              </a:rPr>
            </a:br>
            <a:r>
              <a:rPr lang="fa-IR" sz="2800" b="1" dirty="0">
                <a:solidFill>
                  <a:prstClr val="black"/>
                </a:solidFill>
                <a:cs typeface="B Nazanin" panose="00000400000000000000" pitchFamily="2" charset="-78"/>
              </a:rPr>
              <a:t>هدفشان این نبود که ایران را قدری کوچکتر کنند، بلکه قرن ها سر جای خود بنشانند. چون جرات کرده بود در مقابل امپراتوری جهانی بایستد </a:t>
            </a:r>
            <a:r>
              <a:rPr lang="fa-IR" sz="2800" b="1" dirty="0" smtClean="0">
                <a:solidFill>
                  <a:prstClr val="black"/>
                </a:solidFill>
                <a:cs typeface="B Nazanin" panose="00000400000000000000" pitchFamily="2" charset="-78"/>
              </a:rPr>
              <a:t>!لذا </a:t>
            </a:r>
            <a:r>
              <a:rPr lang="fa-IR" sz="2800" b="1" dirty="0">
                <a:solidFill>
                  <a:prstClr val="black"/>
                </a:solidFill>
                <a:cs typeface="B Nazanin" panose="00000400000000000000" pitchFamily="2" charset="-78"/>
              </a:rPr>
              <a:t>خدا نخواست خدا نخواست !</a:t>
            </a:r>
            <a:br>
              <a:rPr lang="fa-IR" sz="2800" b="1" dirty="0">
                <a:solidFill>
                  <a:prstClr val="black"/>
                </a:solidFill>
                <a:cs typeface="B Nazanin" panose="00000400000000000000" pitchFamily="2" charset="-78"/>
              </a:rPr>
            </a:br>
            <a:endParaRPr lang="fa-IR" sz="2800" b="1" dirty="0">
              <a:solidFill>
                <a:schemeClr val="tx1"/>
              </a:solidFill>
              <a:cs typeface="B Nazanin" panose="00000400000000000000" pitchFamily="2" charset="-78"/>
            </a:endParaRPr>
          </a:p>
        </p:txBody>
      </p:sp>
      <p:sp>
        <p:nvSpPr>
          <p:cNvPr id="3" name="Content Placeholder 2"/>
          <p:cNvSpPr>
            <a:spLocks noGrp="1"/>
          </p:cNvSpPr>
          <p:nvPr>
            <p:ph idx="1"/>
          </p:nvPr>
        </p:nvSpPr>
        <p:spPr>
          <a:xfrm>
            <a:off x="33897" y="0"/>
            <a:ext cx="12192001" cy="707923"/>
          </a:xfrm>
          <a:solidFill>
            <a:schemeClr val="accent2">
              <a:lumMod val="20000"/>
              <a:lumOff val="80000"/>
            </a:schemeClr>
          </a:solidFill>
        </p:spPr>
        <p:txBody>
          <a:bodyPr>
            <a:normAutofit/>
          </a:bodyPr>
          <a:lstStyle/>
          <a:p>
            <a:pPr marL="0" lvl="0" indent="0" algn="ctr">
              <a:buClr>
                <a:srgbClr val="A53010"/>
              </a:buClr>
              <a:buNone/>
            </a:pPr>
            <a:r>
              <a:rPr lang="fa-IR" sz="3600" dirty="0">
                <a:solidFill>
                  <a:srgbClr val="0070C0"/>
                </a:solidFill>
                <a:cs typeface="B Titr" panose="00000700000000000000" pitchFamily="2" charset="-78"/>
              </a:rPr>
              <a:t>جنگ هشت ساله سنگین ترین توطئه آمریکا دربراندازي سخت</a:t>
            </a:r>
          </a:p>
        </p:txBody>
      </p:sp>
    </p:spTree>
    <p:extLst>
      <p:ext uri="{BB962C8B-B14F-4D97-AF65-F5344CB8AC3E}">
        <p14:creationId xmlns:p14="http://schemas.microsoft.com/office/powerpoint/2010/main" val="10828310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483" y="614148"/>
            <a:ext cx="11960943" cy="6243851"/>
          </a:xfrm>
        </p:spPr>
        <p:txBody>
          <a:bodyPr>
            <a:noAutofit/>
          </a:bodyPr>
          <a:lstStyle/>
          <a:p>
            <a:pPr marL="450850" algn="r"/>
            <a:r>
              <a:rPr lang="fa-IR" sz="2000" dirty="0" smtClean="0">
                <a:solidFill>
                  <a:srgbClr val="C00000"/>
                </a:solidFill>
                <a:cs typeface="B Titr" panose="00000700000000000000" pitchFamily="2" charset="-78"/>
              </a:rPr>
              <a:t/>
            </a:r>
            <a:br>
              <a:rPr lang="fa-IR" sz="2000" dirty="0" smtClean="0">
                <a:solidFill>
                  <a:srgbClr val="C00000"/>
                </a:solidFill>
                <a:cs typeface="B Titr" panose="00000700000000000000" pitchFamily="2" charset="-78"/>
              </a:rPr>
            </a:br>
            <a:r>
              <a:rPr lang="fa-IR" sz="2800" dirty="0">
                <a:solidFill>
                  <a:srgbClr val="C00000"/>
                </a:solidFill>
                <a:cs typeface="B Titr" panose="00000700000000000000" pitchFamily="2" charset="-78"/>
              </a:rPr>
              <a:t>ارائه بمب خوشه </a:t>
            </a:r>
            <a:r>
              <a:rPr lang="fa-IR" sz="2800" dirty="0" smtClean="0">
                <a:solidFill>
                  <a:srgbClr val="C00000"/>
                </a:solidFill>
                <a:cs typeface="B Titr" panose="00000700000000000000" pitchFamily="2" charset="-78"/>
              </a:rPr>
              <a:t>ای: </a:t>
            </a:r>
            <a:r>
              <a:rPr lang="fa-IR" sz="2800" dirty="0" smtClean="0">
                <a:solidFill>
                  <a:srgbClr val="FF0000"/>
                </a:solidFill>
                <a:cs typeface="B Titr" panose="00000700000000000000" pitchFamily="2" charset="-78"/>
              </a:rPr>
              <a:t/>
            </a:r>
            <a:br>
              <a:rPr lang="fa-IR" sz="2800" dirty="0" smtClean="0">
                <a:solidFill>
                  <a:srgbClr val="FF0000"/>
                </a:solidFill>
                <a:cs typeface="B Titr" panose="00000700000000000000" pitchFamily="2" charset="-78"/>
              </a:rPr>
            </a:br>
            <a:r>
              <a:rPr lang="fa-IR" sz="2800" dirty="0" smtClean="0">
                <a:solidFill>
                  <a:srgbClr val="FF0000"/>
                </a:solidFill>
                <a:cs typeface="B Titr" panose="00000700000000000000" pitchFamily="2" charset="-78"/>
              </a:rPr>
              <a:t>	</a:t>
            </a:r>
            <a:r>
              <a:rPr lang="fa-IR" sz="2800" b="1" dirty="0" smtClean="0">
                <a:solidFill>
                  <a:schemeClr val="tx1"/>
                </a:solidFill>
                <a:cs typeface="B Nazanin" panose="00000400000000000000" pitchFamily="2" charset="-78"/>
              </a:rPr>
              <a:t>آمريکا </a:t>
            </a:r>
            <a:r>
              <a:rPr lang="fa-IR" sz="2800" b="1" dirty="0">
                <a:solidFill>
                  <a:schemeClr val="tx1"/>
                </a:solidFill>
                <a:cs typeface="B Nazanin" panose="00000400000000000000" pitchFamily="2" charset="-78"/>
              </a:rPr>
              <a:t>به پيشنهاد ويليام کيسي( رئيس وقت سيا) تحويل بمب هاي </a:t>
            </a:r>
            <a:r>
              <a:rPr lang="fa-IR" sz="2800" b="1" dirty="0" smtClean="0">
                <a:solidFill>
                  <a:schemeClr val="tx1"/>
                </a:solidFill>
                <a:cs typeface="B Nazanin" panose="00000400000000000000" pitchFamily="2" charset="-78"/>
              </a:rPr>
              <a:t>خوشه </a:t>
            </a:r>
            <a:r>
              <a:rPr lang="fa-IR" sz="2800" b="1" dirty="0">
                <a:solidFill>
                  <a:schemeClr val="tx1"/>
                </a:solidFill>
                <a:cs typeface="B Nazanin" panose="00000400000000000000" pitchFamily="2" charset="-78"/>
              </a:rPr>
              <a:t>اي به عراق را </a:t>
            </a:r>
            <a:r>
              <a:rPr lang="fa-IR" sz="2800" b="1" dirty="0" smtClean="0">
                <a:solidFill>
                  <a:schemeClr val="tx1"/>
                </a:solidFill>
                <a:cs typeface="B Nazanin" panose="00000400000000000000" pitchFamily="2" charset="-78"/>
              </a:rPr>
              <a:t>در 	اولويت </a:t>
            </a:r>
            <a:r>
              <a:rPr lang="fa-IR" sz="2800" b="1" dirty="0">
                <a:solidFill>
                  <a:schemeClr val="tx1"/>
                </a:solidFill>
                <a:cs typeface="B Nazanin" panose="00000400000000000000" pitchFamily="2" charset="-78"/>
              </a:rPr>
              <a:t>قرار داد.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بمب </a:t>
            </a:r>
            <a:r>
              <a:rPr lang="fa-IR" sz="2800" b="1" dirty="0">
                <a:solidFill>
                  <a:schemeClr val="tx1"/>
                </a:solidFill>
                <a:cs typeface="B Nazanin" panose="00000400000000000000" pitchFamily="2" charset="-78"/>
              </a:rPr>
              <a:t>هاي خوشه اي موسوم به چرخ گوشت هاي هوايي</a:t>
            </a:r>
            <a:r>
              <a:rPr lang="fa-IR" sz="2800" b="1" dirty="0" smtClean="0">
                <a:solidFill>
                  <a:schemeClr val="tx1"/>
                </a:solidFill>
                <a:cs typeface="B Nazanin" panose="00000400000000000000" pitchFamily="2" charset="-78"/>
              </a:rPr>
              <a:t>، کارآمدترين </a:t>
            </a:r>
            <a:r>
              <a:rPr lang="fa-IR" sz="2800" b="1" dirty="0">
                <a:solidFill>
                  <a:schemeClr val="tx1"/>
                </a:solidFill>
                <a:cs typeface="B Nazanin" panose="00000400000000000000" pitchFamily="2" charset="-78"/>
              </a:rPr>
              <a:t>سلاح </a:t>
            </a:r>
            <a:r>
              <a:rPr lang="fa-IR" sz="2800" b="1" dirty="0" smtClean="0">
                <a:solidFill>
                  <a:schemeClr val="tx1"/>
                </a:solidFill>
                <a:cs typeface="B Nazanin" panose="00000400000000000000" pitchFamily="2" charset="-78"/>
              </a:rPr>
              <a:t>براي در </a:t>
            </a:r>
            <a:r>
              <a:rPr lang="fa-IR" sz="2800" b="1" dirty="0">
                <a:solidFill>
                  <a:schemeClr val="tx1"/>
                </a:solidFill>
                <a:cs typeface="B Nazanin" panose="00000400000000000000" pitchFamily="2" charset="-78"/>
              </a:rPr>
              <a:t>هم شکستن امواج انساني به شمار مي روند.</a:t>
            </a:r>
            <a:br>
              <a:rPr lang="fa-IR" sz="2800" b="1" dirty="0">
                <a:solidFill>
                  <a:schemeClr val="tx1"/>
                </a:solidFill>
                <a:cs typeface="B Nazanin" panose="00000400000000000000" pitchFamily="2" charset="-78"/>
              </a:rPr>
            </a:br>
            <a:r>
              <a:rPr lang="fa-IR" sz="2800" dirty="0">
                <a:solidFill>
                  <a:srgbClr val="C00000"/>
                </a:solidFill>
                <a:cs typeface="B Titr" panose="00000700000000000000" pitchFamily="2" charset="-78"/>
              </a:rPr>
              <a:t>ارائه مواد بيولوژيکي و ميکروبي:</a:t>
            </a:r>
            <a:r>
              <a:rPr lang="fa-IR" sz="2800" dirty="0" smtClean="0">
                <a:solidFill>
                  <a:srgbClr val="C00000"/>
                </a:solidFill>
                <a:cs typeface="B Titr" panose="00000700000000000000" pitchFamily="2" charset="-78"/>
              </a:rPr>
              <a:t/>
            </a:r>
            <a:br>
              <a:rPr lang="fa-IR" sz="2800" dirty="0" smtClean="0">
                <a:solidFill>
                  <a:srgbClr val="C00000"/>
                </a:solidFill>
                <a:cs typeface="B Titr" panose="00000700000000000000" pitchFamily="2" charset="-78"/>
              </a:rPr>
            </a:br>
            <a:r>
              <a:rPr lang="fa-IR" sz="2800" dirty="0" smtClean="0">
                <a:solidFill>
                  <a:srgbClr val="C00000"/>
                </a:solidFill>
                <a:cs typeface="B Titr" panose="00000700000000000000" pitchFamily="2" charset="-78"/>
              </a:rPr>
              <a:t> 	</a:t>
            </a:r>
            <a:r>
              <a:rPr lang="fa-IR" sz="2800" b="1" dirty="0" smtClean="0">
                <a:solidFill>
                  <a:schemeClr val="tx1"/>
                </a:solidFill>
                <a:cs typeface="B Nazanin" panose="00000400000000000000" pitchFamily="2" charset="-78"/>
              </a:rPr>
              <a:t>يک </a:t>
            </a:r>
            <a:r>
              <a:rPr lang="fa-IR" sz="2800" b="1" dirty="0">
                <a:solidFill>
                  <a:schemeClr val="tx1"/>
                </a:solidFill>
                <a:cs typeface="B Nazanin" panose="00000400000000000000" pitchFamily="2" charset="-78"/>
              </a:rPr>
              <a:t>شرکت خصوصي آمريکا در دهه 80 با گرفتن مجوز از طرف وزارت بازرگاني آمريکا نمونه </a:t>
            </a:r>
            <a:r>
              <a:rPr lang="fa-IR" sz="2800" b="1" dirty="0" smtClean="0">
                <a:solidFill>
                  <a:schemeClr val="tx1"/>
                </a:solidFill>
                <a:cs typeface="B Nazanin" panose="00000400000000000000" pitchFamily="2" charset="-78"/>
              </a:rPr>
              <a:t>	هايي </a:t>
            </a:r>
            <a:r>
              <a:rPr lang="fa-IR" sz="2800" b="1" dirty="0">
                <a:solidFill>
                  <a:schemeClr val="tx1"/>
                </a:solidFill>
                <a:cs typeface="B Nazanin" panose="00000400000000000000" pitchFamily="2" charset="-78"/>
              </a:rPr>
              <a:t>از مواد بيولوژيکي و ميکروبي را به عراق صادر کرده اند که اين مواد از نوع ضعيف شده </a:t>
            </a:r>
            <a:r>
              <a:rPr lang="fa-IR" sz="2800" b="1" dirty="0" smtClean="0">
                <a:solidFill>
                  <a:schemeClr val="tx1"/>
                </a:solidFill>
                <a:cs typeface="B Nazanin" panose="00000400000000000000" pitchFamily="2" charset="-78"/>
              </a:rPr>
              <a:t>	نبوده </a:t>
            </a:r>
            <a:r>
              <a:rPr lang="fa-IR" sz="2800" b="1" dirty="0">
                <a:solidFill>
                  <a:schemeClr val="tx1"/>
                </a:solidFill>
                <a:cs typeface="B Nazanin" panose="00000400000000000000" pitchFamily="2" charset="-78"/>
              </a:rPr>
              <a:t>و قادر به توليد مثل بوده اند. در ميان آنها ميکروب سياه زخم، طاعون و همچنين يک </a:t>
            </a:r>
            <a:r>
              <a:rPr lang="fa-IR" sz="2800" b="1" dirty="0" smtClean="0">
                <a:solidFill>
                  <a:schemeClr val="tx1"/>
                </a:solidFill>
                <a:cs typeface="B Nazanin" panose="00000400000000000000" pitchFamily="2" charset="-78"/>
              </a:rPr>
              <a:t>	باکتري </a:t>
            </a:r>
            <a:r>
              <a:rPr lang="fa-IR" sz="2800" b="1" dirty="0">
                <a:solidFill>
                  <a:schemeClr val="tx1"/>
                </a:solidFill>
                <a:cs typeface="B Nazanin" panose="00000400000000000000" pitchFamily="2" charset="-78"/>
              </a:rPr>
              <a:t>سمي به نام « ستريديوم باتوليني» به چشم مي خورد</a:t>
            </a:r>
            <a:r>
              <a:rPr lang="fa-IR" sz="2800" b="1" dirty="0" smtClean="0">
                <a:solidFill>
                  <a:schemeClr val="tx1"/>
                </a:solidFill>
                <a:cs typeface="B Nazanin" panose="00000400000000000000" pitchFamily="2" charset="-78"/>
              </a:rPr>
              <a:t>.»</a:t>
            </a:r>
            <a:r>
              <a:rPr lang="fa-IR" sz="2800" b="1" dirty="0">
                <a:solidFill>
                  <a:schemeClr val="tx1"/>
                </a:solidFill>
                <a:cs typeface="B Nazanin" panose="00000400000000000000" pitchFamily="2" charset="-78"/>
              </a:rPr>
              <a:t/>
            </a:r>
            <a:br>
              <a:rPr lang="fa-IR" sz="2800" b="1" dirty="0">
                <a:solidFill>
                  <a:schemeClr val="tx1"/>
                </a:solidFill>
                <a:cs typeface="B Nazanin" panose="00000400000000000000" pitchFamily="2" charset="-78"/>
              </a:rPr>
            </a:br>
            <a:r>
              <a:rPr lang="fa-IR" sz="2800" dirty="0">
                <a:solidFill>
                  <a:srgbClr val="C00000"/>
                </a:solidFill>
                <a:cs typeface="B Titr" panose="00000700000000000000" pitchFamily="2" charset="-78"/>
              </a:rPr>
              <a:t>اطلاعات جاسوسی: </a:t>
            </a:r>
            <a:br>
              <a:rPr lang="fa-IR" sz="2800" dirty="0">
                <a:solidFill>
                  <a:srgbClr val="C00000"/>
                </a:solidFill>
                <a:cs typeface="B Titr" panose="00000700000000000000" pitchFamily="2" charset="-78"/>
              </a:rPr>
            </a:br>
            <a:r>
              <a:rPr lang="fa-IR" sz="2800" dirty="0">
                <a:solidFill>
                  <a:srgbClr val="C00000"/>
                </a:solidFill>
                <a:cs typeface="B Titr" panose="00000700000000000000" pitchFamily="2" charset="-78"/>
              </a:rPr>
              <a:t>	</a:t>
            </a:r>
            <a:r>
              <a:rPr lang="fa-IR" sz="2800" b="1" dirty="0">
                <a:solidFill>
                  <a:prstClr val="black"/>
                </a:solidFill>
                <a:cs typeface="B Nazanin" panose="00000400000000000000" pitchFamily="2" charset="-78"/>
              </a:rPr>
              <a:t>پیوند ماهواره اي در صدر توافقات بلند مدت عراق و آمريکا </a:t>
            </a:r>
            <a:r>
              <a:rPr lang="fa-IR" sz="2800" b="1" dirty="0" smtClean="0">
                <a:solidFill>
                  <a:prstClr val="black"/>
                </a:solidFill>
                <a:cs typeface="B Nazanin" panose="00000400000000000000" pitchFamily="2" charset="-78"/>
              </a:rPr>
              <a:t>بود.</a:t>
            </a:r>
            <a:r>
              <a:rPr lang="fa-IR" sz="2800" b="1" dirty="0">
                <a:solidFill>
                  <a:prstClr val="black"/>
                </a:solidFill>
                <a:cs typeface="B Nazanin" panose="00000400000000000000" pitchFamily="2" charset="-78"/>
              </a:rPr>
              <a:t/>
            </a:r>
            <a:br>
              <a:rPr lang="fa-IR" sz="2800" b="1" dirty="0">
                <a:solidFill>
                  <a:prstClr val="black"/>
                </a:solidFill>
                <a:cs typeface="B Nazanin" panose="00000400000000000000" pitchFamily="2" charset="-78"/>
              </a:rPr>
            </a:br>
            <a:r>
              <a:rPr lang="fa-IR" sz="2800" b="1" dirty="0">
                <a:solidFill>
                  <a:prstClr val="black"/>
                </a:solidFill>
                <a:cs typeface="B Nazanin" panose="00000400000000000000" pitchFamily="2" charset="-78"/>
              </a:rPr>
              <a:t>	در تحرکات نيروي هوايي ايران نيز </a:t>
            </a:r>
            <a:r>
              <a:rPr lang="fa-IR" sz="2800" b="1" dirty="0" smtClean="0">
                <a:solidFill>
                  <a:prstClr val="black"/>
                </a:solidFill>
                <a:cs typeface="B Nazanin" panose="00000400000000000000" pitchFamily="2" charset="-78"/>
              </a:rPr>
              <a:t>اطلاعات مهمی در </a:t>
            </a:r>
            <a:r>
              <a:rPr lang="fa-IR" sz="2800" b="1" dirty="0">
                <a:solidFill>
                  <a:prstClr val="black"/>
                </a:solidFill>
                <a:cs typeface="B Nazanin" panose="00000400000000000000" pitchFamily="2" charset="-78"/>
              </a:rPr>
              <a:t>اختيار ارتش عراق قرار مي گرفت.</a:t>
            </a:r>
            <a:endParaRPr lang="fa-IR" sz="2800" b="1" dirty="0">
              <a:solidFill>
                <a:schemeClr val="tx1"/>
              </a:solidFill>
              <a:cs typeface="B Nazanin" panose="00000400000000000000" pitchFamily="2" charset="-78"/>
            </a:endParaRPr>
          </a:p>
        </p:txBody>
      </p:sp>
      <p:sp>
        <p:nvSpPr>
          <p:cNvPr id="3" name="Content Placeholder 2"/>
          <p:cNvSpPr>
            <a:spLocks noGrp="1"/>
          </p:cNvSpPr>
          <p:nvPr>
            <p:ph idx="1"/>
          </p:nvPr>
        </p:nvSpPr>
        <p:spPr>
          <a:xfrm>
            <a:off x="0" y="0"/>
            <a:ext cx="12003426" cy="678426"/>
          </a:xfrm>
          <a:solidFill>
            <a:schemeClr val="accent2">
              <a:lumMod val="20000"/>
              <a:lumOff val="80000"/>
            </a:schemeClr>
          </a:solidFill>
        </p:spPr>
        <p:txBody>
          <a:bodyPr>
            <a:normAutofit/>
          </a:bodyPr>
          <a:lstStyle/>
          <a:p>
            <a:pPr marL="0" indent="0" algn="ctr">
              <a:buNone/>
            </a:pPr>
            <a:r>
              <a:rPr lang="fa-IR" sz="3600" dirty="0">
                <a:solidFill>
                  <a:srgbClr val="0070C0"/>
                </a:solidFill>
                <a:cs typeface="B Titr" panose="00000700000000000000" pitchFamily="2" charset="-78"/>
              </a:rPr>
              <a:t>کمک مستقیم آمریکا به عراق</a:t>
            </a:r>
          </a:p>
        </p:txBody>
      </p:sp>
    </p:spTree>
    <p:extLst>
      <p:ext uri="{BB962C8B-B14F-4D97-AF65-F5344CB8AC3E}">
        <p14:creationId xmlns:p14="http://schemas.microsoft.com/office/powerpoint/2010/main" val="19137332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1057" y="781664"/>
            <a:ext cx="11960943" cy="6076335"/>
          </a:xfrm>
        </p:spPr>
        <p:txBody>
          <a:bodyPr>
            <a:noAutofit/>
          </a:bodyPr>
          <a:lstStyle/>
          <a:p>
            <a:pPr algn="r"/>
            <a:r>
              <a:rPr lang="fa-IR" sz="2800" b="1" dirty="0" smtClean="0">
                <a:solidFill>
                  <a:srgbClr val="C00000"/>
                </a:solidFill>
                <a:cs typeface="B Titr" panose="00000700000000000000" pitchFamily="2" charset="-78"/>
              </a:rPr>
              <a:t>چرا می گوییم جمهوری </a:t>
            </a:r>
            <a:r>
              <a:rPr lang="fa-IR" sz="2800" b="1" dirty="0">
                <a:solidFill>
                  <a:srgbClr val="C00000"/>
                </a:solidFill>
                <a:cs typeface="B Titr" panose="00000700000000000000" pitchFamily="2" charset="-78"/>
              </a:rPr>
              <a:t>اسلامی </a:t>
            </a:r>
            <a:r>
              <a:rPr lang="fa-IR" sz="2800" b="1" dirty="0" smtClean="0">
                <a:solidFill>
                  <a:srgbClr val="C00000"/>
                </a:solidFill>
                <a:cs typeface="B Titr" panose="00000700000000000000" pitchFamily="2" charset="-78"/>
              </a:rPr>
              <a:t>ایران در جنگ تحمیلی پیروز شده است؟</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1- حفظ </a:t>
            </a:r>
            <a:r>
              <a:rPr lang="fa-IR" sz="2800" b="1" dirty="0">
                <a:solidFill>
                  <a:schemeClr val="tx1"/>
                </a:solidFill>
                <a:cs typeface="B Nazanin" panose="00000400000000000000" pitchFamily="2" charset="-78"/>
              </a:rPr>
              <a:t>انقلاب اسلامی و تثبیت آن</a:t>
            </a:r>
            <a:br>
              <a:rPr lang="fa-IR" sz="2800" b="1"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2- شکست </a:t>
            </a:r>
            <a:r>
              <a:rPr lang="fa-IR" sz="2800" b="1" dirty="0">
                <a:solidFill>
                  <a:schemeClr val="tx1"/>
                </a:solidFill>
                <a:cs typeface="B Nazanin" panose="00000400000000000000" pitchFamily="2" charset="-78"/>
              </a:rPr>
              <a:t>استراتژی عراق در تهاجم به ایران</a:t>
            </a:r>
            <a:br>
              <a:rPr lang="fa-IR" sz="2800" b="1" dirty="0">
                <a:solidFill>
                  <a:schemeClr val="tx1"/>
                </a:solidFill>
                <a:cs typeface="B Nazanin" panose="00000400000000000000" pitchFamily="2" charset="-78"/>
              </a:rPr>
            </a:br>
            <a:r>
              <a:rPr lang="fa-IR" sz="2800" b="1" dirty="0">
                <a:solidFill>
                  <a:schemeClr val="tx1"/>
                </a:solidFill>
                <a:cs typeface="B Nazanin" panose="00000400000000000000" pitchFamily="2" charset="-78"/>
              </a:rPr>
              <a:t>	</a:t>
            </a:r>
            <a:r>
              <a:rPr lang="fa-IR" sz="2800" b="1" dirty="0" smtClean="0">
                <a:solidFill>
                  <a:schemeClr val="tx1"/>
                </a:solidFill>
                <a:cs typeface="B Nazanin" panose="00000400000000000000" pitchFamily="2" charset="-78"/>
              </a:rPr>
              <a:t>3- پذیرش </a:t>
            </a:r>
            <a:r>
              <a:rPr lang="fa-IR" sz="2800" b="1" dirty="0">
                <a:solidFill>
                  <a:schemeClr val="tx1"/>
                </a:solidFill>
                <a:cs typeface="B Nazanin" panose="00000400000000000000" pitchFamily="2" charset="-78"/>
              </a:rPr>
              <a:t>مجدد قرارداد 1975 الجزایر توسط عراق</a:t>
            </a:r>
            <a:br>
              <a:rPr lang="fa-IR" sz="2800" b="1"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4- معرفی </a:t>
            </a:r>
            <a:r>
              <a:rPr lang="fa-IR" sz="2800" b="1" dirty="0">
                <a:solidFill>
                  <a:schemeClr val="tx1"/>
                </a:solidFill>
                <a:cs typeface="B Nazanin" panose="00000400000000000000" pitchFamily="2" charset="-78"/>
              </a:rPr>
              <a:t>رژیم بعث عراق به عنوان متجاوز توسط دبیرکل سازمان ملل</a:t>
            </a:r>
            <a:br>
              <a:rPr lang="fa-IR" sz="2800" b="1"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rgbClr val="C00000"/>
                </a:solidFill>
                <a:cs typeface="B Titr" panose="00000700000000000000" pitchFamily="2" charset="-78"/>
              </a:rPr>
              <a:t>مقام </a:t>
            </a:r>
            <a:r>
              <a:rPr lang="fa-IR" sz="2800" b="1" dirty="0">
                <a:solidFill>
                  <a:srgbClr val="C00000"/>
                </a:solidFill>
                <a:cs typeface="B Titr" panose="00000700000000000000" pitchFamily="2" charset="-78"/>
              </a:rPr>
              <a:t>معظم </a:t>
            </a:r>
            <a:r>
              <a:rPr lang="fa-IR" sz="2800" b="1" dirty="0" smtClean="0">
                <a:solidFill>
                  <a:srgbClr val="C00000"/>
                </a:solidFill>
                <a:cs typeface="B Titr" panose="00000700000000000000" pitchFamily="2" charset="-78"/>
              </a:rPr>
              <a:t>رهبری:</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ما </a:t>
            </a:r>
            <a:r>
              <a:rPr lang="fa-IR" sz="2800" b="1" dirty="0">
                <a:solidFill>
                  <a:schemeClr val="tx1"/>
                </a:solidFill>
                <a:cs typeface="B Nazanin" panose="00000400000000000000" pitchFamily="2" charset="-78"/>
              </a:rPr>
              <a:t>دراین جنگ پیروزی مطلق به دست </a:t>
            </a:r>
            <a:r>
              <a:rPr lang="fa-IR" sz="2800" b="1" dirty="0" smtClean="0">
                <a:solidFill>
                  <a:schemeClr val="tx1"/>
                </a:solidFill>
                <a:cs typeface="B Nazanin" panose="00000400000000000000" pitchFamily="2" charset="-78"/>
              </a:rPr>
              <a:t>آوردیم، ما </a:t>
            </a:r>
            <a:r>
              <a:rPr lang="fa-IR" sz="2800" b="1" dirty="0">
                <a:solidFill>
                  <a:schemeClr val="tx1"/>
                </a:solidFill>
                <a:cs typeface="B Nazanin" panose="00000400000000000000" pitchFamily="2" charset="-78"/>
              </a:rPr>
              <a:t>كه جنگ را شروع نكرده بوديم كه بگوييم فلان جا را مى‌خواستيم بگيريم، نتوانستيم، پس ناكام شديم؛ قضيه اين نبود. قضيه اين بود كه دشمنى به ما حمله كرده بود و مى‌خواست بخشى از خاك ما را بگيرد؛ همه‌ى دنيا هم به او كمك كردند؛ ما هم مردانه ايستاديم؛ ناكام شد و بينى‌اش به خاك ماليده شد و </a:t>
            </a:r>
            <a:r>
              <a:rPr lang="fa-IR" sz="2800" b="1" dirty="0" smtClean="0">
                <a:solidFill>
                  <a:schemeClr val="tx1"/>
                </a:solidFill>
                <a:cs typeface="B Nazanin" panose="00000400000000000000" pitchFamily="2" charset="-78"/>
              </a:rPr>
              <a:t>برگشت.پيروزى </a:t>
            </a:r>
            <a:r>
              <a:rPr lang="fa-IR" sz="2800" b="1" dirty="0">
                <a:solidFill>
                  <a:schemeClr val="tx1"/>
                </a:solidFill>
                <a:cs typeface="B Nazanin" panose="00000400000000000000" pitchFamily="2" charset="-78"/>
              </a:rPr>
              <a:t>از اين بالاتر؟ اين پيروزى را با همين ابعاد، با همه‌ى خصوصياتى كه در آن وجود دارد، با همه‌ى آن هزاران هزار ماجرايى كه آن را به وجود آورده است، ما بايد روايت كنيم.</a:t>
            </a:r>
            <a:br>
              <a:rPr lang="fa-IR" sz="2800" b="1"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 </a:t>
            </a:r>
            <a:r>
              <a:rPr lang="fa-IR" sz="2800" b="1" dirty="0">
                <a:solidFill>
                  <a:schemeClr val="tx1"/>
                </a:solidFill>
                <a:cs typeface="B Nazanin" panose="00000400000000000000" pitchFamily="2" charset="-78"/>
              </a:rPr>
              <a:t>6 مهر </a:t>
            </a:r>
            <a:r>
              <a:rPr lang="fa-IR" sz="2800" b="1" dirty="0" smtClean="0">
                <a:solidFill>
                  <a:schemeClr val="tx1"/>
                </a:solidFill>
                <a:cs typeface="B Nazanin" panose="00000400000000000000" pitchFamily="2" charset="-78"/>
              </a:rPr>
              <a:t>1379)</a:t>
            </a:r>
            <a:r>
              <a:rPr lang="fa-IR" sz="2800" dirty="0">
                <a:solidFill>
                  <a:schemeClr val="tx1"/>
                </a:solidFill>
                <a:cs typeface="B Titr" panose="00000700000000000000" pitchFamily="2" charset="-78"/>
              </a:rPr>
              <a:t/>
            </a:r>
            <a:br>
              <a:rPr lang="fa-IR" sz="2800" dirty="0">
                <a:solidFill>
                  <a:schemeClr val="tx1"/>
                </a:solidFill>
                <a:cs typeface="B Titr" panose="00000700000000000000" pitchFamily="2" charset="-78"/>
              </a:rPr>
            </a:b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88489" y="0"/>
            <a:ext cx="12192001" cy="781665"/>
          </a:xfrm>
          <a:solidFill>
            <a:schemeClr val="accent2">
              <a:lumMod val="20000"/>
              <a:lumOff val="80000"/>
            </a:schemeClr>
          </a:solidFill>
        </p:spPr>
        <p:txBody>
          <a:bodyPr>
            <a:normAutofit/>
          </a:bodyPr>
          <a:lstStyle/>
          <a:p>
            <a:pPr marL="0" indent="0" algn="ctr">
              <a:buNone/>
            </a:pPr>
            <a:r>
              <a:rPr lang="fa-IR" sz="3600" dirty="0">
                <a:solidFill>
                  <a:srgbClr val="0070C0"/>
                </a:solidFill>
                <a:cs typeface="B Titr" panose="00000700000000000000" pitchFamily="2" charset="-78"/>
              </a:rPr>
              <a:t>دلایل پیروزی جمهوری اسلامی ایران در دفاع مقدس</a:t>
            </a:r>
          </a:p>
        </p:txBody>
      </p:sp>
    </p:spTree>
    <p:extLst>
      <p:ext uri="{BB962C8B-B14F-4D97-AF65-F5344CB8AC3E}">
        <p14:creationId xmlns:p14="http://schemas.microsoft.com/office/powerpoint/2010/main" val="32161289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017" y="839771"/>
            <a:ext cx="11960943" cy="5560142"/>
          </a:xfrm>
        </p:spPr>
        <p:txBody>
          <a:bodyPr>
            <a:noAutofit/>
          </a:bodyPr>
          <a:lstStyle/>
          <a:p>
            <a:pPr algn="r">
              <a:lnSpc>
                <a:spcPct val="150000"/>
              </a:lnSpc>
            </a:pPr>
            <a:r>
              <a:rPr lang="fa-IR" sz="2800" b="1" dirty="0" smtClean="0">
                <a:solidFill>
                  <a:srgbClr val="C00000"/>
                </a:solidFill>
                <a:cs typeface="B Titr" panose="00000700000000000000" pitchFamily="2" charset="-78"/>
              </a:rPr>
              <a:t>🔹استمرار دشمنی:</a:t>
            </a:r>
            <a:r>
              <a:rPr lang="fa-IR" sz="2800" b="1" dirty="0">
                <a:solidFill>
                  <a:srgbClr val="C00000"/>
                </a:solidFill>
                <a:cs typeface="B Titr" panose="00000700000000000000" pitchFamily="2" charset="-78"/>
              </a:rPr>
              <a:t> </a:t>
            </a:r>
            <a:r>
              <a:rPr lang="fa-IR" sz="2800" b="1" dirty="0">
                <a:solidFill>
                  <a:prstClr val="black"/>
                </a:solidFill>
                <a:cs typeface="B Nazanin" panose="00000400000000000000" pitchFamily="2" charset="-78"/>
              </a:rPr>
              <a:t>انقلاب همچنان درگیر </a:t>
            </a:r>
            <a:r>
              <a:rPr lang="fa-IR" sz="2800" b="1" dirty="0" smtClean="0">
                <a:solidFill>
                  <a:prstClr val="black"/>
                </a:solidFill>
                <a:cs typeface="B Nazanin" panose="00000400000000000000" pitchFamily="2" charset="-78"/>
              </a:rPr>
              <a:t>جنگ ناجوانمردانه</a:t>
            </a:r>
            <a:br>
              <a:rPr lang="fa-IR" sz="2800" b="1" dirty="0" smtClean="0">
                <a:solidFill>
                  <a:prstClr val="black"/>
                </a:solidFill>
                <a:cs typeface="B Nazanin" panose="00000400000000000000" pitchFamily="2" charset="-78"/>
              </a:rPr>
            </a:br>
            <a:r>
              <a:rPr lang="fa-IR" sz="2800" b="1" dirty="0">
                <a:solidFill>
                  <a:srgbClr val="C00000"/>
                </a:solidFill>
                <a:cs typeface="B Titr" panose="00000700000000000000" pitchFamily="2" charset="-78"/>
              </a:rPr>
              <a:t>🔹 اهداف </a:t>
            </a:r>
            <a:r>
              <a:rPr lang="fa-IR" sz="2800" b="1" dirty="0" smtClean="0">
                <a:solidFill>
                  <a:srgbClr val="C00000"/>
                </a:solidFill>
                <a:cs typeface="B Titr" panose="00000700000000000000" pitchFamily="2" charset="-78"/>
              </a:rPr>
              <a:t>دشمن: </a:t>
            </a:r>
            <a:r>
              <a:rPr lang="fa-IR" sz="2800" b="1" dirty="0">
                <a:solidFill>
                  <a:prstClr val="black"/>
                </a:solidFill>
                <a:cs typeface="B Nazanin" panose="00000400000000000000" pitchFamily="2" charset="-78"/>
              </a:rPr>
              <a:t>مهار قدرت نرم انقلاب و تغییر رفتار و تغییر ساختار جمهوری اسلامی است. </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a:solidFill>
                  <a:srgbClr val="C00000"/>
                </a:solidFill>
                <a:cs typeface="B Titr" panose="00000700000000000000" pitchFamily="2" charset="-78"/>
              </a:rPr>
              <a:t>🔹 نیاز انقلاب: </a:t>
            </a:r>
            <a:r>
              <a:rPr lang="fa-IR" sz="2800" b="1" dirty="0" smtClean="0">
                <a:solidFill>
                  <a:prstClr val="black"/>
                </a:solidFill>
                <a:cs typeface="B Nazanin" panose="00000400000000000000" pitchFamily="2" charset="-78"/>
              </a:rPr>
              <a:t>در </a:t>
            </a:r>
            <a:r>
              <a:rPr lang="fa-IR" sz="2800" b="1" dirty="0">
                <a:solidFill>
                  <a:prstClr val="black"/>
                </a:solidFill>
                <a:cs typeface="B Nazanin" panose="00000400000000000000" pitchFamily="2" charset="-78"/>
              </a:rPr>
              <a:t>چنین شرایطی انقلابی بودن و انقلابی ماندن در نوع مواجهه با </a:t>
            </a:r>
            <a:r>
              <a:rPr lang="fa-IR" sz="2800" b="1" dirty="0" smtClean="0">
                <a:solidFill>
                  <a:prstClr val="black"/>
                </a:solidFill>
                <a:cs typeface="B Nazanin" panose="00000400000000000000" pitchFamily="2" charset="-78"/>
              </a:rPr>
              <a:t>دشمن				تعریف </a:t>
            </a:r>
            <a:r>
              <a:rPr lang="fa-IR" sz="2800" b="1" dirty="0">
                <a:solidFill>
                  <a:prstClr val="black"/>
                </a:solidFill>
                <a:cs typeface="B Nazanin" panose="00000400000000000000" pitchFamily="2" charset="-78"/>
              </a:rPr>
              <a:t>می‌شود</a:t>
            </a:r>
            <a:r>
              <a:rPr lang="fa-IR" sz="2800" b="1" dirty="0" smtClean="0">
                <a:solidFill>
                  <a:prstClr val="black"/>
                </a:solidFill>
                <a:cs typeface="B Nazanin" panose="00000400000000000000" pitchFamily="2" charset="-78"/>
              </a:rPr>
              <a:t>.</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a:t>
            </a:r>
            <a:r>
              <a:rPr lang="fa-IR" sz="2800" b="1" dirty="0">
                <a:solidFill>
                  <a:srgbClr val="C00000"/>
                </a:solidFill>
                <a:cs typeface="B Titr" panose="00000700000000000000" pitchFamily="2" charset="-78"/>
              </a:rPr>
              <a:t>🔹 ضرورت ایستادگی: </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*افزایش قدرت دفاعی</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 دفاع </a:t>
            </a:r>
            <a:r>
              <a:rPr lang="fa-IR" sz="2800" b="1" dirty="0">
                <a:solidFill>
                  <a:prstClr val="black"/>
                </a:solidFill>
                <a:cs typeface="B Nazanin" panose="00000400000000000000" pitchFamily="2" charset="-78"/>
              </a:rPr>
              <a:t>از انقلاب اسلامی و آرمان‌های بلندش </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 شناخت توطئه ها و مقابله به موقع</a:t>
            </a:r>
            <a:endParaRPr lang="fa-IR" sz="2800" b="1" dirty="0">
              <a:solidFill>
                <a:prstClr val="black"/>
              </a:solidFill>
              <a:cs typeface="B Nazanin" panose="00000400000000000000" pitchFamily="2" charset="-78"/>
            </a:endParaRPr>
          </a:p>
        </p:txBody>
      </p:sp>
      <p:sp>
        <p:nvSpPr>
          <p:cNvPr id="3" name="Content Placeholder 2"/>
          <p:cNvSpPr>
            <a:spLocks noGrp="1"/>
          </p:cNvSpPr>
          <p:nvPr>
            <p:ph idx="1"/>
          </p:nvPr>
        </p:nvSpPr>
        <p:spPr>
          <a:xfrm>
            <a:off x="88489" y="1"/>
            <a:ext cx="12192001" cy="777921"/>
          </a:xfrm>
          <a:solidFill>
            <a:schemeClr val="accent2">
              <a:lumMod val="40000"/>
              <a:lumOff val="60000"/>
            </a:schemeClr>
          </a:solidFill>
        </p:spPr>
        <p:txBody>
          <a:bodyPr>
            <a:normAutofit/>
          </a:bodyPr>
          <a:lstStyle/>
          <a:p>
            <a:pPr marL="0" indent="0" algn="ctr">
              <a:buNone/>
            </a:pPr>
            <a:r>
              <a:rPr lang="fa-IR" sz="3600" dirty="0">
                <a:solidFill>
                  <a:srgbClr val="0070C0"/>
                </a:solidFill>
                <a:cs typeface="B Titr" panose="00000700000000000000" pitchFamily="2" charset="-78"/>
              </a:rPr>
              <a:t>نتیجه : دفاع همچنان باقی است </a:t>
            </a:r>
          </a:p>
        </p:txBody>
      </p:sp>
    </p:spTree>
    <p:extLst>
      <p:ext uri="{BB962C8B-B14F-4D97-AF65-F5344CB8AC3E}">
        <p14:creationId xmlns:p14="http://schemas.microsoft.com/office/powerpoint/2010/main" val="515069458"/>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2536</TotalTime>
  <Words>446</Words>
  <Application>Microsoft Office PowerPoint</Application>
  <PresentationFormat>Widescreen</PresentationFormat>
  <Paragraphs>75</Paragraphs>
  <Slides>35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35</vt:i4>
      </vt:variant>
    </vt:vector>
  </HeadingPairs>
  <TitlesOfParts>
    <vt:vector size="44" baseType="lpstr">
      <vt:lpstr>0 Titr Bold</vt:lpstr>
      <vt:lpstr>Arial</vt:lpstr>
      <vt:lpstr>B Nazanin</vt:lpstr>
      <vt:lpstr>B Titr</vt:lpstr>
      <vt:lpstr>Calibri</vt:lpstr>
      <vt:lpstr>Century Gothic</vt:lpstr>
      <vt:lpstr>Tahoma</vt:lpstr>
      <vt:lpstr>Wingdings 3</vt:lpstr>
      <vt:lpstr>Wisp</vt:lpstr>
      <vt:lpstr>.</vt:lpstr>
      <vt:lpstr>انقلاب اسلامی تهدید کننده منافع نامشروع غرب:  - انقلاب اسلامی حرکت عظیم استقلال طلبانه  - به خطر انداختن منافع نامشروع غرب -  تهدید منافع نامشروع آمریکا در نفت، گاز، بازار، و حیاط خلوت آمریکا -  ایجاد ترس برای آمریکا از ایجاد الگوی مشابه در منطقه و جهان </vt:lpstr>
      <vt:lpstr>راهبرد آمریکا در مواجهه با انقلاب: اول: براندازي نظام مردم سالاري اسلامي بر آمده از انقلاب. دوم: استحاله سياسي انقلاب كه از طريق تهي سازي نظام و انقلاب از ارزش هاي اصلي و هويت   بخش اسلامي و ملي. سوم: انحراف نظام و انقلاب از اصول ومباني اسلامي.  </vt:lpstr>
      <vt:lpstr>1.  تجزیه ایران:  سياست موزائيكي كردن يا تجزيه ايران با حمايت‌ از گروه‌هاي تجزيه طلب نظیر: تحركات تجزيه طلبانه، كردستان ، گنبد و تركمن صحرا، «خلق عرب» در خوزستان ، خلق مسلمان در تبریز و ... 2. ترور شخصيت هاي انقلاب:  نظیر: ترور آيت‌الله مطهري، آيت‌الله مفتح، ترور امامان جمعه و ساير شخصيت‌ها، ترور نافرجام مقام معظم رهبري ، انفجار حزب جمهوري اسلامي و نخست‌وزيري و...  تحریک، تایید و عدم هر گونه واکنش آمریکا در ترورها: تایید غرب و امريكا  - عدم هر گونه واكنشي در نقطه مقابل واکنش مجلس سناي امريكا در جريان اعدام عناصري از حكومت شاه و ساواك با صدور بيانيه‌اي و اخطار شديداللحني به جمهوري اسلامي ايران   </vt:lpstr>
      <vt:lpstr>3. حمله طبس:  "برژينسكي" در كتاب «قدرت و اصول اخلاقي» :   «از همان آغاز پيروزي انقلاب، به عمليات نظامي عليه ايران مي‌انديشيديم.»    «طرح عمليات نجات! از نخستين روزهاي گروگانگيري تحت مطالعه بود». شکست حمله طبس: به تعبیر امام با امدادهاي غيبي، شكست سختي خورد   - سايرس ونس: «همه ما گيج و پريشان شده بوديم».   - برژينسكي: حمله طبس تلخ‌ترين شكست و دلشكستگي براي خود من در مدت خدمت در  كاخ سفيد بود.   4. طراحي كودتاي نافرجام نوژه (نقاب):  هدايت كودتا با كمك امريكا، تامین اسلحه و مهمات توسط حكومت بعثي عراق، و قاچاقچيان،  پول بسيار كلاني مستقيما توسط "سيا"، اشرف و بختيار در اختيار كودتاچيان قرار گرفت ولیکن نتیجه كودتا؛ علی رغم برنامه‌ريزي دقيق و حساب شده؛ شکست کودتا بود.</vt:lpstr>
      <vt:lpstr>تحریک صدام: تشويق و تحریک صدام به حمله  به ايران و تهیج کشورهای مرتجع منطقه به پشتیبانی آن حمله تمام عیار صدام:    -هجوم هوائی با 192 فروند شکاری بمب افکن به تهران، تبریز، همدان، اهواز و ...     - حمله سراسری نیروی زمینی به پنج استان در جنگاری بمب افکن   - 1609  کیلو متر مرز درگیری  دشمن با ج ا ا   (کوه دالامپر داغ تا دهانه فاو) اهداف دشمن: هدف حداكثري : تصرف تهران و ساقط نمودن نظام نوپاي جمهوري اسلامي ايران هدف متوسط :  تصرف استان نفت‌خيز خوزستان  هدف متجاوزان از منظر رهبر معظم انقلاب: هدفشان این نبود که ایران را قدری کوچکتر کنند، بلکه قرن ها سر جای خود بنشانند. چون جرات کرده بود در مقابل امپراتوری جهانی بایستد !لذا خدا نخواست خدا نخواست ! </vt:lpstr>
      <vt:lpstr> ارائه بمب خوشه ای:   آمريکا به پيشنهاد ويليام کيسي( رئيس وقت سيا) تحويل بمب هاي خوشه اي به عراق را در  اولويت قرار داد.  بمب هاي خوشه اي موسوم به چرخ گوشت هاي هوايي، کارآمدترين سلاح براي در هم شکستن امواج انساني به شمار مي روند. ارائه مواد بيولوژيکي و ميکروبي:   يک شرکت خصوصي آمريکا در دهه 80 با گرفتن مجوز از طرف وزارت بازرگاني آمريکا نمونه  هايي از مواد بيولوژيکي و ميکروبي را به عراق صادر کرده اند که اين مواد از نوع ضعيف شده  نبوده و قادر به توليد مثل بوده اند. در ميان آنها ميکروب سياه زخم، طاعون و همچنين يک  باکتري سمي به نام « ستريديوم باتوليني» به چشم مي خورد.» اطلاعات جاسوسی:   پیوند ماهواره اي در صدر توافقات بلند مدت عراق و آمريکا بود.  در تحرکات نيروي هوايي ايران نيز اطلاعات مهمی در اختيار ارتش عراق قرار مي گرفت.</vt:lpstr>
      <vt:lpstr>چرا می گوییم جمهوری اسلامی ایران در جنگ تحمیلی پیروز شده است؟  1- حفظ انقلاب اسلامی و تثبیت آن  2- شکست استراتژی عراق در تهاجم به ایران  3- پذیرش مجدد قرارداد 1975 الجزایر توسط عراق  4- معرفی رژیم بعث عراق به عنوان متجاوز توسط دبیرکل سازمان ملل  مقام معظم رهبری: ما دراین جنگ پیروزی مطلق به دست آوردیم، ما كه جنگ را شروع نكرده بوديم كه بگوييم فلان جا را مى‌خواستيم بگيريم، نتوانستيم، پس ناكام شديم؛ قضيه اين نبود. قضيه اين بود كه دشمنى به ما حمله كرده بود و مى‌خواست بخشى از خاك ما را بگيرد؛ همه‌ى دنيا هم به او كمك كردند؛ ما هم مردانه ايستاديم؛ ناكام شد و بينى‌اش به خاك ماليده شد و برگشت.پيروزى از اين بالاتر؟ اين پيروزى را با همين ابعاد، با همه‌ى خصوصياتى كه در آن وجود دارد، با همه‌ى آن هزاران هزار ماجرايى كه آن را به وجود آورده است، ما بايد روايت كنيم.                     ( 6 مهر 1379) </vt:lpstr>
      <vt:lpstr>🔹استمرار دشمنی: انقلاب همچنان درگیر جنگ ناجوانمردانه 🔹 اهداف دشمن: مهار قدرت نرم انقلاب و تغییر رفتار و تغییر ساختار جمهوری اسلامی است.  🔹 نیاز انقلاب: در چنین شرایطی انقلابی بودن و انقلابی ماندن در نوع مواجهه با دشمن    تعریف می‌شود.  🔹 ضرورت ایستادگی:      *افزایش قدرت دفاعی    * دفاع از انقلاب اسلامی و آرمان‌های بلندش     * شناخت توطئه ها و مقابله به موقع</vt:lpstr>
      <vt:lpstr>انقلاب اسلامی درگیر پنج جنگ هم‌ افزا است: 1- جنگ نرم  2- جنگ اقتصادی  3- جنگ اطلاعاتی 4-جنگ نیابتی 5- جنگ دیپلماتیک</vt:lpstr>
      <vt:lpstr>🔹کارکرد جنگ نرم: تغییر باور مردم و مسوؤلين برای عدم پایبندی به ارزش‌های انقلاب است.  🔹 جنگ اقتصادی:  مکمل جنگ نرم می‌باشد و یکی از کارکردهای آن تغییر ادراک و تسریع        رویگردانی مردم از نظام و خطای محاسباتی مسوؤلين است.  🔹 کارکرد جنگ اطلاعاتی: توسعه نفوذ و شبکه همکار غرب در ایران از حوزه تصمیم‌سازی به حوزه      تصمیم‌گیری است.  🔹 کارکرد جنگ نیابتی: انتقال نا امنی به جغرافیای پیرامونی و محیط داخلی ایران و تثبیت بی‌ثباتی      در عمق راهبردی جمهوری اسلامی ایران است. 🔹 کارکرد جنگ دیپلماتیک: حفظ اجماع و فشار علیه ایران است.</vt:lpstr>
      <vt:lpstr>دفاع یک اصل قرآنی و یک اصل طبیعی:  - قرآن:          - احادیث: توصیه های مکرر به توسعه و حفظ                  قدرت دفاعی   - طبیعت: طبیعت جزو ذات همه موجودات زنده است اعم از نباتات ، حیوانات، جسم و جان  مقام معظم رهبری:  دفاع جزئی از هویت یک ملت زنده است !هر ملتی که نتواند از خود دفاع بکند ، زنده نیست ! هر ملتی هم که به فکر دفاع از خود نباشد و خود را آماده نکند ، در واقع زنده نیست ! هر ملتی هم که اهمیت دفاع را درک نکند ، به یک معنا زنده نیست !  ..  </vt:lpstr>
      <vt:lpstr> بخشی از برنامه های دشمن: 1- نابودی توان هسته ای  2- نابودی قدرت موشکی 3- تضعیف سپاه، بسیج و قدرت مردمی 4- کاهش قدرت منطقه ای و از بین بردن نفوذ ایران در عرصه بین المللی 5- کنترل پیشرفت فنی، علمی و دفاعی</vt:lpstr>
      <vt:lpstr>توافق آشکار و نهان داخل و خارج به وسیله دوستان ناآگاه و مغرضین پی ریزی برجام های چند گانه توافقات پنهانی که هر از چند گاه یکی از آنها خود نمایی می کند</vt:lpstr>
      <vt:lpstr>  اجرای کل تعهدات ایران در برجام:           - تعطیلی فردو     -از کار انداختن 19 هزار سانتیفیوژ     -بتن ریختن روی رآکتور اتمی اراک      -نابودی 11 تن اورانیوم و ... آسایش غرب و شیاطین منطقه از قدرت هسته ای :     -اطمینان به اسرائیل و عربستان و ...  عدم پایبندی غرب به تعهدات:     -عدم لغو تحریم ها (فقط روی کاغذ تحریم لغو شد)     -عدم عودت دارایی های ایران     -افزایش تحریم     - بهانه جوئی های مختلف</vt:lpstr>
      <vt:lpstr>اقدامات برای نابودی توان موشکی:     - وارد کردن بحث موشکی در قطعنامه سازمان ملل در جریان مذاکرات هسته ای    - بزرگ نمایی و تبلیغ خطر موشک ایران     هنر نمایی نا آگاهان و مغرضان داخلی:    - تبلیغ این که موشک می خواهیم چکار؟    - الغاء اینکه ما با موشک غرب را تحریک می کنیم    - «زمان، زمان گفتگوست نه موشک!!!!!!!» ..  </vt:lpstr>
      <vt:lpstr>پاسخ کلی:     - هیچ منع قانونی جهانی در خصوص عدم مجوز تولید یا خرید موشک وجود ندارد.     ( فقط قطعنامه تحمیلی آنهم در خصوص موشک های دارای توانمندی حمل سلاح اتمی)    - خرید انبوه موشک کشور های منطقه و دشمنان (مغایر محدود سازی موشک است).      - تولید انبوه موشک های قاره پیما توسط غرب و شرق.   </vt:lpstr>
      <vt:lpstr> پاسخ به ابهام آفرینی داخلی و خارجی:     - موشک هیچ ارتباطی با بحث هسته ای ندارد    - موشک صرفا یک بهانه جویی است ، ساده لوحی است که فکر کنیم تحریک است      </vt:lpstr>
      <vt:lpstr>- سپاه خار چشم دشمنان:   - دفاع جانانه در عرصه دفاه مقدس (امام رحمه الله فرمودند: اگر سپاه نبود کشور نبود)  - تلاش چشم گیر در عرصه سازندگی (صناع پتروشیمی ، نفت، گاز، جاده سازی، پل سازی،   - تلاش در عرصه های مختلف‌، بهداشت و درمان ، علم و فناوری، فضای مجازی و IT)  تلاش در جهت تضعیف سپاه:   - اتهام زنی و دروغ پردازی  - تبلیغ مسموم رسانه ای  - اختلال در اجرای پروژه های اقتصادی  - کاهش بودجه و ...    ..  </vt:lpstr>
      <vt:lpstr>- تخریب قدرت منطقه ای:    - تخریب رسانه ای و تبلیغاتی (ماجراجویی، دخالت، بودجه ایران را صرف خارج کردن و ...   - زیر سوال بردن اقدامات منطقه ای    - تلاش در جهت محصور کردن ایران در مرز داخلی  پاسخ :   - جواب نغزی؛ حضور ایران ماجرا جوی و دخالت است اما حضور آمریکا و عربستان جایز و لازم  - جواب حلی:  1-حضور ما دفاع از خودمان و تمامیت ارضی کشور             2- دفاع از مستضعفین و محرومین      3- علامت زنده بودن و اقتدار ایران در صحنه بین المللی  ..  </vt:lpstr>
      <vt:lpstr>تلاش مرموز برای تخریب بنیه دفاعی:   - زیر سوال بردن توانمندی دفاعی و پیشرفت دفاعی  - تلاش برای تضعیف ارکان نظامی و خلع سلاح ایران   بخش از مصادیق تخریب بنیه دفاعی:  - سخنان آقای هاشمی (الگوی قرار دادن ژاپن و آلمان برای ایران)   - پذیرش تعهدات و همکاری با FATF  ..  </vt:lpstr>
      <vt:lpstr>- مقایسه ایران با دو کشور شکست خورده:    - ژاپن و آلمان دو کشور شکست خورده و تسلیم بی قید و شرط جنگ جهانی دوم   - خلع سلاح شده  (خلع به اختیار خودشان نبود) مانع نبودن  قدرت دفاعی برای پیشرفت:   - کشور های پیشرفته همه دارای قدرت دفاعی هستند   - صنایع دفاعی عامل و زمینه  پیشرفت های علمی(نظیر اینترنت و ... ) قدرتمند بودن آلمان و ژاپن قبل از خلع سلاح :     - ژاپن و آلمان قبل خلع سلاح جزو قدرت های برتر و پیشرفته علمی بودند    </vt:lpstr>
      <vt:lpstr>نتیجه خلع سلاح و اجرای نظر جاهلان:    - جسوری و تجاوز دشمنان (وجود دشمنان غدار، کینه توز و جهانی )   - وجود دشمنان منطقه ای (همسایه های نظیر عربستان، داعش، ....)   - هنوز آثار تجاوز جنگ 8 ساله در کشورمان مشهود است   - نا امنی در عرصه علمی، فنی، اقتصادی        - و نابودی کامل ایران   </vt:lpstr>
      <vt:lpstr>اعلام آمادگی برای برجام ها    برنامه دولت یازدهم برای قرار گرفتن در قوانین و عهدنامه های بین المللی   همچنین پذیرش تعهداتی علاوه بر برجام نظیر FATF   و پالرمو ماهیت تعهدات استکباری:   زمینه ساز نفوذ     انقلاب زدایی از سیستم تصمیم گیری و تصمیم سازی در کشور    چراغ سبز برای گفت‌وگو پیرامون برنامه موشکی، سیاست های منطقه ای، حقوق بشر و ...    درنهایت موجب کنترل قدرت و کاهش اثرگذاری در منطقه و به مخاطره افتادن امنیت ملی   کشور</vt:lpstr>
      <vt:lpstr>🔹معرفیFATF : FATF نهاد گروه کاری اقدام مالی مبارزه با پولشویی هست که آمریکا بعد از یازده سپتامبر، مبارزه با تامین مالی تروریسم را به آن افزود. نرم افزاری است که کل تراکنش مالی بانک های کشور را در اختیار آمریکا قرار می گیرد. </vt:lpstr>
      <vt:lpstr>🔹زمان تصویب: شورای امنیت سازمان ملل در 28 سپتامبر 2001 قطعنامه 1373 را تصویب نمود.  🔹 موضوع: عدم حمایت مالی، تسلیحاتی از تروریسم و لزوم همکاری اطلاعاتی برای مبارزه با     تروریسم کارکرد: کشورهای متهم به حمایت از تروریسیم، در سه گام متوالی  می‌بایست از طریق همکاری با FATF   خود را از اتهام حمایت مالی از تروریسیم مبرا نمایند:     1- اجرای درونی لیست تحریم‌ها    2- عدم حمایت تسلیحاتی از تروریسم    3- ارائه اطلاعات لازم به آمریکا برای مبارزه با تروریسم</vt:lpstr>
      <vt:lpstr>🔹چرایی همکاری با FATF :  شرط آمریکا برای هزینه‌کرد دارایی‌های آزاد شده در برجام  ♦هدف عمده طرغداران پذیرش FATF: 🔹 جلب اعتماد آمریکا برای  بهره‌مند شدن از گشایش‌های بعدی آمریکا ( بخوانید تکدی گشایش برجام ) 🔹 فراهم کردن امکان نظارت آمریکا بر تراکنش‌های بانکی ایران </vt:lpstr>
      <vt:lpstr>♦تعهدات تلویحی  به آمریکا با FATF : سریع القلم مشاور ارشد روحانی در حاشیه اجلاس داووس سوییس با سی ان ان  :   « دولت پول برجام را صرف مبارزه با داعش نخواهد کرد! »    « ایران دیگر منابعی در اختیار نخواهد داشت که به منطقه و یا بلندپروازی هایش در منطقه   اختصاص دهد.»  کاهش مبلغ پنج هزار میلیارد تومان از بودجه دفاعی در لایحه بودجه دولت مبلغ مذکور مربوط به دارایی‌های بخش دفاعی ایران بود که در قبال آزادی چند جاسوس آمریکایی، به کشور مسترد شد. </vt:lpstr>
      <vt:lpstr>🔹 اشراف اطلاعاتی و افزایش دقت و هوشمندی آمریکا در اعمال تحریم‌ها  🔹ایجاد تحریم‌ خودکار و درونی علیه افراد و نهادهای ایرانی، شامل 178 فرد و نهاد     از جمله تحریم:        ودجا، سپاه، دانشگاه مالک، وزارت اطلاعات، سپاه،         شخصیت های امنیتی و سیاسی و ...  🔹 پرونده سازی علیه ایران و حقوقی کردن تحریم ها  🔹 زمینه سازی بازگشت سریع و آسان تحریم‌ها  </vt:lpstr>
      <vt:lpstr>  در حالی که توجه اکثر کارشناسان و نمایندگان مجلس به توافق FATF مشغول است  و در روزهای که انتقادات فراوانی از سوی علما، نخبگان و سیاسیون به دولت حسن روحانی صورت گرفته است خبر می رسد که دولت زیر بار تعهدی دیگر تحت عنوان کنوانسیون پالرمو رفته است.  کنوانسیونی که از قرارداد FATF هم به نوعی می تواند خطرناک تر باشد.</vt:lpstr>
      <vt:lpstr>عنوان:  « کنوانسیون ملل متحد برای مقابله با جرایم سازمان یافته فراملی» موسوم به «کنوانسیون پالرمو»  سال تاسیس: در سال 2000 مورد پذیرش مجمع عمومی سازمان ملل قرار گرفته است  اعضاء :  تاکنون 180 کشور به عضویت آن در آمده اند و کشورمان نیز پس از دوماه از تصویب این کنوانسیون آن را امضا نمود اما به دلیل اینکه هنوز الحاق به آن از تصویب مجلس شورای اسلامی نگذشته است، از آن زمان تاکنون صرفا به عنوان ناظر در نشست های کنفرانس اعضاء کنوانسیون شرکت می نماید.</vt:lpstr>
      <vt:lpstr>طرح عضویت در کنوانسیون: دولت یازدهم در سال 93  طرح عضویت در کنوانسیون پالرمو را به مجلس ارائه داد رد لایحه  توسط کمیسیون حقوقی و قضایی مجلس در تاریخ سوم تیرماه سال  93  دلیل رد " ابهام در تامین منافع ملی ناشی از الحاق به کنوانسیون مذکور" ذکر شد. توافق پذیرش پالرمو توسط تیم مذاکره هسته ای: کریمی قدوسی٬ عضو کمیسیون امنیت ملی و سیاست خارجی مجلس پس از دوسال،  اظهار داشت: تازه متوجه شده‌ایم تیم مذاکره‌کننده هسته‌ای٬ توافق کرده که ایران به کنوانسیون «پالرمو» بپیوندد تا به اسم مبارزه با جرائم سازمان‌یافته٬ با گروه‌های مقاومت" مقابله کند.</vt:lpstr>
      <vt:lpstr>1- نفوذ قدرت‌های استکباری دراین کنوانسیون:  سلطه استکبار و عدم استقلال سایر اعضاء در تصمیم‌گیری  تبدیل شدن آن به ابزار برای مهار گروه‌های مقاومت 2- تضاد عضویت در «کنوانسیون پالرمو» با حمایت از محور مقاومت:  قرار گرفتن گروه های مقاومت از جمله حزب الله در لیست گروه های تروریستی    الزام امضا کنندگان این کنوانسیون برای مقابله با حزب الله 3- دور شدن ج.ا.ا از موضع اصولی و تعریف خود از تروریسم:  ج.ا.ا. مواضع و تعریف مشخصی ازتروریسم دارد.  پذیرش پالرمو به معنای دست کشیدن از مواضع اصولی و پذیرش تعریف استعماری است </vt:lpstr>
      <vt:lpstr>الزام ج. ا. ایران به بازنگری و ترمیم ‌قوانین و فرآیندهای کیفری:  به علت متعهد شدن دولت ایران به جرم‌انگاری، ‌مشارکت در گروه مجرمانه سازمان‌یافته،  پولشویی و فساد مجبور به بازنگری قوانین مطابق خواست آنهاست  بدیهی است الحاق بدون توجه به الزامات جرم‌انگاری می‌‌تواند به ابزاری برای فشار در سطح  فراملی نسبت به ایران شود. به‌ عنوان نمونه:  دولت متعهد می‌شود نظام جامع نظارتی بانک‌ها و مؤسسات مالی غیربانکی و یا هر دستگاهی که  در معرض پولشویی قرار دارد را ایجاد کند،   امکان همکاری و مبادله اطلاعات در سطح ملی و بین‌المللی را به ‌وجود آورد    واحد اطلاعات مالی را پیش‌بینی کند.</vt:lpstr>
      <vt:lpstr>🔹 مهارقدرت ایران  🔹 ممانعت از اثر گذاری ایران در جهان و علی الخصوص خاورمیانه خالی کردن زیر پای جریان مقاومت و ضد داعش در منطقه 🔹 مسیری بن بست برای منافع ملی و امنیت ملی  🔹ذلت و خواری بی سابقه حتی در دوران قاجار 🔹 اجبار ایران به پذیرش برجام منطقه‌ای و برجام موشکی ( برجام 2 و 3 )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بازانديشي در ابعاد مختلف دفاع مقدس و ضرورت دفاع در مقابل جنگ نرم</dc:title>
  <dc:creator>ali</dc:creator>
  <cp:lastModifiedBy>ansar</cp:lastModifiedBy>
  <cp:revision>694</cp:revision>
  <dcterms:created xsi:type="dcterms:W3CDTF">2015-09-04T17:42:31Z</dcterms:created>
  <dcterms:modified xsi:type="dcterms:W3CDTF">2016-12-17T09:31:45Z</dcterms:modified>
</cp:coreProperties>
</file>