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27"/>
  </p:notesMasterIdLst>
  <p:handoutMasterIdLst>
    <p:handoutMasterId r:id="rId28"/>
  </p:handoutMasterIdLst>
  <p:sldIdLst>
    <p:sldId id="300" r:id="rId2"/>
    <p:sldId id="327" r:id="rId3"/>
    <p:sldId id="301" r:id="rId4"/>
    <p:sldId id="326" r:id="rId5"/>
    <p:sldId id="325" r:id="rId6"/>
    <p:sldId id="340" r:id="rId7"/>
    <p:sldId id="324" r:id="rId8"/>
    <p:sldId id="323" r:id="rId9"/>
    <p:sldId id="322" r:id="rId10"/>
    <p:sldId id="321" r:id="rId11"/>
    <p:sldId id="320" r:id="rId12"/>
    <p:sldId id="341" r:id="rId13"/>
    <p:sldId id="328" r:id="rId14"/>
    <p:sldId id="343" r:id="rId15"/>
    <p:sldId id="344" r:id="rId16"/>
    <p:sldId id="329" r:id="rId17"/>
    <p:sldId id="330" r:id="rId18"/>
    <p:sldId id="331" r:id="rId19"/>
    <p:sldId id="332" r:id="rId20"/>
    <p:sldId id="333" r:id="rId21"/>
    <p:sldId id="334" r:id="rId22"/>
    <p:sldId id="335" r:id="rId23"/>
    <p:sldId id="337" r:id="rId24"/>
    <p:sldId id="345" r:id="rId25"/>
    <p:sldId id="319" r:id="rId26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CC"/>
    <a:srgbClr val="FF0066"/>
    <a:srgbClr val="FFCC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2" autoAdjust="0"/>
    <p:restoredTop sz="94399" autoAdjust="0"/>
  </p:normalViewPr>
  <p:slideViewPr>
    <p:cSldViewPr>
      <p:cViewPr varScale="1">
        <p:scale>
          <a:sx n="86" d="100"/>
          <a:sy n="86" d="100"/>
        </p:scale>
        <p:origin x="113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1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E13812B6-4022-4671-BC8A-E3CDA25E67AB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998944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1"/>
            <a:ext cx="29718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30701"/>
            <a:ext cx="5486400" cy="410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 noProof="0" smtClean="0"/>
              <a:t>Click to edit Master text styles</a:t>
            </a:r>
          </a:p>
          <a:p>
            <a:pPr lvl="1"/>
            <a:r>
              <a:rPr lang="en-US" altLang="fa-IR" noProof="0" smtClean="0"/>
              <a:t>Second level</a:t>
            </a:r>
          </a:p>
          <a:p>
            <a:pPr lvl="2"/>
            <a:r>
              <a:rPr lang="en-US" altLang="fa-IR" noProof="0" smtClean="0"/>
              <a:t>Third level</a:t>
            </a:r>
          </a:p>
          <a:p>
            <a:pPr lvl="3"/>
            <a:r>
              <a:rPr lang="en-US" altLang="fa-IR" noProof="0" smtClean="0"/>
              <a:t>Fourth level</a:t>
            </a:r>
          </a:p>
          <a:p>
            <a:pPr lvl="4"/>
            <a:r>
              <a:rPr lang="en-US" altLang="fa-IR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9A19AB1D-993B-4AB1-9571-67CFA9C3EA50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643650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/>
              <a:pPr/>
              <a:t>3</a:t>
            </a:fld>
            <a:endParaRPr lang="fa-IR" sz="1200"/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12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13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14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15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16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17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18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19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20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21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4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22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23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24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5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6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7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8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9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10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DF547881-5A2C-4FE5-B7FA-B675E11C8238}" type="slidenum">
              <a:rPr lang="fa-IR" sz="1200">
                <a:solidFill>
                  <a:prstClr val="black"/>
                </a:solidFill>
              </a:rPr>
              <a:pPr/>
              <a:t>11</a:t>
            </a:fld>
            <a:endParaRPr lang="fa-IR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55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1006217 w 8042"/>
              <a:gd name="T1" fmla="*/ 781050 h 10000"/>
              <a:gd name="T2" fmla="*/ 1034327 w 8042"/>
              <a:gd name="T3" fmla="*/ 771677 h 10000"/>
              <a:gd name="T4" fmla="*/ 1039012 w 8042"/>
              <a:gd name="T5" fmla="*/ 766991 h 10000"/>
              <a:gd name="T6" fmla="*/ 1395413 w 8042"/>
              <a:gd name="T7" fmla="*/ 410832 h 10000"/>
              <a:gd name="T8" fmla="*/ 1395413 w 8042"/>
              <a:gd name="T9" fmla="*/ 368734 h 10000"/>
              <a:gd name="T10" fmla="*/ 1039012 w 8042"/>
              <a:gd name="T11" fmla="*/ 17261 h 10000"/>
              <a:gd name="T12" fmla="*/ 1034327 w 8042"/>
              <a:gd name="T13" fmla="*/ 12497 h 10000"/>
              <a:gd name="T14" fmla="*/ 1006217 w 8042"/>
              <a:gd name="T15" fmla="*/ 3202 h 10000"/>
              <a:gd name="T16" fmla="*/ 3123 w 8042"/>
              <a:gd name="T17" fmla="*/ 0 h 10000"/>
              <a:gd name="T18" fmla="*/ 0 w 8042"/>
              <a:gd name="T19" fmla="*/ 780347 h 10000"/>
              <a:gd name="T20" fmla="*/ 1006217 w 8042"/>
              <a:gd name="T21" fmla="*/ 781050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235AFB-C81C-4A1A-BA03-FC264C62087E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449268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47692E-90CD-4F8E-BC1B-886A16E9A8A7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4439932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7B678E-83C5-49C9-9F46-793FF33CB806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52213436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2C7502-3B0E-4348-B68B-236F68ED98C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76997340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algn="r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A99FF7-0D5B-48F4-ADA7-0AF08551FF2C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05389404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51D2C8-CBFD-4DCA-81CE-0C28953635DC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58416278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8AD4DF-8D45-405C-83E5-92C87D5A084B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554359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6BB285-D090-4199-8CFA-88D0057E8942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781758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نگهدارنده مکان تاری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57A75E-C362-4686-924F-1D98796A2B02}" type="datetime1">
              <a:rPr lang="en-US"/>
              <a:pPr>
                <a:defRPr/>
              </a:pPr>
              <a:t>12/17/2016</a:t>
            </a:fld>
            <a:endParaRPr lang="fa-IR"/>
          </a:p>
        </p:txBody>
      </p:sp>
      <p:sp>
        <p:nvSpPr>
          <p:cNvPr id="5" name="نگهدارنده مکان پانویس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نگهدارنده مکان شماره اسلاید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936BE-0F36-4E97-B11D-81B6F5B8727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7154442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37FB7F-6803-4A52-8941-4F8465296CE0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916933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C52215-0853-416C-B6D3-7B8DD86E32E8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501938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36F1E0-A719-4D4C-9390-827CC19C67D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52740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83E5DA-3746-4EDE-ACB3-E87130CCE49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96312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4899FCE-A7F0-40B0-B9F1-CE9258960CA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47248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480824-44FF-4F45-A8CD-075F6161CB5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3853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73440F-772B-4E1A-B1BF-FD0DAA763C14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28595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1358900 w 7908"/>
              <a:gd name="T1" fmla="*/ 238455 h 10000"/>
              <a:gd name="T2" fmla="*/ 1129839 w 7908"/>
              <a:gd name="T3" fmla="*/ 9550 h 10000"/>
              <a:gd name="T4" fmla="*/ 1124856 w 7908"/>
              <a:gd name="T5" fmla="*/ 4775 h 10000"/>
              <a:gd name="T6" fmla="*/ 1110593 w 7908"/>
              <a:gd name="T7" fmla="*/ 0 h 10000"/>
              <a:gd name="T8" fmla="*/ 1019862 w 7908"/>
              <a:gd name="T9" fmla="*/ 0 h 10000"/>
              <a:gd name="T10" fmla="*/ 0 w 7908"/>
              <a:gd name="T11" fmla="*/ 3150 h 10000"/>
              <a:gd name="T12" fmla="*/ 0 w 7908"/>
              <a:gd name="T13" fmla="*/ 508000 h 10000"/>
              <a:gd name="T14" fmla="*/ 1019862 w 7908"/>
              <a:gd name="T15" fmla="*/ 505562 h 10000"/>
              <a:gd name="T16" fmla="*/ 1110593 w 7908"/>
              <a:gd name="T17" fmla="*/ 505562 h 10000"/>
              <a:gd name="T18" fmla="*/ 1124856 w 7908"/>
              <a:gd name="T19" fmla="*/ 500837 h 10000"/>
              <a:gd name="T20" fmla="*/ 1129839 w 7908"/>
              <a:gd name="T21" fmla="*/ 496011 h 10000"/>
              <a:gd name="T22" fmla="*/ 1358900 w 7908"/>
              <a:gd name="T23" fmla="*/ 267106 h 10000"/>
              <a:gd name="T24" fmla="*/ 1358900 w 7908"/>
              <a:gd name="T25" fmla="*/ 238455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F5B104-DE68-441F-9CA6-FC0FD3CA6D6F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35773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85725 w 22"/>
                <a:gd name="T1" fmla="*/ 533400 h 136"/>
                <a:gd name="T2" fmla="*/ 66242 w 22"/>
                <a:gd name="T3" fmla="*/ 313765 h 136"/>
                <a:gd name="T4" fmla="*/ 0 w 22"/>
                <a:gd name="T5" fmla="*/ 0 h 136"/>
                <a:gd name="T6" fmla="*/ 0 w 22"/>
                <a:gd name="T7" fmla="*/ 137272 h 136"/>
                <a:gd name="T8" fmla="*/ 77932 w 22"/>
                <a:gd name="T9" fmla="*/ 486335 h 136"/>
                <a:gd name="T10" fmla="*/ 85725 w 22"/>
                <a:gd name="T11" fmla="*/ 533400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338387 w 140"/>
                <a:gd name="T1" fmla="*/ 1373628 h 504"/>
                <a:gd name="T2" fmla="*/ 546928 w 140"/>
                <a:gd name="T3" fmla="*/ 1978025 h 504"/>
                <a:gd name="T4" fmla="*/ 550863 w 140"/>
                <a:gd name="T5" fmla="*/ 1875984 h 504"/>
                <a:gd name="T6" fmla="*/ 373800 w 140"/>
                <a:gd name="T7" fmla="*/ 1361855 h 504"/>
                <a:gd name="T8" fmla="*/ 0 w 140"/>
                <a:gd name="T9" fmla="*/ 0 h 504"/>
                <a:gd name="T10" fmla="*/ 23608 w 140"/>
                <a:gd name="T11" fmla="*/ 239404 h 504"/>
                <a:gd name="T12" fmla="*/ 338387 w 140"/>
                <a:gd name="T13" fmla="*/ 1373628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31461 w 132"/>
                <a:gd name="T1" fmla="*/ 86405 h 308"/>
                <a:gd name="T2" fmla="*/ 0 w 132"/>
                <a:gd name="T3" fmla="*/ 0 h 308"/>
                <a:gd name="T4" fmla="*/ 0 w 132"/>
                <a:gd name="T5" fmla="*/ 113898 h 308"/>
                <a:gd name="T6" fmla="*/ 267422 w 132"/>
                <a:gd name="T7" fmla="*/ 761938 h 308"/>
                <a:gd name="T8" fmla="*/ 483719 w 132"/>
                <a:gd name="T9" fmla="*/ 1209675 h 308"/>
                <a:gd name="T10" fmla="*/ 519113 w 132"/>
                <a:gd name="T11" fmla="*/ 1209675 h 308"/>
                <a:gd name="T12" fmla="*/ 302816 w 132"/>
                <a:gd name="T13" fmla="*/ 746228 h 308"/>
                <a:gd name="T14" fmla="*/ 31461 w 132"/>
                <a:gd name="T15" fmla="*/ 86405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110524 w 37"/>
                <a:gd name="T1" fmla="*/ 309563 h 79"/>
                <a:gd name="T2" fmla="*/ 146050 w 37"/>
                <a:gd name="T3" fmla="*/ 309563 h 79"/>
                <a:gd name="T4" fmla="*/ 0 w 37"/>
                <a:gd name="T5" fmla="*/ 0 h 79"/>
                <a:gd name="T6" fmla="*/ 110524 w 37"/>
                <a:gd name="T7" fmla="*/ 309563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637159 w 178"/>
                <a:gd name="T1" fmla="*/ 2591803 h 722"/>
                <a:gd name="T2" fmla="*/ 456237 w 178"/>
                <a:gd name="T3" fmla="*/ 2097004 h 722"/>
                <a:gd name="T4" fmla="*/ 157323 w 178"/>
                <a:gd name="T5" fmla="*/ 926766 h 722"/>
                <a:gd name="T6" fmla="*/ 47197 w 178"/>
                <a:gd name="T7" fmla="*/ 200276 h 722"/>
                <a:gd name="T8" fmla="*/ 0 w 178"/>
                <a:gd name="T9" fmla="*/ 0 h 722"/>
                <a:gd name="T10" fmla="*/ 129792 w 178"/>
                <a:gd name="T11" fmla="*/ 930693 h 722"/>
                <a:gd name="T12" fmla="*/ 420839 w 178"/>
                <a:gd name="T13" fmla="*/ 2108785 h 722"/>
                <a:gd name="T14" fmla="*/ 629293 w 178"/>
                <a:gd name="T15" fmla="*/ 2674269 h 722"/>
                <a:gd name="T16" fmla="*/ 700088 w 178"/>
                <a:gd name="T17" fmla="*/ 2835275 h 722"/>
                <a:gd name="T18" fmla="*/ 684356 w 178"/>
                <a:gd name="T19" fmla="*/ 2780297 h 722"/>
                <a:gd name="T20" fmla="*/ 637159 w 178"/>
                <a:gd name="T21" fmla="*/ 2591803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43277 w 23"/>
                <a:gd name="T1" fmla="*/ 2266168 h 635"/>
                <a:gd name="T2" fmla="*/ 47211 w 23"/>
                <a:gd name="T3" fmla="*/ 2313298 h 635"/>
                <a:gd name="T4" fmla="*/ 86554 w 23"/>
                <a:gd name="T5" fmla="*/ 2482180 h 635"/>
                <a:gd name="T6" fmla="*/ 90488 w 23"/>
                <a:gd name="T7" fmla="*/ 2493963 h 635"/>
                <a:gd name="T8" fmla="*/ 66882 w 23"/>
                <a:gd name="T9" fmla="*/ 2262240 h 635"/>
                <a:gd name="T10" fmla="*/ 19671 w 23"/>
                <a:gd name="T11" fmla="*/ 1056498 h 635"/>
                <a:gd name="T12" fmla="*/ 59014 w 23"/>
                <a:gd name="T13" fmla="*/ 0 h 635"/>
                <a:gd name="T14" fmla="*/ 47211 w 23"/>
                <a:gd name="T15" fmla="*/ 0 h 635"/>
                <a:gd name="T16" fmla="*/ 3934 w 23"/>
                <a:gd name="T17" fmla="*/ 1056498 h 635"/>
                <a:gd name="T18" fmla="*/ 43277 w 23"/>
                <a:gd name="T19" fmla="*/ 2266168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9610 w 17"/>
                <a:gd name="T3" fmla="*/ 220173 h 107"/>
                <a:gd name="T4" fmla="*/ 66675 w 17"/>
                <a:gd name="T5" fmla="*/ 420688 h 107"/>
                <a:gd name="T6" fmla="*/ 43143 w 17"/>
                <a:gd name="T7" fmla="*/ 180857 h 107"/>
                <a:gd name="T8" fmla="*/ 39221 w 17"/>
                <a:gd name="T9" fmla="*/ 169062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19747 w 41"/>
                <a:gd name="T3" fmla="*/ 365769 h 222"/>
                <a:gd name="T4" fmla="*/ 67140 w 41"/>
                <a:gd name="T5" fmla="*/ 652877 h 222"/>
                <a:gd name="T6" fmla="*/ 94785 w 41"/>
                <a:gd name="T7" fmla="*/ 723671 h 222"/>
                <a:gd name="T8" fmla="*/ 161925 w 41"/>
                <a:gd name="T9" fmla="*/ 873125 h 222"/>
                <a:gd name="T10" fmla="*/ 150077 w 41"/>
                <a:gd name="T11" fmla="*/ 833795 h 222"/>
                <a:gd name="T12" fmla="*/ 51342 w 41"/>
                <a:gd name="T13" fmla="*/ 361836 h 222"/>
                <a:gd name="T14" fmla="*/ 31595 w 41"/>
                <a:gd name="T15" fmla="*/ 86526 h 222"/>
                <a:gd name="T16" fmla="*/ 27646 w 41"/>
                <a:gd name="T17" fmla="*/ 70794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7510 w 450"/>
                <a:gd name="T1" fmla="*/ 3353798 h 878"/>
                <a:gd name="T2" fmla="*/ 196497 w 450"/>
                <a:gd name="T3" fmla="*/ 2407352 h 878"/>
                <a:gd name="T4" fmla="*/ 585562 w 450"/>
                <a:gd name="T5" fmla="*/ 1523740 h 878"/>
                <a:gd name="T6" fmla="*/ 1120034 w 450"/>
                <a:gd name="T7" fmla="*/ 718671 h 878"/>
                <a:gd name="T8" fmla="*/ 1430500 w 450"/>
                <a:gd name="T9" fmla="*/ 349518 h 878"/>
                <a:gd name="T10" fmla="*/ 1595557 w 450"/>
                <a:gd name="T11" fmla="*/ 172795 h 878"/>
                <a:gd name="T12" fmla="*/ 1768475 w 450"/>
                <a:gd name="T13" fmla="*/ 3927 h 878"/>
                <a:gd name="T14" fmla="*/ 1768475 w 450"/>
                <a:gd name="T15" fmla="*/ 0 h 878"/>
                <a:gd name="T16" fmla="*/ 1591628 w 450"/>
                <a:gd name="T17" fmla="*/ 168868 h 878"/>
                <a:gd name="T18" fmla="*/ 1426570 w 450"/>
                <a:gd name="T19" fmla="*/ 345590 h 878"/>
                <a:gd name="T20" fmla="*/ 1112174 w 450"/>
                <a:gd name="T21" fmla="*/ 710817 h 878"/>
                <a:gd name="T22" fmla="*/ 569842 w 450"/>
                <a:gd name="T23" fmla="*/ 1515885 h 878"/>
                <a:gd name="T24" fmla="*/ 176848 w 450"/>
                <a:gd name="T25" fmla="*/ 2399497 h 878"/>
                <a:gd name="T26" fmla="*/ 0 w 450"/>
                <a:gd name="T27" fmla="*/ 3353798 h 878"/>
                <a:gd name="T28" fmla="*/ 0 w 450"/>
                <a:gd name="T29" fmla="*/ 3373434 h 878"/>
                <a:gd name="T30" fmla="*/ 27510 w 450"/>
                <a:gd name="T31" fmla="*/ 3448050 h 878"/>
                <a:gd name="T32" fmla="*/ 27510 w 450"/>
                <a:gd name="T33" fmla="*/ 3353798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102598 w 35"/>
                <a:gd name="T3" fmla="*/ 287338 h 73"/>
                <a:gd name="T4" fmla="*/ 138113 w 35"/>
                <a:gd name="T5" fmla="*/ 287338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7781 w 8"/>
                <a:gd name="T1" fmla="*/ 173170 h 48"/>
                <a:gd name="T2" fmla="*/ 31750 w 8"/>
                <a:gd name="T3" fmla="*/ 188913 h 48"/>
                <a:gd name="T4" fmla="*/ 31750 w 8"/>
                <a:gd name="T5" fmla="*/ 74778 h 48"/>
                <a:gd name="T6" fmla="*/ 3969 w 8"/>
                <a:gd name="T7" fmla="*/ 0 h 48"/>
                <a:gd name="T8" fmla="*/ 0 w 8"/>
                <a:gd name="T9" fmla="*/ 102328 h 48"/>
                <a:gd name="T10" fmla="*/ 27781 w 8"/>
                <a:gd name="T11" fmla="*/ 173170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7354 w 52"/>
                <a:gd name="T1" fmla="*/ 70697 h 135"/>
                <a:gd name="T2" fmla="*/ 0 w 52"/>
                <a:gd name="T3" fmla="*/ 0 h 135"/>
                <a:gd name="T4" fmla="*/ 46892 w 52"/>
                <a:gd name="T5" fmla="*/ 188524 h 135"/>
                <a:gd name="T6" fmla="*/ 62523 w 52"/>
                <a:gd name="T7" fmla="*/ 243511 h 135"/>
                <a:gd name="T8" fmla="*/ 199292 w 52"/>
                <a:gd name="T9" fmla="*/ 530225 h 135"/>
                <a:gd name="T10" fmla="*/ 203200 w 52"/>
                <a:gd name="T11" fmla="*/ 530225 h 135"/>
                <a:gd name="T12" fmla="*/ 93785 w 52"/>
                <a:gd name="T13" fmla="*/ 219945 h 135"/>
                <a:gd name="T14" fmla="*/ 27354 w 52"/>
                <a:gd name="T15" fmla="*/ 70697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27835 w 103"/>
                <a:gd name="T1" fmla="*/ 832351 h 920"/>
                <a:gd name="T2" fmla="*/ 103388 w 103"/>
                <a:gd name="T3" fmla="*/ 1763790 h 920"/>
                <a:gd name="T4" fmla="*/ 226658 w 103"/>
                <a:gd name="T5" fmla="*/ 2691267 h 920"/>
                <a:gd name="T6" fmla="*/ 401622 w 103"/>
                <a:gd name="T7" fmla="*/ 3610816 h 920"/>
                <a:gd name="T8" fmla="*/ 409575 w 103"/>
                <a:gd name="T9" fmla="*/ 3646488 h 920"/>
                <a:gd name="T10" fmla="*/ 393669 w 103"/>
                <a:gd name="T11" fmla="*/ 3464164 h 920"/>
                <a:gd name="T12" fmla="*/ 393669 w 103"/>
                <a:gd name="T13" fmla="*/ 3432455 h 920"/>
                <a:gd name="T14" fmla="*/ 250517 w 103"/>
                <a:gd name="T15" fmla="*/ 2687303 h 920"/>
                <a:gd name="T16" fmla="*/ 119294 w 103"/>
                <a:gd name="T17" fmla="*/ 1759827 h 920"/>
                <a:gd name="T18" fmla="*/ 35788 w 103"/>
                <a:gd name="T19" fmla="*/ 828387 h 920"/>
                <a:gd name="T20" fmla="*/ 11929 w 103"/>
                <a:gd name="T21" fmla="*/ 364649 h 920"/>
                <a:gd name="T22" fmla="*/ 3976 w 103"/>
                <a:gd name="T23" fmla="*/ 0 h 920"/>
                <a:gd name="T24" fmla="*/ 0 w 103"/>
                <a:gd name="T25" fmla="*/ 0 h 920"/>
                <a:gd name="T26" fmla="*/ 3976 w 103"/>
                <a:gd name="T27" fmla="*/ 364649 h 920"/>
                <a:gd name="T28" fmla="*/ 27835 w 103"/>
                <a:gd name="T29" fmla="*/ 832351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1300 w 88"/>
                <a:gd name="T1" fmla="*/ 908844 h 330"/>
                <a:gd name="T2" fmla="*/ 350838 w 88"/>
                <a:gd name="T3" fmla="*/ 1309688 h 330"/>
                <a:gd name="T4" fmla="*/ 350838 w 88"/>
                <a:gd name="T5" fmla="*/ 1222375 h 330"/>
                <a:gd name="T6" fmla="*/ 350838 w 88"/>
                <a:gd name="T7" fmla="*/ 1206500 h 330"/>
                <a:gd name="T8" fmla="*/ 247181 w 88"/>
                <a:gd name="T9" fmla="*/ 896938 h 330"/>
                <a:gd name="T10" fmla="*/ 0 w 88"/>
                <a:gd name="T11" fmla="*/ 0 h 330"/>
                <a:gd name="T12" fmla="*/ 27908 w 88"/>
                <a:gd name="T13" fmla="*/ 250031 h 330"/>
                <a:gd name="T14" fmla="*/ 211300 w 88"/>
                <a:gd name="T15" fmla="*/ 908844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3813 w 90"/>
                <a:gd name="T1" fmla="*/ 59474 h 207"/>
                <a:gd name="T2" fmla="*/ 0 w 90"/>
                <a:gd name="T3" fmla="*/ 0 h 207"/>
                <a:gd name="T4" fmla="*/ 3969 w 90"/>
                <a:gd name="T5" fmla="*/ 114983 h 207"/>
                <a:gd name="T6" fmla="*/ 166688 w 90"/>
                <a:gd name="T7" fmla="*/ 503545 h 207"/>
                <a:gd name="T8" fmla="*/ 317500 w 90"/>
                <a:gd name="T9" fmla="*/ 820738 h 207"/>
                <a:gd name="T10" fmla="*/ 357188 w 90"/>
                <a:gd name="T11" fmla="*/ 820738 h 207"/>
                <a:gd name="T12" fmla="*/ 198438 w 90"/>
                <a:gd name="T13" fmla="*/ 487685 h 207"/>
                <a:gd name="T14" fmla="*/ 23813 w 90"/>
                <a:gd name="T15" fmla="*/ 59474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401541 w 115"/>
                <a:gd name="T1" fmla="*/ 1622524 h 467"/>
                <a:gd name="T2" fmla="*/ 310101 w 115"/>
                <a:gd name="T3" fmla="*/ 1364666 h 467"/>
                <a:gd name="T4" fmla="*/ 115294 w 115"/>
                <a:gd name="T5" fmla="*/ 599025 h 467"/>
                <a:gd name="T6" fmla="*/ 51683 w 115"/>
                <a:gd name="T7" fmla="*/ 210254 h 467"/>
                <a:gd name="T8" fmla="*/ 0 w 115"/>
                <a:gd name="T9" fmla="*/ 0 h 467"/>
                <a:gd name="T10" fmla="*/ 83489 w 115"/>
                <a:gd name="T11" fmla="*/ 602992 h 467"/>
                <a:gd name="T12" fmla="*/ 274320 w 115"/>
                <a:gd name="T13" fmla="*/ 1376567 h 467"/>
                <a:gd name="T14" fmla="*/ 409492 w 115"/>
                <a:gd name="T15" fmla="*/ 1749470 h 467"/>
                <a:gd name="T16" fmla="*/ 457200 w 115"/>
                <a:gd name="T17" fmla="*/ 1852613 h 467"/>
                <a:gd name="T18" fmla="*/ 445273 w 115"/>
                <a:gd name="T19" fmla="*/ 1816910 h 467"/>
                <a:gd name="T20" fmla="*/ 401541 w 115"/>
                <a:gd name="T21" fmla="*/ 1622524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68219 w 36"/>
                <a:gd name="T1" fmla="*/ 2508250 h 633"/>
                <a:gd name="T2" fmla="*/ 52167 w 36"/>
                <a:gd name="T3" fmla="*/ 2365601 h 633"/>
                <a:gd name="T4" fmla="*/ 20064 w 36"/>
                <a:gd name="T5" fmla="*/ 1577067 h 633"/>
                <a:gd name="T6" fmla="*/ 52167 w 36"/>
                <a:gd name="T7" fmla="*/ 784571 h 633"/>
                <a:gd name="T8" fmla="*/ 88283 w 36"/>
                <a:gd name="T9" fmla="*/ 392286 h 633"/>
                <a:gd name="T10" fmla="*/ 144463 w 36"/>
                <a:gd name="T11" fmla="*/ 0 h 633"/>
                <a:gd name="T12" fmla="*/ 140450 w 36"/>
                <a:gd name="T13" fmla="*/ 0 h 633"/>
                <a:gd name="T14" fmla="*/ 80257 w 36"/>
                <a:gd name="T15" fmla="*/ 392286 h 633"/>
                <a:gd name="T16" fmla="*/ 40129 w 36"/>
                <a:gd name="T17" fmla="*/ 784571 h 633"/>
                <a:gd name="T18" fmla="*/ 4013 w 36"/>
                <a:gd name="T19" fmla="*/ 1577067 h 633"/>
                <a:gd name="T20" fmla="*/ 28090 w 36"/>
                <a:gd name="T21" fmla="*/ 2333901 h 633"/>
                <a:gd name="T22" fmla="*/ 64206 w 36"/>
                <a:gd name="T23" fmla="*/ 2504288 h 633"/>
                <a:gd name="T24" fmla="*/ 68219 w 36"/>
                <a:gd name="T25" fmla="*/ 2508250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87313 w 28"/>
                <a:gd name="T1" fmla="*/ 233363 h 59"/>
                <a:gd name="T2" fmla="*/ 111125 w 28"/>
                <a:gd name="T3" fmla="*/ 233363 h 59"/>
                <a:gd name="T4" fmla="*/ 0 w 28"/>
                <a:gd name="T5" fmla="*/ 0 h 59"/>
                <a:gd name="T6" fmla="*/ 87313 w 28"/>
                <a:gd name="T7" fmla="*/ 233363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16062 w 17"/>
                <a:gd name="T1" fmla="*/ 213912 h 107"/>
                <a:gd name="T2" fmla="*/ 68263 w 17"/>
                <a:gd name="T3" fmla="*/ 423863 h 107"/>
                <a:gd name="T4" fmla="*/ 40155 w 17"/>
                <a:gd name="T5" fmla="*/ 174299 h 107"/>
                <a:gd name="T6" fmla="*/ 36139 w 17"/>
                <a:gd name="T7" fmla="*/ 170337 h 107"/>
                <a:gd name="T8" fmla="*/ 0 w 17"/>
                <a:gd name="T9" fmla="*/ 0 h 107"/>
                <a:gd name="T10" fmla="*/ 0 w 17"/>
                <a:gd name="T11" fmla="*/ 31691 h 107"/>
                <a:gd name="T12" fmla="*/ 16062 w 17"/>
                <a:gd name="T13" fmla="*/ 213912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31793 w 294"/>
                <a:gd name="T1" fmla="*/ 2191628 h 568"/>
                <a:gd name="T2" fmla="*/ 139095 w 294"/>
                <a:gd name="T3" fmla="*/ 1573375 h 568"/>
                <a:gd name="T4" fmla="*/ 393441 w 294"/>
                <a:gd name="T5" fmla="*/ 998716 h 568"/>
                <a:gd name="T6" fmla="*/ 743166 w 294"/>
                <a:gd name="T7" fmla="*/ 471616 h 568"/>
                <a:gd name="T8" fmla="*/ 945848 w 294"/>
                <a:gd name="T9" fmla="*/ 229863 h 568"/>
                <a:gd name="T10" fmla="*/ 1053150 w 294"/>
                <a:gd name="T11" fmla="*/ 110968 h 568"/>
                <a:gd name="T12" fmla="*/ 1168400 w 294"/>
                <a:gd name="T13" fmla="*/ 0 h 568"/>
                <a:gd name="T14" fmla="*/ 1164426 w 294"/>
                <a:gd name="T15" fmla="*/ 0 h 568"/>
                <a:gd name="T16" fmla="*/ 1049176 w 294"/>
                <a:gd name="T17" fmla="*/ 107005 h 568"/>
                <a:gd name="T18" fmla="*/ 941873 w 294"/>
                <a:gd name="T19" fmla="*/ 221937 h 568"/>
                <a:gd name="T20" fmla="*/ 735218 w 294"/>
                <a:gd name="T21" fmla="*/ 463690 h 568"/>
                <a:gd name="T22" fmla="*/ 377544 w 294"/>
                <a:gd name="T23" fmla="*/ 986827 h 568"/>
                <a:gd name="T24" fmla="*/ 119224 w 294"/>
                <a:gd name="T25" fmla="*/ 1569411 h 568"/>
                <a:gd name="T26" fmla="*/ 0 w 294"/>
                <a:gd name="T27" fmla="*/ 2175775 h 568"/>
                <a:gd name="T28" fmla="*/ 27819 w 294"/>
                <a:gd name="T29" fmla="*/ 2251075 h 568"/>
                <a:gd name="T30" fmla="*/ 31793 w 294"/>
                <a:gd name="T31" fmla="*/ 2191628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76010 w 25"/>
                <a:gd name="T3" fmla="*/ 209550 h 53"/>
                <a:gd name="T4" fmla="*/ 100013 w 25"/>
                <a:gd name="T5" fmla="*/ 209550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7590 w 29"/>
                <a:gd name="T3" fmla="*/ 352718 h 141"/>
                <a:gd name="T4" fmla="*/ 70945 w 29"/>
                <a:gd name="T5" fmla="*/ 463685 h 141"/>
                <a:gd name="T6" fmla="*/ 114300 w 29"/>
                <a:gd name="T7" fmla="*/ 558800 h 141"/>
                <a:gd name="T8" fmla="*/ 106417 w 29"/>
                <a:gd name="T9" fmla="*/ 535021 h 141"/>
                <a:gd name="T10" fmla="*/ 31531 w 29"/>
                <a:gd name="T11" fmla="*/ 87189 h 141"/>
                <a:gd name="T12" fmla="*/ 15766 w 29"/>
                <a:gd name="T13" fmla="*/ 43594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102328 h 48"/>
                <a:gd name="T2" fmla="*/ 15875 w 8"/>
                <a:gd name="T3" fmla="*/ 145620 h 48"/>
                <a:gd name="T4" fmla="*/ 31750 w 8"/>
                <a:gd name="T5" fmla="*/ 188913 h 48"/>
                <a:gd name="T6" fmla="*/ 27781 w 8"/>
                <a:gd name="T7" fmla="*/ 74778 h 48"/>
                <a:gd name="T8" fmla="*/ 0 w 8"/>
                <a:gd name="T9" fmla="*/ 0 h 48"/>
                <a:gd name="T10" fmla="*/ 0 w 8"/>
                <a:gd name="T11" fmla="*/ 15743 h 48"/>
                <a:gd name="T12" fmla="*/ 0 w 8"/>
                <a:gd name="T13" fmla="*/ 102328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43656 w 44"/>
                <a:gd name="T1" fmla="*/ 110925 h 111"/>
                <a:gd name="T2" fmla="*/ 0 w 44"/>
                <a:gd name="T3" fmla="*/ 0 h 111"/>
                <a:gd name="T4" fmla="*/ 43656 w 44"/>
                <a:gd name="T5" fmla="*/ 194119 h 111"/>
                <a:gd name="T6" fmla="*/ 55563 w 44"/>
                <a:gd name="T7" fmla="*/ 229773 h 111"/>
                <a:gd name="T8" fmla="*/ 154781 w 44"/>
                <a:gd name="T9" fmla="*/ 439738 h 111"/>
                <a:gd name="T10" fmla="*/ 174625 w 44"/>
                <a:gd name="T11" fmla="*/ 439738 h 111"/>
                <a:gd name="T12" fmla="*/ 87313 w 44"/>
                <a:gd name="T13" fmla="*/ 206003 h 111"/>
                <a:gd name="T14" fmla="*/ 43656 w 44"/>
                <a:gd name="T15" fmla="*/ 110925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>
                <a:solidFill>
                  <a:srgbClr val="FEFFFF"/>
                </a:solidFill>
                <a:cs typeface="Arial" charset="0"/>
              </a:defRPr>
            </a:lvl1pPr>
          </a:lstStyle>
          <a:p>
            <a:pPr>
              <a:defRPr/>
            </a:pPr>
            <a:fld id="{9B9D59D7-FBFF-4F02-8120-06416C29E981}" type="slidenum">
              <a:rPr lang="en-US" altLang="fa-IR"/>
              <a:pPr>
                <a:defRPr/>
              </a:pPr>
              <a:t>‹#›</a:t>
            </a:fld>
            <a:endParaRPr lang="en-US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  <p:sldLayoutId id="2147483805" r:id="rId17"/>
  </p:sldLayoutIdLst>
  <p:hf hdr="0" ftr="0" dt="0"/>
  <p:txStyles>
    <p:titleStyle>
      <a:lvl1pPr algn="l" defTabSz="457200" rtl="1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1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  <a:cs typeface="B Titr" pitchFamily="2" charset="-78"/>
        </a:defRPr>
      </a:lvl2pPr>
      <a:lvl3pPr algn="l" defTabSz="457200" rtl="1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  <a:cs typeface="B Titr" pitchFamily="2" charset="-78"/>
        </a:defRPr>
      </a:lvl3pPr>
      <a:lvl4pPr algn="l" defTabSz="457200" rtl="1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  <a:cs typeface="B Titr" pitchFamily="2" charset="-78"/>
        </a:defRPr>
      </a:lvl4pPr>
      <a:lvl5pPr algn="l" defTabSz="457200" rtl="1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  <a:cs typeface="B Titr" pitchFamily="2" charset="-78"/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r" defTabSz="457200" rtl="1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r" defTabSz="457200" rtl="1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r" defTabSz="457200" rtl="1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r" defTabSz="457200" rtl="1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12 (10)"/>
          <p:cNvPicPr>
            <a:picLocks noChangeAspect="1" noChangeArrowheads="1"/>
          </p:cNvPicPr>
          <p:nvPr/>
        </p:nvPicPr>
        <p:blipFill>
          <a:blip r:embed="rId2">
            <a:lum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-26988"/>
            <a:ext cx="4772025" cy="1409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12 (10)"/>
          <p:cNvPicPr>
            <a:picLocks noChangeAspect="1" noChangeArrowheads="1"/>
          </p:cNvPicPr>
          <p:nvPr/>
        </p:nvPicPr>
        <p:blipFill>
          <a:blip r:embed="rId3">
            <a:lum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113" y="-26988"/>
            <a:ext cx="1676400" cy="4772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12" descr="092"/>
          <p:cNvPicPr>
            <a:picLocks noChangeAspect="1" noChangeArrowheads="1"/>
          </p:cNvPicPr>
          <p:nvPr/>
        </p:nvPicPr>
        <p:blipFill>
          <a:blip r:embed="rId4">
            <a:lum brigh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44675"/>
            <a:ext cx="649287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4" descr="nr (129)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400800"/>
            <a:ext cx="6553200" cy="7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 descr="nr (129)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981200" y="2438400"/>
            <a:ext cx="464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ebaip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500" y="4419600"/>
            <a:ext cx="2209800" cy="24384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0"/>
            <a:ext cx="8763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نتایج مقابله با تهدیدات: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برنامه موفق تبدیل تهدیدات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غرب به فرصت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ایران با فرمول مشخص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بهره گیری نسبی انقلاب، در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طول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چهار دوره تهدید</a:t>
            </a:r>
            <a:endParaRPr lang="fa-IR" sz="28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ایستادگی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ایران موجب تبدیل تهدیدات  به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فرصت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و کسب امتیاز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عدم مقاومت و بی برنامگی موجب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، از دست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رفتن فرصتها.</a:t>
            </a:r>
            <a:endParaRPr lang="fa-IR" sz="28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تلاش نظام برای تبدیل تهدید به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فرصت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847588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ائتلاف هایی که در منطقه علیه </a:t>
            </a: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ایران صورت گرفت:</a:t>
            </a:r>
            <a:endParaRPr lang="fa-IR" sz="2800" b="1" dirty="0">
              <a:solidFill>
                <a:srgbClr val="C00000"/>
              </a:solidFill>
              <a:cs typeface="B Titr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ائتلاف به </a:t>
            </a:r>
            <a:r>
              <a:rPr lang="fa-IR" sz="2800" b="1" dirty="0">
                <a:cs typeface="B Nazanin" pitchFamily="2" charset="-78"/>
              </a:rPr>
              <a:t>محوریت </a:t>
            </a:r>
            <a:r>
              <a:rPr lang="fa-IR" sz="2800" b="1" dirty="0" smtClean="0">
                <a:cs typeface="B Nazanin" pitchFamily="2" charset="-78"/>
              </a:rPr>
              <a:t>عربستان 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بیانیه </a:t>
            </a:r>
            <a:r>
              <a:rPr lang="fa-IR" sz="2800" b="1" dirty="0">
                <a:cs typeface="B Nazanin" pitchFamily="2" charset="-78"/>
              </a:rPr>
              <a:t>پایانی سران کنفرانس همکاری اسلامی در نشست استانبول </a:t>
            </a:r>
            <a:r>
              <a:rPr lang="fa-IR" sz="2800" b="1" dirty="0" smtClean="0">
                <a:cs typeface="B Nazanin" pitchFamily="2" charset="-78"/>
              </a:rPr>
              <a:t>و علیه </a:t>
            </a:r>
            <a:r>
              <a:rPr lang="fa-IR" sz="2800" b="1" dirty="0">
                <a:cs typeface="B Nazanin" pitchFamily="2" charset="-78"/>
              </a:rPr>
              <a:t>ایران تصویب چهار بند </a:t>
            </a:r>
            <a:r>
              <a:rPr lang="fa-IR" sz="2800" b="1" dirty="0" smtClean="0">
                <a:cs typeface="B Nazanin" pitchFamily="2" charset="-78"/>
              </a:rPr>
              <a:t>و </a:t>
            </a:r>
            <a:r>
              <a:rPr lang="fa-IR" sz="2800" b="1" dirty="0">
                <a:cs typeface="B Nazanin" pitchFamily="2" charset="-78"/>
              </a:rPr>
              <a:t>به امضای همه سران کشورهای اسلامی (بی سابقه در طول تاریخ تشکیل </a:t>
            </a:r>
            <a:r>
              <a:rPr lang="fa-IR" sz="2800" b="1" dirty="0" smtClean="0">
                <a:cs typeface="B Nazanin" pitchFamily="2" charset="-78"/>
              </a:rPr>
              <a:t>کنفرانس)</a:t>
            </a:r>
            <a:endParaRPr lang="fa-IR" sz="2800" b="1" dirty="0"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تشکیل  ائتلاف آمریکا در </a:t>
            </a:r>
            <a:r>
              <a:rPr lang="fa-IR" sz="2800" b="1" dirty="0">
                <a:cs typeface="B Nazanin" pitchFamily="2" charset="-78"/>
              </a:rPr>
              <a:t>منطقه و در کشورهایی مانند سوریه، عراق، یمن و... و هم در داخل علیه </a:t>
            </a:r>
            <a:r>
              <a:rPr lang="fa-IR" sz="2800" b="1" dirty="0" smtClean="0">
                <a:cs typeface="B Nazanin" pitchFamily="2" charset="-78"/>
              </a:rPr>
              <a:t>ایران</a:t>
            </a:r>
            <a:endParaRPr lang="fa-IR" sz="2800" b="1" dirty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چرا جنگ احزاب؟</a:t>
            </a:r>
          </a:p>
        </p:txBody>
      </p:sp>
    </p:spTree>
    <p:extLst>
      <p:ext uri="{BB962C8B-B14F-4D97-AF65-F5344CB8AC3E}">
        <p14:creationId xmlns:p14="http://schemas.microsoft.com/office/powerpoint/2010/main" val="315847588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ساماندهی مخالفان در داخل: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ارتباطات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آمریکا با نخبگان، متخصصان،‌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هنرپیشه ها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، رسانه و ...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دعوت با 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وعده و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وعیدها 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اعزام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رئیس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پیشین  سازمان سیا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در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قالب یک تیم علمی به ایران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marL="1371600" lvl="2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گفتگو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 بازدید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با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بسیاری از رؤسای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دانشگاه ها </a:t>
            </a:r>
          </a:p>
          <a:p>
            <a:pPr marL="1371600" lvl="2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مجری فرمول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تغییر برخی از رژیم ها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را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در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دنیا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ضرورت ممانعت از ائتلاف داخلی مخالفان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جلوگیری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از ائتلاف نیروهای داخلی منتسب به نظام علیه نظام 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بستن منافذ راه های تسخیر نیروهای درون نظام به دشمن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چرا جنگ احزاب؟</a:t>
            </a:r>
          </a:p>
        </p:txBody>
      </p:sp>
    </p:spTree>
    <p:extLst>
      <p:ext uri="{BB962C8B-B14F-4D97-AF65-F5344CB8AC3E}">
        <p14:creationId xmlns:p14="http://schemas.microsoft.com/office/powerpoint/2010/main" val="209677313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600200"/>
            <a:ext cx="7086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defRPr/>
            </a:pPr>
            <a:r>
              <a:rPr lang="fa-IR" sz="60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الف- </a:t>
            </a:r>
            <a:r>
              <a:rPr lang="fa-IR" sz="60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مسئله رهبری</a:t>
            </a:r>
            <a:r>
              <a:rPr lang="fa-IR" sz="60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؛</a:t>
            </a:r>
          </a:p>
          <a:p>
            <a:pPr algn="r" rtl="1">
              <a:lnSpc>
                <a:spcPct val="200000"/>
              </a:lnSpc>
              <a:defRPr/>
            </a:pPr>
            <a:r>
              <a:rPr lang="fa-IR" sz="60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ب- نهادهای </a:t>
            </a:r>
            <a:r>
              <a:rPr lang="fa-IR" sz="60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ارزشی</a:t>
            </a:r>
            <a:endParaRPr lang="fa-IR" sz="60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نقاط مشترک ائتلاف مخالفان با جمهوری اسلامی ایران</a:t>
            </a:r>
          </a:p>
        </p:txBody>
      </p:sp>
    </p:spTree>
    <p:extLst>
      <p:ext uri="{BB962C8B-B14F-4D97-AF65-F5344CB8AC3E}">
        <p14:creationId xmlns:p14="http://schemas.microsoft.com/office/powerpoint/2010/main" val="22834434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فاز یک: تضعیف رهبری</a:t>
            </a:r>
          </a:p>
          <a:p>
            <a:pPr algn="r" rtl="1">
              <a:lnSpc>
                <a:spcPts val="6000"/>
              </a:lnSpc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1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-ایجاد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دو راهی حفظ نظام و منافع شخصی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رهبر:</a:t>
            </a:r>
            <a:endParaRPr lang="fa-IR" sz="28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algn="r" rtl="1">
              <a:lnSpc>
                <a:spcPts val="6000"/>
              </a:lnSpc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 افزایش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فشار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علیه رهبری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که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او(مقام معظم رهبری) میان عقائد خودش(به قول آنها منافع شخصی) با نظام بر سر دوراهی انتخاب قرار گیرد و برای حفظ نظام، دست از عقائد خودش بکشد.</a:t>
            </a:r>
          </a:p>
          <a:p>
            <a:pPr algn="r" rtl="1">
              <a:lnSpc>
                <a:spcPts val="6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2-جلوگیری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از عملیاتی شدن نظریات رهبری</a:t>
            </a:r>
          </a:p>
          <a:p>
            <a:pPr algn="r" rtl="1">
              <a:lnSpc>
                <a:spcPts val="6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جلو گیری از تحقق و عملیاتی شدن نظریات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رهبری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در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درون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نظام</a:t>
            </a:r>
          </a:p>
          <a:p>
            <a:pPr algn="r" rtl="1">
              <a:lnSpc>
                <a:spcPts val="6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 ممانعت از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عملیاتی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شدن صحبت های رهبر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برنامه ائتلاف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مخالفان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در مسئله رهبری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405963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فاز دوم : تسلیم شدن رهبری</a:t>
            </a:r>
          </a:p>
          <a:p>
            <a:pPr marL="342900" indent="-3429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شروع به فضاسازی رسانه و بزرگ کردن مشکلات 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تشجیع عمومی علیه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رهبری</a:t>
            </a:r>
            <a:endParaRPr lang="fa-IR" sz="28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بن بست نشان دادن راه و منش رهبری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فاز سوم: اقداماتی برای تغییر در ارکان نظام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تغییر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در قانون اساسی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ایران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تبدیل ولایت فقیه به یک جایگاه تشریفاتی و ریش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سفیدی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تبدیل سپاه به چند لشکر و گارد جمهوری،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و ... </a:t>
            </a:r>
            <a:endParaRPr lang="fa-IR" sz="28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برنامه ائتلاف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مخالفان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در مسئله رهبری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240699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مقابله با مدافعان نظام </a:t>
            </a: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:</a:t>
            </a:r>
            <a:endParaRPr lang="fa-IR" sz="2800" b="1" dirty="0">
              <a:solidFill>
                <a:srgbClr val="C00000"/>
              </a:solidFill>
              <a:cs typeface="B Titr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 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از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جمله سپاه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، ‌شورای نگهبان و دیگر افراد و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جریانهایی همسو</a:t>
            </a:r>
            <a:endParaRPr lang="fa-IR" sz="2800" b="1" dirty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فشار برای تغییر در نظام: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فشارهای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اقتصادی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فشار منطقه ای (سوریه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، عراق، یمن،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عربستان) 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ضرورت تبدیل تهدیدات، به فرصت: 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استفاده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از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شرایط سوریه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 یمن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 تثبیت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موقعیت ایران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تقویت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اعتقاد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 تبعیت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بیشتری از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رهبری (پاسخگویی به شبهات و .. )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برنامه ائتلاف مخالفان در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نهادهای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ارزشی</a:t>
            </a:r>
          </a:p>
        </p:txBody>
      </p:sp>
    </p:spTree>
    <p:extLst>
      <p:ext uri="{BB962C8B-B14F-4D97-AF65-F5344CB8AC3E}">
        <p14:creationId xmlns:p14="http://schemas.microsoft.com/office/powerpoint/2010/main" val="371309829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وجود دو دیدگاه متضاد در درون جامعه:</a:t>
            </a:r>
          </a:p>
          <a:p>
            <a:pPr marL="1076325"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نخبگان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کشور و حتی روحانیت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1076325"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1-تنها راه پیشرفت ارتباط با خارج از کشور</a:t>
            </a:r>
          </a:p>
          <a:p>
            <a:pPr marL="1076325"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2-تنها راه پیشرفت نگاه به درون و خودباوری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سابقه: 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از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زمان مشروطیت آغاز شده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بیداری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در زمان مشروطه شکل گرفت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که  ایران از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نظر اقتصادی،‌ علمی، پیشرفت و ...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عقب است.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برای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جبران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عقب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افتادگی دو تفکر، رویکرد و دیدگاه به وجود آمد.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چرایی عدم تبدیل تهدید به </a:t>
            </a:r>
            <a:r>
              <a:rPr lang="fa-IR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فرصت مانند </a:t>
            </a:r>
            <a:r>
              <a:rPr lang="fa-IR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دهه اول انقلاب </a:t>
            </a:r>
          </a:p>
        </p:txBody>
      </p:sp>
    </p:spTree>
    <p:extLst>
      <p:ext uri="{BB962C8B-B14F-4D97-AF65-F5344CB8AC3E}">
        <p14:creationId xmlns:p14="http://schemas.microsoft.com/office/powerpoint/2010/main" val="34269881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اعتقادات این دیدگاه:</a:t>
            </a:r>
          </a:p>
          <a:p>
            <a:pPr marL="265113" indent="-265113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باید برای پیشرفت دست به دامان خارج شد. </a:t>
            </a:r>
          </a:p>
          <a:p>
            <a:pPr marL="354013" indent="-354013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بدون کشورهای اروپایی و آمریکا امکان پیشرفت وجود ندارد </a:t>
            </a:r>
          </a:p>
          <a:p>
            <a:pPr marL="342900" indent="-3429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دیدگاههای </a:t>
            </a:r>
            <a:r>
              <a:rPr lang="fa-IR" sz="2800" b="1" dirty="0" smtClean="0">
                <a:cs typeface="B Nazanin" pitchFamily="2" charset="-78"/>
              </a:rPr>
              <a:t>افراد افراطی </a:t>
            </a:r>
            <a:r>
              <a:rPr lang="fa-IR" sz="2800" b="1" dirty="0">
                <a:cs typeface="B Nazanin" pitchFamily="2" charset="-78"/>
              </a:rPr>
              <a:t>مانند تقی زاده </a:t>
            </a:r>
            <a:r>
              <a:rPr lang="fa-IR" sz="2800" b="1" dirty="0" smtClean="0">
                <a:cs typeface="B Nazanin" pitchFamily="2" charset="-78"/>
              </a:rPr>
              <a:t>که معتقدند </a:t>
            </a:r>
            <a:r>
              <a:rPr lang="fa-IR" sz="2800" b="1" dirty="0">
                <a:cs typeface="B Nazanin" pitchFamily="2" charset="-78"/>
              </a:rPr>
              <a:t>باید از فرق سر تا نوک ناخن پا غربی شد 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حامیان </a:t>
            </a: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این دیدگاه: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افرادی در درون دانشگاه ها 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رضا شاه به وسیله همین دیدگاه به قدرت رسید</a:t>
            </a:r>
            <a:r>
              <a:rPr lang="fa-IR" sz="2800" b="1" dirty="0" smtClean="0">
                <a:cs typeface="B Nazanin" pitchFamily="2" charset="-78"/>
              </a:rPr>
              <a:t>. </a:t>
            </a:r>
            <a:endParaRPr lang="fa-IR" sz="2800" b="1" dirty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دید گاه معتقد به پیشرفت با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خارج از کشور</a:t>
            </a:r>
          </a:p>
        </p:txBody>
      </p:sp>
    </p:spTree>
    <p:extLst>
      <p:ext uri="{BB962C8B-B14F-4D97-AF65-F5344CB8AC3E}">
        <p14:creationId xmlns:p14="http://schemas.microsoft.com/office/powerpoint/2010/main" val="162955680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اعتقادات دیدگاه دوم: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ممالک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شرقی، کمتر از ممالک غربی نیستند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باید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گمشده خود را در درون خود جستجو کنند. </a:t>
            </a:r>
          </a:p>
          <a:p>
            <a:pPr algn="r" rtl="1">
              <a:lnSpc>
                <a:spcPct val="20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حامیان این دیدگاه: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دیدگاه امام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خمینی(ره) و مقام معظم رهبری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جمله کلیدی اقتصاد مقاومتی؛ اقتصاد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درون زا و برون گرا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است</a:t>
            </a:r>
            <a:endParaRPr lang="fa-IR" sz="28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باید اقتدار درونی شکوفا شود و سپس از مرزها خارج شد.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دیدگاه معتقد به پیشرفت از درون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و خودباوری</a:t>
            </a:r>
            <a:endParaRPr lang="fa-I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5035637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0"/>
            <a:ext cx="8991600" cy="685800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.</a:t>
            </a:r>
            <a:endParaRPr lang="fa-IR" dirty="0"/>
          </a:p>
        </p:txBody>
      </p:sp>
      <p:sp>
        <p:nvSpPr>
          <p:cNvPr id="5" name="Flowchart: Punched Tape 4"/>
          <p:cNvSpPr/>
          <p:nvPr/>
        </p:nvSpPr>
        <p:spPr>
          <a:xfrm>
            <a:off x="762000" y="228600"/>
            <a:ext cx="7543800" cy="6096000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lvl="0" algn="ctr" defTabSz="457200" rt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A5300F"/>
              </a:buClr>
            </a:pPr>
            <a:r>
              <a:rPr lang="fa-IR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سیری در تهدیدات دشمنان و نقش روحیه انقلابی در تبدیل آنها به فرصت</a:t>
            </a:r>
            <a:endParaRPr lang="en-US" sz="1600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algn="ctr" defTabSz="457200" rtl="1">
              <a:spcBef>
                <a:spcPts val="1000"/>
              </a:spcBef>
              <a:buClr>
                <a:srgbClr val="A5300F"/>
              </a:buClr>
            </a:pPr>
            <a:endParaRPr lang="fa-IR" sz="2800" dirty="0" smtClean="0">
              <a:solidFill>
                <a:srgbClr val="404040"/>
              </a:solidFill>
            </a:endParaRPr>
          </a:p>
          <a:p>
            <a:pPr lvl="0" algn="ctr" defTabSz="457200" rtl="1">
              <a:spcBef>
                <a:spcPts val="1000"/>
              </a:spcBef>
              <a:buClr>
                <a:srgbClr val="A5300F"/>
              </a:buClr>
            </a:pPr>
            <a:r>
              <a:rPr lang="fa-IR" sz="2800" dirty="0" smtClean="0">
                <a:solidFill>
                  <a:srgbClr val="404040"/>
                </a:solidFill>
              </a:rPr>
              <a:t>تدوین: ایرج فرامرزی</a:t>
            </a:r>
            <a:endParaRPr lang="fa-IR" sz="28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206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نتیجه حاکمیت دیدگاه اول: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عدم تبدیل 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تهدیدها به فرصت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گسترش تهدیدها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نتیجه حاکمیت دیدگاه دوم: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نقش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آفرینی و بسیج نیروها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دفع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تهدیدات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تبدیل به فرصت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جدال تاریخی دو دیدگاه: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دو دیدگاه از مشروطه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تابحال در درون سیستم اداری،‌ دانشگاهی و حتی حوزه های علمیه ما وجود داشته است.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نتایج دیدگاه اول و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دوم</a:t>
            </a:r>
          </a:p>
        </p:txBody>
      </p:sp>
    </p:spTree>
    <p:extLst>
      <p:ext uri="{BB962C8B-B14F-4D97-AF65-F5344CB8AC3E}">
        <p14:creationId xmlns:p14="http://schemas.microsoft.com/office/powerpoint/2010/main" val="121442640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انحراف ممکن: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مهم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پیشرفت و اقتصاد نیست،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مهم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حفظ کردن خود در مقابل اجنبی است.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endParaRPr lang="fa-IR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مقابله امام و رهبری با انحراف: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عدم اعتقاد به خط انحرافی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 تاکید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بر حفظ خود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ضرورت برتری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در حوزه های فرهنگ، اقتصاد،‌ ارتباطات و ... </a:t>
            </a:r>
            <a:endParaRPr lang="fa-IR" sz="2800" b="1" dirty="0" smtClean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تبیین نظر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اسلامی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ناب در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مقابل جامعه سرمایه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داری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انحراف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محتمل در دیدگاه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درون زا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855546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615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ts val="43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امکان رسوخ افکار ارتجاعی در جبهه </a:t>
            </a: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انقلاب</a:t>
            </a:r>
            <a:endParaRPr lang="fa-IR" sz="2800" b="1" dirty="0">
              <a:solidFill>
                <a:srgbClr val="C00000"/>
              </a:solidFill>
              <a:cs typeface="B Titr" pitchFamily="2" charset="-78"/>
            </a:endParaRP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 smtClean="0">
                <a:cs typeface="B Nazanin" pitchFamily="2" charset="-78"/>
              </a:rPr>
              <a:t>بزرگ کردن و تمرکز دیدگاه بیرونی </a:t>
            </a:r>
            <a:r>
              <a:rPr lang="fa-IR" sz="2800" b="1" dirty="0">
                <a:cs typeface="B Nazanin" pitchFamily="2" charset="-78"/>
              </a:rPr>
              <a:t>بر </a:t>
            </a:r>
            <a:r>
              <a:rPr lang="fa-IR" sz="2800" b="1" dirty="0" smtClean="0">
                <a:cs typeface="B Nazanin" pitchFamily="2" charset="-78"/>
              </a:rPr>
              <a:t>وجود افکار ارتجاعی درون انقلاب </a:t>
            </a: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سوء استفاده جریان  مقابل برای تثبیت خود :</a:t>
            </a: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 smtClean="0">
                <a:cs typeface="B Nazanin" pitchFamily="2" charset="-78"/>
              </a:rPr>
              <a:t>تخطئه (اتهام مخالفت با تلویزیون </a:t>
            </a:r>
            <a:r>
              <a:rPr lang="fa-IR" sz="2800" b="1" dirty="0">
                <a:cs typeface="B Nazanin" pitchFamily="2" charset="-78"/>
              </a:rPr>
              <a:t>به </a:t>
            </a:r>
            <a:r>
              <a:rPr lang="fa-IR" sz="2800" b="1" dirty="0" smtClean="0">
                <a:cs typeface="B Nazanin" pitchFamily="2" charset="-78"/>
              </a:rPr>
              <a:t>ایران) </a:t>
            </a: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 smtClean="0">
                <a:cs typeface="B Nazanin" pitchFamily="2" charset="-78"/>
              </a:rPr>
              <a:t>جوسازی شاه </a:t>
            </a:r>
            <a:r>
              <a:rPr lang="fa-IR" sz="2800" b="1" dirty="0">
                <a:cs typeface="B Nazanin" pitchFamily="2" charset="-78"/>
              </a:rPr>
              <a:t>علیه امام(ره) </a:t>
            </a:r>
            <a:r>
              <a:rPr lang="fa-IR" sz="2800" b="1" dirty="0" smtClean="0">
                <a:cs typeface="B Nazanin" pitchFamily="2" charset="-78"/>
              </a:rPr>
              <a:t>(انگ مخالف </a:t>
            </a:r>
            <a:r>
              <a:rPr lang="fa-IR" sz="2800" b="1" dirty="0">
                <a:cs typeface="B Nazanin" pitchFamily="2" charset="-78"/>
              </a:rPr>
              <a:t>صنعت و </a:t>
            </a:r>
            <a:r>
              <a:rPr lang="fa-IR" sz="2800" b="1" dirty="0" smtClean="0">
                <a:cs typeface="B Nazanin" pitchFamily="2" charset="-78"/>
              </a:rPr>
              <a:t>تکنولوژی)</a:t>
            </a: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 ضدیت قرآن با  ارتجاع:</a:t>
            </a: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 smtClean="0">
                <a:cs typeface="B Nazanin" pitchFamily="2" charset="-78"/>
              </a:rPr>
              <a:t>«</a:t>
            </a:r>
            <a:r>
              <a:rPr lang="fa-IR" sz="2800" b="1" dirty="0">
                <a:cs typeface="B Nazanin" pitchFamily="2" charset="-78"/>
              </a:rPr>
              <a:t>وَ لَو أَنَّ أَهلَ القُری امَنوُا وَاتَّقَوا لَفَتَحنا عَلَیهِم بَرَکاتٍ مِنَ السَّماءِ وَ الاَرضَ وَلکِن کَذَّبوُا فَأَخَذناهُم بِما کانوُا یَکسِبون</a:t>
            </a:r>
            <a:r>
              <a:rPr lang="fa-IR" b="1" dirty="0">
                <a:cs typeface="B Nazanin" pitchFamily="2" charset="-78"/>
              </a:rPr>
              <a:t>».(سوره مبارکه اعراف؛ آیه 96)</a:t>
            </a: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>
                <a:cs typeface="B Nazanin" pitchFamily="2" charset="-78"/>
              </a:rPr>
              <a:t>و اگر مردم شهرها ايمان آورده و به تقوا گراييده بودند، قطعاً برکاتى از آسمان و زمين بر ايشان مى‏گشوديم، ولى تکذيب کردند؛ پس به [کيفر] دستاوردشان [گريبان] آنان را گرفتيم.</a:t>
            </a:r>
            <a:endParaRPr lang="fa-IR" sz="2800" b="1" dirty="0" smtClean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افکار ارتجاعی درون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انقلاب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44222574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722531"/>
            <a:ext cx="7391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defRPr/>
            </a:pP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وجود امید در دو </a:t>
            </a: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جریان: </a:t>
            </a:r>
          </a:p>
          <a:p>
            <a:pPr algn="r" rtl="1">
              <a:lnSpc>
                <a:spcPct val="200000"/>
              </a:lnSpc>
              <a:defRPr/>
            </a:pP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در 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هر دو دیدگاه امید وجود دارد،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اما 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امید در دیدگاه اول به غرب و آمریکا و در دیدگاه دوم به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خدا، 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اسلام و مردم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است </a:t>
            </a:r>
            <a:endParaRPr lang="fa-I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نا امیدی دو جریان:</a:t>
            </a:r>
          </a:p>
          <a:p>
            <a:pPr algn="r" rtl="1">
              <a:lnSpc>
                <a:spcPct val="200000"/>
              </a:lnSpc>
              <a:defRPr/>
            </a:pP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در هر دو نا امیدی وجود دارد ناامیدی 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دیدگاه اول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از 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توانایی های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داخلی،خدا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، مردم و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اسلام است و 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ناامیدی دیدگاه 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دوم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از </a:t>
            </a:r>
            <a:r>
              <a: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غربی ها و </a:t>
            </a:r>
            <a:r>
              <a:rPr lang="fa-I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آمریکا</a:t>
            </a:r>
            <a:endParaRPr lang="fa-IR" sz="2800" b="1" dirty="0">
              <a:solidFill>
                <a:srgbClr val="C00000"/>
              </a:solidFill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199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فعال شدن دو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دیدگاه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2342249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763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کانون فرصت </a:t>
            </a:r>
            <a:r>
              <a:rPr lang="fa-I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سازی رابطه مردم با نظام اسلامی </a:t>
            </a:r>
            <a:r>
              <a:rPr lang="fa-IR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است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.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 </a:t>
            </a: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اعتماد مردم تهدید را از میان برداشت و آن را به فرصت تبدیل می کند.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تلاش </a:t>
            </a: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دشمن: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دشمن </a:t>
            </a: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با استفاده از رسانه، ماهواره، تحریم های اقتصادی،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جنگهای </a:t>
            </a: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نیابتی و...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تلاش دارد مردم را از نظام دور کند. </a:t>
            </a:r>
            <a:endParaRPr lang="fa-IR" sz="2800" b="1" dirty="0">
              <a:solidFill>
                <a:prstClr val="black"/>
              </a:solidFill>
              <a:cs typeface="B Nazanin" pitchFamily="2" charset="-78"/>
            </a:endParaRP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وظیفه مردم و نظام: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ضرورت تقویت  ارتباط </a:t>
            </a: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با مردم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به </a:t>
            </a: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صورت ذهنی و عینی و با صمیمیت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تکیه بر امنیت و عزت ایران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199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چگونگی تبدیل تهدید به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فرصت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4494617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a-IR" smtClean="0"/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a-IR" smtClean="0"/>
          </a:p>
        </p:txBody>
      </p:sp>
      <p:sp>
        <p:nvSpPr>
          <p:cNvPr id="38916" name="نگهدارنده مکان شماره اسلاید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fld id="{A4520D15-33E9-4EB6-970D-4543F2A4B25A}" type="slidenum">
              <a:rPr lang="fa-IR" sz="2000" smtClean="0">
                <a:solidFill>
                  <a:srgbClr val="000000"/>
                </a:solidFill>
              </a:rPr>
              <a:pPr/>
              <a:t>25</a:t>
            </a:fld>
            <a:endParaRPr lang="fa-IR" sz="2000" smtClean="0">
              <a:solidFill>
                <a:srgbClr val="000000"/>
              </a:solidFill>
            </a:endParaRPr>
          </a:p>
        </p:txBody>
      </p:sp>
      <p:pic>
        <p:nvPicPr>
          <p:cNvPr id="38917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8" t="5156" r="3566" b="3896"/>
          <a:stretch>
            <a:fillRect/>
          </a:stretch>
        </p:blipFill>
        <p:spPr bwMode="auto">
          <a:xfrm>
            <a:off x="63500" y="101600"/>
            <a:ext cx="8964613" cy="6642100"/>
          </a:xfrm>
          <a:prstGeom prst="rect">
            <a:avLst/>
          </a:prstGeom>
          <a:noFill/>
          <a:ln>
            <a:noFill/>
          </a:ln>
          <a:effectLst>
            <a:outerShdw dist="89803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37279"/>
            <a:ext cx="8763000" cy="578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0000"/>
              </a:lnSpc>
            </a:pPr>
            <a:r>
              <a:rPr lang="fa-IR" sz="2800" b="1" dirty="0" smtClean="0">
                <a:solidFill>
                  <a:srgbClr val="C00000"/>
                </a:solidFill>
                <a:cs typeface="+mn-cs"/>
              </a:rPr>
              <a:t>مصاف ریشه ای </a:t>
            </a:r>
            <a:r>
              <a:rPr lang="fa-IR" sz="2800" b="1" dirty="0">
                <a:solidFill>
                  <a:srgbClr val="C00000"/>
                </a:solidFill>
                <a:cs typeface="+mn-cs"/>
              </a:rPr>
              <a:t>انقلاب اسلامی با استکبار جهانی</a:t>
            </a:r>
            <a:r>
              <a:rPr lang="fa-IR" sz="2800" dirty="0">
                <a:solidFill>
                  <a:srgbClr val="C00000"/>
                </a:solidFill>
                <a:cs typeface="+mn-cs"/>
              </a:rPr>
              <a:t>: </a:t>
            </a:r>
            <a:endParaRPr lang="en-US" sz="2800" dirty="0">
              <a:solidFill>
                <a:srgbClr val="C00000"/>
              </a:solidFill>
              <a:cs typeface="+mn-cs"/>
            </a:endParaRPr>
          </a:p>
          <a:p>
            <a:pPr marL="457200" indent="-457200"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b="1" dirty="0" smtClean="0">
                <a:cs typeface="B Zar" pitchFamily="2" charset="-78"/>
              </a:rPr>
              <a:t>مصاف </a:t>
            </a:r>
            <a:r>
              <a:rPr lang="fa-IR" sz="2800" b="1" dirty="0">
                <a:cs typeface="B Zar" pitchFamily="2" charset="-78"/>
              </a:rPr>
              <a:t>ریشه­ای، بنیادین،‌ ایدئولوژیک و </a:t>
            </a:r>
            <a:r>
              <a:rPr lang="fa-IR" sz="2800" b="1" dirty="0" smtClean="0">
                <a:cs typeface="B Zar" pitchFamily="2" charset="-78"/>
              </a:rPr>
              <a:t>تمدنی </a:t>
            </a:r>
            <a:r>
              <a:rPr lang="fa-IR" sz="2800" b="1" dirty="0">
                <a:cs typeface="B Zar" pitchFamily="2" charset="-78"/>
              </a:rPr>
              <a:t>‌</a:t>
            </a:r>
            <a:endParaRPr lang="en-US" sz="2800" b="1" dirty="0">
              <a:cs typeface="B Zar" pitchFamily="2" charset="-78"/>
            </a:endParaRPr>
          </a:p>
          <a:p>
            <a:pPr marL="457200" indent="-457200"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b="1" dirty="0" smtClean="0">
                <a:cs typeface="B Zar" pitchFamily="2" charset="-78"/>
              </a:rPr>
              <a:t>از ابتدای انقلاب اسلامی شروع و تا ... ادامه دارد.</a:t>
            </a:r>
            <a:endParaRPr lang="en-US" sz="2800" b="1" dirty="0">
              <a:cs typeface="B Zar" pitchFamily="2" charset="-78"/>
            </a:endParaRPr>
          </a:p>
          <a:p>
            <a:pPr algn="r" rtl="1">
              <a:lnSpc>
                <a:spcPct val="110000"/>
              </a:lnSpc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هدف </a:t>
            </a:r>
            <a:r>
              <a:rPr lang="fa-IR" sz="2800" b="1" dirty="0" smtClean="0">
                <a:solidFill>
                  <a:srgbClr val="C00000"/>
                </a:solidFill>
                <a:cs typeface="+mn-cs"/>
              </a:rPr>
              <a:t>بزرگ­تر مستلزم  </a:t>
            </a:r>
            <a:r>
              <a:rPr lang="fa-IR" sz="2800" b="1" dirty="0">
                <a:solidFill>
                  <a:srgbClr val="C00000"/>
                </a:solidFill>
                <a:cs typeface="+mn-cs"/>
              </a:rPr>
              <a:t>مبارزه طولانی­تر و دستاوردهای بزرگتر </a:t>
            </a:r>
          </a:p>
          <a:p>
            <a:pPr algn="r" rtl="1">
              <a:lnSpc>
                <a:spcPct val="110000"/>
              </a:lnSpc>
            </a:pPr>
            <a:r>
              <a:rPr lang="fa-IR" sz="2800" b="1" dirty="0">
                <a:cs typeface="+mn-cs"/>
              </a:rPr>
              <a:t>مثال: </a:t>
            </a:r>
            <a:r>
              <a:rPr lang="fa-IR" sz="2800" b="1" dirty="0" smtClean="0">
                <a:cs typeface="+mn-cs"/>
              </a:rPr>
              <a:t>تفاوت </a:t>
            </a:r>
            <a:r>
              <a:rPr lang="fa-IR" sz="2800" b="1" dirty="0" smtClean="0">
                <a:cs typeface="B Zar" pitchFamily="2" charset="-78"/>
              </a:rPr>
              <a:t>حرکت </a:t>
            </a:r>
            <a:r>
              <a:rPr lang="fa-IR" sz="2800" b="1" dirty="0">
                <a:cs typeface="B Zar" pitchFamily="2" charset="-78"/>
              </a:rPr>
              <a:t>در رودخانه </a:t>
            </a:r>
            <a:r>
              <a:rPr lang="fa-IR" sz="2800" b="1" dirty="0" smtClean="0">
                <a:cs typeface="B Zar" pitchFamily="2" charset="-78"/>
              </a:rPr>
              <a:t>با </a:t>
            </a:r>
            <a:r>
              <a:rPr lang="fa-IR" sz="2800" b="1" dirty="0">
                <a:cs typeface="B Zar" pitchFamily="2" charset="-78"/>
              </a:rPr>
              <a:t>حرکت در اقیانوس</a:t>
            </a:r>
            <a:endParaRPr lang="en-US" sz="2800" b="1" dirty="0">
              <a:cs typeface="B Zar" pitchFamily="2" charset="-78"/>
            </a:endParaRPr>
          </a:p>
          <a:p>
            <a:pPr marL="457200" indent="-457200"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b="1" dirty="0" smtClean="0">
                <a:cs typeface="B Zar" pitchFamily="2" charset="-78"/>
              </a:rPr>
              <a:t>تفاوت اهداف </a:t>
            </a:r>
            <a:r>
              <a:rPr lang="fa-IR" sz="2800" b="1" dirty="0">
                <a:cs typeface="B Zar" pitchFamily="2" charset="-78"/>
              </a:rPr>
              <a:t>و تلاطم­های حرکت در مسیر </a:t>
            </a:r>
            <a:r>
              <a:rPr lang="fa-IR" sz="2800" b="1" dirty="0" smtClean="0">
                <a:cs typeface="B Zar" pitchFamily="2" charset="-78"/>
              </a:rPr>
              <a:t>رودخانه با حرکت </a:t>
            </a:r>
            <a:r>
              <a:rPr lang="fa-IR" sz="2800" b="1" dirty="0">
                <a:cs typeface="B Zar" pitchFamily="2" charset="-78"/>
              </a:rPr>
              <a:t>در دریا و یا اقیانوس </a:t>
            </a:r>
            <a:endParaRPr lang="fa-IR" sz="2800" b="1" dirty="0" smtClean="0">
              <a:cs typeface="B Zar" pitchFamily="2" charset="-78"/>
            </a:endParaRPr>
          </a:p>
          <a:p>
            <a:pPr marL="457200" indent="-457200"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b="1" dirty="0" smtClean="0">
                <a:cs typeface="B Zar" pitchFamily="2" charset="-78"/>
              </a:rPr>
              <a:t>در </a:t>
            </a:r>
            <a:r>
              <a:rPr lang="fa-IR" sz="2800" b="1" dirty="0">
                <a:cs typeface="B Zar" pitchFamily="2" charset="-78"/>
              </a:rPr>
              <a:t>مقابل تلاطم­ها </a:t>
            </a:r>
            <a:r>
              <a:rPr lang="fa-IR" sz="2800" b="1" dirty="0" smtClean="0">
                <a:cs typeface="B Zar" pitchFamily="2" charset="-78"/>
              </a:rPr>
              <a:t>اقیانوس بدنه </a:t>
            </a:r>
            <a:r>
              <a:rPr lang="fa-IR" sz="2800" b="1" dirty="0">
                <a:cs typeface="B Zar" pitchFamily="2" charset="-78"/>
              </a:rPr>
              <a:t>کشتی یا قایق از </a:t>
            </a:r>
            <a:r>
              <a:rPr lang="fa-IR" sz="2800" b="1" dirty="0" smtClean="0">
                <a:cs typeface="B Zar" pitchFamily="2" charset="-78"/>
              </a:rPr>
              <a:t>ایمن شده و مقاوم می شود</a:t>
            </a:r>
          </a:p>
          <a:p>
            <a:pPr marL="457200" indent="-457200"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b="1" dirty="0" smtClean="0">
                <a:cs typeface="B Zar" pitchFamily="2" charset="-78"/>
              </a:rPr>
              <a:t>قایق رودخانه­ای توان  </a:t>
            </a:r>
            <a:r>
              <a:rPr lang="fa-IR" sz="2800" b="1" dirty="0">
                <a:cs typeface="B Zar" pitchFamily="2" charset="-78"/>
              </a:rPr>
              <a:t>و تحمل </a:t>
            </a:r>
            <a:r>
              <a:rPr lang="fa-IR" sz="2800" b="1" dirty="0" smtClean="0">
                <a:cs typeface="B Zar" pitchFamily="2" charset="-78"/>
              </a:rPr>
              <a:t>دریا ­و اقیانوس ندارد</a:t>
            </a:r>
          </a:p>
          <a:p>
            <a:pPr marL="457200" indent="-457200" algn="r" rtl="1">
              <a:lnSpc>
                <a:spcPct val="110000"/>
              </a:lnSpc>
              <a:buFont typeface="Arial" pitchFamily="34" charset="0"/>
              <a:buChar char="•"/>
            </a:pPr>
            <a:r>
              <a:rPr lang="fa-IR" sz="2800" b="1" dirty="0" smtClean="0">
                <a:cs typeface="B Zar" pitchFamily="2" charset="-78"/>
              </a:rPr>
              <a:t>عدم </a:t>
            </a:r>
            <a:r>
              <a:rPr lang="fa-IR" sz="2800" b="1" dirty="0">
                <a:cs typeface="B Zar" pitchFamily="2" charset="-78"/>
              </a:rPr>
              <a:t>توانایی </a:t>
            </a:r>
            <a:r>
              <a:rPr lang="fa-IR" sz="2800" b="1" dirty="0" smtClean="0">
                <a:cs typeface="B Zar" pitchFamily="2" charset="-78"/>
              </a:rPr>
              <a:t>به علت مسیر </a:t>
            </a:r>
            <a:r>
              <a:rPr lang="fa-IR" sz="2800" b="1" dirty="0">
                <a:cs typeface="B Zar" pitchFamily="2" charset="-78"/>
              </a:rPr>
              <a:t>راه و یا بزرگی دریا و اقیانوس نیست؛ بلکه به دلیل ظرفیت پایین قایق است</a:t>
            </a:r>
            <a:r>
              <a:rPr lang="fa-IR" sz="2800" dirty="0">
                <a:cs typeface="B Zar" pitchFamily="2" charset="-78"/>
              </a:rPr>
              <a:t>.</a:t>
            </a:r>
            <a:endParaRPr lang="en-US" sz="2800" dirty="0">
              <a:effectLst/>
              <a:cs typeface="B Zar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B Titr" pitchFamily="2" charset="-78"/>
              </a:rPr>
              <a:t>مقدمه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142" y="766776"/>
            <a:ext cx="87310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چهار دوره تهدیدات از اوایل انقلاب تا کنون علیه ایران:</a:t>
            </a:r>
          </a:p>
          <a:p>
            <a:pPr marL="900113" algn="r" rtl="1">
              <a:lnSpc>
                <a:spcPct val="150000"/>
              </a:lnSpc>
              <a:defRPr/>
            </a:pPr>
            <a:r>
              <a:rPr lang="fa-IR" sz="2800" b="1" dirty="0" smtClean="0">
                <a:cs typeface="B Zar" pitchFamily="2" charset="-78"/>
              </a:rPr>
              <a:t>1- تهدید </a:t>
            </a:r>
            <a:r>
              <a:rPr lang="fa-IR" sz="2800" b="1" dirty="0">
                <a:cs typeface="B Zar" pitchFamily="2" charset="-78"/>
              </a:rPr>
              <a:t>خشن</a:t>
            </a:r>
          </a:p>
          <a:p>
            <a:pPr marL="900113" algn="r" rtl="1">
              <a:lnSpc>
                <a:spcPct val="150000"/>
              </a:lnSpc>
              <a:defRPr/>
            </a:pPr>
            <a:r>
              <a:rPr lang="fa-IR" sz="2800" b="1" dirty="0" smtClean="0">
                <a:cs typeface="B Zar" pitchFamily="2" charset="-78"/>
              </a:rPr>
              <a:t>2-مهار </a:t>
            </a:r>
            <a:r>
              <a:rPr lang="fa-IR" sz="2800" b="1" dirty="0">
                <a:cs typeface="B Zar" pitchFamily="2" charset="-78"/>
              </a:rPr>
              <a:t>و انزوای سیاسی</a:t>
            </a:r>
          </a:p>
          <a:p>
            <a:pPr marL="900113" algn="r" rtl="1">
              <a:lnSpc>
                <a:spcPct val="150000"/>
              </a:lnSpc>
              <a:defRPr/>
            </a:pPr>
            <a:r>
              <a:rPr lang="fa-IR" sz="2800" b="1" dirty="0" smtClean="0">
                <a:cs typeface="B Zar" pitchFamily="2" charset="-78"/>
              </a:rPr>
              <a:t>3- تحریم های </a:t>
            </a:r>
            <a:r>
              <a:rPr lang="fa-IR" sz="2800" b="1" dirty="0">
                <a:cs typeface="B Zar" pitchFamily="2" charset="-78"/>
              </a:rPr>
              <a:t>سنگین اقتصادی</a:t>
            </a:r>
          </a:p>
          <a:p>
            <a:pPr marL="900113" algn="r" rtl="1">
              <a:lnSpc>
                <a:spcPct val="150000"/>
              </a:lnSpc>
              <a:defRPr/>
            </a:pPr>
            <a:r>
              <a:rPr lang="fa-IR" sz="2800" b="1" dirty="0" smtClean="0">
                <a:cs typeface="B Zar" pitchFamily="2" charset="-78"/>
              </a:rPr>
              <a:t>4- نفوذ </a:t>
            </a:r>
            <a:r>
              <a:rPr lang="fa-IR" sz="2800" b="1" dirty="0">
                <a:cs typeface="B Zar" pitchFamily="2" charset="-78"/>
              </a:rPr>
              <a:t>و جنگ احزاب</a:t>
            </a:r>
          </a:p>
          <a:p>
            <a:pPr lvl="0" algn="r" rtl="1">
              <a:lnSpc>
                <a:spcPct val="150000"/>
              </a:lnSpc>
              <a:defRPr/>
            </a:pPr>
            <a:r>
              <a:rPr lang="fa-IR" sz="2800" b="1" dirty="0" smtClean="0">
                <a:solidFill>
                  <a:srgbClr val="C00000"/>
                </a:solidFill>
                <a:cs typeface="+mn-cs"/>
              </a:rPr>
              <a:t>ضرورت </a:t>
            </a:r>
            <a:r>
              <a:rPr lang="fa-IR" sz="2800" b="1" dirty="0">
                <a:solidFill>
                  <a:srgbClr val="C00000"/>
                </a:solidFill>
                <a:cs typeface="+mn-cs"/>
              </a:rPr>
              <a:t>آمادگی نیروهای انقلاب: </a:t>
            </a:r>
          </a:p>
          <a:p>
            <a:pPr lvl="0" algn="r" rtl="1">
              <a:lnSpc>
                <a:spcPct val="150000"/>
              </a:lnSpc>
              <a:defRPr/>
            </a:pPr>
            <a:r>
              <a:rPr lang="fa-IR" sz="2800" dirty="0">
                <a:cs typeface="B Zar" pitchFamily="2" charset="-78"/>
              </a:rPr>
              <a:t> </a:t>
            </a:r>
            <a:r>
              <a:rPr lang="fa-IR" sz="2800" dirty="0" smtClean="0">
                <a:cs typeface="B Zar" pitchFamily="2" charset="-78"/>
              </a:rPr>
              <a:t>	</a:t>
            </a:r>
            <a:r>
              <a:rPr lang="fa-IR" sz="2800" b="1" dirty="0" smtClean="0">
                <a:cs typeface="B Zar" pitchFamily="2" charset="-78"/>
              </a:rPr>
              <a:t>افزایش </a:t>
            </a:r>
            <a:r>
              <a:rPr lang="fa-IR" sz="2800" b="1" dirty="0">
                <a:cs typeface="B Zar" pitchFamily="2" charset="-78"/>
              </a:rPr>
              <a:t>ظرفیت </a:t>
            </a:r>
            <a:r>
              <a:rPr lang="fa-IR" sz="2800" b="1" dirty="0" smtClean="0">
                <a:cs typeface="B Zar" pitchFamily="2" charset="-78"/>
              </a:rPr>
              <a:t>نیروهای </a:t>
            </a:r>
            <a:r>
              <a:rPr lang="fa-IR" sz="2800" b="1" dirty="0">
                <a:cs typeface="B Zar" pitchFamily="2" charset="-78"/>
              </a:rPr>
              <a:t>انقلابی </a:t>
            </a:r>
            <a:r>
              <a:rPr lang="fa-IR" sz="2800" b="1" dirty="0" smtClean="0">
                <a:cs typeface="B Zar" pitchFamily="2" charset="-78"/>
              </a:rPr>
              <a:t>مانند </a:t>
            </a:r>
            <a:r>
              <a:rPr lang="fa-IR" sz="2800" b="1" dirty="0">
                <a:cs typeface="B Zar" pitchFamily="2" charset="-78"/>
              </a:rPr>
              <a:t>بدنه </a:t>
            </a:r>
            <a:r>
              <a:rPr lang="fa-IR" sz="2800" b="1" dirty="0" smtClean="0">
                <a:cs typeface="B Zar" pitchFamily="2" charset="-78"/>
              </a:rPr>
              <a:t>کشتی ها</a:t>
            </a:r>
          </a:p>
          <a:p>
            <a:pPr lvl="0" algn="r" rtl="1">
              <a:lnSpc>
                <a:spcPct val="150000"/>
              </a:lnSpc>
              <a:defRPr/>
            </a:pPr>
            <a:r>
              <a:rPr lang="fa-IR" sz="2800" b="1" dirty="0" smtClean="0">
                <a:cs typeface="B Zar" pitchFamily="2" charset="-78"/>
              </a:rPr>
              <a:t>	افزایش توان مقابله با تلاطم ها، مقاومت </a:t>
            </a:r>
            <a:r>
              <a:rPr lang="fa-IR" sz="2800" b="1" dirty="0">
                <a:cs typeface="B Zar" pitchFamily="2" charset="-78"/>
              </a:rPr>
              <a:t>و پایدار </a:t>
            </a:r>
            <a:r>
              <a:rPr lang="fa-IR" sz="2800" b="1" dirty="0" smtClean="0">
                <a:cs typeface="B Zar" pitchFamily="2" charset="-78"/>
              </a:rPr>
              <a:t>باقی</a:t>
            </a:r>
            <a:endParaRPr lang="fa-IR" sz="2000" b="1" dirty="0">
              <a:solidFill>
                <a:srgbClr val="D55816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6142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تهدیدات غرب علیه انقلاب</a:t>
            </a:r>
            <a:endParaRPr lang="fa-I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7588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6868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انواع تهدید خشن: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ایجاد چالش در </a:t>
            </a:r>
            <a:r>
              <a:rPr lang="fa-IR" sz="2800" b="1" dirty="0">
                <a:cs typeface="B Nazanin" pitchFamily="2" charset="-78"/>
              </a:rPr>
              <a:t>اوایل شکل گیری انقلاب </a:t>
            </a:r>
            <a:r>
              <a:rPr lang="fa-IR" sz="2800" b="1" dirty="0" smtClean="0">
                <a:cs typeface="B Nazanin" pitchFamily="2" charset="-78"/>
              </a:rPr>
              <a:t>و </a:t>
            </a:r>
            <a:r>
              <a:rPr lang="fa-IR" sz="2800" b="1" dirty="0">
                <a:cs typeface="B Nazanin" pitchFamily="2" charset="-78"/>
              </a:rPr>
              <a:t>نظام نوپای اسلامی </a:t>
            </a:r>
            <a:endParaRPr lang="fa-IR" sz="2800" b="1" dirty="0" smtClean="0"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نظیر: جنگ</a:t>
            </a:r>
            <a:r>
              <a:rPr lang="fa-IR" sz="2800" b="1" dirty="0">
                <a:cs typeface="B Nazanin" pitchFamily="2" charset="-78"/>
              </a:rPr>
              <a:t>، ترور، انفجارات، شورش، تجزیه طلبی و ... </a:t>
            </a:r>
            <a:endParaRPr lang="fa-IR" sz="2800" b="1" dirty="0" smtClean="0"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زمینه تهدیدات خشن دشمن: </a:t>
            </a:r>
          </a:p>
          <a:p>
            <a:pPr marL="457200" indent="-457200" algn="r" rtl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امنیت </a:t>
            </a:r>
            <a:r>
              <a:rPr lang="fa-IR" sz="2800" b="1" dirty="0">
                <a:cs typeface="B Nazanin" pitchFamily="2" charset="-78"/>
              </a:rPr>
              <a:t>دشمن برای خرابکاری و ایجاد رعب و وحشت در میان مردم </a:t>
            </a:r>
            <a:endParaRPr lang="fa-IR" sz="2800" b="1" dirty="0" smtClean="0"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تکیه به نقاط </a:t>
            </a:r>
            <a:r>
              <a:rPr lang="fa-IR" sz="2800" b="1" dirty="0">
                <a:cs typeface="B Nazanin" pitchFamily="2" charset="-78"/>
              </a:rPr>
              <a:t>ضعف موجود در درون </a:t>
            </a:r>
            <a:r>
              <a:rPr lang="fa-IR" sz="2800" b="1" dirty="0" smtClean="0">
                <a:cs typeface="B Nazanin" pitchFamily="2" charset="-78"/>
              </a:rPr>
              <a:t>نوپایی نظام </a:t>
            </a:r>
          </a:p>
          <a:p>
            <a:pPr marL="457200" indent="-457200" algn="r" rtl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 برنامه پیشروی هایی </a:t>
            </a:r>
            <a:r>
              <a:rPr lang="fa-IR" sz="2800" b="1" dirty="0">
                <a:cs typeface="B Nazanin" pitchFamily="2" charset="-78"/>
              </a:rPr>
              <a:t>را از طریق جنگ، کودتا و ترور در </a:t>
            </a:r>
            <a:r>
              <a:rPr lang="fa-IR" sz="2800" b="1" dirty="0" smtClean="0">
                <a:cs typeface="B Nazanin" pitchFamily="2" charset="-78"/>
              </a:rPr>
              <a:t>داخل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تهدید خشن</a:t>
            </a:r>
          </a:p>
        </p:txBody>
      </p:sp>
    </p:spTree>
    <p:extLst>
      <p:ext uri="{BB962C8B-B14F-4D97-AF65-F5344CB8AC3E}">
        <p14:creationId xmlns:p14="http://schemas.microsoft.com/office/powerpoint/2010/main" val="315847588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686800" cy="5822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بازدارندگی نظام در مقابل تهدیدات:</a:t>
            </a:r>
          </a:p>
          <a:p>
            <a:pPr marL="457200" indent="-457200" algn="r" rtl="1">
              <a:lnSpc>
                <a:spcPts val="47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تبدیل ضعف ها به فرصت های امنیتی،‌ اطلاعاتی، دفاعی و .... </a:t>
            </a:r>
          </a:p>
          <a:p>
            <a:pPr marL="457200" indent="-457200" algn="r" rtl="1">
              <a:lnSpc>
                <a:spcPts val="47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ایجاد </a:t>
            </a:r>
            <a:r>
              <a:rPr lang="fa-IR" sz="2800" b="1" dirty="0">
                <a:cs typeface="B Nazanin" pitchFamily="2" charset="-78"/>
              </a:rPr>
              <a:t>ناهمواری برای غرب </a:t>
            </a:r>
            <a:r>
              <a:rPr lang="fa-IR" sz="2800" b="1" dirty="0" smtClean="0">
                <a:cs typeface="B Nazanin" pitchFamily="2" charset="-78"/>
              </a:rPr>
              <a:t> و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پر </a:t>
            </a:r>
            <a:r>
              <a:rPr lang="fa-IR" sz="2800" b="1" dirty="0">
                <a:solidFill>
                  <a:prstClr val="black"/>
                </a:solidFill>
                <a:cs typeface="B Nazanin" pitchFamily="2" charset="-78"/>
              </a:rPr>
              <a:t>هزینه </a:t>
            </a:r>
            <a:r>
              <a:rPr lang="fa-IR" sz="2800" b="1" dirty="0" smtClean="0">
                <a:solidFill>
                  <a:prstClr val="black"/>
                </a:solidFill>
                <a:cs typeface="B Nazanin" pitchFamily="2" charset="-78"/>
              </a:rPr>
              <a:t>کردن اقدام سخت برای غرب</a:t>
            </a:r>
            <a:endParaRPr lang="fa-IR" sz="2800" b="1" dirty="0" smtClean="0">
              <a:cs typeface="B Nazanin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نتیجه سیاست بازدارندگی: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 تبدیل ایران به یکی از قدرتهای بازدارنده در منطقه </a:t>
            </a:r>
          </a:p>
          <a:p>
            <a:pPr marL="457200" indent="-457200" algn="r" rtl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cs typeface="B Nazanin" pitchFamily="2" charset="-78"/>
              </a:rPr>
              <a:t>جلوگیری از بروز جنگ و خونریزی</a:t>
            </a:r>
          </a:p>
          <a:p>
            <a:pPr algn="r" rtl="1">
              <a:lnSpc>
                <a:spcPct val="15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نمونه: </a:t>
            </a:r>
            <a:r>
              <a:rPr lang="fa-IR" sz="2800" b="1" dirty="0">
                <a:cs typeface="B Nazanin" pitchFamily="2" charset="-78"/>
              </a:rPr>
              <a:t>ممانعت افسران عالی رتبه آمریکا، از حمله به ایران علیرغم صدور دستور </a:t>
            </a:r>
            <a:r>
              <a:rPr lang="fa-IR" sz="2800" b="1" dirty="0" smtClean="0">
                <a:cs typeface="B Nazanin" pitchFamily="2" charset="-78"/>
              </a:rPr>
              <a:t>بوش </a:t>
            </a:r>
            <a:r>
              <a:rPr lang="fa-IR" sz="2800" b="1" dirty="0">
                <a:cs typeface="B Nazanin" pitchFamily="2" charset="-78"/>
              </a:rPr>
              <a:t>با این استدلال که قدرت بازدارندگی ایران، </a:t>
            </a:r>
            <a:r>
              <a:rPr lang="fa-IR" sz="2800" b="1" dirty="0" smtClean="0">
                <a:cs typeface="B Nazanin" pitchFamily="2" charset="-78"/>
              </a:rPr>
              <a:t>دشمنان </a:t>
            </a:r>
            <a:r>
              <a:rPr lang="fa-IR" sz="2800" b="1" dirty="0">
                <a:cs typeface="B Nazanin" pitchFamily="2" charset="-78"/>
              </a:rPr>
              <a:t>را پر هزینه میکند و لذا از این اقدام عقب نشینی کردند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بازدارندگی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نظام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در مقابل تهدید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خشن</a:t>
            </a:r>
          </a:p>
        </p:txBody>
      </p:sp>
    </p:spTree>
    <p:extLst>
      <p:ext uri="{BB962C8B-B14F-4D97-AF65-F5344CB8AC3E}">
        <p14:creationId xmlns:p14="http://schemas.microsoft.com/office/powerpoint/2010/main" val="2901442113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9600"/>
            <a:ext cx="8763000" cy="5606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ts val="43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انزوای سیاسی ایران :</a:t>
            </a:r>
          </a:p>
          <a:p>
            <a:pPr marL="457200" indent="-457200" algn="r" rtl="1">
              <a:lnSpc>
                <a:spcPts val="43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فشارهای </a:t>
            </a:r>
            <a:r>
              <a:rPr lang="fa-IR" sz="2800" b="1" dirty="0">
                <a:cs typeface="B Nazanin" pitchFamily="2" charset="-78"/>
              </a:rPr>
              <a:t>بین المللی و </a:t>
            </a:r>
            <a:r>
              <a:rPr lang="fa-IR" sz="2800" b="1" dirty="0" smtClean="0">
                <a:cs typeface="B Nazanin" pitchFamily="2" charset="-78"/>
              </a:rPr>
              <a:t>منطقه ای</a:t>
            </a: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 smtClean="0">
                <a:solidFill>
                  <a:srgbClr val="C00000"/>
                </a:solidFill>
                <a:cs typeface="+mn-cs"/>
              </a:rPr>
              <a:t>هدف </a:t>
            </a:r>
            <a:r>
              <a:rPr lang="fa-IR" sz="2800" b="1" dirty="0">
                <a:solidFill>
                  <a:srgbClr val="C00000"/>
                </a:solidFill>
                <a:cs typeface="+mn-cs"/>
              </a:rPr>
              <a:t>مهار دو جانبه:</a:t>
            </a:r>
          </a:p>
          <a:p>
            <a:pPr marL="457200" indent="-457200" algn="r" rtl="1">
              <a:lnSpc>
                <a:spcPts val="43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باز داشتن </a:t>
            </a:r>
            <a:r>
              <a:rPr lang="fa-IR" sz="2800" b="1" dirty="0">
                <a:cs typeface="B Nazanin" pitchFamily="2" charset="-78"/>
              </a:rPr>
              <a:t>ایران </a:t>
            </a:r>
            <a:r>
              <a:rPr lang="fa-IR" sz="2800" b="1" dirty="0" smtClean="0">
                <a:cs typeface="B Nazanin" pitchFamily="2" charset="-78"/>
              </a:rPr>
              <a:t>از </a:t>
            </a:r>
            <a:r>
              <a:rPr lang="fa-IR" sz="2800" b="1" dirty="0">
                <a:cs typeface="B Nazanin" pitchFamily="2" charset="-78"/>
              </a:rPr>
              <a:t>اهداف و </a:t>
            </a:r>
            <a:r>
              <a:rPr lang="fa-IR" sz="2800" b="1" dirty="0" smtClean="0">
                <a:cs typeface="B Nazanin" pitchFamily="2" charset="-78"/>
              </a:rPr>
              <a:t>ارزشها </a:t>
            </a:r>
          </a:p>
          <a:p>
            <a:pPr marL="457200" indent="-457200" algn="r" rtl="1">
              <a:lnSpc>
                <a:spcPts val="43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به قدرت رساندن مهره های </a:t>
            </a:r>
            <a:r>
              <a:rPr lang="fa-IR" sz="2800" b="1" dirty="0">
                <a:cs typeface="B Nazanin" pitchFamily="2" charset="-78"/>
              </a:rPr>
              <a:t>خود در داخل ایران </a:t>
            </a:r>
          </a:p>
          <a:p>
            <a:pPr marL="457200" indent="-457200" algn="r" rtl="1">
              <a:lnSpc>
                <a:spcPts val="43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تهدید </a:t>
            </a:r>
            <a:r>
              <a:rPr lang="fa-IR" sz="2800" b="1" dirty="0">
                <a:cs typeface="B Nazanin" pitchFamily="2" charset="-78"/>
              </a:rPr>
              <a:t>دیپلماتیک و سیاسی علیه ایران </a:t>
            </a:r>
            <a:endParaRPr lang="fa-IR" sz="2800" b="1" dirty="0" smtClean="0">
              <a:cs typeface="B Nazanin" pitchFamily="2" charset="-78"/>
            </a:endParaRPr>
          </a:p>
          <a:p>
            <a:pPr algn="r" rtl="1">
              <a:lnSpc>
                <a:spcPts val="43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+mn-cs"/>
              </a:rPr>
              <a:t>عملکرد منفی مسئولان وقت:</a:t>
            </a:r>
          </a:p>
          <a:p>
            <a:pPr marL="457200" indent="-457200" algn="r" rtl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عدم مقابله با </a:t>
            </a:r>
            <a:r>
              <a:rPr lang="fa-IR" sz="2800" b="1" dirty="0">
                <a:cs typeface="B Nazanin" pitchFamily="2" charset="-78"/>
              </a:rPr>
              <a:t>تهدیدات </a:t>
            </a:r>
            <a:r>
              <a:rPr lang="fa-IR" sz="2800" b="1" dirty="0" smtClean="0">
                <a:cs typeface="B Nazanin" pitchFamily="2" charset="-78"/>
              </a:rPr>
              <a:t>و عدم دستاوردهای مثبت. </a:t>
            </a:r>
            <a:endParaRPr lang="fa-IR" sz="2800" b="1" dirty="0">
              <a:cs typeface="B Nazanin" pitchFamily="2" charset="-78"/>
            </a:endParaRPr>
          </a:p>
          <a:p>
            <a:pPr marL="457200" indent="-457200" algn="r" rtl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مصداق: افراط </a:t>
            </a:r>
            <a:r>
              <a:rPr lang="fa-IR" sz="2800" b="1" dirty="0">
                <a:cs typeface="B Nazanin" pitchFamily="2" charset="-78"/>
              </a:rPr>
              <a:t>در برقراری ارتباط میان </a:t>
            </a:r>
            <a:r>
              <a:rPr lang="fa-IR" sz="2800" b="1" dirty="0" smtClean="0">
                <a:cs typeface="B Nazanin" pitchFamily="2" charset="-78"/>
              </a:rPr>
              <a:t>ایران </a:t>
            </a:r>
            <a:r>
              <a:rPr lang="fa-IR" sz="2800" b="1" dirty="0">
                <a:cs typeface="B Nazanin" pitchFamily="2" charset="-78"/>
              </a:rPr>
              <a:t>و </a:t>
            </a:r>
            <a:r>
              <a:rPr lang="fa-IR" sz="2800" b="1" dirty="0" smtClean="0">
                <a:cs typeface="B Nazanin" pitchFamily="2" charset="-78"/>
              </a:rPr>
              <a:t>عربستان </a:t>
            </a:r>
            <a:endParaRPr lang="fa-IR" sz="2800" b="1" dirty="0" smtClean="0">
              <a:cs typeface="B Nazanin" pitchFamily="2" charset="-78"/>
            </a:endParaRPr>
          </a:p>
          <a:p>
            <a:pPr marL="457200" indent="-457200" algn="r" rtl="1">
              <a:lnSpc>
                <a:spcPts val="4300"/>
              </a:lnSpc>
              <a:buFont typeface="Arial" panose="020B0604020202020204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نتیجه: رفتار گستاخانه </a:t>
            </a:r>
            <a:r>
              <a:rPr lang="fa-IR" sz="2800" b="1" dirty="0">
                <a:cs typeface="B Nazanin" pitchFamily="2" charset="-78"/>
              </a:rPr>
              <a:t>عربستان در مقابل </a:t>
            </a:r>
            <a:r>
              <a:rPr lang="fa-IR" sz="2800" b="1" dirty="0" smtClean="0">
                <a:cs typeface="B Nazanin" pitchFamily="2" charset="-78"/>
              </a:rPr>
              <a:t>ایران.</a:t>
            </a:r>
            <a:endParaRPr lang="fa-IR" sz="2800" b="1" dirty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2- مهار و انزوای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سیاسی – مهار دو جانبه</a:t>
            </a:r>
            <a:endParaRPr lang="fa-IR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847588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22531"/>
            <a:ext cx="8915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ts val="4000"/>
              </a:lnSpc>
              <a:defRPr/>
            </a:pP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تحریمهای </a:t>
            </a: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سنگین اقتصادی علیه </a:t>
            </a:r>
            <a:r>
              <a:rPr lang="fa-IR" sz="2800" b="1" dirty="0" smtClean="0">
                <a:solidFill>
                  <a:srgbClr val="C00000"/>
                </a:solidFill>
                <a:cs typeface="B Titr" pitchFamily="2" charset="-78"/>
              </a:rPr>
              <a:t>ایران: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توسط آمریکاییها </a:t>
            </a:r>
            <a:r>
              <a:rPr lang="fa-IR" sz="2800" b="1" dirty="0">
                <a:cs typeface="B Nazanin" pitchFamily="2" charset="-78"/>
              </a:rPr>
              <a:t>و </a:t>
            </a:r>
            <a:r>
              <a:rPr lang="fa-IR" sz="2800" b="1" dirty="0" smtClean="0">
                <a:cs typeface="B Nazanin" pitchFamily="2" charset="-78"/>
              </a:rPr>
              <a:t>اروپایی ها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در ابعاد اقتصاد</a:t>
            </a:r>
            <a:r>
              <a:rPr lang="fa-IR" sz="2800" b="1" dirty="0">
                <a:cs typeface="B Nazanin" pitchFamily="2" charset="-78"/>
              </a:rPr>
              <a:t>، تجارت، ‌واردات، صادرات و ... </a:t>
            </a:r>
            <a:endParaRPr lang="fa-IR" sz="2800" b="1" dirty="0" smtClean="0">
              <a:cs typeface="B Nazanin" pitchFamily="2" charset="-78"/>
            </a:endParaRPr>
          </a:p>
          <a:p>
            <a:pPr algn="r" rtl="1">
              <a:lnSpc>
                <a:spcPts val="4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مقاومت مردم و کوتاهی مسئولین: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مسئولان اجرایی در مقابل آنهاضعف </a:t>
            </a:r>
            <a:r>
              <a:rPr lang="fa-IR" sz="2800" b="1" dirty="0">
                <a:cs typeface="B Nazanin" pitchFamily="2" charset="-78"/>
              </a:rPr>
              <a:t>نشان </a:t>
            </a:r>
            <a:r>
              <a:rPr lang="fa-IR" sz="2800" b="1" dirty="0" smtClean="0">
                <a:cs typeface="B Nazanin" pitchFamily="2" charset="-78"/>
              </a:rPr>
              <a:t>دادند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ولی مردم مقاومت کردند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مسئولان نتوانستند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از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تهدیدات‌ </a:t>
            </a:r>
            <a:r>
              <a:rPr lang="fa-IR" sz="2800" b="1" dirty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فرصت سازی </a:t>
            </a:r>
            <a:r>
              <a:rPr lang="fa-IR" sz="2800" b="1" dirty="0" smtClean="0">
                <a:solidFill>
                  <a:srgbClr val="D55816">
                    <a:lumMod val="50000"/>
                  </a:srgbClr>
                </a:solidFill>
                <a:cs typeface="B Nazanin" pitchFamily="2" charset="-78"/>
              </a:rPr>
              <a:t>کنند</a:t>
            </a:r>
          </a:p>
          <a:p>
            <a:pPr algn="r" rtl="1">
              <a:lnSpc>
                <a:spcPts val="4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دستور اجرای اقتصاد مقاومتی توسط مقام معظم رهبری: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مقاوم سازی اقتصاد در برابر فشارهای </a:t>
            </a:r>
            <a:r>
              <a:rPr lang="fa-IR" sz="2800" b="1" dirty="0">
                <a:cs typeface="B Nazanin" pitchFamily="2" charset="-78"/>
              </a:rPr>
              <a:t>اقتصادی </a:t>
            </a:r>
            <a:endParaRPr lang="fa-IR" sz="2800" b="1" dirty="0" smtClean="0">
              <a:cs typeface="B Nazanin" pitchFamily="2" charset="-78"/>
            </a:endParaRP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ایستادگی در برابر تهدیدات و آسیب اقتصادی 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ضرورت تحول </a:t>
            </a:r>
            <a:r>
              <a:rPr lang="fa-IR" sz="2800" b="1" dirty="0">
                <a:cs typeface="B Nazanin" pitchFamily="2" charset="-78"/>
              </a:rPr>
              <a:t>و پیشرفت در اقتصاد ایران</a:t>
            </a:r>
          </a:p>
          <a:p>
            <a:pPr marL="457200" indent="-457200" algn="r" rtl="1">
              <a:lnSpc>
                <a:spcPts val="4000"/>
              </a:lnSpc>
              <a:buFont typeface="Arial" pitchFamily="34" charset="0"/>
              <a:buChar char="•"/>
              <a:defRPr/>
            </a:pPr>
            <a:endParaRPr lang="fa-IR" sz="2800" b="1" dirty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3- </a:t>
            </a:r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تحریمهای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سنگین اقتصادی</a:t>
            </a:r>
          </a:p>
        </p:txBody>
      </p:sp>
    </p:spTree>
    <p:extLst>
      <p:ext uri="{BB962C8B-B14F-4D97-AF65-F5344CB8AC3E}">
        <p14:creationId xmlns:p14="http://schemas.microsoft.com/office/powerpoint/2010/main" val="315847588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3900" y="1219200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defRPr/>
            </a:pPr>
            <a:r>
              <a:rPr lang="fa-IR" sz="2800" b="1" dirty="0">
                <a:solidFill>
                  <a:srgbClr val="C00000"/>
                </a:solidFill>
                <a:cs typeface="B Titr" pitchFamily="2" charset="-78"/>
              </a:rPr>
              <a:t>شبیه سازی جنگ احزاب: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در </a:t>
            </a:r>
            <a:r>
              <a:rPr lang="fa-IR" sz="2800" b="1" dirty="0">
                <a:cs typeface="B Nazanin" pitchFamily="2" charset="-78"/>
              </a:rPr>
              <a:t>شرایط </a:t>
            </a:r>
            <a:r>
              <a:rPr lang="fa-IR" sz="2800" b="1" dirty="0" smtClean="0">
                <a:cs typeface="B Nazanin" pitchFamily="2" charset="-78"/>
              </a:rPr>
              <a:t>پسابرجام  </a:t>
            </a:r>
            <a:r>
              <a:rPr lang="fa-IR" sz="2800" b="1" dirty="0">
                <a:cs typeface="B Nazanin" pitchFamily="2" charset="-78"/>
              </a:rPr>
              <a:t>آغاز </a:t>
            </a:r>
            <a:r>
              <a:rPr lang="fa-IR" sz="2800" b="1" dirty="0" smtClean="0">
                <a:cs typeface="B Nazanin" pitchFamily="2" charset="-78"/>
              </a:rPr>
              <a:t>شده</a:t>
            </a:r>
            <a:endParaRPr lang="fa-IR" sz="2800" b="1" dirty="0"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مواجه نظام با توطئه های همه جانبه آمریکا،‌ </a:t>
            </a:r>
            <a:r>
              <a:rPr lang="fa-IR" sz="2800" b="1" dirty="0">
                <a:cs typeface="B Nazanin" pitchFamily="2" charset="-78"/>
              </a:rPr>
              <a:t>عربستان و ترکیه </a:t>
            </a:r>
            <a:endParaRPr lang="fa-IR" sz="2800" b="1" dirty="0" smtClean="0">
              <a:cs typeface="B Nazanin" pitchFamily="2" charset="-78"/>
            </a:endParaRP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اتحاد آشکار کشورهای غربی، عبری عربی مرتجع</a:t>
            </a:r>
          </a:p>
          <a:p>
            <a:pPr marL="457200" indent="-457200" algn="r" rtl="1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fa-IR" sz="2800" b="1" dirty="0" smtClean="0">
                <a:cs typeface="B Nazanin" pitchFamily="2" charset="-78"/>
              </a:rPr>
              <a:t>همانند جنگ </a:t>
            </a:r>
            <a:r>
              <a:rPr lang="fa-IR" sz="2800" b="1" dirty="0">
                <a:cs typeface="B Nazanin" pitchFamily="2" charset="-78"/>
              </a:rPr>
              <a:t>احزاب در صدر </a:t>
            </a:r>
            <a:r>
              <a:rPr lang="fa-IR" sz="2800" b="1" dirty="0" smtClean="0">
                <a:cs typeface="B Nazanin" pitchFamily="2" charset="-78"/>
              </a:rPr>
              <a:t>اسلام</a:t>
            </a:r>
            <a:endParaRPr lang="fa-IR" sz="2800" b="1" dirty="0"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6200"/>
            <a:ext cx="8915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fa-IR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4- </a:t>
            </a:r>
            <a:r>
              <a:rPr lang="fa-IR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نفوذ و جنگ احزاب </a:t>
            </a:r>
          </a:p>
        </p:txBody>
      </p:sp>
    </p:spTree>
    <p:extLst>
      <p:ext uri="{BB962C8B-B14F-4D97-AF65-F5344CB8AC3E}">
        <p14:creationId xmlns:p14="http://schemas.microsoft.com/office/powerpoint/2010/main" val="315847588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ustom 2">
      <a:majorFont>
        <a:latin typeface="Century Gothic"/>
        <a:ea typeface=""/>
        <a:cs typeface="B Titr"/>
      </a:majorFont>
      <a:minorFont>
        <a:latin typeface="Century Gothic"/>
        <a:ea typeface=""/>
        <a:cs typeface="B Titr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2337</TotalTime>
  <Words>1622</Words>
  <Application>Microsoft Office PowerPoint</Application>
  <PresentationFormat>On-screen Show (4:3)</PresentationFormat>
  <Paragraphs>205</Paragraphs>
  <Slides>25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B Nazanin</vt:lpstr>
      <vt:lpstr>B Titr</vt:lpstr>
      <vt:lpstr>B Zar</vt:lpstr>
      <vt:lpstr>Century Gothic</vt:lpstr>
      <vt:lpstr>Times New Roman</vt:lpstr>
      <vt:lpstr>Wingdings 3</vt:lpstr>
      <vt:lpstr>Wisp</vt:lpstr>
      <vt:lpstr>PowerPoint Presentation</vt:lpstr>
      <vt:lpstr>    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پویائی گروه                              Group   Dynamics</dc:title>
  <dc:creator>west</dc:creator>
  <cp:lastModifiedBy>ansar</cp:lastModifiedBy>
  <cp:revision>308</cp:revision>
  <cp:lastPrinted>2016-05-29T14:26:23Z</cp:lastPrinted>
  <dcterms:created xsi:type="dcterms:W3CDTF">2000-01-01T10:03:49Z</dcterms:created>
  <dcterms:modified xsi:type="dcterms:W3CDTF">2016-12-17T10:06:12Z</dcterms:modified>
</cp:coreProperties>
</file>