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65"/>
  </p:notesMasterIdLst>
  <p:sldIdLst>
    <p:sldId id="387" r:id="rId2"/>
    <p:sldId id="388" r:id="rId3"/>
    <p:sldId id="389" r:id="rId4"/>
    <p:sldId id="257" r:id="rId5"/>
    <p:sldId id="394" r:id="rId6"/>
    <p:sldId id="437" r:id="rId7"/>
    <p:sldId id="492" r:id="rId8"/>
    <p:sldId id="446" r:id="rId9"/>
    <p:sldId id="398" r:id="rId10"/>
    <p:sldId id="399" r:id="rId11"/>
    <p:sldId id="438" r:id="rId12"/>
    <p:sldId id="439" r:id="rId13"/>
    <p:sldId id="440" r:id="rId14"/>
    <p:sldId id="441" r:id="rId15"/>
    <p:sldId id="442" r:id="rId16"/>
    <p:sldId id="443" r:id="rId17"/>
    <p:sldId id="444" r:id="rId18"/>
    <p:sldId id="445" r:id="rId19"/>
    <p:sldId id="447" r:id="rId20"/>
    <p:sldId id="448" r:id="rId21"/>
    <p:sldId id="449" r:id="rId22"/>
    <p:sldId id="450" r:id="rId23"/>
    <p:sldId id="451" r:id="rId24"/>
    <p:sldId id="452" r:id="rId25"/>
    <p:sldId id="453" r:id="rId26"/>
    <p:sldId id="454" r:id="rId27"/>
    <p:sldId id="455" r:id="rId28"/>
    <p:sldId id="456" r:id="rId29"/>
    <p:sldId id="457" r:id="rId30"/>
    <p:sldId id="458" r:id="rId31"/>
    <p:sldId id="459" r:id="rId32"/>
    <p:sldId id="471" r:id="rId33"/>
    <p:sldId id="470" r:id="rId34"/>
    <p:sldId id="461" r:id="rId35"/>
    <p:sldId id="462" r:id="rId36"/>
    <p:sldId id="463" r:id="rId37"/>
    <p:sldId id="464" r:id="rId38"/>
    <p:sldId id="465" r:id="rId39"/>
    <p:sldId id="466" r:id="rId40"/>
    <p:sldId id="467" r:id="rId41"/>
    <p:sldId id="468" r:id="rId42"/>
    <p:sldId id="469" r:id="rId43"/>
    <p:sldId id="472" r:id="rId44"/>
    <p:sldId id="473" r:id="rId45"/>
    <p:sldId id="474" r:id="rId46"/>
    <p:sldId id="475" r:id="rId47"/>
    <p:sldId id="476" r:id="rId48"/>
    <p:sldId id="477" r:id="rId49"/>
    <p:sldId id="478" r:id="rId50"/>
    <p:sldId id="479" r:id="rId51"/>
    <p:sldId id="480" r:id="rId52"/>
    <p:sldId id="481" r:id="rId53"/>
    <p:sldId id="493" r:id="rId54"/>
    <p:sldId id="482" r:id="rId55"/>
    <p:sldId id="489" r:id="rId56"/>
    <p:sldId id="483" r:id="rId57"/>
    <p:sldId id="484" r:id="rId58"/>
    <p:sldId id="485" r:id="rId59"/>
    <p:sldId id="486" r:id="rId60"/>
    <p:sldId id="488" r:id="rId61"/>
    <p:sldId id="490" r:id="rId62"/>
    <p:sldId id="491" r:id="rId63"/>
    <p:sldId id="268" r:id="rId6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745E2"/>
    <a:srgbClr val="FF66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190" autoAdjust="0"/>
    <p:restoredTop sz="91474" autoAdjust="0"/>
  </p:normalViewPr>
  <p:slideViewPr>
    <p:cSldViewPr>
      <p:cViewPr varScale="1">
        <p:scale>
          <a:sx n="95" d="100"/>
          <a:sy n="95" d="100"/>
        </p:scale>
        <p:origin x="1248" y="78"/>
      </p:cViewPr>
      <p:guideLst>
        <p:guide orient="horz" pos="2160"/>
        <p:guide pos="2880"/>
      </p:guideLst>
    </p:cSldViewPr>
  </p:slideViewPr>
  <p:outlineViewPr>
    <p:cViewPr>
      <p:scale>
        <a:sx n="33" d="100"/>
        <a:sy n="33" d="100"/>
      </p:scale>
      <p:origin x="0" y="141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AB0822-20A6-4B61-A2A3-8B9CEB43114F}" type="datetimeFigureOut">
              <a:rPr lang="en-US" smtClean="0"/>
              <a:pPr/>
              <a:t>8/23/2017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E87487-FC58-4B13-8FD1-2A5A7A1F7C78}" type="slidenum">
              <a:rPr lang="en-US" smtClean="0"/>
              <a:pPr/>
              <a:t>‹#›</a:t>
            </a:fld>
            <a:endParaRPr lang="en-US"/>
          </a:p>
        </p:txBody>
      </p:sp>
    </p:spTree>
    <p:extLst>
      <p:ext uri="{BB962C8B-B14F-4D97-AF65-F5344CB8AC3E}">
        <p14:creationId xmlns:p14="http://schemas.microsoft.com/office/powerpoint/2010/main" val="3005897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p:spPr>
      </p:sp>
      <p:sp>
        <p:nvSpPr>
          <p:cNvPr id="137219" name="Notes Placeholder 2"/>
          <p:cNvSpPr>
            <a:spLocks noGrp="1"/>
          </p:cNvSpPr>
          <p:nvPr>
            <p:ph type="body" idx="1"/>
          </p:nvPr>
        </p:nvSpPr>
        <p:spPr bwMode="auto">
          <a:noFill/>
        </p:spPr>
        <p:txBody>
          <a:bodyPr wrap="square" numCol="1" anchor="t" anchorCtr="0" compatLnSpc="1">
            <a:prstTxWarp prst="textNoShape">
              <a:avLst/>
            </a:prstTxWarp>
          </a:bodyPr>
          <a:lstStyle/>
          <a:p>
            <a:pPr algn="ctr"/>
            <a:endParaRPr lang="en-US" dirty="0" smtClean="0">
              <a:cs typeface="Arial" charset="0"/>
            </a:endParaRPr>
          </a:p>
        </p:txBody>
      </p:sp>
      <p:sp>
        <p:nvSpPr>
          <p:cNvPr id="1372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5C523B8-E42E-48DE-8F2D-80C3F79EB12A}" type="slidenum">
              <a:rPr lang="en-US" smtClean="0"/>
              <a:pPr/>
              <a:t>1</a:t>
            </a:fld>
            <a:endParaRPr lang="en-US" smtClean="0"/>
          </a:p>
        </p:txBody>
      </p:sp>
    </p:spTree>
    <p:extLst>
      <p:ext uri="{BB962C8B-B14F-4D97-AF65-F5344CB8AC3E}">
        <p14:creationId xmlns:p14="http://schemas.microsoft.com/office/powerpoint/2010/main" val="1545887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8E87487-FC58-4B13-8FD1-2A5A7A1F7C78}" type="slidenum">
              <a:rPr lang="en-US" smtClean="0"/>
              <a:pPr/>
              <a:t>2</a:t>
            </a:fld>
            <a:endParaRPr lang="en-US"/>
          </a:p>
        </p:txBody>
      </p:sp>
    </p:spTree>
    <p:extLst>
      <p:ext uri="{BB962C8B-B14F-4D97-AF65-F5344CB8AC3E}">
        <p14:creationId xmlns:p14="http://schemas.microsoft.com/office/powerpoint/2010/main" val="39847769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ltGray">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bwMode="gray">
          <a:xfrm>
            <a:off x="228600" y="3962400"/>
            <a:ext cx="7696200" cy="1219200"/>
          </a:xfrm>
        </p:spPr>
        <p:txBody>
          <a:bodyPr/>
          <a:lstStyle>
            <a:lvl1pPr algn="r">
              <a:defRPr sz="4000" b="0">
                <a:effectLst>
                  <a:outerShdw blurRad="38100" dist="38100" dir="2700000" algn="tl">
                    <a:srgbClr val="000000">
                      <a:alpha val="43137"/>
                    </a:srgbClr>
                  </a:outerShdw>
                </a:effectLst>
                <a:latin typeface="Tahoma" pitchFamily="34" charset="0"/>
                <a:cs typeface="Tahoma" pitchFamily="34" charset="0"/>
              </a:defRPr>
            </a:lvl1pPr>
          </a:lstStyle>
          <a:p>
            <a:r>
              <a:rPr lang="en-US" smtClean="0"/>
              <a:t>Click to edit Master title style</a:t>
            </a:r>
            <a:endParaRPr lang="en-US" dirty="0"/>
          </a:p>
        </p:txBody>
      </p:sp>
      <p:sp>
        <p:nvSpPr>
          <p:cNvPr id="3075" name="Rectangle 3"/>
          <p:cNvSpPr>
            <a:spLocks noGrp="1" noChangeArrowheads="1"/>
          </p:cNvSpPr>
          <p:nvPr>
            <p:ph type="subTitle" idx="1"/>
          </p:nvPr>
        </p:nvSpPr>
        <p:spPr bwMode="gray">
          <a:xfrm>
            <a:off x="457200" y="5867400"/>
            <a:ext cx="5181600" cy="457200"/>
          </a:xfrm>
        </p:spPr>
        <p:txBody>
          <a:bodyPr/>
          <a:lstStyle>
            <a:lvl1pPr marL="0" indent="0" algn="r">
              <a:buFont typeface="Wingdings" pitchFamily="2" charset="2"/>
              <a:buNone/>
              <a:defRPr sz="2400"/>
            </a:lvl1pPr>
          </a:lstStyle>
          <a:p>
            <a:r>
              <a:rPr lang="en-US" smtClean="0"/>
              <a:t>Click to edit Master subtitle style</a:t>
            </a:r>
            <a:endParaRPr lang="en-US"/>
          </a:p>
        </p:txBody>
      </p:sp>
      <p:sp>
        <p:nvSpPr>
          <p:cNvPr id="3076" name="Rectangle 4"/>
          <p:cNvSpPr>
            <a:spLocks noGrp="1" noChangeArrowheads="1"/>
          </p:cNvSpPr>
          <p:nvPr>
            <p:ph type="dt" sz="half" idx="2"/>
          </p:nvPr>
        </p:nvSpPr>
        <p:spPr bwMode="gray">
          <a:xfrm>
            <a:off x="457200" y="6477000"/>
            <a:ext cx="1371600" cy="152400"/>
          </a:xfrm>
        </p:spPr>
        <p:txBody>
          <a:bodyPr/>
          <a:lstStyle>
            <a:lvl1pPr>
              <a:defRPr/>
            </a:lvl1pPr>
          </a:lstStyle>
          <a:p>
            <a:fld id="{CE4E3A31-B788-4C32-9AAC-8E314B94E271}" type="datetime1">
              <a:rPr lang="en-US" smtClean="0"/>
              <a:t>8/23/2017</a:t>
            </a:fld>
            <a:endParaRPr lang="en-US"/>
          </a:p>
        </p:txBody>
      </p:sp>
      <p:sp>
        <p:nvSpPr>
          <p:cNvPr id="3078" name="Rectangle 6"/>
          <p:cNvSpPr>
            <a:spLocks noGrp="1" noChangeArrowheads="1"/>
          </p:cNvSpPr>
          <p:nvPr>
            <p:ph type="sldNum" sz="quarter" idx="4"/>
          </p:nvPr>
        </p:nvSpPr>
        <p:spPr bwMode="gray">
          <a:xfrm>
            <a:off x="1828800" y="6477000"/>
            <a:ext cx="838200" cy="152400"/>
          </a:xfrm>
        </p:spPr>
        <p:txBody>
          <a:bodyPr/>
          <a:lstStyle>
            <a:lvl1pPr>
              <a:defRPr/>
            </a:lvl1pPr>
          </a:lstStyle>
          <a:p>
            <a:fld id="{769DC3D2-2B4D-4328-871D-A3A51B5CD5FC}" type="slidenum">
              <a:rPr lang="en-US" smtClean="0"/>
              <a:pPr/>
              <a:t>‹#›</a:t>
            </a:fld>
            <a:endParaRPr lang="en-US"/>
          </a:p>
        </p:txBody>
      </p:sp>
      <p:sp>
        <p:nvSpPr>
          <p:cNvPr id="3099" name="Line 27"/>
          <p:cNvSpPr>
            <a:spLocks noChangeShapeType="1"/>
          </p:cNvSpPr>
          <p:nvPr/>
        </p:nvSpPr>
        <p:spPr bwMode="gray">
          <a:xfrm>
            <a:off x="444500" y="6375400"/>
            <a:ext cx="5257800" cy="0"/>
          </a:xfrm>
          <a:prstGeom prst="line">
            <a:avLst/>
          </a:prstGeom>
          <a:noFill/>
          <a:ln w="6350">
            <a:solidFill>
              <a:schemeClr val="tx1"/>
            </a:solidFill>
            <a:round/>
            <a:headEnd/>
            <a:tailEnd/>
          </a:ln>
          <a:effectLst/>
        </p:spPr>
        <p:txBody>
          <a:bodyPr/>
          <a:lstStyle/>
          <a:p>
            <a:endParaRPr lang="en-US"/>
          </a:p>
        </p:txBody>
      </p:sp>
      <p:pic>
        <p:nvPicPr>
          <p:cNvPr id="10" name="Picture 39" descr="original_metal_b"/>
          <p:cNvPicPr>
            <a:picLocks noChangeAspect="1" noChangeArrowheads="1" noCrop="1"/>
          </p:cNvPicPr>
          <p:nvPr/>
        </p:nvPicPr>
        <p:blipFill>
          <a:blip r:embed="rId3" cstate="print">
            <a:clrChange>
              <a:clrFrom>
                <a:srgbClr val="020202"/>
              </a:clrFrom>
              <a:clrTo>
                <a:srgbClr val="020202">
                  <a:alpha val="0"/>
                </a:srgbClr>
              </a:clrTo>
            </a:clrChange>
          </a:blip>
          <a:srcRect/>
          <a:stretch>
            <a:fillRect/>
          </a:stretch>
        </p:blipFill>
        <p:spPr bwMode="auto">
          <a:xfrm>
            <a:off x="7696200" y="5543550"/>
            <a:ext cx="1447800" cy="1314450"/>
          </a:xfrm>
          <a:prstGeom prst="rect">
            <a:avLst/>
          </a:prstGeom>
          <a:noFill/>
        </p:spPr>
      </p:pic>
      <p:sp>
        <p:nvSpPr>
          <p:cNvPr id="9" name="Rectangle 5"/>
          <p:cNvSpPr>
            <a:spLocks noGrp="1" noChangeArrowheads="1"/>
          </p:cNvSpPr>
          <p:nvPr>
            <p:ph type="ftr" sz="quarter" idx="3"/>
          </p:nvPr>
        </p:nvSpPr>
        <p:spPr bwMode="auto">
          <a:xfrm>
            <a:off x="5943600" y="6400800"/>
            <a:ext cx="2057400" cy="307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600"/>
            </a:lvl1pPr>
          </a:lstStyle>
          <a:p>
            <a:r>
              <a:rPr lang="en-US" smtClean="0"/>
              <a:t>serna.ir</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0E139B2-6700-48CA-886F-8ADF2EE6E3E7}" type="datetime1">
              <a:rPr lang="en-US" smtClean="0"/>
              <a:t>8/23/2017</a:t>
            </a:fld>
            <a:endParaRPr lang="en-US"/>
          </a:p>
        </p:txBody>
      </p:sp>
      <p:sp>
        <p:nvSpPr>
          <p:cNvPr id="5" name="Footer Placeholder 4"/>
          <p:cNvSpPr>
            <a:spLocks noGrp="1"/>
          </p:cNvSpPr>
          <p:nvPr>
            <p:ph type="ftr" sz="quarter" idx="11"/>
          </p:nvPr>
        </p:nvSpPr>
        <p:spPr/>
        <p:txBody>
          <a:bodyPr/>
          <a:lstStyle>
            <a:lvl1pPr>
              <a:defRPr/>
            </a:lvl1pPr>
          </a:lstStyle>
          <a:p>
            <a:r>
              <a:rPr lang="en-US" smtClean="0"/>
              <a:t>serna.ir</a:t>
            </a:r>
            <a:endParaRPr lang="en-US"/>
          </a:p>
        </p:txBody>
      </p:sp>
      <p:sp>
        <p:nvSpPr>
          <p:cNvPr id="6" name="Slide Number Placeholder 5"/>
          <p:cNvSpPr>
            <a:spLocks noGrp="1"/>
          </p:cNvSpPr>
          <p:nvPr>
            <p:ph type="sldNum" sz="quarter" idx="12"/>
          </p:nvPr>
        </p:nvSpPr>
        <p:spPr/>
        <p:txBody>
          <a:bodyPr/>
          <a:lstStyle>
            <a:lvl1pPr>
              <a:defRPr/>
            </a:lvl1pPr>
          </a:lstStyle>
          <a:p>
            <a:fld id="{769DC3D2-2B4D-4328-871D-A3A51B5CD5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66700"/>
            <a:ext cx="2057400" cy="6134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66700"/>
            <a:ext cx="6019800" cy="6134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1ED7A8D-2082-4D39-82E0-62FD85A513D2}" type="datetime1">
              <a:rPr lang="en-US" smtClean="0"/>
              <a:t>8/23/2017</a:t>
            </a:fld>
            <a:endParaRPr lang="en-US"/>
          </a:p>
        </p:txBody>
      </p:sp>
      <p:sp>
        <p:nvSpPr>
          <p:cNvPr id="5" name="Footer Placeholder 4"/>
          <p:cNvSpPr>
            <a:spLocks noGrp="1"/>
          </p:cNvSpPr>
          <p:nvPr>
            <p:ph type="ftr" sz="quarter" idx="11"/>
          </p:nvPr>
        </p:nvSpPr>
        <p:spPr/>
        <p:txBody>
          <a:bodyPr/>
          <a:lstStyle>
            <a:lvl1pPr>
              <a:defRPr/>
            </a:lvl1pPr>
          </a:lstStyle>
          <a:p>
            <a:r>
              <a:rPr lang="en-US" smtClean="0"/>
              <a:t>serna.ir</a:t>
            </a:r>
            <a:endParaRPr lang="en-US"/>
          </a:p>
        </p:txBody>
      </p:sp>
      <p:sp>
        <p:nvSpPr>
          <p:cNvPr id="6" name="Slide Number Placeholder 5"/>
          <p:cNvSpPr>
            <a:spLocks noGrp="1"/>
          </p:cNvSpPr>
          <p:nvPr>
            <p:ph type="sldNum" sz="quarter" idx="12"/>
          </p:nvPr>
        </p:nvSpPr>
        <p:spPr/>
        <p:txBody>
          <a:bodyPr/>
          <a:lstStyle>
            <a:lvl1pPr>
              <a:defRPr/>
            </a:lvl1pPr>
          </a:lstStyle>
          <a:p>
            <a:fld id="{769DC3D2-2B4D-4328-871D-A3A51B5CD5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FBEBDB8-0C4D-4EBC-AE43-52CBE96F5E4D}" type="datetime1">
              <a:rPr lang="en-US" smtClean="0"/>
              <a:t>8/23/2017</a:t>
            </a:fld>
            <a:endParaRPr lang="en-US"/>
          </a:p>
        </p:txBody>
      </p:sp>
      <p:sp>
        <p:nvSpPr>
          <p:cNvPr id="5" name="Footer Placeholder 4"/>
          <p:cNvSpPr>
            <a:spLocks noGrp="1"/>
          </p:cNvSpPr>
          <p:nvPr>
            <p:ph type="ftr" sz="quarter" idx="11"/>
          </p:nvPr>
        </p:nvSpPr>
        <p:spPr>
          <a:xfrm>
            <a:off x="5943600" y="6400800"/>
            <a:ext cx="2133600" cy="307975"/>
          </a:xfrm>
        </p:spPr>
        <p:txBody>
          <a:bodyPr/>
          <a:lstStyle>
            <a:lvl1pPr>
              <a:defRPr/>
            </a:lvl1pPr>
          </a:lstStyle>
          <a:p>
            <a:r>
              <a:rPr lang="en-US" smtClean="0"/>
              <a:t>serna.ir</a:t>
            </a:r>
            <a:endParaRPr lang="en-US"/>
          </a:p>
        </p:txBody>
      </p:sp>
      <p:sp>
        <p:nvSpPr>
          <p:cNvPr id="6" name="Slide Number Placeholder 5"/>
          <p:cNvSpPr>
            <a:spLocks noGrp="1"/>
          </p:cNvSpPr>
          <p:nvPr>
            <p:ph type="sldNum" sz="quarter" idx="12"/>
          </p:nvPr>
        </p:nvSpPr>
        <p:spPr/>
        <p:txBody>
          <a:bodyPr/>
          <a:lstStyle>
            <a:lvl1pPr>
              <a:defRPr/>
            </a:lvl1pPr>
          </a:lstStyle>
          <a:p>
            <a:fld id="{769DC3D2-2B4D-4328-871D-A3A51B5CD5F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F9E7B148-82D0-4809-88CF-C069F38B5B4E}" type="datetime1">
              <a:rPr lang="en-US" smtClean="0"/>
              <a:t>8/23/2017</a:t>
            </a:fld>
            <a:endParaRPr lang="en-US"/>
          </a:p>
        </p:txBody>
      </p:sp>
      <p:sp>
        <p:nvSpPr>
          <p:cNvPr id="5" name="Footer Placeholder 4"/>
          <p:cNvSpPr>
            <a:spLocks noGrp="1"/>
          </p:cNvSpPr>
          <p:nvPr>
            <p:ph type="ftr" sz="quarter" idx="11"/>
          </p:nvPr>
        </p:nvSpPr>
        <p:spPr>
          <a:xfrm>
            <a:off x="5943600" y="6400800"/>
            <a:ext cx="1981200" cy="307975"/>
          </a:xfrm>
        </p:spPr>
        <p:txBody>
          <a:bodyPr/>
          <a:lstStyle>
            <a:lvl1pPr>
              <a:defRPr sz="1400"/>
            </a:lvl1pPr>
          </a:lstStyle>
          <a:p>
            <a:r>
              <a:rPr lang="en-US" smtClean="0"/>
              <a:t>serna.ir</a:t>
            </a:r>
            <a:endParaRPr lang="en-US"/>
          </a:p>
        </p:txBody>
      </p:sp>
      <p:sp>
        <p:nvSpPr>
          <p:cNvPr id="6" name="Slide Number Placeholder 5"/>
          <p:cNvSpPr>
            <a:spLocks noGrp="1"/>
          </p:cNvSpPr>
          <p:nvPr>
            <p:ph type="sldNum" sz="quarter" idx="12"/>
          </p:nvPr>
        </p:nvSpPr>
        <p:spPr/>
        <p:txBody>
          <a:bodyPr/>
          <a:lstStyle>
            <a:lvl1pPr>
              <a:defRPr/>
            </a:lvl1pPr>
          </a:lstStyle>
          <a:p>
            <a:fld id="{769DC3D2-2B4D-4328-871D-A3A51B5CD5F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B984D000-EC5C-4EEE-8E18-96288C444DF5}" type="datetime1">
              <a:rPr lang="en-US" smtClean="0"/>
              <a:t>8/23/2017</a:t>
            </a:fld>
            <a:endParaRPr lang="en-US"/>
          </a:p>
        </p:txBody>
      </p:sp>
      <p:sp>
        <p:nvSpPr>
          <p:cNvPr id="6" name="Footer Placeholder 5"/>
          <p:cNvSpPr>
            <a:spLocks noGrp="1"/>
          </p:cNvSpPr>
          <p:nvPr>
            <p:ph type="ftr" sz="quarter" idx="11"/>
          </p:nvPr>
        </p:nvSpPr>
        <p:spPr/>
        <p:txBody>
          <a:bodyPr/>
          <a:lstStyle>
            <a:lvl1pPr>
              <a:defRPr/>
            </a:lvl1pPr>
          </a:lstStyle>
          <a:p>
            <a:r>
              <a:rPr lang="en-US" smtClean="0"/>
              <a:t>serna.ir</a:t>
            </a:r>
            <a:endParaRPr lang="en-US"/>
          </a:p>
        </p:txBody>
      </p:sp>
      <p:sp>
        <p:nvSpPr>
          <p:cNvPr id="7" name="Slide Number Placeholder 6"/>
          <p:cNvSpPr>
            <a:spLocks noGrp="1"/>
          </p:cNvSpPr>
          <p:nvPr>
            <p:ph type="sldNum" sz="quarter" idx="12"/>
          </p:nvPr>
        </p:nvSpPr>
        <p:spPr/>
        <p:txBody>
          <a:bodyPr/>
          <a:lstStyle>
            <a:lvl1pPr>
              <a:defRPr/>
            </a:lvl1pPr>
          </a:lstStyle>
          <a:p>
            <a:fld id="{769DC3D2-2B4D-4328-871D-A3A51B5CD5F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94242CF0-A86F-499F-84C4-B2FF3E40E07D}" type="datetime1">
              <a:rPr lang="en-US" smtClean="0"/>
              <a:t>8/23/2017</a:t>
            </a:fld>
            <a:endParaRPr lang="en-US"/>
          </a:p>
        </p:txBody>
      </p:sp>
      <p:sp>
        <p:nvSpPr>
          <p:cNvPr id="8" name="Footer Placeholder 7"/>
          <p:cNvSpPr>
            <a:spLocks noGrp="1"/>
          </p:cNvSpPr>
          <p:nvPr>
            <p:ph type="ftr" sz="quarter" idx="11"/>
          </p:nvPr>
        </p:nvSpPr>
        <p:spPr/>
        <p:txBody>
          <a:bodyPr/>
          <a:lstStyle>
            <a:lvl1pPr>
              <a:defRPr/>
            </a:lvl1pPr>
          </a:lstStyle>
          <a:p>
            <a:r>
              <a:rPr lang="en-US" smtClean="0"/>
              <a:t>serna.ir</a:t>
            </a:r>
            <a:endParaRPr lang="en-US"/>
          </a:p>
        </p:txBody>
      </p:sp>
      <p:sp>
        <p:nvSpPr>
          <p:cNvPr id="9" name="Slide Number Placeholder 8"/>
          <p:cNvSpPr>
            <a:spLocks noGrp="1"/>
          </p:cNvSpPr>
          <p:nvPr>
            <p:ph type="sldNum" sz="quarter" idx="12"/>
          </p:nvPr>
        </p:nvSpPr>
        <p:spPr/>
        <p:txBody>
          <a:bodyPr/>
          <a:lstStyle>
            <a:lvl1pPr>
              <a:defRPr/>
            </a:lvl1pPr>
          </a:lstStyle>
          <a:p>
            <a:fld id="{769DC3D2-2B4D-4328-871D-A3A51B5CD5F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8D5044ED-43E1-44B9-AC7C-324BF1049E33}" type="datetime1">
              <a:rPr lang="en-US" smtClean="0"/>
              <a:t>8/23/2017</a:t>
            </a:fld>
            <a:endParaRPr lang="en-US"/>
          </a:p>
        </p:txBody>
      </p:sp>
      <p:sp>
        <p:nvSpPr>
          <p:cNvPr id="4" name="Footer Placeholder 3"/>
          <p:cNvSpPr>
            <a:spLocks noGrp="1"/>
          </p:cNvSpPr>
          <p:nvPr>
            <p:ph type="ftr" sz="quarter" idx="11"/>
          </p:nvPr>
        </p:nvSpPr>
        <p:spPr/>
        <p:txBody>
          <a:bodyPr/>
          <a:lstStyle>
            <a:lvl1pPr>
              <a:defRPr/>
            </a:lvl1pPr>
          </a:lstStyle>
          <a:p>
            <a:r>
              <a:rPr lang="en-US" smtClean="0"/>
              <a:t>serna.ir</a:t>
            </a:r>
            <a:endParaRPr lang="en-US"/>
          </a:p>
        </p:txBody>
      </p:sp>
      <p:sp>
        <p:nvSpPr>
          <p:cNvPr id="5" name="Slide Number Placeholder 4"/>
          <p:cNvSpPr>
            <a:spLocks noGrp="1"/>
          </p:cNvSpPr>
          <p:nvPr>
            <p:ph type="sldNum" sz="quarter" idx="12"/>
          </p:nvPr>
        </p:nvSpPr>
        <p:spPr/>
        <p:txBody>
          <a:bodyPr/>
          <a:lstStyle>
            <a:lvl1pPr>
              <a:defRPr/>
            </a:lvl1pPr>
          </a:lstStyle>
          <a:p>
            <a:fld id="{769DC3D2-2B4D-4328-871D-A3A51B5CD5F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825337E2-BD02-4F88-8F09-588560B5AA14}" type="datetime1">
              <a:rPr lang="en-US" smtClean="0"/>
              <a:t>8/23/2017</a:t>
            </a:fld>
            <a:endParaRPr lang="en-US"/>
          </a:p>
        </p:txBody>
      </p:sp>
      <p:sp>
        <p:nvSpPr>
          <p:cNvPr id="3" name="Footer Placeholder 2"/>
          <p:cNvSpPr>
            <a:spLocks noGrp="1"/>
          </p:cNvSpPr>
          <p:nvPr>
            <p:ph type="ftr" sz="quarter" idx="11"/>
          </p:nvPr>
        </p:nvSpPr>
        <p:spPr/>
        <p:txBody>
          <a:bodyPr/>
          <a:lstStyle>
            <a:lvl1pPr>
              <a:defRPr/>
            </a:lvl1pPr>
          </a:lstStyle>
          <a:p>
            <a:r>
              <a:rPr lang="en-US" smtClean="0"/>
              <a:t>serna.ir</a:t>
            </a:r>
            <a:endParaRPr lang="en-US"/>
          </a:p>
        </p:txBody>
      </p:sp>
      <p:sp>
        <p:nvSpPr>
          <p:cNvPr id="4" name="Slide Number Placeholder 3"/>
          <p:cNvSpPr>
            <a:spLocks noGrp="1"/>
          </p:cNvSpPr>
          <p:nvPr>
            <p:ph type="sldNum" sz="quarter" idx="12"/>
          </p:nvPr>
        </p:nvSpPr>
        <p:spPr/>
        <p:txBody>
          <a:bodyPr/>
          <a:lstStyle>
            <a:lvl1pPr>
              <a:defRPr/>
            </a:lvl1pPr>
          </a:lstStyle>
          <a:p>
            <a:fld id="{769DC3D2-2B4D-4328-871D-A3A51B5CD5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C1DDD09-3CD4-4137-B466-3D2CC1A97EF9}" type="datetime1">
              <a:rPr lang="en-US" smtClean="0"/>
              <a:t>8/23/2017</a:t>
            </a:fld>
            <a:endParaRPr lang="en-US"/>
          </a:p>
        </p:txBody>
      </p:sp>
      <p:sp>
        <p:nvSpPr>
          <p:cNvPr id="6" name="Footer Placeholder 5"/>
          <p:cNvSpPr>
            <a:spLocks noGrp="1"/>
          </p:cNvSpPr>
          <p:nvPr>
            <p:ph type="ftr" sz="quarter" idx="11"/>
          </p:nvPr>
        </p:nvSpPr>
        <p:spPr/>
        <p:txBody>
          <a:bodyPr/>
          <a:lstStyle>
            <a:lvl1pPr>
              <a:defRPr/>
            </a:lvl1pPr>
          </a:lstStyle>
          <a:p>
            <a:r>
              <a:rPr lang="en-US" smtClean="0"/>
              <a:t>serna.ir</a:t>
            </a:r>
            <a:endParaRPr lang="en-US"/>
          </a:p>
        </p:txBody>
      </p:sp>
      <p:sp>
        <p:nvSpPr>
          <p:cNvPr id="7" name="Slide Number Placeholder 6"/>
          <p:cNvSpPr>
            <a:spLocks noGrp="1"/>
          </p:cNvSpPr>
          <p:nvPr>
            <p:ph type="sldNum" sz="quarter" idx="12"/>
          </p:nvPr>
        </p:nvSpPr>
        <p:spPr/>
        <p:txBody>
          <a:bodyPr/>
          <a:lstStyle>
            <a:lvl1pPr>
              <a:defRPr/>
            </a:lvl1pPr>
          </a:lstStyle>
          <a:p>
            <a:fld id="{769DC3D2-2B4D-4328-871D-A3A51B5CD5F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Bitmap_128.bmp"/>
          <p:cNvPicPr>
            <a:picLocks noChangeAspect="1"/>
          </p:cNvPicPr>
          <p:nvPr/>
        </p:nvPicPr>
        <p:blipFill>
          <a:blip r:embed="rId2" cstate="print"/>
          <a:srcRect/>
          <a:stretch>
            <a:fillRect/>
          </a:stretch>
        </p:blipFill>
        <p:spPr>
          <a:xfrm>
            <a:off x="381000" y="990600"/>
            <a:ext cx="5486400" cy="4267200"/>
          </a:xfrm>
          <a:prstGeom prst="rect">
            <a:avLst/>
          </a:prstGeom>
        </p:spPr>
      </p:pic>
      <p:sp>
        <p:nvSpPr>
          <p:cNvPr id="2" name="Title 1"/>
          <p:cNvSpPr>
            <a:spLocks noGrp="1"/>
          </p:cNvSpPr>
          <p:nvPr>
            <p:ph type="title"/>
          </p:nvPr>
        </p:nvSpPr>
        <p:spPr>
          <a:xfrm>
            <a:off x="152400" y="152400"/>
            <a:ext cx="5486400" cy="566738"/>
          </a:xfrm>
        </p:spPr>
        <p:txBody>
          <a:bodyPr anchor="b"/>
          <a:lstStyle>
            <a:lvl1pPr algn="l">
              <a:defRPr sz="2000" b="1"/>
            </a:lvl1pPr>
          </a:lstStyle>
          <a:p>
            <a:r>
              <a:rPr lang="en-US" smtClean="0"/>
              <a:t>Click to edit Master title style</a:t>
            </a:r>
            <a:endParaRPr lang="en-US"/>
          </a:p>
        </p:txBody>
      </p:sp>
      <p:sp>
        <p:nvSpPr>
          <p:cNvPr id="4" name="Text Placeholder 3"/>
          <p:cNvSpPr>
            <a:spLocks noGrp="1"/>
          </p:cNvSpPr>
          <p:nvPr>
            <p:ph type="body" sz="half" idx="2"/>
          </p:nvPr>
        </p:nvSpPr>
        <p:spPr>
          <a:xfrm>
            <a:off x="381000"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84E7FFE5-B158-4DA1-9F12-7699DEE2412B}" type="datetime1">
              <a:rPr lang="en-US" smtClean="0"/>
              <a:t>8/23/2017</a:t>
            </a:fld>
            <a:endParaRPr lang="en-US"/>
          </a:p>
        </p:txBody>
      </p:sp>
      <p:sp>
        <p:nvSpPr>
          <p:cNvPr id="6" name="Footer Placeholder 5"/>
          <p:cNvSpPr>
            <a:spLocks noGrp="1"/>
          </p:cNvSpPr>
          <p:nvPr>
            <p:ph type="ftr" sz="quarter" idx="11"/>
          </p:nvPr>
        </p:nvSpPr>
        <p:spPr/>
        <p:txBody>
          <a:bodyPr/>
          <a:lstStyle>
            <a:lvl1pPr>
              <a:defRPr/>
            </a:lvl1pPr>
          </a:lstStyle>
          <a:p>
            <a:r>
              <a:rPr lang="en-US" smtClean="0"/>
              <a:t>serna.ir</a:t>
            </a:r>
            <a:endParaRPr lang="en-US"/>
          </a:p>
        </p:txBody>
      </p:sp>
      <p:sp>
        <p:nvSpPr>
          <p:cNvPr id="9" name="Rectangle 8"/>
          <p:cNvSpPr/>
          <p:nvPr/>
        </p:nvSpPr>
        <p:spPr bwMode="auto">
          <a:xfrm>
            <a:off x="533400" y="1524000"/>
            <a:ext cx="5181600" cy="3200400"/>
          </a:xfrm>
          <a:prstGeom prst="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Century Gothic" pitchFamily="34" charset="0"/>
            </a:endParaRPr>
          </a:p>
        </p:txBody>
      </p:sp>
      <p:sp>
        <p:nvSpPr>
          <p:cNvPr id="7" name="Slide Number Placeholder 6"/>
          <p:cNvSpPr>
            <a:spLocks noGrp="1"/>
          </p:cNvSpPr>
          <p:nvPr>
            <p:ph type="sldNum" sz="quarter" idx="12"/>
          </p:nvPr>
        </p:nvSpPr>
        <p:spPr/>
        <p:txBody>
          <a:bodyPr/>
          <a:lstStyle>
            <a:lvl1pPr>
              <a:defRPr/>
            </a:lvl1pPr>
          </a:lstStyle>
          <a:p>
            <a:fld id="{769DC3D2-2B4D-4328-871D-A3A51B5CD5FC}" type="slidenum">
              <a:rPr lang="en-US" smtClean="0"/>
              <a:pPr/>
              <a:t>‹#›</a:t>
            </a:fld>
            <a:endParaRPr lang="en-US"/>
          </a:p>
        </p:txBody>
      </p:sp>
      <p:sp>
        <p:nvSpPr>
          <p:cNvPr id="3" name="Picture Placeholder 2"/>
          <p:cNvSpPr>
            <a:spLocks noGrp="1"/>
          </p:cNvSpPr>
          <p:nvPr>
            <p:ph type="pic" idx="1"/>
          </p:nvPr>
        </p:nvSpPr>
        <p:spPr>
          <a:xfrm>
            <a:off x="533400" y="1524000"/>
            <a:ext cx="5181600" cy="3200400"/>
          </a:xfrm>
        </p:spPr>
        <p:txBody>
          <a:bodyPr/>
          <a:lstStyle>
            <a:lvl1pPr marL="0" indent="0">
              <a:buNone/>
              <a:defRPr sz="3200">
                <a:solidFill>
                  <a:schemeClr val="accent4">
                    <a:lumMod val="1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0">
          <a:blip r:embed="rId13"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black">
          <a:xfrm>
            <a:off x="457200" y="266700"/>
            <a:ext cx="72771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dt" sz="half" idx="2"/>
          </p:nvPr>
        </p:nvSpPr>
        <p:spPr bwMode="auto">
          <a:xfrm>
            <a:off x="279400" y="6515100"/>
            <a:ext cx="12192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fld id="{54E22EEF-9681-4790-A9EF-5AAACA76385E}" type="datetime1">
              <a:rPr lang="en-US" smtClean="0"/>
              <a:t>8/23/2017</a:t>
            </a:fld>
            <a:endParaRPr lang="en-US"/>
          </a:p>
        </p:txBody>
      </p:sp>
      <p:sp>
        <p:nvSpPr>
          <p:cNvPr id="1029" name="Rectangle 5"/>
          <p:cNvSpPr>
            <a:spLocks noGrp="1" noChangeArrowheads="1"/>
          </p:cNvSpPr>
          <p:nvPr>
            <p:ph type="ftr" sz="quarter" idx="3"/>
          </p:nvPr>
        </p:nvSpPr>
        <p:spPr bwMode="auto">
          <a:xfrm>
            <a:off x="5943600" y="6400800"/>
            <a:ext cx="2057400" cy="307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600"/>
            </a:lvl1pPr>
          </a:lstStyle>
          <a:p>
            <a:r>
              <a:rPr lang="en-US" smtClean="0"/>
              <a:t>serna.ir</a:t>
            </a:r>
            <a:endParaRPr lang="en-US"/>
          </a:p>
        </p:txBody>
      </p:sp>
      <p:sp>
        <p:nvSpPr>
          <p:cNvPr id="1030" name="Rectangle 6"/>
          <p:cNvSpPr>
            <a:spLocks noGrp="1" noChangeArrowheads="1"/>
          </p:cNvSpPr>
          <p:nvPr>
            <p:ph type="sldNum" sz="quarter" idx="4"/>
          </p:nvPr>
        </p:nvSpPr>
        <p:spPr bwMode="auto">
          <a:xfrm>
            <a:off x="1498600" y="6515100"/>
            <a:ext cx="12954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fld id="{769DC3D2-2B4D-4328-871D-A3A51B5CD5FC}" type="slidenum">
              <a:rPr lang="en-US" smtClean="0"/>
              <a:pPr/>
              <a:t>‹#›</a:t>
            </a:fld>
            <a:endParaRPr lang="en-US"/>
          </a:p>
        </p:txBody>
      </p:sp>
      <p:sp>
        <p:nvSpPr>
          <p:cNvPr id="1027" name="Rectangle 3"/>
          <p:cNvSpPr>
            <a:spLocks noGrp="1" noChangeArrowheads="1"/>
          </p:cNvSpPr>
          <p:nvPr>
            <p:ph type="body" idx="1"/>
          </p:nvPr>
        </p:nvSpPr>
        <p:spPr bwMode="auto">
          <a:xfrm>
            <a:off x="533400" y="1219200"/>
            <a:ext cx="81534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57" name="Line 33"/>
          <p:cNvSpPr>
            <a:spLocks noChangeShapeType="1"/>
          </p:cNvSpPr>
          <p:nvPr/>
        </p:nvSpPr>
        <p:spPr bwMode="auto">
          <a:xfrm>
            <a:off x="304800" y="6553200"/>
            <a:ext cx="5715000" cy="0"/>
          </a:xfrm>
          <a:prstGeom prst="line">
            <a:avLst/>
          </a:prstGeom>
          <a:noFill/>
          <a:ln w="6350">
            <a:solidFill>
              <a:schemeClr val="tx1"/>
            </a:solidFill>
            <a:round/>
            <a:headEnd/>
            <a:tailEnd/>
          </a:ln>
          <a:effectLst/>
        </p:spPr>
        <p:txBody>
          <a:bodyPr/>
          <a:lstStyle/>
          <a:p>
            <a:endParaRPr lang="en-US"/>
          </a:p>
        </p:txBody>
      </p:sp>
      <p:pic>
        <p:nvPicPr>
          <p:cNvPr id="10" name="Picture 39" descr="original_metal_b"/>
          <p:cNvPicPr>
            <a:picLocks noChangeAspect="1" noChangeArrowheads="1" noCrop="1"/>
          </p:cNvPicPr>
          <p:nvPr/>
        </p:nvPicPr>
        <p:blipFill>
          <a:blip r:embed="rId14" cstate="print">
            <a:clrChange>
              <a:clrFrom>
                <a:srgbClr val="020202"/>
              </a:clrFrom>
              <a:clrTo>
                <a:srgbClr val="020202">
                  <a:alpha val="0"/>
                </a:srgbClr>
              </a:clrTo>
            </a:clrChange>
          </a:blip>
          <a:srcRect/>
          <a:stretch>
            <a:fillRect/>
          </a:stretch>
        </p:blipFill>
        <p:spPr bwMode="auto">
          <a:xfrm>
            <a:off x="7696200" y="5543550"/>
            <a:ext cx="1447800" cy="1314450"/>
          </a:xfrm>
          <a:prstGeom prst="rect">
            <a:avLst/>
          </a:prstGeom>
          <a:noFill/>
        </p:spPr>
      </p:pic>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dt="0"/>
  <p:txStyles>
    <p:titleStyle>
      <a:lvl1pPr algn="l" rtl="1" eaLnBrk="1" fontAlgn="base" hangingPunct="1">
        <a:spcBef>
          <a:spcPct val="0"/>
        </a:spcBef>
        <a:spcAft>
          <a:spcPct val="0"/>
        </a:spcAft>
        <a:defRPr sz="3600" b="1">
          <a:solidFill>
            <a:schemeClr val="tx1"/>
          </a:solidFill>
          <a:latin typeface="+mj-lt"/>
          <a:ea typeface="+mj-ea"/>
          <a:cs typeface="+mj-cs"/>
        </a:defRPr>
      </a:lvl1pPr>
      <a:lvl2pPr algn="l" rtl="1" eaLnBrk="1" fontAlgn="base" hangingPunct="1">
        <a:spcBef>
          <a:spcPct val="0"/>
        </a:spcBef>
        <a:spcAft>
          <a:spcPct val="0"/>
        </a:spcAft>
        <a:defRPr sz="3600" b="1">
          <a:solidFill>
            <a:schemeClr val="tx1"/>
          </a:solidFill>
          <a:latin typeface="Arial" charset="0"/>
        </a:defRPr>
      </a:lvl2pPr>
      <a:lvl3pPr algn="l" rtl="1" eaLnBrk="1" fontAlgn="base" hangingPunct="1">
        <a:spcBef>
          <a:spcPct val="0"/>
        </a:spcBef>
        <a:spcAft>
          <a:spcPct val="0"/>
        </a:spcAft>
        <a:defRPr sz="3600" b="1">
          <a:solidFill>
            <a:schemeClr val="tx1"/>
          </a:solidFill>
          <a:latin typeface="Arial" charset="0"/>
        </a:defRPr>
      </a:lvl3pPr>
      <a:lvl4pPr algn="l" rtl="1" eaLnBrk="1" fontAlgn="base" hangingPunct="1">
        <a:spcBef>
          <a:spcPct val="0"/>
        </a:spcBef>
        <a:spcAft>
          <a:spcPct val="0"/>
        </a:spcAft>
        <a:defRPr sz="3600" b="1">
          <a:solidFill>
            <a:schemeClr val="tx1"/>
          </a:solidFill>
          <a:latin typeface="Arial" charset="0"/>
        </a:defRPr>
      </a:lvl4pPr>
      <a:lvl5pPr algn="l" rtl="1" eaLnBrk="1" fontAlgn="base" hangingPunct="1">
        <a:spcBef>
          <a:spcPct val="0"/>
        </a:spcBef>
        <a:spcAft>
          <a:spcPct val="0"/>
        </a:spcAft>
        <a:defRPr sz="3600" b="1">
          <a:solidFill>
            <a:schemeClr val="tx1"/>
          </a:solidFill>
          <a:latin typeface="Arial" charset="0"/>
        </a:defRPr>
      </a:lvl5pPr>
      <a:lvl6pPr marL="457200" algn="l" rtl="1" eaLnBrk="1" fontAlgn="base" hangingPunct="1">
        <a:spcBef>
          <a:spcPct val="0"/>
        </a:spcBef>
        <a:spcAft>
          <a:spcPct val="0"/>
        </a:spcAft>
        <a:defRPr sz="3600" b="1">
          <a:solidFill>
            <a:schemeClr val="tx1"/>
          </a:solidFill>
          <a:latin typeface="Arial" charset="0"/>
        </a:defRPr>
      </a:lvl6pPr>
      <a:lvl7pPr marL="914400" algn="l" rtl="1" eaLnBrk="1" fontAlgn="base" hangingPunct="1">
        <a:spcBef>
          <a:spcPct val="0"/>
        </a:spcBef>
        <a:spcAft>
          <a:spcPct val="0"/>
        </a:spcAft>
        <a:defRPr sz="3600" b="1">
          <a:solidFill>
            <a:schemeClr val="tx1"/>
          </a:solidFill>
          <a:latin typeface="Arial" charset="0"/>
        </a:defRPr>
      </a:lvl7pPr>
      <a:lvl8pPr marL="1371600" algn="l" rtl="1" eaLnBrk="1" fontAlgn="base" hangingPunct="1">
        <a:spcBef>
          <a:spcPct val="0"/>
        </a:spcBef>
        <a:spcAft>
          <a:spcPct val="0"/>
        </a:spcAft>
        <a:defRPr sz="3600" b="1">
          <a:solidFill>
            <a:schemeClr val="tx1"/>
          </a:solidFill>
          <a:latin typeface="Arial" charset="0"/>
        </a:defRPr>
      </a:lvl8pPr>
      <a:lvl9pPr marL="1828800" algn="l" rtl="1" eaLnBrk="1" fontAlgn="base" hangingPunct="1">
        <a:spcBef>
          <a:spcPct val="0"/>
        </a:spcBef>
        <a:spcAft>
          <a:spcPct val="0"/>
        </a:spcAft>
        <a:defRPr sz="3600" b="1">
          <a:solidFill>
            <a:schemeClr val="tx1"/>
          </a:solidFill>
          <a:latin typeface="Arial" charset="0"/>
        </a:defRPr>
      </a:lvl9pPr>
    </p:titleStyle>
    <p:bodyStyle>
      <a:lvl1pPr marL="342900" indent="-342900" algn="r" rtl="1" eaLnBrk="1" fontAlgn="base" hangingPunct="1">
        <a:spcBef>
          <a:spcPct val="20000"/>
        </a:spcBef>
        <a:spcAft>
          <a:spcPct val="0"/>
        </a:spcAft>
        <a:buClr>
          <a:schemeClr val="tx2"/>
        </a:buClr>
        <a:buSzPct val="115000"/>
        <a:buFont typeface="Wingdings" pitchFamily="2" charset="2"/>
        <a:buChar char="§"/>
        <a:defRPr sz="2800">
          <a:solidFill>
            <a:schemeClr val="tx2"/>
          </a:solidFill>
          <a:latin typeface="+mn-lt"/>
          <a:ea typeface="+mn-ea"/>
          <a:cs typeface="+mn-cs"/>
        </a:defRPr>
      </a:lvl1pPr>
      <a:lvl2pPr marL="742950" indent="-285750" algn="r" rtl="1" eaLnBrk="1" fontAlgn="base" hangingPunct="1">
        <a:spcBef>
          <a:spcPct val="20000"/>
        </a:spcBef>
        <a:spcAft>
          <a:spcPct val="0"/>
        </a:spcAft>
        <a:buClr>
          <a:schemeClr val="accent1"/>
        </a:buClr>
        <a:buFont typeface="Wingdings" pitchFamily="2" charset="2"/>
        <a:buChar char="§"/>
        <a:defRPr sz="2400">
          <a:solidFill>
            <a:schemeClr val="tx1"/>
          </a:solidFill>
          <a:latin typeface="+mn-lt"/>
        </a:defRPr>
      </a:lvl2pPr>
      <a:lvl3pPr marL="1143000" indent="-228600" algn="r" rtl="1" eaLnBrk="1" fontAlgn="base" hangingPunct="1">
        <a:spcBef>
          <a:spcPct val="20000"/>
        </a:spcBef>
        <a:spcAft>
          <a:spcPct val="0"/>
        </a:spcAft>
        <a:buChar char="•"/>
        <a:defRPr sz="2000">
          <a:solidFill>
            <a:schemeClr val="tx1"/>
          </a:solidFill>
          <a:latin typeface="+mn-lt"/>
        </a:defRPr>
      </a:lvl3pPr>
      <a:lvl4pPr marL="1600200" indent="-228600" algn="r" rtl="1" eaLnBrk="1" fontAlgn="base" hangingPunct="1">
        <a:spcBef>
          <a:spcPct val="20000"/>
        </a:spcBef>
        <a:spcAft>
          <a:spcPct val="0"/>
        </a:spcAft>
        <a:buChar char="–"/>
        <a:defRPr sz="2000">
          <a:solidFill>
            <a:schemeClr val="tx1"/>
          </a:solidFill>
          <a:latin typeface="+mn-lt"/>
        </a:defRPr>
      </a:lvl4pPr>
      <a:lvl5pPr marL="2057400" indent="-228600" algn="r" rtl="1" eaLnBrk="1" fontAlgn="base" hangingPunct="1">
        <a:spcBef>
          <a:spcPct val="20000"/>
        </a:spcBef>
        <a:spcAft>
          <a:spcPct val="0"/>
        </a:spcAft>
        <a:buChar char="»"/>
        <a:defRPr sz="2000">
          <a:solidFill>
            <a:schemeClr val="tx1"/>
          </a:solidFill>
          <a:latin typeface="+mn-lt"/>
        </a:defRPr>
      </a:lvl5pPr>
      <a:lvl6pPr marL="2514600" indent="-228600" algn="r" rtl="1" eaLnBrk="1" fontAlgn="base" hangingPunct="1">
        <a:spcBef>
          <a:spcPct val="20000"/>
        </a:spcBef>
        <a:spcAft>
          <a:spcPct val="0"/>
        </a:spcAft>
        <a:buChar char="»"/>
        <a:defRPr sz="2000">
          <a:solidFill>
            <a:schemeClr val="tx1"/>
          </a:solidFill>
          <a:latin typeface="+mn-lt"/>
        </a:defRPr>
      </a:lvl6pPr>
      <a:lvl7pPr marL="2971800" indent="-228600" algn="r" rtl="1" eaLnBrk="1" fontAlgn="base" hangingPunct="1">
        <a:spcBef>
          <a:spcPct val="20000"/>
        </a:spcBef>
        <a:spcAft>
          <a:spcPct val="0"/>
        </a:spcAft>
        <a:buChar char="»"/>
        <a:defRPr sz="2000">
          <a:solidFill>
            <a:schemeClr val="tx1"/>
          </a:solidFill>
          <a:latin typeface="+mn-lt"/>
        </a:defRPr>
      </a:lvl7pPr>
      <a:lvl8pPr marL="3429000" indent="-228600" algn="r" rtl="1" eaLnBrk="1" fontAlgn="base" hangingPunct="1">
        <a:spcBef>
          <a:spcPct val="20000"/>
        </a:spcBef>
        <a:spcAft>
          <a:spcPct val="0"/>
        </a:spcAft>
        <a:buChar char="»"/>
        <a:defRPr sz="2000">
          <a:solidFill>
            <a:schemeClr val="tx1"/>
          </a:solidFill>
          <a:latin typeface="+mn-lt"/>
        </a:defRPr>
      </a:lvl8pPr>
      <a:lvl9pPr marL="3886200" indent="-228600" algn="r" rtl="1" eaLnBrk="1" fontAlgn="base" hangingPunct="1">
        <a:spcBef>
          <a:spcPct val="20000"/>
        </a:spcBef>
        <a:spcAft>
          <a:spcPct val="0"/>
        </a:spcAft>
        <a:buChar char="»"/>
        <a:defRPr sz="2000">
          <a:solidFill>
            <a:schemeClr val="tx1"/>
          </a:solidFill>
          <a:latin typeface="+mn-lt"/>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22.xml"/><Relationship Id="rId7" Type="http://schemas.openxmlformats.org/officeDocument/2006/relationships/slide" Target="slide35.xml"/><Relationship Id="rId2" Type="http://schemas.openxmlformats.org/officeDocument/2006/relationships/slide" Target="slide20.xml"/><Relationship Id="rId1" Type="http://schemas.openxmlformats.org/officeDocument/2006/relationships/slideLayout" Target="../slideLayouts/slideLayout2.xml"/><Relationship Id="rId6" Type="http://schemas.openxmlformats.org/officeDocument/2006/relationships/slide" Target="slide33.xml"/><Relationship Id="rId5" Type="http://schemas.openxmlformats.org/officeDocument/2006/relationships/slide" Target="slide31.xml"/><Relationship Id="rId4" Type="http://schemas.openxmlformats.org/officeDocument/2006/relationships/slide" Target="slide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 Target="slide44.xml"/><Relationship Id="rId7" Type="http://schemas.openxmlformats.org/officeDocument/2006/relationships/slide" Target="slide8.xml"/><Relationship Id="rId2" Type="http://schemas.openxmlformats.org/officeDocument/2006/relationships/slide" Target="slide43.xml"/><Relationship Id="rId1" Type="http://schemas.openxmlformats.org/officeDocument/2006/relationships/slideLayout" Target="../slideLayouts/slideLayout2.xml"/><Relationship Id="rId6" Type="http://schemas.openxmlformats.org/officeDocument/2006/relationships/slide" Target="slide49.xml"/><Relationship Id="rId5" Type="http://schemas.openxmlformats.org/officeDocument/2006/relationships/slide" Target="slide47.xml"/><Relationship Id="rId4" Type="http://schemas.openxmlformats.org/officeDocument/2006/relationships/slide" Target="slide46.xml"/></Relationships>
</file>

<file path=ppt/slides/_rels/slide43.xml.rels><?xml version="1.0" encoding="UTF-8" standalone="yes"?>
<Relationships xmlns="http://schemas.openxmlformats.org/package/2006/relationships"><Relationship Id="rId2" Type="http://schemas.openxmlformats.org/officeDocument/2006/relationships/slide" Target="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slide" Target="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slide" Target="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slide" Target="slide4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slide" Target="slide4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8" Type="http://schemas.openxmlformats.org/officeDocument/2006/relationships/slide" Target="slide60.xml"/><Relationship Id="rId3" Type="http://schemas.openxmlformats.org/officeDocument/2006/relationships/slide" Target="slide53.xml"/><Relationship Id="rId7" Type="http://schemas.openxmlformats.org/officeDocument/2006/relationships/slide" Target="slide59.xml"/><Relationship Id="rId2" Type="http://schemas.openxmlformats.org/officeDocument/2006/relationships/slide" Target="slide52.xml"/><Relationship Id="rId1" Type="http://schemas.openxmlformats.org/officeDocument/2006/relationships/slideLayout" Target="../slideLayouts/slideLayout2.xml"/><Relationship Id="rId6" Type="http://schemas.openxmlformats.org/officeDocument/2006/relationships/slide" Target="slide58.xml"/><Relationship Id="rId11" Type="http://schemas.openxmlformats.org/officeDocument/2006/relationships/slide" Target="slide8.xml"/><Relationship Id="rId5" Type="http://schemas.openxmlformats.org/officeDocument/2006/relationships/slide" Target="slide56.xml"/><Relationship Id="rId10" Type="http://schemas.openxmlformats.org/officeDocument/2006/relationships/slide" Target="slide62.xml"/><Relationship Id="rId4" Type="http://schemas.openxmlformats.org/officeDocument/2006/relationships/slide" Target="slide54.xml"/><Relationship Id="rId9" Type="http://schemas.openxmlformats.org/officeDocument/2006/relationships/slide" Target="slide61.xml"/></Relationships>
</file>

<file path=ppt/slides/_rels/slide52.xml.rels><?xml version="1.0" encoding="UTF-8" standalone="yes"?>
<Relationships xmlns="http://schemas.openxmlformats.org/package/2006/relationships"><Relationship Id="rId2" Type="http://schemas.openxmlformats.org/officeDocument/2006/relationships/slide" Target="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slide" Target="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slide" Target="slide5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slide" Target="slide5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slide" Target="slide5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slide" Target="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slide" Target="slide51.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slide" Target="slide5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slide" Target="slide5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9.xml"/><Relationship Id="rId1" Type="http://schemas.openxmlformats.org/officeDocument/2006/relationships/slideLayout" Target="../slideLayouts/slideLayout2.xml"/><Relationship Id="rId5" Type="http://schemas.openxmlformats.org/officeDocument/2006/relationships/slide" Target="slide51.xml"/><Relationship Id="rId4" Type="http://schemas.openxmlformats.org/officeDocument/2006/relationships/slide" Target="slide42.xml"/></Relationships>
</file>

<file path=ppt/slides/_rels/slide9.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1.xml"/><Relationship Id="rId7" Type="http://schemas.openxmlformats.org/officeDocument/2006/relationships/slide" Target="slide16.xml"/><Relationship Id="rId2" Type="http://schemas.openxmlformats.org/officeDocument/2006/relationships/slide" Target="slide10.xml"/><Relationship Id="rId1" Type="http://schemas.openxmlformats.org/officeDocument/2006/relationships/slideLayout" Target="../slideLayouts/slideLayout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slide" Target="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858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fa-IR"/>
          </a:p>
        </p:txBody>
      </p:sp>
      <p:sp>
        <p:nvSpPr>
          <p:cNvPr id="13316" name="Slide Number Placeholder 5"/>
          <p:cNvSpPr>
            <a:spLocks noGrp="1"/>
          </p:cNvSpPr>
          <p:nvPr>
            <p:ph type="sldNum" sz="quarter" idx="12"/>
          </p:nvPr>
        </p:nvSpPr>
        <p:spPr bwMode="auto">
          <a:noFill/>
          <a:ln>
            <a:miter lim="800000"/>
            <a:headEnd/>
            <a:tailEnd/>
          </a:ln>
        </p:spPr>
        <p:txBody>
          <a:bodyPr vert="horz" wrap="square" lIns="91440" tIns="45720" rIns="91440" bIns="45720" numCol="1" anchor="t" anchorCtr="0" compatLnSpc="1">
            <a:prstTxWarp prst="textNoShape">
              <a:avLst/>
            </a:prstTxWarp>
          </a:bodyPr>
          <a:lstStyle/>
          <a:p>
            <a:fld id="{9743EA9B-DECE-4074-A443-BC3B5E754C53}" type="slidenum">
              <a:rPr lang="fa-IR" smtClean="0"/>
              <a:pPr/>
              <a:t>1</a:t>
            </a:fld>
            <a:endParaRPr lang="fa-IR" smtClean="0"/>
          </a:p>
        </p:txBody>
      </p:sp>
      <p:sp>
        <p:nvSpPr>
          <p:cNvPr id="5" name="Rectangle 4"/>
          <p:cNvSpPr/>
          <p:nvPr/>
        </p:nvSpPr>
        <p:spPr>
          <a:xfrm>
            <a:off x="0" y="0"/>
            <a:ext cx="9144000" cy="6858000"/>
          </a:xfrm>
          <a:prstGeom prst="rect">
            <a:avLst/>
          </a:prstGeom>
          <a:solidFill>
            <a:srgbClr val="000000"/>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descr="C:\Users\USER 1\Downloads\Documents\Capture.PNG"/>
          <p:cNvPicPr>
            <a:picLocks noChangeAspect="1" noChangeArrowheads="1"/>
          </p:cNvPicPr>
          <p:nvPr/>
        </p:nvPicPr>
        <p:blipFill>
          <a:blip r:embed="rId3" cstate="print"/>
          <a:srcRect/>
          <a:stretch>
            <a:fillRect/>
          </a:stretch>
        </p:blipFill>
        <p:spPr bwMode="auto">
          <a:xfrm>
            <a:off x="-1216" y="1116"/>
            <a:ext cx="9139237" cy="6858000"/>
          </a:xfrm>
          <a:prstGeom prst="roundRect">
            <a:avLst>
              <a:gd name="adj" fmla="val 11111"/>
            </a:avLst>
          </a:prstGeom>
          <a:ln w="190500" cap="rnd">
            <a:solidFill>
              <a:srgbClr val="C8C6BD"/>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2818656" cy="457200"/>
          </a:xfrm>
        </p:spPr>
        <p:txBody>
          <a:bodyPr/>
          <a:lstStyle/>
          <a:p>
            <a:r>
              <a:rPr lang="fa-IR" dirty="0" smtClean="0">
                <a:solidFill>
                  <a:srgbClr val="FFC000"/>
                </a:solidFill>
                <a:cs typeface="B Davat" panose="00000400000000000000" pitchFamily="2" charset="-78"/>
              </a:rPr>
              <a:t>گناه </a:t>
            </a:r>
            <a:r>
              <a:rPr lang="fa-IR" dirty="0">
                <a:solidFill>
                  <a:srgbClr val="FFC000"/>
                </a:solidFill>
                <a:cs typeface="B Davat" panose="00000400000000000000" pitchFamily="2" charset="-78"/>
              </a:rPr>
              <a:t>و معصیت</a:t>
            </a:r>
          </a:p>
        </p:txBody>
      </p:sp>
      <p:sp>
        <p:nvSpPr>
          <p:cNvPr id="3" name="Content Placeholder 2"/>
          <p:cNvSpPr>
            <a:spLocks noGrp="1"/>
          </p:cNvSpPr>
          <p:nvPr>
            <p:ph idx="1"/>
          </p:nvPr>
        </p:nvSpPr>
        <p:spPr>
          <a:xfrm>
            <a:off x="251520" y="1219200"/>
            <a:ext cx="8208912" cy="5181600"/>
          </a:xfrm>
        </p:spPr>
        <p:txBody>
          <a:bodyPr/>
          <a:lstStyle/>
          <a:p>
            <a:pPr marL="0" indent="0">
              <a:lnSpc>
                <a:spcPct val="150000"/>
              </a:lnSpc>
              <a:buNone/>
            </a:pPr>
            <a:r>
              <a:rPr lang="fa-IR" sz="3200" dirty="0" smtClean="0">
                <a:solidFill>
                  <a:schemeClr val="tx2">
                    <a:lumMod val="60000"/>
                    <a:lumOff val="40000"/>
                  </a:schemeClr>
                </a:solidFill>
                <a:cs typeface="B Zar" panose="00000400000000000000" pitchFamily="2" charset="-78"/>
              </a:rPr>
              <a:t>بر اساس آیه 36 سوره احزاب هیچ کس حق نافرمانی (گناه و معصیت) ندارد و نتیجه گناه گمراهی و سقوط است.</a:t>
            </a:r>
          </a:p>
          <a:p>
            <a:pPr marL="0" indent="0">
              <a:lnSpc>
                <a:spcPct val="150000"/>
              </a:lnSpc>
              <a:buNone/>
            </a:pPr>
            <a:endParaRPr lang="fa-IR" dirty="0" smtClean="0">
              <a:solidFill>
                <a:schemeClr val="tx2">
                  <a:lumMod val="60000"/>
                  <a:lumOff val="40000"/>
                </a:schemeClr>
              </a:solidFill>
              <a:cs typeface="B Zar" panose="00000400000000000000" pitchFamily="2" charset="-78"/>
            </a:endParaRPr>
          </a:p>
          <a:p>
            <a:pPr marL="0" indent="0" algn="ctr">
              <a:lnSpc>
                <a:spcPct val="150000"/>
              </a:lnSpc>
              <a:buNone/>
            </a:pPr>
            <a:r>
              <a:rPr lang="fa-IR" sz="3200" b="1" dirty="0">
                <a:solidFill>
                  <a:srgbClr val="FFFF00"/>
                </a:solidFill>
                <a:latin typeface="+mj-lt"/>
                <a:ea typeface="+mj-ea"/>
                <a:cs typeface="+mj-cs"/>
              </a:rPr>
              <a:t>وَ ما کانَ لِمُؤْمِنٍ وَ لا مُؤْمِنَةٍ إِذا قَضَي اللَّهُ وَ رَسُولُهُ أَمْراً أَنْ يَکُونَ لَهُمُ الْخِيَرَةُ مِنْ أَمْرِهِمْ وَ مَنْ يَعْصِ اللَّهَ وَ رَسُولَهُ فَقَدْ ضَلَّ ضَلالاً </a:t>
            </a:r>
            <a:r>
              <a:rPr lang="fa-IR" sz="3200" b="1" dirty="0" smtClean="0">
                <a:solidFill>
                  <a:srgbClr val="FFFF00"/>
                </a:solidFill>
                <a:latin typeface="+mj-lt"/>
                <a:ea typeface="+mj-ea"/>
                <a:cs typeface="+mj-cs"/>
              </a:rPr>
              <a:t>مُبيناً </a:t>
            </a:r>
            <a:r>
              <a:rPr lang="fa-IR" sz="3200" dirty="0">
                <a:solidFill>
                  <a:srgbClr val="FFFF00"/>
                </a:solidFill>
                <a:cs typeface="B Zar" panose="00000400000000000000" pitchFamily="2" charset="-78"/>
              </a:rPr>
              <a:t>( احزاب/ 33)</a:t>
            </a:r>
            <a:endParaRPr lang="en-US" sz="3200"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10</a:t>
            </a:fld>
            <a:endParaRPr lang="en-US"/>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10</a:t>
            </a:fld>
            <a:endParaRPr lang="en-US" sz="2000" dirty="0"/>
          </a:p>
        </p:txBody>
      </p:sp>
    </p:spTree>
    <p:extLst>
      <p:ext uri="{BB962C8B-B14F-4D97-AF65-F5344CB8AC3E}">
        <p14:creationId xmlns:p14="http://schemas.microsoft.com/office/powerpoint/2010/main" val="149774449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8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200" accel="100000" fill="hold">
                                          <p:stCondLst>
                                            <p:cond delay="18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par>
                          <p:cTn id="11" fill="hold">
                            <p:stCondLst>
                              <p:cond delay="2000"/>
                            </p:stCondLst>
                            <p:childTnLst>
                              <p:par>
                                <p:cTn id="12" presetID="37" presetClass="entr" presetSubtype="0" fill="hold" grpId="0" nodeType="after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2000"/>
                                        <p:tgtEl>
                                          <p:spTgt spid="3">
                                            <p:txEl>
                                              <p:pRg st="2" end="2"/>
                                            </p:txEl>
                                          </p:spTgt>
                                        </p:tgtEl>
                                      </p:cBhvr>
                                    </p:animEffect>
                                    <p:anim calcmode="lin" valueType="num">
                                      <p:cBhvr>
                                        <p:cTn id="15"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8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7" dur="200" accel="100000" fill="hold">
                                          <p:stCondLst>
                                            <p:cond delay="18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238564"/>
            <a:ext cx="2304256" cy="457200"/>
          </a:xfrm>
        </p:spPr>
        <p:txBody>
          <a:bodyPr/>
          <a:lstStyle/>
          <a:p>
            <a:r>
              <a:rPr lang="fa-IR" dirty="0" smtClean="0">
                <a:solidFill>
                  <a:srgbClr val="FFC000"/>
                </a:solidFill>
                <a:cs typeface="B Davat" panose="00000400000000000000" pitchFamily="2" charset="-78"/>
              </a:rPr>
              <a:t>ظلم</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1340768"/>
            <a:ext cx="8820472" cy="5060032"/>
          </a:xfrm>
        </p:spPr>
        <p:txBody>
          <a:bodyPr/>
          <a:lstStyle/>
          <a:p>
            <a:pPr marL="0" indent="0">
              <a:lnSpc>
                <a:spcPct val="150000"/>
              </a:lnSpc>
              <a:buNone/>
            </a:pPr>
            <a:r>
              <a:rPr lang="fa-IR" sz="3200" b="1" dirty="0" smtClean="0">
                <a:solidFill>
                  <a:srgbClr val="FFFF00"/>
                </a:solidFill>
                <a:latin typeface="+mj-lt"/>
                <a:ea typeface="+mj-ea"/>
                <a:cs typeface="+mj-cs"/>
              </a:rPr>
              <a:t>مصادیق ظلم از منظر قرآن کریم</a:t>
            </a:r>
          </a:p>
          <a:p>
            <a:pPr marL="0" indent="0">
              <a:lnSpc>
                <a:spcPct val="150000"/>
              </a:lnSpc>
              <a:spcBef>
                <a:spcPts val="0"/>
              </a:spcBef>
              <a:buNone/>
            </a:pPr>
            <a:r>
              <a:rPr lang="fa-IR" sz="3600" kern="1200" dirty="0" smtClean="0">
                <a:solidFill>
                  <a:schemeClr val="tx2">
                    <a:lumMod val="60000"/>
                    <a:lumOff val="40000"/>
                  </a:schemeClr>
                </a:solidFill>
                <a:cs typeface="B Zar" panose="00000400000000000000" pitchFamily="2" charset="-78"/>
              </a:rPr>
              <a:t>	1- </a:t>
            </a:r>
            <a:r>
              <a:rPr lang="fa-IR" sz="3600" kern="1200" dirty="0">
                <a:solidFill>
                  <a:schemeClr val="tx2">
                    <a:lumMod val="60000"/>
                    <a:lumOff val="40000"/>
                  </a:schemeClr>
                </a:solidFill>
                <a:cs typeface="B Zar" panose="00000400000000000000" pitchFamily="2" charset="-78"/>
              </a:rPr>
              <a:t>شرک و افترا به خداوند (لقمان/ 13)</a:t>
            </a:r>
          </a:p>
          <a:p>
            <a:pPr marL="0" indent="0">
              <a:lnSpc>
                <a:spcPct val="150000"/>
              </a:lnSpc>
              <a:spcBef>
                <a:spcPts val="0"/>
              </a:spcBef>
              <a:buNone/>
            </a:pPr>
            <a:r>
              <a:rPr lang="fa-IR" sz="3600" kern="1200" dirty="0" smtClean="0">
                <a:solidFill>
                  <a:schemeClr val="tx2">
                    <a:lumMod val="60000"/>
                    <a:lumOff val="40000"/>
                  </a:schemeClr>
                </a:solidFill>
                <a:cs typeface="B Zar" panose="00000400000000000000" pitchFamily="2" charset="-78"/>
              </a:rPr>
              <a:t>	2- </a:t>
            </a:r>
            <a:r>
              <a:rPr lang="fa-IR" sz="3600" kern="1200" dirty="0">
                <a:solidFill>
                  <a:schemeClr val="tx2">
                    <a:lumMod val="60000"/>
                    <a:lumOff val="40000"/>
                  </a:schemeClr>
                </a:solidFill>
                <a:cs typeface="B Zar" panose="00000400000000000000" pitchFamily="2" charset="-78"/>
              </a:rPr>
              <a:t>تکذیب آیات الهی و رویگردانی از آنها (انعام/157)</a:t>
            </a:r>
          </a:p>
          <a:p>
            <a:pPr marL="0" indent="0">
              <a:lnSpc>
                <a:spcPct val="150000"/>
              </a:lnSpc>
              <a:spcBef>
                <a:spcPts val="0"/>
              </a:spcBef>
              <a:buNone/>
            </a:pPr>
            <a:r>
              <a:rPr lang="fa-IR" sz="3600" kern="1200" dirty="0" smtClean="0">
                <a:solidFill>
                  <a:schemeClr val="tx2">
                    <a:lumMod val="60000"/>
                    <a:lumOff val="40000"/>
                  </a:schemeClr>
                </a:solidFill>
                <a:cs typeface="B Zar" panose="00000400000000000000" pitchFamily="2" charset="-78"/>
              </a:rPr>
              <a:t>	3- </a:t>
            </a:r>
            <a:r>
              <a:rPr lang="fa-IR" sz="3600" kern="1200" dirty="0">
                <a:solidFill>
                  <a:schemeClr val="tx2">
                    <a:lumMod val="60000"/>
                    <a:lumOff val="40000"/>
                  </a:schemeClr>
                </a:solidFill>
                <a:cs typeface="B Zar" panose="00000400000000000000" pitchFamily="2" charset="-78"/>
              </a:rPr>
              <a:t>بازداشتن مردم از راه و رسم و تعالیم الهی (اعراف/44)</a:t>
            </a:r>
          </a:p>
          <a:p>
            <a:pPr marL="0" indent="0">
              <a:lnSpc>
                <a:spcPct val="150000"/>
              </a:lnSpc>
              <a:spcBef>
                <a:spcPts val="0"/>
              </a:spcBef>
              <a:buNone/>
            </a:pPr>
            <a:r>
              <a:rPr lang="fa-IR" sz="3600" kern="1200" dirty="0" smtClean="0">
                <a:solidFill>
                  <a:schemeClr val="tx2">
                    <a:lumMod val="60000"/>
                    <a:lumOff val="40000"/>
                  </a:schemeClr>
                </a:solidFill>
                <a:cs typeface="B Zar" panose="00000400000000000000" pitchFamily="2" charset="-78"/>
              </a:rPr>
              <a:t>	4- حکم </a:t>
            </a:r>
            <a:r>
              <a:rPr lang="fa-IR" sz="3600" kern="1200" dirty="0">
                <a:solidFill>
                  <a:schemeClr val="tx2">
                    <a:lumMod val="60000"/>
                    <a:lumOff val="40000"/>
                  </a:schemeClr>
                </a:solidFill>
                <a:cs typeface="B Zar" panose="00000400000000000000" pitchFamily="2" charset="-78"/>
              </a:rPr>
              <a:t>کردن بر خلاف دستورات الهی (مائده/45</a:t>
            </a:r>
            <a:r>
              <a:rPr lang="fa-IR" sz="3600" kern="1200" dirty="0" smtClean="0">
                <a:solidFill>
                  <a:schemeClr val="tx2">
                    <a:lumMod val="60000"/>
                    <a:lumOff val="40000"/>
                  </a:schemeClr>
                </a:solidFill>
                <a:cs typeface="B Zar" panose="00000400000000000000" pitchFamily="2" charset="-78"/>
              </a:rPr>
              <a:t>)</a:t>
            </a:r>
          </a:p>
          <a:p>
            <a:pPr marL="0" indent="0">
              <a:lnSpc>
                <a:spcPct val="150000"/>
              </a:lnSpc>
              <a:spcBef>
                <a:spcPts val="0"/>
              </a:spcBef>
              <a:buNone/>
            </a:pPr>
            <a:r>
              <a:rPr lang="fa-IR" sz="3600" kern="1200" dirty="0">
                <a:solidFill>
                  <a:schemeClr val="tx2">
                    <a:lumMod val="60000"/>
                    <a:lumOff val="40000"/>
                  </a:schemeClr>
                </a:solidFill>
                <a:cs typeface="B Zar" panose="00000400000000000000" pitchFamily="2" charset="-78"/>
              </a:rPr>
              <a:t>	</a:t>
            </a:r>
            <a:r>
              <a:rPr lang="fa-IR" sz="3600" kern="1200" dirty="0" smtClean="0">
                <a:solidFill>
                  <a:schemeClr val="tx2">
                    <a:lumMod val="60000"/>
                    <a:lumOff val="40000"/>
                  </a:schemeClr>
                </a:solidFill>
                <a:cs typeface="B Zar" panose="00000400000000000000" pitchFamily="2" charset="-78"/>
              </a:rPr>
              <a:t>5- </a:t>
            </a:r>
            <a:r>
              <a:rPr lang="fa-IR" sz="3600" kern="1200" dirty="0">
                <a:solidFill>
                  <a:schemeClr val="tx2">
                    <a:lumMod val="60000"/>
                    <a:lumOff val="40000"/>
                  </a:schemeClr>
                </a:solidFill>
                <a:cs typeface="B Zar" panose="00000400000000000000" pitchFamily="2" charset="-78"/>
              </a:rPr>
              <a:t>سرقت از مال غیر (یوسف/75)</a:t>
            </a:r>
          </a:p>
          <a:p>
            <a:pPr marL="0" indent="0">
              <a:lnSpc>
                <a:spcPct val="150000"/>
              </a:lnSpc>
              <a:spcBef>
                <a:spcPts val="0"/>
              </a:spcBef>
              <a:buNone/>
            </a:pPr>
            <a:endParaRPr lang="fa-IR" sz="3600" kern="1200" dirty="0">
              <a:solidFill>
                <a:schemeClr val="tx2">
                  <a:lumMod val="60000"/>
                  <a:lumOff val="40000"/>
                </a:schemeClr>
              </a:solidFill>
              <a:cs typeface="B Zar" panose="00000400000000000000" pitchFamily="2" charset="-78"/>
            </a:endParaRPr>
          </a:p>
          <a:p>
            <a:pPr marL="0" indent="0">
              <a:lnSpc>
                <a:spcPct val="150000"/>
              </a:lnSpc>
              <a:buNone/>
            </a:pPr>
            <a:endParaRPr lang="en-US" sz="3200" b="1" dirty="0">
              <a:solidFill>
                <a:srgbClr val="FFFF00"/>
              </a:solidFill>
              <a:latin typeface="+mj-lt"/>
              <a:ea typeface="+mj-ea"/>
              <a:cs typeface="+mj-cs"/>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11</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11</a:t>
            </a:fld>
            <a:endParaRPr lang="en-US" sz="2000" dirty="0"/>
          </a:p>
        </p:txBody>
      </p:sp>
    </p:spTree>
    <p:extLst>
      <p:ext uri="{BB962C8B-B14F-4D97-AF65-F5344CB8AC3E}">
        <p14:creationId xmlns:p14="http://schemas.microsoft.com/office/powerpoint/2010/main" val="308468504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par>
                          <p:cTn id="11" fill="hold">
                            <p:stCondLst>
                              <p:cond delay="3200"/>
                            </p:stCondLst>
                            <p:childTnLst>
                              <p:par>
                                <p:cTn id="12" presetID="26" presetClass="entr" presetSubtype="0" fill="hold"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80">
                                          <p:stCondLst>
                                            <p:cond delay="0"/>
                                          </p:stCondLst>
                                        </p:cTn>
                                        <p:tgtEl>
                                          <p:spTgt spid="3">
                                            <p:txEl>
                                              <p:pRg st="1" end="1"/>
                                            </p:txEl>
                                          </p:spTgt>
                                        </p:tgtEl>
                                      </p:cBhvr>
                                    </p:animEffect>
                                    <p:anim calcmode="lin" valueType="num">
                                      <p:cBhvr>
                                        <p:cTn id="15"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1" end="1"/>
                                            </p:txEl>
                                          </p:spTgt>
                                        </p:tgtEl>
                                      </p:cBhvr>
                                      <p:to x="100000" y="60000"/>
                                    </p:animScale>
                                    <p:animScale>
                                      <p:cBhvr>
                                        <p:cTn id="21" dur="166" decel="50000">
                                          <p:stCondLst>
                                            <p:cond delay="676"/>
                                          </p:stCondLst>
                                        </p:cTn>
                                        <p:tgtEl>
                                          <p:spTgt spid="3">
                                            <p:txEl>
                                              <p:pRg st="1" end="1"/>
                                            </p:txEl>
                                          </p:spTgt>
                                        </p:tgtEl>
                                      </p:cBhvr>
                                      <p:to x="100000" y="100000"/>
                                    </p:animScale>
                                    <p:animScale>
                                      <p:cBhvr>
                                        <p:cTn id="22" dur="26">
                                          <p:stCondLst>
                                            <p:cond delay="1312"/>
                                          </p:stCondLst>
                                        </p:cTn>
                                        <p:tgtEl>
                                          <p:spTgt spid="3">
                                            <p:txEl>
                                              <p:pRg st="1" end="1"/>
                                            </p:txEl>
                                          </p:spTgt>
                                        </p:tgtEl>
                                      </p:cBhvr>
                                      <p:to x="100000" y="80000"/>
                                    </p:animScale>
                                    <p:animScale>
                                      <p:cBhvr>
                                        <p:cTn id="23" dur="166" decel="50000">
                                          <p:stCondLst>
                                            <p:cond delay="1338"/>
                                          </p:stCondLst>
                                        </p:cTn>
                                        <p:tgtEl>
                                          <p:spTgt spid="3">
                                            <p:txEl>
                                              <p:pRg st="1" end="1"/>
                                            </p:txEl>
                                          </p:spTgt>
                                        </p:tgtEl>
                                      </p:cBhvr>
                                      <p:to x="100000" y="100000"/>
                                    </p:animScale>
                                    <p:animScale>
                                      <p:cBhvr>
                                        <p:cTn id="24" dur="26">
                                          <p:stCondLst>
                                            <p:cond delay="1642"/>
                                          </p:stCondLst>
                                        </p:cTn>
                                        <p:tgtEl>
                                          <p:spTgt spid="3">
                                            <p:txEl>
                                              <p:pRg st="1" end="1"/>
                                            </p:txEl>
                                          </p:spTgt>
                                        </p:tgtEl>
                                      </p:cBhvr>
                                      <p:to x="100000" y="90000"/>
                                    </p:animScale>
                                    <p:animScale>
                                      <p:cBhvr>
                                        <p:cTn id="25" dur="166" decel="50000">
                                          <p:stCondLst>
                                            <p:cond delay="1668"/>
                                          </p:stCondLst>
                                        </p:cTn>
                                        <p:tgtEl>
                                          <p:spTgt spid="3">
                                            <p:txEl>
                                              <p:pRg st="1" end="1"/>
                                            </p:txEl>
                                          </p:spTgt>
                                        </p:tgtEl>
                                      </p:cBhvr>
                                      <p:to x="100000" y="100000"/>
                                    </p:animScale>
                                    <p:animScale>
                                      <p:cBhvr>
                                        <p:cTn id="26" dur="26">
                                          <p:stCondLst>
                                            <p:cond delay="1808"/>
                                          </p:stCondLst>
                                        </p:cTn>
                                        <p:tgtEl>
                                          <p:spTgt spid="3">
                                            <p:txEl>
                                              <p:pRg st="1" end="1"/>
                                            </p:txEl>
                                          </p:spTgt>
                                        </p:tgtEl>
                                      </p:cBhvr>
                                      <p:to x="100000" y="95000"/>
                                    </p:animScale>
                                    <p:animScale>
                                      <p:cBhvr>
                                        <p:cTn id="27" dur="166" decel="50000">
                                          <p:stCondLst>
                                            <p:cond delay="1834"/>
                                          </p:stCondLst>
                                        </p:cTn>
                                        <p:tgtEl>
                                          <p:spTgt spid="3">
                                            <p:txEl>
                                              <p:pRg st="1" end="1"/>
                                            </p:txEl>
                                          </p:spTgt>
                                        </p:tgtEl>
                                      </p:cBhvr>
                                      <p:to x="100000" y="100000"/>
                                    </p:animScale>
                                  </p:childTnLst>
                                </p:cTn>
                              </p:par>
                            </p:childTnLst>
                          </p:cTn>
                        </p:par>
                        <p:par>
                          <p:cTn id="28" fill="hold">
                            <p:stCondLst>
                              <p:cond delay="5200"/>
                            </p:stCondLst>
                            <p:childTnLst>
                              <p:par>
                                <p:cTn id="29" presetID="26" presetClass="entr" presetSubtype="0" fill="hold" nodeType="after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wipe(down)">
                                      <p:cBhvr>
                                        <p:cTn id="31" dur="580">
                                          <p:stCondLst>
                                            <p:cond delay="0"/>
                                          </p:stCondLst>
                                        </p:cTn>
                                        <p:tgtEl>
                                          <p:spTgt spid="3">
                                            <p:txEl>
                                              <p:pRg st="2" end="2"/>
                                            </p:txEl>
                                          </p:spTgt>
                                        </p:tgtEl>
                                      </p:cBhvr>
                                    </p:animEffect>
                                    <p:anim calcmode="lin" valueType="num">
                                      <p:cBhvr>
                                        <p:cTn id="3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2" end="2"/>
                                            </p:txEl>
                                          </p:spTgt>
                                        </p:tgtEl>
                                      </p:cBhvr>
                                      <p:to x="100000" y="60000"/>
                                    </p:animScale>
                                    <p:animScale>
                                      <p:cBhvr>
                                        <p:cTn id="38" dur="166" decel="50000">
                                          <p:stCondLst>
                                            <p:cond delay="676"/>
                                          </p:stCondLst>
                                        </p:cTn>
                                        <p:tgtEl>
                                          <p:spTgt spid="3">
                                            <p:txEl>
                                              <p:pRg st="2" end="2"/>
                                            </p:txEl>
                                          </p:spTgt>
                                        </p:tgtEl>
                                      </p:cBhvr>
                                      <p:to x="100000" y="100000"/>
                                    </p:animScale>
                                    <p:animScale>
                                      <p:cBhvr>
                                        <p:cTn id="39" dur="26">
                                          <p:stCondLst>
                                            <p:cond delay="1312"/>
                                          </p:stCondLst>
                                        </p:cTn>
                                        <p:tgtEl>
                                          <p:spTgt spid="3">
                                            <p:txEl>
                                              <p:pRg st="2" end="2"/>
                                            </p:txEl>
                                          </p:spTgt>
                                        </p:tgtEl>
                                      </p:cBhvr>
                                      <p:to x="100000" y="80000"/>
                                    </p:animScale>
                                    <p:animScale>
                                      <p:cBhvr>
                                        <p:cTn id="40" dur="166" decel="50000">
                                          <p:stCondLst>
                                            <p:cond delay="1338"/>
                                          </p:stCondLst>
                                        </p:cTn>
                                        <p:tgtEl>
                                          <p:spTgt spid="3">
                                            <p:txEl>
                                              <p:pRg st="2" end="2"/>
                                            </p:txEl>
                                          </p:spTgt>
                                        </p:tgtEl>
                                      </p:cBhvr>
                                      <p:to x="100000" y="100000"/>
                                    </p:animScale>
                                    <p:animScale>
                                      <p:cBhvr>
                                        <p:cTn id="41" dur="26">
                                          <p:stCondLst>
                                            <p:cond delay="1642"/>
                                          </p:stCondLst>
                                        </p:cTn>
                                        <p:tgtEl>
                                          <p:spTgt spid="3">
                                            <p:txEl>
                                              <p:pRg st="2" end="2"/>
                                            </p:txEl>
                                          </p:spTgt>
                                        </p:tgtEl>
                                      </p:cBhvr>
                                      <p:to x="100000" y="90000"/>
                                    </p:animScale>
                                    <p:animScale>
                                      <p:cBhvr>
                                        <p:cTn id="42" dur="166" decel="50000">
                                          <p:stCondLst>
                                            <p:cond delay="1668"/>
                                          </p:stCondLst>
                                        </p:cTn>
                                        <p:tgtEl>
                                          <p:spTgt spid="3">
                                            <p:txEl>
                                              <p:pRg st="2" end="2"/>
                                            </p:txEl>
                                          </p:spTgt>
                                        </p:tgtEl>
                                      </p:cBhvr>
                                      <p:to x="100000" y="100000"/>
                                    </p:animScale>
                                    <p:animScale>
                                      <p:cBhvr>
                                        <p:cTn id="43" dur="26">
                                          <p:stCondLst>
                                            <p:cond delay="1808"/>
                                          </p:stCondLst>
                                        </p:cTn>
                                        <p:tgtEl>
                                          <p:spTgt spid="3">
                                            <p:txEl>
                                              <p:pRg st="2" end="2"/>
                                            </p:txEl>
                                          </p:spTgt>
                                        </p:tgtEl>
                                      </p:cBhvr>
                                      <p:to x="100000" y="95000"/>
                                    </p:animScale>
                                    <p:animScale>
                                      <p:cBhvr>
                                        <p:cTn id="44" dur="166" decel="50000">
                                          <p:stCondLst>
                                            <p:cond delay="1834"/>
                                          </p:stCondLst>
                                        </p:cTn>
                                        <p:tgtEl>
                                          <p:spTgt spid="3">
                                            <p:txEl>
                                              <p:pRg st="2" end="2"/>
                                            </p:txEl>
                                          </p:spTgt>
                                        </p:tgtEl>
                                      </p:cBhvr>
                                      <p:to x="100000" y="100000"/>
                                    </p:animScale>
                                  </p:childTnLst>
                                </p:cTn>
                              </p:par>
                            </p:childTnLst>
                          </p:cTn>
                        </p:par>
                        <p:par>
                          <p:cTn id="45" fill="hold">
                            <p:stCondLst>
                              <p:cond delay="7200"/>
                            </p:stCondLst>
                            <p:childTnLst>
                              <p:par>
                                <p:cTn id="46" presetID="26" presetClass="entr" presetSubtype="0" fill="hold" nodeType="afterEffect">
                                  <p:stCondLst>
                                    <p:cond delay="0"/>
                                  </p:stCondLst>
                                  <p:childTnLst>
                                    <p:set>
                                      <p:cBhvr>
                                        <p:cTn id="47" dur="1" fill="hold">
                                          <p:stCondLst>
                                            <p:cond delay="0"/>
                                          </p:stCondLst>
                                        </p:cTn>
                                        <p:tgtEl>
                                          <p:spTgt spid="3">
                                            <p:txEl>
                                              <p:pRg st="3" end="3"/>
                                            </p:txEl>
                                          </p:spTgt>
                                        </p:tgtEl>
                                        <p:attrNameLst>
                                          <p:attrName>style.visibility</p:attrName>
                                        </p:attrNameLst>
                                      </p:cBhvr>
                                      <p:to>
                                        <p:strVal val="visible"/>
                                      </p:to>
                                    </p:set>
                                    <p:animEffect transition="in" filter="wipe(down)">
                                      <p:cBhvr>
                                        <p:cTn id="48" dur="580">
                                          <p:stCondLst>
                                            <p:cond delay="0"/>
                                          </p:stCondLst>
                                        </p:cTn>
                                        <p:tgtEl>
                                          <p:spTgt spid="3">
                                            <p:txEl>
                                              <p:pRg st="3" end="3"/>
                                            </p:txEl>
                                          </p:spTgt>
                                        </p:tgtEl>
                                      </p:cBhvr>
                                    </p:animEffect>
                                    <p:anim calcmode="lin" valueType="num">
                                      <p:cBhvr>
                                        <p:cTn id="49"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3">
                                            <p:txEl>
                                              <p:pRg st="3" end="3"/>
                                            </p:txEl>
                                          </p:spTgt>
                                        </p:tgtEl>
                                      </p:cBhvr>
                                      <p:to x="100000" y="60000"/>
                                    </p:animScale>
                                    <p:animScale>
                                      <p:cBhvr>
                                        <p:cTn id="55" dur="166" decel="50000">
                                          <p:stCondLst>
                                            <p:cond delay="676"/>
                                          </p:stCondLst>
                                        </p:cTn>
                                        <p:tgtEl>
                                          <p:spTgt spid="3">
                                            <p:txEl>
                                              <p:pRg st="3" end="3"/>
                                            </p:txEl>
                                          </p:spTgt>
                                        </p:tgtEl>
                                      </p:cBhvr>
                                      <p:to x="100000" y="100000"/>
                                    </p:animScale>
                                    <p:animScale>
                                      <p:cBhvr>
                                        <p:cTn id="56" dur="26">
                                          <p:stCondLst>
                                            <p:cond delay="1312"/>
                                          </p:stCondLst>
                                        </p:cTn>
                                        <p:tgtEl>
                                          <p:spTgt spid="3">
                                            <p:txEl>
                                              <p:pRg st="3" end="3"/>
                                            </p:txEl>
                                          </p:spTgt>
                                        </p:tgtEl>
                                      </p:cBhvr>
                                      <p:to x="100000" y="80000"/>
                                    </p:animScale>
                                    <p:animScale>
                                      <p:cBhvr>
                                        <p:cTn id="57" dur="166" decel="50000">
                                          <p:stCondLst>
                                            <p:cond delay="1338"/>
                                          </p:stCondLst>
                                        </p:cTn>
                                        <p:tgtEl>
                                          <p:spTgt spid="3">
                                            <p:txEl>
                                              <p:pRg st="3" end="3"/>
                                            </p:txEl>
                                          </p:spTgt>
                                        </p:tgtEl>
                                      </p:cBhvr>
                                      <p:to x="100000" y="100000"/>
                                    </p:animScale>
                                    <p:animScale>
                                      <p:cBhvr>
                                        <p:cTn id="58" dur="26">
                                          <p:stCondLst>
                                            <p:cond delay="1642"/>
                                          </p:stCondLst>
                                        </p:cTn>
                                        <p:tgtEl>
                                          <p:spTgt spid="3">
                                            <p:txEl>
                                              <p:pRg st="3" end="3"/>
                                            </p:txEl>
                                          </p:spTgt>
                                        </p:tgtEl>
                                      </p:cBhvr>
                                      <p:to x="100000" y="90000"/>
                                    </p:animScale>
                                    <p:animScale>
                                      <p:cBhvr>
                                        <p:cTn id="59" dur="166" decel="50000">
                                          <p:stCondLst>
                                            <p:cond delay="1668"/>
                                          </p:stCondLst>
                                        </p:cTn>
                                        <p:tgtEl>
                                          <p:spTgt spid="3">
                                            <p:txEl>
                                              <p:pRg st="3" end="3"/>
                                            </p:txEl>
                                          </p:spTgt>
                                        </p:tgtEl>
                                      </p:cBhvr>
                                      <p:to x="100000" y="100000"/>
                                    </p:animScale>
                                    <p:animScale>
                                      <p:cBhvr>
                                        <p:cTn id="60" dur="26">
                                          <p:stCondLst>
                                            <p:cond delay="1808"/>
                                          </p:stCondLst>
                                        </p:cTn>
                                        <p:tgtEl>
                                          <p:spTgt spid="3">
                                            <p:txEl>
                                              <p:pRg st="3" end="3"/>
                                            </p:txEl>
                                          </p:spTgt>
                                        </p:tgtEl>
                                      </p:cBhvr>
                                      <p:to x="100000" y="95000"/>
                                    </p:animScale>
                                    <p:animScale>
                                      <p:cBhvr>
                                        <p:cTn id="61" dur="166" decel="50000">
                                          <p:stCondLst>
                                            <p:cond delay="1834"/>
                                          </p:stCondLst>
                                        </p:cTn>
                                        <p:tgtEl>
                                          <p:spTgt spid="3">
                                            <p:txEl>
                                              <p:pRg st="3" end="3"/>
                                            </p:txEl>
                                          </p:spTgt>
                                        </p:tgtEl>
                                      </p:cBhvr>
                                      <p:to x="100000" y="100000"/>
                                    </p:animScale>
                                  </p:childTnLst>
                                </p:cTn>
                              </p:par>
                            </p:childTnLst>
                          </p:cTn>
                        </p:par>
                        <p:par>
                          <p:cTn id="62" fill="hold">
                            <p:stCondLst>
                              <p:cond delay="9200"/>
                            </p:stCondLst>
                            <p:childTnLst>
                              <p:par>
                                <p:cTn id="63" presetID="26" presetClass="entr" presetSubtype="0" fill="hold" nodeType="afterEffect">
                                  <p:stCondLst>
                                    <p:cond delay="0"/>
                                  </p:stCondLst>
                                  <p:childTnLst>
                                    <p:set>
                                      <p:cBhvr>
                                        <p:cTn id="64" dur="1" fill="hold">
                                          <p:stCondLst>
                                            <p:cond delay="0"/>
                                          </p:stCondLst>
                                        </p:cTn>
                                        <p:tgtEl>
                                          <p:spTgt spid="3">
                                            <p:txEl>
                                              <p:pRg st="4" end="4"/>
                                            </p:txEl>
                                          </p:spTgt>
                                        </p:tgtEl>
                                        <p:attrNameLst>
                                          <p:attrName>style.visibility</p:attrName>
                                        </p:attrNameLst>
                                      </p:cBhvr>
                                      <p:to>
                                        <p:strVal val="visible"/>
                                      </p:to>
                                    </p:set>
                                    <p:animEffect transition="in" filter="wipe(down)">
                                      <p:cBhvr>
                                        <p:cTn id="65" dur="580">
                                          <p:stCondLst>
                                            <p:cond delay="0"/>
                                          </p:stCondLst>
                                        </p:cTn>
                                        <p:tgtEl>
                                          <p:spTgt spid="3">
                                            <p:txEl>
                                              <p:pRg st="4" end="4"/>
                                            </p:txEl>
                                          </p:spTgt>
                                        </p:tgtEl>
                                      </p:cBhvr>
                                    </p:animEffect>
                                    <p:anim calcmode="lin" valueType="num">
                                      <p:cBhvr>
                                        <p:cTn id="6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1" dur="26">
                                          <p:stCondLst>
                                            <p:cond delay="650"/>
                                          </p:stCondLst>
                                        </p:cTn>
                                        <p:tgtEl>
                                          <p:spTgt spid="3">
                                            <p:txEl>
                                              <p:pRg st="4" end="4"/>
                                            </p:txEl>
                                          </p:spTgt>
                                        </p:tgtEl>
                                      </p:cBhvr>
                                      <p:to x="100000" y="60000"/>
                                    </p:animScale>
                                    <p:animScale>
                                      <p:cBhvr>
                                        <p:cTn id="72" dur="166" decel="50000">
                                          <p:stCondLst>
                                            <p:cond delay="676"/>
                                          </p:stCondLst>
                                        </p:cTn>
                                        <p:tgtEl>
                                          <p:spTgt spid="3">
                                            <p:txEl>
                                              <p:pRg st="4" end="4"/>
                                            </p:txEl>
                                          </p:spTgt>
                                        </p:tgtEl>
                                      </p:cBhvr>
                                      <p:to x="100000" y="100000"/>
                                    </p:animScale>
                                    <p:animScale>
                                      <p:cBhvr>
                                        <p:cTn id="73" dur="26">
                                          <p:stCondLst>
                                            <p:cond delay="1312"/>
                                          </p:stCondLst>
                                        </p:cTn>
                                        <p:tgtEl>
                                          <p:spTgt spid="3">
                                            <p:txEl>
                                              <p:pRg st="4" end="4"/>
                                            </p:txEl>
                                          </p:spTgt>
                                        </p:tgtEl>
                                      </p:cBhvr>
                                      <p:to x="100000" y="80000"/>
                                    </p:animScale>
                                    <p:animScale>
                                      <p:cBhvr>
                                        <p:cTn id="74" dur="166" decel="50000">
                                          <p:stCondLst>
                                            <p:cond delay="1338"/>
                                          </p:stCondLst>
                                        </p:cTn>
                                        <p:tgtEl>
                                          <p:spTgt spid="3">
                                            <p:txEl>
                                              <p:pRg st="4" end="4"/>
                                            </p:txEl>
                                          </p:spTgt>
                                        </p:tgtEl>
                                      </p:cBhvr>
                                      <p:to x="100000" y="100000"/>
                                    </p:animScale>
                                    <p:animScale>
                                      <p:cBhvr>
                                        <p:cTn id="75" dur="26">
                                          <p:stCondLst>
                                            <p:cond delay="1642"/>
                                          </p:stCondLst>
                                        </p:cTn>
                                        <p:tgtEl>
                                          <p:spTgt spid="3">
                                            <p:txEl>
                                              <p:pRg st="4" end="4"/>
                                            </p:txEl>
                                          </p:spTgt>
                                        </p:tgtEl>
                                      </p:cBhvr>
                                      <p:to x="100000" y="90000"/>
                                    </p:animScale>
                                    <p:animScale>
                                      <p:cBhvr>
                                        <p:cTn id="76" dur="166" decel="50000">
                                          <p:stCondLst>
                                            <p:cond delay="1668"/>
                                          </p:stCondLst>
                                        </p:cTn>
                                        <p:tgtEl>
                                          <p:spTgt spid="3">
                                            <p:txEl>
                                              <p:pRg st="4" end="4"/>
                                            </p:txEl>
                                          </p:spTgt>
                                        </p:tgtEl>
                                      </p:cBhvr>
                                      <p:to x="100000" y="100000"/>
                                    </p:animScale>
                                    <p:animScale>
                                      <p:cBhvr>
                                        <p:cTn id="77" dur="26">
                                          <p:stCondLst>
                                            <p:cond delay="1808"/>
                                          </p:stCondLst>
                                        </p:cTn>
                                        <p:tgtEl>
                                          <p:spTgt spid="3">
                                            <p:txEl>
                                              <p:pRg st="4" end="4"/>
                                            </p:txEl>
                                          </p:spTgt>
                                        </p:tgtEl>
                                      </p:cBhvr>
                                      <p:to x="100000" y="95000"/>
                                    </p:animScale>
                                    <p:animScale>
                                      <p:cBhvr>
                                        <p:cTn id="78" dur="166" decel="50000">
                                          <p:stCondLst>
                                            <p:cond delay="1834"/>
                                          </p:stCondLst>
                                        </p:cTn>
                                        <p:tgtEl>
                                          <p:spTgt spid="3">
                                            <p:txEl>
                                              <p:pRg st="4" end="4"/>
                                            </p:txEl>
                                          </p:spTgt>
                                        </p:tgtEl>
                                      </p:cBhvr>
                                      <p:to x="100000" y="100000"/>
                                    </p:animScale>
                                  </p:childTnLst>
                                </p:cTn>
                              </p:par>
                            </p:childTnLst>
                          </p:cTn>
                        </p:par>
                        <p:par>
                          <p:cTn id="79" fill="hold">
                            <p:stCondLst>
                              <p:cond delay="11200"/>
                            </p:stCondLst>
                            <p:childTnLst>
                              <p:par>
                                <p:cTn id="80" presetID="26" presetClass="entr" presetSubtype="0" fill="hold" nodeType="afterEffect">
                                  <p:stCondLst>
                                    <p:cond delay="0"/>
                                  </p:stCondLst>
                                  <p:childTnLst>
                                    <p:set>
                                      <p:cBhvr>
                                        <p:cTn id="81" dur="1" fill="hold">
                                          <p:stCondLst>
                                            <p:cond delay="0"/>
                                          </p:stCondLst>
                                        </p:cTn>
                                        <p:tgtEl>
                                          <p:spTgt spid="3">
                                            <p:txEl>
                                              <p:pRg st="5" end="5"/>
                                            </p:txEl>
                                          </p:spTgt>
                                        </p:tgtEl>
                                        <p:attrNameLst>
                                          <p:attrName>style.visibility</p:attrName>
                                        </p:attrNameLst>
                                      </p:cBhvr>
                                      <p:to>
                                        <p:strVal val="visible"/>
                                      </p:to>
                                    </p:set>
                                    <p:animEffect transition="in" filter="wipe(down)">
                                      <p:cBhvr>
                                        <p:cTn id="82" dur="580">
                                          <p:stCondLst>
                                            <p:cond delay="0"/>
                                          </p:stCondLst>
                                        </p:cTn>
                                        <p:tgtEl>
                                          <p:spTgt spid="3">
                                            <p:txEl>
                                              <p:pRg st="5" end="5"/>
                                            </p:txEl>
                                          </p:spTgt>
                                        </p:tgtEl>
                                      </p:cBhvr>
                                    </p:animEffect>
                                    <p:anim calcmode="lin" valueType="num">
                                      <p:cBhvr>
                                        <p:cTn id="83"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4"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85"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86"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87"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88" dur="26">
                                          <p:stCondLst>
                                            <p:cond delay="650"/>
                                          </p:stCondLst>
                                        </p:cTn>
                                        <p:tgtEl>
                                          <p:spTgt spid="3">
                                            <p:txEl>
                                              <p:pRg st="5" end="5"/>
                                            </p:txEl>
                                          </p:spTgt>
                                        </p:tgtEl>
                                      </p:cBhvr>
                                      <p:to x="100000" y="60000"/>
                                    </p:animScale>
                                    <p:animScale>
                                      <p:cBhvr>
                                        <p:cTn id="89" dur="166" decel="50000">
                                          <p:stCondLst>
                                            <p:cond delay="676"/>
                                          </p:stCondLst>
                                        </p:cTn>
                                        <p:tgtEl>
                                          <p:spTgt spid="3">
                                            <p:txEl>
                                              <p:pRg st="5" end="5"/>
                                            </p:txEl>
                                          </p:spTgt>
                                        </p:tgtEl>
                                      </p:cBhvr>
                                      <p:to x="100000" y="100000"/>
                                    </p:animScale>
                                    <p:animScale>
                                      <p:cBhvr>
                                        <p:cTn id="90" dur="26">
                                          <p:stCondLst>
                                            <p:cond delay="1312"/>
                                          </p:stCondLst>
                                        </p:cTn>
                                        <p:tgtEl>
                                          <p:spTgt spid="3">
                                            <p:txEl>
                                              <p:pRg st="5" end="5"/>
                                            </p:txEl>
                                          </p:spTgt>
                                        </p:tgtEl>
                                      </p:cBhvr>
                                      <p:to x="100000" y="80000"/>
                                    </p:animScale>
                                    <p:animScale>
                                      <p:cBhvr>
                                        <p:cTn id="91" dur="166" decel="50000">
                                          <p:stCondLst>
                                            <p:cond delay="1338"/>
                                          </p:stCondLst>
                                        </p:cTn>
                                        <p:tgtEl>
                                          <p:spTgt spid="3">
                                            <p:txEl>
                                              <p:pRg st="5" end="5"/>
                                            </p:txEl>
                                          </p:spTgt>
                                        </p:tgtEl>
                                      </p:cBhvr>
                                      <p:to x="100000" y="100000"/>
                                    </p:animScale>
                                    <p:animScale>
                                      <p:cBhvr>
                                        <p:cTn id="92" dur="26">
                                          <p:stCondLst>
                                            <p:cond delay="1642"/>
                                          </p:stCondLst>
                                        </p:cTn>
                                        <p:tgtEl>
                                          <p:spTgt spid="3">
                                            <p:txEl>
                                              <p:pRg st="5" end="5"/>
                                            </p:txEl>
                                          </p:spTgt>
                                        </p:tgtEl>
                                      </p:cBhvr>
                                      <p:to x="100000" y="90000"/>
                                    </p:animScale>
                                    <p:animScale>
                                      <p:cBhvr>
                                        <p:cTn id="93" dur="166" decel="50000">
                                          <p:stCondLst>
                                            <p:cond delay="1668"/>
                                          </p:stCondLst>
                                        </p:cTn>
                                        <p:tgtEl>
                                          <p:spTgt spid="3">
                                            <p:txEl>
                                              <p:pRg st="5" end="5"/>
                                            </p:txEl>
                                          </p:spTgt>
                                        </p:tgtEl>
                                      </p:cBhvr>
                                      <p:to x="100000" y="100000"/>
                                    </p:animScale>
                                    <p:animScale>
                                      <p:cBhvr>
                                        <p:cTn id="94" dur="26">
                                          <p:stCondLst>
                                            <p:cond delay="1808"/>
                                          </p:stCondLst>
                                        </p:cTn>
                                        <p:tgtEl>
                                          <p:spTgt spid="3">
                                            <p:txEl>
                                              <p:pRg st="5" end="5"/>
                                            </p:txEl>
                                          </p:spTgt>
                                        </p:tgtEl>
                                      </p:cBhvr>
                                      <p:to x="100000" y="95000"/>
                                    </p:animScale>
                                    <p:animScale>
                                      <p:cBhvr>
                                        <p:cTn id="95"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588" y="238564"/>
            <a:ext cx="2412268" cy="457200"/>
          </a:xfrm>
        </p:spPr>
        <p:txBody>
          <a:bodyPr/>
          <a:lstStyle/>
          <a:p>
            <a:r>
              <a:rPr lang="fa-IR" dirty="0" smtClean="0">
                <a:solidFill>
                  <a:srgbClr val="FFC000"/>
                </a:solidFill>
                <a:cs typeface="B Davat" panose="00000400000000000000" pitchFamily="2" charset="-78"/>
              </a:rPr>
              <a:t>ظلم</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1340768"/>
            <a:ext cx="8820472" cy="5060032"/>
          </a:xfrm>
        </p:spPr>
        <p:txBody>
          <a:bodyPr/>
          <a:lstStyle/>
          <a:p>
            <a:pPr marL="0" indent="0">
              <a:lnSpc>
                <a:spcPct val="150000"/>
              </a:lnSpc>
              <a:buNone/>
            </a:pPr>
            <a:r>
              <a:rPr lang="fa-IR" sz="3200" b="1" dirty="0" smtClean="0">
                <a:solidFill>
                  <a:srgbClr val="FFFF00"/>
                </a:solidFill>
                <a:latin typeface="+mj-lt"/>
                <a:ea typeface="+mj-ea"/>
                <a:cs typeface="+mj-cs"/>
              </a:rPr>
              <a:t>نتیجه ظلم و ستمکاری:</a:t>
            </a:r>
          </a:p>
          <a:p>
            <a:pPr marL="0" indent="0" algn="ctr">
              <a:lnSpc>
                <a:spcPct val="150000"/>
              </a:lnSpc>
              <a:spcBef>
                <a:spcPts val="0"/>
              </a:spcBef>
              <a:buNone/>
            </a:pPr>
            <a:r>
              <a:rPr lang="fa-IR" sz="3600" kern="1200" dirty="0" smtClean="0">
                <a:solidFill>
                  <a:schemeClr val="tx2">
                    <a:lumMod val="60000"/>
                    <a:lumOff val="40000"/>
                  </a:schemeClr>
                </a:solidFill>
                <a:cs typeface="B Zar" panose="00000400000000000000" pitchFamily="2" charset="-78"/>
              </a:rPr>
              <a:t>1- سرنوشت ظالمان، جامعه ظالم و حکومت ظالم، هلاکت و نابودی است (شوری/ 42 و قصص/59)</a:t>
            </a:r>
            <a:endParaRPr lang="fa-IR" sz="3600" kern="1200" dirty="0">
              <a:solidFill>
                <a:schemeClr val="tx2">
                  <a:lumMod val="60000"/>
                  <a:lumOff val="40000"/>
                </a:schemeClr>
              </a:solidFill>
              <a:cs typeface="B Zar" panose="00000400000000000000" pitchFamily="2" charset="-78"/>
            </a:endParaRPr>
          </a:p>
          <a:p>
            <a:pPr marL="0" indent="0" algn="ctr">
              <a:lnSpc>
                <a:spcPct val="150000"/>
              </a:lnSpc>
              <a:spcBef>
                <a:spcPts val="0"/>
              </a:spcBef>
              <a:buNone/>
            </a:pPr>
            <a:endParaRPr lang="fa-IR" sz="1600" kern="1200" dirty="0" smtClean="0">
              <a:solidFill>
                <a:schemeClr val="tx2">
                  <a:lumMod val="60000"/>
                  <a:lumOff val="40000"/>
                </a:schemeClr>
              </a:solidFill>
              <a:cs typeface="B Zar" panose="00000400000000000000" pitchFamily="2" charset="-78"/>
            </a:endParaRPr>
          </a:p>
          <a:p>
            <a:pPr marL="0" indent="0" algn="ctr">
              <a:lnSpc>
                <a:spcPct val="150000"/>
              </a:lnSpc>
              <a:spcBef>
                <a:spcPts val="0"/>
              </a:spcBef>
              <a:buNone/>
            </a:pPr>
            <a:r>
              <a:rPr lang="fa-IR" sz="3600" kern="1200" dirty="0" smtClean="0">
                <a:solidFill>
                  <a:schemeClr val="tx2">
                    <a:lumMod val="60000"/>
                    <a:lumOff val="40000"/>
                  </a:schemeClr>
                </a:solidFill>
                <a:cs typeface="B Zar" panose="00000400000000000000" pitchFamily="2" charset="-78"/>
              </a:rPr>
              <a:t>2- هر نسلی که ستمکار بودند آنان را به هلاکت رساندیم (یونس/13)</a:t>
            </a:r>
            <a:endParaRPr lang="fa-IR" sz="3600" kern="1200" dirty="0">
              <a:solidFill>
                <a:schemeClr val="tx2">
                  <a:lumMod val="60000"/>
                  <a:lumOff val="40000"/>
                </a:schemeClr>
              </a:solidFill>
              <a:cs typeface="B Zar" panose="00000400000000000000" pitchFamily="2" charset="-78"/>
            </a:endParaRPr>
          </a:p>
          <a:p>
            <a:pPr marL="0" indent="0">
              <a:lnSpc>
                <a:spcPct val="150000"/>
              </a:lnSpc>
              <a:buNone/>
            </a:pPr>
            <a:endParaRPr lang="en-US" sz="3200" b="1" dirty="0">
              <a:solidFill>
                <a:srgbClr val="FFFF00"/>
              </a:solidFill>
              <a:latin typeface="+mj-lt"/>
              <a:ea typeface="+mj-ea"/>
              <a:cs typeface="+mj-cs"/>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12</a:t>
            </a:fld>
            <a:endParaRPr lang="en-US"/>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
        <p:nvSpPr>
          <p:cNvPr id="7" name="Slide Number Placeholder 2"/>
          <p:cNvSpPr txBox="1">
            <a:spLocks/>
          </p:cNvSpPr>
          <p:nvPr/>
        </p:nvSpPr>
        <p:spPr bwMode="auto">
          <a:xfrm>
            <a:off x="8460432" y="116632"/>
            <a:ext cx="611560" cy="5040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12</a:t>
            </a:fld>
            <a:endParaRPr lang="en-US" sz="2000" dirty="0"/>
          </a:p>
        </p:txBody>
      </p:sp>
    </p:spTree>
    <p:extLst>
      <p:ext uri="{BB962C8B-B14F-4D97-AF65-F5344CB8AC3E}">
        <p14:creationId xmlns:p14="http://schemas.microsoft.com/office/powerpoint/2010/main" val="2836528485"/>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par>
                          <p:cTn id="11" fill="hold">
                            <p:stCondLst>
                              <p:cond delay="2600"/>
                            </p:stCondLst>
                            <p:childTnLst>
                              <p:par>
                                <p:cTn id="12" presetID="2" presetClass="entr" presetSubtype="4" fill="hold"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1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6" fill="hold">
                            <p:stCondLst>
                              <p:cond delay="4100"/>
                            </p:stCondLst>
                            <p:childTnLst>
                              <p:par>
                                <p:cTn id="17" presetID="2" presetClass="entr" presetSubtype="4"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588" y="238564"/>
            <a:ext cx="2412268" cy="457200"/>
          </a:xfrm>
        </p:spPr>
        <p:txBody>
          <a:bodyPr/>
          <a:lstStyle/>
          <a:p>
            <a:r>
              <a:rPr lang="fa-IR" dirty="0" smtClean="0">
                <a:solidFill>
                  <a:srgbClr val="FFC000"/>
                </a:solidFill>
                <a:cs typeface="B Davat" panose="00000400000000000000" pitchFamily="2" charset="-78"/>
              </a:rPr>
              <a:t>کفر</a:t>
            </a:r>
            <a:endParaRPr lang="fa-IR" dirty="0">
              <a:solidFill>
                <a:srgbClr val="FFC000"/>
              </a:solidFill>
              <a:cs typeface="B Davat"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13</a:t>
            </a:fld>
            <a:endParaRPr lang="en-US"/>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
        <p:nvSpPr>
          <p:cNvPr id="7" name="Slide Number Placeholder 2"/>
          <p:cNvSpPr txBox="1">
            <a:spLocks/>
          </p:cNvSpPr>
          <p:nvPr/>
        </p:nvSpPr>
        <p:spPr bwMode="auto">
          <a:xfrm>
            <a:off x="8460432" y="116632"/>
            <a:ext cx="611560" cy="5040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13</a:t>
            </a:fld>
            <a:endParaRPr lang="en-US" sz="2000" dirty="0"/>
          </a:p>
        </p:txBody>
      </p:sp>
      <p:sp>
        <p:nvSpPr>
          <p:cNvPr id="8" name="Content Placeholder 2"/>
          <p:cNvSpPr>
            <a:spLocks noGrp="1"/>
          </p:cNvSpPr>
          <p:nvPr>
            <p:ph idx="1"/>
          </p:nvPr>
        </p:nvSpPr>
        <p:spPr>
          <a:xfrm>
            <a:off x="0" y="1219200"/>
            <a:ext cx="8460432" cy="5181600"/>
          </a:xfrm>
        </p:spPr>
        <p:txBody>
          <a:bodyPr/>
          <a:lstStyle/>
          <a:p>
            <a:pPr marL="0" indent="0">
              <a:lnSpc>
                <a:spcPct val="150000"/>
              </a:lnSpc>
              <a:buNone/>
            </a:pPr>
            <a:r>
              <a:rPr lang="fa-IR" sz="3200" dirty="0" smtClean="0">
                <a:solidFill>
                  <a:schemeClr val="tx2">
                    <a:lumMod val="60000"/>
                    <a:lumOff val="40000"/>
                  </a:schemeClr>
                </a:solidFill>
                <a:cs typeface="B Zar" panose="00000400000000000000" pitchFamily="2" charset="-78"/>
              </a:rPr>
              <a:t>بر اساس آیه 136سوره نساء، عدم ایمان به انبیاء، کتب آسمانی پیشین و فرشتگان وحی مفهومش انکار </a:t>
            </a:r>
            <a:r>
              <a:rPr lang="fa-IR" sz="3200" dirty="0">
                <a:solidFill>
                  <a:schemeClr val="tx2">
                    <a:lumMod val="60000"/>
                    <a:lumOff val="40000"/>
                  </a:schemeClr>
                </a:solidFill>
                <a:cs typeface="B Zar" panose="00000400000000000000" pitchFamily="2" charset="-78"/>
              </a:rPr>
              <a:t>خداوند است </a:t>
            </a:r>
            <a:r>
              <a:rPr lang="fa-IR" sz="3200" dirty="0" smtClean="0">
                <a:solidFill>
                  <a:schemeClr val="tx2">
                    <a:lumMod val="60000"/>
                    <a:lumOff val="40000"/>
                  </a:schemeClr>
                </a:solidFill>
                <a:cs typeface="B Zar" panose="00000400000000000000" pitchFamily="2" charset="-78"/>
              </a:rPr>
              <a:t>و نتیجه </a:t>
            </a:r>
            <a:r>
              <a:rPr lang="fa-IR" sz="3200" dirty="0">
                <a:solidFill>
                  <a:schemeClr val="tx2">
                    <a:lumMod val="60000"/>
                    <a:lumOff val="40000"/>
                  </a:schemeClr>
                </a:solidFill>
                <a:cs typeface="B Zar" panose="00000400000000000000" pitchFamily="2" charset="-78"/>
              </a:rPr>
              <a:t>انکار خداوند و دوری از حق، گمراهی و سکوت است </a:t>
            </a:r>
            <a:r>
              <a:rPr lang="fa-IR" sz="3200" dirty="0" smtClean="0">
                <a:solidFill>
                  <a:schemeClr val="tx2">
                    <a:lumMod val="60000"/>
                    <a:lumOff val="40000"/>
                  </a:schemeClr>
                </a:solidFill>
                <a:cs typeface="B Zar" panose="00000400000000000000" pitchFamily="2" charset="-78"/>
              </a:rPr>
              <a:t>. </a:t>
            </a:r>
          </a:p>
          <a:p>
            <a:pPr marL="0" indent="0">
              <a:lnSpc>
                <a:spcPct val="150000"/>
              </a:lnSpc>
              <a:buNone/>
            </a:pPr>
            <a:endParaRPr lang="fa-IR" sz="1100" dirty="0" smtClean="0">
              <a:solidFill>
                <a:schemeClr val="tx2">
                  <a:lumMod val="60000"/>
                  <a:lumOff val="40000"/>
                </a:schemeClr>
              </a:solidFill>
              <a:cs typeface="B Zar" panose="00000400000000000000" pitchFamily="2" charset="-78"/>
            </a:endParaRPr>
          </a:p>
          <a:p>
            <a:pPr marL="0" indent="0" algn="ctr">
              <a:lnSpc>
                <a:spcPct val="150000"/>
              </a:lnSpc>
              <a:buNone/>
            </a:pPr>
            <a:r>
              <a:rPr lang="fa-IR" sz="3200" b="1" dirty="0">
                <a:solidFill>
                  <a:srgbClr val="FFFF00"/>
                </a:solidFill>
              </a:rPr>
              <a:t>يا أَيُّهَا الَّذينَ آمَنُوا آمِنُوا بِاللَّهِ وَ رَسُولِهِ وَ الْکِتابِ الَّذي نَزَّلَ عَلي‏ رَسُولِهِ وَ الْکِتابِ الَّذي أَنْزَلَ مِنْ قَبْلُ وَ مَنْ يَکْفُرْ بِاللَّهِ وَ مَلائِکَتِهِ وَ کُتُبِهِ وَ رُسُلِهِ وَ الْيَوْمِ الْآخِرِ فَقَدْ ضَلَّ ضَلالاً بَعيداً</a:t>
            </a:r>
            <a:endParaRPr lang="en-US" sz="3200" b="1" dirty="0">
              <a:solidFill>
                <a:srgbClr val="FFFF00"/>
              </a:solidFill>
              <a:latin typeface="+mj-lt"/>
              <a:ea typeface="+mj-ea"/>
              <a:cs typeface="+mj-cs"/>
            </a:endParaRPr>
          </a:p>
        </p:txBody>
      </p:sp>
    </p:spTree>
    <p:extLst>
      <p:ext uri="{BB962C8B-B14F-4D97-AF65-F5344CB8AC3E}">
        <p14:creationId xmlns:p14="http://schemas.microsoft.com/office/powerpoint/2010/main" val="312166572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2000"/>
                                        <p:tgtEl>
                                          <p:spTgt spid="8">
                                            <p:txEl>
                                              <p:pRg st="0" end="0"/>
                                            </p:txEl>
                                          </p:spTgt>
                                        </p:tgtEl>
                                      </p:cBhvr>
                                    </p:animEffect>
                                    <p:anim calcmode="lin" valueType="num">
                                      <p:cBhvr>
                                        <p:cTn id="8" dur="2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9" dur="1800" decel="100000" fill="hold"/>
                                        <p:tgtEl>
                                          <p:spTgt spid="8">
                                            <p:txEl>
                                              <p:pRg st="0" end="0"/>
                                            </p:txEl>
                                          </p:spTgt>
                                        </p:tgtEl>
                                        <p:attrNameLst>
                                          <p:attrName>ppt_y</p:attrName>
                                        </p:attrNameLst>
                                      </p:cBhvr>
                                      <p:tavLst>
                                        <p:tav tm="0">
                                          <p:val>
                                            <p:strVal val="#ppt_y+1"/>
                                          </p:val>
                                        </p:tav>
                                        <p:tav tm="100000">
                                          <p:val>
                                            <p:strVal val="#ppt_y-.03"/>
                                          </p:val>
                                        </p:tav>
                                      </p:tavLst>
                                    </p:anim>
                                    <p:anim calcmode="lin" valueType="num">
                                      <p:cBhvr>
                                        <p:cTn id="10" dur="200" accel="100000" fill="hold">
                                          <p:stCondLst>
                                            <p:cond delay="1800"/>
                                          </p:stCondLst>
                                        </p:cTn>
                                        <p:tgtEl>
                                          <p:spTgt spid="8">
                                            <p:txEl>
                                              <p:pRg st="0" end="0"/>
                                            </p:txEl>
                                          </p:spTgt>
                                        </p:tgtEl>
                                        <p:attrNameLst>
                                          <p:attrName>ppt_y</p:attrName>
                                        </p:attrNameLst>
                                      </p:cBhvr>
                                      <p:tavLst>
                                        <p:tav tm="0">
                                          <p:val>
                                            <p:strVal val="#ppt_y-.03"/>
                                          </p:val>
                                        </p:tav>
                                        <p:tav tm="100000">
                                          <p:val>
                                            <p:strVal val="#ppt_y"/>
                                          </p:val>
                                        </p:tav>
                                      </p:tavLst>
                                    </p:anim>
                                  </p:childTnLst>
                                </p:cTn>
                              </p:par>
                            </p:childTnLst>
                          </p:cTn>
                        </p:par>
                        <p:par>
                          <p:cTn id="11" fill="hold">
                            <p:stCondLst>
                              <p:cond delay="2000"/>
                            </p:stCondLst>
                            <p:childTnLst>
                              <p:par>
                                <p:cTn id="12" presetID="37" presetClass="entr" presetSubtype="0" fill="hold" nodeType="after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Effect transition="in" filter="fade">
                                      <p:cBhvr>
                                        <p:cTn id="14" dur="2000"/>
                                        <p:tgtEl>
                                          <p:spTgt spid="8">
                                            <p:txEl>
                                              <p:pRg st="2" end="2"/>
                                            </p:txEl>
                                          </p:spTgt>
                                        </p:tgtEl>
                                      </p:cBhvr>
                                    </p:animEffect>
                                    <p:anim calcmode="lin" valueType="num">
                                      <p:cBhvr>
                                        <p:cTn id="15" dur="2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16" dur="1800" decel="100000" fill="hold"/>
                                        <p:tgtEl>
                                          <p:spTgt spid="8">
                                            <p:txEl>
                                              <p:pRg st="2" end="2"/>
                                            </p:txEl>
                                          </p:spTgt>
                                        </p:tgtEl>
                                        <p:attrNameLst>
                                          <p:attrName>ppt_y</p:attrName>
                                        </p:attrNameLst>
                                      </p:cBhvr>
                                      <p:tavLst>
                                        <p:tav tm="0">
                                          <p:val>
                                            <p:strVal val="#ppt_y+1"/>
                                          </p:val>
                                        </p:tav>
                                        <p:tav tm="100000">
                                          <p:val>
                                            <p:strVal val="#ppt_y-.03"/>
                                          </p:val>
                                        </p:tav>
                                      </p:tavLst>
                                    </p:anim>
                                    <p:anim calcmode="lin" valueType="num">
                                      <p:cBhvr>
                                        <p:cTn id="17" dur="200" accel="100000" fill="hold">
                                          <p:stCondLst>
                                            <p:cond delay="1800"/>
                                          </p:stCondLst>
                                        </p:cTn>
                                        <p:tgtEl>
                                          <p:spTgt spid="8">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588" y="238564"/>
            <a:ext cx="2844316" cy="457200"/>
          </a:xfrm>
        </p:spPr>
        <p:txBody>
          <a:bodyPr/>
          <a:lstStyle/>
          <a:p>
            <a:r>
              <a:rPr lang="fa-IR" dirty="0" smtClean="0">
                <a:solidFill>
                  <a:srgbClr val="FFC000"/>
                </a:solidFill>
                <a:cs typeface="B Davat" panose="00000400000000000000" pitchFamily="2" charset="-78"/>
              </a:rPr>
              <a:t>تقلید کورکورانه</a:t>
            </a:r>
            <a:endParaRPr lang="fa-IR" dirty="0">
              <a:solidFill>
                <a:srgbClr val="FFC000"/>
              </a:solidFill>
              <a:cs typeface="B Davat"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14</a:t>
            </a:fld>
            <a:endParaRPr lang="en-US"/>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
        <p:nvSpPr>
          <p:cNvPr id="7" name="Slide Number Placeholder 2"/>
          <p:cNvSpPr txBox="1">
            <a:spLocks/>
          </p:cNvSpPr>
          <p:nvPr/>
        </p:nvSpPr>
        <p:spPr bwMode="auto">
          <a:xfrm>
            <a:off x="8460432" y="116632"/>
            <a:ext cx="611560" cy="5040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14</a:t>
            </a:fld>
            <a:endParaRPr lang="en-US" sz="2000" dirty="0"/>
          </a:p>
        </p:txBody>
      </p:sp>
      <p:sp>
        <p:nvSpPr>
          <p:cNvPr id="8" name="Content Placeholder 2"/>
          <p:cNvSpPr>
            <a:spLocks noGrp="1"/>
          </p:cNvSpPr>
          <p:nvPr>
            <p:ph idx="1"/>
          </p:nvPr>
        </p:nvSpPr>
        <p:spPr>
          <a:xfrm>
            <a:off x="0" y="1219200"/>
            <a:ext cx="8460432" cy="5181600"/>
          </a:xfrm>
        </p:spPr>
        <p:txBody>
          <a:bodyPr/>
          <a:lstStyle/>
          <a:p>
            <a:pPr marL="0" indent="0">
              <a:lnSpc>
                <a:spcPct val="150000"/>
              </a:lnSpc>
              <a:buNone/>
            </a:pPr>
            <a:r>
              <a:rPr lang="fa-IR" sz="3200" dirty="0" smtClean="0">
                <a:solidFill>
                  <a:schemeClr val="tx2">
                    <a:lumMod val="60000"/>
                    <a:lumOff val="40000"/>
                  </a:schemeClr>
                </a:solidFill>
                <a:cs typeface="B Zar" panose="00000400000000000000" pitchFamily="2" charset="-78"/>
              </a:rPr>
              <a:t>طبق آیه 170سوره بقره، اگر از گذشتگان نادان و هدایت نشده پیروی شود یعنی عقب گرد و ارتجاع؛ به بیان دیگر دوست داشتن تقلید از دشمنان و بیگانگان موجب خشم خداوند و انحطاط است. </a:t>
            </a:r>
          </a:p>
          <a:p>
            <a:pPr marL="0" indent="0">
              <a:lnSpc>
                <a:spcPct val="150000"/>
              </a:lnSpc>
              <a:buNone/>
            </a:pPr>
            <a:endParaRPr lang="fa-IR" sz="1100" dirty="0" smtClean="0">
              <a:solidFill>
                <a:schemeClr val="tx2">
                  <a:lumMod val="60000"/>
                  <a:lumOff val="40000"/>
                </a:schemeClr>
              </a:solidFill>
              <a:cs typeface="B Zar" panose="00000400000000000000" pitchFamily="2" charset="-78"/>
            </a:endParaRPr>
          </a:p>
          <a:p>
            <a:pPr marL="0" indent="0" algn="ctr">
              <a:lnSpc>
                <a:spcPct val="150000"/>
              </a:lnSpc>
              <a:buNone/>
            </a:pPr>
            <a:r>
              <a:rPr lang="fa-IR" sz="3200" b="1" dirty="0">
                <a:solidFill>
                  <a:srgbClr val="FFFF00"/>
                </a:solidFill>
              </a:rPr>
              <a:t>وَ إِذا قيلَ لَهُمُ اتَّبِعُوا ما أَنْزَلَ اللَّهُ قالُوا بَلْ نَتَّبِعُ ما أَلْفَيْنا عَلَيْهِ آباءَنا أَ وَ لَوْ کانَ آباؤُهُمْ لا يَعْقِلُونَ شَيْئاً وَ لا </a:t>
            </a:r>
            <a:r>
              <a:rPr lang="fa-IR" sz="3200" b="1" dirty="0" smtClean="0">
                <a:solidFill>
                  <a:srgbClr val="FFFF00"/>
                </a:solidFill>
              </a:rPr>
              <a:t>يَهْتَدُونَ </a:t>
            </a:r>
          </a:p>
          <a:p>
            <a:pPr marL="0" indent="0" algn="ctr">
              <a:lnSpc>
                <a:spcPct val="150000"/>
              </a:lnSpc>
              <a:buNone/>
            </a:pPr>
            <a:r>
              <a:rPr lang="fa-IR" sz="3200" dirty="0">
                <a:solidFill>
                  <a:srgbClr val="FFFF00"/>
                </a:solidFill>
                <a:cs typeface="B Zar" panose="00000400000000000000" pitchFamily="2" charset="-78"/>
              </a:rPr>
              <a:t>(بقره / 170)</a:t>
            </a:r>
            <a:endParaRPr lang="en-US" sz="3200" dirty="0">
              <a:solidFill>
                <a:srgbClr val="FFFF00"/>
              </a:solidFill>
              <a:cs typeface="B Zar" panose="00000400000000000000" pitchFamily="2" charset="-78"/>
            </a:endParaRPr>
          </a:p>
        </p:txBody>
      </p:sp>
    </p:spTree>
    <p:extLst>
      <p:ext uri="{BB962C8B-B14F-4D97-AF65-F5344CB8AC3E}">
        <p14:creationId xmlns:p14="http://schemas.microsoft.com/office/powerpoint/2010/main" val="198106404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1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1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500"/>
                            </p:stCondLst>
                            <p:childTnLst>
                              <p:par>
                                <p:cTn id="10" presetID="2" presetClass="entr" presetSubtype="4" fill="hold" grpId="0" nodeType="after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 calcmode="lin" valueType="num">
                                      <p:cBhvr additive="base">
                                        <p:cTn id="12"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500"/>
                            </p:stCondLst>
                            <p:childTnLst>
                              <p:par>
                                <p:cTn id="15" presetID="2" presetClass="entr" presetSubtype="4" fill="hold" grpId="0" nodeType="after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 calcmode="lin" valueType="num">
                                      <p:cBhvr additive="base">
                                        <p:cTn id="17"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588" y="238564"/>
            <a:ext cx="4716524" cy="457200"/>
          </a:xfrm>
        </p:spPr>
        <p:txBody>
          <a:bodyPr/>
          <a:lstStyle/>
          <a:p>
            <a:r>
              <a:rPr lang="fa-IR" dirty="0" smtClean="0">
                <a:solidFill>
                  <a:srgbClr val="FFC000"/>
                </a:solidFill>
                <a:cs typeface="B Davat" panose="00000400000000000000" pitchFamily="2" charset="-78"/>
              </a:rPr>
              <a:t>جهل، بی خبری و عقب ماندگی علمی</a:t>
            </a:r>
            <a:endParaRPr lang="fa-IR" dirty="0">
              <a:solidFill>
                <a:srgbClr val="FFC000"/>
              </a:solidFill>
              <a:cs typeface="B Davat"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15</a:t>
            </a:fld>
            <a:endParaRPr lang="en-US"/>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
        <p:nvSpPr>
          <p:cNvPr id="7" name="Slide Number Placeholder 2"/>
          <p:cNvSpPr txBox="1">
            <a:spLocks/>
          </p:cNvSpPr>
          <p:nvPr/>
        </p:nvSpPr>
        <p:spPr bwMode="auto">
          <a:xfrm>
            <a:off x="8460432" y="116632"/>
            <a:ext cx="611560" cy="5040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15</a:t>
            </a:fld>
            <a:endParaRPr lang="en-US" sz="2000" dirty="0"/>
          </a:p>
        </p:txBody>
      </p:sp>
      <p:sp>
        <p:nvSpPr>
          <p:cNvPr id="9" name="Content Placeholder 2"/>
          <p:cNvSpPr>
            <a:spLocks noGrp="1"/>
          </p:cNvSpPr>
          <p:nvPr>
            <p:ph idx="1"/>
          </p:nvPr>
        </p:nvSpPr>
        <p:spPr>
          <a:xfrm>
            <a:off x="0" y="1340768"/>
            <a:ext cx="8892480" cy="4536504"/>
          </a:xfrm>
        </p:spPr>
        <p:txBody>
          <a:bodyPr/>
          <a:lstStyle/>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1- تأسیس حکومت الهی بدون علم سرشار امکان پذیر نیست.(نمل/ 15)</a:t>
            </a:r>
          </a:p>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2- معیار برتری مؤمنین علم و دانش سرشار می باشد. (نمل/ 15)</a:t>
            </a:r>
          </a:p>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3- هر قدرتی از علم سرچشمه می گیرد. </a:t>
            </a:r>
            <a:r>
              <a:rPr lang="fa-IR" sz="3200" kern="1200" dirty="0">
                <a:solidFill>
                  <a:schemeClr val="tx2">
                    <a:lumMod val="60000"/>
                    <a:lumOff val="40000"/>
                  </a:schemeClr>
                </a:solidFill>
                <a:cs typeface="B Zar" panose="00000400000000000000" pitchFamily="2" charset="-78"/>
              </a:rPr>
              <a:t>(نمل/ 15</a:t>
            </a:r>
            <a:r>
              <a:rPr lang="fa-IR" sz="3200" kern="1200" dirty="0" smtClean="0">
                <a:solidFill>
                  <a:schemeClr val="tx2">
                    <a:lumMod val="60000"/>
                    <a:lumOff val="40000"/>
                  </a:schemeClr>
                </a:solidFill>
                <a:cs typeface="B Zar" panose="00000400000000000000" pitchFamily="2" charset="-78"/>
              </a:rPr>
              <a:t>)</a:t>
            </a:r>
          </a:p>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4- هدف از آفرینش عالم، معرفت است. (طلاق/12)</a:t>
            </a:r>
          </a:p>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5- هدف بعثت پیامبر تعلیم و تربیت است. (بقره/151)</a:t>
            </a:r>
          </a:p>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6-هرگاه خدا بنده ای را خوار دارد، او را از آموختن علم برکنار دارد.</a:t>
            </a:r>
          </a:p>
          <a:p>
            <a:pPr marL="0" indent="0">
              <a:lnSpc>
                <a:spcPts val="4300"/>
              </a:lnSpc>
              <a:spcBef>
                <a:spcPts val="0"/>
              </a:spcBef>
              <a:buNone/>
            </a:pPr>
            <a:r>
              <a:rPr lang="fa-IR" sz="3200" kern="1200" dirty="0">
                <a:solidFill>
                  <a:schemeClr val="tx2">
                    <a:lumMod val="60000"/>
                    <a:lumOff val="40000"/>
                  </a:schemeClr>
                </a:solidFill>
                <a:cs typeface="B Zar" panose="00000400000000000000" pitchFamily="2" charset="-78"/>
              </a:rPr>
              <a:t> </a:t>
            </a:r>
            <a:r>
              <a:rPr lang="fa-IR" sz="3200" kern="1200" dirty="0" smtClean="0">
                <a:solidFill>
                  <a:schemeClr val="tx2">
                    <a:lumMod val="60000"/>
                    <a:lumOff val="40000"/>
                  </a:schemeClr>
                </a:solidFill>
                <a:cs typeface="B Zar" panose="00000400000000000000" pitchFamily="2" charset="-78"/>
              </a:rPr>
              <a:t>                                                                  (</a:t>
            </a:r>
            <a:r>
              <a:rPr lang="fa-IR" sz="3200" kern="1200" dirty="0">
                <a:solidFill>
                  <a:schemeClr val="tx2">
                    <a:lumMod val="60000"/>
                    <a:lumOff val="40000"/>
                  </a:schemeClr>
                </a:solidFill>
                <a:cs typeface="B Zar" panose="00000400000000000000" pitchFamily="2" charset="-78"/>
              </a:rPr>
              <a:t>نهچ البلاغه/ </a:t>
            </a:r>
            <a:r>
              <a:rPr lang="fa-IR" sz="3200" kern="1200" dirty="0" smtClean="0">
                <a:solidFill>
                  <a:schemeClr val="tx2">
                    <a:lumMod val="60000"/>
                    <a:lumOff val="40000"/>
                  </a:schemeClr>
                </a:solidFill>
                <a:cs typeface="B Zar" panose="00000400000000000000" pitchFamily="2" charset="-78"/>
              </a:rPr>
              <a:t>حکمت 288)</a:t>
            </a:r>
          </a:p>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7- مردم </a:t>
            </a:r>
            <a:r>
              <a:rPr lang="fa-IR" sz="3200" kern="1200" dirty="0">
                <a:solidFill>
                  <a:schemeClr val="tx2">
                    <a:lumMod val="60000"/>
                    <a:lumOff val="40000"/>
                  </a:schemeClr>
                </a:solidFill>
                <a:cs typeface="B Zar" panose="00000400000000000000" pitchFamily="2" charset="-78"/>
              </a:rPr>
              <a:t>دشمن نادانسته های خود </a:t>
            </a:r>
            <a:r>
              <a:rPr lang="fa-IR" sz="3200" kern="1200" dirty="0" smtClean="0">
                <a:solidFill>
                  <a:schemeClr val="tx2">
                    <a:lumMod val="60000"/>
                    <a:lumOff val="40000"/>
                  </a:schemeClr>
                </a:solidFill>
                <a:cs typeface="B Zar" panose="00000400000000000000" pitchFamily="2" charset="-78"/>
              </a:rPr>
              <a:t>هستند.(</a:t>
            </a:r>
            <a:r>
              <a:rPr lang="fa-IR" sz="3200" kern="1200" dirty="0">
                <a:solidFill>
                  <a:schemeClr val="tx2">
                    <a:lumMod val="60000"/>
                    <a:lumOff val="40000"/>
                  </a:schemeClr>
                </a:solidFill>
                <a:cs typeface="B Zar" panose="00000400000000000000" pitchFamily="2" charset="-78"/>
              </a:rPr>
              <a:t>نهچ </a:t>
            </a:r>
            <a:r>
              <a:rPr lang="fa-IR" sz="3200" kern="1200" dirty="0" smtClean="0">
                <a:solidFill>
                  <a:schemeClr val="tx2">
                    <a:lumMod val="60000"/>
                    <a:lumOff val="40000"/>
                  </a:schemeClr>
                </a:solidFill>
                <a:cs typeface="B Zar" panose="00000400000000000000" pitchFamily="2" charset="-78"/>
              </a:rPr>
              <a:t>البلاغه/حکمت172و438)</a:t>
            </a:r>
            <a:endParaRPr lang="fa-IR" sz="3200" kern="1200" dirty="0">
              <a:solidFill>
                <a:schemeClr val="tx2">
                  <a:lumMod val="60000"/>
                  <a:lumOff val="40000"/>
                </a:schemeClr>
              </a:solidFill>
              <a:cs typeface="B Zar" panose="00000400000000000000" pitchFamily="2" charset="-78"/>
            </a:endParaRPr>
          </a:p>
        </p:txBody>
      </p:sp>
    </p:spTree>
    <p:extLst>
      <p:ext uri="{BB962C8B-B14F-4D97-AF65-F5344CB8AC3E}">
        <p14:creationId xmlns:p14="http://schemas.microsoft.com/office/powerpoint/2010/main" val="409730064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fade">
                                      <p:cBhvr>
                                        <p:cTn id="11" dur="500"/>
                                        <p:tgtEl>
                                          <p:spTgt spid="9">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Effect transition="in" filter="fade">
                                      <p:cBhvr>
                                        <p:cTn id="15" dur="500"/>
                                        <p:tgtEl>
                                          <p:spTgt spid="9">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Effect transition="in" filter="fade">
                                      <p:cBhvr>
                                        <p:cTn id="19" dur="500"/>
                                        <p:tgtEl>
                                          <p:spTgt spid="9">
                                            <p:txEl>
                                              <p:pRg st="3" end="3"/>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Effect transition="in" filter="fade">
                                      <p:cBhvr>
                                        <p:cTn id="23" dur="500"/>
                                        <p:tgtEl>
                                          <p:spTgt spid="9">
                                            <p:txEl>
                                              <p:pRg st="4" end="4"/>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9">
                                            <p:txEl>
                                              <p:pRg st="6" end="6"/>
                                            </p:txEl>
                                          </p:spTgt>
                                        </p:tgtEl>
                                        <p:attrNameLst>
                                          <p:attrName>style.visibility</p:attrName>
                                        </p:attrNameLst>
                                      </p:cBhvr>
                                      <p:to>
                                        <p:strVal val="visible"/>
                                      </p:to>
                                    </p:set>
                                    <p:animEffect transition="in" filter="fade">
                                      <p:cBhvr>
                                        <p:cTn id="30" dur="500"/>
                                        <p:tgtEl>
                                          <p:spTgt spid="9">
                                            <p:txEl>
                                              <p:pRg st="6" end="6"/>
                                            </p:txEl>
                                          </p:spTgt>
                                        </p:tgtEl>
                                      </p:cBhvr>
                                    </p:animEffect>
                                  </p:childTnLst>
                                </p:cTn>
                              </p:par>
                            </p:childTnLst>
                          </p:cTn>
                        </p:par>
                        <p:par>
                          <p:cTn id="31" fill="hold">
                            <p:stCondLst>
                              <p:cond delay="3000"/>
                            </p:stCondLst>
                            <p:childTnLst>
                              <p:par>
                                <p:cTn id="32" presetID="10" presetClass="entr" presetSubtype="0" fill="hold" grpId="0" nodeType="afterEffect">
                                  <p:stCondLst>
                                    <p:cond delay="0"/>
                                  </p:stCondLst>
                                  <p:childTnLst>
                                    <p:set>
                                      <p:cBhvr>
                                        <p:cTn id="33" dur="1" fill="hold">
                                          <p:stCondLst>
                                            <p:cond delay="0"/>
                                          </p:stCondLst>
                                        </p:cTn>
                                        <p:tgtEl>
                                          <p:spTgt spid="9">
                                            <p:txEl>
                                              <p:pRg st="7" end="7"/>
                                            </p:txEl>
                                          </p:spTgt>
                                        </p:tgtEl>
                                        <p:attrNameLst>
                                          <p:attrName>style.visibility</p:attrName>
                                        </p:attrNameLst>
                                      </p:cBhvr>
                                      <p:to>
                                        <p:strVal val="visible"/>
                                      </p:to>
                                    </p:set>
                                    <p:animEffect transition="in" filter="fade">
                                      <p:cBhvr>
                                        <p:cTn id="34" dur="500"/>
                                        <p:tgtEl>
                                          <p:spTgt spid="9">
                                            <p:txEl>
                                              <p:pRg st="7" end="7"/>
                                            </p:txEl>
                                          </p:spTgt>
                                        </p:tgtEl>
                                      </p:cBhvr>
                                    </p:animEffect>
                                  </p:childTnLst>
                                </p:cTn>
                              </p:par>
                            </p:childTnLst>
                          </p:cTn>
                        </p:par>
                        <p:par>
                          <p:cTn id="35" fill="hold">
                            <p:stCondLst>
                              <p:cond delay="3500"/>
                            </p:stCondLst>
                            <p:childTnLst>
                              <p:par>
                                <p:cTn id="36" presetID="10" presetClass="entr" presetSubtype="0" fill="hold" grpId="0" nodeType="after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fade">
                                      <p:cBhvr>
                                        <p:cTn id="3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38564"/>
            <a:ext cx="7992888" cy="457200"/>
          </a:xfrm>
        </p:spPr>
        <p:txBody>
          <a:bodyPr/>
          <a:lstStyle/>
          <a:p>
            <a:r>
              <a:rPr lang="fa-IR" dirty="0" smtClean="0">
                <a:solidFill>
                  <a:srgbClr val="FFC000"/>
                </a:solidFill>
                <a:cs typeface="B Davat" panose="00000400000000000000" pitchFamily="2" charset="-78"/>
              </a:rPr>
              <a:t>مترفین (خوش گذران ها) و دین ستیزی سردمداران اجتماع</a:t>
            </a:r>
            <a:endParaRPr lang="fa-IR" dirty="0">
              <a:solidFill>
                <a:srgbClr val="FFC000"/>
              </a:solidFill>
              <a:cs typeface="B Davat"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16</a:t>
            </a:fld>
            <a:endParaRPr lang="en-US"/>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
        <p:nvSpPr>
          <p:cNvPr id="7" name="Slide Number Placeholder 2"/>
          <p:cNvSpPr txBox="1">
            <a:spLocks/>
          </p:cNvSpPr>
          <p:nvPr/>
        </p:nvSpPr>
        <p:spPr bwMode="auto">
          <a:xfrm>
            <a:off x="8460432" y="116632"/>
            <a:ext cx="611560" cy="5040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16</a:t>
            </a:fld>
            <a:endParaRPr lang="en-US" sz="2000" dirty="0"/>
          </a:p>
        </p:txBody>
      </p:sp>
      <p:sp>
        <p:nvSpPr>
          <p:cNvPr id="9" name="Content Placeholder 2"/>
          <p:cNvSpPr>
            <a:spLocks noGrp="1"/>
          </p:cNvSpPr>
          <p:nvPr>
            <p:ph idx="1"/>
          </p:nvPr>
        </p:nvSpPr>
        <p:spPr>
          <a:xfrm>
            <a:off x="0" y="1340768"/>
            <a:ext cx="8892480" cy="4536504"/>
          </a:xfrm>
        </p:spPr>
        <p:txBody>
          <a:bodyPr/>
          <a:lstStyle/>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1- اگر بزرگان شما جزء خوش گذران ها قرار گرفتند و دین ستیزی رواج پیدا نمود بر اساس سنت های الهی سقوط جامعه حتمی است.(اسراء/ 16)</a:t>
            </a:r>
          </a:p>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2- معمولا مخالفین رهبران الهی گروه مترف طغیانگر می باشند. (سبأ/34)</a:t>
            </a:r>
          </a:p>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3- این گروه (مترفین)  برای نگهبانی از ثروت خود، قدرت حکومت را یدک می کشند. (سبأ/ 35)</a:t>
            </a:r>
          </a:p>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4- رهبران الهی برای تداوم حیات جامعه توحیدی فورا به مبارزه با مترفین برمیخواستند. </a:t>
            </a:r>
            <a:r>
              <a:rPr lang="fa-IR" sz="3200" kern="1200" dirty="0">
                <a:solidFill>
                  <a:schemeClr val="tx2">
                    <a:lumMod val="60000"/>
                    <a:lumOff val="40000"/>
                  </a:schemeClr>
                </a:solidFill>
                <a:cs typeface="B Zar" panose="00000400000000000000" pitchFamily="2" charset="-78"/>
              </a:rPr>
              <a:t>(سبأ/ 35)</a:t>
            </a:r>
          </a:p>
          <a:p>
            <a:pPr marL="0" indent="0">
              <a:lnSpc>
                <a:spcPts val="4300"/>
              </a:lnSpc>
              <a:spcBef>
                <a:spcPts val="0"/>
              </a:spcBef>
              <a:buNone/>
            </a:pPr>
            <a:r>
              <a:rPr lang="fa-IR" sz="3200" kern="1200" dirty="0" smtClean="0">
                <a:solidFill>
                  <a:schemeClr val="tx2">
                    <a:lumMod val="60000"/>
                    <a:lumOff val="40000"/>
                  </a:schemeClr>
                </a:solidFill>
                <a:cs typeface="B Zar" panose="00000400000000000000" pitchFamily="2" charset="-78"/>
              </a:rPr>
              <a:t>5- بسیاری از جوامع به علت هوسرانی، خوشگذرانی و غرور نعمت</a:t>
            </a:r>
          </a:p>
          <a:p>
            <a:pPr marL="0" indent="0">
              <a:lnSpc>
                <a:spcPts val="4300"/>
              </a:lnSpc>
              <a:spcBef>
                <a:spcPts val="0"/>
              </a:spcBef>
              <a:buNone/>
            </a:pPr>
            <a:r>
              <a:rPr lang="fa-IR" sz="3200" kern="1200" dirty="0">
                <a:solidFill>
                  <a:schemeClr val="tx2">
                    <a:lumMod val="60000"/>
                    <a:lumOff val="40000"/>
                  </a:schemeClr>
                </a:solidFill>
                <a:cs typeface="B Zar" panose="00000400000000000000" pitchFamily="2" charset="-78"/>
              </a:rPr>
              <a:t> </a:t>
            </a:r>
            <a:r>
              <a:rPr lang="fa-IR" sz="3200" kern="1200" dirty="0" smtClean="0">
                <a:solidFill>
                  <a:schemeClr val="tx2">
                    <a:lumMod val="60000"/>
                    <a:lumOff val="40000"/>
                  </a:schemeClr>
                </a:solidFill>
                <a:cs typeface="B Zar" panose="00000400000000000000" pitchFamily="2" charset="-78"/>
              </a:rPr>
              <a:t>              هلاک شدند . (قصص/58)</a:t>
            </a:r>
          </a:p>
        </p:txBody>
      </p:sp>
    </p:spTree>
    <p:extLst>
      <p:ext uri="{BB962C8B-B14F-4D97-AF65-F5344CB8AC3E}">
        <p14:creationId xmlns:p14="http://schemas.microsoft.com/office/powerpoint/2010/main" val="209804622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9">
                                            <p:txEl>
                                              <p:pRg st="0" end="0"/>
                                            </p:txEl>
                                          </p:spTgt>
                                        </p:tgtEl>
                                        <p:attrNameLst>
                                          <p:attrName>style.visibility</p:attrName>
                                        </p:attrNameLst>
                                      </p:cBhvr>
                                      <p:to>
                                        <p:strVal val="visible"/>
                                      </p:to>
                                    </p:set>
                                    <p:anim by="(-#ppt_w*2)" calcmode="lin" valueType="num">
                                      <p:cBhvr rctx="PPT">
                                        <p:cTn id="7" dur="125" autoRev="1" fill="hold">
                                          <p:stCondLst>
                                            <p:cond delay="0"/>
                                          </p:stCondLst>
                                        </p:cTn>
                                        <p:tgtEl>
                                          <p:spTgt spid="9">
                                            <p:txEl>
                                              <p:pRg st="0" end="0"/>
                                            </p:txEl>
                                          </p:spTgt>
                                        </p:tgtEl>
                                        <p:attrNameLst>
                                          <p:attrName>ppt_w</p:attrName>
                                        </p:attrNameLst>
                                      </p:cBhvr>
                                    </p:anim>
                                    <p:anim by="(#ppt_w*0.50)" calcmode="lin" valueType="num">
                                      <p:cBhvr>
                                        <p:cTn id="8" dur="125" decel="50000" autoRev="1" fill="hold">
                                          <p:stCondLst>
                                            <p:cond delay="0"/>
                                          </p:stCondLst>
                                        </p:cTn>
                                        <p:tgtEl>
                                          <p:spTgt spid="9">
                                            <p:txEl>
                                              <p:pRg st="0" end="0"/>
                                            </p:txEl>
                                          </p:spTgt>
                                        </p:tgtEl>
                                        <p:attrNameLst>
                                          <p:attrName>ppt_x</p:attrName>
                                        </p:attrNameLst>
                                      </p:cBhvr>
                                    </p:anim>
                                    <p:anim from="(-#ppt_h/2)" to="(#ppt_y)" calcmode="lin" valueType="num">
                                      <p:cBhvr>
                                        <p:cTn id="9" dur="250" fill="hold">
                                          <p:stCondLst>
                                            <p:cond delay="0"/>
                                          </p:stCondLst>
                                        </p:cTn>
                                        <p:tgtEl>
                                          <p:spTgt spid="9">
                                            <p:txEl>
                                              <p:pRg st="0" end="0"/>
                                            </p:txEl>
                                          </p:spTgt>
                                        </p:tgtEl>
                                        <p:attrNameLst>
                                          <p:attrName>ppt_y</p:attrName>
                                        </p:attrNameLst>
                                      </p:cBhvr>
                                    </p:anim>
                                    <p:animRot by="21600000">
                                      <p:cBhvr>
                                        <p:cTn id="10" dur="250" fill="hold">
                                          <p:stCondLst>
                                            <p:cond delay="0"/>
                                          </p:stCondLst>
                                        </p:cTn>
                                        <p:tgtEl>
                                          <p:spTgt spid="9">
                                            <p:txEl>
                                              <p:pRg st="0" end="0"/>
                                            </p:txEl>
                                          </p:spTgt>
                                        </p:tgtEl>
                                        <p:attrNameLst>
                                          <p:attrName>r</p:attrName>
                                        </p:attrNameLst>
                                      </p:cBhvr>
                                    </p:animRot>
                                  </p:childTnLst>
                                </p:cTn>
                              </p:par>
                            </p:childTnLst>
                          </p:cTn>
                        </p:par>
                        <p:par>
                          <p:cTn id="11" fill="hold">
                            <p:stCondLst>
                              <p:cond delay="2750"/>
                            </p:stCondLst>
                            <p:childTnLst>
                              <p:par>
                                <p:cTn id="12" presetID="56" presetClass="entr" presetSubtype="0" fill="hold" grpId="0" nodeType="afterEffect">
                                  <p:stCondLst>
                                    <p:cond delay="0"/>
                                  </p:stCondLst>
                                  <p:iterate type="lt">
                                    <p:tmPct val="10000"/>
                                  </p:iterate>
                                  <p:childTnLst>
                                    <p:set>
                                      <p:cBhvr>
                                        <p:cTn id="13" dur="1" fill="hold">
                                          <p:stCondLst>
                                            <p:cond delay="0"/>
                                          </p:stCondLst>
                                        </p:cTn>
                                        <p:tgtEl>
                                          <p:spTgt spid="9">
                                            <p:txEl>
                                              <p:pRg st="1" end="1"/>
                                            </p:txEl>
                                          </p:spTgt>
                                        </p:tgtEl>
                                        <p:attrNameLst>
                                          <p:attrName>style.visibility</p:attrName>
                                        </p:attrNameLst>
                                      </p:cBhvr>
                                      <p:to>
                                        <p:strVal val="visible"/>
                                      </p:to>
                                    </p:set>
                                    <p:anim by="(-#ppt_w*2)" calcmode="lin" valueType="num">
                                      <p:cBhvr rctx="PPT">
                                        <p:cTn id="14" dur="125" autoRev="1" fill="hold">
                                          <p:stCondLst>
                                            <p:cond delay="0"/>
                                          </p:stCondLst>
                                        </p:cTn>
                                        <p:tgtEl>
                                          <p:spTgt spid="9">
                                            <p:txEl>
                                              <p:pRg st="1" end="1"/>
                                            </p:txEl>
                                          </p:spTgt>
                                        </p:tgtEl>
                                        <p:attrNameLst>
                                          <p:attrName>ppt_w</p:attrName>
                                        </p:attrNameLst>
                                      </p:cBhvr>
                                    </p:anim>
                                    <p:anim by="(#ppt_w*0.50)" calcmode="lin" valueType="num">
                                      <p:cBhvr>
                                        <p:cTn id="15" dur="125" decel="50000" autoRev="1" fill="hold">
                                          <p:stCondLst>
                                            <p:cond delay="0"/>
                                          </p:stCondLst>
                                        </p:cTn>
                                        <p:tgtEl>
                                          <p:spTgt spid="9">
                                            <p:txEl>
                                              <p:pRg st="1" end="1"/>
                                            </p:txEl>
                                          </p:spTgt>
                                        </p:tgtEl>
                                        <p:attrNameLst>
                                          <p:attrName>ppt_x</p:attrName>
                                        </p:attrNameLst>
                                      </p:cBhvr>
                                    </p:anim>
                                    <p:anim from="(-#ppt_h/2)" to="(#ppt_y)" calcmode="lin" valueType="num">
                                      <p:cBhvr>
                                        <p:cTn id="16" dur="250" fill="hold">
                                          <p:stCondLst>
                                            <p:cond delay="0"/>
                                          </p:stCondLst>
                                        </p:cTn>
                                        <p:tgtEl>
                                          <p:spTgt spid="9">
                                            <p:txEl>
                                              <p:pRg st="1" end="1"/>
                                            </p:txEl>
                                          </p:spTgt>
                                        </p:tgtEl>
                                        <p:attrNameLst>
                                          <p:attrName>ppt_y</p:attrName>
                                        </p:attrNameLst>
                                      </p:cBhvr>
                                    </p:anim>
                                    <p:animRot by="21600000">
                                      <p:cBhvr>
                                        <p:cTn id="17" dur="250" fill="hold">
                                          <p:stCondLst>
                                            <p:cond delay="0"/>
                                          </p:stCondLst>
                                        </p:cTn>
                                        <p:tgtEl>
                                          <p:spTgt spid="9">
                                            <p:txEl>
                                              <p:pRg st="1" end="1"/>
                                            </p:txEl>
                                          </p:spTgt>
                                        </p:tgtEl>
                                        <p:attrNameLst>
                                          <p:attrName>r</p:attrName>
                                        </p:attrNameLst>
                                      </p:cBhvr>
                                    </p:animRot>
                                  </p:childTnLst>
                                </p:cTn>
                              </p:par>
                            </p:childTnLst>
                          </p:cTn>
                        </p:par>
                        <p:par>
                          <p:cTn id="18" fill="hold">
                            <p:stCondLst>
                              <p:cond delay="4375"/>
                            </p:stCondLst>
                            <p:childTnLst>
                              <p:par>
                                <p:cTn id="19" presetID="56" presetClass="entr" presetSubtype="0" fill="hold" grpId="0" nodeType="afterEffect">
                                  <p:stCondLst>
                                    <p:cond delay="0"/>
                                  </p:stCondLst>
                                  <p:iterate type="lt">
                                    <p:tmPct val="10000"/>
                                  </p:iterate>
                                  <p:childTnLst>
                                    <p:set>
                                      <p:cBhvr>
                                        <p:cTn id="20" dur="1" fill="hold">
                                          <p:stCondLst>
                                            <p:cond delay="0"/>
                                          </p:stCondLst>
                                        </p:cTn>
                                        <p:tgtEl>
                                          <p:spTgt spid="9">
                                            <p:txEl>
                                              <p:pRg st="2" end="2"/>
                                            </p:txEl>
                                          </p:spTgt>
                                        </p:tgtEl>
                                        <p:attrNameLst>
                                          <p:attrName>style.visibility</p:attrName>
                                        </p:attrNameLst>
                                      </p:cBhvr>
                                      <p:to>
                                        <p:strVal val="visible"/>
                                      </p:to>
                                    </p:set>
                                    <p:anim by="(-#ppt_w*2)" calcmode="lin" valueType="num">
                                      <p:cBhvr rctx="PPT">
                                        <p:cTn id="21" dur="125" autoRev="1" fill="hold">
                                          <p:stCondLst>
                                            <p:cond delay="0"/>
                                          </p:stCondLst>
                                        </p:cTn>
                                        <p:tgtEl>
                                          <p:spTgt spid="9">
                                            <p:txEl>
                                              <p:pRg st="2" end="2"/>
                                            </p:txEl>
                                          </p:spTgt>
                                        </p:tgtEl>
                                        <p:attrNameLst>
                                          <p:attrName>ppt_w</p:attrName>
                                        </p:attrNameLst>
                                      </p:cBhvr>
                                    </p:anim>
                                    <p:anim by="(#ppt_w*0.50)" calcmode="lin" valueType="num">
                                      <p:cBhvr>
                                        <p:cTn id="22" dur="125" decel="50000" autoRev="1" fill="hold">
                                          <p:stCondLst>
                                            <p:cond delay="0"/>
                                          </p:stCondLst>
                                        </p:cTn>
                                        <p:tgtEl>
                                          <p:spTgt spid="9">
                                            <p:txEl>
                                              <p:pRg st="2" end="2"/>
                                            </p:txEl>
                                          </p:spTgt>
                                        </p:tgtEl>
                                        <p:attrNameLst>
                                          <p:attrName>ppt_x</p:attrName>
                                        </p:attrNameLst>
                                      </p:cBhvr>
                                    </p:anim>
                                    <p:anim from="(-#ppt_h/2)" to="(#ppt_y)" calcmode="lin" valueType="num">
                                      <p:cBhvr>
                                        <p:cTn id="23" dur="250" fill="hold">
                                          <p:stCondLst>
                                            <p:cond delay="0"/>
                                          </p:stCondLst>
                                        </p:cTn>
                                        <p:tgtEl>
                                          <p:spTgt spid="9">
                                            <p:txEl>
                                              <p:pRg st="2" end="2"/>
                                            </p:txEl>
                                          </p:spTgt>
                                        </p:tgtEl>
                                        <p:attrNameLst>
                                          <p:attrName>ppt_y</p:attrName>
                                        </p:attrNameLst>
                                      </p:cBhvr>
                                    </p:anim>
                                    <p:animRot by="21600000">
                                      <p:cBhvr>
                                        <p:cTn id="24" dur="250" fill="hold">
                                          <p:stCondLst>
                                            <p:cond delay="0"/>
                                          </p:stCondLst>
                                        </p:cTn>
                                        <p:tgtEl>
                                          <p:spTgt spid="9">
                                            <p:txEl>
                                              <p:pRg st="2" end="2"/>
                                            </p:txEl>
                                          </p:spTgt>
                                        </p:tgtEl>
                                        <p:attrNameLst>
                                          <p:attrName>r</p:attrName>
                                        </p:attrNameLst>
                                      </p:cBhvr>
                                    </p:animRot>
                                  </p:childTnLst>
                                </p:cTn>
                              </p:par>
                            </p:childTnLst>
                          </p:cTn>
                        </p:par>
                        <p:par>
                          <p:cTn id="25" fill="hold">
                            <p:stCondLst>
                              <p:cond delay="6275"/>
                            </p:stCondLst>
                            <p:childTnLst>
                              <p:par>
                                <p:cTn id="26" presetID="56" presetClass="entr" presetSubtype="0" fill="hold" grpId="0" nodeType="afterEffect">
                                  <p:stCondLst>
                                    <p:cond delay="0"/>
                                  </p:stCondLst>
                                  <p:iterate type="lt">
                                    <p:tmPct val="10000"/>
                                  </p:iterate>
                                  <p:childTnLst>
                                    <p:set>
                                      <p:cBhvr>
                                        <p:cTn id="27" dur="1" fill="hold">
                                          <p:stCondLst>
                                            <p:cond delay="0"/>
                                          </p:stCondLst>
                                        </p:cTn>
                                        <p:tgtEl>
                                          <p:spTgt spid="9">
                                            <p:txEl>
                                              <p:pRg st="3" end="3"/>
                                            </p:txEl>
                                          </p:spTgt>
                                        </p:tgtEl>
                                        <p:attrNameLst>
                                          <p:attrName>style.visibility</p:attrName>
                                        </p:attrNameLst>
                                      </p:cBhvr>
                                      <p:to>
                                        <p:strVal val="visible"/>
                                      </p:to>
                                    </p:set>
                                    <p:anim by="(-#ppt_w*2)" calcmode="lin" valueType="num">
                                      <p:cBhvr rctx="PPT">
                                        <p:cTn id="28" dur="125" autoRev="1" fill="hold">
                                          <p:stCondLst>
                                            <p:cond delay="0"/>
                                          </p:stCondLst>
                                        </p:cTn>
                                        <p:tgtEl>
                                          <p:spTgt spid="9">
                                            <p:txEl>
                                              <p:pRg st="3" end="3"/>
                                            </p:txEl>
                                          </p:spTgt>
                                        </p:tgtEl>
                                        <p:attrNameLst>
                                          <p:attrName>ppt_w</p:attrName>
                                        </p:attrNameLst>
                                      </p:cBhvr>
                                    </p:anim>
                                    <p:anim by="(#ppt_w*0.50)" calcmode="lin" valueType="num">
                                      <p:cBhvr>
                                        <p:cTn id="29" dur="125" decel="50000" autoRev="1" fill="hold">
                                          <p:stCondLst>
                                            <p:cond delay="0"/>
                                          </p:stCondLst>
                                        </p:cTn>
                                        <p:tgtEl>
                                          <p:spTgt spid="9">
                                            <p:txEl>
                                              <p:pRg st="3" end="3"/>
                                            </p:txEl>
                                          </p:spTgt>
                                        </p:tgtEl>
                                        <p:attrNameLst>
                                          <p:attrName>ppt_x</p:attrName>
                                        </p:attrNameLst>
                                      </p:cBhvr>
                                    </p:anim>
                                    <p:anim from="(-#ppt_h/2)" to="(#ppt_y)" calcmode="lin" valueType="num">
                                      <p:cBhvr>
                                        <p:cTn id="30" dur="250" fill="hold">
                                          <p:stCondLst>
                                            <p:cond delay="0"/>
                                          </p:stCondLst>
                                        </p:cTn>
                                        <p:tgtEl>
                                          <p:spTgt spid="9">
                                            <p:txEl>
                                              <p:pRg st="3" end="3"/>
                                            </p:txEl>
                                          </p:spTgt>
                                        </p:tgtEl>
                                        <p:attrNameLst>
                                          <p:attrName>ppt_y</p:attrName>
                                        </p:attrNameLst>
                                      </p:cBhvr>
                                    </p:anim>
                                    <p:animRot by="21600000">
                                      <p:cBhvr>
                                        <p:cTn id="31" dur="250" fill="hold">
                                          <p:stCondLst>
                                            <p:cond delay="0"/>
                                          </p:stCondLst>
                                        </p:cTn>
                                        <p:tgtEl>
                                          <p:spTgt spid="9">
                                            <p:txEl>
                                              <p:pRg st="3" end="3"/>
                                            </p:txEl>
                                          </p:spTgt>
                                        </p:tgtEl>
                                        <p:attrNameLst>
                                          <p:attrName>r</p:attrName>
                                        </p:attrNameLst>
                                      </p:cBhvr>
                                    </p:animRot>
                                  </p:childTnLst>
                                </p:cTn>
                              </p:par>
                            </p:childTnLst>
                          </p:cTn>
                        </p:par>
                        <p:par>
                          <p:cTn id="32" fill="hold">
                            <p:stCondLst>
                              <p:cond delay="8400"/>
                            </p:stCondLst>
                            <p:childTnLst>
                              <p:par>
                                <p:cTn id="33" presetID="56" presetClass="entr" presetSubtype="0" fill="hold" grpId="0" nodeType="afterEffect">
                                  <p:stCondLst>
                                    <p:cond delay="0"/>
                                  </p:stCondLst>
                                  <p:iterate type="lt">
                                    <p:tmPct val="10000"/>
                                  </p:iterate>
                                  <p:childTnLst>
                                    <p:set>
                                      <p:cBhvr>
                                        <p:cTn id="34" dur="1" fill="hold">
                                          <p:stCondLst>
                                            <p:cond delay="0"/>
                                          </p:stCondLst>
                                        </p:cTn>
                                        <p:tgtEl>
                                          <p:spTgt spid="9">
                                            <p:txEl>
                                              <p:pRg st="4" end="4"/>
                                            </p:txEl>
                                          </p:spTgt>
                                        </p:tgtEl>
                                        <p:attrNameLst>
                                          <p:attrName>style.visibility</p:attrName>
                                        </p:attrNameLst>
                                      </p:cBhvr>
                                      <p:to>
                                        <p:strVal val="visible"/>
                                      </p:to>
                                    </p:set>
                                    <p:anim by="(-#ppt_w*2)" calcmode="lin" valueType="num">
                                      <p:cBhvr rctx="PPT">
                                        <p:cTn id="35" dur="125" autoRev="1" fill="hold">
                                          <p:stCondLst>
                                            <p:cond delay="0"/>
                                          </p:stCondLst>
                                        </p:cTn>
                                        <p:tgtEl>
                                          <p:spTgt spid="9">
                                            <p:txEl>
                                              <p:pRg st="4" end="4"/>
                                            </p:txEl>
                                          </p:spTgt>
                                        </p:tgtEl>
                                        <p:attrNameLst>
                                          <p:attrName>ppt_w</p:attrName>
                                        </p:attrNameLst>
                                      </p:cBhvr>
                                    </p:anim>
                                    <p:anim by="(#ppt_w*0.50)" calcmode="lin" valueType="num">
                                      <p:cBhvr>
                                        <p:cTn id="36" dur="125" decel="50000" autoRev="1" fill="hold">
                                          <p:stCondLst>
                                            <p:cond delay="0"/>
                                          </p:stCondLst>
                                        </p:cTn>
                                        <p:tgtEl>
                                          <p:spTgt spid="9">
                                            <p:txEl>
                                              <p:pRg st="4" end="4"/>
                                            </p:txEl>
                                          </p:spTgt>
                                        </p:tgtEl>
                                        <p:attrNameLst>
                                          <p:attrName>ppt_x</p:attrName>
                                        </p:attrNameLst>
                                      </p:cBhvr>
                                    </p:anim>
                                    <p:anim from="(-#ppt_h/2)" to="(#ppt_y)" calcmode="lin" valueType="num">
                                      <p:cBhvr>
                                        <p:cTn id="37" dur="250" fill="hold">
                                          <p:stCondLst>
                                            <p:cond delay="0"/>
                                          </p:stCondLst>
                                        </p:cTn>
                                        <p:tgtEl>
                                          <p:spTgt spid="9">
                                            <p:txEl>
                                              <p:pRg st="4" end="4"/>
                                            </p:txEl>
                                          </p:spTgt>
                                        </p:tgtEl>
                                        <p:attrNameLst>
                                          <p:attrName>ppt_y</p:attrName>
                                        </p:attrNameLst>
                                      </p:cBhvr>
                                    </p:anim>
                                    <p:animRot by="21600000">
                                      <p:cBhvr>
                                        <p:cTn id="38" dur="250" fill="hold">
                                          <p:stCondLst>
                                            <p:cond delay="0"/>
                                          </p:stCondLst>
                                        </p:cTn>
                                        <p:tgtEl>
                                          <p:spTgt spid="9">
                                            <p:txEl>
                                              <p:pRg st="4" end="4"/>
                                            </p:txEl>
                                          </p:spTgt>
                                        </p:tgtEl>
                                        <p:attrNameLst>
                                          <p:attrName>r</p:attrName>
                                        </p:attrNameLst>
                                      </p:cBhvr>
                                    </p:animRot>
                                  </p:childTnLst>
                                </p:cTn>
                              </p:par>
                            </p:childTnLst>
                          </p:cTn>
                        </p:par>
                        <p:par>
                          <p:cTn id="39" fill="hold">
                            <p:stCondLst>
                              <p:cond delay="9775"/>
                            </p:stCondLst>
                            <p:childTnLst>
                              <p:par>
                                <p:cTn id="40" presetID="56" presetClass="entr" presetSubtype="0" fill="hold" grpId="0" nodeType="afterEffect">
                                  <p:stCondLst>
                                    <p:cond delay="0"/>
                                  </p:stCondLst>
                                  <p:iterate type="lt">
                                    <p:tmPct val="10000"/>
                                  </p:iterate>
                                  <p:childTnLst>
                                    <p:set>
                                      <p:cBhvr>
                                        <p:cTn id="41" dur="1" fill="hold">
                                          <p:stCondLst>
                                            <p:cond delay="0"/>
                                          </p:stCondLst>
                                        </p:cTn>
                                        <p:tgtEl>
                                          <p:spTgt spid="9">
                                            <p:txEl>
                                              <p:pRg st="5" end="5"/>
                                            </p:txEl>
                                          </p:spTgt>
                                        </p:tgtEl>
                                        <p:attrNameLst>
                                          <p:attrName>style.visibility</p:attrName>
                                        </p:attrNameLst>
                                      </p:cBhvr>
                                      <p:to>
                                        <p:strVal val="visible"/>
                                      </p:to>
                                    </p:set>
                                    <p:anim by="(-#ppt_w*2)" calcmode="lin" valueType="num">
                                      <p:cBhvr rctx="PPT">
                                        <p:cTn id="42" dur="125" autoRev="1" fill="hold">
                                          <p:stCondLst>
                                            <p:cond delay="0"/>
                                          </p:stCondLst>
                                        </p:cTn>
                                        <p:tgtEl>
                                          <p:spTgt spid="9">
                                            <p:txEl>
                                              <p:pRg st="5" end="5"/>
                                            </p:txEl>
                                          </p:spTgt>
                                        </p:tgtEl>
                                        <p:attrNameLst>
                                          <p:attrName>ppt_w</p:attrName>
                                        </p:attrNameLst>
                                      </p:cBhvr>
                                    </p:anim>
                                    <p:anim by="(#ppt_w*0.50)" calcmode="lin" valueType="num">
                                      <p:cBhvr>
                                        <p:cTn id="43" dur="125" decel="50000" autoRev="1" fill="hold">
                                          <p:stCondLst>
                                            <p:cond delay="0"/>
                                          </p:stCondLst>
                                        </p:cTn>
                                        <p:tgtEl>
                                          <p:spTgt spid="9">
                                            <p:txEl>
                                              <p:pRg st="5" end="5"/>
                                            </p:txEl>
                                          </p:spTgt>
                                        </p:tgtEl>
                                        <p:attrNameLst>
                                          <p:attrName>ppt_x</p:attrName>
                                        </p:attrNameLst>
                                      </p:cBhvr>
                                    </p:anim>
                                    <p:anim from="(-#ppt_h/2)" to="(#ppt_y)" calcmode="lin" valueType="num">
                                      <p:cBhvr>
                                        <p:cTn id="44" dur="250" fill="hold">
                                          <p:stCondLst>
                                            <p:cond delay="0"/>
                                          </p:stCondLst>
                                        </p:cTn>
                                        <p:tgtEl>
                                          <p:spTgt spid="9">
                                            <p:txEl>
                                              <p:pRg st="5" end="5"/>
                                            </p:txEl>
                                          </p:spTgt>
                                        </p:tgtEl>
                                        <p:attrNameLst>
                                          <p:attrName>ppt_y</p:attrName>
                                        </p:attrNameLst>
                                      </p:cBhvr>
                                    </p:anim>
                                    <p:animRot by="21600000">
                                      <p:cBhvr>
                                        <p:cTn id="45" dur="250" fill="hold">
                                          <p:stCondLst>
                                            <p:cond delay="0"/>
                                          </p:stCondLst>
                                        </p:cTn>
                                        <p:tgtEl>
                                          <p:spTgt spid="9">
                                            <p:txEl>
                                              <p:pRg st="5" end="5"/>
                                            </p:txEl>
                                          </p:spTgt>
                                        </p:tgtEl>
                                        <p:attrNameLst>
                                          <p:attrName>r</p:attrName>
                                        </p:attrNameLst>
                                      </p:cBhvr>
                                    </p:animRot>
                                  </p:childTnLst>
                                </p:cTn>
                              </p:par>
                            </p:childTnLst>
                          </p:cTn>
                        </p:par>
                        <p:par>
                          <p:cTn id="46" fill="hold">
                            <p:stCondLst>
                              <p:cond delay="10425"/>
                            </p:stCondLst>
                            <p:childTnLst>
                              <p:par>
                                <p:cTn id="47" presetID="10" presetClass="entr" presetSubtype="0" fill="hold" grpId="0" nodeType="after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fade">
                                      <p:cBhvr>
                                        <p:cTn id="4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588" y="238564"/>
            <a:ext cx="4716524" cy="457200"/>
          </a:xfrm>
        </p:spPr>
        <p:txBody>
          <a:bodyPr/>
          <a:lstStyle/>
          <a:p>
            <a:r>
              <a:rPr lang="fa-IR" dirty="0" smtClean="0">
                <a:solidFill>
                  <a:srgbClr val="FFC000"/>
                </a:solidFill>
                <a:cs typeface="B Davat" panose="00000400000000000000" pitchFamily="2" charset="-78"/>
              </a:rPr>
              <a:t>مفاسد اخلاقی</a:t>
            </a:r>
            <a:endParaRPr lang="fa-IR" dirty="0">
              <a:solidFill>
                <a:srgbClr val="FFC000"/>
              </a:solidFill>
              <a:cs typeface="B Davat"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17</a:t>
            </a:fld>
            <a:endParaRPr lang="en-US"/>
          </a:p>
        </p:txBody>
      </p:sp>
      <p:sp>
        <p:nvSpPr>
          <p:cNvPr id="7" name="Slide Number Placeholder 2"/>
          <p:cNvSpPr txBox="1">
            <a:spLocks/>
          </p:cNvSpPr>
          <p:nvPr/>
        </p:nvSpPr>
        <p:spPr bwMode="auto">
          <a:xfrm>
            <a:off x="8460432" y="116632"/>
            <a:ext cx="611560" cy="5040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17</a:t>
            </a:fld>
            <a:endParaRPr lang="en-US" sz="2000" dirty="0"/>
          </a:p>
        </p:txBody>
      </p:sp>
      <p:sp>
        <p:nvSpPr>
          <p:cNvPr id="9" name="Content Placeholder 2"/>
          <p:cNvSpPr>
            <a:spLocks noGrp="1"/>
          </p:cNvSpPr>
          <p:nvPr>
            <p:ph idx="1"/>
          </p:nvPr>
        </p:nvSpPr>
        <p:spPr>
          <a:xfrm>
            <a:off x="0" y="1988840"/>
            <a:ext cx="8892480" cy="3528392"/>
          </a:xfrm>
        </p:spPr>
        <p:txBody>
          <a:bodyPr/>
          <a:lstStyle/>
          <a:p>
            <a:pPr marL="0" indent="0" algn="ctr">
              <a:lnSpc>
                <a:spcPts val="4300"/>
              </a:lnSpc>
              <a:spcBef>
                <a:spcPts val="0"/>
              </a:spcBef>
              <a:buNone/>
            </a:pPr>
            <a:r>
              <a:rPr lang="fa-IR" sz="4000" kern="1200" dirty="0" smtClean="0">
                <a:solidFill>
                  <a:schemeClr val="tx2">
                    <a:lumMod val="60000"/>
                    <a:lumOff val="40000"/>
                  </a:schemeClr>
                </a:solidFill>
                <a:cs typeface="B Zar" panose="00000400000000000000" pitchFamily="2" charset="-78"/>
              </a:rPr>
              <a:t>1- نزدیک زنا نشوید که کاری بسیار زشت و بد راهی است.(اسراء/ 32)</a:t>
            </a:r>
          </a:p>
          <a:p>
            <a:pPr marL="0" indent="0" algn="ctr">
              <a:lnSpc>
                <a:spcPts val="4300"/>
              </a:lnSpc>
              <a:spcBef>
                <a:spcPts val="0"/>
              </a:spcBef>
              <a:buNone/>
            </a:pPr>
            <a:endParaRPr lang="fa-IR" sz="4000" kern="1200" dirty="0" smtClean="0">
              <a:solidFill>
                <a:schemeClr val="tx2">
                  <a:lumMod val="60000"/>
                  <a:lumOff val="40000"/>
                </a:schemeClr>
              </a:solidFill>
              <a:cs typeface="B Zar" panose="00000400000000000000" pitchFamily="2" charset="-78"/>
            </a:endParaRPr>
          </a:p>
          <a:p>
            <a:pPr marL="0" indent="0" algn="ctr">
              <a:lnSpc>
                <a:spcPts val="4300"/>
              </a:lnSpc>
              <a:spcBef>
                <a:spcPts val="0"/>
              </a:spcBef>
              <a:buNone/>
            </a:pPr>
            <a:r>
              <a:rPr lang="fa-IR" sz="4000" kern="1200" dirty="0" smtClean="0">
                <a:solidFill>
                  <a:schemeClr val="tx2">
                    <a:lumMod val="60000"/>
                    <a:lumOff val="40000"/>
                  </a:schemeClr>
                </a:solidFill>
                <a:cs typeface="B Zar" panose="00000400000000000000" pitchFamily="2" charset="-78"/>
              </a:rPr>
              <a:t>2- سرانجام کار مجرمان آلوده به مفاسد اخلاقی به جایی می رسد که بوسیله بارانی از سنگ نابود می شوند (اعراف/80 و 84)</a:t>
            </a:r>
            <a:endParaRPr lang="fa-IR" sz="4000" kern="1200" dirty="0">
              <a:solidFill>
                <a:schemeClr val="tx2">
                  <a:lumMod val="60000"/>
                  <a:lumOff val="40000"/>
                </a:schemeClr>
              </a:solidFill>
              <a:cs typeface="B Zar" panose="00000400000000000000" pitchFamily="2" charset="-78"/>
            </a:endParaRPr>
          </a:p>
          <a:p>
            <a:pPr marL="0" indent="0">
              <a:lnSpc>
                <a:spcPct val="150000"/>
              </a:lnSpc>
              <a:spcBef>
                <a:spcPts val="0"/>
              </a:spcBef>
              <a:buNone/>
            </a:pPr>
            <a:endParaRPr lang="en-US" sz="3200" b="1" dirty="0">
              <a:solidFill>
                <a:srgbClr val="FFFF00"/>
              </a:solidFill>
              <a:latin typeface="+mj-lt"/>
              <a:ea typeface="+mj-ea"/>
              <a:cs typeface="+mj-cs"/>
            </a:endParaRPr>
          </a:p>
        </p:txBody>
      </p:sp>
    </p:spTree>
    <p:extLst>
      <p:ext uri="{BB962C8B-B14F-4D97-AF65-F5344CB8AC3E}">
        <p14:creationId xmlns:p14="http://schemas.microsoft.com/office/powerpoint/2010/main" val="202536025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down)">
                                      <p:cBhvr>
                                        <p:cTn id="7" dur="580">
                                          <p:stCondLst>
                                            <p:cond delay="0"/>
                                          </p:stCondLst>
                                        </p:cTn>
                                        <p:tgtEl>
                                          <p:spTgt spid="9">
                                            <p:txEl>
                                              <p:pRg st="0" end="0"/>
                                            </p:txEl>
                                          </p:spTgt>
                                        </p:tgtEl>
                                      </p:cBhvr>
                                    </p:animEffect>
                                    <p:anim calcmode="lin" valueType="num">
                                      <p:cBhvr>
                                        <p:cTn id="8" dur="1822" tmFilter="0,0; 0.14,0.36; 0.43,0.73; 0.71,0.91; 1.0,1.0">
                                          <p:stCondLst>
                                            <p:cond delay="0"/>
                                          </p:stCondLst>
                                        </p:cTn>
                                        <p:tgtEl>
                                          <p:spTgt spid="9">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xEl>
                                              <p:pRg st="0" end="0"/>
                                            </p:txEl>
                                          </p:spTgt>
                                        </p:tgtEl>
                                      </p:cBhvr>
                                      <p:to x="100000" y="60000"/>
                                    </p:animScale>
                                    <p:animScale>
                                      <p:cBhvr>
                                        <p:cTn id="14" dur="166" decel="50000">
                                          <p:stCondLst>
                                            <p:cond delay="676"/>
                                          </p:stCondLst>
                                        </p:cTn>
                                        <p:tgtEl>
                                          <p:spTgt spid="9">
                                            <p:txEl>
                                              <p:pRg st="0" end="0"/>
                                            </p:txEl>
                                          </p:spTgt>
                                        </p:tgtEl>
                                      </p:cBhvr>
                                      <p:to x="100000" y="100000"/>
                                    </p:animScale>
                                    <p:animScale>
                                      <p:cBhvr>
                                        <p:cTn id="15" dur="26">
                                          <p:stCondLst>
                                            <p:cond delay="1312"/>
                                          </p:stCondLst>
                                        </p:cTn>
                                        <p:tgtEl>
                                          <p:spTgt spid="9">
                                            <p:txEl>
                                              <p:pRg st="0" end="0"/>
                                            </p:txEl>
                                          </p:spTgt>
                                        </p:tgtEl>
                                      </p:cBhvr>
                                      <p:to x="100000" y="80000"/>
                                    </p:animScale>
                                    <p:animScale>
                                      <p:cBhvr>
                                        <p:cTn id="16" dur="166" decel="50000">
                                          <p:stCondLst>
                                            <p:cond delay="1338"/>
                                          </p:stCondLst>
                                        </p:cTn>
                                        <p:tgtEl>
                                          <p:spTgt spid="9">
                                            <p:txEl>
                                              <p:pRg st="0" end="0"/>
                                            </p:txEl>
                                          </p:spTgt>
                                        </p:tgtEl>
                                      </p:cBhvr>
                                      <p:to x="100000" y="100000"/>
                                    </p:animScale>
                                    <p:animScale>
                                      <p:cBhvr>
                                        <p:cTn id="17" dur="26">
                                          <p:stCondLst>
                                            <p:cond delay="1642"/>
                                          </p:stCondLst>
                                        </p:cTn>
                                        <p:tgtEl>
                                          <p:spTgt spid="9">
                                            <p:txEl>
                                              <p:pRg st="0" end="0"/>
                                            </p:txEl>
                                          </p:spTgt>
                                        </p:tgtEl>
                                      </p:cBhvr>
                                      <p:to x="100000" y="90000"/>
                                    </p:animScale>
                                    <p:animScale>
                                      <p:cBhvr>
                                        <p:cTn id="18" dur="166" decel="50000">
                                          <p:stCondLst>
                                            <p:cond delay="1668"/>
                                          </p:stCondLst>
                                        </p:cTn>
                                        <p:tgtEl>
                                          <p:spTgt spid="9">
                                            <p:txEl>
                                              <p:pRg st="0" end="0"/>
                                            </p:txEl>
                                          </p:spTgt>
                                        </p:tgtEl>
                                      </p:cBhvr>
                                      <p:to x="100000" y="100000"/>
                                    </p:animScale>
                                    <p:animScale>
                                      <p:cBhvr>
                                        <p:cTn id="19" dur="26">
                                          <p:stCondLst>
                                            <p:cond delay="1808"/>
                                          </p:stCondLst>
                                        </p:cTn>
                                        <p:tgtEl>
                                          <p:spTgt spid="9">
                                            <p:txEl>
                                              <p:pRg st="0" end="0"/>
                                            </p:txEl>
                                          </p:spTgt>
                                        </p:tgtEl>
                                      </p:cBhvr>
                                      <p:to x="100000" y="95000"/>
                                    </p:animScale>
                                    <p:animScale>
                                      <p:cBhvr>
                                        <p:cTn id="20" dur="166" decel="50000">
                                          <p:stCondLst>
                                            <p:cond delay="1834"/>
                                          </p:stCondLst>
                                        </p:cTn>
                                        <p:tgtEl>
                                          <p:spTgt spid="9">
                                            <p:txEl>
                                              <p:pRg st="0" end="0"/>
                                            </p:txEl>
                                          </p:spTgt>
                                        </p:tgtEl>
                                      </p:cBhvr>
                                      <p:to x="100000" y="100000"/>
                                    </p:animScale>
                                  </p:childTnLst>
                                </p:cTn>
                              </p:par>
                            </p:childTnLst>
                          </p:cTn>
                        </p:par>
                        <p:par>
                          <p:cTn id="21" fill="hold">
                            <p:stCondLst>
                              <p:cond delay="2000"/>
                            </p:stCondLst>
                            <p:childTnLst>
                              <p:par>
                                <p:cTn id="22" presetID="26" presetClass="entr" presetSubtype="0" fill="hold" grpId="0" nodeType="afterEffect">
                                  <p:stCondLst>
                                    <p:cond delay="0"/>
                                  </p:stCondLst>
                                  <p:childTnLst>
                                    <p:set>
                                      <p:cBhvr>
                                        <p:cTn id="23" dur="1" fill="hold">
                                          <p:stCondLst>
                                            <p:cond delay="0"/>
                                          </p:stCondLst>
                                        </p:cTn>
                                        <p:tgtEl>
                                          <p:spTgt spid="9">
                                            <p:txEl>
                                              <p:pRg st="2" end="2"/>
                                            </p:txEl>
                                          </p:spTgt>
                                        </p:tgtEl>
                                        <p:attrNameLst>
                                          <p:attrName>style.visibility</p:attrName>
                                        </p:attrNameLst>
                                      </p:cBhvr>
                                      <p:to>
                                        <p:strVal val="visible"/>
                                      </p:to>
                                    </p:set>
                                    <p:animEffect transition="in" filter="wipe(down)">
                                      <p:cBhvr>
                                        <p:cTn id="24" dur="580">
                                          <p:stCondLst>
                                            <p:cond delay="0"/>
                                          </p:stCondLst>
                                        </p:cTn>
                                        <p:tgtEl>
                                          <p:spTgt spid="9">
                                            <p:txEl>
                                              <p:pRg st="2" end="2"/>
                                            </p:txEl>
                                          </p:spTgt>
                                        </p:tgtEl>
                                      </p:cBhvr>
                                    </p:animEffect>
                                    <p:anim calcmode="lin" valueType="num">
                                      <p:cBhvr>
                                        <p:cTn id="25" dur="1822" tmFilter="0,0; 0.14,0.36; 0.43,0.73; 0.71,0.91; 1.0,1.0">
                                          <p:stCondLst>
                                            <p:cond delay="0"/>
                                          </p:stCondLst>
                                        </p:cTn>
                                        <p:tgtEl>
                                          <p:spTgt spid="9">
                                            <p:txEl>
                                              <p:pRg st="2" end="2"/>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9">
                                            <p:txEl>
                                              <p:pRg st="2" end="2"/>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9">
                                            <p:txEl>
                                              <p:pRg st="2" end="2"/>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9">
                                            <p:txEl>
                                              <p:pRg st="2" end="2"/>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9">
                                            <p:txEl>
                                              <p:pRg st="2" end="2"/>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9">
                                            <p:txEl>
                                              <p:pRg st="2" end="2"/>
                                            </p:txEl>
                                          </p:spTgt>
                                        </p:tgtEl>
                                      </p:cBhvr>
                                      <p:to x="100000" y="60000"/>
                                    </p:animScale>
                                    <p:animScale>
                                      <p:cBhvr>
                                        <p:cTn id="31" dur="166" decel="50000">
                                          <p:stCondLst>
                                            <p:cond delay="676"/>
                                          </p:stCondLst>
                                        </p:cTn>
                                        <p:tgtEl>
                                          <p:spTgt spid="9">
                                            <p:txEl>
                                              <p:pRg st="2" end="2"/>
                                            </p:txEl>
                                          </p:spTgt>
                                        </p:tgtEl>
                                      </p:cBhvr>
                                      <p:to x="100000" y="100000"/>
                                    </p:animScale>
                                    <p:animScale>
                                      <p:cBhvr>
                                        <p:cTn id="32" dur="26">
                                          <p:stCondLst>
                                            <p:cond delay="1312"/>
                                          </p:stCondLst>
                                        </p:cTn>
                                        <p:tgtEl>
                                          <p:spTgt spid="9">
                                            <p:txEl>
                                              <p:pRg st="2" end="2"/>
                                            </p:txEl>
                                          </p:spTgt>
                                        </p:tgtEl>
                                      </p:cBhvr>
                                      <p:to x="100000" y="80000"/>
                                    </p:animScale>
                                    <p:animScale>
                                      <p:cBhvr>
                                        <p:cTn id="33" dur="166" decel="50000">
                                          <p:stCondLst>
                                            <p:cond delay="1338"/>
                                          </p:stCondLst>
                                        </p:cTn>
                                        <p:tgtEl>
                                          <p:spTgt spid="9">
                                            <p:txEl>
                                              <p:pRg st="2" end="2"/>
                                            </p:txEl>
                                          </p:spTgt>
                                        </p:tgtEl>
                                      </p:cBhvr>
                                      <p:to x="100000" y="100000"/>
                                    </p:animScale>
                                    <p:animScale>
                                      <p:cBhvr>
                                        <p:cTn id="34" dur="26">
                                          <p:stCondLst>
                                            <p:cond delay="1642"/>
                                          </p:stCondLst>
                                        </p:cTn>
                                        <p:tgtEl>
                                          <p:spTgt spid="9">
                                            <p:txEl>
                                              <p:pRg st="2" end="2"/>
                                            </p:txEl>
                                          </p:spTgt>
                                        </p:tgtEl>
                                      </p:cBhvr>
                                      <p:to x="100000" y="90000"/>
                                    </p:animScale>
                                    <p:animScale>
                                      <p:cBhvr>
                                        <p:cTn id="35" dur="166" decel="50000">
                                          <p:stCondLst>
                                            <p:cond delay="1668"/>
                                          </p:stCondLst>
                                        </p:cTn>
                                        <p:tgtEl>
                                          <p:spTgt spid="9">
                                            <p:txEl>
                                              <p:pRg st="2" end="2"/>
                                            </p:txEl>
                                          </p:spTgt>
                                        </p:tgtEl>
                                      </p:cBhvr>
                                      <p:to x="100000" y="100000"/>
                                    </p:animScale>
                                    <p:animScale>
                                      <p:cBhvr>
                                        <p:cTn id="36" dur="26">
                                          <p:stCondLst>
                                            <p:cond delay="1808"/>
                                          </p:stCondLst>
                                        </p:cTn>
                                        <p:tgtEl>
                                          <p:spTgt spid="9">
                                            <p:txEl>
                                              <p:pRg st="2" end="2"/>
                                            </p:txEl>
                                          </p:spTgt>
                                        </p:tgtEl>
                                      </p:cBhvr>
                                      <p:to x="100000" y="95000"/>
                                    </p:animScale>
                                    <p:animScale>
                                      <p:cBhvr>
                                        <p:cTn id="37" dur="166" decel="50000">
                                          <p:stCondLst>
                                            <p:cond delay="1834"/>
                                          </p:stCondLst>
                                        </p:cTn>
                                        <p:tgtEl>
                                          <p:spTgt spid="9">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588" y="238564"/>
            <a:ext cx="4716524" cy="457200"/>
          </a:xfrm>
        </p:spPr>
        <p:txBody>
          <a:bodyPr/>
          <a:lstStyle/>
          <a:p>
            <a:r>
              <a:rPr lang="fa-IR" dirty="0" smtClean="0">
                <a:solidFill>
                  <a:srgbClr val="FFC000"/>
                </a:solidFill>
                <a:cs typeface="B Davat" panose="00000400000000000000" pitchFamily="2" charset="-78"/>
              </a:rPr>
              <a:t>مفاسد اخلاقی</a:t>
            </a:r>
            <a:endParaRPr lang="fa-IR" dirty="0">
              <a:solidFill>
                <a:srgbClr val="FFC000"/>
              </a:solidFill>
              <a:cs typeface="B Davat"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18</a:t>
            </a:fld>
            <a:endParaRPr lang="en-US"/>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
        <p:nvSpPr>
          <p:cNvPr id="7" name="Slide Number Placeholder 2"/>
          <p:cNvSpPr txBox="1">
            <a:spLocks/>
          </p:cNvSpPr>
          <p:nvPr/>
        </p:nvSpPr>
        <p:spPr bwMode="auto">
          <a:xfrm>
            <a:off x="8460432" y="116632"/>
            <a:ext cx="611560" cy="50405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18</a:t>
            </a:fld>
            <a:endParaRPr lang="en-US" sz="2000" dirty="0"/>
          </a:p>
        </p:txBody>
      </p:sp>
      <p:sp>
        <p:nvSpPr>
          <p:cNvPr id="9" name="Content Placeholder 2"/>
          <p:cNvSpPr>
            <a:spLocks noGrp="1"/>
          </p:cNvSpPr>
          <p:nvPr>
            <p:ph idx="1"/>
          </p:nvPr>
        </p:nvSpPr>
        <p:spPr>
          <a:xfrm>
            <a:off x="0" y="1628800"/>
            <a:ext cx="8892480" cy="4752528"/>
          </a:xfrm>
        </p:spPr>
        <p:txBody>
          <a:bodyPr/>
          <a:lstStyle/>
          <a:p>
            <a:pPr marL="0" indent="0" algn="ctr">
              <a:lnSpc>
                <a:spcPts val="4300"/>
              </a:lnSpc>
              <a:spcBef>
                <a:spcPts val="0"/>
              </a:spcBef>
              <a:buNone/>
            </a:pPr>
            <a:r>
              <a:rPr lang="fa-IR" sz="4000" kern="1200" dirty="0" smtClean="0">
                <a:solidFill>
                  <a:schemeClr val="tx2">
                    <a:lumMod val="60000"/>
                    <a:lumOff val="40000"/>
                  </a:schemeClr>
                </a:solidFill>
                <a:cs typeface="B Zar" panose="00000400000000000000" pitchFamily="2" charset="-78"/>
              </a:rPr>
              <a:t>مقدمات نزدیکی به زنا از منظر علمای اخلاق که زمینه سقوط را فراهم می سازد عبارتند از:</a:t>
            </a:r>
          </a:p>
          <a:p>
            <a:pPr marL="0" indent="0" algn="ctr">
              <a:lnSpc>
                <a:spcPct val="150000"/>
              </a:lnSpc>
              <a:spcBef>
                <a:spcPts val="0"/>
              </a:spcBef>
              <a:buNone/>
            </a:pPr>
            <a:r>
              <a:rPr lang="fa-IR" sz="4000" kern="1200" dirty="0">
                <a:solidFill>
                  <a:schemeClr val="tx2">
                    <a:lumMod val="60000"/>
                    <a:lumOff val="40000"/>
                  </a:schemeClr>
                </a:solidFill>
                <a:cs typeface="B Zar" panose="00000400000000000000" pitchFamily="2" charset="-78"/>
              </a:rPr>
              <a:t> </a:t>
            </a:r>
            <a:r>
              <a:rPr lang="fa-IR" sz="4000" b="1" kern="1200" dirty="0" smtClean="0">
                <a:solidFill>
                  <a:srgbClr val="FFFF00"/>
                </a:solidFill>
                <a:cs typeface="B Zar" panose="00000400000000000000" pitchFamily="2" charset="-78"/>
              </a:rPr>
              <a:t>چشم چرانی، برهنگی، بی حجابی، کتاب های بدآموز، فیلم های بد، نشریات فاسد، کانون های فساد، اختلاط زن و مرد اجنبی، سخت گیری در امر ازدواج و ...</a:t>
            </a:r>
            <a:endParaRPr lang="fa-IR" sz="4000" b="1" kern="1200" dirty="0">
              <a:solidFill>
                <a:srgbClr val="FFFF00"/>
              </a:solidFill>
              <a:cs typeface="B Zar" panose="00000400000000000000" pitchFamily="2" charset="-78"/>
            </a:endParaRPr>
          </a:p>
          <a:p>
            <a:pPr marL="0" indent="0">
              <a:lnSpc>
                <a:spcPct val="150000"/>
              </a:lnSpc>
              <a:spcBef>
                <a:spcPts val="0"/>
              </a:spcBef>
              <a:buNone/>
            </a:pPr>
            <a:endParaRPr lang="en-US" sz="3200" b="1" dirty="0">
              <a:solidFill>
                <a:srgbClr val="FFFF00"/>
              </a:solidFill>
              <a:latin typeface="+mj-lt"/>
              <a:ea typeface="+mj-ea"/>
              <a:cs typeface="+mj-cs"/>
            </a:endParaRPr>
          </a:p>
        </p:txBody>
      </p:sp>
    </p:spTree>
    <p:extLst>
      <p:ext uri="{BB962C8B-B14F-4D97-AF65-F5344CB8AC3E}">
        <p14:creationId xmlns:p14="http://schemas.microsoft.com/office/powerpoint/2010/main" val="46339359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125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125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250"/>
                            </p:stCondLst>
                            <p:childTnLst>
                              <p:par>
                                <p:cTn id="10" presetID="42" presetClass="entr" presetSubtype="0" fill="hold" nodeType="after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anim calcmode="lin" valueType="num">
                                      <p:cBhvr>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par>
                          <p:cTn id="15" fill="hold">
                            <p:stCondLst>
                              <p:cond delay="2250"/>
                            </p:stCondLst>
                            <p:childTnLst>
                              <p:par>
                                <p:cTn id="16" presetID="26" presetClass="emph" presetSubtype="0" repeatCount="indefinite" fill="hold" nodeType="afterEffect">
                                  <p:stCondLst>
                                    <p:cond delay="0"/>
                                  </p:stCondLst>
                                  <p:endCondLst>
                                    <p:cond evt="onNext" delay="0">
                                      <p:tgtEl>
                                        <p:sldTgt/>
                                      </p:tgtEl>
                                    </p:cond>
                                  </p:endCondLst>
                                  <p:childTnLst>
                                    <p:animEffect transition="out" filter="fade">
                                      <p:cBhvr>
                                        <p:cTn id="17" dur="2000" tmFilter="0, 0; .2, .5; .8, .5; 1, 0"/>
                                        <p:tgtEl>
                                          <p:spTgt spid="9">
                                            <p:txEl>
                                              <p:pRg st="1" end="1"/>
                                            </p:txEl>
                                          </p:spTgt>
                                        </p:tgtEl>
                                      </p:cBhvr>
                                    </p:animEffect>
                                    <p:animScale>
                                      <p:cBhvr>
                                        <p:cTn id="18" dur="1000" autoRev="1" fill="hold"/>
                                        <p:tgtEl>
                                          <p:spTgt spid="9">
                                            <p:txEl>
                                              <p:pRg st="1" end="1"/>
                                            </p:txEl>
                                          </p:spTgt>
                                        </p:tgtEl>
                                      </p:cBhvr>
                                      <p:by x="105000" y="105000"/>
                                    </p:animScale>
                                  </p:childTnLst>
                                </p:cTn>
                              </p:par>
                              <p:par>
                                <p:cTn id="19" presetID="10"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7277100" cy="457200"/>
          </a:xfrm>
        </p:spPr>
        <p:txBody>
          <a:bodyPr/>
          <a:lstStyle/>
          <a:p>
            <a:r>
              <a:rPr lang="fa-IR" dirty="0" smtClean="0">
                <a:solidFill>
                  <a:srgbClr val="FFC000"/>
                </a:solidFill>
                <a:cs typeface="B Davat" panose="00000400000000000000" pitchFamily="2" charset="-78"/>
              </a:rPr>
              <a:t>انحطاط سیاسی تمدن ها و عوامل آنها</a:t>
            </a:r>
            <a:endParaRPr lang="en-US" dirty="0"/>
          </a:p>
        </p:txBody>
      </p:sp>
      <p:sp>
        <p:nvSpPr>
          <p:cNvPr id="3" name="Content Placeholder 2"/>
          <p:cNvSpPr>
            <a:spLocks noGrp="1"/>
          </p:cNvSpPr>
          <p:nvPr>
            <p:ph idx="1"/>
          </p:nvPr>
        </p:nvSpPr>
        <p:spPr>
          <a:xfrm>
            <a:off x="0" y="1484784"/>
            <a:ext cx="8100392" cy="4916016"/>
          </a:xfrm>
        </p:spPr>
        <p:txBody>
          <a:bodyPr/>
          <a:lstStyle/>
          <a:p>
            <a:r>
              <a:rPr lang="fa-IR" sz="4400" b="1" dirty="0" smtClean="0">
                <a:solidFill>
                  <a:srgbClr val="FFC000"/>
                </a:solidFill>
                <a:cs typeface="B Davat" panose="00000400000000000000" pitchFamily="2" charset="-78"/>
                <a:hlinkClick r:id="rId2" action="ppaction://hlinksldjump"/>
              </a:rPr>
              <a:t>تفرقه و دوگانگی</a:t>
            </a:r>
            <a:endParaRPr lang="fa-IR" sz="4400" b="1" dirty="0" smtClean="0">
              <a:solidFill>
                <a:srgbClr val="FFC000"/>
              </a:solidFill>
              <a:cs typeface="B Davat" panose="00000400000000000000" pitchFamily="2" charset="-78"/>
            </a:endParaRPr>
          </a:p>
          <a:p>
            <a:r>
              <a:rPr lang="fa-IR" sz="4400" b="1" dirty="0" smtClean="0">
                <a:solidFill>
                  <a:srgbClr val="FFC000"/>
                </a:solidFill>
                <a:cs typeface="B Davat" panose="00000400000000000000" pitchFamily="2" charset="-78"/>
                <a:hlinkClick r:id="rId3" action="ppaction://hlinksldjump"/>
              </a:rPr>
              <a:t>دوستی با دشمنان</a:t>
            </a:r>
            <a:endParaRPr lang="fa-IR" sz="4400" b="1" dirty="0">
              <a:solidFill>
                <a:srgbClr val="FFC000"/>
              </a:solidFill>
              <a:cs typeface="B Davat" panose="00000400000000000000" pitchFamily="2" charset="-78"/>
            </a:endParaRPr>
          </a:p>
          <a:p>
            <a:r>
              <a:rPr lang="fa-IR" sz="4400" b="1" dirty="0" smtClean="0">
                <a:solidFill>
                  <a:srgbClr val="FFC000"/>
                </a:solidFill>
                <a:cs typeface="B Davat" panose="00000400000000000000" pitchFamily="2" charset="-78"/>
                <a:hlinkClick r:id="rId4" action="ppaction://hlinksldjump"/>
              </a:rPr>
              <a:t>تبعیت کردن از دشمن</a:t>
            </a:r>
            <a:endParaRPr lang="fa-IR" sz="4400" b="1" dirty="0" smtClean="0">
              <a:solidFill>
                <a:srgbClr val="FFC000"/>
              </a:solidFill>
              <a:cs typeface="B Davat" panose="00000400000000000000" pitchFamily="2" charset="-78"/>
            </a:endParaRPr>
          </a:p>
          <a:p>
            <a:r>
              <a:rPr lang="fa-IR" sz="4400" b="1" dirty="0" smtClean="0">
                <a:solidFill>
                  <a:srgbClr val="FFC000"/>
                </a:solidFill>
                <a:cs typeface="B Davat" panose="00000400000000000000" pitchFamily="2" charset="-78"/>
                <a:hlinkClick r:id="rId5" action="ppaction://hlinksldjump"/>
              </a:rPr>
              <a:t>اطاعت ناپذیری از رهبر صالح</a:t>
            </a:r>
            <a:endParaRPr lang="fa-IR" sz="4400" b="1" dirty="0" smtClean="0">
              <a:solidFill>
                <a:srgbClr val="FFC000"/>
              </a:solidFill>
              <a:cs typeface="B Davat" panose="00000400000000000000" pitchFamily="2" charset="-78"/>
            </a:endParaRPr>
          </a:p>
          <a:p>
            <a:r>
              <a:rPr lang="fa-IR" sz="4400" b="1" dirty="0" smtClean="0">
                <a:solidFill>
                  <a:srgbClr val="FFC000"/>
                </a:solidFill>
                <a:cs typeface="B Davat" panose="00000400000000000000" pitchFamily="2" charset="-78"/>
                <a:hlinkClick r:id="rId6" action="ppaction://hlinksldjump"/>
              </a:rPr>
              <a:t>زمامداران نالایق</a:t>
            </a:r>
            <a:endParaRPr lang="fa-IR" sz="4400" b="1" dirty="0" smtClean="0">
              <a:solidFill>
                <a:srgbClr val="FFC000"/>
              </a:solidFill>
              <a:cs typeface="B Davat" panose="00000400000000000000" pitchFamily="2" charset="-78"/>
            </a:endParaRPr>
          </a:p>
          <a:p>
            <a:r>
              <a:rPr lang="fa-IR" sz="4400" b="1" dirty="0" smtClean="0">
                <a:solidFill>
                  <a:srgbClr val="FFC000"/>
                </a:solidFill>
                <a:cs typeface="B Davat" panose="00000400000000000000" pitchFamily="2" charset="-78"/>
                <a:hlinkClick r:id="rId7" action="ppaction://hlinksldjump"/>
              </a:rPr>
              <a:t>علمای فاسد</a:t>
            </a:r>
            <a:endParaRPr lang="fa-IR" sz="4400" b="1" dirty="0" smtClean="0">
              <a:solidFill>
                <a:srgbClr val="FFC000"/>
              </a:solidFill>
              <a:cs typeface="B Davat" panose="00000400000000000000" pitchFamily="2" charset="-78"/>
            </a:endParaRP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19</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19</a:t>
            </a:fld>
            <a:endParaRPr lang="en-US" sz="2000" dirty="0"/>
          </a:p>
        </p:txBody>
      </p:sp>
      <p:sp>
        <p:nvSpPr>
          <p:cNvPr id="7" name="Left Arrow 6">
            <a:hlinkClick r:id="rId8"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290258591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algn="ctr"/>
            <a:r>
              <a:rPr lang="fa-IR" sz="7200" dirty="0" smtClean="0">
                <a:solidFill>
                  <a:schemeClr val="bg1">
                    <a:lumMod val="20000"/>
                    <a:lumOff val="80000"/>
                  </a:schemeClr>
                </a:solidFill>
              </a:rPr>
              <a:t>راز </a:t>
            </a:r>
            <a:r>
              <a:rPr lang="fa-IR" sz="7200" dirty="0" smtClean="0">
                <a:solidFill>
                  <a:srgbClr val="FF0000"/>
                </a:solidFill>
              </a:rPr>
              <a:t>سقوط و انحطاط </a:t>
            </a:r>
            <a:r>
              <a:rPr lang="fa-IR" sz="7200" dirty="0" smtClean="0">
                <a:solidFill>
                  <a:schemeClr val="bg1">
                    <a:lumMod val="20000"/>
                    <a:lumOff val="80000"/>
                  </a:schemeClr>
                </a:solidFill>
              </a:rPr>
              <a:t/>
            </a:r>
            <a:br>
              <a:rPr lang="fa-IR" sz="7200" dirty="0" smtClean="0">
                <a:solidFill>
                  <a:schemeClr val="bg1">
                    <a:lumMod val="20000"/>
                    <a:lumOff val="80000"/>
                  </a:schemeClr>
                </a:solidFill>
              </a:rPr>
            </a:br>
            <a:r>
              <a:rPr lang="fa-IR" sz="7200" dirty="0" smtClean="0">
                <a:solidFill>
                  <a:schemeClr val="bg1">
                    <a:lumMod val="20000"/>
                    <a:lumOff val="80000"/>
                  </a:schemeClr>
                </a:solidFill>
              </a:rPr>
              <a:t>تمدن ها و جوامع</a:t>
            </a:r>
            <a:endParaRPr lang="fa-IR" sz="7200" dirty="0">
              <a:solidFill>
                <a:schemeClr val="bg1">
                  <a:lumMod val="20000"/>
                  <a:lumOff val="80000"/>
                </a:schemeClr>
              </a:solidFill>
            </a:endParaRPr>
          </a:p>
        </p:txBody>
      </p:sp>
      <p:sp>
        <p:nvSpPr>
          <p:cNvPr id="3" name="Slide Number Placeholder 2"/>
          <p:cNvSpPr>
            <a:spLocks noGrp="1"/>
          </p:cNvSpPr>
          <p:nvPr>
            <p:ph type="sldNum" sz="quarter" idx="12"/>
          </p:nvPr>
        </p:nvSpPr>
        <p:spPr>
          <a:xfrm>
            <a:off x="8604448" y="116632"/>
            <a:ext cx="432048" cy="360040"/>
          </a:xfrm>
        </p:spPr>
        <p:txBody>
          <a:bodyPr/>
          <a:lstStyle/>
          <a:p>
            <a:r>
              <a:rPr lang="fa-IR" sz="3200" dirty="0" smtClean="0">
                <a:cs typeface="B Zar" panose="00000400000000000000" pitchFamily="2" charset="-78"/>
              </a:rPr>
              <a:t>2</a:t>
            </a:r>
            <a:endParaRPr lang="en-US" sz="3200" dirty="0">
              <a:cs typeface="B Zar" panose="00000400000000000000" pitchFamily="2" charset="-78"/>
            </a:endParaRPr>
          </a:p>
        </p:txBody>
      </p:sp>
      <p:sp>
        <p:nvSpPr>
          <p:cNvPr id="5" name="Slide Number Placeholder 3"/>
          <p:cNvSpPr txBox="1">
            <a:spLocks/>
          </p:cNvSpPr>
          <p:nvPr/>
        </p:nvSpPr>
        <p:spPr bwMode="auto">
          <a:xfrm>
            <a:off x="1476400" y="6525344"/>
            <a:ext cx="12954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2</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2818656" cy="457200"/>
          </a:xfrm>
        </p:spPr>
        <p:txBody>
          <a:bodyPr/>
          <a:lstStyle/>
          <a:p>
            <a:r>
              <a:rPr lang="fa-IR" dirty="0" smtClean="0">
                <a:solidFill>
                  <a:srgbClr val="FFC000"/>
                </a:solidFill>
                <a:cs typeface="B Davat" panose="00000400000000000000" pitchFamily="2" charset="-78"/>
              </a:rPr>
              <a:t>تفرقه و دوگانگی</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1628800"/>
            <a:ext cx="8946740" cy="4772000"/>
          </a:xfrm>
        </p:spPr>
        <p:txBody>
          <a:bodyPr/>
          <a:lstStyle/>
          <a:p>
            <a:pPr marL="0" indent="0" algn="just">
              <a:lnSpc>
                <a:spcPct val="150000"/>
              </a:lnSpc>
              <a:buNone/>
            </a:pPr>
            <a:r>
              <a:rPr lang="fa-IR" sz="3200" b="1" dirty="0" smtClean="0">
                <a:solidFill>
                  <a:schemeClr val="tx2">
                    <a:lumMod val="60000"/>
                    <a:lumOff val="40000"/>
                  </a:schemeClr>
                </a:solidFill>
                <a:cs typeface="B Zar" panose="00000400000000000000" pitchFamily="2" charset="-78"/>
              </a:rPr>
              <a:t>بر اساس آیه 153 سوره انعام صلاح جامعه در رفتن به راه مستقیم توحید، حق و عدالت و پرهیز از تفرقه و تشتت است و شما حق ندارید در راه های انحرافی و پراکنده گام نهید که شما را از راه خدا منحرف و پراکنده می سازد.</a:t>
            </a:r>
            <a:endParaRPr lang="fa-IR" b="1" dirty="0" smtClean="0">
              <a:solidFill>
                <a:schemeClr val="tx2">
                  <a:lumMod val="60000"/>
                  <a:lumOff val="40000"/>
                </a:schemeClr>
              </a:solidFill>
              <a:cs typeface="B Zar" panose="00000400000000000000" pitchFamily="2" charset="-78"/>
            </a:endParaRPr>
          </a:p>
          <a:p>
            <a:pPr marL="0" indent="0" algn="ctr">
              <a:lnSpc>
                <a:spcPct val="150000"/>
              </a:lnSpc>
              <a:buNone/>
            </a:pPr>
            <a:r>
              <a:rPr lang="fa-IR" sz="3200" b="1" dirty="0">
                <a:solidFill>
                  <a:srgbClr val="FFFF00"/>
                </a:solidFill>
              </a:rPr>
              <a:t>وَ أَنَّ هذا صِراطي‏ مُسْتَقيماً فَاتَّبِعُوهُ وَ لا تَتَّبِعُوا السُّبُلَ فَتَفَرَّقَ بِکُمْ عَنْ سَبيلِهِ ذلِکُمْ وَصَّاکُمْ بِهِ لَعَلَّکُمْ </a:t>
            </a:r>
            <a:r>
              <a:rPr lang="fa-IR" sz="3200" b="1" dirty="0" smtClean="0">
                <a:solidFill>
                  <a:srgbClr val="FFFF00"/>
                </a:solidFill>
              </a:rPr>
              <a:t>تَتَّقُونَ (انعام/ 153)</a:t>
            </a:r>
            <a:endParaRPr lang="en-US" sz="3200" b="1" dirty="0">
              <a:solidFill>
                <a:srgbClr val="FFFF00"/>
              </a:solidFill>
              <a:latin typeface="+mj-lt"/>
              <a:ea typeface="+mj-ea"/>
              <a:cs typeface="+mj-cs"/>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20</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20</a:t>
            </a:fld>
            <a:endParaRPr lang="en-US" sz="2000" dirty="0"/>
          </a:p>
        </p:txBody>
      </p:sp>
    </p:spTree>
    <p:extLst>
      <p:ext uri="{BB962C8B-B14F-4D97-AF65-F5344CB8AC3E}">
        <p14:creationId xmlns:p14="http://schemas.microsoft.com/office/powerpoint/2010/main" val="17759414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afterEffect">
                                  <p:stCondLst>
                                    <p:cond delay="0"/>
                                  </p:stCondLst>
                                  <p:iterate type="lt">
                                    <p:tmPct val="4000"/>
                                  </p:iterate>
                                  <p:childTnLst>
                                    <p:set>
                                      <p:cBhvr override="childStyle">
                                        <p:cTn id="6" dur="2000" fill="hold"/>
                                        <p:tgtEl>
                                          <p:spTgt spid="3">
                                            <p:txEl>
                                              <p:pRg st="0" end="0"/>
                                            </p:txEl>
                                          </p:spTgt>
                                        </p:tgtEl>
                                        <p:attrNameLst>
                                          <p:attrName>style.color</p:attrName>
                                        </p:attrNameLst>
                                      </p:cBhvr>
                                      <p:to>
                                        <p:clrVal>
                                          <a:srgbClr val="FD51F5"/>
                                        </p:clrVal>
                                      </p:to>
                                    </p:set>
                                    <p:set>
                                      <p:cBhvr>
                                        <p:cTn id="7" dur="2000" fill="hold"/>
                                        <p:tgtEl>
                                          <p:spTgt spid="3">
                                            <p:txEl>
                                              <p:pRg st="0" end="0"/>
                                            </p:txEl>
                                          </p:spTgt>
                                        </p:tgtEl>
                                        <p:attrNameLst>
                                          <p:attrName>fillcolor</p:attrName>
                                        </p:attrNameLst>
                                      </p:cBhvr>
                                      <p:to>
                                        <p:clrVal>
                                          <a:srgbClr val="FD51F5"/>
                                        </p:clrVal>
                                      </p:to>
                                    </p:set>
                                    <p:set>
                                      <p:cBhvr>
                                        <p:cTn id="8" dur="2000" fill="hold"/>
                                        <p:tgtEl>
                                          <p:spTgt spid="3">
                                            <p:txEl>
                                              <p:pRg st="0" end="0"/>
                                            </p:txEl>
                                          </p:spTgt>
                                        </p:tgtEl>
                                        <p:attrNameLst>
                                          <p:attrName>fill.type</p:attrName>
                                        </p:attrNameLst>
                                      </p:cBhvr>
                                      <p:to>
                                        <p:strVal val="solid"/>
                                      </p:to>
                                    </p:set>
                                  </p:childTnLst>
                                </p:cTn>
                              </p:par>
                            </p:childTnLst>
                          </p:cTn>
                        </p:par>
                        <p:par>
                          <p:cTn id="9" fill="hold">
                            <p:stCondLst>
                              <p:cond delay="14640"/>
                            </p:stCondLst>
                            <p:childTnLst>
                              <p:par>
                                <p:cTn id="10" presetID="16" presetClass="emph" presetSubtype="0" fill="hold" nodeType="afterEffect">
                                  <p:stCondLst>
                                    <p:cond delay="0"/>
                                  </p:stCondLst>
                                  <p:iterate type="lt">
                                    <p:tmPct val="4000"/>
                                  </p:iterate>
                                  <p:childTnLst>
                                    <p:set>
                                      <p:cBhvr override="childStyle">
                                        <p:cTn id="11" dur="2000" fill="hold"/>
                                        <p:tgtEl>
                                          <p:spTgt spid="3">
                                            <p:txEl>
                                              <p:pRg st="1" end="1"/>
                                            </p:txEl>
                                          </p:spTgt>
                                        </p:tgtEl>
                                        <p:attrNameLst>
                                          <p:attrName>style.color</p:attrName>
                                        </p:attrNameLst>
                                      </p:cBhvr>
                                      <p:to>
                                        <p:clrVal>
                                          <a:schemeClr val="folHlink"/>
                                        </p:clrVal>
                                      </p:to>
                                    </p:set>
                                    <p:set>
                                      <p:cBhvr>
                                        <p:cTn id="12" dur="2000" fill="hold"/>
                                        <p:tgtEl>
                                          <p:spTgt spid="3">
                                            <p:txEl>
                                              <p:pRg st="1" end="1"/>
                                            </p:txEl>
                                          </p:spTgt>
                                        </p:tgtEl>
                                        <p:attrNameLst>
                                          <p:attrName>fillcolor</p:attrName>
                                        </p:attrNameLst>
                                      </p:cBhvr>
                                      <p:to>
                                        <p:clrVal>
                                          <a:schemeClr val="folHlink"/>
                                        </p:clrVal>
                                      </p:to>
                                    </p:set>
                                    <p:set>
                                      <p:cBhvr>
                                        <p:cTn id="13" dur="2000" fill="hold"/>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2818656" cy="457200"/>
          </a:xfrm>
        </p:spPr>
        <p:txBody>
          <a:bodyPr/>
          <a:lstStyle/>
          <a:p>
            <a:r>
              <a:rPr lang="fa-IR" dirty="0" smtClean="0">
                <a:solidFill>
                  <a:srgbClr val="FFC000"/>
                </a:solidFill>
                <a:cs typeface="B Davat" panose="00000400000000000000" pitchFamily="2" charset="-78"/>
              </a:rPr>
              <a:t>تفرقه و دوگانگی</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1628800"/>
            <a:ext cx="8946740" cy="4772000"/>
          </a:xfrm>
        </p:spPr>
        <p:txBody>
          <a:bodyPr/>
          <a:lstStyle/>
          <a:p>
            <a:pPr marL="0" indent="0">
              <a:lnSpc>
                <a:spcPct val="150000"/>
              </a:lnSpc>
              <a:buNone/>
            </a:pPr>
            <a:r>
              <a:rPr lang="fa-IR" sz="3200" b="1" dirty="0">
                <a:solidFill>
                  <a:schemeClr val="tx2">
                    <a:lumMod val="60000"/>
                    <a:lumOff val="40000"/>
                  </a:schemeClr>
                </a:solidFill>
                <a:cs typeface="B Zar" panose="00000400000000000000" pitchFamily="2" charset="-78"/>
              </a:rPr>
              <a:t>و همچنین خداوند </a:t>
            </a:r>
            <a:r>
              <a:rPr lang="fa-IR" sz="3200" b="1" dirty="0" smtClean="0">
                <a:solidFill>
                  <a:schemeClr val="tx2">
                    <a:lumMod val="60000"/>
                    <a:lumOff val="40000"/>
                  </a:schemeClr>
                </a:solidFill>
                <a:cs typeface="B Zar" panose="00000400000000000000" pitchFamily="2" charset="-78"/>
              </a:rPr>
              <a:t>متعال </a:t>
            </a:r>
            <a:r>
              <a:rPr lang="fa-IR" sz="3200" b="1" dirty="0">
                <a:solidFill>
                  <a:schemeClr val="tx2">
                    <a:lumMod val="60000"/>
                    <a:lumOff val="40000"/>
                  </a:schemeClr>
                </a:solidFill>
                <a:cs typeface="B Zar" panose="00000400000000000000" pitchFamily="2" charset="-78"/>
              </a:rPr>
              <a:t>در آیه 46 سوره انفال می فرماید: </a:t>
            </a:r>
          </a:p>
          <a:p>
            <a:pPr marL="0" indent="0" algn="ctr">
              <a:lnSpc>
                <a:spcPct val="150000"/>
              </a:lnSpc>
              <a:buNone/>
            </a:pPr>
            <a:r>
              <a:rPr lang="fa-IR" sz="3200" b="1" dirty="0">
                <a:solidFill>
                  <a:srgbClr val="FFFF00"/>
                </a:solidFill>
              </a:rPr>
              <a:t>وَ أَطيعُوا اللَّهَ وَ رَسُولَهُ وَ لا تَنازَعُوا فَتَفْشَلُوا وَ تَذْهَبَ ريحُکُمْ وَ اصْبِرُوا إِنَّ </a:t>
            </a:r>
            <a:r>
              <a:rPr lang="fa-IR" sz="3200" b="1" dirty="0" smtClean="0">
                <a:solidFill>
                  <a:srgbClr val="FFFF00"/>
                </a:solidFill>
              </a:rPr>
              <a:t>اللَّهَ </a:t>
            </a:r>
            <a:r>
              <a:rPr lang="fa-IR" sz="3200" b="1" dirty="0">
                <a:solidFill>
                  <a:srgbClr val="FFFF00"/>
                </a:solidFill>
              </a:rPr>
              <a:t>مَعَ </a:t>
            </a:r>
            <a:r>
              <a:rPr lang="fa-IR" sz="3200" b="1" dirty="0" smtClean="0">
                <a:solidFill>
                  <a:srgbClr val="FFFF00"/>
                </a:solidFill>
              </a:rPr>
              <a:t>الصَّابِرينَ (انفال/ 46)</a:t>
            </a:r>
          </a:p>
          <a:p>
            <a:pPr marL="0" indent="0" algn="ctr">
              <a:lnSpc>
                <a:spcPct val="150000"/>
              </a:lnSpc>
              <a:buNone/>
            </a:pPr>
            <a:r>
              <a:rPr lang="fa-IR" sz="3200" b="1" dirty="0">
                <a:solidFill>
                  <a:schemeClr val="tx2">
                    <a:lumMod val="60000"/>
                    <a:lumOff val="40000"/>
                  </a:schemeClr>
                </a:solidFill>
                <a:cs typeface="B Zar" panose="00000400000000000000" pitchFamily="2" charset="-78"/>
              </a:rPr>
              <a:t>بر اساس این آیه نیز اگر اختلاف کنید از هم می پاشید و قدرت و ابهت و نیروی شما از بین می رود</a:t>
            </a:r>
            <a:endParaRPr lang="en-US" sz="3200" b="1" dirty="0">
              <a:solidFill>
                <a:schemeClr val="tx2">
                  <a:lumMod val="60000"/>
                  <a:lumOff val="40000"/>
                </a:schemeClr>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21</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21</a:t>
            </a:fld>
            <a:endParaRPr lang="en-US" sz="2000" dirty="0"/>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1552494325"/>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afterEffect">
                                  <p:stCondLst>
                                    <p:cond delay="0"/>
                                  </p:stCondLst>
                                  <p:iterate type="lt">
                                    <p:tmPct val="4000"/>
                                  </p:iterate>
                                  <p:childTnLst>
                                    <p:set>
                                      <p:cBhvr override="childStyle">
                                        <p:cTn id="6" dur="2000" fill="hold"/>
                                        <p:tgtEl>
                                          <p:spTgt spid="3">
                                            <p:txEl>
                                              <p:pRg st="0" end="0"/>
                                            </p:txEl>
                                          </p:spTgt>
                                        </p:tgtEl>
                                        <p:attrNameLst>
                                          <p:attrName>style.color</p:attrName>
                                        </p:attrNameLst>
                                      </p:cBhvr>
                                      <p:to>
                                        <p:clrVal>
                                          <a:srgbClr val="FD51F5"/>
                                        </p:clrVal>
                                      </p:to>
                                    </p:set>
                                    <p:set>
                                      <p:cBhvr>
                                        <p:cTn id="7" dur="2000" fill="hold"/>
                                        <p:tgtEl>
                                          <p:spTgt spid="3">
                                            <p:txEl>
                                              <p:pRg st="0" end="0"/>
                                            </p:txEl>
                                          </p:spTgt>
                                        </p:tgtEl>
                                        <p:attrNameLst>
                                          <p:attrName>fillcolor</p:attrName>
                                        </p:attrNameLst>
                                      </p:cBhvr>
                                      <p:to>
                                        <p:clrVal>
                                          <a:srgbClr val="FD51F5"/>
                                        </p:clrVal>
                                      </p:to>
                                    </p:set>
                                    <p:set>
                                      <p:cBhvr>
                                        <p:cTn id="8" dur="2000" fill="hold"/>
                                        <p:tgtEl>
                                          <p:spTgt spid="3">
                                            <p:txEl>
                                              <p:pRg st="0" end="0"/>
                                            </p:txEl>
                                          </p:spTgt>
                                        </p:tgtEl>
                                        <p:attrNameLst>
                                          <p:attrName>fill.type</p:attrName>
                                        </p:attrNameLst>
                                      </p:cBhvr>
                                      <p:to>
                                        <p:strVal val="solid"/>
                                      </p:to>
                                    </p:set>
                                  </p:childTnLst>
                                </p:cTn>
                              </p:par>
                            </p:childTnLst>
                          </p:cTn>
                        </p:par>
                        <p:par>
                          <p:cTn id="9" fill="hold">
                            <p:stCondLst>
                              <p:cond delay="5360"/>
                            </p:stCondLst>
                            <p:childTnLst>
                              <p:par>
                                <p:cTn id="10" presetID="16" presetClass="emph" presetSubtype="0" fill="hold" nodeType="afterEffect">
                                  <p:stCondLst>
                                    <p:cond delay="0"/>
                                  </p:stCondLst>
                                  <p:iterate type="lt">
                                    <p:tmPct val="4000"/>
                                  </p:iterate>
                                  <p:childTnLst>
                                    <p:set>
                                      <p:cBhvr override="childStyle">
                                        <p:cTn id="11" dur="2000" fill="hold"/>
                                        <p:tgtEl>
                                          <p:spTgt spid="3">
                                            <p:txEl>
                                              <p:pRg st="1" end="1"/>
                                            </p:txEl>
                                          </p:spTgt>
                                        </p:tgtEl>
                                        <p:attrNameLst>
                                          <p:attrName>style.color</p:attrName>
                                        </p:attrNameLst>
                                      </p:cBhvr>
                                      <p:to>
                                        <p:clrVal>
                                          <a:schemeClr val="folHlink"/>
                                        </p:clrVal>
                                      </p:to>
                                    </p:set>
                                    <p:set>
                                      <p:cBhvr>
                                        <p:cTn id="12" dur="2000" fill="hold"/>
                                        <p:tgtEl>
                                          <p:spTgt spid="3">
                                            <p:txEl>
                                              <p:pRg st="1" end="1"/>
                                            </p:txEl>
                                          </p:spTgt>
                                        </p:tgtEl>
                                        <p:attrNameLst>
                                          <p:attrName>fillcolor</p:attrName>
                                        </p:attrNameLst>
                                      </p:cBhvr>
                                      <p:to>
                                        <p:clrVal>
                                          <a:schemeClr val="folHlink"/>
                                        </p:clrVal>
                                      </p:to>
                                    </p:set>
                                    <p:set>
                                      <p:cBhvr>
                                        <p:cTn id="13" dur="2000" fill="hold"/>
                                        <p:tgtEl>
                                          <p:spTgt spid="3">
                                            <p:txEl>
                                              <p:pRg st="1" end="1"/>
                                            </p:txEl>
                                          </p:spTgt>
                                        </p:tgtEl>
                                        <p:attrNameLst>
                                          <p:attrName>fill.type</p:attrName>
                                        </p:attrNameLst>
                                      </p:cBhvr>
                                      <p:to>
                                        <p:strVal val="solid"/>
                                      </p:to>
                                    </p:set>
                                  </p:childTnLst>
                                </p:cTn>
                              </p:par>
                            </p:childTnLst>
                          </p:cTn>
                        </p:par>
                        <p:par>
                          <p:cTn id="14" fill="hold">
                            <p:stCondLst>
                              <p:cond delay="16960"/>
                            </p:stCondLst>
                            <p:childTnLst>
                              <p:par>
                                <p:cTn id="15" presetID="16" presetClass="emph" presetSubtype="0" fill="hold" nodeType="afterEffect">
                                  <p:stCondLst>
                                    <p:cond delay="0"/>
                                  </p:stCondLst>
                                  <p:iterate type="lt">
                                    <p:tmPct val="4000"/>
                                  </p:iterate>
                                  <p:childTnLst>
                                    <p:set>
                                      <p:cBhvr override="childStyle">
                                        <p:cTn id="16" dur="2000" fill="hold"/>
                                        <p:tgtEl>
                                          <p:spTgt spid="3">
                                            <p:txEl>
                                              <p:pRg st="2" end="2"/>
                                            </p:txEl>
                                          </p:spTgt>
                                        </p:tgtEl>
                                        <p:attrNameLst>
                                          <p:attrName>style.color</p:attrName>
                                        </p:attrNameLst>
                                      </p:cBhvr>
                                      <p:to>
                                        <p:clrVal>
                                          <a:srgbClr val="FD51F5"/>
                                        </p:clrVal>
                                      </p:to>
                                    </p:set>
                                    <p:set>
                                      <p:cBhvr>
                                        <p:cTn id="17" dur="2000" fill="hold"/>
                                        <p:tgtEl>
                                          <p:spTgt spid="3">
                                            <p:txEl>
                                              <p:pRg st="2" end="2"/>
                                            </p:txEl>
                                          </p:spTgt>
                                        </p:tgtEl>
                                        <p:attrNameLst>
                                          <p:attrName>fillcolor</p:attrName>
                                        </p:attrNameLst>
                                      </p:cBhvr>
                                      <p:to>
                                        <p:clrVal>
                                          <a:srgbClr val="FD51F5"/>
                                        </p:clrVal>
                                      </p:to>
                                    </p:set>
                                    <p:set>
                                      <p:cBhvr>
                                        <p:cTn id="18" dur="2000" fill="hold"/>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178696" cy="457200"/>
          </a:xfrm>
        </p:spPr>
        <p:txBody>
          <a:bodyPr/>
          <a:lstStyle/>
          <a:p>
            <a:r>
              <a:rPr lang="fa-IR" dirty="0" smtClean="0">
                <a:solidFill>
                  <a:srgbClr val="FFC000"/>
                </a:solidFill>
                <a:cs typeface="B Davat" panose="00000400000000000000" pitchFamily="2" charset="-78"/>
              </a:rPr>
              <a:t>دوستی با دشمنان</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1628800"/>
            <a:ext cx="8946740" cy="4772000"/>
          </a:xfrm>
        </p:spPr>
        <p:txBody>
          <a:bodyPr/>
          <a:lstStyle/>
          <a:p>
            <a:pPr marL="0" indent="0" algn="l">
              <a:lnSpc>
                <a:spcPct val="150000"/>
              </a:lnSpc>
              <a:buNone/>
            </a:pPr>
            <a:r>
              <a:rPr lang="fa-IR" sz="2400" b="1" dirty="0">
                <a:solidFill>
                  <a:srgbClr val="FFFF00"/>
                </a:solidFill>
                <a:cs typeface="B Zar" panose="00000400000000000000" pitchFamily="2" charset="-78"/>
              </a:rPr>
              <a:t>(1 از 15)</a:t>
            </a:r>
          </a:p>
          <a:p>
            <a:pPr algn="just">
              <a:lnSpc>
                <a:spcPct val="150000"/>
              </a:lnSpc>
              <a:buFont typeface="Wingdings" pitchFamily="2" charset="2"/>
              <a:buChar char="v"/>
            </a:pPr>
            <a:r>
              <a:rPr lang="fa-IR" sz="3200" b="1" dirty="0" smtClean="0">
                <a:solidFill>
                  <a:schemeClr val="tx2">
                    <a:lumMod val="60000"/>
                    <a:lumOff val="40000"/>
                  </a:schemeClr>
                </a:solidFill>
                <a:cs typeface="B Zar" panose="00000400000000000000" pitchFamily="2" charset="-78"/>
              </a:rPr>
              <a:t>پذیرش ولایت کفار از سوی مؤمنان ممنوع است</a:t>
            </a:r>
          </a:p>
          <a:p>
            <a:pPr marL="0" indent="0" algn="just">
              <a:lnSpc>
                <a:spcPct val="150000"/>
              </a:lnSpc>
              <a:buNone/>
            </a:pPr>
            <a:endParaRPr lang="fa-IR" sz="3200" b="1" dirty="0">
              <a:solidFill>
                <a:schemeClr val="tx2">
                  <a:lumMod val="60000"/>
                  <a:lumOff val="40000"/>
                </a:schemeClr>
              </a:solidFill>
              <a:cs typeface="B Zar" panose="00000400000000000000" pitchFamily="2" charset="-78"/>
            </a:endParaRPr>
          </a:p>
          <a:p>
            <a:pPr marL="0" indent="0" algn="ctr">
              <a:lnSpc>
                <a:spcPct val="150000"/>
              </a:lnSpc>
              <a:buNone/>
            </a:pPr>
            <a:r>
              <a:rPr lang="fa-IR" sz="3200" b="1" dirty="0" smtClean="0">
                <a:solidFill>
                  <a:srgbClr val="FFFF00"/>
                </a:solidFill>
              </a:rPr>
              <a:t>وَ </a:t>
            </a:r>
            <a:r>
              <a:rPr lang="fa-IR" sz="3200" b="1" dirty="0">
                <a:solidFill>
                  <a:srgbClr val="FFFF00"/>
                </a:solidFill>
              </a:rPr>
              <a:t>لَنْ يَجْعَلَ اللَّهُ لِلْکافِرينَ عَلَي الْمُؤْمِنينَ </a:t>
            </a:r>
            <a:r>
              <a:rPr lang="fa-IR" sz="3200" b="1" dirty="0" smtClean="0">
                <a:solidFill>
                  <a:srgbClr val="FFFF00"/>
                </a:solidFill>
              </a:rPr>
              <a:t>سَبيلاً</a:t>
            </a:r>
          </a:p>
          <a:p>
            <a:pPr marL="0" indent="0" algn="ctr">
              <a:lnSpc>
                <a:spcPct val="150000"/>
              </a:lnSpc>
              <a:buNone/>
            </a:pPr>
            <a:r>
              <a:rPr lang="fa-IR" sz="3200" b="1" dirty="0" smtClean="0">
                <a:solidFill>
                  <a:srgbClr val="FFFF00"/>
                </a:solidFill>
                <a:cs typeface="B Zar" panose="00000400000000000000" pitchFamily="2" charset="-78"/>
              </a:rPr>
              <a:t>(نساء/ 141)</a:t>
            </a:r>
            <a:endParaRPr lang="en-US" sz="32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22</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22</a:t>
            </a:fld>
            <a:endParaRPr lang="en-US" sz="2000" dirty="0"/>
          </a:p>
        </p:txBody>
      </p:sp>
    </p:spTree>
    <p:extLst>
      <p:ext uri="{BB962C8B-B14F-4D97-AF65-F5344CB8AC3E}">
        <p14:creationId xmlns:p14="http://schemas.microsoft.com/office/powerpoint/2010/main" val="264694634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circle(in)">
                                      <p:cBhvr>
                                        <p:cTn id="11" dur="2000"/>
                                        <p:tgtEl>
                                          <p:spTgt spid="3">
                                            <p:txEl>
                                              <p:pRg st="3" end="3"/>
                                            </p:txEl>
                                          </p:spTgt>
                                        </p:tgtEl>
                                      </p:cBhvr>
                                    </p:animEffect>
                                  </p:childTnLst>
                                </p:cTn>
                              </p:par>
                            </p:childTnLst>
                          </p:cTn>
                        </p:par>
                        <p:par>
                          <p:cTn id="12" fill="hold">
                            <p:stCondLst>
                              <p:cond delay="4000"/>
                            </p:stCondLst>
                            <p:childTnLst>
                              <p:par>
                                <p:cTn id="13" presetID="6" presetClass="entr" presetSubtype="16" fill="hold" nodeType="after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circle(in)">
                                      <p:cBhvr>
                                        <p:cTn id="15"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178696" cy="457200"/>
          </a:xfrm>
        </p:spPr>
        <p:txBody>
          <a:bodyPr/>
          <a:lstStyle/>
          <a:p>
            <a:r>
              <a:rPr lang="fa-IR" dirty="0" smtClean="0">
                <a:solidFill>
                  <a:srgbClr val="FFC000"/>
                </a:solidFill>
                <a:cs typeface="B Davat" panose="00000400000000000000" pitchFamily="2" charset="-78"/>
              </a:rPr>
              <a:t>دوستی با دشمنان</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1268760"/>
            <a:ext cx="8946740" cy="5132040"/>
          </a:xfrm>
        </p:spPr>
        <p:txBody>
          <a:bodyPr/>
          <a:lstStyle/>
          <a:p>
            <a:pPr marL="0" indent="0" algn="l">
              <a:lnSpc>
                <a:spcPct val="150000"/>
              </a:lnSpc>
              <a:buNone/>
            </a:pPr>
            <a:r>
              <a:rPr lang="fa-IR" sz="2400" b="1" dirty="0" smtClean="0">
                <a:solidFill>
                  <a:srgbClr val="FFFF00"/>
                </a:solidFill>
                <a:cs typeface="B Zar" panose="00000400000000000000" pitchFamily="2" charset="-78"/>
              </a:rPr>
              <a:t>(2 </a:t>
            </a:r>
            <a:r>
              <a:rPr lang="fa-IR" sz="2400" b="1" dirty="0">
                <a:solidFill>
                  <a:srgbClr val="FFFF00"/>
                </a:solidFill>
                <a:cs typeface="B Zar" panose="00000400000000000000" pitchFamily="2" charset="-78"/>
              </a:rPr>
              <a:t>از 15)</a:t>
            </a:r>
          </a:p>
          <a:p>
            <a:pPr algn="just">
              <a:lnSpc>
                <a:spcPct val="150000"/>
              </a:lnSpc>
              <a:buFont typeface="Wingdings" pitchFamily="2" charset="2"/>
              <a:buChar char="v"/>
            </a:pPr>
            <a:r>
              <a:rPr lang="fa-IR" sz="3200" b="1" dirty="0" smtClean="0">
                <a:solidFill>
                  <a:schemeClr val="tx2">
                    <a:lumMod val="60000"/>
                    <a:lumOff val="40000"/>
                  </a:schemeClr>
                </a:solidFill>
                <a:cs typeface="B Zar" panose="00000400000000000000" pitchFamily="2" charset="-78"/>
              </a:rPr>
              <a:t>هر کس با دشمن دوستی کند هیچ رابطه ای با خداوند ندارد و پیوند او به کلی از خدا گسسته است و از امدادهای غیبی محروم می شود.</a:t>
            </a:r>
          </a:p>
          <a:p>
            <a:pPr marL="0" indent="0" algn="ctr">
              <a:lnSpc>
                <a:spcPct val="150000"/>
              </a:lnSpc>
              <a:buNone/>
            </a:pPr>
            <a:r>
              <a:rPr lang="fa-IR" sz="3200" b="1" dirty="0">
                <a:solidFill>
                  <a:srgbClr val="FFFF00"/>
                </a:solidFill>
              </a:rPr>
              <a:t>لا يَتَّخِذِ الْمُؤْمِنُونَ الْکافِرينَ أَوْلِياءَ مِنْ دُونِ الْمُؤْمِنينَ وَ مَنْ يَفْعَلْ ذلِکَ فَلَيْسَ مِنَ اللَّهِ في‏ شَيْ‏ءٍ إِلاَّ أَنْ تَتَّقُوا مِنْهُمْ تُقاةً وَ يُحَذِّرُکُمُ اللَّهُ نَفْسَهُ وَ إِلَي اللَّهِ </a:t>
            </a:r>
            <a:r>
              <a:rPr lang="fa-IR" sz="3200" b="1" dirty="0" smtClean="0">
                <a:solidFill>
                  <a:srgbClr val="FFFF00"/>
                </a:solidFill>
              </a:rPr>
              <a:t>الْمَصيرُ   </a:t>
            </a:r>
            <a:r>
              <a:rPr lang="fa-IR" sz="3200" b="1" dirty="0" smtClean="0">
                <a:solidFill>
                  <a:srgbClr val="FFFF00"/>
                </a:solidFill>
                <a:cs typeface="B Zar" panose="00000400000000000000" pitchFamily="2" charset="-78"/>
              </a:rPr>
              <a:t>(آل عمران/ 28)</a:t>
            </a:r>
            <a:endParaRPr lang="en-US" sz="32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23</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23</a:t>
            </a:fld>
            <a:endParaRPr lang="en-US" sz="2000" dirty="0"/>
          </a:p>
        </p:txBody>
      </p:sp>
    </p:spTree>
    <p:extLst>
      <p:ext uri="{BB962C8B-B14F-4D97-AF65-F5344CB8AC3E}">
        <p14:creationId xmlns:p14="http://schemas.microsoft.com/office/powerpoint/2010/main" val="922361964"/>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circle(in)">
                                      <p:cBhvr>
                                        <p:cTn id="1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178696" cy="457200"/>
          </a:xfrm>
        </p:spPr>
        <p:txBody>
          <a:bodyPr/>
          <a:lstStyle/>
          <a:p>
            <a:r>
              <a:rPr lang="fa-IR" dirty="0" smtClean="0">
                <a:solidFill>
                  <a:srgbClr val="FFC000"/>
                </a:solidFill>
                <a:cs typeface="B Davat" panose="00000400000000000000" pitchFamily="2" charset="-78"/>
              </a:rPr>
              <a:t>دوستی با دشمنان</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764704"/>
            <a:ext cx="8946740" cy="5636096"/>
          </a:xfrm>
        </p:spPr>
        <p:txBody>
          <a:bodyPr/>
          <a:lstStyle/>
          <a:p>
            <a:pPr marL="0" indent="0" algn="l">
              <a:lnSpc>
                <a:spcPct val="150000"/>
              </a:lnSpc>
              <a:buNone/>
            </a:pPr>
            <a:r>
              <a:rPr lang="fa-IR" sz="2400" b="1" dirty="0" smtClean="0">
                <a:solidFill>
                  <a:srgbClr val="FFFF00"/>
                </a:solidFill>
                <a:cs typeface="B Zar" panose="00000400000000000000" pitchFamily="2" charset="-78"/>
              </a:rPr>
              <a:t>(3و4و5 </a:t>
            </a:r>
            <a:r>
              <a:rPr lang="fa-IR" sz="2400" b="1" dirty="0">
                <a:solidFill>
                  <a:srgbClr val="FFFF00"/>
                </a:solidFill>
                <a:cs typeface="B Zar" panose="00000400000000000000" pitchFamily="2" charset="-78"/>
              </a:rPr>
              <a:t>از 15)</a:t>
            </a:r>
          </a:p>
          <a:p>
            <a:pPr algn="just">
              <a:lnSpc>
                <a:spcPts val="5000"/>
              </a:lnSpc>
              <a:spcBef>
                <a:spcPts val="0"/>
              </a:spcBef>
              <a:buFont typeface="Wingdings" pitchFamily="2" charset="2"/>
              <a:buChar char="v"/>
            </a:pPr>
            <a:r>
              <a:rPr lang="fa-IR" b="1" dirty="0" smtClean="0">
                <a:solidFill>
                  <a:schemeClr val="tx2">
                    <a:lumMod val="60000"/>
                    <a:lumOff val="40000"/>
                  </a:schemeClr>
                </a:solidFill>
                <a:cs typeface="B Zar" panose="00000400000000000000" pitchFamily="2" charset="-78"/>
              </a:rPr>
              <a:t>ای مؤمنین دشمن را محرم اسرار خود قرار ندهید</a:t>
            </a:r>
          </a:p>
          <a:p>
            <a:pPr algn="just">
              <a:lnSpc>
                <a:spcPts val="5000"/>
              </a:lnSpc>
              <a:spcBef>
                <a:spcPts val="0"/>
              </a:spcBef>
              <a:buFont typeface="Wingdings" pitchFamily="2" charset="2"/>
              <a:buChar char="v"/>
            </a:pPr>
            <a:r>
              <a:rPr lang="fa-IR" b="1" dirty="0" smtClean="0">
                <a:solidFill>
                  <a:schemeClr val="tx2">
                    <a:lumMod val="60000"/>
                    <a:lumOff val="40000"/>
                  </a:schemeClr>
                </a:solidFill>
                <a:cs typeface="B Zar" panose="00000400000000000000" pitchFamily="2" charset="-78"/>
              </a:rPr>
              <a:t>دشمن همواره در پی ایجاد فساد و خلل و به انحراف کشاندن و انحطاط جامعه مسلمانان است.</a:t>
            </a:r>
          </a:p>
          <a:p>
            <a:pPr algn="just">
              <a:lnSpc>
                <a:spcPts val="5000"/>
              </a:lnSpc>
              <a:spcBef>
                <a:spcPts val="0"/>
              </a:spcBef>
              <a:buFont typeface="Wingdings" pitchFamily="2" charset="2"/>
              <a:buChar char="v"/>
            </a:pPr>
            <a:r>
              <a:rPr lang="fa-IR" b="1" dirty="0" smtClean="0">
                <a:solidFill>
                  <a:schemeClr val="tx2">
                    <a:lumMod val="60000"/>
                    <a:lumOff val="40000"/>
                  </a:schemeClr>
                </a:solidFill>
                <a:cs typeface="B Zar" panose="00000400000000000000" pitchFamily="2" charset="-78"/>
              </a:rPr>
              <a:t>حکومتی که با دشمنان دین رابطه صمیمی داشته باشد رو به انحطاط و زوال خواهد گذاشت.</a:t>
            </a:r>
          </a:p>
          <a:p>
            <a:pPr marL="0" indent="0" algn="ctr">
              <a:lnSpc>
                <a:spcPts val="5000"/>
              </a:lnSpc>
              <a:spcBef>
                <a:spcPts val="0"/>
              </a:spcBef>
              <a:buNone/>
            </a:pPr>
            <a:r>
              <a:rPr lang="fa-IR" b="1" dirty="0">
                <a:solidFill>
                  <a:srgbClr val="FFFF00"/>
                </a:solidFill>
              </a:rPr>
              <a:t>يا أَيُّهَا الَّذينَ آمَنُوا لا تَتَّخِذُوا بِطانَةً مِنْ دُونِکُمْ لا يَأْلُونَکُمْ خَبالاً وَدُّوا ما عَنِتُّمْ قَدْ بَدَتِ الْبَغْضاءُ مِنْ أَفْواهِهِمْ وَ ما تُخْفي‏ صُدُورُهُمْ أَکْبَرُ قَدْ بَيَّنَّا لَکُمُ الْآياتِ إِنْ کُنْتُمْ </a:t>
            </a:r>
            <a:r>
              <a:rPr lang="fa-IR" b="1" dirty="0" smtClean="0">
                <a:solidFill>
                  <a:srgbClr val="FFFF00"/>
                </a:solidFill>
              </a:rPr>
              <a:t>تَعْقِلُونَ </a:t>
            </a:r>
            <a:r>
              <a:rPr lang="fa-IR" b="1" dirty="0">
                <a:solidFill>
                  <a:srgbClr val="FFFF00"/>
                </a:solidFill>
              </a:rPr>
              <a:t>(آل عمران/ 118)</a:t>
            </a:r>
            <a:endParaRPr lang="en-US" b="1" dirty="0">
              <a:solidFill>
                <a:srgbClr val="FFFF00"/>
              </a:solidFill>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24</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24</a:t>
            </a:fld>
            <a:endParaRPr lang="en-US" sz="2000" dirty="0"/>
          </a:p>
        </p:txBody>
      </p:sp>
    </p:spTree>
    <p:extLst>
      <p:ext uri="{BB962C8B-B14F-4D97-AF65-F5344CB8AC3E}">
        <p14:creationId xmlns:p14="http://schemas.microsoft.com/office/powerpoint/2010/main" val="360897336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circle(in)">
                                      <p:cBhvr>
                                        <p:cTn id="11" dur="2000"/>
                                        <p:tgtEl>
                                          <p:spTgt spid="3">
                                            <p:txEl>
                                              <p:pRg st="2" end="2"/>
                                            </p:txEl>
                                          </p:spTgt>
                                        </p:tgtEl>
                                      </p:cBhvr>
                                    </p:animEffect>
                                  </p:childTnLst>
                                </p:cTn>
                              </p:par>
                            </p:childTnLst>
                          </p:cTn>
                        </p:par>
                        <p:par>
                          <p:cTn id="12" fill="hold">
                            <p:stCondLst>
                              <p:cond delay="4000"/>
                            </p:stCondLst>
                            <p:childTnLst>
                              <p:par>
                                <p:cTn id="13" presetID="6" presetClass="entr" presetSubtype="16"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ircle(in)">
                                      <p:cBhvr>
                                        <p:cTn id="15" dur="2000"/>
                                        <p:tgtEl>
                                          <p:spTgt spid="3">
                                            <p:txEl>
                                              <p:pRg st="3" end="3"/>
                                            </p:txEl>
                                          </p:spTgt>
                                        </p:tgtEl>
                                      </p:cBhvr>
                                    </p:animEffect>
                                  </p:childTnLst>
                                </p:cTn>
                              </p:par>
                            </p:childTnLst>
                          </p:cTn>
                        </p:par>
                        <p:par>
                          <p:cTn id="16" fill="hold">
                            <p:stCondLst>
                              <p:cond delay="6000"/>
                            </p:stCondLst>
                            <p:childTnLst>
                              <p:par>
                                <p:cTn id="17" presetID="6" presetClass="entr" presetSubtype="16"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178696" cy="457200"/>
          </a:xfrm>
        </p:spPr>
        <p:txBody>
          <a:bodyPr/>
          <a:lstStyle/>
          <a:p>
            <a:r>
              <a:rPr lang="fa-IR" dirty="0" smtClean="0">
                <a:solidFill>
                  <a:srgbClr val="FFC000"/>
                </a:solidFill>
                <a:cs typeface="B Davat" panose="00000400000000000000" pitchFamily="2" charset="-78"/>
              </a:rPr>
              <a:t>دوستی با دشمنان</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764704"/>
            <a:ext cx="8946740" cy="5636096"/>
          </a:xfrm>
        </p:spPr>
        <p:txBody>
          <a:bodyPr/>
          <a:lstStyle/>
          <a:p>
            <a:pPr marL="0" indent="0" algn="l">
              <a:lnSpc>
                <a:spcPct val="150000"/>
              </a:lnSpc>
              <a:buNone/>
            </a:pPr>
            <a:r>
              <a:rPr lang="fa-IR" sz="2400" b="1" dirty="0" smtClean="0">
                <a:solidFill>
                  <a:srgbClr val="FFFF00"/>
                </a:solidFill>
                <a:cs typeface="B Zar" panose="00000400000000000000" pitchFamily="2" charset="-78"/>
              </a:rPr>
              <a:t>(6و7و8 از </a:t>
            </a:r>
            <a:r>
              <a:rPr lang="fa-IR" sz="2400" b="1" dirty="0">
                <a:solidFill>
                  <a:srgbClr val="FFFF00"/>
                </a:solidFill>
                <a:cs typeface="B Zar" panose="00000400000000000000" pitchFamily="2" charset="-78"/>
              </a:rPr>
              <a:t>15)</a:t>
            </a:r>
          </a:p>
          <a:p>
            <a:pPr algn="just">
              <a:lnSpc>
                <a:spcPct val="200000"/>
              </a:lnSpc>
              <a:spcBef>
                <a:spcPts val="0"/>
              </a:spcBef>
              <a:buFont typeface="Wingdings" pitchFamily="2" charset="2"/>
              <a:buChar char="v"/>
            </a:pPr>
            <a:r>
              <a:rPr lang="fa-IR" b="1" dirty="0" smtClean="0">
                <a:solidFill>
                  <a:schemeClr val="tx2">
                    <a:lumMod val="60000"/>
                    <a:lumOff val="40000"/>
                  </a:schemeClr>
                </a:solidFill>
                <a:cs typeface="B Zar" panose="00000400000000000000" pitchFamily="2" charset="-78"/>
              </a:rPr>
              <a:t>هر گونه تمایل و اعتقاد به ستمگران داخلی و خارجی ممنوع است.</a:t>
            </a:r>
          </a:p>
          <a:p>
            <a:pPr algn="just">
              <a:lnSpc>
                <a:spcPct val="200000"/>
              </a:lnSpc>
              <a:spcBef>
                <a:spcPts val="0"/>
              </a:spcBef>
              <a:buFont typeface="Wingdings" pitchFamily="2" charset="2"/>
              <a:buChar char="v"/>
            </a:pPr>
            <a:r>
              <a:rPr lang="fa-IR" b="1" dirty="0" smtClean="0">
                <a:solidFill>
                  <a:schemeClr val="tx2">
                    <a:lumMod val="60000"/>
                    <a:lumOff val="40000"/>
                  </a:schemeClr>
                </a:solidFill>
                <a:cs typeface="B Zar" panose="00000400000000000000" pitchFamily="2" charset="-78"/>
              </a:rPr>
              <a:t>به جای تمسک به دشمنان و ظالمین باید به خدا توکل کرد.</a:t>
            </a:r>
          </a:p>
          <a:p>
            <a:pPr algn="just">
              <a:lnSpc>
                <a:spcPct val="200000"/>
              </a:lnSpc>
              <a:spcBef>
                <a:spcPts val="0"/>
              </a:spcBef>
              <a:buFont typeface="Wingdings" pitchFamily="2" charset="2"/>
              <a:buChar char="v"/>
            </a:pPr>
            <a:r>
              <a:rPr lang="fa-IR" b="1" dirty="0" smtClean="0">
                <a:solidFill>
                  <a:schemeClr val="tx2">
                    <a:lumMod val="60000"/>
                    <a:lumOff val="40000"/>
                  </a:schemeClr>
                </a:solidFill>
                <a:cs typeface="B Zar" panose="00000400000000000000" pitchFamily="2" charset="-78"/>
              </a:rPr>
              <a:t>تکیه بر ظالمان موجب می شود آتش شما را فرا گیرد.</a:t>
            </a:r>
          </a:p>
          <a:p>
            <a:pPr marL="0" indent="0" algn="ctr">
              <a:lnSpc>
                <a:spcPts val="5000"/>
              </a:lnSpc>
              <a:spcBef>
                <a:spcPts val="0"/>
              </a:spcBef>
              <a:buNone/>
            </a:pPr>
            <a:endParaRPr lang="fa-IR" sz="3200" b="1" dirty="0" smtClean="0">
              <a:solidFill>
                <a:srgbClr val="FFFF00"/>
              </a:solidFill>
            </a:endParaRPr>
          </a:p>
          <a:p>
            <a:pPr marL="0" indent="0" algn="ctr">
              <a:lnSpc>
                <a:spcPts val="5000"/>
              </a:lnSpc>
              <a:spcBef>
                <a:spcPts val="0"/>
              </a:spcBef>
              <a:buNone/>
            </a:pPr>
            <a:r>
              <a:rPr lang="fa-IR" sz="3200" b="1" dirty="0" smtClean="0">
                <a:solidFill>
                  <a:srgbClr val="FFFF00"/>
                </a:solidFill>
              </a:rPr>
              <a:t>وَ </a:t>
            </a:r>
            <a:r>
              <a:rPr lang="fa-IR" sz="3200" b="1" dirty="0">
                <a:solidFill>
                  <a:srgbClr val="FFFF00"/>
                </a:solidFill>
              </a:rPr>
              <a:t>لا تَرْکَنُوا إِلَي الَّذينَ ظَلَمُوا فَتَمَسَّکُمُ النَّارُ وَ ما لَکُمْ مِنْ دُونِ اللَّهِ مِنْ أَوْلِياءَ ثُمَّ لا </a:t>
            </a:r>
            <a:r>
              <a:rPr lang="fa-IR" sz="3200" b="1" dirty="0" smtClean="0">
                <a:solidFill>
                  <a:srgbClr val="FFFF00"/>
                </a:solidFill>
              </a:rPr>
              <a:t>تُنْصَرُونَ </a:t>
            </a:r>
          </a:p>
          <a:p>
            <a:pPr marL="0" indent="0" algn="ctr">
              <a:lnSpc>
                <a:spcPts val="5000"/>
              </a:lnSpc>
              <a:spcBef>
                <a:spcPts val="0"/>
              </a:spcBef>
              <a:buNone/>
            </a:pPr>
            <a:r>
              <a:rPr lang="fa-IR" sz="3200" b="1" dirty="0" smtClean="0">
                <a:solidFill>
                  <a:srgbClr val="FFFF00"/>
                </a:solidFill>
              </a:rPr>
              <a:t>(هود/ 113)</a:t>
            </a:r>
            <a:endParaRPr lang="en-US" sz="3200" b="1" dirty="0">
              <a:solidFill>
                <a:srgbClr val="FFFF00"/>
              </a:solidFill>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25</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25</a:t>
            </a:fld>
            <a:endParaRPr lang="en-US" sz="2000" dirty="0"/>
          </a:p>
        </p:txBody>
      </p:sp>
    </p:spTree>
    <p:extLst>
      <p:ext uri="{BB962C8B-B14F-4D97-AF65-F5344CB8AC3E}">
        <p14:creationId xmlns:p14="http://schemas.microsoft.com/office/powerpoint/2010/main" val="2828322845"/>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circle(in)">
                                      <p:cBhvr>
                                        <p:cTn id="11" dur="2000"/>
                                        <p:tgtEl>
                                          <p:spTgt spid="3">
                                            <p:txEl>
                                              <p:pRg st="2" end="2"/>
                                            </p:txEl>
                                          </p:spTgt>
                                        </p:tgtEl>
                                      </p:cBhvr>
                                    </p:animEffect>
                                  </p:childTnLst>
                                </p:cTn>
                              </p:par>
                            </p:childTnLst>
                          </p:cTn>
                        </p:par>
                        <p:par>
                          <p:cTn id="12" fill="hold">
                            <p:stCondLst>
                              <p:cond delay="4000"/>
                            </p:stCondLst>
                            <p:childTnLst>
                              <p:par>
                                <p:cTn id="13" presetID="6" presetClass="entr" presetSubtype="16"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ircle(in)">
                                      <p:cBhvr>
                                        <p:cTn id="15" dur="2000"/>
                                        <p:tgtEl>
                                          <p:spTgt spid="3">
                                            <p:txEl>
                                              <p:pRg st="3" end="3"/>
                                            </p:txEl>
                                          </p:spTgt>
                                        </p:tgtEl>
                                      </p:cBhvr>
                                    </p:animEffect>
                                  </p:childTnLst>
                                </p:cTn>
                              </p:par>
                            </p:childTnLst>
                          </p:cTn>
                        </p:par>
                        <p:par>
                          <p:cTn id="16" fill="hold">
                            <p:stCondLst>
                              <p:cond delay="6000"/>
                            </p:stCondLst>
                            <p:childTnLst>
                              <p:par>
                                <p:cTn id="17" presetID="6" presetClass="entr" presetSubtype="16" fill="hold" nodeType="after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circle(in)">
                                      <p:cBhvr>
                                        <p:cTn id="19" dur="2000"/>
                                        <p:tgtEl>
                                          <p:spTgt spid="3">
                                            <p:txEl>
                                              <p:pRg st="5" end="5"/>
                                            </p:txEl>
                                          </p:spTgt>
                                        </p:tgtEl>
                                      </p:cBhvr>
                                    </p:animEffect>
                                  </p:childTnLst>
                                </p:cTn>
                              </p:par>
                            </p:childTnLst>
                          </p:cTn>
                        </p:par>
                        <p:par>
                          <p:cTn id="20" fill="hold">
                            <p:stCondLst>
                              <p:cond delay="8000"/>
                            </p:stCondLst>
                            <p:childTnLst>
                              <p:par>
                                <p:cTn id="21" presetID="6" presetClass="entr" presetSubtype="16" fill="hold" nodeType="after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circle(in)">
                                      <p:cBhvr>
                                        <p:cTn id="23"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178696" cy="457200"/>
          </a:xfrm>
        </p:spPr>
        <p:txBody>
          <a:bodyPr/>
          <a:lstStyle/>
          <a:p>
            <a:r>
              <a:rPr lang="fa-IR" dirty="0" smtClean="0">
                <a:solidFill>
                  <a:srgbClr val="FFC000"/>
                </a:solidFill>
                <a:cs typeface="B Davat" panose="00000400000000000000" pitchFamily="2" charset="-78"/>
              </a:rPr>
              <a:t>دوستی با دشمنان</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908720"/>
            <a:ext cx="8946740" cy="5492080"/>
          </a:xfrm>
        </p:spPr>
        <p:txBody>
          <a:bodyPr/>
          <a:lstStyle/>
          <a:p>
            <a:pPr marL="0" indent="0" algn="l">
              <a:lnSpc>
                <a:spcPct val="150000"/>
              </a:lnSpc>
              <a:buNone/>
            </a:pPr>
            <a:r>
              <a:rPr lang="fa-IR" sz="2400" b="1" dirty="0" smtClean="0">
                <a:solidFill>
                  <a:srgbClr val="FFFF00"/>
                </a:solidFill>
                <a:cs typeface="B Zar" panose="00000400000000000000" pitchFamily="2" charset="-78"/>
              </a:rPr>
              <a:t>(9 و 10 از </a:t>
            </a:r>
            <a:r>
              <a:rPr lang="fa-IR" sz="2400" b="1" dirty="0">
                <a:solidFill>
                  <a:srgbClr val="FFFF00"/>
                </a:solidFill>
                <a:cs typeface="B Zar" panose="00000400000000000000" pitchFamily="2" charset="-78"/>
              </a:rPr>
              <a:t>15)</a:t>
            </a:r>
          </a:p>
          <a:p>
            <a:pPr algn="just">
              <a:lnSpc>
                <a:spcPct val="150000"/>
              </a:lnSpc>
              <a:spcBef>
                <a:spcPts val="0"/>
              </a:spcBef>
              <a:buFont typeface="Wingdings" pitchFamily="2" charset="2"/>
              <a:buChar char="v"/>
            </a:pPr>
            <a:r>
              <a:rPr lang="fa-IR" b="1" dirty="0" smtClean="0">
                <a:solidFill>
                  <a:schemeClr val="tx2">
                    <a:lumMod val="60000"/>
                    <a:lumOff val="40000"/>
                  </a:schemeClr>
                </a:solidFill>
                <a:cs typeface="B Zar" panose="00000400000000000000" pitchFamily="2" charset="-78"/>
              </a:rPr>
              <a:t>دوستی با  دشمنی که در امر دین با مسلمانان پیکار کرده اند ممنوع است.</a:t>
            </a:r>
          </a:p>
          <a:p>
            <a:pPr algn="just">
              <a:lnSpc>
                <a:spcPct val="150000"/>
              </a:lnSpc>
              <a:spcBef>
                <a:spcPts val="0"/>
              </a:spcBef>
              <a:buFont typeface="Wingdings" pitchFamily="2" charset="2"/>
              <a:buChar char="v"/>
            </a:pPr>
            <a:r>
              <a:rPr lang="fa-IR" b="1" dirty="0" smtClean="0">
                <a:solidFill>
                  <a:schemeClr val="tx2">
                    <a:lumMod val="60000"/>
                    <a:lumOff val="40000"/>
                  </a:schemeClr>
                </a:solidFill>
                <a:cs typeface="B Zar" panose="00000400000000000000" pitchFamily="2" charset="-78"/>
              </a:rPr>
              <a:t>دوستی با کافرانی که مسلمانان را از خانه هایشان بیرون کرده اند ممنوع است.</a:t>
            </a:r>
          </a:p>
          <a:p>
            <a:pPr marL="0" indent="0" algn="ctr">
              <a:lnSpc>
                <a:spcPts val="5000"/>
              </a:lnSpc>
              <a:spcBef>
                <a:spcPts val="0"/>
              </a:spcBef>
              <a:buNone/>
            </a:pPr>
            <a:r>
              <a:rPr lang="fa-IR" sz="3200" b="1" dirty="0">
                <a:solidFill>
                  <a:srgbClr val="FFFF00"/>
                </a:solidFill>
              </a:rPr>
              <a:t>إِنَّما يَنْهاکُمُ اللَّهُ عَنِ الَّذينَ قاتَلُوکُمْ فِي الدِّينِ وَ أَخْرَجُوکُمْ مِنْ دِيارِکُمْ وَ ظاهَرُوا عَلي‏ إِخْراجِکُمْ أَنْ تَوَلَّوْهُمْ وَ مَنْ يَتَوَلَّهُمْ فَأُولئِکَ هُمُ </a:t>
            </a:r>
            <a:r>
              <a:rPr lang="fa-IR" sz="3200" b="1" dirty="0" smtClean="0">
                <a:solidFill>
                  <a:srgbClr val="FFFF00"/>
                </a:solidFill>
              </a:rPr>
              <a:t>الظَّالِمُونَ (ممتحنه/ 9)</a:t>
            </a:r>
            <a:endParaRPr lang="en-US" sz="3200" b="1" dirty="0">
              <a:solidFill>
                <a:srgbClr val="FFFF00"/>
              </a:solidFill>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26</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26</a:t>
            </a:fld>
            <a:endParaRPr lang="en-US" sz="2000" dirty="0"/>
          </a:p>
        </p:txBody>
      </p:sp>
    </p:spTree>
    <p:extLst>
      <p:ext uri="{BB962C8B-B14F-4D97-AF65-F5344CB8AC3E}">
        <p14:creationId xmlns:p14="http://schemas.microsoft.com/office/powerpoint/2010/main" val="3467082524"/>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circle(in)">
                                      <p:cBhvr>
                                        <p:cTn id="11" dur="2000"/>
                                        <p:tgtEl>
                                          <p:spTgt spid="3">
                                            <p:txEl>
                                              <p:pRg st="2" end="2"/>
                                            </p:txEl>
                                          </p:spTgt>
                                        </p:tgtEl>
                                      </p:cBhvr>
                                    </p:animEffect>
                                  </p:childTnLst>
                                </p:cTn>
                              </p:par>
                            </p:childTnLst>
                          </p:cTn>
                        </p:par>
                        <p:par>
                          <p:cTn id="12" fill="hold">
                            <p:stCondLst>
                              <p:cond delay="4000"/>
                            </p:stCondLst>
                            <p:childTnLst>
                              <p:par>
                                <p:cTn id="13" presetID="6" presetClass="entr" presetSubtype="16"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ircle(in)">
                                      <p:cBhvr>
                                        <p:cTn id="15"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178696" cy="457200"/>
          </a:xfrm>
        </p:spPr>
        <p:txBody>
          <a:bodyPr/>
          <a:lstStyle/>
          <a:p>
            <a:r>
              <a:rPr lang="fa-IR" dirty="0" smtClean="0">
                <a:solidFill>
                  <a:srgbClr val="FFC000"/>
                </a:solidFill>
                <a:cs typeface="B Davat" panose="00000400000000000000" pitchFamily="2" charset="-78"/>
              </a:rPr>
              <a:t>دوستی با دشمنان</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8946740" cy="5564088"/>
          </a:xfrm>
        </p:spPr>
        <p:txBody>
          <a:bodyPr/>
          <a:lstStyle/>
          <a:p>
            <a:pPr marL="0" indent="0" algn="l">
              <a:lnSpc>
                <a:spcPct val="150000"/>
              </a:lnSpc>
              <a:buNone/>
            </a:pPr>
            <a:r>
              <a:rPr lang="fa-IR" sz="2400" b="1" dirty="0" smtClean="0">
                <a:solidFill>
                  <a:srgbClr val="FFFF00"/>
                </a:solidFill>
                <a:cs typeface="B Zar" panose="00000400000000000000" pitchFamily="2" charset="-78"/>
              </a:rPr>
              <a:t>(11 و 12 و 13 از </a:t>
            </a:r>
            <a:r>
              <a:rPr lang="fa-IR" sz="2400" b="1" dirty="0">
                <a:solidFill>
                  <a:srgbClr val="FFFF00"/>
                </a:solidFill>
                <a:cs typeface="B Zar" panose="00000400000000000000" pitchFamily="2" charset="-78"/>
              </a:rPr>
              <a:t>15)</a:t>
            </a:r>
          </a:p>
          <a:p>
            <a:pPr algn="just">
              <a:lnSpc>
                <a:spcPts val="3800"/>
              </a:lnSpc>
              <a:spcBef>
                <a:spcPts val="0"/>
              </a:spcBef>
              <a:buFont typeface="Wingdings" pitchFamily="2" charset="2"/>
              <a:buChar char="v"/>
            </a:pPr>
            <a:r>
              <a:rPr lang="fa-IR" b="1" dirty="0">
                <a:solidFill>
                  <a:schemeClr val="tx2">
                    <a:lumMod val="60000"/>
                    <a:lumOff val="40000"/>
                  </a:schemeClr>
                </a:solidFill>
                <a:cs typeface="B Zar" panose="00000400000000000000" pitchFamily="2" charset="-78"/>
              </a:rPr>
              <a:t>حق ندارید دست دوستی به سوی دشمنانی که با مؤمنین عداوت دارند دراز کنید.</a:t>
            </a:r>
          </a:p>
          <a:p>
            <a:pPr algn="just">
              <a:lnSpc>
                <a:spcPts val="3800"/>
              </a:lnSpc>
              <a:spcBef>
                <a:spcPts val="0"/>
              </a:spcBef>
              <a:buFont typeface="Wingdings" pitchFamily="2" charset="2"/>
              <a:buChar char="v"/>
            </a:pPr>
            <a:r>
              <a:rPr lang="fa-IR" b="1" dirty="0" smtClean="0">
                <a:solidFill>
                  <a:schemeClr val="tx2">
                    <a:lumMod val="60000"/>
                    <a:lumOff val="40000"/>
                  </a:schemeClr>
                </a:solidFill>
                <a:cs typeface="B Zar" panose="00000400000000000000" pitchFamily="2" charset="-78"/>
              </a:rPr>
              <a:t>دشمنان خدا، ایمان به پروردگار را بزرگترین جرم می پندارند لذا هرگونه رابطه رابطه دوستی مخفیانه و آشکار با آنان ممنوع است.</a:t>
            </a:r>
          </a:p>
          <a:p>
            <a:pPr algn="just">
              <a:lnSpc>
                <a:spcPts val="3800"/>
              </a:lnSpc>
              <a:spcBef>
                <a:spcPts val="0"/>
              </a:spcBef>
              <a:buFont typeface="Wingdings" pitchFamily="2" charset="2"/>
              <a:buChar char="v"/>
            </a:pPr>
            <a:r>
              <a:rPr lang="fa-IR" b="1" dirty="0" smtClean="0">
                <a:solidFill>
                  <a:schemeClr val="tx2">
                    <a:lumMod val="60000"/>
                    <a:lumOff val="40000"/>
                  </a:schemeClr>
                </a:solidFill>
                <a:cs typeface="B Zar" panose="00000400000000000000" pitchFamily="2" charset="-78"/>
              </a:rPr>
              <a:t>هر کسی از مؤمنین با دشمنان دوستی کند از راه معرفت خدا منحرف گشته و موجبات سقوط را فراهم ساخته است.</a:t>
            </a:r>
          </a:p>
          <a:p>
            <a:pPr marL="0" indent="0" algn="ctr">
              <a:lnSpc>
                <a:spcPct val="150000"/>
              </a:lnSpc>
              <a:spcBef>
                <a:spcPts val="0"/>
              </a:spcBef>
              <a:buNone/>
            </a:pPr>
            <a:r>
              <a:rPr lang="fa-IR" sz="2400" b="1" dirty="0">
                <a:solidFill>
                  <a:srgbClr val="FFFF00"/>
                </a:solidFill>
              </a:rPr>
              <a:t>يا أَيُّهَا الَّذينَ آمَنُوا لا تَتَّخِذُوا عَدُوِّي وَ عَدُوَّکُمْ أَوْلِياءَ تُلْقُونَ إِلَيْهِمْ بِالْمَوَدَّةِ وَ قَدْ کَفَرُوا بِما جاءَکُمْ مِنَ الْحَقِّ يُخْرِجُونَ الرَّسُولَ وَ إِيَّاکُمْ أَنْ تُؤْمِنُوا بِاللَّهِ رَبِّکُمْ إِنْ کُنْتُمْ خَرَجْتُمْ جِهاداً في‏ سَبيلي‏ وَ ابْتِغاءَ مَرْضاتي‏ تُسِرُّونَ إِلَيْهِمْ بِالْمَوَدَّةِ وَ أَنَا أَعْلَمُ بِما أَخْفَيْتُمْ وَ ما أَعْلَنْتُمْ وَ مَنْ يَفْعَلْهُ مِنْکُمْ فَقَدْ ضَلَّ سَواءَ </a:t>
            </a:r>
            <a:r>
              <a:rPr lang="fa-IR" sz="2400" b="1" dirty="0" smtClean="0">
                <a:solidFill>
                  <a:srgbClr val="FFFF00"/>
                </a:solidFill>
              </a:rPr>
              <a:t>السَّبيلِ (</a:t>
            </a:r>
            <a:r>
              <a:rPr lang="fa-IR" sz="2400" b="1" dirty="0">
                <a:solidFill>
                  <a:srgbClr val="FFFF00"/>
                </a:solidFill>
              </a:rPr>
              <a:t>ممتحنه/ </a:t>
            </a:r>
            <a:r>
              <a:rPr lang="fa-IR" sz="2400" b="1" dirty="0" smtClean="0">
                <a:solidFill>
                  <a:srgbClr val="FFFF00"/>
                </a:solidFill>
              </a:rPr>
              <a:t>1)</a:t>
            </a:r>
            <a:endParaRPr lang="en-US" sz="2400" b="1" dirty="0">
              <a:solidFill>
                <a:srgbClr val="FFFF00"/>
              </a:solidFill>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27</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27</a:t>
            </a:fld>
            <a:endParaRPr lang="en-US" sz="2000" dirty="0"/>
          </a:p>
        </p:txBody>
      </p:sp>
    </p:spTree>
    <p:extLst>
      <p:ext uri="{BB962C8B-B14F-4D97-AF65-F5344CB8AC3E}">
        <p14:creationId xmlns:p14="http://schemas.microsoft.com/office/powerpoint/2010/main" val="1890882460"/>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circle(in)">
                                      <p:cBhvr>
                                        <p:cTn id="11" dur="2000"/>
                                        <p:tgtEl>
                                          <p:spTgt spid="3">
                                            <p:txEl>
                                              <p:pRg st="2" end="2"/>
                                            </p:txEl>
                                          </p:spTgt>
                                        </p:tgtEl>
                                      </p:cBhvr>
                                    </p:animEffect>
                                  </p:childTnLst>
                                </p:cTn>
                              </p:par>
                            </p:childTnLst>
                          </p:cTn>
                        </p:par>
                        <p:par>
                          <p:cTn id="12" fill="hold">
                            <p:stCondLst>
                              <p:cond delay="4000"/>
                            </p:stCondLst>
                            <p:childTnLst>
                              <p:par>
                                <p:cTn id="13" presetID="6" presetClass="entr" presetSubtype="16"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ircle(in)">
                                      <p:cBhvr>
                                        <p:cTn id="15" dur="2000"/>
                                        <p:tgtEl>
                                          <p:spTgt spid="3">
                                            <p:txEl>
                                              <p:pRg st="3" end="3"/>
                                            </p:txEl>
                                          </p:spTgt>
                                        </p:tgtEl>
                                      </p:cBhvr>
                                    </p:animEffect>
                                  </p:childTnLst>
                                </p:cTn>
                              </p:par>
                            </p:childTnLst>
                          </p:cTn>
                        </p:par>
                        <p:par>
                          <p:cTn id="16" fill="hold">
                            <p:stCondLst>
                              <p:cond delay="6000"/>
                            </p:stCondLst>
                            <p:childTnLst>
                              <p:par>
                                <p:cTn id="17" presetID="6" presetClass="entr" presetSubtype="16"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178696" cy="457200"/>
          </a:xfrm>
        </p:spPr>
        <p:txBody>
          <a:bodyPr/>
          <a:lstStyle/>
          <a:p>
            <a:r>
              <a:rPr lang="fa-IR" dirty="0" smtClean="0">
                <a:solidFill>
                  <a:srgbClr val="FFC000"/>
                </a:solidFill>
                <a:cs typeface="B Davat" panose="00000400000000000000" pitchFamily="2" charset="-78"/>
              </a:rPr>
              <a:t>دوستی با دشمنان</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764704"/>
            <a:ext cx="8946740" cy="5636096"/>
          </a:xfrm>
        </p:spPr>
        <p:txBody>
          <a:bodyPr/>
          <a:lstStyle/>
          <a:p>
            <a:pPr marL="0" indent="0" algn="l">
              <a:lnSpc>
                <a:spcPct val="150000"/>
              </a:lnSpc>
              <a:buNone/>
            </a:pPr>
            <a:r>
              <a:rPr lang="fa-IR" sz="2400" b="1" dirty="0" smtClean="0">
                <a:solidFill>
                  <a:srgbClr val="FFFF00"/>
                </a:solidFill>
                <a:cs typeface="B Zar" panose="00000400000000000000" pitchFamily="2" charset="-78"/>
              </a:rPr>
              <a:t>(14 از </a:t>
            </a:r>
            <a:r>
              <a:rPr lang="fa-IR" sz="2400" b="1" dirty="0">
                <a:solidFill>
                  <a:srgbClr val="FFFF00"/>
                </a:solidFill>
                <a:cs typeface="B Zar" panose="00000400000000000000" pitchFamily="2" charset="-78"/>
              </a:rPr>
              <a:t>15)</a:t>
            </a:r>
          </a:p>
          <a:p>
            <a:pPr algn="just">
              <a:lnSpc>
                <a:spcPct val="200000"/>
              </a:lnSpc>
              <a:spcBef>
                <a:spcPts val="0"/>
              </a:spcBef>
              <a:buFont typeface="Wingdings" pitchFamily="2" charset="2"/>
              <a:buChar char="v"/>
            </a:pPr>
            <a:r>
              <a:rPr lang="fa-IR" sz="3200" b="1" dirty="0" smtClean="0">
                <a:solidFill>
                  <a:schemeClr val="tx2">
                    <a:lumMod val="60000"/>
                    <a:lumOff val="40000"/>
                  </a:schemeClr>
                </a:solidFill>
                <a:cs typeface="B Zar" panose="00000400000000000000" pitchFamily="2" charset="-78"/>
              </a:rPr>
              <a:t>طرح دوستی با دشمنان و جمعیتی که مورد خشم خداوند می باشند موجب عذاب شدید و خوار کننده است.</a:t>
            </a:r>
          </a:p>
          <a:p>
            <a:pPr marL="0" indent="0" algn="ctr">
              <a:lnSpc>
                <a:spcPts val="5000"/>
              </a:lnSpc>
              <a:spcBef>
                <a:spcPts val="0"/>
              </a:spcBef>
              <a:buNone/>
            </a:pPr>
            <a:endParaRPr lang="fa-IR" sz="3200" b="1" dirty="0" smtClean="0">
              <a:solidFill>
                <a:srgbClr val="FFFF00"/>
              </a:solidFill>
            </a:endParaRPr>
          </a:p>
          <a:p>
            <a:pPr marL="0" indent="0" algn="ctr">
              <a:lnSpc>
                <a:spcPts val="5000"/>
              </a:lnSpc>
              <a:spcBef>
                <a:spcPts val="0"/>
              </a:spcBef>
              <a:buNone/>
            </a:pPr>
            <a:r>
              <a:rPr lang="fa-IR" sz="3200" b="1" dirty="0">
                <a:solidFill>
                  <a:srgbClr val="FFFF00"/>
                </a:solidFill>
              </a:rPr>
              <a:t>أَ لَمْ تَرَ إِلَي الَّذينَ تَوَلَّوْا قَوْماً غَضِبَ اللَّهُ عَلَيْهِمْ ما هُمْ مِنْکُمْ وَ لا مِنْهُمْ وَ يَحْلِفُونَ عَلَي الْکَذِبِ وَ هُمْ </a:t>
            </a:r>
            <a:r>
              <a:rPr lang="fa-IR" sz="3200" b="1" dirty="0" smtClean="0">
                <a:solidFill>
                  <a:srgbClr val="FFFF00"/>
                </a:solidFill>
              </a:rPr>
              <a:t>يَعْلَمُونَ </a:t>
            </a:r>
            <a:r>
              <a:rPr lang="fa-IR" sz="3200" dirty="0" smtClean="0">
                <a:solidFill>
                  <a:srgbClr val="FFFF00"/>
                </a:solidFill>
              </a:rPr>
              <a:t>* </a:t>
            </a:r>
            <a:r>
              <a:rPr lang="fa-IR" sz="3200" b="1" dirty="0" smtClean="0">
                <a:solidFill>
                  <a:srgbClr val="FFFF00"/>
                </a:solidFill>
              </a:rPr>
              <a:t>أَعَدَّ </a:t>
            </a:r>
            <a:r>
              <a:rPr lang="fa-IR" sz="3200" b="1" dirty="0">
                <a:solidFill>
                  <a:srgbClr val="FFFF00"/>
                </a:solidFill>
              </a:rPr>
              <a:t>اللَّهُ لَهُمْ عَذاباً شَديداً إِنَّهُمْ ساءَ ما کانُوا </a:t>
            </a:r>
            <a:r>
              <a:rPr lang="fa-IR" sz="3200" b="1" dirty="0" smtClean="0">
                <a:solidFill>
                  <a:srgbClr val="FFFF00"/>
                </a:solidFill>
              </a:rPr>
              <a:t>يَعْمَلُونَ (مجادله/ 14 و 15)</a:t>
            </a:r>
            <a:endParaRPr lang="en-US" sz="3200" b="1" dirty="0">
              <a:solidFill>
                <a:srgbClr val="FFFF00"/>
              </a:solidFill>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28</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28</a:t>
            </a:fld>
            <a:endParaRPr lang="en-US" sz="2000" dirty="0"/>
          </a:p>
        </p:txBody>
      </p:sp>
    </p:spTree>
    <p:extLst>
      <p:ext uri="{BB962C8B-B14F-4D97-AF65-F5344CB8AC3E}">
        <p14:creationId xmlns:p14="http://schemas.microsoft.com/office/powerpoint/2010/main" val="2609813991"/>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circle(in)">
                                      <p:cBhvr>
                                        <p:cTn id="11"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178696" cy="457200"/>
          </a:xfrm>
        </p:spPr>
        <p:txBody>
          <a:bodyPr/>
          <a:lstStyle/>
          <a:p>
            <a:r>
              <a:rPr lang="fa-IR" dirty="0" smtClean="0">
                <a:solidFill>
                  <a:srgbClr val="FFC000"/>
                </a:solidFill>
                <a:cs typeface="B Davat" panose="00000400000000000000" pitchFamily="2" charset="-78"/>
              </a:rPr>
              <a:t>دوستی با دشمنان</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764704"/>
            <a:ext cx="8946740" cy="5636096"/>
          </a:xfrm>
        </p:spPr>
        <p:txBody>
          <a:bodyPr/>
          <a:lstStyle/>
          <a:p>
            <a:pPr marL="0" indent="0" algn="l">
              <a:lnSpc>
                <a:spcPct val="150000"/>
              </a:lnSpc>
              <a:buNone/>
            </a:pPr>
            <a:r>
              <a:rPr lang="fa-IR" sz="2400" b="1" dirty="0" smtClean="0">
                <a:solidFill>
                  <a:srgbClr val="FFFF00"/>
                </a:solidFill>
                <a:cs typeface="B Zar" panose="00000400000000000000" pitchFamily="2" charset="-78"/>
              </a:rPr>
              <a:t>(15 از </a:t>
            </a:r>
            <a:r>
              <a:rPr lang="fa-IR" sz="2400" b="1" dirty="0">
                <a:solidFill>
                  <a:srgbClr val="FFFF00"/>
                </a:solidFill>
                <a:cs typeface="B Zar" panose="00000400000000000000" pitchFamily="2" charset="-78"/>
              </a:rPr>
              <a:t>15)</a:t>
            </a:r>
          </a:p>
          <a:p>
            <a:pPr algn="just">
              <a:lnSpc>
                <a:spcPct val="150000"/>
              </a:lnSpc>
              <a:spcBef>
                <a:spcPts val="0"/>
              </a:spcBef>
              <a:buFont typeface="Wingdings" pitchFamily="2" charset="2"/>
              <a:buChar char="v"/>
            </a:pPr>
            <a:r>
              <a:rPr lang="fa-IR" b="1" dirty="0" smtClean="0">
                <a:solidFill>
                  <a:schemeClr val="tx2">
                    <a:lumMod val="60000"/>
                    <a:lumOff val="40000"/>
                  </a:schemeClr>
                </a:solidFill>
                <a:cs typeface="B Zar" panose="00000400000000000000" pitchFamily="2" charset="-78"/>
              </a:rPr>
              <a:t>آثار دوستی با یهود و نصاری و تکیه بر دشمنان عبارتند از: </a:t>
            </a:r>
          </a:p>
          <a:p>
            <a:pPr marL="0" indent="0" algn="ctr">
              <a:lnSpc>
                <a:spcPct val="150000"/>
              </a:lnSpc>
              <a:spcBef>
                <a:spcPts val="0"/>
              </a:spcBef>
              <a:buNone/>
            </a:pPr>
            <a:r>
              <a:rPr lang="fa-IR" b="1" dirty="0" smtClean="0">
                <a:solidFill>
                  <a:schemeClr val="tx2">
                    <a:lumMod val="60000"/>
                    <a:lumOff val="40000"/>
                  </a:schemeClr>
                </a:solidFill>
                <a:cs typeface="B Zar" panose="00000400000000000000" pitchFamily="2" charset="-78"/>
              </a:rPr>
              <a:t>حبط اعمال/ خسران/ ظلم/ محرومیت از هدایت/ انحطاط و سقوط</a:t>
            </a:r>
          </a:p>
          <a:p>
            <a:pPr marL="0" indent="0" algn="ctr">
              <a:lnSpc>
                <a:spcPts val="4300"/>
              </a:lnSpc>
              <a:spcBef>
                <a:spcPts val="0"/>
              </a:spcBef>
              <a:buNone/>
            </a:pPr>
            <a:r>
              <a:rPr lang="fa-IR" b="1" dirty="0" smtClean="0">
                <a:solidFill>
                  <a:srgbClr val="FFFF00"/>
                </a:solidFill>
              </a:rPr>
              <a:t>يا </a:t>
            </a:r>
            <a:r>
              <a:rPr lang="fa-IR" b="1" dirty="0">
                <a:solidFill>
                  <a:srgbClr val="FFFF00"/>
                </a:solidFill>
              </a:rPr>
              <a:t>أَيُّهَا الَّذينَ آمَنُوا لا تَتَّخِذُوا الْيَهُودَ وَ النَّصاري‏ أَوْلِياءَ بَعْضُهُمْ أَوْلِياءُ بَعْضٍ وَ مَنْ يَتَوَلَّهُمْ مِنْکُمْ فَإِنَّهُ مِنْهُمْ إِنَّ اللَّهَ لا يَهْدِي الْقَوْمَ </a:t>
            </a:r>
            <a:r>
              <a:rPr lang="fa-IR" b="1" dirty="0" smtClean="0">
                <a:solidFill>
                  <a:srgbClr val="FFFF00"/>
                </a:solidFill>
              </a:rPr>
              <a:t>الظَّالِمينَ</a:t>
            </a:r>
            <a:r>
              <a:rPr lang="fa-IR" dirty="0" smtClean="0">
                <a:solidFill>
                  <a:srgbClr val="FFFF00"/>
                </a:solidFill>
              </a:rPr>
              <a:t> * </a:t>
            </a:r>
            <a:r>
              <a:rPr lang="fa-IR" b="1" dirty="0" smtClean="0">
                <a:solidFill>
                  <a:srgbClr val="FFFF00"/>
                </a:solidFill>
              </a:rPr>
              <a:t>فَتَرَي </a:t>
            </a:r>
            <a:r>
              <a:rPr lang="fa-IR" b="1" dirty="0">
                <a:solidFill>
                  <a:srgbClr val="FFFF00"/>
                </a:solidFill>
              </a:rPr>
              <a:t>الَّذينَ في‏ قُلُوبِهِمْ مَرَضٌ يُسارِعُونَ فيهِمْ يَقُولُونَ نَخْشي‏ أَنْ تُصيبَنا دائِرَةٌ فَعَسَي اللَّهُ أَنْ يَأْتِيَ بِالْفَتْحِ أَوْ أَمْرٍ مِنْ عِنْدِهِ فَيُصْبِحُوا عَلي‏ ما أَسَرُّوا في‏ أَنْفُسِهِمْ </a:t>
            </a:r>
            <a:r>
              <a:rPr lang="fa-IR" b="1" dirty="0" smtClean="0">
                <a:solidFill>
                  <a:srgbClr val="FFFF00"/>
                </a:solidFill>
              </a:rPr>
              <a:t>نادِمينَ</a:t>
            </a:r>
            <a:r>
              <a:rPr lang="fa-IR" dirty="0" smtClean="0">
                <a:solidFill>
                  <a:srgbClr val="FFFF00"/>
                </a:solidFill>
              </a:rPr>
              <a:t> * </a:t>
            </a:r>
            <a:r>
              <a:rPr lang="fa-IR" b="1" dirty="0" smtClean="0">
                <a:solidFill>
                  <a:srgbClr val="FFFF00"/>
                </a:solidFill>
              </a:rPr>
              <a:t>وَ </a:t>
            </a:r>
            <a:r>
              <a:rPr lang="fa-IR" b="1" dirty="0">
                <a:solidFill>
                  <a:srgbClr val="FFFF00"/>
                </a:solidFill>
              </a:rPr>
              <a:t>يَقُولُ الَّذينَ آمَنُوا أَ هؤُلاءِ الَّذينَ أَقْسَمُوا بِاللَّهِ جَهْدَ أَيْمانِهِمْ إِنَّهُمْ لَمَعَکُمْ حَبِطَتْ أَعْمالُهُمْ فَأَصْبَحُوا </a:t>
            </a:r>
            <a:r>
              <a:rPr lang="fa-IR" b="1" dirty="0" smtClean="0">
                <a:solidFill>
                  <a:srgbClr val="FFFF00"/>
                </a:solidFill>
              </a:rPr>
              <a:t>خاسِرينَ (مائده/ 51 و 52 و 53)</a:t>
            </a:r>
            <a:endParaRPr lang="en-US" b="1" dirty="0">
              <a:solidFill>
                <a:srgbClr val="FFFF00"/>
              </a:solidFill>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29</a:t>
            </a:fld>
            <a:endParaRPr lang="en-US"/>
          </a:p>
        </p:txBody>
      </p:sp>
      <p:sp>
        <p:nvSpPr>
          <p:cNvPr id="7" name="Slide Number Placeholder 2"/>
          <p:cNvSpPr txBox="1">
            <a:spLocks/>
          </p:cNvSpPr>
          <p:nvPr/>
        </p:nvSpPr>
        <p:spPr bwMode="auto">
          <a:xfrm>
            <a:off x="8496944"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29</a:t>
            </a:fld>
            <a:endParaRPr lang="en-US" sz="2000" dirty="0"/>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386713838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circle(in)">
                                      <p:cBhvr>
                                        <p:cTn id="11" dur="2000"/>
                                        <p:tgtEl>
                                          <p:spTgt spid="3">
                                            <p:txEl>
                                              <p:pRg st="2" end="2"/>
                                            </p:txEl>
                                          </p:spTgt>
                                        </p:tgtEl>
                                      </p:cBhvr>
                                    </p:animEffect>
                                  </p:childTnLst>
                                </p:cTn>
                              </p:par>
                            </p:childTnLst>
                          </p:cTn>
                        </p:par>
                        <p:par>
                          <p:cTn id="12" fill="hold">
                            <p:stCondLst>
                              <p:cond delay="4000"/>
                            </p:stCondLst>
                            <p:childTnLst>
                              <p:par>
                                <p:cTn id="13" presetID="6" presetClass="entr" presetSubtype="16"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ircle(in)">
                                      <p:cBhvr>
                                        <p:cTn id="15"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196752"/>
            <a:ext cx="8640960" cy="5400600"/>
          </a:xfrm>
        </p:spPr>
        <p:txBody>
          <a:bodyPr/>
          <a:lstStyle/>
          <a:p>
            <a:pPr algn="ctr">
              <a:lnSpc>
                <a:spcPct val="200000"/>
              </a:lnSpc>
            </a:pPr>
            <a:r>
              <a:rPr lang="fa-IR" sz="3200" b="0" dirty="0">
                <a:solidFill>
                  <a:srgbClr val="FFFF00"/>
                </a:solidFill>
              </a:rPr>
              <a:t>ذلِکَ بِأَنَّ اللَّهَ لَمْ یَکُ مُغَیِّراً نِعْمَةً أَنْعَمَها عَلی‏ قَوْمٍ حَتَّی یُغَیِّرُوا ما بِأَنْفُسِهِمْ وَ أَنَّ اللَّهَ سَمیعٌ </a:t>
            </a:r>
            <a:r>
              <a:rPr lang="fa-IR" sz="3200" b="0" dirty="0" smtClean="0">
                <a:solidFill>
                  <a:srgbClr val="FFFF00"/>
                </a:solidFill>
              </a:rPr>
              <a:t>عَلیمٌ (سوره انفال/ آیه 53)</a:t>
            </a:r>
            <a:r>
              <a:rPr lang="fa-IR" sz="3200" b="0" dirty="0" smtClean="0"/>
              <a:t/>
            </a:r>
            <a:br>
              <a:rPr lang="fa-IR" sz="3200" b="0" dirty="0" smtClean="0"/>
            </a:br>
            <a:r>
              <a:rPr lang="fa-IR" sz="3200" b="0" dirty="0" smtClean="0"/>
              <a:t>خداوند هیچ نعمتی را که به گروهی بخشیده تغییر نمی دهد و از آن نمی گیرد جز آنکه آنها خودشان را تغییر دهند و </a:t>
            </a:r>
            <a:r>
              <a:rPr lang="fa-IR" sz="3200" b="0" dirty="0"/>
              <a:t>گ</a:t>
            </a:r>
            <a:r>
              <a:rPr lang="fa-IR" sz="3200" b="0" dirty="0" smtClean="0"/>
              <a:t>ناهی کنند که بخاطر آن مستحق سلب آن نعمت شوند.</a:t>
            </a:r>
            <a:endParaRPr lang="fa-IR" sz="3200" dirty="0">
              <a:cs typeface="B Davat" panose="00000400000000000000" pitchFamily="2" charset="-78"/>
            </a:endParaRPr>
          </a:p>
        </p:txBody>
      </p:sp>
      <p:sp>
        <p:nvSpPr>
          <p:cNvPr id="4" name="Slide Number Placeholder 3"/>
          <p:cNvSpPr>
            <a:spLocks noGrp="1"/>
          </p:cNvSpPr>
          <p:nvPr>
            <p:ph type="sldNum" sz="quarter" idx="12"/>
          </p:nvPr>
        </p:nvSpPr>
        <p:spPr>
          <a:xfrm>
            <a:off x="1548408" y="6515100"/>
            <a:ext cx="1295400" cy="244475"/>
          </a:xfrm>
        </p:spPr>
        <p:txBody>
          <a:bodyPr/>
          <a:lstStyle/>
          <a:p>
            <a:fld id="{769DC3D2-2B4D-4328-871D-A3A51B5CD5FC}" type="slidenum">
              <a:rPr lang="en-US" smtClean="0"/>
              <a:pPr/>
              <a:t>3</a:t>
            </a:fld>
            <a:endParaRPr lang="en-US" dirty="0"/>
          </a:p>
        </p:txBody>
      </p:sp>
      <p:sp>
        <p:nvSpPr>
          <p:cNvPr id="5" name="Slide Number Placeholder 2"/>
          <p:cNvSpPr txBox="1">
            <a:spLocks/>
          </p:cNvSpPr>
          <p:nvPr/>
        </p:nvSpPr>
        <p:spPr bwMode="auto">
          <a:xfrm>
            <a:off x="8607759" y="96574"/>
            <a:ext cx="36004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3200" dirty="0" smtClean="0">
                <a:cs typeface="B Zar" panose="00000400000000000000" pitchFamily="2" charset="-78"/>
              </a:rPr>
              <a:t>3</a:t>
            </a:r>
            <a:endParaRPr lang="en-US" sz="2000" dirty="0">
              <a:cs typeface="B Zar" panose="00000400000000000000" pitchFamily="2" charset="-78"/>
            </a:endParaRPr>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250704" cy="457200"/>
          </a:xfrm>
        </p:spPr>
        <p:txBody>
          <a:bodyPr/>
          <a:lstStyle/>
          <a:p>
            <a:r>
              <a:rPr lang="fa-IR" dirty="0" smtClean="0">
                <a:solidFill>
                  <a:srgbClr val="FFC000"/>
                </a:solidFill>
                <a:cs typeface="B Davat" panose="00000400000000000000" pitchFamily="2" charset="-78"/>
              </a:rPr>
              <a:t>تبعیت کردن از دشمن</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8946740" cy="5564088"/>
          </a:xfrm>
        </p:spPr>
        <p:txBody>
          <a:bodyPr/>
          <a:lstStyle/>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			</a:t>
            </a:r>
            <a:r>
              <a:rPr lang="fa-IR" b="1" dirty="0">
                <a:solidFill>
                  <a:srgbClr val="FFFF00"/>
                </a:solidFill>
                <a:cs typeface="B Zar" panose="00000400000000000000" pitchFamily="2" charset="-78"/>
              </a:rPr>
              <a:t>بر اساس آیات قرآن، زمامداران و مردم (حکومت و جامعه) باید به این اصول توجه کنند:</a:t>
            </a:r>
          </a:p>
          <a:p>
            <a:pPr marL="0" indent="0">
              <a:lnSpc>
                <a:spcPct val="150000"/>
              </a:lnSpc>
              <a:spcBef>
                <a:spcPts val="0"/>
              </a:spcBef>
              <a:buNone/>
            </a:pPr>
            <a:r>
              <a:rPr lang="fa-IR" b="1" dirty="0" smtClean="0">
                <a:solidFill>
                  <a:schemeClr val="tx2">
                    <a:lumMod val="60000"/>
                    <a:lumOff val="40000"/>
                  </a:schemeClr>
                </a:solidFill>
                <a:cs typeface="B Zar" panose="00000400000000000000" pitchFamily="2" charset="-78"/>
              </a:rPr>
              <a:t>1</a:t>
            </a:r>
            <a:r>
              <a:rPr lang="fa-IR" sz="2400" b="1" dirty="0" smtClean="0">
                <a:solidFill>
                  <a:schemeClr val="tx2">
                    <a:lumMod val="60000"/>
                    <a:lumOff val="40000"/>
                  </a:schemeClr>
                </a:solidFill>
                <a:cs typeface="B Zar" panose="00000400000000000000" pitchFamily="2" charset="-78"/>
              </a:rPr>
              <a:t>- با پیشنهادهای سازشکارانه و خطوط انحرافی دشمنان مخالفت کنید.</a:t>
            </a:r>
          </a:p>
          <a:p>
            <a:pPr marL="0" indent="0">
              <a:lnSpc>
                <a:spcPct val="150000"/>
              </a:lnSpc>
              <a:spcBef>
                <a:spcPts val="0"/>
              </a:spcBef>
              <a:buNone/>
            </a:pPr>
            <a:r>
              <a:rPr lang="fa-IR" sz="2400" b="1" dirty="0" smtClean="0">
                <a:solidFill>
                  <a:schemeClr val="tx2">
                    <a:lumMod val="60000"/>
                    <a:lumOff val="40000"/>
                  </a:schemeClr>
                </a:solidFill>
                <a:cs typeface="B Zar" panose="00000400000000000000" pitchFamily="2" charset="-78"/>
              </a:rPr>
              <a:t>2- با جهاد فکری، فرهنگی و ... از دشمنان تبعیت نکرده و به مقابله با آن برخیزید.</a:t>
            </a:r>
          </a:p>
          <a:p>
            <a:pPr marL="0" indent="0">
              <a:lnSpc>
                <a:spcPct val="150000"/>
              </a:lnSpc>
              <a:spcBef>
                <a:spcPts val="0"/>
              </a:spcBef>
              <a:buNone/>
            </a:pPr>
            <a:r>
              <a:rPr lang="fa-IR" sz="2400" b="1" dirty="0" smtClean="0">
                <a:solidFill>
                  <a:schemeClr val="tx2">
                    <a:lumMod val="60000"/>
                    <a:lumOff val="40000"/>
                  </a:schemeClr>
                </a:solidFill>
                <a:cs typeface="B Zar" panose="00000400000000000000" pitchFamily="2" charset="-78"/>
              </a:rPr>
              <a:t>3- با عدم تبعیت از دشمن، ابتدا طاغوت زدایی کنید تا بتوانید نظام الهی را جانشین آن گردانید.</a:t>
            </a:r>
          </a:p>
          <a:p>
            <a:pPr marL="0" indent="0">
              <a:lnSpc>
                <a:spcPct val="150000"/>
              </a:lnSpc>
              <a:spcBef>
                <a:spcPts val="0"/>
              </a:spcBef>
              <a:buNone/>
            </a:pPr>
            <a:r>
              <a:rPr lang="fa-IR" sz="2400" b="1" dirty="0" smtClean="0">
                <a:solidFill>
                  <a:schemeClr val="tx2">
                    <a:lumMod val="60000"/>
                    <a:lumOff val="40000"/>
                  </a:schemeClr>
                </a:solidFill>
                <a:cs typeface="B Zar" panose="00000400000000000000" pitchFamily="2" charset="-78"/>
              </a:rPr>
              <a:t>4- اگر شما از دشمنان تبعیت نکردید و سختی ها را با توکل به خداوند تحمل </a:t>
            </a:r>
          </a:p>
          <a:p>
            <a:pPr marL="0" indent="0">
              <a:lnSpc>
                <a:spcPct val="150000"/>
              </a:lnSpc>
              <a:spcBef>
                <a:spcPts val="0"/>
              </a:spcBef>
              <a:buNone/>
            </a:pPr>
            <a:r>
              <a:rPr lang="fa-IR" sz="2400" b="1" dirty="0">
                <a:solidFill>
                  <a:schemeClr val="tx2">
                    <a:lumMod val="60000"/>
                    <a:lumOff val="40000"/>
                  </a:schemeClr>
                </a:solidFill>
                <a:cs typeface="B Zar" panose="00000400000000000000" pitchFamily="2" charset="-78"/>
              </a:rPr>
              <a:t>	</a:t>
            </a:r>
            <a:r>
              <a:rPr lang="fa-IR" sz="2400" b="1" dirty="0" smtClean="0">
                <a:solidFill>
                  <a:schemeClr val="tx2">
                    <a:lumMod val="60000"/>
                    <a:lumOff val="40000"/>
                  </a:schemeClr>
                </a:solidFill>
                <a:cs typeface="B Zar" panose="00000400000000000000" pitchFamily="2" charset="-78"/>
              </a:rPr>
              <a:t>کردید او حافظ و نگهبان شما (حکومت و جامعه خواهد بود.</a:t>
            </a:r>
          </a:p>
          <a:p>
            <a:pPr marL="0" indent="0">
              <a:lnSpc>
                <a:spcPct val="150000"/>
              </a:lnSpc>
              <a:spcBef>
                <a:spcPts val="0"/>
              </a:spcBef>
              <a:buNone/>
            </a:pPr>
            <a:r>
              <a:rPr lang="fa-IR" sz="2400" b="1" dirty="0">
                <a:solidFill>
                  <a:schemeClr val="tx2">
                    <a:lumMod val="60000"/>
                    <a:lumOff val="40000"/>
                  </a:schemeClr>
                </a:solidFill>
                <a:cs typeface="B Zar" panose="00000400000000000000" pitchFamily="2" charset="-78"/>
              </a:rPr>
              <a:t>	</a:t>
            </a:r>
            <a:r>
              <a:rPr lang="fa-IR" sz="2400" b="1" dirty="0" smtClean="0">
                <a:solidFill>
                  <a:schemeClr val="tx2">
                    <a:lumMod val="60000"/>
                    <a:lumOff val="40000"/>
                  </a:schemeClr>
                </a:solidFill>
                <a:cs typeface="B Zar" panose="00000400000000000000" pitchFamily="2" charset="-78"/>
              </a:rPr>
              <a:t>	</a:t>
            </a:r>
            <a:r>
              <a:rPr lang="fa-IR" sz="2400" b="1" dirty="0" smtClean="0">
                <a:solidFill>
                  <a:srgbClr val="FFFF00"/>
                </a:solidFill>
                <a:cs typeface="B Zar" panose="00000400000000000000" pitchFamily="2" charset="-78"/>
              </a:rPr>
              <a:t>( آیات 1 تا 3 سوره احزاب و آیه 52 سوره فرقان)</a:t>
            </a:r>
            <a:endParaRPr lang="en-US" sz="24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30</a:t>
            </a:fld>
            <a:endParaRPr lang="en-US"/>
          </a:p>
        </p:txBody>
      </p:sp>
      <p:sp>
        <p:nvSpPr>
          <p:cNvPr id="7" name="Slide Number Placeholder 2"/>
          <p:cNvSpPr txBox="1">
            <a:spLocks/>
          </p:cNvSpPr>
          <p:nvPr/>
        </p:nvSpPr>
        <p:spPr bwMode="auto">
          <a:xfrm>
            <a:off x="8532440"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30</a:t>
            </a:fld>
            <a:endParaRPr lang="en-US" sz="2000" dirty="0"/>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247607011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375" autoRev="1" fill="hold">
                                          <p:stCondLst>
                                            <p:cond delay="0"/>
                                          </p:stCondLst>
                                        </p:cTn>
                                        <p:tgtEl>
                                          <p:spTgt spid="3">
                                            <p:txEl>
                                              <p:pRg st="0" end="0"/>
                                            </p:txEl>
                                          </p:spTgt>
                                        </p:tgtEl>
                                        <p:attrNameLst>
                                          <p:attrName>ppt_w</p:attrName>
                                        </p:attrNameLst>
                                      </p:cBhvr>
                                    </p:anim>
                                    <p:anim by="(#ppt_w*0.50)" calcmode="lin" valueType="num">
                                      <p:cBhvr>
                                        <p:cTn id="8" dur="375" decel="50000" autoRev="1" fill="hold">
                                          <p:stCondLst>
                                            <p:cond delay="0"/>
                                          </p:stCondLst>
                                        </p:cTn>
                                        <p:tgtEl>
                                          <p:spTgt spid="3">
                                            <p:txEl>
                                              <p:pRg st="0" end="0"/>
                                            </p:txEl>
                                          </p:spTgt>
                                        </p:tgtEl>
                                        <p:attrNameLst>
                                          <p:attrName>ppt_x</p:attrName>
                                        </p:attrNameLst>
                                      </p:cBhvr>
                                    </p:anim>
                                    <p:anim from="(-#ppt_h/2)" to="(#ppt_y)" calcmode="lin" valueType="num">
                                      <p:cBhvr>
                                        <p:cTn id="9" dur="750" fill="hold">
                                          <p:stCondLst>
                                            <p:cond delay="0"/>
                                          </p:stCondLst>
                                        </p:cTn>
                                        <p:tgtEl>
                                          <p:spTgt spid="3">
                                            <p:txEl>
                                              <p:pRg st="0" end="0"/>
                                            </p:txEl>
                                          </p:spTgt>
                                        </p:tgtEl>
                                        <p:attrNameLst>
                                          <p:attrName>ppt_y</p:attrName>
                                        </p:attrNameLst>
                                      </p:cBhvr>
                                    </p:anim>
                                    <p:animRot by="21600000">
                                      <p:cBhvr>
                                        <p:cTn id="10" dur="750" fill="hold">
                                          <p:stCondLst>
                                            <p:cond delay="0"/>
                                          </p:stCondLst>
                                        </p:cTn>
                                        <p:tgtEl>
                                          <p:spTgt spid="3">
                                            <p:txEl>
                                              <p:pRg st="0" end="0"/>
                                            </p:txEl>
                                          </p:spTgt>
                                        </p:tgtEl>
                                        <p:attrNameLst>
                                          <p:attrName>r</p:attrName>
                                        </p:attrNameLst>
                                      </p:cBhvr>
                                    </p:animRot>
                                  </p:childTnLst>
                                </p:cTn>
                              </p:par>
                            </p:childTnLst>
                          </p:cTn>
                        </p:par>
                        <p:par>
                          <p:cTn id="11" fill="hold">
                            <p:stCondLst>
                              <p:cond delay="5475"/>
                            </p:stCondLst>
                            <p:childTnLst>
                              <p:par>
                                <p:cTn id="12" presetID="56" presetClass="entr" presetSubtype="0" fill="hold" nodeType="afterEffect">
                                  <p:stCondLst>
                                    <p:cond delay="0"/>
                                  </p:stCondLst>
                                  <p:iterate type="lt">
                                    <p:tmPct val="10000"/>
                                  </p:iterate>
                                  <p:childTnLst>
                                    <p:set>
                                      <p:cBhvr>
                                        <p:cTn id="13" dur="1" fill="hold">
                                          <p:stCondLst>
                                            <p:cond delay="0"/>
                                          </p:stCondLst>
                                        </p:cTn>
                                        <p:tgtEl>
                                          <p:spTgt spid="3">
                                            <p:txEl>
                                              <p:pRg st="1" end="1"/>
                                            </p:txEl>
                                          </p:spTgt>
                                        </p:tgtEl>
                                        <p:attrNameLst>
                                          <p:attrName>style.visibility</p:attrName>
                                        </p:attrNameLst>
                                      </p:cBhvr>
                                      <p:to>
                                        <p:strVal val="visible"/>
                                      </p:to>
                                    </p:set>
                                    <p:anim by="(-#ppt_w*2)" calcmode="lin" valueType="num">
                                      <p:cBhvr rctx="PPT">
                                        <p:cTn id="14" dur="375" autoRev="1" fill="hold">
                                          <p:stCondLst>
                                            <p:cond delay="0"/>
                                          </p:stCondLst>
                                        </p:cTn>
                                        <p:tgtEl>
                                          <p:spTgt spid="3">
                                            <p:txEl>
                                              <p:pRg st="1" end="1"/>
                                            </p:txEl>
                                          </p:spTgt>
                                        </p:tgtEl>
                                        <p:attrNameLst>
                                          <p:attrName>ppt_w</p:attrName>
                                        </p:attrNameLst>
                                      </p:cBhvr>
                                    </p:anim>
                                    <p:anim by="(#ppt_w*0.50)" calcmode="lin" valueType="num">
                                      <p:cBhvr>
                                        <p:cTn id="15" dur="375" decel="50000" autoRev="1" fill="hold">
                                          <p:stCondLst>
                                            <p:cond delay="0"/>
                                          </p:stCondLst>
                                        </p:cTn>
                                        <p:tgtEl>
                                          <p:spTgt spid="3">
                                            <p:txEl>
                                              <p:pRg st="1" end="1"/>
                                            </p:txEl>
                                          </p:spTgt>
                                        </p:tgtEl>
                                        <p:attrNameLst>
                                          <p:attrName>ppt_x</p:attrName>
                                        </p:attrNameLst>
                                      </p:cBhvr>
                                    </p:anim>
                                    <p:anim from="(-#ppt_h/2)" to="(#ppt_y)" calcmode="lin" valueType="num">
                                      <p:cBhvr>
                                        <p:cTn id="16" dur="750" fill="hold">
                                          <p:stCondLst>
                                            <p:cond delay="0"/>
                                          </p:stCondLst>
                                        </p:cTn>
                                        <p:tgtEl>
                                          <p:spTgt spid="3">
                                            <p:txEl>
                                              <p:pRg st="1" end="1"/>
                                            </p:txEl>
                                          </p:spTgt>
                                        </p:tgtEl>
                                        <p:attrNameLst>
                                          <p:attrName>ppt_y</p:attrName>
                                        </p:attrNameLst>
                                      </p:cBhvr>
                                    </p:anim>
                                    <p:animRot by="21600000">
                                      <p:cBhvr>
                                        <p:cTn id="17" dur="750" fill="hold">
                                          <p:stCondLst>
                                            <p:cond delay="0"/>
                                          </p:stCondLst>
                                        </p:cTn>
                                        <p:tgtEl>
                                          <p:spTgt spid="3">
                                            <p:txEl>
                                              <p:pRg st="1" end="1"/>
                                            </p:txEl>
                                          </p:spTgt>
                                        </p:tgtEl>
                                        <p:attrNameLst>
                                          <p:attrName>r</p:attrName>
                                        </p:attrNameLst>
                                      </p:cBhvr>
                                    </p:animRot>
                                  </p:childTnLst>
                                </p:cTn>
                              </p:par>
                            </p:childTnLst>
                          </p:cTn>
                        </p:par>
                        <p:par>
                          <p:cTn id="18" fill="hold">
                            <p:stCondLst>
                              <p:cond delay="10125"/>
                            </p:stCondLst>
                            <p:childTnLst>
                              <p:par>
                                <p:cTn id="19" presetID="56" presetClass="entr" presetSubtype="0" fill="hold" nodeType="afterEffect">
                                  <p:stCondLst>
                                    <p:cond delay="0"/>
                                  </p:stCondLst>
                                  <p:iterate type="lt">
                                    <p:tmPct val="10000"/>
                                  </p:iterate>
                                  <p:childTnLst>
                                    <p:set>
                                      <p:cBhvr>
                                        <p:cTn id="20" dur="1" fill="hold">
                                          <p:stCondLst>
                                            <p:cond delay="0"/>
                                          </p:stCondLst>
                                        </p:cTn>
                                        <p:tgtEl>
                                          <p:spTgt spid="3">
                                            <p:txEl>
                                              <p:pRg st="2" end="2"/>
                                            </p:txEl>
                                          </p:spTgt>
                                        </p:tgtEl>
                                        <p:attrNameLst>
                                          <p:attrName>style.visibility</p:attrName>
                                        </p:attrNameLst>
                                      </p:cBhvr>
                                      <p:to>
                                        <p:strVal val="visible"/>
                                      </p:to>
                                    </p:set>
                                    <p:anim by="(-#ppt_w*2)" calcmode="lin" valueType="num">
                                      <p:cBhvr rctx="PPT">
                                        <p:cTn id="21" dur="375" autoRev="1" fill="hold">
                                          <p:stCondLst>
                                            <p:cond delay="0"/>
                                          </p:stCondLst>
                                        </p:cTn>
                                        <p:tgtEl>
                                          <p:spTgt spid="3">
                                            <p:txEl>
                                              <p:pRg st="2" end="2"/>
                                            </p:txEl>
                                          </p:spTgt>
                                        </p:tgtEl>
                                        <p:attrNameLst>
                                          <p:attrName>ppt_w</p:attrName>
                                        </p:attrNameLst>
                                      </p:cBhvr>
                                    </p:anim>
                                    <p:anim by="(#ppt_w*0.50)" calcmode="lin" valueType="num">
                                      <p:cBhvr>
                                        <p:cTn id="22" dur="375" decel="50000" autoRev="1" fill="hold">
                                          <p:stCondLst>
                                            <p:cond delay="0"/>
                                          </p:stCondLst>
                                        </p:cTn>
                                        <p:tgtEl>
                                          <p:spTgt spid="3">
                                            <p:txEl>
                                              <p:pRg st="2" end="2"/>
                                            </p:txEl>
                                          </p:spTgt>
                                        </p:tgtEl>
                                        <p:attrNameLst>
                                          <p:attrName>ppt_x</p:attrName>
                                        </p:attrNameLst>
                                      </p:cBhvr>
                                    </p:anim>
                                    <p:anim from="(-#ppt_h/2)" to="(#ppt_y)" calcmode="lin" valueType="num">
                                      <p:cBhvr>
                                        <p:cTn id="23" dur="750" fill="hold">
                                          <p:stCondLst>
                                            <p:cond delay="0"/>
                                          </p:stCondLst>
                                        </p:cTn>
                                        <p:tgtEl>
                                          <p:spTgt spid="3">
                                            <p:txEl>
                                              <p:pRg st="2" end="2"/>
                                            </p:txEl>
                                          </p:spTgt>
                                        </p:tgtEl>
                                        <p:attrNameLst>
                                          <p:attrName>ppt_y</p:attrName>
                                        </p:attrNameLst>
                                      </p:cBhvr>
                                    </p:anim>
                                    <p:animRot by="21600000">
                                      <p:cBhvr>
                                        <p:cTn id="24" dur="750" fill="hold">
                                          <p:stCondLst>
                                            <p:cond delay="0"/>
                                          </p:stCondLst>
                                        </p:cTn>
                                        <p:tgtEl>
                                          <p:spTgt spid="3">
                                            <p:txEl>
                                              <p:pRg st="2" end="2"/>
                                            </p:txEl>
                                          </p:spTgt>
                                        </p:tgtEl>
                                        <p:attrNameLst>
                                          <p:attrName>r</p:attrName>
                                        </p:attrNameLst>
                                      </p:cBhvr>
                                    </p:animRot>
                                  </p:childTnLst>
                                </p:cTn>
                              </p:par>
                            </p:childTnLst>
                          </p:cTn>
                        </p:par>
                        <p:par>
                          <p:cTn id="25" fill="hold">
                            <p:stCondLst>
                              <p:cond delay="15450"/>
                            </p:stCondLst>
                            <p:childTnLst>
                              <p:par>
                                <p:cTn id="26" presetID="56" presetClass="entr" presetSubtype="0" fill="hold" nodeType="afterEffect">
                                  <p:stCondLst>
                                    <p:cond delay="0"/>
                                  </p:stCondLst>
                                  <p:iterate type="lt">
                                    <p:tmPct val="10000"/>
                                  </p:iterate>
                                  <p:childTnLst>
                                    <p:set>
                                      <p:cBhvr>
                                        <p:cTn id="27" dur="1" fill="hold">
                                          <p:stCondLst>
                                            <p:cond delay="0"/>
                                          </p:stCondLst>
                                        </p:cTn>
                                        <p:tgtEl>
                                          <p:spTgt spid="3">
                                            <p:txEl>
                                              <p:pRg st="3" end="3"/>
                                            </p:txEl>
                                          </p:spTgt>
                                        </p:tgtEl>
                                        <p:attrNameLst>
                                          <p:attrName>style.visibility</p:attrName>
                                        </p:attrNameLst>
                                      </p:cBhvr>
                                      <p:to>
                                        <p:strVal val="visible"/>
                                      </p:to>
                                    </p:set>
                                    <p:anim by="(-#ppt_w*2)" calcmode="lin" valueType="num">
                                      <p:cBhvr rctx="PPT">
                                        <p:cTn id="28" dur="375" autoRev="1" fill="hold">
                                          <p:stCondLst>
                                            <p:cond delay="0"/>
                                          </p:stCondLst>
                                        </p:cTn>
                                        <p:tgtEl>
                                          <p:spTgt spid="3">
                                            <p:txEl>
                                              <p:pRg st="3" end="3"/>
                                            </p:txEl>
                                          </p:spTgt>
                                        </p:tgtEl>
                                        <p:attrNameLst>
                                          <p:attrName>ppt_w</p:attrName>
                                        </p:attrNameLst>
                                      </p:cBhvr>
                                    </p:anim>
                                    <p:anim by="(#ppt_w*0.50)" calcmode="lin" valueType="num">
                                      <p:cBhvr>
                                        <p:cTn id="29" dur="375" decel="50000" autoRev="1" fill="hold">
                                          <p:stCondLst>
                                            <p:cond delay="0"/>
                                          </p:stCondLst>
                                        </p:cTn>
                                        <p:tgtEl>
                                          <p:spTgt spid="3">
                                            <p:txEl>
                                              <p:pRg st="3" end="3"/>
                                            </p:txEl>
                                          </p:spTgt>
                                        </p:tgtEl>
                                        <p:attrNameLst>
                                          <p:attrName>ppt_x</p:attrName>
                                        </p:attrNameLst>
                                      </p:cBhvr>
                                    </p:anim>
                                    <p:anim from="(-#ppt_h/2)" to="(#ppt_y)" calcmode="lin" valueType="num">
                                      <p:cBhvr>
                                        <p:cTn id="30" dur="750" fill="hold">
                                          <p:stCondLst>
                                            <p:cond delay="0"/>
                                          </p:stCondLst>
                                        </p:cTn>
                                        <p:tgtEl>
                                          <p:spTgt spid="3">
                                            <p:txEl>
                                              <p:pRg st="3" end="3"/>
                                            </p:txEl>
                                          </p:spTgt>
                                        </p:tgtEl>
                                        <p:attrNameLst>
                                          <p:attrName>ppt_y</p:attrName>
                                        </p:attrNameLst>
                                      </p:cBhvr>
                                    </p:anim>
                                    <p:animRot by="21600000">
                                      <p:cBhvr>
                                        <p:cTn id="31" dur="750" fill="hold">
                                          <p:stCondLst>
                                            <p:cond delay="0"/>
                                          </p:stCondLst>
                                        </p:cTn>
                                        <p:tgtEl>
                                          <p:spTgt spid="3">
                                            <p:txEl>
                                              <p:pRg st="3" end="3"/>
                                            </p:txEl>
                                          </p:spTgt>
                                        </p:tgtEl>
                                        <p:attrNameLst>
                                          <p:attrName>r</p:attrName>
                                        </p:attrNameLst>
                                      </p:cBhvr>
                                    </p:animRot>
                                  </p:childTnLst>
                                </p:cTn>
                              </p:par>
                            </p:childTnLst>
                          </p:cTn>
                        </p:par>
                        <p:par>
                          <p:cTn id="32" fill="hold">
                            <p:stCondLst>
                              <p:cond delay="21600"/>
                            </p:stCondLst>
                            <p:childTnLst>
                              <p:par>
                                <p:cTn id="33" presetID="56" presetClass="entr" presetSubtype="0" fill="hold" nodeType="afterEffect">
                                  <p:stCondLst>
                                    <p:cond delay="0"/>
                                  </p:stCondLst>
                                  <p:iterate type="lt">
                                    <p:tmPct val="10000"/>
                                  </p:iterate>
                                  <p:childTnLst>
                                    <p:set>
                                      <p:cBhvr>
                                        <p:cTn id="34" dur="1" fill="hold">
                                          <p:stCondLst>
                                            <p:cond delay="0"/>
                                          </p:stCondLst>
                                        </p:cTn>
                                        <p:tgtEl>
                                          <p:spTgt spid="3">
                                            <p:txEl>
                                              <p:pRg st="4" end="4"/>
                                            </p:txEl>
                                          </p:spTgt>
                                        </p:tgtEl>
                                        <p:attrNameLst>
                                          <p:attrName>style.visibility</p:attrName>
                                        </p:attrNameLst>
                                      </p:cBhvr>
                                      <p:to>
                                        <p:strVal val="visible"/>
                                      </p:to>
                                    </p:set>
                                    <p:anim by="(-#ppt_w*2)" calcmode="lin" valueType="num">
                                      <p:cBhvr rctx="PPT">
                                        <p:cTn id="35" dur="375" autoRev="1" fill="hold">
                                          <p:stCondLst>
                                            <p:cond delay="0"/>
                                          </p:stCondLst>
                                        </p:cTn>
                                        <p:tgtEl>
                                          <p:spTgt spid="3">
                                            <p:txEl>
                                              <p:pRg st="4" end="4"/>
                                            </p:txEl>
                                          </p:spTgt>
                                        </p:tgtEl>
                                        <p:attrNameLst>
                                          <p:attrName>ppt_w</p:attrName>
                                        </p:attrNameLst>
                                      </p:cBhvr>
                                    </p:anim>
                                    <p:anim by="(#ppt_w*0.50)" calcmode="lin" valueType="num">
                                      <p:cBhvr>
                                        <p:cTn id="36" dur="375" decel="50000" autoRev="1" fill="hold">
                                          <p:stCondLst>
                                            <p:cond delay="0"/>
                                          </p:stCondLst>
                                        </p:cTn>
                                        <p:tgtEl>
                                          <p:spTgt spid="3">
                                            <p:txEl>
                                              <p:pRg st="4" end="4"/>
                                            </p:txEl>
                                          </p:spTgt>
                                        </p:tgtEl>
                                        <p:attrNameLst>
                                          <p:attrName>ppt_x</p:attrName>
                                        </p:attrNameLst>
                                      </p:cBhvr>
                                    </p:anim>
                                    <p:anim from="(-#ppt_h/2)" to="(#ppt_y)" calcmode="lin" valueType="num">
                                      <p:cBhvr>
                                        <p:cTn id="37" dur="750" fill="hold">
                                          <p:stCondLst>
                                            <p:cond delay="0"/>
                                          </p:stCondLst>
                                        </p:cTn>
                                        <p:tgtEl>
                                          <p:spTgt spid="3">
                                            <p:txEl>
                                              <p:pRg st="4" end="4"/>
                                            </p:txEl>
                                          </p:spTgt>
                                        </p:tgtEl>
                                        <p:attrNameLst>
                                          <p:attrName>ppt_y</p:attrName>
                                        </p:attrNameLst>
                                      </p:cBhvr>
                                    </p:anim>
                                    <p:animRot by="21600000">
                                      <p:cBhvr>
                                        <p:cTn id="38" dur="750" fill="hold">
                                          <p:stCondLst>
                                            <p:cond delay="0"/>
                                          </p:stCondLst>
                                        </p:cTn>
                                        <p:tgtEl>
                                          <p:spTgt spid="3">
                                            <p:txEl>
                                              <p:pRg st="4" end="4"/>
                                            </p:txEl>
                                          </p:spTgt>
                                        </p:tgtEl>
                                        <p:attrNameLst>
                                          <p:attrName>r</p:attrName>
                                        </p:attrNameLst>
                                      </p:cBhvr>
                                    </p:animRot>
                                  </p:childTnLst>
                                </p:cTn>
                              </p:par>
                            </p:childTnLst>
                          </p:cTn>
                        </p:par>
                        <p:par>
                          <p:cTn id="39" fill="hold">
                            <p:stCondLst>
                              <p:cond delay="26325"/>
                            </p:stCondLst>
                            <p:childTnLst>
                              <p:par>
                                <p:cTn id="40" presetID="56" presetClass="entr" presetSubtype="0" fill="hold" nodeType="afterEffect">
                                  <p:stCondLst>
                                    <p:cond delay="0"/>
                                  </p:stCondLst>
                                  <p:iterate type="lt">
                                    <p:tmPct val="10000"/>
                                  </p:iterate>
                                  <p:childTnLst>
                                    <p:set>
                                      <p:cBhvr>
                                        <p:cTn id="41" dur="1" fill="hold">
                                          <p:stCondLst>
                                            <p:cond delay="0"/>
                                          </p:stCondLst>
                                        </p:cTn>
                                        <p:tgtEl>
                                          <p:spTgt spid="3">
                                            <p:txEl>
                                              <p:pRg st="5" end="5"/>
                                            </p:txEl>
                                          </p:spTgt>
                                        </p:tgtEl>
                                        <p:attrNameLst>
                                          <p:attrName>style.visibility</p:attrName>
                                        </p:attrNameLst>
                                      </p:cBhvr>
                                      <p:to>
                                        <p:strVal val="visible"/>
                                      </p:to>
                                    </p:set>
                                    <p:anim by="(-#ppt_w*2)" calcmode="lin" valueType="num">
                                      <p:cBhvr rctx="PPT">
                                        <p:cTn id="42" dur="375" autoRev="1" fill="hold">
                                          <p:stCondLst>
                                            <p:cond delay="0"/>
                                          </p:stCondLst>
                                        </p:cTn>
                                        <p:tgtEl>
                                          <p:spTgt spid="3">
                                            <p:txEl>
                                              <p:pRg st="5" end="5"/>
                                            </p:txEl>
                                          </p:spTgt>
                                        </p:tgtEl>
                                        <p:attrNameLst>
                                          <p:attrName>ppt_w</p:attrName>
                                        </p:attrNameLst>
                                      </p:cBhvr>
                                    </p:anim>
                                    <p:anim by="(#ppt_w*0.50)" calcmode="lin" valueType="num">
                                      <p:cBhvr>
                                        <p:cTn id="43" dur="375" decel="50000" autoRev="1" fill="hold">
                                          <p:stCondLst>
                                            <p:cond delay="0"/>
                                          </p:stCondLst>
                                        </p:cTn>
                                        <p:tgtEl>
                                          <p:spTgt spid="3">
                                            <p:txEl>
                                              <p:pRg st="5" end="5"/>
                                            </p:txEl>
                                          </p:spTgt>
                                        </p:tgtEl>
                                        <p:attrNameLst>
                                          <p:attrName>ppt_x</p:attrName>
                                        </p:attrNameLst>
                                      </p:cBhvr>
                                    </p:anim>
                                    <p:anim from="(-#ppt_h/2)" to="(#ppt_y)" calcmode="lin" valueType="num">
                                      <p:cBhvr>
                                        <p:cTn id="44" dur="750" fill="hold">
                                          <p:stCondLst>
                                            <p:cond delay="0"/>
                                          </p:stCondLst>
                                        </p:cTn>
                                        <p:tgtEl>
                                          <p:spTgt spid="3">
                                            <p:txEl>
                                              <p:pRg st="5" end="5"/>
                                            </p:txEl>
                                          </p:spTgt>
                                        </p:tgtEl>
                                        <p:attrNameLst>
                                          <p:attrName>ppt_y</p:attrName>
                                        </p:attrNameLst>
                                      </p:cBhvr>
                                    </p:anim>
                                    <p:animRot by="21600000">
                                      <p:cBhvr>
                                        <p:cTn id="45" dur="750" fill="hold">
                                          <p:stCondLst>
                                            <p:cond delay="0"/>
                                          </p:stCondLst>
                                        </p:cTn>
                                        <p:tgtEl>
                                          <p:spTgt spid="3">
                                            <p:txEl>
                                              <p:pRg st="5" end="5"/>
                                            </p:txEl>
                                          </p:spTgt>
                                        </p:tgtEl>
                                        <p:attrNameLst>
                                          <p:attrName>r</p:attrName>
                                        </p:attrNameLst>
                                      </p:cBhvr>
                                    </p:animRot>
                                  </p:childTnLst>
                                </p:cTn>
                              </p:par>
                            </p:childTnLst>
                          </p:cTn>
                        </p:par>
                        <p:par>
                          <p:cTn id="46" fill="hold">
                            <p:stCondLst>
                              <p:cond delay="30150"/>
                            </p:stCondLst>
                            <p:childTnLst>
                              <p:par>
                                <p:cTn id="47" presetID="56" presetClass="entr" presetSubtype="0" fill="hold" nodeType="afterEffect">
                                  <p:stCondLst>
                                    <p:cond delay="0"/>
                                  </p:stCondLst>
                                  <p:iterate type="lt">
                                    <p:tmPct val="10000"/>
                                  </p:iterate>
                                  <p:childTnLst>
                                    <p:set>
                                      <p:cBhvr>
                                        <p:cTn id="48" dur="1" fill="hold">
                                          <p:stCondLst>
                                            <p:cond delay="0"/>
                                          </p:stCondLst>
                                        </p:cTn>
                                        <p:tgtEl>
                                          <p:spTgt spid="3">
                                            <p:txEl>
                                              <p:pRg st="6" end="6"/>
                                            </p:txEl>
                                          </p:spTgt>
                                        </p:tgtEl>
                                        <p:attrNameLst>
                                          <p:attrName>style.visibility</p:attrName>
                                        </p:attrNameLst>
                                      </p:cBhvr>
                                      <p:to>
                                        <p:strVal val="visible"/>
                                      </p:to>
                                    </p:set>
                                    <p:anim by="(-#ppt_w*2)" calcmode="lin" valueType="num">
                                      <p:cBhvr rctx="PPT">
                                        <p:cTn id="49" dur="375" autoRev="1" fill="hold">
                                          <p:stCondLst>
                                            <p:cond delay="0"/>
                                          </p:stCondLst>
                                        </p:cTn>
                                        <p:tgtEl>
                                          <p:spTgt spid="3">
                                            <p:txEl>
                                              <p:pRg st="6" end="6"/>
                                            </p:txEl>
                                          </p:spTgt>
                                        </p:tgtEl>
                                        <p:attrNameLst>
                                          <p:attrName>ppt_w</p:attrName>
                                        </p:attrNameLst>
                                      </p:cBhvr>
                                    </p:anim>
                                    <p:anim by="(#ppt_w*0.50)" calcmode="lin" valueType="num">
                                      <p:cBhvr>
                                        <p:cTn id="50" dur="375" decel="50000" autoRev="1" fill="hold">
                                          <p:stCondLst>
                                            <p:cond delay="0"/>
                                          </p:stCondLst>
                                        </p:cTn>
                                        <p:tgtEl>
                                          <p:spTgt spid="3">
                                            <p:txEl>
                                              <p:pRg st="6" end="6"/>
                                            </p:txEl>
                                          </p:spTgt>
                                        </p:tgtEl>
                                        <p:attrNameLst>
                                          <p:attrName>ppt_x</p:attrName>
                                        </p:attrNameLst>
                                      </p:cBhvr>
                                    </p:anim>
                                    <p:anim from="(-#ppt_h/2)" to="(#ppt_y)" calcmode="lin" valueType="num">
                                      <p:cBhvr>
                                        <p:cTn id="51" dur="750" fill="hold">
                                          <p:stCondLst>
                                            <p:cond delay="0"/>
                                          </p:stCondLst>
                                        </p:cTn>
                                        <p:tgtEl>
                                          <p:spTgt spid="3">
                                            <p:txEl>
                                              <p:pRg st="6" end="6"/>
                                            </p:txEl>
                                          </p:spTgt>
                                        </p:tgtEl>
                                        <p:attrNameLst>
                                          <p:attrName>ppt_y</p:attrName>
                                        </p:attrNameLst>
                                      </p:cBhvr>
                                    </p:anim>
                                    <p:animRot by="21600000">
                                      <p:cBhvr>
                                        <p:cTn id="52" dur="750" fill="hold">
                                          <p:stCondLst>
                                            <p:cond delay="0"/>
                                          </p:stCondLst>
                                        </p:cTn>
                                        <p:tgtEl>
                                          <p:spTgt spid="3">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4402832" cy="457200"/>
          </a:xfrm>
        </p:spPr>
        <p:txBody>
          <a:bodyPr/>
          <a:lstStyle/>
          <a:p>
            <a:r>
              <a:rPr lang="fa-IR" dirty="0" smtClean="0">
                <a:solidFill>
                  <a:srgbClr val="FFC000"/>
                </a:solidFill>
                <a:cs typeface="B Davat" panose="00000400000000000000" pitchFamily="2" charset="-78"/>
              </a:rPr>
              <a:t>اطاعت ناپذیری از رهبر صالح</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980728"/>
            <a:ext cx="8946740" cy="5420072"/>
          </a:xfrm>
        </p:spPr>
        <p:txBody>
          <a:bodyPr/>
          <a:lstStyle/>
          <a:p>
            <a:pPr marL="0" indent="0" algn="just">
              <a:lnSpc>
                <a:spcPct val="150000"/>
              </a:lnSpc>
              <a:buNone/>
            </a:pPr>
            <a:endParaRPr lang="fa-IR" sz="1600" b="1" dirty="0" smtClean="0">
              <a:solidFill>
                <a:schemeClr val="tx2">
                  <a:lumMod val="60000"/>
                  <a:lumOff val="40000"/>
                </a:schemeClr>
              </a:solidFill>
              <a:cs typeface="B Zar" panose="00000400000000000000" pitchFamily="2" charset="-78"/>
            </a:endParaRPr>
          </a:p>
          <a:p>
            <a:pPr marL="0" indent="0" algn="just">
              <a:lnSpc>
                <a:spcPts val="5000"/>
              </a:lnSpc>
              <a:spcBef>
                <a:spcPts val="0"/>
              </a:spcBef>
              <a:buNone/>
            </a:pPr>
            <a:r>
              <a:rPr lang="fa-IR" b="1" dirty="0" smtClean="0">
                <a:solidFill>
                  <a:schemeClr val="tx2">
                    <a:lumMod val="60000"/>
                    <a:lumOff val="40000"/>
                  </a:schemeClr>
                </a:solidFill>
                <a:cs typeface="B Zar" panose="00000400000000000000" pitchFamily="2" charset="-78"/>
              </a:rPr>
              <a:t>1- تکذیب حقانیت رهبری صالح موجب عذاب، تنبیه و نابودی است.</a:t>
            </a:r>
            <a:endParaRPr lang="fa-IR" sz="2400" b="1" dirty="0" smtClean="0">
              <a:solidFill>
                <a:schemeClr val="tx2">
                  <a:lumMod val="60000"/>
                  <a:lumOff val="40000"/>
                </a:schemeClr>
              </a:solidFill>
              <a:cs typeface="B Zar" panose="00000400000000000000" pitchFamily="2" charset="-78"/>
            </a:endParaRPr>
          </a:p>
          <a:p>
            <a:pPr marL="0" indent="0" algn="ctr">
              <a:lnSpc>
                <a:spcPts val="5000"/>
              </a:lnSpc>
              <a:spcBef>
                <a:spcPts val="0"/>
              </a:spcBef>
              <a:buNone/>
            </a:pPr>
            <a:r>
              <a:rPr lang="fa-IR" b="1" dirty="0">
                <a:solidFill>
                  <a:srgbClr val="FFFF00"/>
                </a:solidFill>
              </a:rPr>
              <a:t>کَذَّبَتْ قَبْلَهُمْ قَوْمُ نُوحٍ فَکَذَّبُوا عَبْدَنا وَ قالُوا مَجْنُونٌ وَ ازْدُجِرَ * فَکَيْفَ کانَ عَذابي‏ وَ نُذُرِ </a:t>
            </a:r>
            <a:r>
              <a:rPr lang="fa-IR" b="1" dirty="0">
                <a:solidFill>
                  <a:srgbClr val="FFFF00"/>
                </a:solidFill>
                <a:cs typeface="B Zar" panose="00000400000000000000" pitchFamily="2" charset="-78"/>
              </a:rPr>
              <a:t>(قمر/ 9 و 21)</a:t>
            </a:r>
          </a:p>
          <a:p>
            <a:pPr marL="0" indent="0" algn="ctr">
              <a:lnSpc>
                <a:spcPts val="5000"/>
              </a:lnSpc>
              <a:spcBef>
                <a:spcPts val="0"/>
              </a:spcBef>
              <a:buNone/>
            </a:pPr>
            <a:r>
              <a:rPr lang="fa-IR" b="1" dirty="0">
                <a:solidFill>
                  <a:schemeClr val="tx2">
                    <a:lumMod val="60000"/>
                    <a:lumOff val="40000"/>
                  </a:schemeClr>
                </a:solidFill>
                <a:cs typeface="B Zar" panose="00000400000000000000" pitchFamily="2" charset="-78"/>
              </a:rPr>
              <a:t>2- اگر از دستورات رهبر دینی سرپیچی کردید به سمت سقوط گام برداشته </a:t>
            </a:r>
            <a:r>
              <a:rPr lang="fa-IR" b="1" dirty="0" smtClean="0">
                <a:solidFill>
                  <a:schemeClr val="tx2">
                    <a:lumMod val="60000"/>
                    <a:lumOff val="40000"/>
                  </a:schemeClr>
                </a:solidFill>
                <a:cs typeface="B Zar" panose="00000400000000000000" pitchFamily="2" charset="-78"/>
              </a:rPr>
              <a:t>اید.</a:t>
            </a:r>
          </a:p>
          <a:p>
            <a:pPr marL="0" indent="0" algn="ctr">
              <a:lnSpc>
                <a:spcPts val="5000"/>
              </a:lnSpc>
              <a:spcBef>
                <a:spcPts val="0"/>
              </a:spcBef>
              <a:buNone/>
            </a:pPr>
            <a:r>
              <a:rPr lang="fa-IR" b="1" dirty="0">
                <a:solidFill>
                  <a:srgbClr val="FFFF00"/>
                </a:solidFill>
              </a:rPr>
              <a:t>وَ إِذْ قالَ مُوسي‏ لِقَوْمِهِ يا قَوْمِ لِمَ تُؤْذُونَني‏ وَ قَدْ تَعْلَمُونَ أَنِّي رَسُولُ اللَّهِ إِلَيْکُمْ فَلَمَّا زاغُوا أَزاغَ اللَّهُ قُلُوبَهُمْ وَ اللَّهُ لا يَهْدِي الْقَوْمَ </a:t>
            </a:r>
            <a:r>
              <a:rPr lang="fa-IR" b="1" dirty="0" smtClean="0">
                <a:solidFill>
                  <a:srgbClr val="FFFF00"/>
                </a:solidFill>
              </a:rPr>
              <a:t>الْفاسِقينَ </a:t>
            </a:r>
            <a:r>
              <a:rPr lang="fa-IR" b="1" dirty="0">
                <a:solidFill>
                  <a:srgbClr val="FFFF00"/>
                </a:solidFill>
                <a:cs typeface="B Zar" panose="00000400000000000000" pitchFamily="2" charset="-78"/>
              </a:rPr>
              <a:t>( صف/ 15)</a:t>
            </a:r>
            <a:endParaRPr lang="en-US"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31</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31</a:t>
            </a:fld>
            <a:endParaRPr lang="en-US" sz="2000" dirty="0"/>
          </a:p>
        </p:txBody>
      </p:sp>
    </p:spTree>
    <p:extLst>
      <p:ext uri="{BB962C8B-B14F-4D97-AF65-F5344CB8AC3E}">
        <p14:creationId xmlns:p14="http://schemas.microsoft.com/office/powerpoint/2010/main" val="386845291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2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2000"/>
                                        <p:tgtEl>
                                          <p:spTgt spid="3">
                                            <p:txEl>
                                              <p:pRg st="1" end="1"/>
                                            </p:txEl>
                                          </p:spTgt>
                                        </p:tgtEl>
                                      </p:cBhvr>
                                    </p:animEffect>
                                  </p:childTnLst>
                                </p:cTn>
                              </p:par>
                            </p:childTnLst>
                          </p:cTn>
                        </p:par>
                        <p:par>
                          <p:cTn id="11" fill="hold">
                            <p:stCondLst>
                              <p:cond delay="2000"/>
                            </p:stCondLst>
                            <p:childTnLst>
                              <p:par>
                                <p:cTn id="12" presetID="31" presetClass="entr" presetSubtype="0" fill="hold" nodeType="after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6" dur="2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2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4" dur="2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5" dur="2000"/>
                                        <p:tgtEl>
                                          <p:spTgt spid="3">
                                            <p:txEl>
                                              <p:pRg st="3" end="3"/>
                                            </p:txEl>
                                          </p:spTgt>
                                        </p:tgtEl>
                                      </p:cBhvr>
                                    </p:animEffect>
                                  </p:childTnLst>
                                </p:cTn>
                              </p:par>
                            </p:childTnLst>
                          </p:cTn>
                        </p:par>
                        <p:par>
                          <p:cTn id="26" fill="hold">
                            <p:stCondLst>
                              <p:cond delay="2000"/>
                            </p:stCondLst>
                            <p:childTnLst>
                              <p:par>
                                <p:cTn id="27" presetID="31" presetClass="entr" presetSubtype="0" fill="hold" nodeType="after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2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1" dur="2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4402832" cy="457200"/>
          </a:xfrm>
        </p:spPr>
        <p:txBody>
          <a:bodyPr/>
          <a:lstStyle/>
          <a:p>
            <a:r>
              <a:rPr lang="fa-IR" dirty="0" smtClean="0">
                <a:solidFill>
                  <a:srgbClr val="FFC000"/>
                </a:solidFill>
                <a:cs typeface="B Davat" panose="00000400000000000000" pitchFamily="2" charset="-78"/>
              </a:rPr>
              <a:t>اطاعت ناپذیری از رهبر صالح</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1052736"/>
            <a:ext cx="8946740" cy="5420072"/>
          </a:xfrm>
        </p:spPr>
        <p:txBody>
          <a:bodyPr/>
          <a:lstStyle/>
          <a:p>
            <a:pPr marL="0" indent="0" algn="just">
              <a:lnSpc>
                <a:spcPts val="4700"/>
              </a:lnSpc>
              <a:spcBef>
                <a:spcPts val="0"/>
              </a:spcBef>
              <a:buNone/>
            </a:pPr>
            <a:r>
              <a:rPr lang="fa-IR" b="1" dirty="0" smtClean="0">
                <a:solidFill>
                  <a:schemeClr val="tx2">
                    <a:lumMod val="60000"/>
                    <a:lumOff val="40000"/>
                  </a:schemeClr>
                </a:solidFill>
                <a:cs typeface="B Zar" panose="00000400000000000000" pitchFamily="2" charset="-78"/>
              </a:rPr>
              <a:t>3- اطاعت از خدا و رهبری واجب است.</a:t>
            </a:r>
            <a:endParaRPr lang="fa-IR" sz="2400" b="1" dirty="0" smtClean="0">
              <a:solidFill>
                <a:schemeClr val="tx2">
                  <a:lumMod val="60000"/>
                  <a:lumOff val="40000"/>
                </a:schemeClr>
              </a:solidFill>
              <a:cs typeface="B Zar" panose="00000400000000000000" pitchFamily="2" charset="-78"/>
            </a:endParaRPr>
          </a:p>
          <a:p>
            <a:pPr marL="0" indent="0" algn="just">
              <a:lnSpc>
                <a:spcPts val="4700"/>
              </a:lnSpc>
              <a:spcBef>
                <a:spcPts val="0"/>
              </a:spcBef>
              <a:buNone/>
            </a:pPr>
            <a:r>
              <a:rPr lang="fa-IR" b="1" dirty="0" smtClean="0">
                <a:solidFill>
                  <a:schemeClr val="tx2">
                    <a:lumMod val="60000"/>
                    <a:lumOff val="40000"/>
                  </a:schemeClr>
                </a:solidFill>
                <a:cs typeface="B Zar" panose="00000400000000000000" pitchFamily="2" charset="-78"/>
              </a:rPr>
              <a:t>4- پراکندگی و نزاع ممنوع است.</a:t>
            </a:r>
          </a:p>
          <a:p>
            <a:pPr marL="0" indent="0" algn="just">
              <a:lnSpc>
                <a:spcPts val="4700"/>
              </a:lnSpc>
              <a:spcBef>
                <a:spcPts val="0"/>
              </a:spcBef>
              <a:buNone/>
            </a:pPr>
            <a:r>
              <a:rPr lang="fa-IR" b="1" dirty="0" smtClean="0">
                <a:solidFill>
                  <a:schemeClr val="tx2">
                    <a:lumMod val="60000"/>
                    <a:lumOff val="40000"/>
                  </a:schemeClr>
                </a:solidFill>
                <a:cs typeface="B Zar" panose="00000400000000000000" pitchFamily="2" charset="-78"/>
              </a:rPr>
              <a:t>5-اختلاف و نزاع در برابر دشمنان ممنوع است زیرا موجب تضعیف اطاعت از خدا و رهبری می شود.</a:t>
            </a:r>
          </a:p>
          <a:p>
            <a:pPr marL="0" indent="0" algn="just">
              <a:lnSpc>
                <a:spcPts val="4700"/>
              </a:lnSpc>
              <a:spcBef>
                <a:spcPts val="0"/>
              </a:spcBef>
              <a:buNone/>
            </a:pPr>
            <a:r>
              <a:rPr lang="fa-IR" b="1" dirty="0" smtClean="0">
                <a:solidFill>
                  <a:schemeClr val="tx2">
                    <a:lumMod val="60000"/>
                    <a:lumOff val="40000"/>
                  </a:schemeClr>
                </a:solidFill>
                <a:cs typeface="B Zar" panose="00000400000000000000" pitchFamily="2" charset="-78"/>
              </a:rPr>
              <a:t>6- اگر در اطاعت از خدا و رهبری سستی کنید هیبت و عظمت و قدرت شما از بین می رود.</a:t>
            </a:r>
          </a:p>
          <a:p>
            <a:pPr marL="0" indent="0" algn="just">
              <a:lnSpc>
                <a:spcPts val="4700"/>
              </a:lnSpc>
              <a:spcBef>
                <a:spcPts val="0"/>
              </a:spcBef>
              <a:buNone/>
            </a:pPr>
            <a:r>
              <a:rPr lang="fa-IR" b="1" dirty="0" smtClean="0">
                <a:solidFill>
                  <a:schemeClr val="tx2">
                    <a:lumMod val="60000"/>
                    <a:lumOff val="40000"/>
                  </a:schemeClr>
                </a:solidFill>
                <a:cs typeface="B Zar" panose="00000400000000000000" pitchFamily="2" charset="-78"/>
              </a:rPr>
              <a:t>7- در برابر حوادث سخت اگر استقامت کنید خدا با شماست.</a:t>
            </a:r>
          </a:p>
          <a:p>
            <a:pPr marL="0" indent="0" algn="ctr">
              <a:lnSpc>
                <a:spcPts val="4700"/>
              </a:lnSpc>
              <a:spcBef>
                <a:spcPts val="0"/>
              </a:spcBef>
              <a:buNone/>
            </a:pPr>
            <a:r>
              <a:rPr lang="fa-IR" b="1" dirty="0">
                <a:solidFill>
                  <a:srgbClr val="FFFF00"/>
                </a:solidFill>
              </a:rPr>
              <a:t>وَ أَطيعُوا اللَّهَ وَ رَسُولَهُ وَ لا تَنازَعُوا فَتَفْشَلُوا وَ تَذْهَبَ ريحُکُمْ وَ اصْبِرُوا إِنَّ اللَّهَ مَعَ الصَّابِرينَ</a:t>
            </a:r>
            <a:r>
              <a:rPr lang="fa-IR" b="1" dirty="0" smtClean="0">
                <a:solidFill>
                  <a:srgbClr val="FFFF00"/>
                </a:solidFill>
                <a:cs typeface="B Zar" panose="00000400000000000000" pitchFamily="2" charset="-78"/>
              </a:rPr>
              <a:t>( انفال/ 46)</a:t>
            </a:r>
            <a:endParaRPr lang="en-US"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32</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32</a:t>
            </a:fld>
            <a:endParaRPr lang="en-US" sz="2000" dirty="0"/>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2304824824"/>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2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2000"/>
                                        <p:tgtEl>
                                          <p:spTgt spid="3">
                                            <p:txEl>
                                              <p:pRg st="0" end="0"/>
                                            </p:txEl>
                                          </p:spTgt>
                                        </p:tgtEl>
                                      </p:cBhvr>
                                    </p:animEffect>
                                  </p:childTnLst>
                                </p:cTn>
                              </p:par>
                            </p:childTnLst>
                          </p:cTn>
                        </p:par>
                        <p:par>
                          <p:cTn id="11" fill="hold">
                            <p:stCondLst>
                              <p:cond delay="2000"/>
                            </p:stCondLst>
                            <p:childTnLst>
                              <p:par>
                                <p:cTn id="12" presetID="31" presetClass="entr" presetSubtype="0" fill="hold"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6" dur="2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7" dur="2000"/>
                                        <p:tgtEl>
                                          <p:spTgt spid="3">
                                            <p:txEl>
                                              <p:pRg st="1" end="1"/>
                                            </p:txEl>
                                          </p:spTgt>
                                        </p:tgtEl>
                                      </p:cBhvr>
                                    </p:animEffect>
                                  </p:childTnLst>
                                </p:cTn>
                              </p:par>
                            </p:childTnLst>
                          </p:cTn>
                        </p:par>
                        <p:par>
                          <p:cTn id="18" fill="hold">
                            <p:stCondLst>
                              <p:cond delay="4000"/>
                            </p:stCondLst>
                            <p:childTnLst>
                              <p:par>
                                <p:cTn id="19" presetID="31" presetClass="entr" presetSubtype="0" fill="hold"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2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2000"/>
                                        <p:tgtEl>
                                          <p:spTgt spid="3">
                                            <p:txEl>
                                              <p:pRg st="2" end="2"/>
                                            </p:txEl>
                                          </p:spTgt>
                                        </p:tgtEl>
                                      </p:cBhvr>
                                    </p:animEffect>
                                  </p:childTnLst>
                                </p:cTn>
                              </p:par>
                            </p:childTnLst>
                          </p:cTn>
                        </p:par>
                        <p:par>
                          <p:cTn id="25" fill="hold">
                            <p:stCondLst>
                              <p:cond delay="6000"/>
                            </p:stCondLst>
                            <p:childTnLst>
                              <p:par>
                                <p:cTn id="26" presetID="31" presetClass="entr" presetSubtype="0" fill="hold"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2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0" dur="2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1" dur="2000"/>
                                        <p:tgtEl>
                                          <p:spTgt spid="3">
                                            <p:txEl>
                                              <p:pRg st="3" end="3"/>
                                            </p:txEl>
                                          </p:spTgt>
                                        </p:tgtEl>
                                      </p:cBhvr>
                                    </p:animEffect>
                                  </p:childTnLst>
                                </p:cTn>
                              </p:par>
                            </p:childTnLst>
                          </p:cTn>
                        </p:par>
                        <p:par>
                          <p:cTn id="32" fill="hold">
                            <p:stCondLst>
                              <p:cond delay="8000"/>
                            </p:stCondLst>
                            <p:childTnLst>
                              <p:par>
                                <p:cTn id="33" presetID="31" presetClass="entr" presetSubtype="0" fill="hold" nodeType="after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2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2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8" dur="2000"/>
                                        <p:tgtEl>
                                          <p:spTgt spid="3">
                                            <p:txEl>
                                              <p:pRg st="4" end="4"/>
                                            </p:txEl>
                                          </p:spTgt>
                                        </p:tgtEl>
                                      </p:cBhvr>
                                    </p:animEffect>
                                  </p:childTnLst>
                                </p:cTn>
                              </p:par>
                            </p:childTnLst>
                          </p:cTn>
                        </p:par>
                        <p:par>
                          <p:cTn id="39" fill="hold">
                            <p:stCondLst>
                              <p:cond delay="10000"/>
                            </p:stCondLst>
                            <p:childTnLst>
                              <p:par>
                                <p:cTn id="40" presetID="31" presetClass="entr" presetSubtype="0" fill="hold" nodeType="after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2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2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4" dur="2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5"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2818656" cy="457200"/>
          </a:xfrm>
        </p:spPr>
        <p:txBody>
          <a:bodyPr/>
          <a:lstStyle/>
          <a:p>
            <a:r>
              <a:rPr lang="fa-IR" dirty="0" smtClean="0">
                <a:solidFill>
                  <a:srgbClr val="FFC000"/>
                </a:solidFill>
                <a:cs typeface="B Davat" panose="00000400000000000000" pitchFamily="2" charset="-78"/>
              </a:rPr>
              <a:t>زمامداران نالایق</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980728"/>
            <a:ext cx="8946740" cy="5420072"/>
          </a:xfrm>
        </p:spPr>
        <p:txBody>
          <a:bodyPr/>
          <a:lstStyle/>
          <a:p>
            <a:pPr marL="0" indent="0" algn="l">
              <a:lnSpc>
                <a:spcPct val="150000"/>
              </a:lnSpc>
              <a:buNone/>
            </a:pPr>
            <a:r>
              <a:rPr lang="fa-IR" sz="3200" b="1" dirty="0" smtClean="0">
                <a:solidFill>
                  <a:srgbClr val="FFFF00"/>
                </a:solidFill>
                <a:cs typeface="B Zar" panose="00000400000000000000" pitchFamily="2" charset="-78"/>
              </a:rPr>
              <a:t>(ا از 2)</a:t>
            </a:r>
          </a:p>
          <a:p>
            <a:pPr marL="0" indent="0" algn="just">
              <a:lnSpc>
                <a:spcPct val="150000"/>
              </a:lnSpc>
              <a:buNone/>
            </a:pPr>
            <a:r>
              <a:rPr lang="fa-IR" sz="3200" b="1" dirty="0" smtClean="0">
                <a:solidFill>
                  <a:schemeClr val="tx2">
                    <a:lumMod val="60000"/>
                    <a:lumOff val="40000"/>
                  </a:schemeClr>
                </a:solidFill>
                <a:cs typeface="B Zar" panose="00000400000000000000" pitchFamily="2" charset="-78"/>
              </a:rPr>
              <a:t>خداوند به زمامداران امر می کند که اگر صلاحیت ندارید امانت حکمرانی را به صاحبان صالح بسپارید تا جامعه سقوط نکند .</a:t>
            </a:r>
            <a:endParaRPr lang="fa-IR" b="1" dirty="0" smtClean="0">
              <a:solidFill>
                <a:schemeClr val="tx2">
                  <a:lumMod val="60000"/>
                  <a:lumOff val="40000"/>
                </a:schemeClr>
              </a:solidFill>
              <a:cs typeface="B Zar" panose="00000400000000000000" pitchFamily="2" charset="-78"/>
            </a:endParaRPr>
          </a:p>
          <a:p>
            <a:pPr marL="0" indent="0" algn="ctr">
              <a:lnSpc>
                <a:spcPct val="150000"/>
              </a:lnSpc>
              <a:buNone/>
            </a:pPr>
            <a:r>
              <a:rPr lang="fa-IR" sz="3200" b="1" dirty="0">
                <a:solidFill>
                  <a:srgbClr val="FFFF00"/>
                </a:solidFill>
              </a:rPr>
              <a:t>إِنَّ اللَّهَ يَأْمُرُکُمْ أَنْ تُؤَدُّوا الْأَماناتِ إِلي‏ أَهْلِها وَ إِذا حَکَمْتُمْ بَيْنَ النَّاسِ أَنْ تَحْکُمُوا بِالْعَدْلِ إِنَّ اللَّهَ نِعِمَّا يَعِظُکُمْ بِهِ إِنَّ اللَّهَ کانَ </a:t>
            </a:r>
            <a:r>
              <a:rPr lang="fa-IR" sz="3200" b="1" dirty="0" smtClean="0">
                <a:solidFill>
                  <a:srgbClr val="FFFF00"/>
                </a:solidFill>
              </a:rPr>
              <a:t>سَميعاً بَصيراً</a:t>
            </a:r>
          </a:p>
          <a:p>
            <a:pPr marL="0" indent="0" algn="ctr">
              <a:lnSpc>
                <a:spcPct val="150000"/>
              </a:lnSpc>
              <a:buNone/>
            </a:pPr>
            <a:r>
              <a:rPr lang="fa-IR" sz="3200" b="1" dirty="0" smtClean="0">
                <a:solidFill>
                  <a:srgbClr val="FFFF00"/>
                </a:solidFill>
                <a:latin typeface="+mj-lt"/>
                <a:ea typeface="+mj-ea"/>
                <a:cs typeface="+mj-cs"/>
              </a:rPr>
              <a:t>(نساء/ 58)</a:t>
            </a:r>
            <a:endParaRPr lang="en-US" sz="3200" b="1" dirty="0">
              <a:solidFill>
                <a:srgbClr val="FFFF00"/>
              </a:solidFill>
              <a:latin typeface="+mj-lt"/>
              <a:ea typeface="+mj-ea"/>
              <a:cs typeface="+mj-cs"/>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33</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33</a:t>
            </a:fld>
            <a:endParaRPr lang="en-US" sz="2000" dirty="0"/>
          </a:p>
        </p:txBody>
      </p:sp>
    </p:spTree>
    <p:extLst>
      <p:ext uri="{BB962C8B-B14F-4D97-AF65-F5344CB8AC3E}">
        <p14:creationId xmlns:p14="http://schemas.microsoft.com/office/powerpoint/2010/main" val="264838264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fill="hold" nodeType="after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1" end="1"/>
                                            </p:txEl>
                                          </p:spTgt>
                                        </p:tgtEl>
                                        <p:attrNameLst>
                                          <p:attrName>ppt_x</p:attrName>
                                          <p:attrName>ppt_y</p:attrName>
                                        </p:attrNameLst>
                                      </p:cBhvr>
                                    </p:animMotion>
                                    <p:animRot by="1500000">
                                      <p:cBhvr>
                                        <p:cTn id="7" dur="125" fill="hold">
                                          <p:stCondLst>
                                            <p:cond delay="0"/>
                                          </p:stCondLst>
                                        </p:cTn>
                                        <p:tgtEl>
                                          <p:spTgt spid="3">
                                            <p:txEl>
                                              <p:pRg st="1" end="1"/>
                                            </p:txEl>
                                          </p:spTgt>
                                        </p:tgtEl>
                                        <p:attrNameLst>
                                          <p:attrName>r</p:attrName>
                                        </p:attrNameLst>
                                      </p:cBhvr>
                                    </p:animRot>
                                    <p:animRot by="-1500000">
                                      <p:cBhvr>
                                        <p:cTn id="8" dur="125" fill="hold">
                                          <p:stCondLst>
                                            <p:cond delay="125"/>
                                          </p:stCondLst>
                                        </p:cTn>
                                        <p:tgtEl>
                                          <p:spTgt spid="3">
                                            <p:txEl>
                                              <p:pRg st="1" end="1"/>
                                            </p:txEl>
                                          </p:spTgt>
                                        </p:tgtEl>
                                        <p:attrNameLst>
                                          <p:attrName>r</p:attrName>
                                        </p:attrNameLst>
                                      </p:cBhvr>
                                    </p:animRot>
                                    <p:animRot by="-1500000">
                                      <p:cBhvr>
                                        <p:cTn id="9" dur="125" fill="hold">
                                          <p:stCondLst>
                                            <p:cond delay="250"/>
                                          </p:stCondLst>
                                        </p:cTn>
                                        <p:tgtEl>
                                          <p:spTgt spid="3">
                                            <p:txEl>
                                              <p:pRg st="1" end="1"/>
                                            </p:txEl>
                                          </p:spTgt>
                                        </p:tgtEl>
                                        <p:attrNameLst>
                                          <p:attrName>r</p:attrName>
                                        </p:attrNameLst>
                                      </p:cBhvr>
                                    </p:animRot>
                                    <p:animRot by="1500000">
                                      <p:cBhvr>
                                        <p:cTn id="10" dur="125" fill="hold">
                                          <p:stCondLst>
                                            <p:cond delay="375"/>
                                          </p:stCondLst>
                                        </p:cTn>
                                        <p:tgtEl>
                                          <p:spTgt spid="3">
                                            <p:txEl>
                                              <p:pRg st="1" end="1"/>
                                            </p:txEl>
                                          </p:spTgt>
                                        </p:tgtEl>
                                        <p:attrNameLst>
                                          <p:attrName>r</p:attrName>
                                        </p:attrNameLst>
                                      </p:cBhvr>
                                    </p:animRot>
                                  </p:childTnLst>
                                </p:cTn>
                              </p:par>
                            </p:childTnLst>
                          </p:cTn>
                        </p:par>
                        <p:par>
                          <p:cTn id="11" fill="hold">
                            <p:stCondLst>
                              <p:cond delay="5000"/>
                            </p:stCondLst>
                            <p:childTnLst>
                              <p:par>
                                <p:cTn id="12" presetID="16" presetClass="emph" presetSubtype="0" fill="hold" nodeType="afterEffect">
                                  <p:stCondLst>
                                    <p:cond delay="0"/>
                                  </p:stCondLst>
                                  <p:iterate type="lt">
                                    <p:tmPct val="4000"/>
                                  </p:iterate>
                                  <p:childTnLst>
                                    <p:set>
                                      <p:cBhvr override="childStyle">
                                        <p:cTn id="13" dur="750" fill="hold"/>
                                        <p:tgtEl>
                                          <p:spTgt spid="3">
                                            <p:txEl>
                                              <p:pRg st="2" end="2"/>
                                            </p:txEl>
                                          </p:spTgt>
                                        </p:tgtEl>
                                        <p:attrNameLst>
                                          <p:attrName>style.color</p:attrName>
                                        </p:attrNameLst>
                                      </p:cBhvr>
                                      <p:to>
                                        <p:clrVal>
                                          <a:schemeClr val="accent2"/>
                                        </p:clrVal>
                                      </p:to>
                                    </p:set>
                                    <p:set>
                                      <p:cBhvr>
                                        <p:cTn id="14" dur="750" fill="hold"/>
                                        <p:tgtEl>
                                          <p:spTgt spid="3">
                                            <p:txEl>
                                              <p:pRg st="2" end="2"/>
                                            </p:txEl>
                                          </p:spTgt>
                                        </p:tgtEl>
                                        <p:attrNameLst>
                                          <p:attrName>fillcolor</p:attrName>
                                        </p:attrNameLst>
                                      </p:cBhvr>
                                      <p:to>
                                        <p:clrVal>
                                          <a:schemeClr val="accent2"/>
                                        </p:clrVal>
                                      </p:to>
                                    </p:set>
                                    <p:set>
                                      <p:cBhvr>
                                        <p:cTn id="15" dur="750" fill="hold"/>
                                        <p:tgtEl>
                                          <p:spTgt spid="3">
                                            <p:txEl>
                                              <p:pRg st="2" end="2"/>
                                            </p:txEl>
                                          </p:spTgt>
                                        </p:tgtEl>
                                        <p:attrNameLst>
                                          <p:attrName>fill.type</p:attrName>
                                        </p:attrNameLst>
                                      </p:cBhvr>
                                      <p:to>
                                        <p:strVal val="solid"/>
                                      </p:to>
                                    </p:set>
                                  </p:childTnLst>
                                </p:cTn>
                              </p:par>
                            </p:childTnLst>
                          </p:cTn>
                        </p:par>
                        <p:par>
                          <p:cTn id="16" fill="hold">
                            <p:stCondLst>
                              <p:cond delay="11120"/>
                            </p:stCondLst>
                            <p:childTnLst>
                              <p:par>
                                <p:cTn id="17" presetID="16" presetClass="emph" presetSubtype="0" fill="hold" nodeType="afterEffect">
                                  <p:stCondLst>
                                    <p:cond delay="0"/>
                                  </p:stCondLst>
                                  <p:iterate type="lt">
                                    <p:tmPct val="4000"/>
                                  </p:iterate>
                                  <p:childTnLst>
                                    <p:set>
                                      <p:cBhvr override="childStyle">
                                        <p:cTn id="18" dur="750" fill="hold"/>
                                        <p:tgtEl>
                                          <p:spTgt spid="3">
                                            <p:txEl>
                                              <p:pRg st="3" end="3"/>
                                            </p:txEl>
                                          </p:spTgt>
                                        </p:tgtEl>
                                        <p:attrNameLst>
                                          <p:attrName>style.color</p:attrName>
                                        </p:attrNameLst>
                                      </p:cBhvr>
                                      <p:to>
                                        <p:clrVal>
                                          <a:schemeClr val="accent2"/>
                                        </p:clrVal>
                                      </p:to>
                                    </p:set>
                                    <p:set>
                                      <p:cBhvr>
                                        <p:cTn id="19" dur="750" fill="hold"/>
                                        <p:tgtEl>
                                          <p:spTgt spid="3">
                                            <p:txEl>
                                              <p:pRg st="3" end="3"/>
                                            </p:txEl>
                                          </p:spTgt>
                                        </p:tgtEl>
                                        <p:attrNameLst>
                                          <p:attrName>fillcolor</p:attrName>
                                        </p:attrNameLst>
                                      </p:cBhvr>
                                      <p:to>
                                        <p:clrVal>
                                          <a:schemeClr val="accent2"/>
                                        </p:clrVal>
                                      </p:to>
                                    </p:set>
                                    <p:set>
                                      <p:cBhvr>
                                        <p:cTn id="20" dur="750" fill="hold"/>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2818656" cy="457200"/>
          </a:xfrm>
        </p:spPr>
        <p:txBody>
          <a:bodyPr/>
          <a:lstStyle/>
          <a:p>
            <a:r>
              <a:rPr lang="fa-IR" dirty="0" smtClean="0">
                <a:solidFill>
                  <a:srgbClr val="FFC000"/>
                </a:solidFill>
                <a:cs typeface="B Davat" panose="00000400000000000000" pitchFamily="2" charset="-78"/>
              </a:rPr>
              <a:t>زمامداران نالایق</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692696"/>
            <a:ext cx="9144000" cy="5708104"/>
          </a:xfrm>
        </p:spPr>
        <p:txBody>
          <a:bodyPr/>
          <a:lstStyle/>
          <a:p>
            <a:pPr marL="0" indent="0" algn="l">
              <a:lnSpc>
                <a:spcPct val="150000"/>
              </a:lnSpc>
              <a:buNone/>
            </a:pPr>
            <a:r>
              <a:rPr lang="fa-IR" sz="3200" b="1" dirty="0" smtClean="0">
                <a:solidFill>
                  <a:srgbClr val="FFFF00"/>
                </a:solidFill>
                <a:cs typeface="B Zar" panose="00000400000000000000" pitchFamily="2" charset="-78"/>
              </a:rPr>
              <a:t>(2 از 2)</a:t>
            </a:r>
          </a:p>
          <a:p>
            <a:pPr algn="just">
              <a:lnSpc>
                <a:spcPct val="150000"/>
              </a:lnSpc>
              <a:buFont typeface="Wingdings" pitchFamily="2" charset="2"/>
              <a:buChar char="v"/>
            </a:pPr>
            <a:r>
              <a:rPr lang="fa-IR" sz="3200" b="1" dirty="0" smtClean="0">
                <a:solidFill>
                  <a:schemeClr val="tx2">
                    <a:lumMod val="60000"/>
                    <a:lumOff val="40000"/>
                  </a:schemeClr>
                </a:solidFill>
                <a:cs typeface="B Zar" panose="00000400000000000000" pitchFamily="2" charset="-78"/>
              </a:rPr>
              <a:t>بر اساس حدیث « الناس علی دین ملوکهم» زمامداران ناصالح می توانند جامعه را به سمت انحراف و کژی بکشانند.</a:t>
            </a:r>
          </a:p>
          <a:p>
            <a:pPr marL="0" indent="0" algn="just">
              <a:lnSpc>
                <a:spcPct val="150000"/>
              </a:lnSpc>
              <a:buNone/>
            </a:pPr>
            <a:endParaRPr lang="fa-IR" sz="1050" b="1" dirty="0" smtClean="0">
              <a:solidFill>
                <a:schemeClr val="tx2">
                  <a:lumMod val="60000"/>
                  <a:lumOff val="40000"/>
                </a:schemeClr>
              </a:solidFill>
              <a:cs typeface="B Zar" panose="00000400000000000000" pitchFamily="2" charset="-78"/>
            </a:endParaRPr>
          </a:p>
          <a:p>
            <a:pPr algn="just">
              <a:lnSpc>
                <a:spcPct val="150000"/>
              </a:lnSpc>
              <a:buFont typeface="Wingdings" pitchFamily="2" charset="2"/>
              <a:buChar char="v"/>
            </a:pPr>
            <a:r>
              <a:rPr lang="fa-IR" sz="3100" b="1" dirty="0" smtClean="0">
                <a:solidFill>
                  <a:schemeClr val="tx2">
                    <a:lumMod val="60000"/>
                    <a:lumOff val="40000"/>
                  </a:schemeClr>
                </a:solidFill>
                <a:cs typeface="B Zar" panose="00000400000000000000" pitchFamily="2" charset="-78"/>
              </a:rPr>
              <a:t>رسول گرامی اسلام می فرمایند: دو دسته از امت من اگر اصلاح شوند، بقیه امت اصلاح می گردند و اگر فاسد شوند بقیه نیز فاسد می شوند، فقیهان و حکمرانان </a:t>
            </a:r>
            <a:r>
              <a:rPr lang="fa-IR" sz="3200" b="1" dirty="0">
                <a:solidFill>
                  <a:srgbClr val="FFC000"/>
                </a:solidFill>
                <a:latin typeface="+mj-lt"/>
                <a:ea typeface="+mj-ea"/>
                <a:cs typeface="B Davat" panose="00000400000000000000" pitchFamily="2" charset="-78"/>
              </a:rPr>
              <a:t>(بحارالانوار، ج۲، ص۴۹ )</a:t>
            </a:r>
            <a:endParaRPr lang="en-US" sz="3600" b="1" dirty="0">
              <a:solidFill>
                <a:srgbClr val="FFC000"/>
              </a:solidFill>
              <a:latin typeface="+mj-lt"/>
              <a:ea typeface="+mj-ea"/>
              <a:cs typeface="B Davat"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34</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34</a:t>
            </a:fld>
            <a:endParaRPr lang="en-US" sz="2000" dirty="0"/>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19577010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grpId="0" nodeType="clickEffect">
                                  <p:stCondLst>
                                    <p:cond delay="0"/>
                                  </p:stCondLst>
                                  <p:iterate type="lt">
                                    <p:tmPct val="4000"/>
                                  </p:iterate>
                                  <p:childTnLst>
                                    <p:set>
                                      <p:cBhvr override="childStyle">
                                        <p:cTn id="6" dur="500" fill="hold"/>
                                        <p:tgtEl>
                                          <p:spTgt spid="3">
                                            <p:txEl>
                                              <p:pRg st="0" end="0"/>
                                            </p:txEl>
                                          </p:spTgt>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18" presetClass="emph" presetSubtype="0" fill="hold" grpId="0" nodeType="clickEffect">
                                  <p:stCondLst>
                                    <p:cond delay="0"/>
                                  </p:stCondLst>
                                  <p:iterate type="lt">
                                    <p:tmPct val="4000"/>
                                  </p:iterate>
                                  <p:childTnLst>
                                    <p:set>
                                      <p:cBhvr override="childStyle">
                                        <p:cTn id="10" dur="500" fill="hold"/>
                                        <p:tgtEl>
                                          <p:spTgt spid="3">
                                            <p:txEl>
                                              <p:pRg st="1" end="1"/>
                                            </p:txEl>
                                          </p:spTgt>
                                        </p:tgtEl>
                                        <p:attrNameLst>
                                          <p:attrName>style.textDecorationUnderline</p:attrName>
                                        </p:attrNameLst>
                                      </p:cBhvr>
                                      <p:to>
                                        <p:strVal val="true"/>
                                      </p:to>
                                    </p:set>
                                  </p:childTnLst>
                                </p:cTn>
                              </p:par>
                            </p:childTnLst>
                          </p:cTn>
                        </p:par>
                      </p:childTnLst>
                    </p:cTn>
                  </p:par>
                  <p:par>
                    <p:cTn id="11" fill="hold">
                      <p:stCondLst>
                        <p:cond delay="indefinite"/>
                      </p:stCondLst>
                      <p:childTnLst>
                        <p:par>
                          <p:cTn id="12" fill="hold">
                            <p:stCondLst>
                              <p:cond delay="0"/>
                            </p:stCondLst>
                            <p:childTnLst>
                              <p:par>
                                <p:cTn id="13" presetID="18" presetClass="emph" presetSubtype="0" fill="hold" grpId="0" nodeType="clickEffect">
                                  <p:stCondLst>
                                    <p:cond delay="0"/>
                                  </p:stCondLst>
                                  <p:iterate type="lt">
                                    <p:tmPct val="4000"/>
                                  </p:iterate>
                                  <p:childTnLst>
                                    <p:set>
                                      <p:cBhvr override="childStyle">
                                        <p:cTn id="14" dur="500" fill="hold"/>
                                        <p:tgtEl>
                                          <p:spTgt spid="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250704" cy="457200"/>
          </a:xfrm>
        </p:spPr>
        <p:txBody>
          <a:bodyPr/>
          <a:lstStyle/>
          <a:p>
            <a:r>
              <a:rPr lang="fa-IR" dirty="0" smtClean="0">
                <a:solidFill>
                  <a:srgbClr val="FFC000"/>
                </a:solidFill>
                <a:cs typeface="B Davat" panose="00000400000000000000" pitchFamily="2" charset="-78"/>
              </a:rPr>
              <a:t>علمای فاسد</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8946740" cy="5564088"/>
          </a:xfrm>
        </p:spPr>
        <p:txBody>
          <a:bodyPr/>
          <a:lstStyle/>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			</a:t>
            </a:r>
            <a:r>
              <a:rPr lang="fa-IR" b="1" dirty="0">
                <a:solidFill>
                  <a:srgbClr val="FFFF00"/>
                </a:solidFill>
                <a:cs typeface="B Zar" panose="00000400000000000000" pitchFamily="2" charset="-78"/>
              </a:rPr>
              <a:t>ویژگی های علمای فاسد بر اساس آیات </a:t>
            </a:r>
            <a:r>
              <a:rPr lang="fa-IR" b="1" dirty="0" smtClean="0">
                <a:solidFill>
                  <a:srgbClr val="FFFF00"/>
                </a:solidFill>
                <a:cs typeface="B Zar" panose="00000400000000000000" pitchFamily="2" charset="-78"/>
              </a:rPr>
              <a:t>قرآن:</a:t>
            </a:r>
            <a:endParaRPr lang="fa-IR" b="1" dirty="0">
              <a:solidFill>
                <a:srgbClr val="FFFF00"/>
              </a:solidFill>
              <a:cs typeface="B Zar" panose="00000400000000000000" pitchFamily="2" charset="-78"/>
            </a:endParaRPr>
          </a:p>
          <a:p>
            <a:pPr marL="0" indent="0">
              <a:lnSpc>
                <a:spcPct val="150000"/>
              </a:lnSpc>
              <a:spcBef>
                <a:spcPts val="0"/>
              </a:spcBef>
              <a:buNone/>
            </a:pPr>
            <a:r>
              <a:rPr lang="fa-IR" sz="3600" b="1" dirty="0" smtClean="0">
                <a:solidFill>
                  <a:schemeClr val="tx2">
                    <a:lumMod val="60000"/>
                    <a:lumOff val="40000"/>
                  </a:schemeClr>
                </a:solidFill>
                <a:cs typeface="B Zar" panose="00000400000000000000" pitchFamily="2" charset="-78"/>
              </a:rPr>
              <a:t>1</a:t>
            </a:r>
            <a:r>
              <a:rPr lang="fa-IR" sz="3200" b="1" dirty="0" smtClean="0">
                <a:solidFill>
                  <a:schemeClr val="tx2">
                    <a:lumMod val="60000"/>
                    <a:lumOff val="40000"/>
                  </a:schemeClr>
                </a:solidFill>
                <a:cs typeface="B Zar" panose="00000400000000000000" pitchFamily="2" charset="-78"/>
              </a:rPr>
              <a:t>- دنیا دوستی.</a:t>
            </a:r>
          </a:p>
          <a:p>
            <a:pPr marL="0" indent="0" algn="ctr">
              <a:lnSpc>
                <a:spcPct val="150000"/>
              </a:lnSpc>
              <a:spcBef>
                <a:spcPts val="0"/>
              </a:spcBef>
              <a:buNone/>
            </a:pPr>
            <a:r>
              <a:rPr lang="fa-IR" sz="3200" b="1" dirty="0">
                <a:solidFill>
                  <a:srgbClr val="FFFF00"/>
                </a:solidFill>
              </a:rPr>
              <a:t>وَ اتْلُ عَلَيْهِمْ نَبَأَ الَّذي آتَيْناهُ آياتِنا فَانْسَلَخَ مِنْها فَأَتْبَعَهُ الشَّيْطانُ فَکانَ مِنَ </a:t>
            </a:r>
            <a:r>
              <a:rPr lang="fa-IR" sz="3200" b="1" dirty="0" smtClean="0">
                <a:solidFill>
                  <a:srgbClr val="FFFF00"/>
                </a:solidFill>
              </a:rPr>
              <a:t>الْغاوينَ</a:t>
            </a:r>
            <a:r>
              <a:rPr lang="fa-IR" sz="3200" dirty="0" smtClean="0">
                <a:solidFill>
                  <a:srgbClr val="FFFF00"/>
                </a:solidFill>
              </a:rPr>
              <a:t> * </a:t>
            </a:r>
            <a:r>
              <a:rPr lang="fa-IR" sz="3200" b="1" dirty="0" smtClean="0">
                <a:solidFill>
                  <a:srgbClr val="FFFF00"/>
                </a:solidFill>
              </a:rPr>
              <a:t>وَ </a:t>
            </a:r>
            <a:r>
              <a:rPr lang="fa-IR" sz="3200" b="1" dirty="0">
                <a:solidFill>
                  <a:srgbClr val="FFFF00"/>
                </a:solidFill>
              </a:rPr>
              <a:t>لَوْ شِئْنا لَرَفَعْناهُ بِها وَ لکِنَّهُ أَخْلَدَ إِلَي الْأَرْضِ وَ اتَّبَعَ هَواهُ فَمَثَلُهُ کَمَثَلِ الْکَلْبِ إِنْ تَحْمِلْ عَلَيْهِ يَلْهَثْ أَوْ تَتْرُکْهُ يَلْهَثْ ذلِکَ مَثَلُ الْقَوْمِ الَّذينَ کَذَّبُوا بِآياتِنا فَاقْصُصِ الْقَصَصَ لَعَلَّهُمْ </a:t>
            </a:r>
            <a:r>
              <a:rPr lang="fa-IR" sz="3200" b="1" dirty="0" smtClean="0">
                <a:solidFill>
                  <a:srgbClr val="FFFF00"/>
                </a:solidFill>
              </a:rPr>
              <a:t>يَتَفَکَّرُونَ</a:t>
            </a:r>
          </a:p>
          <a:p>
            <a:pPr marL="0" indent="0" algn="ctr">
              <a:lnSpc>
                <a:spcPct val="150000"/>
              </a:lnSpc>
              <a:spcBef>
                <a:spcPts val="0"/>
              </a:spcBef>
              <a:buNone/>
            </a:pPr>
            <a:r>
              <a:rPr lang="fa-IR" sz="3200" b="1" dirty="0" smtClean="0">
                <a:solidFill>
                  <a:srgbClr val="FFFF00"/>
                </a:solidFill>
                <a:cs typeface="B Zar" panose="00000400000000000000" pitchFamily="2" charset="-78"/>
              </a:rPr>
              <a:t>(اعراف/ 175 و 176)</a:t>
            </a:r>
          </a:p>
          <a:p>
            <a:pPr marL="0" indent="0">
              <a:lnSpc>
                <a:spcPct val="150000"/>
              </a:lnSpc>
              <a:spcBef>
                <a:spcPts val="0"/>
              </a:spcBef>
              <a:buNone/>
            </a:pPr>
            <a:r>
              <a:rPr lang="fa-IR" sz="2400" b="1" dirty="0">
                <a:solidFill>
                  <a:schemeClr val="tx2">
                    <a:lumMod val="60000"/>
                    <a:lumOff val="40000"/>
                  </a:schemeClr>
                </a:solidFill>
                <a:cs typeface="B Zar" panose="00000400000000000000" pitchFamily="2" charset="-78"/>
              </a:rPr>
              <a:t>	</a:t>
            </a:r>
            <a:endParaRPr lang="en-US" sz="24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35</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35</a:t>
            </a:fld>
            <a:endParaRPr lang="en-US" sz="2000" dirty="0"/>
          </a:p>
        </p:txBody>
      </p:sp>
    </p:spTree>
    <p:extLst>
      <p:ext uri="{BB962C8B-B14F-4D97-AF65-F5344CB8AC3E}">
        <p14:creationId xmlns:p14="http://schemas.microsoft.com/office/powerpoint/2010/main" val="292967417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anim calcmode="lin" valueType="num">
                                      <p:cBhvr>
                                        <p:cTn id="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500"/>
                                        <p:tgtEl>
                                          <p:spTgt spid="3">
                                            <p:txEl>
                                              <p:pRg st="2" end="2"/>
                                            </p:txEl>
                                          </p:spTgt>
                                        </p:tgtEl>
                                      </p:cBhvr>
                                    </p:animEffect>
                                    <p:anim calcmode="lin" valueType="num">
                                      <p:cBhvr>
                                        <p:cTn id="14"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35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250704" cy="457200"/>
          </a:xfrm>
        </p:spPr>
        <p:txBody>
          <a:bodyPr/>
          <a:lstStyle/>
          <a:p>
            <a:r>
              <a:rPr lang="fa-IR" dirty="0" smtClean="0">
                <a:solidFill>
                  <a:srgbClr val="FFC000"/>
                </a:solidFill>
                <a:cs typeface="B Davat" panose="00000400000000000000" pitchFamily="2" charset="-78"/>
              </a:rPr>
              <a:t>علمای فاسد</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9144000" cy="5564088"/>
          </a:xfrm>
        </p:spPr>
        <p:txBody>
          <a:bodyPr/>
          <a:lstStyle/>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			</a:t>
            </a:r>
            <a:r>
              <a:rPr lang="fa-IR" b="1" dirty="0">
                <a:solidFill>
                  <a:srgbClr val="FFFF00"/>
                </a:solidFill>
                <a:cs typeface="B Zar" panose="00000400000000000000" pitchFamily="2" charset="-78"/>
              </a:rPr>
              <a:t>ویژگی های علمای فاسد بر اساس آیات </a:t>
            </a:r>
            <a:r>
              <a:rPr lang="fa-IR" b="1" dirty="0" smtClean="0">
                <a:solidFill>
                  <a:srgbClr val="FFFF00"/>
                </a:solidFill>
                <a:cs typeface="B Zar" panose="00000400000000000000" pitchFamily="2" charset="-78"/>
              </a:rPr>
              <a:t>قرآن:</a:t>
            </a:r>
            <a:endParaRPr lang="fa-IR" b="1" dirty="0">
              <a:solidFill>
                <a:srgbClr val="FFFF00"/>
              </a:solidFill>
              <a:cs typeface="B Zar" panose="00000400000000000000" pitchFamily="2" charset="-78"/>
            </a:endParaRPr>
          </a:p>
          <a:p>
            <a:pPr marL="0" indent="0">
              <a:lnSpc>
                <a:spcPct val="150000"/>
              </a:lnSpc>
              <a:spcBef>
                <a:spcPts val="0"/>
              </a:spcBef>
              <a:buNone/>
            </a:pPr>
            <a:r>
              <a:rPr lang="fa-IR" sz="3600" b="1" dirty="0" smtClean="0">
                <a:solidFill>
                  <a:schemeClr val="tx2">
                    <a:lumMod val="60000"/>
                    <a:lumOff val="40000"/>
                  </a:schemeClr>
                </a:solidFill>
                <a:cs typeface="B Zar" panose="00000400000000000000" pitchFamily="2" charset="-78"/>
              </a:rPr>
              <a:t>2</a:t>
            </a:r>
            <a:r>
              <a:rPr lang="fa-IR" sz="3200" b="1" dirty="0" smtClean="0">
                <a:solidFill>
                  <a:schemeClr val="tx2">
                    <a:lumMod val="60000"/>
                    <a:lumOff val="40000"/>
                  </a:schemeClr>
                </a:solidFill>
                <a:cs typeface="B Zar" panose="00000400000000000000" pitchFamily="2" charset="-78"/>
              </a:rPr>
              <a:t>- سرمایه های معنوی را در اختیار صاحبان زر و زور و تزویر نهادن.</a:t>
            </a:r>
          </a:p>
          <a:p>
            <a:pPr marL="0" indent="0" algn="ctr">
              <a:lnSpc>
                <a:spcPct val="150000"/>
              </a:lnSpc>
              <a:spcBef>
                <a:spcPts val="0"/>
              </a:spcBef>
              <a:buNone/>
            </a:pPr>
            <a:r>
              <a:rPr lang="fa-IR" sz="3000" b="1" dirty="0">
                <a:solidFill>
                  <a:srgbClr val="FFFF00"/>
                </a:solidFill>
              </a:rPr>
              <a:t>ساءَ مَثَلاً الْقَوْمُ الَّذينَ کَذَّبُوا بِآياتِنا وَ أَنْفُسَهُمْ کانُوا </a:t>
            </a:r>
            <a:r>
              <a:rPr lang="fa-IR" sz="3000" b="1" dirty="0" smtClean="0">
                <a:solidFill>
                  <a:srgbClr val="FFFF00"/>
                </a:solidFill>
              </a:rPr>
              <a:t>يَظْلِمُونَ </a:t>
            </a:r>
            <a:r>
              <a:rPr lang="fa-IR" b="1" dirty="0" smtClean="0">
                <a:solidFill>
                  <a:srgbClr val="FFFF00"/>
                </a:solidFill>
                <a:cs typeface="B Zar" panose="00000400000000000000" pitchFamily="2" charset="-78"/>
              </a:rPr>
              <a:t>(اعراف/ 177)</a:t>
            </a:r>
            <a:endParaRPr lang="fa-IR" sz="4400" b="1" dirty="0" smtClean="0">
              <a:solidFill>
                <a:srgbClr val="FFFF00"/>
              </a:solidFill>
              <a:cs typeface="B Zar" panose="00000400000000000000" pitchFamily="2" charset="-78"/>
            </a:endParaRPr>
          </a:p>
          <a:p>
            <a:pPr marL="0" indent="0">
              <a:lnSpc>
                <a:spcPct val="150000"/>
              </a:lnSpc>
              <a:spcBef>
                <a:spcPts val="0"/>
              </a:spcBef>
              <a:buNone/>
            </a:pPr>
            <a:endParaRPr lang="fa-IR" sz="1400" b="1" dirty="0" smtClean="0">
              <a:solidFill>
                <a:schemeClr val="tx2">
                  <a:lumMod val="60000"/>
                  <a:lumOff val="40000"/>
                </a:schemeClr>
              </a:solidFill>
              <a:cs typeface="B Zar" panose="00000400000000000000" pitchFamily="2" charset="-78"/>
            </a:endParaRPr>
          </a:p>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3- هماهنگ </a:t>
            </a:r>
            <a:r>
              <a:rPr lang="fa-IR" sz="3200" b="1" dirty="0">
                <a:solidFill>
                  <a:schemeClr val="tx2">
                    <a:lumMod val="60000"/>
                    <a:lumOff val="40000"/>
                  </a:schemeClr>
                </a:solidFill>
                <a:cs typeface="B Zar" panose="00000400000000000000" pitchFamily="2" charset="-78"/>
              </a:rPr>
              <a:t>نبودن گفتار و </a:t>
            </a:r>
            <a:r>
              <a:rPr lang="fa-IR" sz="3200" b="1" dirty="0" smtClean="0">
                <a:solidFill>
                  <a:schemeClr val="tx2">
                    <a:lumMod val="60000"/>
                    <a:lumOff val="40000"/>
                  </a:schemeClr>
                </a:solidFill>
                <a:cs typeface="B Zar" panose="00000400000000000000" pitchFamily="2" charset="-78"/>
              </a:rPr>
              <a:t>کردار</a:t>
            </a:r>
          </a:p>
          <a:p>
            <a:pPr marL="0" indent="0">
              <a:lnSpc>
                <a:spcPct val="150000"/>
              </a:lnSpc>
              <a:spcBef>
                <a:spcPts val="0"/>
              </a:spcBef>
              <a:buNone/>
            </a:pPr>
            <a:r>
              <a:rPr lang="fa-IR" sz="3000" b="1" dirty="0">
                <a:solidFill>
                  <a:srgbClr val="FFFF00"/>
                </a:solidFill>
              </a:rPr>
              <a:t>أَ تَأْمُرُونَ النَّاسَ بِالْبِرِّ وَ تَنْسَوْنَ </a:t>
            </a:r>
            <a:r>
              <a:rPr lang="fa-IR" sz="3000" b="1" dirty="0" smtClean="0">
                <a:solidFill>
                  <a:srgbClr val="FFFF00"/>
                </a:solidFill>
              </a:rPr>
              <a:t>أَنْفُسَکُمْ </a:t>
            </a:r>
            <a:r>
              <a:rPr lang="fa-IR" sz="3000" b="1" dirty="0">
                <a:solidFill>
                  <a:srgbClr val="FFFF00"/>
                </a:solidFill>
              </a:rPr>
              <a:t>وَ أَنْتُمْ تَتْلُونَ الْکِتابَ أَ فَلا </a:t>
            </a:r>
            <a:r>
              <a:rPr lang="fa-IR" sz="3000" b="1" dirty="0" smtClean="0">
                <a:solidFill>
                  <a:srgbClr val="FFFF00"/>
                </a:solidFill>
              </a:rPr>
              <a:t>تَعْقِلُونَ</a:t>
            </a:r>
          </a:p>
          <a:p>
            <a:pPr marL="0" indent="0">
              <a:lnSpc>
                <a:spcPct val="150000"/>
              </a:lnSpc>
              <a:spcBef>
                <a:spcPts val="0"/>
              </a:spcBef>
              <a:buNone/>
            </a:pPr>
            <a:r>
              <a:rPr lang="fa-IR" sz="3000" b="1" dirty="0">
                <a:solidFill>
                  <a:srgbClr val="FFFF00"/>
                </a:solidFill>
              </a:rPr>
              <a:t>	</a:t>
            </a:r>
            <a:r>
              <a:rPr lang="fa-IR" sz="3000" b="1" dirty="0" smtClean="0">
                <a:solidFill>
                  <a:srgbClr val="FFFF00"/>
                </a:solidFill>
              </a:rPr>
              <a:t>							</a:t>
            </a:r>
            <a:r>
              <a:rPr lang="fa-IR" b="1" dirty="0" smtClean="0">
                <a:solidFill>
                  <a:srgbClr val="FFFF00"/>
                </a:solidFill>
                <a:cs typeface="B Zar" panose="00000400000000000000" pitchFamily="2" charset="-78"/>
              </a:rPr>
              <a:t>(</a:t>
            </a:r>
            <a:r>
              <a:rPr lang="fa-IR" b="1" dirty="0">
                <a:solidFill>
                  <a:srgbClr val="FFFF00"/>
                </a:solidFill>
                <a:cs typeface="B Zar" panose="00000400000000000000" pitchFamily="2" charset="-78"/>
              </a:rPr>
              <a:t>بقره/ 44)</a:t>
            </a:r>
            <a:endParaRPr lang="en-US"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36</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36</a:t>
            </a:fld>
            <a:endParaRPr lang="en-US" sz="2000" dirty="0"/>
          </a:p>
        </p:txBody>
      </p:sp>
    </p:spTree>
    <p:extLst>
      <p:ext uri="{BB962C8B-B14F-4D97-AF65-F5344CB8AC3E}">
        <p14:creationId xmlns:p14="http://schemas.microsoft.com/office/powerpoint/2010/main" val="241701405"/>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anim calcmode="lin" valueType="num">
                                      <p:cBhvr>
                                        <p:cTn id="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750"/>
                                        <p:tgtEl>
                                          <p:spTgt spid="3">
                                            <p:txEl>
                                              <p:pRg st="2" end="2"/>
                                            </p:txEl>
                                          </p:spTgt>
                                        </p:tgtEl>
                                      </p:cBhvr>
                                    </p:animEffect>
                                    <p:anim calcmode="lin" valueType="num">
                                      <p:cBhvr>
                                        <p:cTn id="14"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75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3750"/>
                            </p:stCondLst>
                            <p:childTnLst>
                              <p:par>
                                <p:cTn id="17" presetID="42" presetClass="entr" presetSubtype="0"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500"/>
                                        <p:tgtEl>
                                          <p:spTgt spid="3">
                                            <p:txEl>
                                              <p:pRg st="4" end="4"/>
                                            </p:txEl>
                                          </p:spTgt>
                                        </p:tgtEl>
                                      </p:cBhvr>
                                    </p:animEffect>
                                    <p:anim calcmode="lin" valueType="num">
                                      <p:cBhvr>
                                        <p:cTn id="20"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2" fill="hold">
                            <p:stCondLst>
                              <p:cond delay="5250"/>
                            </p:stCondLst>
                            <p:childTnLst>
                              <p:par>
                                <p:cTn id="23" presetID="42" presetClass="entr" presetSubtype="0" fill="hold" nodeType="after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1250"/>
                                        <p:tgtEl>
                                          <p:spTgt spid="3">
                                            <p:txEl>
                                              <p:pRg st="5" end="5"/>
                                            </p:txEl>
                                          </p:spTgt>
                                        </p:tgtEl>
                                      </p:cBhvr>
                                    </p:animEffect>
                                    <p:anim calcmode="lin" valueType="num">
                                      <p:cBhvr>
                                        <p:cTn id="26" dur="125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7" dur="125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28" fill="hold">
                            <p:stCondLst>
                              <p:cond delay="6500"/>
                            </p:stCondLst>
                            <p:childTnLst>
                              <p:par>
                                <p:cTn id="29" presetID="42" presetClass="entr" presetSubtype="0"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250704" cy="457200"/>
          </a:xfrm>
        </p:spPr>
        <p:txBody>
          <a:bodyPr/>
          <a:lstStyle/>
          <a:p>
            <a:r>
              <a:rPr lang="fa-IR" dirty="0" smtClean="0">
                <a:solidFill>
                  <a:srgbClr val="FFC000"/>
                </a:solidFill>
                <a:cs typeface="B Davat" panose="00000400000000000000" pitchFamily="2" charset="-78"/>
              </a:rPr>
              <a:t>علمای فاسد</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9144000" cy="5564088"/>
          </a:xfrm>
        </p:spPr>
        <p:txBody>
          <a:bodyPr/>
          <a:lstStyle/>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			</a:t>
            </a:r>
            <a:r>
              <a:rPr lang="fa-IR" b="1" dirty="0">
                <a:solidFill>
                  <a:srgbClr val="FFFF00"/>
                </a:solidFill>
                <a:cs typeface="B Zar" panose="00000400000000000000" pitchFamily="2" charset="-78"/>
              </a:rPr>
              <a:t>ویژگی های علمای فاسد بر اساس آیات </a:t>
            </a:r>
            <a:r>
              <a:rPr lang="fa-IR" b="1" dirty="0" smtClean="0">
                <a:solidFill>
                  <a:srgbClr val="FFFF00"/>
                </a:solidFill>
                <a:cs typeface="B Zar" panose="00000400000000000000" pitchFamily="2" charset="-78"/>
              </a:rPr>
              <a:t>قرآن:</a:t>
            </a:r>
            <a:endParaRPr lang="fa-IR" b="1" dirty="0">
              <a:solidFill>
                <a:srgbClr val="FFFF00"/>
              </a:solidFill>
              <a:cs typeface="B Zar" panose="00000400000000000000" pitchFamily="2" charset="-78"/>
            </a:endParaRPr>
          </a:p>
          <a:p>
            <a:pPr marL="0" indent="0">
              <a:lnSpc>
                <a:spcPct val="150000"/>
              </a:lnSpc>
              <a:spcBef>
                <a:spcPts val="0"/>
              </a:spcBef>
              <a:buNone/>
            </a:pPr>
            <a:r>
              <a:rPr lang="fa-IR" sz="3600" b="1" dirty="0" smtClean="0">
                <a:solidFill>
                  <a:schemeClr val="tx2">
                    <a:lumMod val="60000"/>
                    <a:lumOff val="40000"/>
                  </a:schemeClr>
                </a:solidFill>
                <a:cs typeface="B Zar" panose="00000400000000000000" pitchFamily="2" charset="-78"/>
              </a:rPr>
              <a:t>4</a:t>
            </a:r>
            <a:r>
              <a:rPr lang="fa-IR" sz="3200" b="1" dirty="0" smtClean="0">
                <a:solidFill>
                  <a:schemeClr val="tx2">
                    <a:lumMod val="60000"/>
                    <a:lumOff val="40000"/>
                  </a:schemeClr>
                </a:solidFill>
                <a:cs typeface="B Zar" panose="00000400000000000000" pitchFamily="2" charset="-78"/>
              </a:rPr>
              <a:t>- کتمان و تحریف علوم.</a:t>
            </a:r>
          </a:p>
          <a:p>
            <a:pPr marL="0" indent="0" algn="ctr">
              <a:lnSpc>
                <a:spcPct val="150000"/>
              </a:lnSpc>
              <a:spcBef>
                <a:spcPts val="0"/>
              </a:spcBef>
              <a:buNone/>
            </a:pPr>
            <a:r>
              <a:rPr lang="fa-IR" sz="3000" b="1" dirty="0">
                <a:solidFill>
                  <a:srgbClr val="FFFF00"/>
                </a:solidFill>
              </a:rPr>
              <a:t>وَ إِذْ أَخَذَ اللَّهُ ميثاقَ الَّذينَ أُوتُوا الْکِتابَ لَتُبَيِّنُنَّهُ لِلنَّاسِ وَ لا تَکْتُمُونَهُ فَنَبَذُوهُ وَراءَ ظُهُورِهِمْ وَ اشْتَرَوْا بِهِ ثَمَناً قَليلاً فَبِئْسَ ما </a:t>
            </a:r>
            <a:r>
              <a:rPr lang="fa-IR" sz="3000" b="1" dirty="0" smtClean="0">
                <a:solidFill>
                  <a:srgbClr val="FFFF00"/>
                </a:solidFill>
              </a:rPr>
              <a:t>يَشْتَرُونَ</a:t>
            </a:r>
            <a:r>
              <a:rPr lang="fa-IR" b="1" dirty="0" smtClean="0">
                <a:solidFill>
                  <a:srgbClr val="FFFF00"/>
                </a:solidFill>
                <a:cs typeface="B Zar" panose="00000400000000000000" pitchFamily="2" charset="-78"/>
              </a:rPr>
              <a:t>(آل عمران/ 187)</a:t>
            </a:r>
            <a:endParaRPr lang="fa-IR" sz="4400" b="1" dirty="0" smtClean="0">
              <a:solidFill>
                <a:srgbClr val="FFFF00"/>
              </a:solidFill>
              <a:cs typeface="B Zar" panose="00000400000000000000" pitchFamily="2" charset="-78"/>
            </a:endParaRPr>
          </a:p>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5- استفاده نا مشروع از بیت المال.</a:t>
            </a:r>
          </a:p>
          <a:p>
            <a:pPr marL="0" indent="0" algn="ctr">
              <a:lnSpc>
                <a:spcPct val="150000"/>
              </a:lnSpc>
              <a:spcBef>
                <a:spcPts val="0"/>
              </a:spcBef>
              <a:buNone/>
            </a:pPr>
            <a:r>
              <a:rPr lang="fa-IR" b="1" dirty="0">
                <a:solidFill>
                  <a:srgbClr val="FFFF00"/>
                </a:solidFill>
              </a:rPr>
              <a:t>يا أَيُّهَا الَّذينَ آمَنُوا إِنَّ کَثيراً مِنَ الْأَحْبارِ وَ الرُّهْبانِ لَيَأْکُلُونَ أَمْوالَ النَّاسِ بِالْباطِلِ وَ يَصُدُّونَ عَنْ </a:t>
            </a:r>
            <a:r>
              <a:rPr lang="fa-IR" b="1" dirty="0" smtClean="0">
                <a:solidFill>
                  <a:srgbClr val="FFFF00"/>
                </a:solidFill>
              </a:rPr>
              <a:t> سَبيلِ  اللَّهِ  وَ </a:t>
            </a:r>
            <a:r>
              <a:rPr lang="fa-IR" b="1" dirty="0">
                <a:solidFill>
                  <a:srgbClr val="FFFF00"/>
                </a:solidFill>
              </a:rPr>
              <a:t>الَّذينَ </a:t>
            </a:r>
            <a:r>
              <a:rPr lang="fa-IR" b="1" dirty="0" smtClean="0">
                <a:solidFill>
                  <a:srgbClr val="FFFF00"/>
                </a:solidFill>
              </a:rPr>
              <a:t> يَکْنِزُونَ الذَّهَبَ </a:t>
            </a:r>
            <a:r>
              <a:rPr lang="fa-IR" b="1" dirty="0">
                <a:solidFill>
                  <a:srgbClr val="FFFF00"/>
                </a:solidFill>
              </a:rPr>
              <a:t>وَ الْفِضَّةَ وَ لا يُنْفِقُونَها </a:t>
            </a:r>
            <a:r>
              <a:rPr lang="fa-IR" b="1" dirty="0" smtClean="0">
                <a:solidFill>
                  <a:srgbClr val="FFFF00"/>
                </a:solidFill>
              </a:rPr>
              <a:t> في سَبيلِ </a:t>
            </a:r>
            <a:r>
              <a:rPr lang="fa-IR" b="1" dirty="0">
                <a:solidFill>
                  <a:srgbClr val="FFFF00"/>
                </a:solidFill>
              </a:rPr>
              <a:t>اللَّهِ فَبَشِّرْهُمْ بِعَذابٍ </a:t>
            </a:r>
            <a:r>
              <a:rPr lang="fa-IR" b="1" dirty="0" smtClean="0">
                <a:solidFill>
                  <a:srgbClr val="FFFF00"/>
                </a:solidFill>
              </a:rPr>
              <a:t>أَليمٍ  </a:t>
            </a:r>
            <a:r>
              <a:rPr lang="fa-IR" b="1" dirty="0">
                <a:solidFill>
                  <a:srgbClr val="FFFF00"/>
                </a:solidFill>
                <a:cs typeface="B Zar" panose="00000400000000000000" pitchFamily="2" charset="-78"/>
              </a:rPr>
              <a:t>(توبه/ 34)</a:t>
            </a:r>
            <a:endParaRPr lang="en-US"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37</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37</a:t>
            </a:fld>
            <a:endParaRPr lang="en-US" sz="2000" dirty="0"/>
          </a:p>
        </p:txBody>
      </p:sp>
    </p:spTree>
    <p:extLst>
      <p:ext uri="{BB962C8B-B14F-4D97-AF65-F5344CB8AC3E}">
        <p14:creationId xmlns:p14="http://schemas.microsoft.com/office/powerpoint/2010/main" val="2711548002"/>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anim calcmode="lin" valueType="num">
                                      <p:cBhvr>
                                        <p:cTn id="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750"/>
                                        <p:tgtEl>
                                          <p:spTgt spid="3">
                                            <p:txEl>
                                              <p:pRg st="2" end="2"/>
                                            </p:txEl>
                                          </p:spTgt>
                                        </p:tgtEl>
                                      </p:cBhvr>
                                    </p:animEffect>
                                    <p:anim calcmode="lin" valueType="num">
                                      <p:cBhvr>
                                        <p:cTn id="14"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75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375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500"/>
                                        <p:tgtEl>
                                          <p:spTgt spid="3">
                                            <p:txEl>
                                              <p:pRg st="3" end="3"/>
                                            </p:txEl>
                                          </p:spTgt>
                                        </p:tgtEl>
                                      </p:cBhvr>
                                    </p:animEffect>
                                    <p:anim calcmode="lin" valueType="num">
                                      <p:cBhvr>
                                        <p:cTn id="20"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5250"/>
                            </p:stCondLst>
                            <p:childTnLst>
                              <p:par>
                                <p:cTn id="23" presetID="42"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250"/>
                                        <p:tgtEl>
                                          <p:spTgt spid="3">
                                            <p:txEl>
                                              <p:pRg st="4" end="4"/>
                                            </p:txEl>
                                          </p:spTgt>
                                        </p:tgtEl>
                                      </p:cBhvr>
                                    </p:animEffect>
                                    <p:anim calcmode="lin" valueType="num">
                                      <p:cBhvr>
                                        <p:cTn id="26" dur="125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25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250704" cy="457200"/>
          </a:xfrm>
        </p:spPr>
        <p:txBody>
          <a:bodyPr/>
          <a:lstStyle/>
          <a:p>
            <a:r>
              <a:rPr lang="fa-IR" dirty="0" smtClean="0">
                <a:solidFill>
                  <a:srgbClr val="FFC000"/>
                </a:solidFill>
                <a:cs typeface="B Davat" panose="00000400000000000000" pitchFamily="2" charset="-78"/>
              </a:rPr>
              <a:t>علمای فاسد</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8946740" cy="5564088"/>
          </a:xfrm>
        </p:spPr>
        <p:txBody>
          <a:bodyPr/>
          <a:lstStyle/>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			</a:t>
            </a:r>
            <a:r>
              <a:rPr lang="fa-IR" b="1" dirty="0">
                <a:solidFill>
                  <a:srgbClr val="FFFF00"/>
                </a:solidFill>
                <a:cs typeface="B Zar" panose="00000400000000000000" pitchFamily="2" charset="-78"/>
              </a:rPr>
              <a:t>ویژگی های علمای فاسد بر اساس آیات </a:t>
            </a:r>
            <a:r>
              <a:rPr lang="fa-IR" b="1" dirty="0" smtClean="0">
                <a:solidFill>
                  <a:srgbClr val="FFFF00"/>
                </a:solidFill>
                <a:cs typeface="B Zar" panose="00000400000000000000" pitchFamily="2" charset="-78"/>
              </a:rPr>
              <a:t>قرآن:</a:t>
            </a:r>
            <a:endParaRPr lang="fa-IR" b="1" dirty="0">
              <a:solidFill>
                <a:srgbClr val="FFFF00"/>
              </a:solidFill>
              <a:cs typeface="B Zar" panose="00000400000000000000" pitchFamily="2" charset="-78"/>
            </a:endParaRPr>
          </a:p>
          <a:p>
            <a:pPr marL="0" indent="0">
              <a:lnSpc>
                <a:spcPct val="150000"/>
              </a:lnSpc>
              <a:spcBef>
                <a:spcPts val="0"/>
              </a:spcBef>
              <a:buNone/>
            </a:pPr>
            <a:r>
              <a:rPr lang="fa-IR" sz="3600" b="1" dirty="0" smtClean="0">
                <a:solidFill>
                  <a:schemeClr val="tx2">
                    <a:lumMod val="60000"/>
                    <a:lumOff val="40000"/>
                  </a:schemeClr>
                </a:solidFill>
                <a:cs typeface="B Zar" panose="00000400000000000000" pitchFamily="2" charset="-78"/>
              </a:rPr>
              <a:t>6</a:t>
            </a:r>
            <a:r>
              <a:rPr lang="fa-IR" sz="3200" b="1" dirty="0" smtClean="0">
                <a:solidFill>
                  <a:schemeClr val="tx2">
                    <a:lumMod val="60000"/>
                    <a:lumOff val="40000"/>
                  </a:schemeClr>
                </a:solidFill>
                <a:cs typeface="B Zar" panose="00000400000000000000" pitchFamily="2" charset="-78"/>
              </a:rPr>
              <a:t>- ریاست طلبی.</a:t>
            </a:r>
          </a:p>
          <a:p>
            <a:pPr marL="0" indent="0" algn="ctr">
              <a:lnSpc>
                <a:spcPct val="150000"/>
              </a:lnSpc>
              <a:spcBef>
                <a:spcPts val="0"/>
              </a:spcBef>
              <a:buNone/>
            </a:pPr>
            <a:r>
              <a:rPr lang="fa-IR" sz="3200" b="1" dirty="0">
                <a:solidFill>
                  <a:srgbClr val="FFFF00"/>
                </a:solidFill>
              </a:rPr>
              <a:t>وَ إِذْ أَخَذَ اللَّهُ ميثاقَ الَّذينَ أُوتُوا الْکِتابَ لَتُبَيِّنُنَّهُ لِلنَّاسِ وَ لا تَکْتُمُونَهُ فَنَبَذُوهُ وَراءَ ظُهُورِهِمْ وَ اشْتَرَوْا بِهِ ثَمَناً قَليلاً فَبِئْسَ ما </a:t>
            </a:r>
            <a:r>
              <a:rPr lang="fa-IR" sz="3200" b="1" dirty="0" smtClean="0">
                <a:solidFill>
                  <a:srgbClr val="FFFF00"/>
                </a:solidFill>
              </a:rPr>
              <a:t>يَشْتَرُونَ</a:t>
            </a:r>
            <a:r>
              <a:rPr lang="fa-IR" sz="3200" dirty="0" smtClean="0">
                <a:solidFill>
                  <a:srgbClr val="FFFF00"/>
                </a:solidFill>
              </a:rPr>
              <a:t> * </a:t>
            </a:r>
            <a:r>
              <a:rPr lang="fa-IR" sz="3200" b="1" dirty="0" smtClean="0">
                <a:solidFill>
                  <a:srgbClr val="FFFF00"/>
                </a:solidFill>
              </a:rPr>
              <a:t>لا </a:t>
            </a:r>
            <a:r>
              <a:rPr lang="fa-IR" sz="3200" b="1" dirty="0">
                <a:solidFill>
                  <a:srgbClr val="FFFF00"/>
                </a:solidFill>
              </a:rPr>
              <a:t>تَحْسَبَنَّ الَّذينَ يَفْرَحُونَ بِما أَتَوْا وَ يُحِبُّونَ أَنْ يُحْمَدُوا بِما لَمْ يَفْعَلُوا فَلا تَحْسَبَنَّهُمْ بِمَفازَةٍ مِنَ الْعَذابِ وَ لَهُمْ عَذابٌ </a:t>
            </a:r>
            <a:r>
              <a:rPr lang="fa-IR" sz="3200" b="1" dirty="0" smtClean="0">
                <a:solidFill>
                  <a:srgbClr val="FFFF00"/>
                </a:solidFill>
              </a:rPr>
              <a:t>أَليمٌ</a:t>
            </a:r>
          </a:p>
          <a:p>
            <a:pPr marL="0" indent="0" algn="ctr">
              <a:lnSpc>
                <a:spcPct val="150000"/>
              </a:lnSpc>
              <a:spcBef>
                <a:spcPts val="0"/>
              </a:spcBef>
              <a:buNone/>
            </a:pPr>
            <a:r>
              <a:rPr lang="fa-IR" sz="3200" b="1" dirty="0" smtClean="0">
                <a:solidFill>
                  <a:srgbClr val="FFFF00"/>
                </a:solidFill>
                <a:cs typeface="B Zar" panose="00000400000000000000" pitchFamily="2" charset="-78"/>
              </a:rPr>
              <a:t>(آل عمران/ 187 و 188)</a:t>
            </a:r>
          </a:p>
          <a:p>
            <a:pPr marL="0" indent="0">
              <a:lnSpc>
                <a:spcPct val="150000"/>
              </a:lnSpc>
              <a:spcBef>
                <a:spcPts val="0"/>
              </a:spcBef>
              <a:buNone/>
            </a:pPr>
            <a:r>
              <a:rPr lang="fa-IR" sz="2400" b="1" dirty="0">
                <a:solidFill>
                  <a:schemeClr val="tx2">
                    <a:lumMod val="60000"/>
                    <a:lumOff val="40000"/>
                  </a:schemeClr>
                </a:solidFill>
                <a:cs typeface="B Zar" panose="00000400000000000000" pitchFamily="2" charset="-78"/>
              </a:rPr>
              <a:t>	</a:t>
            </a:r>
            <a:endParaRPr lang="en-US" sz="24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38</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38</a:t>
            </a:fld>
            <a:endParaRPr lang="en-US" sz="2000" dirty="0"/>
          </a:p>
        </p:txBody>
      </p:sp>
    </p:spTree>
    <p:extLst>
      <p:ext uri="{BB962C8B-B14F-4D97-AF65-F5344CB8AC3E}">
        <p14:creationId xmlns:p14="http://schemas.microsoft.com/office/powerpoint/2010/main" val="1542321004"/>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anim calcmode="lin" valueType="num">
                                      <p:cBhvr>
                                        <p:cTn id="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500"/>
                                        <p:tgtEl>
                                          <p:spTgt spid="3">
                                            <p:txEl>
                                              <p:pRg st="2" end="2"/>
                                            </p:txEl>
                                          </p:spTgt>
                                        </p:tgtEl>
                                      </p:cBhvr>
                                    </p:animEffect>
                                    <p:anim calcmode="lin" valueType="num">
                                      <p:cBhvr>
                                        <p:cTn id="14"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35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250704" cy="457200"/>
          </a:xfrm>
        </p:spPr>
        <p:txBody>
          <a:bodyPr/>
          <a:lstStyle/>
          <a:p>
            <a:r>
              <a:rPr lang="fa-IR" dirty="0" smtClean="0">
                <a:solidFill>
                  <a:srgbClr val="FFC000"/>
                </a:solidFill>
                <a:cs typeface="B Davat" panose="00000400000000000000" pitchFamily="2" charset="-78"/>
              </a:rPr>
              <a:t>علمای فاسد</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8946740" cy="5564088"/>
          </a:xfrm>
        </p:spPr>
        <p:txBody>
          <a:bodyPr/>
          <a:lstStyle/>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			</a:t>
            </a:r>
            <a:r>
              <a:rPr lang="fa-IR" b="1" dirty="0">
                <a:solidFill>
                  <a:srgbClr val="FFFF00"/>
                </a:solidFill>
                <a:cs typeface="B Zar" panose="00000400000000000000" pitchFamily="2" charset="-78"/>
              </a:rPr>
              <a:t>ویژگی های علمای فاسد بر اساس آیات </a:t>
            </a:r>
            <a:r>
              <a:rPr lang="fa-IR" b="1" dirty="0" smtClean="0">
                <a:solidFill>
                  <a:srgbClr val="FFFF00"/>
                </a:solidFill>
                <a:cs typeface="B Zar" panose="00000400000000000000" pitchFamily="2" charset="-78"/>
              </a:rPr>
              <a:t>قرآن:</a:t>
            </a:r>
            <a:endParaRPr lang="fa-IR" b="1" dirty="0">
              <a:solidFill>
                <a:srgbClr val="FFFF00"/>
              </a:solidFill>
              <a:cs typeface="B Zar" panose="00000400000000000000" pitchFamily="2" charset="-78"/>
            </a:endParaRPr>
          </a:p>
          <a:p>
            <a:pPr marL="0" indent="0">
              <a:lnSpc>
                <a:spcPct val="150000"/>
              </a:lnSpc>
              <a:spcBef>
                <a:spcPts val="0"/>
              </a:spcBef>
              <a:buNone/>
            </a:pPr>
            <a:endParaRPr lang="fa-IR" sz="1600" b="1" dirty="0" smtClean="0">
              <a:solidFill>
                <a:schemeClr val="tx2">
                  <a:lumMod val="60000"/>
                  <a:lumOff val="40000"/>
                </a:schemeClr>
              </a:solidFill>
              <a:cs typeface="B Zar" panose="00000400000000000000" pitchFamily="2" charset="-78"/>
            </a:endParaRPr>
          </a:p>
          <a:p>
            <a:pPr marL="0" indent="0">
              <a:lnSpc>
                <a:spcPct val="150000"/>
              </a:lnSpc>
              <a:spcBef>
                <a:spcPts val="0"/>
              </a:spcBef>
              <a:buNone/>
            </a:pPr>
            <a:r>
              <a:rPr lang="fa-IR" sz="3600" b="1" dirty="0" smtClean="0">
                <a:solidFill>
                  <a:schemeClr val="tx2">
                    <a:lumMod val="60000"/>
                    <a:lumOff val="40000"/>
                  </a:schemeClr>
                </a:solidFill>
                <a:cs typeface="B Zar" panose="00000400000000000000" pitchFamily="2" charset="-78"/>
              </a:rPr>
              <a:t>7</a:t>
            </a:r>
            <a:r>
              <a:rPr lang="fa-IR" sz="3200" b="1" dirty="0" smtClean="0">
                <a:solidFill>
                  <a:schemeClr val="tx2">
                    <a:lumMod val="60000"/>
                    <a:lumOff val="40000"/>
                  </a:schemeClr>
                </a:solidFill>
                <a:cs typeface="B Zar" panose="00000400000000000000" pitchFamily="2" charset="-78"/>
              </a:rPr>
              <a:t>- فساد مالی، هوی و هوس.</a:t>
            </a:r>
          </a:p>
          <a:p>
            <a:pPr marL="0" indent="0" algn="ctr">
              <a:lnSpc>
                <a:spcPct val="150000"/>
              </a:lnSpc>
              <a:spcBef>
                <a:spcPts val="0"/>
              </a:spcBef>
              <a:buNone/>
            </a:pPr>
            <a:r>
              <a:rPr lang="fa-IR" sz="3200" b="1" dirty="0">
                <a:solidFill>
                  <a:srgbClr val="FFFF00"/>
                </a:solidFill>
              </a:rPr>
              <a:t>يا أَيُّهَا الَّذينَ آمَنُوا إِنَّ کَثيراً مِنَ الْأَحْبارِ وَ الرُّهْبانِ لَيَأْکُلُونَ أَمْوالَ النَّاسِ بِالْباطِلِ وَ يَصُدُّونَ عَنْ سَبيلِ اللَّهِ وَ الَّذينَ يَکْنِزُونَ الذَّهَبَ وَ الْفِضَّةَ وَ لا يُنْفِقُونَها في‏ سَبيلِ اللَّهِ فَبَشِّرْهُمْ بِعَذابٍ </a:t>
            </a:r>
            <a:r>
              <a:rPr lang="fa-IR" sz="3200" b="1" dirty="0" smtClean="0">
                <a:solidFill>
                  <a:srgbClr val="FFFF00"/>
                </a:solidFill>
              </a:rPr>
              <a:t>أَليمٍ</a:t>
            </a:r>
            <a:endParaRPr lang="fa-IR" sz="3200" dirty="0" smtClean="0">
              <a:solidFill>
                <a:srgbClr val="FFFF00"/>
              </a:solidFill>
            </a:endParaRPr>
          </a:p>
          <a:p>
            <a:pPr marL="0" indent="0" algn="ctr">
              <a:lnSpc>
                <a:spcPct val="150000"/>
              </a:lnSpc>
              <a:spcBef>
                <a:spcPts val="0"/>
              </a:spcBef>
              <a:buNone/>
            </a:pPr>
            <a:r>
              <a:rPr lang="fa-IR" sz="3200" b="1" dirty="0" smtClean="0">
                <a:solidFill>
                  <a:srgbClr val="FFFF00"/>
                </a:solidFill>
                <a:cs typeface="B Zar" panose="00000400000000000000" pitchFamily="2" charset="-78"/>
              </a:rPr>
              <a:t>(توبه/34)</a:t>
            </a:r>
          </a:p>
          <a:p>
            <a:pPr marL="0" indent="0">
              <a:lnSpc>
                <a:spcPct val="150000"/>
              </a:lnSpc>
              <a:spcBef>
                <a:spcPts val="0"/>
              </a:spcBef>
              <a:buNone/>
            </a:pPr>
            <a:r>
              <a:rPr lang="fa-IR" sz="2400" b="1" dirty="0">
                <a:solidFill>
                  <a:schemeClr val="tx2">
                    <a:lumMod val="60000"/>
                    <a:lumOff val="40000"/>
                  </a:schemeClr>
                </a:solidFill>
                <a:cs typeface="B Zar" panose="00000400000000000000" pitchFamily="2" charset="-78"/>
              </a:rPr>
              <a:t>	</a:t>
            </a:r>
            <a:endParaRPr lang="en-US" sz="24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39</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39</a:t>
            </a:fld>
            <a:endParaRPr lang="en-US" sz="2000" dirty="0"/>
          </a:p>
        </p:txBody>
      </p:sp>
    </p:spTree>
    <p:extLst>
      <p:ext uri="{BB962C8B-B14F-4D97-AF65-F5344CB8AC3E}">
        <p14:creationId xmlns:p14="http://schemas.microsoft.com/office/powerpoint/2010/main" val="463289150"/>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anim calcmode="lin" valueType="num">
                                      <p:cBhvr>
                                        <p:cTn id="8"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nodeType="after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1500"/>
                                        <p:tgtEl>
                                          <p:spTgt spid="3">
                                            <p:txEl>
                                              <p:pRg st="3" end="3"/>
                                            </p:txEl>
                                          </p:spTgt>
                                        </p:tgtEl>
                                      </p:cBhvr>
                                    </p:animEffect>
                                    <p:anim calcmode="lin" valueType="num">
                                      <p:cBhvr>
                                        <p:cTn id="14"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5"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16" fill="hold">
                            <p:stCondLst>
                              <p:cond delay="3500"/>
                            </p:stCondLst>
                            <p:childTnLst>
                              <p:par>
                                <p:cTn id="17" presetID="42" presetClass="entr" presetSubtype="0" fill="hold"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5"/>
          <p:cNvSpPr txBox="1">
            <a:spLocks/>
          </p:cNvSpPr>
          <p:nvPr/>
        </p:nvSpPr>
        <p:spPr bwMode="black">
          <a:xfrm>
            <a:off x="107504" y="1484784"/>
            <a:ext cx="7776864" cy="50405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1" eaLnBrk="1" fontAlgn="base" hangingPunct="1">
              <a:spcBef>
                <a:spcPct val="0"/>
              </a:spcBef>
              <a:spcAft>
                <a:spcPct val="0"/>
              </a:spcAft>
              <a:defRPr sz="3600" b="1">
                <a:solidFill>
                  <a:schemeClr val="tx1"/>
                </a:solidFill>
                <a:latin typeface="+mj-lt"/>
                <a:ea typeface="+mj-ea"/>
                <a:cs typeface="+mj-cs"/>
              </a:defRPr>
            </a:lvl1pPr>
            <a:lvl2pPr algn="l" rtl="1" eaLnBrk="1" fontAlgn="base" hangingPunct="1">
              <a:spcBef>
                <a:spcPct val="0"/>
              </a:spcBef>
              <a:spcAft>
                <a:spcPct val="0"/>
              </a:spcAft>
              <a:defRPr sz="3600" b="1">
                <a:solidFill>
                  <a:schemeClr val="tx1"/>
                </a:solidFill>
                <a:latin typeface="Arial" charset="0"/>
              </a:defRPr>
            </a:lvl2pPr>
            <a:lvl3pPr algn="l" rtl="1" eaLnBrk="1" fontAlgn="base" hangingPunct="1">
              <a:spcBef>
                <a:spcPct val="0"/>
              </a:spcBef>
              <a:spcAft>
                <a:spcPct val="0"/>
              </a:spcAft>
              <a:defRPr sz="3600" b="1">
                <a:solidFill>
                  <a:schemeClr val="tx1"/>
                </a:solidFill>
                <a:latin typeface="Arial" charset="0"/>
              </a:defRPr>
            </a:lvl3pPr>
            <a:lvl4pPr algn="l" rtl="1" eaLnBrk="1" fontAlgn="base" hangingPunct="1">
              <a:spcBef>
                <a:spcPct val="0"/>
              </a:spcBef>
              <a:spcAft>
                <a:spcPct val="0"/>
              </a:spcAft>
              <a:defRPr sz="3600" b="1">
                <a:solidFill>
                  <a:schemeClr val="tx1"/>
                </a:solidFill>
                <a:latin typeface="Arial" charset="0"/>
              </a:defRPr>
            </a:lvl4pPr>
            <a:lvl5pPr algn="l" rtl="1" eaLnBrk="1" fontAlgn="base" hangingPunct="1">
              <a:spcBef>
                <a:spcPct val="0"/>
              </a:spcBef>
              <a:spcAft>
                <a:spcPct val="0"/>
              </a:spcAft>
              <a:defRPr sz="3600" b="1">
                <a:solidFill>
                  <a:schemeClr val="tx1"/>
                </a:solidFill>
                <a:latin typeface="Arial" charset="0"/>
              </a:defRPr>
            </a:lvl5pPr>
            <a:lvl6pPr marL="457200" algn="l" rtl="1" eaLnBrk="1" fontAlgn="base" hangingPunct="1">
              <a:spcBef>
                <a:spcPct val="0"/>
              </a:spcBef>
              <a:spcAft>
                <a:spcPct val="0"/>
              </a:spcAft>
              <a:defRPr sz="3600" b="1">
                <a:solidFill>
                  <a:schemeClr val="tx1"/>
                </a:solidFill>
                <a:latin typeface="Arial" charset="0"/>
              </a:defRPr>
            </a:lvl6pPr>
            <a:lvl7pPr marL="914400" algn="l" rtl="1" eaLnBrk="1" fontAlgn="base" hangingPunct="1">
              <a:spcBef>
                <a:spcPct val="0"/>
              </a:spcBef>
              <a:spcAft>
                <a:spcPct val="0"/>
              </a:spcAft>
              <a:defRPr sz="3600" b="1">
                <a:solidFill>
                  <a:schemeClr val="tx1"/>
                </a:solidFill>
                <a:latin typeface="Arial" charset="0"/>
              </a:defRPr>
            </a:lvl7pPr>
            <a:lvl8pPr marL="1371600" algn="l" rtl="1" eaLnBrk="1" fontAlgn="base" hangingPunct="1">
              <a:spcBef>
                <a:spcPct val="0"/>
              </a:spcBef>
              <a:spcAft>
                <a:spcPct val="0"/>
              </a:spcAft>
              <a:defRPr sz="3600" b="1">
                <a:solidFill>
                  <a:schemeClr val="tx1"/>
                </a:solidFill>
                <a:latin typeface="Arial" charset="0"/>
              </a:defRPr>
            </a:lvl8pPr>
            <a:lvl9pPr marL="1828800" algn="l" rtl="1" eaLnBrk="1" fontAlgn="base" hangingPunct="1">
              <a:spcBef>
                <a:spcPct val="0"/>
              </a:spcBef>
              <a:spcAft>
                <a:spcPct val="0"/>
              </a:spcAft>
              <a:defRPr sz="3600" b="1">
                <a:solidFill>
                  <a:schemeClr val="tx1"/>
                </a:solidFill>
                <a:latin typeface="Arial" charset="0"/>
              </a:defRPr>
            </a:lvl9pPr>
          </a:lstStyle>
          <a:p>
            <a:pPr algn="just">
              <a:lnSpc>
                <a:spcPct val="150000"/>
              </a:lnSpc>
            </a:pPr>
            <a:r>
              <a:rPr lang="fa-IR" sz="2800" kern="0" dirty="0" smtClean="0">
                <a:ln cap="flat" cmpd="thinThick">
                  <a:solidFill>
                    <a:schemeClr val="tx1"/>
                  </a:solidFill>
                  <a:round/>
                </a:ln>
                <a:solidFill>
                  <a:srgbClr val="FFFF00"/>
                </a:solidFill>
                <a:cs typeface="B Zar" panose="00000400000000000000" pitchFamily="2" charset="-78"/>
              </a:rPr>
              <a:t>مطالعات تاریخی نشان می دهد که بسیاری از تمدن ها و جوامع به علت ظلم، شرک، کفر، عصیان، تفرقه، معصیت و نافرمانی خداوند به هلاکت رسیده و سقوط نمودند؛ شش گروهی که در آیات قرآن کریم از آنها نام برده شده است عبارتند از: </a:t>
            </a:r>
            <a:r>
              <a:rPr lang="fa-IR" sz="2800" kern="0" dirty="0" smtClean="0">
                <a:ln cap="flat" cmpd="thinThick">
                  <a:solidFill>
                    <a:schemeClr val="tx1"/>
                  </a:solidFill>
                  <a:round/>
                </a:ln>
                <a:solidFill>
                  <a:srgbClr val="FF0000"/>
                </a:solidFill>
                <a:cs typeface="B Zar" panose="00000400000000000000" pitchFamily="2" charset="-78"/>
              </a:rPr>
              <a:t>فرعونیان، قوم متعصب نوح، زورمندان عاد و ثمود، آلودگان اصحاب الرس و قوم لوط </a:t>
            </a:r>
            <a:r>
              <a:rPr lang="fa-IR" sz="2800" kern="0" dirty="0" smtClean="0">
                <a:ln cap="flat" cmpd="thinThick">
                  <a:solidFill>
                    <a:schemeClr val="tx1"/>
                  </a:solidFill>
                  <a:round/>
                </a:ln>
                <a:solidFill>
                  <a:srgbClr val="FFFF00"/>
                </a:solidFill>
                <a:cs typeface="B Zar" panose="00000400000000000000" pitchFamily="2" charset="-78"/>
              </a:rPr>
              <a:t>که هرکدام به نوعی از انحراف فکری، اخلاقی و اقتصادی گرفتار بودند و آنها را به نابودی کشاند.</a:t>
            </a:r>
            <a:endParaRPr lang="en-US" sz="2800" kern="0" dirty="0">
              <a:ln cap="flat" cmpd="thinThick">
                <a:solidFill>
                  <a:schemeClr val="tx1"/>
                </a:solidFill>
                <a:round/>
              </a:ln>
              <a:solidFill>
                <a:srgbClr val="FFFF00"/>
              </a:solidFill>
              <a:cs typeface="B Zar" panose="00000400000000000000" pitchFamily="2" charset="-78"/>
            </a:endParaRPr>
          </a:p>
        </p:txBody>
      </p:sp>
      <p:sp>
        <p:nvSpPr>
          <p:cNvPr id="13" name="Slide Number Placeholder 2"/>
          <p:cNvSpPr txBox="1">
            <a:spLocks/>
          </p:cNvSpPr>
          <p:nvPr/>
        </p:nvSpPr>
        <p:spPr bwMode="auto">
          <a:xfrm>
            <a:off x="8604448" y="116632"/>
            <a:ext cx="79134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3200" dirty="0" smtClean="0"/>
              <a:t>4</a:t>
            </a:r>
            <a:endParaRPr lang="en-US" sz="2000" dirty="0"/>
          </a:p>
        </p:txBody>
      </p:sp>
      <p:sp>
        <p:nvSpPr>
          <p:cNvPr id="16" name="Slide Number Placeholder 4"/>
          <p:cNvSpPr>
            <a:spLocks noGrp="1"/>
          </p:cNvSpPr>
          <p:nvPr>
            <p:ph type="sldNum" sz="quarter" idx="12"/>
          </p:nvPr>
        </p:nvSpPr>
        <p:spPr>
          <a:xfrm>
            <a:off x="1619672" y="6525344"/>
            <a:ext cx="1295400" cy="244475"/>
          </a:xfrm>
        </p:spPr>
        <p:txBody>
          <a:bodyPr/>
          <a:lstStyle/>
          <a:p>
            <a:r>
              <a:rPr lang="en-US" dirty="0" smtClean="0"/>
              <a:t>4</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250704" cy="457200"/>
          </a:xfrm>
        </p:spPr>
        <p:txBody>
          <a:bodyPr/>
          <a:lstStyle/>
          <a:p>
            <a:r>
              <a:rPr lang="fa-IR" dirty="0" smtClean="0">
                <a:solidFill>
                  <a:srgbClr val="FFC000"/>
                </a:solidFill>
                <a:cs typeface="B Davat" panose="00000400000000000000" pitchFamily="2" charset="-78"/>
              </a:rPr>
              <a:t>علمای فاسد</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8946740" cy="5564088"/>
          </a:xfrm>
        </p:spPr>
        <p:txBody>
          <a:bodyPr/>
          <a:lstStyle/>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			</a:t>
            </a:r>
            <a:r>
              <a:rPr lang="fa-IR" b="1" dirty="0">
                <a:solidFill>
                  <a:srgbClr val="FFFF00"/>
                </a:solidFill>
                <a:cs typeface="B Zar" panose="00000400000000000000" pitchFamily="2" charset="-78"/>
              </a:rPr>
              <a:t>ویژگی های علمای فاسد بر اساس آیات </a:t>
            </a:r>
            <a:r>
              <a:rPr lang="fa-IR" b="1" dirty="0" smtClean="0">
                <a:solidFill>
                  <a:srgbClr val="FFFF00"/>
                </a:solidFill>
                <a:cs typeface="B Zar" panose="00000400000000000000" pitchFamily="2" charset="-78"/>
              </a:rPr>
              <a:t>قرآن:</a:t>
            </a:r>
            <a:endParaRPr lang="fa-IR" b="1" dirty="0">
              <a:solidFill>
                <a:srgbClr val="FFFF00"/>
              </a:solidFill>
              <a:cs typeface="B Zar" panose="00000400000000000000" pitchFamily="2" charset="-78"/>
            </a:endParaRPr>
          </a:p>
          <a:p>
            <a:pPr marL="0" indent="0">
              <a:lnSpc>
                <a:spcPct val="150000"/>
              </a:lnSpc>
              <a:spcBef>
                <a:spcPts val="0"/>
              </a:spcBef>
              <a:buNone/>
            </a:pPr>
            <a:r>
              <a:rPr lang="fa-IR" sz="3600" b="1" dirty="0" smtClean="0">
                <a:solidFill>
                  <a:schemeClr val="tx2">
                    <a:lumMod val="60000"/>
                    <a:lumOff val="40000"/>
                  </a:schemeClr>
                </a:solidFill>
                <a:cs typeface="B Zar" panose="00000400000000000000" pitchFamily="2" charset="-78"/>
              </a:rPr>
              <a:t>8</a:t>
            </a:r>
            <a:r>
              <a:rPr lang="fa-IR" sz="3200" b="1" dirty="0" smtClean="0">
                <a:solidFill>
                  <a:schemeClr val="tx2">
                    <a:lumMod val="60000"/>
                    <a:lumOff val="40000"/>
                  </a:schemeClr>
                </a:solidFill>
                <a:cs typeface="B Zar" panose="00000400000000000000" pitchFamily="2" charset="-78"/>
              </a:rPr>
              <a:t>- دروغ بستن به خدا، تحریف حقایق دین و ایجاد انحراف در شریعت .</a:t>
            </a:r>
          </a:p>
          <a:p>
            <a:pPr marL="0" indent="0" algn="ctr">
              <a:lnSpc>
                <a:spcPct val="150000"/>
              </a:lnSpc>
              <a:spcBef>
                <a:spcPts val="0"/>
              </a:spcBef>
              <a:buNone/>
            </a:pPr>
            <a:r>
              <a:rPr lang="fa-IR" sz="3200" b="1" dirty="0">
                <a:solidFill>
                  <a:srgbClr val="FFFF00"/>
                </a:solidFill>
              </a:rPr>
              <a:t>وَ إِنَّ مِنْهُمْ لَفَريقاً يَلْوُونَ أَلْسِنَتَهُمْ بِالْکِتابِ لِتَحْسَبُوهُ مِنَ الْکِتابِ وَ ما هُوَ مِنَ الْکِتابِ وَ يَقُولُونَ هُوَ مِنْ عِنْدِ اللَّهِ وَ ما هُوَ مِنْ عِنْدِ اللَّهِ وَ يَقُولُونَ عَلَي اللَّهِ الْکَذِبَ وَ هُمْ </a:t>
            </a:r>
            <a:r>
              <a:rPr lang="fa-IR" sz="3200" b="1" dirty="0" smtClean="0">
                <a:solidFill>
                  <a:srgbClr val="FFFF00"/>
                </a:solidFill>
              </a:rPr>
              <a:t>يَعْلَمُونَ</a:t>
            </a:r>
          </a:p>
          <a:p>
            <a:pPr marL="0" indent="0" algn="ctr">
              <a:lnSpc>
                <a:spcPct val="150000"/>
              </a:lnSpc>
              <a:spcBef>
                <a:spcPts val="0"/>
              </a:spcBef>
              <a:buNone/>
            </a:pPr>
            <a:r>
              <a:rPr lang="fa-IR" sz="3200" b="1" dirty="0" smtClean="0">
                <a:solidFill>
                  <a:srgbClr val="FFFF00"/>
                </a:solidFill>
                <a:cs typeface="B Zar" panose="00000400000000000000" pitchFamily="2" charset="-78"/>
              </a:rPr>
              <a:t>(آل عمران/ 78)</a:t>
            </a:r>
          </a:p>
          <a:p>
            <a:pPr marL="0" indent="0">
              <a:lnSpc>
                <a:spcPct val="150000"/>
              </a:lnSpc>
              <a:spcBef>
                <a:spcPts val="0"/>
              </a:spcBef>
              <a:buNone/>
            </a:pPr>
            <a:r>
              <a:rPr lang="fa-IR" sz="2400" b="1" dirty="0">
                <a:solidFill>
                  <a:schemeClr val="tx2">
                    <a:lumMod val="60000"/>
                    <a:lumOff val="40000"/>
                  </a:schemeClr>
                </a:solidFill>
                <a:cs typeface="B Zar" panose="00000400000000000000" pitchFamily="2" charset="-78"/>
              </a:rPr>
              <a:t>	</a:t>
            </a:r>
            <a:endParaRPr lang="en-US" sz="24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40</a:t>
            </a:fld>
            <a:endParaRPr lang="en-US" dirty="0"/>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40</a:t>
            </a:fld>
            <a:endParaRPr lang="en-US" sz="2000" dirty="0"/>
          </a:p>
        </p:txBody>
      </p:sp>
    </p:spTree>
    <p:extLst>
      <p:ext uri="{BB962C8B-B14F-4D97-AF65-F5344CB8AC3E}">
        <p14:creationId xmlns:p14="http://schemas.microsoft.com/office/powerpoint/2010/main" val="463289150"/>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anim calcmode="lin" valueType="num">
                                      <p:cBhvr>
                                        <p:cTn id="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500"/>
                                        <p:tgtEl>
                                          <p:spTgt spid="3">
                                            <p:txEl>
                                              <p:pRg st="2" end="2"/>
                                            </p:txEl>
                                          </p:spTgt>
                                        </p:tgtEl>
                                      </p:cBhvr>
                                    </p:animEffect>
                                    <p:anim calcmode="lin" valueType="num">
                                      <p:cBhvr>
                                        <p:cTn id="14"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35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3250704" cy="457200"/>
          </a:xfrm>
        </p:spPr>
        <p:txBody>
          <a:bodyPr/>
          <a:lstStyle/>
          <a:p>
            <a:r>
              <a:rPr lang="fa-IR" dirty="0" smtClean="0">
                <a:solidFill>
                  <a:srgbClr val="FFC000"/>
                </a:solidFill>
                <a:cs typeface="B Davat" panose="00000400000000000000" pitchFamily="2" charset="-78"/>
              </a:rPr>
              <a:t>علمای فاسد</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9144000" cy="5564088"/>
          </a:xfrm>
        </p:spPr>
        <p:txBody>
          <a:bodyPr/>
          <a:lstStyle/>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			</a:t>
            </a:r>
            <a:r>
              <a:rPr lang="fa-IR" b="1" dirty="0">
                <a:solidFill>
                  <a:srgbClr val="FFFF00"/>
                </a:solidFill>
                <a:cs typeface="B Zar" panose="00000400000000000000" pitchFamily="2" charset="-78"/>
              </a:rPr>
              <a:t>ویژگی های علمای فاسد بر اساس آیات </a:t>
            </a:r>
            <a:r>
              <a:rPr lang="fa-IR" b="1" dirty="0" smtClean="0">
                <a:solidFill>
                  <a:srgbClr val="FFFF00"/>
                </a:solidFill>
                <a:cs typeface="B Zar" panose="00000400000000000000" pitchFamily="2" charset="-78"/>
              </a:rPr>
              <a:t>قرآن:</a:t>
            </a:r>
            <a:endParaRPr lang="fa-IR" b="1" dirty="0">
              <a:solidFill>
                <a:srgbClr val="FFFF00"/>
              </a:solidFill>
              <a:cs typeface="B Zar" panose="00000400000000000000" pitchFamily="2" charset="-78"/>
            </a:endParaRPr>
          </a:p>
          <a:p>
            <a:pPr marL="0" indent="0">
              <a:lnSpc>
                <a:spcPct val="150000"/>
              </a:lnSpc>
              <a:spcBef>
                <a:spcPts val="0"/>
              </a:spcBef>
              <a:buNone/>
            </a:pPr>
            <a:r>
              <a:rPr lang="fa-IR" sz="3600" b="1" dirty="0" smtClean="0">
                <a:solidFill>
                  <a:schemeClr val="tx2">
                    <a:lumMod val="60000"/>
                    <a:lumOff val="40000"/>
                  </a:schemeClr>
                </a:solidFill>
                <a:cs typeface="B Zar" panose="00000400000000000000" pitchFamily="2" charset="-78"/>
              </a:rPr>
              <a:t>9</a:t>
            </a:r>
            <a:r>
              <a:rPr lang="fa-IR" sz="3200" b="1" dirty="0" smtClean="0">
                <a:solidFill>
                  <a:schemeClr val="tx2">
                    <a:lumMod val="60000"/>
                    <a:lumOff val="40000"/>
                  </a:schemeClr>
                </a:solidFill>
                <a:cs typeface="B Zar" panose="00000400000000000000" pitchFamily="2" charset="-78"/>
              </a:rPr>
              <a:t>- سکوت در برابر ظالم.</a:t>
            </a:r>
          </a:p>
          <a:p>
            <a:pPr marL="0" indent="0" algn="ctr">
              <a:lnSpc>
                <a:spcPct val="150000"/>
              </a:lnSpc>
              <a:spcBef>
                <a:spcPts val="0"/>
              </a:spcBef>
              <a:buNone/>
            </a:pPr>
            <a:r>
              <a:rPr lang="fa-IR" sz="3200" b="1" dirty="0">
                <a:solidFill>
                  <a:srgbClr val="FFFF00"/>
                </a:solidFill>
              </a:rPr>
              <a:t>وَ اتْلُ عَلَيْهِمْ نَبَأَ الَّذي آتَيْناهُ آياتِنا فَانْسَلَخَ مِنْها فَأَتْبَعَهُ الشَّيْطانُ فَکانَ مِنَ </a:t>
            </a:r>
            <a:r>
              <a:rPr lang="fa-IR" sz="3200" b="1" dirty="0" smtClean="0">
                <a:solidFill>
                  <a:srgbClr val="FFFF00"/>
                </a:solidFill>
              </a:rPr>
              <a:t>الْغاوينَ</a:t>
            </a:r>
            <a:r>
              <a:rPr lang="fa-IR" sz="3000" b="1" dirty="0" smtClean="0">
                <a:solidFill>
                  <a:srgbClr val="FFFF00"/>
                </a:solidFill>
              </a:rPr>
              <a:t> </a:t>
            </a:r>
            <a:r>
              <a:rPr lang="fa-IR" b="1" dirty="0" smtClean="0">
                <a:solidFill>
                  <a:srgbClr val="FFFF00"/>
                </a:solidFill>
                <a:cs typeface="B Zar" panose="00000400000000000000" pitchFamily="2" charset="-78"/>
              </a:rPr>
              <a:t>(اعراف/ 175)</a:t>
            </a:r>
            <a:endParaRPr lang="fa-IR" sz="4400" b="1" dirty="0" smtClean="0">
              <a:solidFill>
                <a:srgbClr val="FFFF00"/>
              </a:solidFill>
              <a:cs typeface="B Zar" panose="00000400000000000000" pitchFamily="2" charset="-78"/>
            </a:endParaRPr>
          </a:p>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10- ترک نهی از منکر.</a:t>
            </a:r>
          </a:p>
          <a:p>
            <a:pPr marL="0" indent="0" algn="ctr">
              <a:lnSpc>
                <a:spcPct val="150000"/>
              </a:lnSpc>
              <a:spcBef>
                <a:spcPts val="0"/>
              </a:spcBef>
              <a:buNone/>
            </a:pPr>
            <a:r>
              <a:rPr lang="fa-IR" sz="3200" b="1" dirty="0">
                <a:solidFill>
                  <a:srgbClr val="FFFF00"/>
                </a:solidFill>
              </a:rPr>
              <a:t>لَوْ لا يَنْهاهُمُ الرَّبَّانِيُّونَ وَ الْأَحْبارُ عَنْ قَوْلِهِمُ الْإِثْمَ وَ أَکْلِهِمُ </a:t>
            </a:r>
            <a:r>
              <a:rPr lang="fa-IR" sz="3200" b="1" dirty="0" smtClean="0">
                <a:solidFill>
                  <a:srgbClr val="FFFF00"/>
                </a:solidFill>
              </a:rPr>
              <a:t>السُّحْتَ لَبِئْسَ </a:t>
            </a:r>
            <a:r>
              <a:rPr lang="fa-IR" sz="3200" b="1" dirty="0">
                <a:solidFill>
                  <a:srgbClr val="FFFF00"/>
                </a:solidFill>
              </a:rPr>
              <a:t>ما کانُوا يَصْنَعُونَ </a:t>
            </a:r>
            <a:r>
              <a:rPr lang="fa-IR" b="1" dirty="0" smtClean="0">
                <a:solidFill>
                  <a:srgbClr val="FFFF00"/>
                </a:solidFill>
                <a:cs typeface="B Zar" panose="00000400000000000000" pitchFamily="2" charset="-78"/>
              </a:rPr>
              <a:t>(توبه</a:t>
            </a:r>
            <a:r>
              <a:rPr lang="fa-IR" b="1" dirty="0">
                <a:solidFill>
                  <a:srgbClr val="FFFF00"/>
                </a:solidFill>
                <a:cs typeface="B Zar" panose="00000400000000000000" pitchFamily="2" charset="-78"/>
              </a:rPr>
              <a:t>/ 34)</a:t>
            </a:r>
            <a:endParaRPr lang="en-US"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41</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41</a:t>
            </a:fld>
            <a:endParaRPr lang="en-US" sz="2000" dirty="0"/>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377517345"/>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anim calcmode="lin" valueType="num">
                                      <p:cBhvr>
                                        <p:cTn id="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750"/>
                                        <p:tgtEl>
                                          <p:spTgt spid="3">
                                            <p:txEl>
                                              <p:pRg st="2" end="2"/>
                                            </p:txEl>
                                          </p:spTgt>
                                        </p:tgtEl>
                                      </p:cBhvr>
                                    </p:animEffect>
                                    <p:anim calcmode="lin" valueType="num">
                                      <p:cBhvr>
                                        <p:cTn id="14"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75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375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500"/>
                                        <p:tgtEl>
                                          <p:spTgt spid="3">
                                            <p:txEl>
                                              <p:pRg st="3" end="3"/>
                                            </p:txEl>
                                          </p:spTgt>
                                        </p:tgtEl>
                                      </p:cBhvr>
                                    </p:animEffect>
                                    <p:anim calcmode="lin" valueType="num">
                                      <p:cBhvr>
                                        <p:cTn id="20"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5250"/>
                            </p:stCondLst>
                            <p:childTnLst>
                              <p:par>
                                <p:cTn id="23" presetID="42"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250"/>
                                        <p:tgtEl>
                                          <p:spTgt spid="3">
                                            <p:txEl>
                                              <p:pRg st="4" end="4"/>
                                            </p:txEl>
                                          </p:spTgt>
                                        </p:tgtEl>
                                      </p:cBhvr>
                                    </p:animEffect>
                                    <p:anim calcmode="lin" valueType="num">
                                      <p:cBhvr>
                                        <p:cTn id="26" dur="125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25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7277100" cy="457200"/>
          </a:xfrm>
        </p:spPr>
        <p:txBody>
          <a:bodyPr/>
          <a:lstStyle/>
          <a:p>
            <a:r>
              <a:rPr lang="fa-IR" dirty="0" smtClean="0">
                <a:solidFill>
                  <a:srgbClr val="FFC000"/>
                </a:solidFill>
                <a:cs typeface="B Davat" panose="00000400000000000000" pitchFamily="2" charset="-78"/>
              </a:rPr>
              <a:t>انحطاط اقتصادی تمدن ها و عوامل آنها</a:t>
            </a:r>
            <a:endParaRPr lang="en-US" dirty="0"/>
          </a:p>
        </p:txBody>
      </p:sp>
      <p:sp>
        <p:nvSpPr>
          <p:cNvPr id="3" name="Content Placeholder 2"/>
          <p:cNvSpPr>
            <a:spLocks noGrp="1"/>
          </p:cNvSpPr>
          <p:nvPr>
            <p:ph idx="1"/>
          </p:nvPr>
        </p:nvSpPr>
        <p:spPr>
          <a:xfrm>
            <a:off x="0" y="1988840"/>
            <a:ext cx="8100392" cy="4411960"/>
          </a:xfrm>
        </p:spPr>
        <p:txBody>
          <a:bodyPr/>
          <a:lstStyle/>
          <a:p>
            <a:r>
              <a:rPr lang="fa-IR" sz="4400" b="1" dirty="0" smtClean="0">
                <a:solidFill>
                  <a:srgbClr val="FFC000"/>
                </a:solidFill>
                <a:cs typeface="B Davat" panose="00000400000000000000" pitchFamily="2" charset="-78"/>
                <a:hlinkClick r:id="rId2" action="ppaction://hlinksldjump"/>
              </a:rPr>
              <a:t>کم فروشی و گران فروشی</a:t>
            </a:r>
            <a:endParaRPr lang="fa-IR" sz="4400" b="1" dirty="0" smtClean="0">
              <a:solidFill>
                <a:srgbClr val="FFC000"/>
              </a:solidFill>
              <a:cs typeface="B Davat" panose="00000400000000000000" pitchFamily="2" charset="-78"/>
            </a:endParaRPr>
          </a:p>
          <a:p>
            <a:r>
              <a:rPr lang="fa-IR" sz="4400" b="1" dirty="0" smtClean="0">
                <a:solidFill>
                  <a:srgbClr val="FFC000"/>
                </a:solidFill>
                <a:cs typeface="B Davat" panose="00000400000000000000" pitchFamily="2" charset="-78"/>
                <a:hlinkClick r:id="rId3" action="ppaction://hlinksldjump"/>
              </a:rPr>
              <a:t>اسراف و زیاده روی</a:t>
            </a:r>
            <a:endParaRPr lang="fa-IR" sz="4400" b="1" dirty="0">
              <a:solidFill>
                <a:srgbClr val="FFC000"/>
              </a:solidFill>
              <a:cs typeface="B Davat" panose="00000400000000000000" pitchFamily="2" charset="-78"/>
            </a:endParaRPr>
          </a:p>
          <a:p>
            <a:r>
              <a:rPr lang="fa-IR" sz="4400" b="1" dirty="0" smtClean="0">
                <a:solidFill>
                  <a:srgbClr val="FFC000"/>
                </a:solidFill>
                <a:cs typeface="B Davat" panose="00000400000000000000" pitchFamily="2" charset="-78"/>
                <a:hlinkClick r:id="rId4" action="ppaction://hlinksldjump"/>
              </a:rPr>
              <a:t>رشوه</a:t>
            </a:r>
            <a:endParaRPr lang="fa-IR" sz="4400" b="1" dirty="0" smtClean="0">
              <a:solidFill>
                <a:srgbClr val="FFC000"/>
              </a:solidFill>
              <a:cs typeface="B Davat" panose="00000400000000000000" pitchFamily="2" charset="-78"/>
            </a:endParaRPr>
          </a:p>
          <a:p>
            <a:r>
              <a:rPr lang="fa-IR" sz="4400" b="1" dirty="0" smtClean="0">
                <a:solidFill>
                  <a:srgbClr val="FFC000"/>
                </a:solidFill>
                <a:cs typeface="B Davat" panose="00000400000000000000" pitchFamily="2" charset="-78"/>
                <a:hlinkClick r:id="rId5" action="ppaction://hlinksldjump"/>
              </a:rPr>
              <a:t>ربا</a:t>
            </a:r>
            <a:endParaRPr lang="fa-IR" sz="4400" b="1" dirty="0" smtClean="0">
              <a:solidFill>
                <a:srgbClr val="FFC000"/>
              </a:solidFill>
              <a:cs typeface="B Davat" panose="00000400000000000000" pitchFamily="2" charset="-78"/>
            </a:endParaRPr>
          </a:p>
          <a:p>
            <a:r>
              <a:rPr lang="fa-IR" sz="4400" b="1" dirty="0" smtClean="0">
                <a:solidFill>
                  <a:srgbClr val="FFC000"/>
                </a:solidFill>
                <a:cs typeface="B Davat" panose="00000400000000000000" pitchFamily="2" charset="-78"/>
                <a:hlinkClick r:id="rId6" action="ppaction://hlinksldjump"/>
              </a:rPr>
              <a:t>کفران نعمت</a:t>
            </a:r>
            <a:endParaRPr lang="fa-IR" sz="4400" b="1" dirty="0" smtClean="0">
              <a:solidFill>
                <a:srgbClr val="FFC000"/>
              </a:solidFill>
              <a:cs typeface="B Davat" panose="00000400000000000000" pitchFamily="2" charset="-78"/>
            </a:endParaRP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42</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42</a:t>
            </a:fld>
            <a:endParaRPr lang="en-US" sz="2000" dirty="0"/>
          </a:p>
        </p:txBody>
      </p:sp>
      <p:sp>
        <p:nvSpPr>
          <p:cNvPr id="7" name="Left Arrow 6">
            <a:hlinkClick r:id="rId7"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48581500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4402832" cy="457200"/>
          </a:xfrm>
        </p:spPr>
        <p:txBody>
          <a:bodyPr/>
          <a:lstStyle/>
          <a:p>
            <a:r>
              <a:rPr lang="fa-IR" dirty="0" smtClean="0">
                <a:solidFill>
                  <a:srgbClr val="FFC000"/>
                </a:solidFill>
                <a:cs typeface="B Davat" panose="00000400000000000000" pitchFamily="2" charset="-78"/>
              </a:rPr>
              <a:t>کم فروشی و گران فروشی</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1628800"/>
            <a:ext cx="9144000" cy="4772000"/>
          </a:xfrm>
        </p:spPr>
        <p:txBody>
          <a:bodyPr/>
          <a:lstStyle/>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کم فروشی و گران فروشی هر دو عمل، فساد در ارض است و عامل انحطاط جامعه</a:t>
            </a:r>
          </a:p>
          <a:p>
            <a:pPr marL="0" indent="0" algn="ctr">
              <a:lnSpc>
                <a:spcPct val="150000"/>
              </a:lnSpc>
              <a:spcBef>
                <a:spcPts val="0"/>
              </a:spcBef>
              <a:buNone/>
            </a:pPr>
            <a:r>
              <a:rPr lang="fa-IR" sz="3200" b="1" dirty="0">
                <a:solidFill>
                  <a:srgbClr val="FFFF00"/>
                </a:solidFill>
              </a:rPr>
              <a:t>وَ إِلي‏ مَدْيَنَ أَخاهُمْ شُعَيْباً قالَ يا قَوْمِ اعْبُدُوا اللَّهَ ما لَکُمْ مِنْ إِلهٍ غَيْرُهُ قَدْ جاءَتْکُمْ بَيِّنَةٌ مِنْ رَبِّکُمْ فَأَوْفُوا الْکَيْلَ وَ الْميزانَ وَ لا تَبْخَسُوا النَّاسَ أَشْياءَهُمْ وَ لا تُفْسِدُوا فِي الْأَرْضِ بَعْدَ إِصْلاحِها ذلِکُمْ خَيْرٌ لَکُمْ إِنْ کُنْتُمْ </a:t>
            </a:r>
            <a:r>
              <a:rPr lang="fa-IR" sz="3200" b="1" dirty="0" smtClean="0">
                <a:solidFill>
                  <a:srgbClr val="FFFF00"/>
                </a:solidFill>
              </a:rPr>
              <a:t>مُؤْمِنينَ </a:t>
            </a:r>
            <a:r>
              <a:rPr lang="fa-IR" b="1" dirty="0" smtClean="0">
                <a:solidFill>
                  <a:srgbClr val="FFFF00"/>
                </a:solidFill>
                <a:cs typeface="B Zar" panose="00000400000000000000" pitchFamily="2" charset="-78"/>
              </a:rPr>
              <a:t>(اعراف/ 85)</a:t>
            </a:r>
            <a:endParaRPr lang="en-US"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43</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43</a:t>
            </a:fld>
            <a:endParaRPr lang="en-US" sz="2000" dirty="0"/>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403330981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5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500"/>
                                        <p:tgtEl>
                                          <p:spTgt spid="3">
                                            <p:txEl>
                                              <p:pRg st="0" end="0"/>
                                            </p:txEl>
                                          </p:spTgt>
                                        </p:tgtEl>
                                      </p:cBhvr>
                                    </p:animEffect>
                                  </p:childTnLst>
                                </p:cTn>
                              </p:par>
                            </p:childTnLst>
                          </p:cTn>
                        </p:par>
                        <p:par>
                          <p:cTn id="11" fill="hold">
                            <p:stCondLst>
                              <p:cond delay="1500"/>
                            </p:stCondLst>
                            <p:childTnLst>
                              <p:par>
                                <p:cTn id="12" presetID="31" presetClass="entr" presetSubtype="0" fill="hold" nodeType="after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1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6" dur="15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7"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4402832" cy="457200"/>
          </a:xfrm>
        </p:spPr>
        <p:txBody>
          <a:bodyPr/>
          <a:lstStyle/>
          <a:p>
            <a:r>
              <a:rPr lang="fa-IR" dirty="0" smtClean="0">
                <a:solidFill>
                  <a:srgbClr val="FFC000"/>
                </a:solidFill>
                <a:cs typeface="B Davat" panose="00000400000000000000" pitchFamily="2" charset="-78"/>
              </a:rPr>
              <a:t>اسراف و زیاده روی</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9144000" cy="5564088"/>
          </a:xfrm>
        </p:spPr>
        <p:txBody>
          <a:bodyPr/>
          <a:lstStyle/>
          <a:p>
            <a:pPr marL="0" indent="0" algn="l">
              <a:lnSpc>
                <a:spcPct val="150000"/>
              </a:lnSpc>
              <a:spcBef>
                <a:spcPts val="0"/>
              </a:spcBef>
              <a:buNone/>
            </a:pPr>
            <a:r>
              <a:rPr lang="fa-IR" sz="3200" b="1" dirty="0" smtClean="0">
                <a:solidFill>
                  <a:srgbClr val="FFFF00"/>
                </a:solidFill>
                <a:cs typeface="B Zar" panose="00000400000000000000" pitchFamily="2" charset="-78"/>
              </a:rPr>
              <a:t>(1 از 2)</a:t>
            </a:r>
          </a:p>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1- جامعه متصف به اسراف و تبذیر از دایره محبت و یاری خداوند خارج است.</a:t>
            </a:r>
          </a:p>
          <a:p>
            <a:pPr marL="0" indent="0" algn="ctr">
              <a:lnSpc>
                <a:spcPct val="150000"/>
              </a:lnSpc>
              <a:spcBef>
                <a:spcPts val="0"/>
              </a:spcBef>
              <a:buNone/>
            </a:pPr>
            <a:r>
              <a:rPr lang="fa-IR" sz="3200" b="1" dirty="0">
                <a:solidFill>
                  <a:srgbClr val="FFFF00"/>
                </a:solidFill>
              </a:rPr>
              <a:t>وَ هُوَ الَّذي أَنْشَأَ جَنَّاتٍ مَعْرُوشاتٍ وَ غَيْرَ مَعْرُوشاتٍ وَ النَّخْلَ وَ الزَّرْعَ مُخْتَلِفاً أُکُلُهُ وَ الزَّيْتُونَ وَ الرُّمَّانَ مُتَشابِهاً وَ غَيْرَ مُتَشابِهٍ کُلُوا مِنْ ثَمَرِهِ إِذا أَثْمَرَ وَ آتُوا حَقَّهُ يَوْمَ حَصادِهِ وَ لا تُسْرِفُوا إِنَّهُ لا يُحِبُّ </a:t>
            </a:r>
            <a:r>
              <a:rPr lang="fa-IR" sz="3200" b="1" dirty="0" smtClean="0">
                <a:solidFill>
                  <a:srgbClr val="FFFF00"/>
                </a:solidFill>
              </a:rPr>
              <a:t>الْمُسْرِفينَ </a:t>
            </a:r>
            <a:r>
              <a:rPr lang="fa-IR" b="1" dirty="0" smtClean="0">
                <a:solidFill>
                  <a:srgbClr val="FFFF00"/>
                </a:solidFill>
                <a:cs typeface="B Zar" panose="00000400000000000000" pitchFamily="2" charset="-78"/>
              </a:rPr>
              <a:t>(انعام/ 141)</a:t>
            </a:r>
            <a:endParaRPr lang="en-US"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44</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44</a:t>
            </a:fld>
            <a:endParaRPr lang="en-US" sz="2000" dirty="0"/>
          </a:p>
        </p:txBody>
      </p:sp>
    </p:spTree>
    <p:extLst>
      <p:ext uri="{BB962C8B-B14F-4D97-AF65-F5344CB8AC3E}">
        <p14:creationId xmlns:p14="http://schemas.microsoft.com/office/powerpoint/2010/main" val="13468442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afterEffect">
                                  <p:stCondLst>
                                    <p:cond delay="0"/>
                                  </p:stCondLst>
                                  <p:iterate type="lt">
                                    <p:tmPct val="4000"/>
                                  </p:iterate>
                                  <p:childTnLst>
                                    <p:set>
                                      <p:cBhvr override="childStyle">
                                        <p:cTn id="6" dur="1500" fill="hold"/>
                                        <p:tgtEl>
                                          <p:spTgt spid="3">
                                            <p:txEl>
                                              <p:pRg st="1" end="1"/>
                                            </p:txEl>
                                          </p:spTgt>
                                        </p:tgtEl>
                                        <p:attrNameLst>
                                          <p:attrName>style.color</p:attrName>
                                        </p:attrNameLst>
                                      </p:cBhvr>
                                      <p:to>
                                        <p:clrVal>
                                          <a:srgbClr val="FD51F5"/>
                                        </p:clrVal>
                                      </p:to>
                                    </p:set>
                                    <p:set>
                                      <p:cBhvr>
                                        <p:cTn id="7" dur="1500" fill="hold"/>
                                        <p:tgtEl>
                                          <p:spTgt spid="3">
                                            <p:txEl>
                                              <p:pRg st="1" end="1"/>
                                            </p:txEl>
                                          </p:spTgt>
                                        </p:tgtEl>
                                        <p:attrNameLst>
                                          <p:attrName>fillcolor</p:attrName>
                                        </p:attrNameLst>
                                      </p:cBhvr>
                                      <p:to>
                                        <p:clrVal>
                                          <a:srgbClr val="FD51F5"/>
                                        </p:clrVal>
                                      </p:to>
                                    </p:set>
                                    <p:set>
                                      <p:cBhvr>
                                        <p:cTn id="8" dur="1500" fill="hold"/>
                                        <p:tgtEl>
                                          <p:spTgt spid="3">
                                            <p:txEl>
                                              <p:pRg st="1" end="1"/>
                                            </p:txEl>
                                          </p:spTgt>
                                        </p:tgtEl>
                                        <p:attrNameLst>
                                          <p:attrName>fill.type</p:attrName>
                                        </p:attrNameLst>
                                      </p:cBhvr>
                                      <p:to>
                                        <p:strVal val="solid"/>
                                      </p:to>
                                    </p:set>
                                  </p:childTnLst>
                                </p:cTn>
                              </p:par>
                            </p:childTnLst>
                          </p:cTn>
                        </p:par>
                        <p:par>
                          <p:cTn id="9" fill="hold">
                            <p:stCondLst>
                              <p:cond delay="4680"/>
                            </p:stCondLst>
                            <p:childTnLst>
                              <p:par>
                                <p:cTn id="10" presetID="16" presetClass="emph" presetSubtype="0" fill="hold" nodeType="afterEffect">
                                  <p:stCondLst>
                                    <p:cond delay="0"/>
                                  </p:stCondLst>
                                  <p:iterate type="lt">
                                    <p:tmPct val="4000"/>
                                  </p:iterate>
                                  <p:childTnLst>
                                    <p:set>
                                      <p:cBhvr override="childStyle">
                                        <p:cTn id="11" dur="1500" fill="hold"/>
                                        <p:tgtEl>
                                          <p:spTgt spid="3">
                                            <p:txEl>
                                              <p:pRg st="2" end="2"/>
                                            </p:txEl>
                                          </p:spTgt>
                                        </p:tgtEl>
                                        <p:attrNameLst>
                                          <p:attrName>style.color</p:attrName>
                                        </p:attrNameLst>
                                      </p:cBhvr>
                                      <p:to>
                                        <p:clrVal>
                                          <a:schemeClr val="folHlink"/>
                                        </p:clrVal>
                                      </p:to>
                                    </p:set>
                                    <p:set>
                                      <p:cBhvr>
                                        <p:cTn id="12" dur="1500" fill="hold"/>
                                        <p:tgtEl>
                                          <p:spTgt spid="3">
                                            <p:txEl>
                                              <p:pRg st="2" end="2"/>
                                            </p:txEl>
                                          </p:spTgt>
                                        </p:tgtEl>
                                        <p:attrNameLst>
                                          <p:attrName>fillcolor</p:attrName>
                                        </p:attrNameLst>
                                      </p:cBhvr>
                                      <p:to>
                                        <p:clrVal>
                                          <a:schemeClr val="folHlink"/>
                                        </p:clrVal>
                                      </p:to>
                                    </p:set>
                                    <p:set>
                                      <p:cBhvr>
                                        <p:cTn id="13" dur="1500" fill="hold"/>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4402832" cy="457200"/>
          </a:xfrm>
        </p:spPr>
        <p:txBody>
          <a:bodyPr/>
          <a:lstStyle/>
          <a:p>
            <a:r>
              <a:rPr lang="fa-IR" dirty="0" smtClean="0">
                <a:solidFill>
                  <a:srgbClr val="FFC000"/>
                </a:solidFill>
                <a:cs typeface="B Davat" panose="00000400000000000000" pitchFamily="2" charset="-78"/>
              </a:rPr>
              <a:t>اسراف و زیاده روی</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9144000" cy="5564088"/>
          </a:xfrm>
        </p:spPr>
        <p:txBody>
          <a:bodyPr/>
          <a:lstStyle/>
          <a:p>
            <a:pPr marL="0" indent="0" algn="l">
              <a:lnSpc>
                <a:spcPct val="150000"/>
              </a:lnSpc>
              <a:spcBef>
                <a:spcPts val="0"/>
              </a:spcBef>
              <a:buNone/>
            </a:pPr>
            <a:r>
              <a:rPr lang="fa-IR" sz="3200" b="1" dirty="0" smtClean="0">
                <a:solidFill>
                  <a:srgbClr val="FFFF00"/>
                </a:solidFill>
                <a:cs typeface="B Zar" panose="00000400000000000000" pitchFamily="2" charset="-78"/>
              </a:rPr>
              <a:t>(2 از 2)</a:t>
            </a:r>
          </a:p>
          <a:p>
            <a:pPr marL="0" indent="0" algn="l">
              <a:lnSpc>
                <a:spcPct val="150000"/>
              </a:lnSpc>
              <a:spcBef>
                <a:spcPts val="0"/>
              </a:spcBef>
              <a:buNone/>
            </a:pPr>
            <a:endParaRPr lang="fa-IR" sz="1800" b="1" dirty="0" smtClean="0">
              <a:solidFill>
                <a:srgbClr val="FFFF00"/>
              </a:solidFill>
              <a:cs typeface="B Zar" panose="00000400000000000000" pitchFamily="2" charset="-78"/>
            </a:endParaRPr>
          </a:p>
          <a:p>
            <a:pPr marL="0" indent="0">
              <a:lnSpc>
                <a:spcPct val="200000"/>
              </a:lnSpc>
              <a:spcBef>
                <a:spcPts val="0"/>
              </a:spcBef>
              <a:buNone/>
            </a:pPr>
            <a:r>
              <a:rPr lang="fa-IR" sz="3100" b="1" dirty="0" smtClean="0">
                <a:solidFill>
                  <a:schemeClr val="tx2">
                    <a:lumMod val="60000"/>
                    <a:lumOff val="40000"/>
                  </a:schemeClr>
                </a:solidFill>
                <a:cs typeface="B Zar" panose="00000400000000000000" pitchFamily="2" charset="-78"/>
              </a:rPr>
              <a:t>2- جامعه از رفتار رؤسای مسرف و ستمگر پیروی نکند.</a:t>
            </a:r>
          </a:p>
          <a:p>
            <a:pPr marL="0" indent="0">
              <a:lnSpc>
                <a:spcPct val="200000"/>
              </a:lnSpc>
              <a:spcBef>
                <a:spcPts val="0"/>
              </a:spcBef>
              <a:buNone/>
            </a:pPr>
            <a:r>
              <a:rPr lang="fa-IR" sz="3100" b="1" dirty="0" smtClean="0">
                <a:solidFill>
                  <a:schemeClr val="tx2">
                    <a:lumMod val="60000"/>
                    <a:lumOff val="40000"/>
                  </a:schemeClr>
                </a:solidFill>
                <a:cs typeface="B Zar" panose="00000400000000000000" pitchFamily="2" charset="-78"/>
              </a:rPr>
              <a:t>3- رؤسای مسرف به دنبال اصلاح حال مردم و جامعه نمی باشند.</a:t>
            </a:r>
          </a:p>
          <a:p>
            <a:pPr marL="0" indent="0" algn="ctr">
              <a:lnSpc>
                <a:spcPct val="200000"/>
              </a:lnSpc>
              <a:spcBef>
                <a:spcPts val="0"/>
              </a:spcBef>
              <a:buNone/>
            </a:pPr>
            <a:r>
              <a:rPr lang="fa-IR" sz="3200" b="1" dirty="0">
                <a:solidFill>
                  <a:srgbClr val="FFFF00"/>
                </a:solidFill>
              </a:rPr>
              <a:t>وَ لا تُطيعُوا أَمْرَ </a:t>
            </a:r>
            <a:r>
              <a:rPr lang="fa-IR" sz="3200" b="1" dirty="0" smtClean="0">
                <a:solidFill>
                  <a:srgbClr val="FFFF00"/>
                </a:solidFill>
              </a:rPr>
              <a:t>الْمُسْرِفينَ</a:t>
            </a:r>
            <a:r>
              <a:rPr lang="fa-IR" sz="3200" dirty="0" smtClean="0">
                <a:solidFill>
                  <a:srgbClr val="FFFF00"/>
                </a:solidFill>
              </a:rPr>
              <a:t> * </a:t>
            </a:r>
            <a:r>
              <a:rPr lang="fa-IR" sz="3200" b="1" dirty="0" smtClean="0">
                <a:solidFill>
                  <a:srgbClr val="FFFF00"/>
                </a:solidFill>
              </a:rPr>
              <a:t>الَّذينَ </a:t>
            </a:r>
            <a:r>
              <a:rPr lang="fa-IR" sz="3200" b="1" dirty="0">
                <a:solidFill>
                  <a:srgbClr val="FFFF00"/>
                </a:solidFill>
              </a:rPr>
              <a:t>يُفْسِدُونَ فِي الْأَرْضِ وَ لا </a:t>
            </a:r>
            <a:r>
              <a:rPr lang="fa-IR" sz="3200" b="1" dirty="0" smtClean="0">
                <a:solidFill>
                  <a:srgbClr val="FFFF00"/>
                </a:solidFill>
              </a:rPr>
              <a:t>يُصْلِحُونَ</a:t>
            </a:r>
            <a:r>
              <a:rPr lang="fa-IR" b="1" dirty="0" smtClean="0">
                <a:solidFill>
                  <a:srgbClr val="FFFF00"/>
                </a:solidFill>
                <a:cs typeface="B Zar" panose="00000400000000000000" pitchFamily="2" charset="-78"/>
              </a:rPr>
              <a:t>(شعراء/ 151 و 152)</a:t>
            </a:r>
            <a:endParaRPr lang="en-US"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45</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45</a:t>
            </a:fld>
            <a:endParaRPr lang="en-US" sz="2000" dirty="0"/>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162225797"/>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afterEffect">
                                  <p:stCondLst>
                                    <p:cond delay="0"/>
                                  </p:stCondLst>
                                  <p:iterate type="lt">
                                    <p:tmPct val="4000"/>
                                  </p:iterate>
                                  <p:childTnLst>
                                    <p:set>
                                      <p:cBhvr override="childStyle">
                                        <p:cTn id="6" dur="1500" fill="hold"/>
                                        <p:tgtEl>
                                          <p:spTgt spid="3">
                                            <p:txEl>
                                              <p:pRg st="2" end="2"/>
                                            </p:txEl>
                                          </p:spTgt>
                                        </p:tgtEl>
                                        <p:attrNameLst>
                                          <p:attrName>style.color</p:attrName>
                                        </p:attrNameLst>
                                      </p:cBhvr>
                                      <p:to>
                                        <p:clrVal>
                                          <a:srgbClr val="FD51F5"/>
                                        </p:clrVal>
                                      </p:to>
                                    </p:set>
                                    <p:set>
                                      <p:cBhvr>
                                        <p:cTn id="7" dur="1500" fill="hold"/>
                                        <p:tgtEl>
                                          <p:spTgt spid="3">
                                            <p:txEl>
                                              <p:pRg st="2" end="2"/>
                                            </p:txEl>
                                          </p:spTgt>
                                        </p:tgtEl>
                                        <p:attrNameLst>
                                          <p:attrName>fillcolor</p:attrName>
                                        </p:attrNameLst>
                                      </p:cBhvr>
                                      <p:to>
                                        <p:clrVal>
                                          <a:srgbClr val="FD51F5"/>
                                        </p:clrVal>
                                      </p:to>
                                    </p:set>
                                    <p:set>
                                      <p:cBhvr>
                                        <p:cTn id="8" dur="1500" fill="hold"/>
                                        <p:tgtEl>
                                          <p:spTgt spid="3">
                                            <p:txEl>
                                              <p:pRg st="2" end="2"/>
                                            </p:txEl>
                                          </p:spTgt>
                                        </p:tgtEl>
                                        <p:attrNameLst>
                                          <p:attrName>fill.type</p:attrName>
                                        </p:attrNameLst>
                                      </p:cBhvr>
                                      <p:to>
                                        <p:strVal val="solid"/>
                                      </p:to>
                                    </p:set>
                                  </p:childTnLst>
                                </p:cTn>
                              </p:par>
                            </p:childTnLst>
                          </p:cTn>
                        </p:par>
                        <p:par>
                          <p:cTn id="9" fill="hold">
                            <p:stCondLst>
                              <p:cond delay="3780"/>
                            </p:stCondLst>
                            <p:childTnLst>
                              <p:par>
                                <p:cTn id="10" presetID="16" presetClass="emph" presetSubtype="0" fill="hold" nodeType="afterEffect">
                                  <p:stCondLst>
                                    <p:cond delay="0"/>
                                  </p:stCondLst>
                                  <p:iterate type="lt">
                                    <p:tmPct val="4000"/>
                                  </p:iterate>
                                  <p:childTnLst>
                                    <p:set>
                                      <p:cBhvr override="childStyle">
                                        <p:cTn id="11" dur="1500" fill="hold"/>
                                        <p:tgtEl>
                                          <p:spTgt spid="3">
                                            <p:txEl>
                                              <p:pRg st="3" end="3"/>
                                            </p:txEl>
                                          </p:spTgt>
                                        </p:tgtEl>
                                        <p:attrNameLst>
                                          <p:attrName>style.color</p:attrName>
                                        </p:attrNameLst>
                                      </p:cBhvr>
                                      <p:to>
                                        <p:clrVal>
                                          <a:srgbClr val="FD51F5"/>
                                        </p:clrVal>
                                      </p:to>
                                    </p:set>
                                    <p:set>
                                      <p:cBhvr>
                                        <p:cTn id="12" dur="1500" fill="hold"/>
                                        <p:tgtEl>
                                          <p:spTgt spid="3">
                                            <p:txEl>
                                              <p:pRg st="3" end="3"/>
                                            </p:txEl>
                                          </p:spTgt>
                                        </p:tgtEl>
                                        <p:attrNameLst>
                                          <p:attrName>fillcolor</p:attrName>
                                        </p:attrNameLst>
                                      </p:cBhvr>
                                      <p:to>
                                        <p:clrVal>
                                          <a:srgbClr val="FD51F5"/>
                                        </p:clrVal>
                                      </p:to>
                                    </p:set>
                                    <p:set>
                                      <p:cBhvr>
                                        <p:cTn id="13" dur="1500" fill="hold"/>
                                        <p:tgtEl>
                                          <p:spTgt spid="3">
                                            <p:txEl>
                                              <p:pRg st="3" end="3"/>
                                            </p:txEl>
                                          </p:spTgt>
                                        </p:tgtEl>
                                        <p:attrNameLst>
                                          <p:attrName>fill.type</p:attrName>
                                        </p:attrNameLst>
                                      </p:cBhvr>
                                      <p:to>
                                        <p:strVal val="solid"/>
                                      </p:to>
                                    </p:set>
                                  </p:childTnLst>
                                </p:cTn>
                              </p:par>
                            </p:childTnLst>
                          </p:cTn>
                        </p:par>
                        <p:par>
                          <p:cTn id="14" fill="hold">
                            <p:stCondLst>
                              <p:cond delay="7920"/>
                            </p:stCondLst>
                            <p:childTnLst>
                              <p:par>
                                <p:cTn id="15" presetID="16" presetClass="emph" presetSubtype="0" fill="hold" nodeType="afterEffect">
                                  <p:stCondLst>
                                    <p:cond delay="0"/>
                                  </p:stCondLst>
                                  <p:iterate type="lt">
                                    <p:tmPct val="4000"/>
                                  </p:iterate>
                                  <p:childTnLst>
                                    <p:set>
                                      <p:cBhvr override="childStyle">
                                        <p:cTn id="16" dur="1500" fill="hold"/>
                                        <p:tgtEl>
                                          <p:spTgt spid="3">
                                            <p:txEl>
                                              <p:pRg st="4" end="4"/>
                                            </p:txEl>
                                          </p:spTgt>
                                        </p:tgtEl>
                                        <p:attrNameLst>
                                          <p:attrName>style.color</p:attrName>
                                        </p:attrNameLst>
                                      </p:cBhvr>
                                      <p:to>
                                        <p:clrVal>
                                          <a:schemeClr val="folHlink"/>
                                        </p:clrVal>
                                      </p:to>
                                    </p:set>
                                    <p:set>
                                      <p:cBhvr>
                                        <p:cTn id="17" dur="1500" fill="hold"/>
                                        <p:tgtEl>
                                          <p:spTgt spid="3">
                                            <p:txEl>
                                              <p:pRg st="4" end="4"/>
                                            </p:txEl>
                                          </p:spTgt>
                                        </p:tgtEl>
                                        <p:attrNameLst>
                                          <p:attrName>fillcolor</p:attrName>
                                        </p:attrNameLst>
                                      </p:cBhvr>
                                      <p:to>
                                        <p:clrVal>
                                          <a:schemeClr val="folHlink"/>
                                        </p:clrVal>
                                      </p:to>
                                    </p:set>
                                    <p:set>
                                      <p:cBhvr>
                                        <p:cTn id="18" dur="1500" fill="hold"/>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4402832" cy="457200"/>
          </a:xfrm>
        </p:spPr>
        <p:txBody>
          <a:bodyPr/>
          <a:lstStyle/>
          <a:p>
            <a:r>
              <a:rPr lang="fa-IR" dirty="0" smtClean="0">
                <a:solidFill>
                  <a:srgbClr val="FFC000"/>
                </a:solidFill>
                <a:cs typeface="B Davat" panose="00000400000000000000" pitchFamily="2" charset="-78"/>
              </a:rPr>
              <a:t>رشوه</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1628800"/>
            <a:ext cx="9144000" cy="4772000"/>
          </a:xfrm>
        </p:spPr>
        <p:txBody>
          <a:bodyPr/>
          <a:lstStyle/>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1- اموال یکدیگر را در میان خود به باطل و ناحق نخورید یا بخشی از آن را به عنوان رشوه به قضاوت ندهید.</a:t>
            </a:r>
          </a:p>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2- هر گونه تصرف در اموال دیگران از غیر طریق صحیح و به ناحق ممنوع است. </a:t>
            </a:r>
          </a:p>
          <a:p>
            <a:pPr marL="0" indent="0" algn="ctr">
              <a:lnSpc>
                <a:spcPct val="150000"/>
              </a:lnSpc>
              <a:spcBef>
                <a:spcPts val="0"/>
              </a:spcBef>
              <a:buNone/>
            </a:pPr>
            <a:r>
              <a:rPr lang="fa-IR" b="1" dirty="0">
                <a:solidFill>
                  <a:srgbClr val="FFFF00"/>
                </a:solidFill>
              </a:rPr>
              <a:t>وَ لا تَأْکُلُوا أَمْوالَکُمْ بَيْنَکُمْ بِالْباطِلِ وَ تُدْلُوا بِها إِلَي الْحُکَّامِ لِتَأْکُلُوا فَريقاً مِنْ أَمْوالِ النَّاسِ بِالْإِثْمِ وَ أَنْتُمْ تَعْلَمُونَ</a:t>
            </a:r>
            <a:r>
              <a:rPr lang="fa-IR" b="1" dirty="0" smtClean="0">
                <a:solidFill>
                  <a:srgbClr val="FFFF00"/>
                </a:solidFill>
                <a:cs typeface="B Zar" panose="00000400000000000000" pitchFamily="2" charset="-78"/>
              </a:rPr>
              <a:t> (بقره/ 188)</a:t>
            </a:r>
            <a:endParaRPr lang="en-US"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46</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46</a:t>
            </a:fld>
            <a:endParaRPr lang="en-US" sz="2000" dirty="0"/>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339122159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500"/>
                                        <p:tgtEl>
                                          <p:spTgt spid="3">
                                            <p:txEl>
                                              <p:pRg st="0" end="0"/>
                                            </p:txEl>
                                          </p:spTgt>
                                        </p:tgtEl>
                                      </p:cBhvr>
                                    </p:animEffect>
                                  </p:childTnLst>
                                </p:cTn>
                              </p:par>
                            </p:childTnLst>
                          </p:cTn>
                        </p:par>
                        <p:par>
                          <p:cTn id="8" fill="hold">
                            <p:stCondLst>
                              <p:cond delay="15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500"/>
                                        <p:tgtEl>
                                          <p:spTgt spid="3">
                                            <p:txEl>
                                              <p:pRg st="1" end="1"/>
                                            </p:txEl>
                                          </p:spTgt>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4402832" cy="457200"/>
          </a:xfrm>
        </p:spPr>
        <p:txBody>
          <a:bodyPr/>
          <a:lstStyle/>
          <a:p>
            <a:r>
              <a:rPr lang="fa-IR" dirty="0" smtClean="0">
                <a:solidFill>
                  <a:srgbClr val="FFC000"/>
                </a:solidFill>
                <a:cs typeface="B Davat" panose="00000400000000000000" pitchFamily="2" charset="-78"/>
              </a:rPr>
              <a:t>ربا</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9144000" cy="5564088"/>
          </a:xfrm>
        </p:spPr>
        <p:txBody>
          <a:bodyPr/>
          <a:lstStyle/>
          <a:p>
            <a:pPr marL="0" indent="0" algn="l">
              <a:lnSpc>
                <a:spcPct val="150000"/>
              </a:lnSpc>
              <a:spcBef>
                <a:spcPts val="0"/>
              </a:spcBef>
              <a:buNone/>
            </a:pPr>
            <a:r>
              <a:rPr lang="fa-IR" sz="3200" b="1" dirty="0" smtClean="0">
                <a:solidFill>
                  <a:srgbClr val="FFFF00"/>
                </a:solidFill>
                <a:cs typeface="B Zar" panose="00000400000000000000" pitchFamily="2" charset="-78"/>
              </a:rPr>
              <a:t> </a:t>
            </a:r>
          </a:p>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1- از عمل زشت ربا پرهیز کنید تا سعادتمند شوید.</a:t>
            </a:r>
          </a:p>
          <a:p>
            <a:pPr marL="0" indent="0" algn="ctr">
              <a:lnSpc>
                <a:spcPct val="150000"/>
              </a:lnSpc>
              <a:spcBef>
                <a:spcPts val="0"/>
              </a:spcBef>
              <a:buNone/>
            </a:pPr>
            <a:r>
              <a:rPr lang="fa-IR" b="1" dirty="0">
                <a:solidFill>
                  <a:srgbClr val="FFFF00"/>
                </a:solidFill>
              </a:rPr>
              <a:t>يا أَيُّهَا الَّذينَ آمَنُوا لا تَأْکُلُوا الرِّبَوا أَضْعافاً مُضاعَفَةً وَ اتَّقُوا اللَّهَ لَعَلَّکُمْ </a:t>
            </a:r>
            <a:r>
              <a:rPr lang="fa-IR" b="1" dirty="0" smtClean="0">
                <a:solidFill>
                  <a:srgbClr val="FFFF00"/>
                </a:solidFill>
              </a:rPr>
              <a:t>تُفْلِحُونَ </a:t>
            </a:r>
            <a:r>
              <a:rPr lang="fa-IR" sz="2400" b="1" dirty="0" smtClean="0">
                <a:solidFill>
                  <a:srgbClr val="FFFF00"/>
                </a:solidFill>
                <a:cs typeface="B Zar" panose="00000400000000000000" pitchFamily="2" charset="-78"/>
              </a:rPr>
              <a:t>(آل عمران/ 130)</a:t>
            </a:r>
          </a:p>
          <a:p>
            <a:pPr marL="0" indent="0" algn="just">
              <a:lnSpc>
                <a:spcPct val="150000"/>
              </a:lnSpc>
              <a:spcBef>
                <a:spcPts val="0"/>
              </a:spcBef>
              <a:buNone/>
            </a:pPr>
            <a:r>
              <a:rPr lang="fa-IR" sz="3200" b="1" dirty="0" smtClean="0">
                <a:solidFill>
                  <a:schemeClr val="tx2">
                    <a:lumMod val="60000"/>
                    <a:lumOff val="40000"/>
                  </a:schemeClr>
                </a:solidFill>
                <a:cs typeface="B Zar" panose="00000400000000000000" pitchFamily="2" charset="-78"/>
              </a:rPr>
              <a:t>2- جامعه رباخوار به جنگ خدا و رسول رفته و سقوط آن حتمی است.</a:t>
            </a:r>
          </a:p>
          <a:p>
            <a:pPr marL="0" indent="0" algn="ctr">
              <a:lnSpc>
                <a:spcPct val="150000"/>
              </a:lnSpc>
              <a:spcBef>
                <a:spcPts val="0"/>
              </a:spcBef>
              <a:buNone/>
            </a:pPr>
            <a:r>
              <a:rPr lang="fa-IR" b="1" dirty="0">
                <a:solidFill>
                  <a:srgbClr val="FFFF00"/>
                </a:solidFill>
              </a:rPr>
              <a:t>فَإِنْ لَمْ تَفْعَلُوا فَأْذَنُوا بِحَرْبٍ مِنَ اللَّهِ وَ رَسُولِهِ وَ إِنْ تُبْتُمْ فَلَکُمْ رُؤُسُ أَمْوالِکُمْ لا تَظْلِمُونَ وَ لا </a:t>
            </a:r>
            <a:r>
              <a:rPr lang="fa-IR" b="1" dirty="0" smtClean="0">
                <a:solidFill>
                  <a:srgbClr val="FFFF00"/>
                </a:solidFill>
              </a:rPr>
              <a:t>تُظْلَمُونَ </a:t>
            </a:r>
            <a:r>
              <a:rPr lang="fa-IR" sz="2400" b="1" dirty="0">
                <a:solidFill>
                  <a:srgbClr val="FFFF00"/>
                </a:solidFill>
                <a:cs typeface="B Zar" panose="00000400000000000000" pitchFamily="2" charset="-78"/>
              </a:rPr>
              <a:t>( بقره 279)</a:t>
            </a:r>
            <a:endParaRPr lang="en-US" sz="24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47</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47</a:t>
            </a:fld>
            <a:endParaRPr lang="en-US" sz="2000" dirty="0"/>
          </a:p>
        </p:txBody>
      </p:sp>
    </p:spTree>
    <p:extLst>
      <p:ext uri="{BB962C8B-B14F-4D97-AF65-F5344CB8AC3E}">
        <p14:creationId xmlns:p14="http://schemas.microsoft.com/office/powerpoint/2010/main" val="250820014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500"/>
                                        <p:tgtEl>
                                          <p:spTgt spid="3">
                                            <p:txEl>
                                              <p:pRg st="1" end="1"/>
                                            </p:txEl>
                                          </p:spTgt>
                                        </p:tgtEl>
                                      </p:cBhvr>
                                    </p:animEffect>
                                    <p:anim calcmode="lin" valueType="num">
                                      <p:cBhvr>
                                        <p:cTn id="8"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500"/>
                                        <p:tgtEl>
                                          <p:spTgt spid="3">
                                            <p:txEl>
                                              <p:pRg st="2" end="2"/>
                                            </p:txEl>
                                          </p:spTgt>
                                        </p:tgtEl>
                                      </p:cBhvr>
                                    </p:animEffect>
                                    <p:anim calcmode="lin" valueType="num">
                                      <p:cBhvr>
                                        <p:cTn id="14"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500"/>
                                        <p:tgtEl>
                                          <p:spTgt spid="3">
                                            <p:txEl>
                                              <p:pRg st="3" end="3"/>
                                            </p:txEl>
                                          </p:spTgt>
                                        </p:tgtEl>
                                      </p:cBhvr>
                                    </p:animEffect>
                                    <p:anim calcmode="lin" valueType="num">
                                      <p:cBhvr>
                                        <p:cTn id="20"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4500"/>
                            </p:stCondLst>
                            <p:childTnLst>
                              <p:par>
                                <p:cTn id="23" presetID="42"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500"/>
                                        <p:tgtEl>
                                          <p:spTgt spid="3">
                                            <p:txEl>
                                              <p:pRg st="4" end="4"/>
                                            </p:txEl>
                                          </p:spTgt>
                                        </p:tgtEl>
                                      </p:cBhvr>
                                    </p:animEffect>
                                    <p:anim calcmode="lin" valueType="num">
                                      <p:cBhvr>
                                        <p:cTn id="26"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4402832" cy="457200"/>
          </a:xfrm>
        </p:spPr>
        <p:txBody>
          <a:bodyPr/>
          <a:lstStyle/>
          <a:p>
            <a:r>
              <a:rPr lang="fa-IR" dirty="0" smtClean="0">
                <a:solidFill>
                  <a:srgbClr val="FFC000"/>
                </a:solidFill>
                <a:cs typeface="B Davat" panose="00000400000000000000" pitchFamily="2" charset="-78"/>
              </a:rPr>
              <a:t>ربا</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9144000" cy="5564088"/>
          </a:xfrm>
        </p:spPr>
        <p:txBody>
          <a:bodyPr/>
          <a:lstStyle/>
          <a:p>
            <a:pPr marL="0" indent="0" algn="just">
              <a:lnSpc>
                <a:spcPct val="150000"/>
              </a:lnSpc>
              <a:spcBef>
                <a:spcPts val="0"/>
              </a:spcBef>
              <a:buNone/>
            </a:pPr>
            <a:r>
              <a:rPr lang="fa-IR" sz="3200" b="1" dirty="0" smtClean="0">
                <a:solidFill>
                  <a:schemeClr val="tx2">
                    <a:lumMod val="60000"/>
                    <a:lumOff val="40000"/>
                  </a:schemeClr>
                </a:solidFill>
                <a:cs typeface="B Zar" panose="00000400000000000000" pitchFamily="2" charset="-78"/>
              </a:rPr>
              <a:t>                               </a:t>
            </a:r>
          </a:p>
          <a:p>
            <a:pPr marL="0" indent="0" algn="just">
              <a:lnSpc>
                <a:spcPct val="150000"/>
              </a:lnSpc>
              <a:spcBef>
                <a:spcPts val="0"/>
              </a:spcBef>
              <a:buNone/>
            </a:pPr>
            <a:r>
              <a:rPr lang="fa-IR" b="1" dirty="0" smtClean="0">
                <a:solidFill>
                  <a:schemeClr val="tx2">
                    <a:lumMod val="60000"/>
                    <a:lumOff val="40000"/>
                  </a:schemeClr>
                </a:solidFill>
                <a:cs typeface="B Zar" panose="00000400000000000000" pitchFamily="2" charset="-78"/>
              </a:rPr>
              <a:t> 3- </a:t>
            </a:r>
            <a:r>
              <a:rPr lang="fa-IR" b="1" dirty="0">
                <a:solidFill>
                  <a:schemeClr val="tx2">
                    <a:lumMod val="60000"/>
                    <a:lumOff val="40000"/>
                  </a:schemeClr>
                </a:solidFill>
                <a:cs typeface="B Zar" panose="00000400000000000000" pitchFamily="2" charset="-78"/>
              </a:rPr>
              <a:t>سود ربا، مخالفت با فرمان خداست و موجب سقوط و نابودی است.</a:t>
            </a:r>
          </a:p>
          <a:p>
            <a:pPr marL="0" indent="0" algn="ctr">
              <a:lnSpc>
                <a:spcPct val="150000"/>
              </a:lnSpc>
              <a:spcBef>
                <a:spcPts val="0"/>
              </a:spcBef>
              <a:buNone/>
            </a:pPr>
            <a:r>
              <a:rPr lang="fa-IR" b="1" dirty="0">
                <a:solidFill>
                  <a:srgbClr val="FFFF00"/>
                </a:solidFill>
              </a:rPr>
              <a:t>يا أَيُّهَا الَّذينَ آمَنُوا اتَّقُوا اللَّهَ وَ ذَرُوا ما بَقِيَ مِنَ الرِّبا إِنْ کُنْتُمْ مُؤْمِنينَ </a:t>
            </a:r>
            <a:r>
              <a:rPr lang="fa-IR" sz="2300" b="1" dirty="0" smtClean="0">
                <a:solidFill>
                  <a:srgbClr val="FFFF00"/>
                </a:solidFill>
                <a:cs typeface="B Zar" panose="00000400000000000000" pitchFamily="2" charset="-78"/>
              </a:rPr>
              <a:t>(</a:t>
            </a:r>
            <a:r>
              <a:rPr lang="fa-IR" sz="2300" b="1" dirty="0">
                <a:solidFill>
                  <a:srgbClr val="FFFF00"/>
                </a:solidFill>
                <a:cs typeface="B Zar" panose="00000400000000000000" pitchFamily="2" charset="-78"/>
              </a:rPr>
              <a:t>بقره/ 278)</a:t>
            </a:r>
            <a:endParaRPr lang="en-US" sz="2300" b="1" dirty="0">
              <a:solidFill>
                <a:srgbClr val="FFFF00"/>
              </a:solidFill>
              <a:cs typeface="B Zar" panose="00000400000000000000" pitchFamily="2" charset="-78"/>
            </a:endParaRPr>
          </a:p>
          <a:p>
            <a:pPr marL="0" indent="0">
              <a:lnSpc>
                <a:spcPct val="150000"/>
              </a:lnSpc>
              <a:spcBef>
                <a:spcPts val="0"/>
              </a:spcBef>
              <a:buNone/>
            </a:pPr>
            <a:r>
              <a:rPr lang="fa-IR" sz="3100" b="1" dirty="0" smtClean="0">
                <a:solidFill>
                  <a:schemeClr val="tx2">
                    <a:lumMod val="60000"/>
                    <a:lumOff val="40000"/>
                  </a:schemeClr>
                </a:solidFill>
                <a:cs typeface="B Zar" panose="00000400000000000000" pitchFamily="2" charset="-78"/>
              </a:rPr>
              <a:t>4- ربا خواران به واسطه فریب شیطان دیوانه شده اند.</a:t>
            </a:r>
          </a:p>
          <a:p>
            <a:pPr marL="0" indent="0" algn="ctr">
              <a:lnSpc>
                <a:spcPct val="150000"/>
              </a:lnSpc>
              <a:spcBef>
                <a:spcPts val="0"/>
              </a:spcBef>
              <a:buNone/>
            </a:pPr>
            <a:r>
              <a:rPr lang="fa-IR" b="1" dirty="0">
                <a:solidFill>
                  <a:srgbClr val="FFFF00"/>
                </a:solidFill>
              </a:rPr>
              <a:t>الَّذينَ يَأْکُلُونَ الرِّبا لا يَقُومُونَ إِلاَّ کَما يَقُومُ الَّذي يَتَخَبَّطُهُ الشَّيْطانُ مِنَ الْمَسِّ ذلِکَ بِأَنَّهُمْ قالُوا إِنَّمَا الْبَيْعُ مِثْلُ الرِّبا وَ أَحَلَّ اللَّهُ الْبَيْعَ وَ حَرَّمَ الرِّبا فَمَنْ جاءَهُ مَوْعِظَةٌ مِنْ رَبِّهِ فَانْتَهي‏ فَلَهُ ما سَلَفَ وَ أَمْرُهُ إِلَي اللَّهِ وَ مَنْ عادَ فَأُولئِکَ أَصْحابُ النَّارِ هُمْ فيها </a:t>
            </a:r>
            <a:r>
              <a:rPr lang="fa-IR" b="1" dirty="0" smtClean="0">
                <a:solidFill>
                  <a:srgbClr val="FFFF00"/>
                </a:solidFill>
              </a:rPr>
              <a:t>خالِدُونَ </a:t>
            </a:r>
            <a:r>
              <a:rPr lang="fa-IR" b="1" dirty="0">
                <a:solidFill>
                  <a:srgbClr val="FFFF00"/>
                </a:solidFill>
                <a:cs typeface="B Zar" panose="00000400000000000000" pitchFamily="2" charset="-78"/>
              </a:rPr>
              <a:t>( بقره/ 275</a:t>
            </a:r>
            <a:r>
              <a:rPr lang="fa-IR" b="1" dirty="0" smtClean="0">
                <a:solidFill>
                  <a:srgbClr val="FFFF00"/>
                </a:solidFill>
                <a:cs typeface="B Zar" panose="00000400000000000000" pitchFamily="2" charset="-78"/>
              </a:rPr>
              <a:t>)</a:t>
            </a:r>
            <a:endParaRPr lang="fa-IR"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48</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48</a:t>
            </a:fld>
            <a:endParaRPr lang="en-US" sz="2000" dirty="0"/>
          </a:p>
        </p:txBody>
      </p:sp>
      <p:sp>
        <p:nvSpPr>
          <p:cNvPr id="6" name="Left Arrow 5">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1583003693"/>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500"/>
                                        <p:tgtEl>
                                          <p:spTgt spid="3">
                                            <p:txEl>
                                              <p:pRg st="1" end="1"/>
                                            </p:txEl>
                                          </p:spTgt>
                                        </p:tgtEl>
                                      </p:cBhvr>
                                    </p:animEffect>
                                    <p:anim calcmode="lin" valueType="num">
                                      <p:cBhvr>
                                        <p:cTn id="8"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5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42"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500"/>
                                        <p:tgtEl>
                                          <p:spTgt spid="3">
                                            <p:txEl>
                                              <p:pRg st="2" end="2"/>
                                            </p:txEl>
                                          </p:spTgt>
                                        </p:tgtEl>
                                      </p:cBhvr>
                                    </p:animEffect>
                                    <p:anim calcmode="lin" valueType="num">
                                      <p:cBhvr>
                                        <p:cTn id="14"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3000"/>
                            </p:stCondLst>
                            <p:childTnLst>
                              <p:par>
                                <p:cTn id="17" presetID="42"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500"/>
                                        <p:tgtEl>
                                          <p:spTgt spid="3">
                                            <p:txEl>
                                              <p:pRg st="3" end="3"/>
                                            </p:txEl>
                                          </p:spTgt>
                                        </p:tgtEl>
                                      </p:cBhvr>
                                    </p:animEffect>
                                    <p:anim calcmode="lin" valueType="num">
                                      <p:cBhvr>
                                        <p:cTn id="20"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5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2" fill="hold">
                            <p:stCondLst>
                              <p:cond delay="4500"/>
                            </p:stCondLst>
                            <p:childTnLst>
                              <p:par>
                                <p:cTn id="23" presetID="42"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500"/>
                                        <p:tgtEl>
                                          <p:spTgt spid="3">
                                            <p:txEl>
                                              <p:pRg st="4" end="4"/>
                                            </p:txEl>
                                          </p:spTgt>
                                        </p:tgtEl>
                                      </p:cBhvr>
                                    </p:animEffect>
                                    <p:anim calcmode="lin" valueType="num">
                                      <p:cBhvr>
                                        <p:cTn id="26"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5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4402832" cy="457200"/>
          </a:xfrm>
        </p:spPr>
        <p:txBody>
          <a:bodyPr/>
          <a:lstStyle/>
          <a:p>
            <a:r>
              <a:rPr lang="fa-IR" dirty="0" smtClean="0">
                <a:solidFill>
                  <a:srgbClr val="FFC000"/>
                </a:solidFill>
                <a:cs typeface="B Davat" panose="00000400000000000000" pitchFamily="2" charset="-78"/>
              </a:rPr>
              <a:t>کفران نعمت</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9144000" cy="5564088"/>
          </a:xfrm>
        </p:spPr>
        <p:txBody>
          <a:bodyPr/>
          <a:lstStyle/>
          <a:p>
            <a:pPr marL="0" indent="0">
              <a:lnSpc>
                <a:spcPct val="150000"/>
              </a:lnSpc>
              <a:spcBef>
                <a:spcPts val="0"/>
              </a:spcBef>
              <a:buNone/>
            </a:pPr>
            <a:endParaRPr lang="fa-IR" sz="2000" b="1" dirty="0" smtClean="0">
              <a:solidFill>
                <a:schemeClr val="tx2">
                  <a:lumMod val="60000"/>
                  <a:lumOff val="40000"/>
                </a:schemeClr>
              </a:solidFill>
              <a:cs typeface="B Zar" panose="00000400000000000000" pitchFamily="2" charset="-78"/>
            </a:endParaRPr>
          </a:p>
          <a:p>
            <a:pPr marL="0" indent="0">
              <a:lnSpc>
                <a:spcPct val="150000"/>
              </a:lnSpc>
              <a:spcBef>
                <a:spcPts val="0"/>
              </a:spcBef>
              <a:buNone/>
            </a:pPr>
            <a:r>
              <a:rPr lang="fa-IR" sz="3200" b="1" dirty="0" smtClean="0">
                <a:solidFill>
                  <a:schemeClr val="tx2">
                    <a:lumMod val="60000"/>
                    <a:lumOff val="40000"/>
                  </a:schemeClr>
                </a:solidFill>
                <a:cs typeface="B Zar" panose="00000400000000000000" pitchFamily="2" charset="-78"/>
              </a:rPr>
              <a:t>1- اقوامی با کفران نعمت به ورطه سقوط و انحطاط افتادند.</a:t>
            </a:r>
          </a:p>
          <a:p>
            <a:pPr marL="0" indent="0" algn="ctr">
              <a:lnSpc>
                <a:spcPct val="150000"/>
              </a:lnSpc>
              <a:spcBef>
                <a:spcPts val="0"/>
              </a:spcBef>
              <a:buNone/>
            </a:pPr>
            <a:r>
              <a:rPr lang="fa-IR" b="1" dirty="0">
                <a:solidFill>
                  <a:srgbClr val="FFFF00"/>
                </a:solidFill>
              </a:rPr>
              <a:t>وَ إِذِ اسْتَسْقي‏ مُوسي‏ لِقَوْمِهِ فَقُلْنَا اضْرِبْ بِعَصاکَ الْحَجَرَ فَانْفَجَرَتْ مِنْهُ اثْنَتا عَشْرَةَ عَيْناً قَدْ عَلِمَ کُلُّ أُناسٍ مَشْرَبَهُمْ کُلُوا وَ اشْرَبُوا مِنْ رِزْقِ اللَّهِ وَ لا تَعْثَوْا فِي الْأَرْضِ </a:t>
            </a:r>
            <a:r>
              <a:rPr lang="fa-IR" b="1" dirty="0" smtClean="0">
                <a:solidFill>
                  <a:srgbClr val="FFFF00"/>
                </a:solidFill>
              </a:rPr>
              <a:t>مُفْسِدينَ </a:t>
            </a:r>
            <a:r>
              <a:rPr lang="fa-IR" sz="2400" b="1" dirty="0" smtClean="0">
                <a:solidFill>
                  <a:srgbClr val="FFFF00"/>
                </a:solidFill>
                <a:cs typeface="B Zar" panose="00000400000000000000" pitchFamily="2" charset="-78"/>
              </a:rPr>
              <a:t>(بقره/ 60)</a:t>
            </a:r>
          </a:p>
          <a:p>
            <a:pPr marL="0" indent="0" algn="just">
              <a:lnSpc>
                <a:spcPct val="150000"/>
              </a:lnSpc>
              <a:spcBef>
                <a:spcPts val="0"/>
              </a:spcBef>
              <a:buNone/>
            </a:pPr>
            <a:r>
              <a:rPr lang="fa-IR" sz="3100" b="1" dirty="0" smtClean="0">
                <a:solidFill>
                  <a:schemeClr val="tx2">
                    <a:lumMod val="60000"/>
                    <a:lumOff val="40000"/>
                  </a:schemeClr>
                </a:solidFill>
                <a:cs typeface="B Zar" panose="00000400000000000000" pitchFamily="2" charset="-78"/>
              </a:rPr>
              <a:t>2- سلب نعمت معیشت و نعمت امنیت به علت کفران نعمت است.</a:t>
            </a:r>
          </a:p>
          <a:p>
            <a:pPr marL="0" indent="0" algn="ctr">
              <a:lnSpc>
                <a:spcPct val="150000"/>
              </a:lnSpc>
              <a:spcBef>
                <a:spcPts val="0"/>
              </a:spcBef>
              <a:buNone/>
            </a:pPr>
            <a:r>
              <a:rPr lang="fa-IR" b="1" dirty="0">
                <a:solidFill>
                  <a:srgbClr val="FFFF00"/>
                </a:solidFill>
              </a:rPr>
              <a:t>وَ ضَرَبَ اللَّهُ مَثَلاً قَرْيَةً کانَتْ آمِنَةً مُطْمَئِنَّةً يَأْتيها رِزْقُها رَغَداً مِنْ کُلِّ مَکانٍ فَکَفَرَتْ بِأَنْعُمِ اللَّهِ فَأَذاقَهَا اللَّهُ لِباسَ الْجُوعِ وَ الْخَوْفِ بِما کانُوا </a:t>
            </a:r>
            <a:r>
              <a:rPr lang="fa-IR" b="1" dirty="0" smtClean="0">
                <a:solidFill>
                  <a:srgbClr val="FFFF00"/>
                </a:solidFill>
              </a:rPr>
              <a:t>يَصْنَعُونَ           </a:t>
            </a:r>
            <a:r>
              <a:rPr lang="fa-IR" sz="2400" b="1" dirty="0" smtClean="0">
                <a:solidFill>
                  <a:srgbClr val="FFFF00"/>
                </a:solidFill>
                <a:cs typeface="B Zar" panose="00000400000000000000" pitchFamily="2" charset="-78"/>
              </a:rPr>
              <a:t>( نحل/ 112)</a:t>
            </a:r>
            <a:endParaRPr lang="en-US" sz="24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49</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49</a:t>
            </a:fld>
            <a:endParaRPr lang="en-US" sz="2000" dirty="0"/>
          </a:p>
        </p:txBody>
      </p:sp>
    </p:spTree>
    <p:extLst>
      <p:ext uri="{BB962C8B-B14F-4D97-AF65-F5344CB8AC3E}">
        <p14:creationId xmlns:p14="http://schemas.microsoft.com/office/powerpoint/2010/main" val="337234432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2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2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2000"/>
                                        <p:tgtEl>
                                          <p:spTgt spid="3">
                                            <p:txEl>
                                              <p:pRg st="1" end="1"/>
                                            </p:txEl>
                                          </p:spTgt>
                                        </p:tgtEl>
                                      </p:cBhvr>
                                    </p:animEffect>
                                  </p:childTnLst>
                                </p:cTn>
                              </p:par>
                            </p:childTnLst>
                          </p:cTn>
                        </p:par>
                        <p:par>
                          <p:cTn id="10" fill="hold">
                            <p:stCondLst>
                              <p:cond delay="2000"/>
                            </p:stCondLst>
                            <p:childTnLst>
                              <p:par>
                                <p:cTn id="11" presetID="55"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2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4" dur="2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5" dur="2000"/>
                                        <p:tgtEl>
                                          <p:spTgt spid="3">
                                            <p:txEl>
                                              <p:pRg st="2" end="2"/>
                                            </p:txEl>
                                          </p:spTgt>
                                        </p:tgtEl>
                                      </p:cBhvr>
                                    </p:animEffect>
                                  </p:childTnLst>
                                </p:cTn>
                              </p:par>
                            </p:childTnLst>
                          </p:cTn>
                        </p:par>
                        <p:par>
                          <p:cTn id="16" fill="hold">
                            <p:stCondLst>
                              <p:cond delay="4000"/>
                            </p:stCondLst>
                            <p:childTnLst>
                              <p:par>
                                <p:cTn id="17" presetID="55"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2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0" dur="2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1" dur="2000"/>
                                        <p:tgtEl>
                                          <p:spTgt spid="3">
                                            <p:txEl>
                                              <p:pRg st="3" end="3"/>
                                            </p:txEl>
                                          </p:spTgt>
                                        </p:tgtEl>
                                      </p:cBhvr>
                                    </p:animEffect>
                                  </p:childTnLst>
                                </p:cTn>
                              </p:par>
                            </p:childTnLst>
                          </p:cTn>
                        </p:par>
                        <p:par>
                          <p:cTn id="22" fill="hold">
                            <p:stCondLst>
                              <p:cond delay="6000"/>
                            </p:stCondLst>
                            <p:childTnLst>
                              <p:par>
                                <p:cTn id="23" presetID="55"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2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6" dur="2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1692424" y="6515100"/>
            <a:ext cx="1295400" cy="244475"/>
          </a:xfrm>
        </p:spPr>
        <p:txBody>
          <a:bodyPr/>
          <a:lstStyle/>
          <a:p>
            <a:fld id="{769DC3D2-2B4D-4328-871D-A3A51B5CD5FC}" type="slidenum">
              <a:rPr lang="en-US" smtClean="0"/>
              <a:pPr/>
              <a:t>5</a:t>
            </a:fld>
            <a:endParaRPr lang="en-US"/>
          </a:p>
        </p:txBody>
      </p:sp>
      <p:sp>
        <p:nvSpPr>
          <p:cNvPr id="6" name="Slide Number Placeholder 2"/>
          <p:cNvSpPr txBox="1">
            <a:spLocks/>
          </p:cNvSpPr>
          <p:nvPr/>
        </p:nvSpPr>
        <p:spPr bwMode="auto">
          <a:xfrm>
            <a:off x="8640960"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3200" dirty="0" smtClean="0"/>
              <a:t>5</a:t>
            </a:r>
            <a:endParaRPr lang="en-US" sz="2000" dirty="0"/>
          </a:p>
        </p:txBody>
      </p:sp>
      <p:sp>
        <p:nvSpPr>
          <p:cNvPr id="8" name="Content Placeholder 7"/>
          <p:cNvSpPr>
            <a:spLocks noGrp="1"/>
          </p:cNvSpPr>
          <p:nvPr>
            <p:ph idx="1"/>
          </p:nvPr>
        </p:nvSpPr>
        <p:spPr>
          <a:xfrm>
            <a:off x="107504" y="1105272"/>
            <a:ext cx="8839236" cy="5204048"/>
          </a:xfrm>
        </p:spPr>
        <p:txBody>
          <a:bodyPr/>
          <a:lstStyle/>
          <a:p>
            <a:pPr>
              <a:lnSpc>
                <a:spcPts val="4500"/>
              </a:lnSpc>
              <a:spcBef>
                <a:spcPts val="0"/>
              </a:spcBef>
            </a:pPr>
            <a:r>
              <a:rPr lang="fa-IR" b="1" dirty="0" smtClean="0">
                <a:solidFill>
                  <a:srgbClr val="FF6600"/>
                </a:solidFill>
                <a:cs typeface="B Nazanin" pitchFamily="2" charset="-78"/>
              </a:rPr>
              <a:t>قوم نوح: </a:t>
            </a:r>
            <a:r>
              <a:rPr lang="fa-IR" b="1" dirty="0" smtClean="0">
                <a:solidFill>
                  <a:schemeClr val="tx1"/>
                </a:solidFill>
                <a:cs typeface="B Nazanin" pitchFamily="2" charset="-78"/>
              </a:rPr>
              <a:t>در اثر طغیان، کوردلی و تقلید کورکورانه</a:t>
            </a:r>
          </a:p>
          <a:p>
            <a:pPr>
              <a:lnSpc>
                <a:spcPts val="4500"/>
              </a:lnSpc>
              <a:spcBef>
                <a:spcPts val="0"/>
              </a:spcBef>
            </a:pPr>
            <a:r>
              <a:rPr lang="fa-IR" b="1" dirty="0" smtClean="0">
                <a:solidFill>
                  <a:srgbClr val="FF6600"/>
                </a:solidFill>
                <a:cs typeface="B Nazanin" pitchFamily="2" charset="-78"/>
              </a:rPr>
              <a:t>قوم هود: </a:t>
            </a:r>
            <a:r>
              <a:rPr lang="fa-IR" b="1" dirty="0" smtClean="0">
                <a:solidFill>
                  <a:schemeClr val="tx1"/>
                </a:solidFill>
                <a:cs typeface="B Nazanin" pitchFamily="2" charset="-78"/>
              </a:rPr>
              <a:t>به علت بت پرستی و انحراف در عقیده و تکذیب آیات الهی</a:t>
            </a:r>
          </a:p>
          <a:p>
            <a:pPr>
              <a:lnSpc>
                <a:spcPts val="4500"/>
              </a:lnSpc>
              <a:spcBef>
                <a:spcPts val="0"/>
              </a:spcBef>
            </a:pPr>
            <a:r>
              <a:rPr lang="fa-IR" b="1" dirty="0" smtClean="0">
                <a:solidFill>
                  <a:srgbClr val="FF6600"/>
                </a:solidFill>
                <a:cs typeface="B Nazanin" pitchFamily="2" charset="-78"/>
              </a:rPr>
              <a:t>قوم ثمود: </a:t>
            </a:r>
            <a:r>
              <a:rPr lang="fa-IR" b="1" dirty="0" smtClean="0">
                <a:solidFill>
                  <a:schemeClr val="tx1"/>
                </a:solidFill>
                <a:cs typeface="B Nazanin" pitchFamily="2" charset="-78"/>
              </a:rPr>
              <a:t>در نتیجه نافرمانی، فاصله طبقاتی، تکبر، فساد و استثمار</a:t>
            </a:r>
          </a:p>
          <a:p>
            <a:pPr>
              <a:lnSpc>
                <a:spcPts val="4500"/>
              </a:lnSpc>
              <a:spcBef>
                <a:spcPts val="0"/>
              </a:spcBef>
            </a:pPr>
            <a:r>
              <a:rPr lang="fa-IR" b="1" dirty="0" smtClean="0">
                <a:solidFill>
                  <a:srgbClr val="FF6600"/>
                </a:solidFill>
                <a:cs typeface="B Nazanin" pitchFamily="2" charset="-78"/>
              </a:rPr>
              <a:t>قوم لوط: </a:t>
            </a:r>
            <a:r>
              <a:rPr lang="fa-IR" b="1" dirty="0" smtClean="0">
                <a:solidFill>
                  <a:schemeClr val="tx1"/>
                </a:solidFill>
                <a:cs typeface="B Nazanin" pitchFamily="2" charset="-78"/>
              </a:rPr>
              <a:t>به علت شهوت رانی و انحراف جنسی</a:t>
            </a:r>
          </a:p>
          <a:p>
            <a:pPr>
              <a:lnSpc>
                <a:spcPts val="4500"/>
              </a:lnSpc>
              <a:spcBef>
                <a:spcPts val="0"/>
              </a:spcBef>
            </a:pPr>
            <a:r>
              <a:rPr lang="fa-IR" b="1" dirty="0" smtClean="0">
                <a:solidFill>
                  <a:srgbClr val="FF6600"/>
                </a:solidFill>
                <a:cs typeface="B Nazanin" pitchFamily="2" charset="-78"/>
              </a:rPr>
              <a:t>قوم مدین: </a:t>
            </a:r>
            <a:r>
              <a:rPr lang="fa-IR" b="1" dirty="0" smtClean="0">
                <a:solidFill>
                  <a:schemeClr val="tx1"/>
                </a:solidFill>
                <a:cs typeface="B Nazanin" pitchFamily="2" charset="-78"/>
              </a:rPr>
              <a:t>در اثر سه عامل شرک، فساد و کم فروشی</a:t>
            </a:r>
          </a:p>
          <a:p>
            <a:pPr>
              <a:lnSpc>
                <a:spcPts val="4500"/>
              </a:lnSpc>
              <a:spcBef>
                <a:spcPts val="0"/>
              </a:spcBef>
            </a:pPr>
            <a:r>
              <a:rPr lang="fa-IR" b="1" dirty="0" smtClean="0">
                <a:solidFill>
                  <a:srgbClr val="FF6600"/>
                </a:solidFill>
                <a:cs typeface="B Nazanin" pitchFamily="2" charset="-78"/>
              </a:rPr>
              <a:t>قوم فرعون: </a:t>
            </a:r>
            <a:r>
              <a:rPr lang="fa-IR" b="1" dirty="0" smtClean="0">
                <a:solidFill>
                  <a:schemeClr val="tx1"/>
                </a:solidFill>
                <a:cs typeface="B Nazanin" pitchFamily="2" charset="-78"/>
              </a:rPr>
              <a:t>در اثر تبعیضات نژادی و استثمار ملت ضعیف</a:t>
            </a:r>
          </a:p>
          <a:p>
            <a:pPr>
              <a:lnSpc>
                <a:spcPts val="4500"/>
              </a:lnSpc>
              <a:spcBef>
                <a:spcPts val="0"/>
              </a:spcBef>
            </a:pPr>
            <a:r>
              <a:rPr lang="fa-IR" b="1" dirty="0" smtClean="0">
                <a:solidFill>
                  <a:srgbClr val="FF6600"/>
                </a:solidFill>
                <a:cs typeface="B Nazanin" pitchFamily="2" charset="-78"/>
              </a:rPr>
              <a:t>قوم بنی اسرائیل: </a:t>
            </a:r>
            <a:r>
              <a:rPr lang="fa-IR" b="1" dirty="0" smtClean="0">
                <a:solidFill>
                  <a:schemeClr val="tx1"/>
                </a:solidFill>
                <a:cs typeface="B Nazanin" pitchFamily="2" charset="-78"/>
              </a:rPr>
              <a:t>به علت نقض عهد و میثاق الهی و روی آوردن به              ظواهر دنیای مادی</a:t>
            </a:r>
            <a:endParaRPr lang="fa-IR" b="1" dirty="0">
              <a:solidFill>
                <a:schemeClr val="tx1"/>
              </a:solidFill>
              <a:cs typeface="B Nazanin" pitchFamily="2" charset="-78"/>
            </a:endParaRPr>
          </a:p>
        </p:txBody>
      </p:sp>
      <p:sp>
        <p:nvSpPr>
          <p:cNvPr id="9" name="TextBox 8"/>
          <p:cNvSpPr txBox="1"/>
          <p:nvPr/>
        </p:nvSpPr>
        <p:spPr bwMode="black">
          <a:xfrm>
            <a:off x="-8608" y="-106736"/>
            <a:ext cx="6092776" cy="954107"/>
          </a:xfrm>
          <a:prstGeom prst="rect">
            <a:avLst/>
          </a:prstGeom>
          <a:noFill/>
          <a:ln w="9525">
            <a:noFill/>
            <a:miter lim="800000"/>
            <a:headEnd/>
            <a:tailEnd/>
          </a:ln>
          <a:effectLst/>
        </p:spPr>
        <p:txBody>
          <a:bodyPr vert="horz" wrap="square" lIns="91440" tIns="45720" rIns="91440" bIns="45720" numCol="1" rtlCol="1" anchor="ctr" anchorCtr="0" compatLnSpc="1">
            <a:prstTxWarp prst="textNoShape">
              <a:avLst/>
            </a:prstTxWarp>
            <a:spAutoFit/>
          </a:bodyPr>
          <a:lstStyle/>
          <a:p>
            <a:pPr algn="r">
              <a:lnSpc>
                <a:spcPct val="200000"/>
              </a:lnSpc>
            </a:pPr>
            <a:r>
              <a:rPr lang="fa-IR" sz="2800" kern="0" dirty="0" smtClean="0">
                <a:solidFill>
                  <a:srgbClr val="FFFF00"/>
                </a:solidFill>
                <a:cs typeface="B Titr" pitchFamily="2" charset="-78"/>
              </a:rPr>
              <a:t>هر قومی با گناهی به نابودی کشیده شده اند :</a:t>
            </a:r>
          </a:p>
        </p:txBody>
      </p:sp>
    </p:spTree>
    <p:extLst>
      <p:ext uri="{BB962C8B-B14F-4D97-AF65-F5344CB8AC3E}">
        <p14:creationId xmlns:p14="http://schemas.microsoft.com/office/powerpoint/2010/main" val="190376585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1" nodeType="afterEffect">
                                  <p:stCondLst>
                                    <p:cond delay="0"/>
                                  </p:stCondLst>
                                  <p:iterate type="lt">
                                    <p:tmPct val="10000"/>
                                  </p:iterate>
                                  <p:childTnLst>
                                    <p:set>
                                      <p:cBhvr>
                                        <p:cTn id="6" dur="1" fill="hold">
                                          <p:stCondLst>
                                            <p:cond delay="0"/>
                                          </p:stCondLst>
                                        </p:cTn>
                                        <p:tgtEl>
                                          <p:spTgt spid="8">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8">
                                            <p:txEl>
                                              <p:pRg st="0" end="0"/>
                                            </p:txEl>
                                          </p:spTgt>
                                        </p:tgtEl>
                                        <p:attrNameLst>
                                          <p:attrName>ppt_w</p:attrName>
                                        </p:attrNameLst>
                                      </p:cBhvr>
                                    </p:anim>
                                    <p:anim by="(#ppt_w*0.50)" calcmode="lin" valueType="num">
                                      <p:cBhvr>
                                        <p:cTn id="8" dur="250" decel="50000" autoRev="1" fill="hold">
                                          <p:stCondLst>
                                            <p:cond delay="0"/>
                                          </p:stCondLst>
                                        </p:cTn>
                                        <p:tgtEl>
                                          <p:spTgt spid="8">
                                            <p:txEl>
                                              <p:pRg st="0" end="0"/>
                                            </p:txEl>
                                          </p:spTgt>
                                        </p:tgtEl>
                                        <p:attrNameLst>
                                          <p:attrName>ppt_x</p:attrName>
                                        </p:attrNameLst>
                                      </p:cBhvr>
                                    </p:anim>
                                    <p:anim from="(-#ppt_h/2)" to="(#ppt_y)" calcmode="lin" valueType="num">
                                      <p:cBhvr>
                                        <p:cTn id="9" dur="500" fill="hold">
                                          <p:stCondLst>
                                            <p:cond delay="0"/>
                                          </p:stCondLst>
                                        </p:cTn>
                                        <p:tgtEl>
                                          <p:spTgt spid="8">
                                            <p:txEl>
                                              <p:pRg st="0" end="0"/>
                                            </p:txEl>
                                          </p:spTgt>
                                        </p:tgtEl>
                                        <p:attrNameLst>
                                          <p:attrName>ppt_y</p:attrName>
                                        </p:attrNameLst>
                                      </p:cBhvr>
                                    </p:anim>
                                    <p:animRot by="21600000">
                                      <p:cBhvr>
                                        <p:cTn id="10" dur="500" fill="hold">
                                          <p:stCondLst>
                                            <p:cond delay="0"/>
                                          </p:stCondLst>
                                        </p:cTn>
                                        <p:tgtEl>
                                          <p:spTgt spid="8">
                                            <p:txEl>
                                              <p:pRg st="0" end="0"/>
                                            </p:txEl>
                                          </p:spTgt>
                                        </p:tgtEl>
                                        <p:attrNameLst>
                                          <p:attrName>r</p:attrName>
                                        </p:attrNameLst>
                                      </p:cBhvr>
                                    </p:animRot>
                                  </p:childTnLst>
                                </p:cTn>
                              </p:par>
                            </p:childTnLst>
                          </p:cTn>
                        </p:par>
                        <p:par>
                          <p:cTn id="11" fill="hold">
                            <p:stCondLst>
                              <p:cond delay="2400"/>
                            </p:stCondLst>
                            <p:childTnLst>
                              <p:par>
                                <p:cTn id="12" presetID="56" presetClass="entr" presetSubtype="0" fill="hold" grpId="1" nodeType="afterEffect">
                                  <p:stCondLst>
                                    <p:cond delay="0"/>
                                  </p:stCondLst>
                                  <p:iterate type="lt">
                                    <p:tmPct val="10000"/>
                                  </p:iterate>
                                  <p:childTnLst>
                                    <p:set>
                                      <p:cBhvr>
                                        <p:cTn id="13" dur="1" fill="hold">
                                          <p:stCondLst>
                                            <p:cond delay="0"/>
                                          </p:stCondLst>
                                        </p:cTn>
                                        <p:tgtEl>
                                          <p:spTgt spid="8">
                                            <p:txEl>
                                              <p:pRg st="1" end="1"/>
                                            </p:txEl>
                                          </p:spTgt>
                                        </p:tgtEl>
                                        <p:attrNameLst>
                                          <p:attrName>style.visibility</p:attrName>
                                        </p:attrNameLst>
                                      </p:cBhvr>
                                      <p:to>
                                        <p:strVal val="visible"/>
                                      </p:to>
                                    </p:set>
                                    <p:anim by="(-#ppt_w*2)" calcmode="lin" valueType="num">
                                      <p:cBhvr rctx="PPT">
                                        <p:cTn id="14" dur="250" autoRev="1" fill="hold">
                                          <p:stCondLst>
                                            <p:cond delay="0"/>
                                          </p:stCondLst>
                                        </p:cTn>
                                        <p:tgtEl>
                                          <p:spTgt spid="8">
                                            <p:txEl>
                                              <p:pRg st="1" end="1"/>
                                            </p:txEl>
                                          </p:spTgt>
                                        </p:tgtEl>
                                        <p:attrNameLst>
                                          <p:attrName>ppt_w</p:attrName>
                                        </p:attrNameLst>
                                      </p:cBhvr>
                                    </p:anim>
                                    <p:anim by="(#ppt_w*0.50)" calcmode="lin" valueType="num">
                                      <p:cBhvr>
                                        <p:cTn id="15" dur="250" decel="50000" autoRev="1" fill="hold">
                                          <p:stCondLst>
                                            <p:cond delay="0"/>
                                          </p:stCondLst>
                                        </p:cTn>
                                        <p:tgtEl>
                                          <p:spTgt spid="8">
                                            <p:txEl>
                                              <p:pRg st="1" end="1"/>
                                            </p:txEl>
                                          </p:spTgt>
                                        </p:tgtEl>
                                        <p:attrNameLst>
                                          <p:attrName>ppt_x</p:attrName>
                                        </p:attrNameLst>
                                      </p:cBhvr>
                                    </p:anim>
                                    <p:anim from="(-#ppt_h/2)" to="(#ppt_y)" calcmode="lin" valueType="num">
                                      <p:cBhvr>
                                        <p:cTn id="16" dur="500" fill="hold">
                                          <p:stCondLst>
                                            <p:cond delay="0"/>
                                          </p:stCondLst>
                                        </p:cTn>
                                        <p:tgtEl>
                                          <p:spTgt spid="8">
                                            <p:txEl>
                                              <p:pRg st="1" end="1"/>
                                            </p:txEl>
                                          </p:spTgt>
                                        </p:tgtEl>
                                        <p:attrNameLst>
                                          <p:attrName>ppt_y</p:attrName>
                                        </p:attrNameLst>
                                      </p:cBhvr>
                                    </p:anim>
                                    <p:animRot by="21600000">
                                      <p:cBhvr>
                                        <p:cTn id="17" dur="500" fill="hold">
                                          <p:stCondLst>
                                            <p:cond delay="0"/>
                                          </p:stCondLst>
                                        </p:cTn>
                                        <p:tgtEl>
                                          <p:spTgt spid="8">
                                            <p:txEl>
                                              <p:pRg st="1" end="1"/>
                                            </p:txEl>
                                          </p:spTgt>
                                        </p:tgtEl>
                                        <p:attrNameLst>
                                          <p:attrName>r</p:attrName>
                                        </p:attrNameLst>
                                      </p:cBhvr>
                                    </p:animRot>
                                  </p:childTnLst>
                                </p:cTn>
                              </p:par>
                            </p:childTnLst>
                          </p:cTn>
                        </p:par>
                        <p:par>
                          <p:cTn id="18" fill="hold">
                            <p:stCondLst>
                              <p:cond delay="5200"/>
                            </p:stCondLst>
                            <p:childTnLst>
                              <p:par>
                                <p:cTn id="19" presetID="56" presetClass="entr" presetSubtype="0" fill="hold" grpId="1" nodeType="afterEffect">
                                  <p:stCondLst>
                                    <p:cond delay="0"/>
                                  </p:stCondLst>
                                  <p:iterate type="lt">
                                    <p:tmPct val="10000"/>
                                  </p:iterate>
                                  <p:childTnLst>
                                    <p:set>
                                      <p:cBhvr>
                                        <p:cTn id="20" dur="1" fill="hold">
                                          <p:stCondLst>
                                            <p:cond delay="0"/>
                                          </p:stCondLst>
                                        </p:cTn>
                                        <p:tgtEl>
                                          <p:spTgt spid="8">
                                            <p:txEl>
                                              <p:pRg st="2" end="2"/>
                                            </p:txEl>
                                          </p:spTgt>
                                        </p:tgtEl>
                                        <p:attrNameLst>
                                          <p:attrName>style.visibility</p:attrName>
                                        </p:attrNameLst>
                                      </p:cBhvr>
                                      <p:to>
                                        <p:strVal val="visible"/>
                                      </p:to>
                                    </p:set>
                                    <p:anim by="(-#ppt_w*2)" calcmode="lin" valueType="num">
                                      <p:cBhvr rctx="PPT">
                                        <p:cTn id="21" dur="250" autoRev="1" fill="hold">
                                          <p:stCondLst>
                                            <p:cond delay="0"/>
                                          </p:stCondLst>
                                        </p:cTn>
                                        <p:tgtEl>
                                          <p:spTgt spid="8">
                                            <p:txEl>
                                              <p:pRg st="2" end="2"/>
                                            </p:txEl>
                                          </p:spTgt>
                                        </p:tgtEl>
                                        <p:attrNameLst>
                                          <p:attrName>ppt_w</p:attrName>
                                        </p:attrNameLst>
                                      </p:cBhvr>
                                    </p:anim>
                                    <p:anim by="(#ppt_w*0.50)" calcmode="lin" valueType="num">
                                      <p:cBhvr>
                                        <p:cTn id="22" dur="250" decel="50000" autoRev="1" fill="hold">
                                          <p:stCondLst>
                                            <p:cond delay="0"/>
                                          </p:stCondLst>
                                        </p:cTn>
                                        <p:tgtEl>
                                          <p:spTgt spid="8">
                                            <p:txEl>
                                              <p:pRg st="2" end="2"/>
                                            </p:txEl>
                                          </p:spTgt>
                                        </p:tgtEl>
                                        <p:attrNameLst>
                                          <p:attrName>ppt_x</p:attrName>
                                        </p:attrNameLst>
                                      </p:cBhvr>
                                    </p:anim>
                                    <p:anim from="(-#ppt_h/2)" to="(#ppt_y)" calcmode="lin" valueType="num">
                                      <p:cBhvr>
                                        <p:cTn id="23" dur="500" fill="hold">
                                          <p:stCondLst>
                                            <p:cond delay="0"/>
                                          </p:stCondLst>
                                        </p:cTn>
                                        <p:tgtEl>
                                          <p:spTgt spid="8">
                                            <p:txEl>
                                              <p:pRg st="2" end="2"/>
                                            </p:txEl>
                                          </p:spTgt>
                                        </p:tgtEl>
                                        <p:attrNameLst>
                                          <p:attrName>ppt_y</p:attrName>
                                        </p:attrNameLst>
                                      </p:cBhvr>
                                    </p:anim>
                                    <p:animRot by="21600000">
                                      <p:cBhvr>
                                        <p:cTn id="24" dur="500" fill="hold">
                                          <p:stCondLst>
                                            <p:cond delay="0"/>
                                          </p:stCondLst>
                                        </p:cTn>
                                        <p:tgtEl>
                                          <p:spTgt spid="8">
                                            <p:txEl>
                                              <p:pRg st="2" end="2"/>
                                            </p:txEl>
                                          </p:spTgt>
                                        </p:tgtEl>
                                        <p:attrNameLst>
                                          <p:attrName>r</p:attrName>
                                        </p:attrNameLst>
                                      </p:cBhvr>
                                    </p:animRot>
                                  </p:childTnLst>
                                </p:cTn>
                              </p:par>
                            </p:childTnLst>
                          </p:cTn>
                        </p:par>
                        <p:par>
                          <p:cTn id="25" fill="hold">
                            <p:stCondLst>
                              <p:cond delay="8300"/>
                            </p:stCondLst>
                            <p:childTnLst>
                              <p:par>
                                <p:cTn id="26" presetID="56" presetClass="entr" presetSubtype="0" fill="hold" grpId="1" nodeType="afterEffect">
                                  <p:stCondLst>
                                    <p:cond delay="0"/>
                                  </p:stCondLst>
                                  <p:iterate type="lt">
                                    <p:tmPct val="10000"/>
                                  </p:iterate>
                                  <p:childTnLst>
                                    <p:set>
                                      <p:cBhvr>
                                        <p:cTn id="27" dur="1" fill="hold">
                                          <p:stCondLst>
                                            <p:cond delay="0"/>
                                          </p:stCondLst>
                                        </p:cTn>
                                        <p:tgtEl>
                                          <p:spTgt spid="8">
                                            <p:txEl>
                                              <p:pRg st="3" end="3"/>
                                            </p:txEl>
                                          </p:spTgt>
                                        </p:tgtEl>
                                        <p:attrNameLst>
                                          <p:attrName>style.visibility</p:attrName>
                                        </p:attrNameLst>
                                      </p:cBhvr>
                                      <p:to>
                                        <p:strVal val="visible"/>
                                      </p:to>
                                    </p:set>
                                    <p:anim by="(-#ppt_w*2)" calcmode="lin" valueType="num">
                                      <p:cBhvr rctx="PPT">
                                        <p:cTn id="28" dur="250" autoRev="1" fill="hold">
                                          <p:stCondLst>
                                            <p:cond delay="0"/>
                                          </p:stCondLst>
                                        </p:cTn>
                                        <p:tgtEl>
                                          <p:spTgt spid="8">
                                            <p:txEl>
                                              <p:pRg st="3" end="3"/>
                                            </p:txEl>
                                          </p:spTgt>
                                        </p:tgtEl>
                                        <p:attrNameLst>
                                          <p:attrName>ppt_w</p:attrName>
                                        </p:attrNameLst>
                                      </p:cBhvr>
                                    </p:anim>
                                    <p:anim by="(#ppt_w*0.50)" calcmode="lin" valueType="num">
                                      <p:cBhvr>
                                        <p:cTn id="29" dur="250" decel="50000" autoRev="1" fill="hold">
                                          <p:stCondLst>
                                            <p:cond delay="0"/>
                                          </p:stCondLst>
                                        </p:cTn>
                                        <p:tgtEl>
                                          <p:spTgt spid="8">
                                            <p:txEl>
                                              <p:pRg st="3" end="3"/>
                                            </p:txEl>
                                          </p:spTgt>
                                        </p:tgtEl>
                                        <p:attrNameLst>
                                          <p:attrName>ppt_x</p:attrName>
                                        </p:attrNameLst>
                                      </p:cBhvr>
                                    </p:anim>
                                    <p:anim from="(-#ppt_h/2)" to="(#ppt_y)" calcmode="lin" valueType="num">
                                      <p:cBhvr>
                                        <p:cTn id="30" dur="500" fill="hold">
                                          <p:stCondLst>
                                            <p:cond delay="0"/>
                                          </p:stCondLst>
                                        </p:cTn>
                                        <p:tgtEl>
                                          <p:spTgt spid="8">
                                            <p:txEl>
                                              <p:pRg st="3" end="3"/>
                                            </p:txEl>
                                          </p:spTgt>
                                        </p:tgtEl>
                                        <p:attrNameLst>
                                          <p:attrName>ppt_y</p:attrName>
                                        </p:attrNameLst>
                                      </p:cBhvr>
                                    </p:anim>
                                    <p:animRot by="21600000">
                                      <p:cBhvr>
                                        <p:cTn id="31" dur="500" fill="hold">
                                          <p:stCondLst>
                                            <p:cond delay="0"/>
                                          </p:stCondLst>
                                        </p:cTn>
                                        <p:tgtEl>
                                          <p:spTgt spid="8">
                                            <p:txEl>
                                              <p:pRg st="3" end="3"/>
                                            </p:txEl>
                                          </p:spTgt>
                                        </p:tgtEl>
                                        <p:attrNameLst>
                                          <p:attrName>r</p:attrName>
                                        </p:attrNameLst>
                                      </p:cBhvr>
                                    </p:animRot>
                                  </p:childTnLst>
                                </p:cTn>
                              </p:par>
                            </p:childTnLst>
                          </p:cTn>
                        </p:par>
                        <p:par>
                          <p:cTn id="32" fill="hold">
                            <p:stCondLst>
                              <p:cond delay="10300"/>
                            </p:stCondLst>
                            <p:childTnLst>
                              <p:par>
                                <p:cTn id="33" presetID="56" presetClass="entr" presetSubtype="0" fill="hold" grpId="1" nodeType="afterEffect">
                                  <p:stCondLst>
                                    <p:cond delay="0"/>
                                  </p:stCondLst>
                                  <p:iterate type="lt">
                                    <p:tmPct val="10000"/>
                                  </p:iterate>
                                  <p:childTnLst>
                                    <p:set>
                                      <p:cBhvr>
                                        <p:cTn id="34" dur="1" fill="hold">
                                          <p:stCondLst>
                                            <p:cond delay="0"/>
                                          </p:stCondLst>
                                        </p:cTn>
                                        <p:tgtEl>
                                          <p:spTgt spid="8">
                                            <p:txEl>
                                              <p:pRg st="4" end="4"/>
                                            </p:txEl>
                                          </p:spTgt>
                                        </p:tgtEl>
                                        <p:attrNameLst>
                                          <p:attrName>style.visibility</p:attrName>
                                        </p:attrNameLst>
                                      </p:cBhvr>
                                      <p:to>
                                        <p:strVal val="visible"/>
                                      </p:to>
                                    </p:set>
                                    <p:anim by="(-#ppt_w*2)" calcmode="lin" valueType="num">
                                      <p:cBhvr rctx="PPT">
                                        <p:cTn id="35" dur="250" autoRev="1" fill="hold">
                                          <p:stCondLst>
                                            <p:cond delay="0"/>
                                          </p:stCondLst>
                                        </p:cTn>
                                        <p:tgtEl>
                                          <p:spTgt spid="8">
                                            <p:txEl>
                                              <p:pRg st="4" end="4"/>
                                            </p:txEl>
                                          </p:spTgt>
                                        </p:tgtEl>
                                        <p:attrNameLst>
                                          <p:attrName>ppt_w</p:attrName>
                                        </p:attrNameLst>
                                      </p:cBhvr>
                                    </p:anim>
                                    <p:anim by="(#ppt_w*0.50)" calcmode="lin" valueType="num">
                                      <p:cBhvr>
                                        <p:cTn id="36" dur="250" decel="50000" autoRev="1" fill="hold">
                                          <p:stCondLst>
                                            <p:cond delay="0"/>
                                          </p:stCondLst>
                                        </p:cTn>
                                        <p:tgtEl>
                                          <p:spTgt spid="8">
                                            <p:txEl>
                                              <p:pRg st="4" end="4"/>
                                            </p:txEl>
                                          </p:spTgt>
                                        </p:tgtEl>
                                        <p:attrNameLst>
                                          <p:attrName>ppt_x</p:attrName>
                                        </p:attrNameLst>
                                      </p:cBhvr>
                                    </p:anim>
                                    <p:anim from="(-#ppt_h/2)" to="(#ppt_y)" calcmode="lin" valueType="num">
                                      <p:cBhvr>
                                        <p:cTn id="37" dur="500" fill="hold">
                                          <p:stCondLst>
                                            <p:cond delay="0"/>
                                          </p:stCondLst>
                                        </p:cTn>
                                        <p:tgtEl>
                                          <p:spTgt spid="8">
                                            <p:txEl>
                                              <p:pRg st="4" end="4"/>
                                            </p:txEl>
                                          </p:spTgt>
                                        </p:tgtEl>
                                        <p:attrNameLst>
                                          <p:attrName>ppt_y</p:attrName>
                                        </p:attrNameLst>
                                      </p:cBhvr>
                                    </p:anim>
                                    <p:animRot by="21600000">
                                      <p:cBhvr>
                                        <p:cTn id="38" dur="500" fill="hold">
                                          <p:stCondLst>
                                            <p:cond delay="0"/>
                                          </p:stCondLst>
                                        </p:cTn>
                                        <p:tgtEl>
                                          <p:spTgt spid="8">
                                            <p:txEl>
                                              <p:pRg st="4" end="4"/>
                                            </p:txEl>
                                          </p:spTgt>
                                        </p:tgtEl>
                                        <p:attrNameLst>
                                          <p:attrName>r</p:attrName>
                                        </p:attrNameLst>
                                      </p:cBhvr>
                                    </p:animRot>
                                  </p:childTnLst>
                                </p:cTn>
                              </p:par>
                            </p:childTnLst>
                          </p:cTn>
                        </p:par>
                        <p:par>
                          <p:cTn id="39" fill="hold">
                            <p:stCondLst>
                              <p:cond delay="12500"/>
                            </p:stCondLst>
                            <p:childTnLst>
                              <p:par>
                                <p:cTn id="40" presetID="56" presetClass="entr" presetSubtype="0" fill="hold" grpId="1" nodeType="afterEffect">
                                  <p:stCondLst>
                                    <p:cond delay="0"/>
                                  </p:stCondLst>
                                  <p:iterate type="lt">
                                    <p:tmPct val="10000"/>
                                  </p:iterate>
                                  <p:childTnLst>
                                    <p:set>
                                      <p:cBhvr>
                                        <p:cTn id="41" dur="1" fill="hold">
                                          <p:stCondLst>
                                            <p:cond delay="0"/>
                                          </p:stCondLst>
                                        </p:cTn>
                                        <p:tgtEl>
                                          <p:spTgt spid="8">
                                            <p:txEl>
                                              <p:pRg st="5" end="5"/>
                                            </p:txEl>
                                          </p:spTgt>
                                        </p:tgtEl>
                                        <p:attrNameLst>
                                          <p:attrName>style.visibility</p:attrName>
                                        </p:attrNameLst>
                                      </p:cBhvr>
                                      <p:to>
                                        <p:strVal val="visible"/>
                                      </p:to>
                                    </p:set>
                                    <p:anim by="(-#ppt_w*2)" calcmode="lin" valueType="num">
                                      <p:cBhvr rctx="PPT">
                                        <p:cTn id="42" dur="250" autoRev="1" fill="hold">
                                          <p:stCondLst>
                                            <p:cond delay="0"/>
                                          </p:stCondLst>
                                        </p:cTn>
                                        <p:tgtEl>
                                          <p:spTgt spid="8">
                                            <p:txEl>
                                              <p:pRg st="5" end="5"/>
                                            </p:txEl>
                                          </p:spTgt>
                                        </p:tgtEl>
                                        <p:attrNameLst>
                                          <p:attrName>ppt_w</p:attrName>
                                        </p:attrNameLst>
                                      </p:cBhvr>
                                    </p:anim>
                                    <p:anim by="(#ppt_w*0.50)" calcmode="lin" valueType="num">
                                      <p:cBhvr>
                                        <p:cTn id="43" dur="250" decel="50000" autoRev="1" fill="hold">
                                          <p:stCondLst>
                                            <p:cond delay="0"/>
                                          </p:stCondLst>
                                        </p:cTn>
                                        <p:tgtEl>
                                          <p:spTgt spid="8">
                                            <p:txEl>
                                              <p:pRg st="5" end="5"/>
                                            </p:txEl>
                                          </p:spTgt>
                                        </p:tgtEl>
                                        <p:attrNameLst>
                                          <p:attrName>ppt_x</p:attrName>
                                        </p:attrNameLst>
                                      </p:cBhvr>
                                    </p:anim>
                                    <p:anim from="(-#ppt_h/2)" to="(#ppt_y)" calcmode="lin" valueType="num">
                                      <p:cBhvr>
                                        <p:cTn id="44" dur="500" fill="hold">
                                          <p:stCondLst>
                                            <p:cond delay="0"/>
                                          </p:stCondLst>
                                        </p:cTn>
                                        <p:tgtEl>
                                          <p:spTgt spid="8">
                                            <p:txEl>
                                              <p:pRg st="5" end="5"/>
                                            </p:txEl>
                                          </p:spTgt>
                                        </p:tgtEl>
                                        <p:attrNameLst>
                                          <p:attrName>ppt_y</p:attrName>
                                        </p:attrNameLst>
                                      </p:cBhvr>
                                    </p:anim>
                                    <p:animRot by="21600000">
                                      <p:cBhvr>
                                        <p:cTn id="45" dur="500" fill="hold">
                                          <p:stCondLst>
                                            <p:cond delay="0"/>
                                          </p:stCondLst>
                                        </p:cTn>
                                        <p:tgtEl>
                                          <p:spTgt spid="8">
                                            <p:txEl>
                                              <p:pRg st="5" end="5"/>
                                            </p:txEl>
                                          </p:spTgt>
                                        </p:tgtEl>
                                        <p:attrNameLst>
                                          <p:attrName>r</p:attrName>
                                        </p:attrNameLst>
                                      </p:cBhvr>
                                    </p:animRot>
                                  </p:childTnLst>
                                </p:cTn>
                              </p:par>
                            </p:childTnLst>
                          </p:cTn>
                        </p:par>
                        <p:par>
                          <p:cTn id="46" fill="hold">
                            <p:stCondLst>
                              <p:cond delay="15000"/>
                            </p:stCondLst>
                            <p:childTnLst>
                              <p:par>
                                <p:cTn id="47" presetID="56" presetClass="entr" presetSubtype="0" fill="hold" grpId="1" nodeType="afterEffect">
                                  <p:stCondLst>
                                    <p:cond delay="0"/>
                                  </p:stCondLst>
                                  <p:iterate type="lt">
                                    <p:tmPct val="10000"/>
                                  </p:iterate>
                                  <p:childTnLst>
                                    <p:set>
                                      <p:cBhvr>
                                        <p:cTn id="48" dur="1" fill="hold">
                                          <p:stCondLst>
                                            <p:cond delay="0"/>
                                          </p:stCondLst>
                                        </p:cTn>
                                        <p:tgtEl>
                                          <p:spTgt spid="8">
                                            <p:txEl>
                                              <p:pRg st="6" end="6"/>
                                            </p:txEl>
                                          </p:spTgt>
                                        </p:tgtEl>
                                        <p:attrNameLst>
                                          <p:attrName>style.visibility</p:attrName>
                                        </p:attrNameLst>
                                      </p:cBhvr>
                                      <p:to>
                                        <p:strVal val="visible"/>
                                      </p:to>
                                    </p:set>
                                    <p:anim by="(-#ppt_w*2)" calcmode="lin" valueType="num">
                                      <p:cBhvr rctx="PPT">
                                        <p:cTn id="49" dur="250" autoRev="1" fill="hold">
                                          <p:stCondLst>
                                            <p:cond delay="0"/>
                                          </p:stCondLst>
                                        </p:cTn>
                                        <p:tgtEl>
                                          <p:spTgt spid="8">
                                            <p:txEl>
                                              <p:pRg st="6" end="6"/>
                                            </p:txEl>
                                          </p:spTgt>
                                        </p:tgtEl>
                                        <p:attrNameLst>
                                          <p:attrName>ppt_w</p:attrName>
                                        </p:attrNameLst>
                                      </p:cBhvr>
                                    </p:anim>
                                    <p:anim by="(#ppt_w*0.50)" calcmode="lin" valueType="num">
                                      <p:cBhvr>
                                        <p:cTn id="50" dur="250" decel="50000" autoRev="1" fill="hold">
                                          <p:stCondLst>
                                            <p:cond delay="0"/>
                                          </p:stCondLst>
                                        </p:cTn>
                                        <p:tgtEl>
                                          <p:spTgt spid="8">
                                            <p:txEl>
                                              <p:pRg st="6" end="6"/>
                                            </p:txEl>
                                          </p:spTgt>
                                        </p:tgtEl>
                                        <p:attrNameLst>
                                          <p:attrName>ppt_x</p:attrName>
                                        </p:attrNameLst>
                                      </p:cBhvr>
                                    </p:anim>
                                    <p:anim from="(-#ppt_h/2)" to="(#ppt_y)" calcmode="lin" valueType="num">
                                      <p:cBhvr>
                                        <p:cTn id="51" dur="500" fill="hold">
                                          <p:stCondLst>
                                            <p:cond delay="0"/>
                                          </p:stCondLst>
                                        </p:cTn>
                                        <p:tgtEl>
                                          <p:spTgt spid="8">
                                            <p:txEl>
                                              <p:pRg st="6" end="6"/>
                                            </p:txEl>
                                          </p:spTgt>
                                        </p:tgtEl>
                                        <p:attrNameLst>
                                          <p:attrName>ppt_y</p:attrName>
                                        </p:attrNameLst>
                                      </p:cBhvr>
                                    </p:anim>
                                    <p:animRot by="21600000">
                                      <p:cBhvr>
                                        <p:cTn id="52" dur="500" fill="hold">
                                          <p:stCondLst>
                                            <p:cond delay="0"/>
                                          </p:stCondLst>
                                        </p:cTn>
                                        <p:tgtEl>
                                          <p:spTgt spid="8">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4402832" cy="457200"/>
          </a:xfrm>
        </p:spPr>
        <p:txBody>
          <a:bodyPr/>
          <a:lstStyle/>
          <a:p>
            <a:r>
              <a:rPr lang="fa-IR" dirty="0" smtClean="0">
                <a:solidFill>
                  <a:srgbClr val="FFC000"/>
                </a:solidFill>
                <a:cs typeface="B Davat" panose="00000400000000000000" pitchFamily="2" charset="-78"/>
              </a:rPr>
              <a:t>کفران نعمت</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836712"/>
            <a:ext cx="9144000" cy="5564088"/>
          </a:xfrm>
        </p:spPr>
        <p:txBody>
          <a:bodyPr/>
          <a:lstStyle/>
          <a:p>
            <a:pPr marL="0" indent="0" algn="just">
              <a:lnSpc>
                <a:spcPts val="4000"/>
              </a:lnSpc>
              <a:spcBef>
                <a:spcPts val="0"/>
              </a:spcBef>
              <a:buNone/>
            </a:pPr>
            <a:endParaRPr lang="fa-IR" b="1" dirty="0" smtClean="0">
              <a:solidFill>
                <a:schemeClr val="tx2">
                  <a:lumMod val="60000"/>
                  <a:lumOff val="40000"/>
                </a:schemeClr>
              </a:solidFill>
              <a:cs typeface="B Zar" panose="00000400000000000000" pitchFamily="2" charset="-78"/>
            </a:endParaRPr>
          </a:p>
          <a:p>
            <a:pPr marL="0" indent="0" algn="just">
              <a:lnSpc>
                <a:spcPts val="4000"/>
              </a:lnSpc>
              <a:spcBef>
                <a:spcPts val="0"/>
              </a:spcBef>
              <a:buNone/>
            </a:pPr>
            <a:r>
              <a:rPr lang="fa-IR" b="1" dirty="0" smtClean="0">
                <a:solidFill>
                  <a:schemeClr val="tx2">
                    <a:lumMod val="60000"/>
                    <a:lumOff val="40000"/>
                  </a:schemeClr>
                </a:solidFill>
                <a:cs typeface="B Zar" panose="00000400000000000000" pitchFamily="2" charset="-78"/>
              </a:rPr>
              <a:t>3- </a:t>
            </a:r>
            <a:r>
              <a:rPr lang="fa-IR" b="1" dirty="0">
                <a:solidFill>
                  <a:schemeClr val="tx2">
                    <a:lumMod val="60000"/>
                    <a:lumOff val="40000"/>
                  </a:schemeClr>
                </a:solidFill>
                <a:cs typeface="B Zar" panose="00000400000000000000" pitchFamily="2" charset="-78"/>
              </a:rPr>
              <a:t>کفران نعمت خداوند موجب هلاکت جامعه می شود.</a:t>
            </a:r>
          </a:p>
          <a:p>
            <a:pPr marL="0" indent="0">
              <a:lnSpc>
                <a:spcPts val="5000"/>
              </a:lnSpc>
              <a:spcBef>
                <a:spcPts val="0"/>
              </a:spcBef>
              <a:buNone/>
            </a:pPr>
            <a:r>
              <a:rPr lang="fa-IR" b="1" dirty="0">
                <a:solidFill>
                  <a:srgbClr val="FFFF00"/>
                </a:solidFill>
              </a:rPr>
              <a:t>أَ لَمْ تَرَ إِلَي الَّذينَ بَدَّلُوا نِعْمَتَ اللَّهِ کُفْراً وَ أَحَلُّوا قَوْمَهُمْ دارَ </a:t>
            </a:r>
            <a:r>
              <a:rPr lang="fa-IR" b="1" dirty="0" smtClean="0">
                <a:solidFill>
                  <a:srgbClr val="FFFF00"/>
                </a:solidFill>
              </a:rPr>
              <a:t>الْبَوارِ </a:t>
            </a:r>
            <a:r>
              <a:rPr lang="fa-IR" sz="2400" b="1" dirty="0">
                <a:solidFill>
                  <a:srgbClr val="FFFF00"/>
                </a:solidFill>
                <a:cs typeface="B Zar" panose="00000400000000000000" pitchFamily="2" charset="-78"/>
              </a:rPr>
              <a:t>( </a:t>
            </a:r>
            <a:r>
              <a:rPr lang="fa-IR" sz="2400" b="1" dirty="0" smtClean="0">
                <a:solidFill>
                  <a:srgbClr val="FFFF00"/>
                </a:solidFill>
                <a:cs typeface="B Zar" panose="00000400000000000000" pitchFamily="2" charset="-78"/>
              </a:rPr>
              <a:t>ابراهیم/ 28)</a:t>
            </a:r>
            <a:endParaRPr lang="fa-IR" sz="2400" b="1" dirty="0">
              <a:solidFill>
                <a:srgbClr val="FFFF00"/>
              </a:solidFill>
              <a:cs typeface="B Zar" panose="00000400000000000000" pitchFamily="2" charset="-78"/>
            </a:endParaRPr>
          </a:p>
          <a:p>
            <a:pPr marL="0" indent="0">
              <a:lnSpc>
                <a:spcPts val="5000"/>
              </a:lnSpc>
              <a:spcBef>
                <a:spcPts val="0"/>
              </a:spcBef>
              <a:buNone/>
            </a:pPr>
            <a:r>
              <a:rPr lang="fa-IR" b="1" dirty="0" smtClean="0">
                <a:solidFill>
                  <a:schemeClr val="tx2">
                    <a:lumMod val="60000"/>
                    <a:lumOff val="40000"/>
                  </a:schemeClr>
                </a:solidFill>
                <a:cs typeface="B Zar" panose="00000400000000000000" pitchFamily="2" charset="-78"/>
              </a:rPr>
              <a:t>4- کفران نعمت موجب سلب نعمت رزق و روزی و سلامت می شود.</a:t>
            </a:r>
          </a:p>
          <a:p>
            <a:pPr marL="0" indent="0">
              <a:lnSpc>
                <a:spcPts val="5000"/>
              </a:lnSpc>
              <a:spcBef>
                <a:spcPts val="0"/>
              </a:spcBef>
              <a:buNone/>
            </a:pPr>
            <a:r>
              <a:rPr lang="fa-IR" b="1" dirty="0" smtClean="0">
                <a:solidFill>
                  <a:schemeClr val="tx2">
                    <a:lumMod val="60000"/>
                    <a:lumOff val="40000"/>
                  </a:schemeClr>
                </a:solidFill>
                <a:cs typeface="B Zar" panose="00000400000000000000" pitchFamily="2" charset="-78"/>
              </a:rPr>
              <a:t>5- کفران نعمت عذاب و انحطاط جامعه را در پی دارد.</a:t>
            </a:r>
          </a:p>
          <a:p>
            <a:pPr marL="0" indent="0" algn="ctr">
              <a:lnSpc>
                <a:spcPts val="5000"/>
              </a:lnSpc>
              <a:spcBef>
                <a:spcPts val="0"/>
              </a:spcBef>
              <a:buNone/>
            </a:pPr>
            <a:r>
              <a:rPr lang="fa-IR" b="1" dirty="0">
                <a:solidFill>
                  <a:srgbClr val="FFFF00"/>
                </a:solidFill>
              </a:rPr>
              <a:t>لَقَدْ کانَ لِسَبَإٍ في‏ مَسْکَنِهِمْ آيَةٌ جَنَّتانِ عَنْ يَمينٍ وَ شِمالٍ کُلُوا مِنْ رِزْقِ رَبِّکُمْ وَ اشْکُرُوا لَهُ بَلْدَةٌ طَيِّبَةٌ وَ رَبٌّ </a:t>
            </a:r>
            <a:r>
              <a:rPr lang="fa-IR" b="1" dirty="0" smtClean="0">
                <a:solidFill>
                  <a:srgbClr val="FFFF00"/>
                </a:solidFill>
              </a:rPr>
              <a:t>غَفُورٌ</a:t>
            </a:r>
            <a:r>
              <a:rPr lang="fa-IR" dirty="0" smtClean="0">
                <a:solidFill>
                  <a:srgbClr val="FFFF00"/>
                </a:solidFill>
              </a:rPr>
              <a:t> * </a:t>
            </a:r>
            <a:r>
              <a:rPr lang="fa-IR" b="1" dirty="0" smtClean="0">
                <a:solidFill>
                  <a:srgbClr val="FFFF00"/>
                </a:solidFill>
              </a:rPr>
              <a:t>فَأَعْرَضُوا </a:t>
            </a:r>
            <a:r>
              <a:rPr lang="fa-IR" b="1" dirty="0">
                <a:solidFill>
                  <a:srgbClr val="FFFF00"/>
                </a:solidFill>
              </a:rPr>
              <a:t>فَأَرْسَلْنا عَلَيْهِمْ سَيْلَ الْعَرِمِ وَ بَدَّلْناهُمْ بِجَنَّتَيْهِمْ جَنَّتَيْنِ ذَواتَيْ أُکُلٍ خَمْطٍ وَ أَثْلٍ وَ شَيْ‏ءٍ مِنْ سِدْرٍ </a:t>
            </a:r>
            <a:r>
              <a:rPr lang="fa-IR" b="1" dirty="0" smtClean="0">
                <a:solidFill>
                  <a:srgbClr val="FFFF00"/>
                </a:solidFill>
              </a:rPr>
              <a:t>قَليلٍ</a:t>
            </a:r>
            <a:r>
              <a:rPr lang="fa-IR" dirty="0" smtClean="0">
                <a:solidFill>
                  <a:srgbClr val="FFFF00"/>
                </a:solidFill>
              </a:rPr>
              <a:t> * </a:t>
            </a:r>
            <a:r>
              <a:rPr lang="fa-IR" b="1" dirty="0" smtClean="0">
                <a:solidFill>
                  <a:srgbClr val="FFFF00"/>
                </a:solidFill>
              </a:rPr>
              <a:t>ذلِکَ </a:t>
            </a:r>
            <a:r>
              <a:rPr lang="fa-IR" b="1" dirty="0">
                <a:solidFill>
                  <a:srgbClr val="FFFF00"/>
                </a:solidFill>
              </a:rPr>
              <a:t>جَزَيْناهُمْ بِما کَفَرُوا وَ هَلْ نُجازي إِلاَّ </a:t>
            </a:r>
            <a:r>
              <a:rPr lang="fa-IR" b="1" dirty="0" smtClean="0">
                <a:solidFill>
                  <a:srgbClr val="FFFF00"/>
                </a:solidFill>
              </a:rPr>
              <a:t>الْکَفُورَ </a:t>
            </a:r>
            <a:r>
              <a:rPr lang="fa-IR" sz="2400" b="1" dirty="0" smtClean="0">
                <a:solidFill>
                  <a:srgbClr val="FFFF00"/>
                </a:solidFill>
                <a:cs typeface="B Zar" panose="00000400000000000000" pitchFamily="2" charset="-78"/>
              </a:rPr>
              <a:t>(سباء/ 15 تا 17)</a:t>
            </a:r>
          </a:p>
        </p:txBody>
      </p:sp>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50</a:t>
            </a:fld>
            <a:endParaRPr lang="en-US"/>
          </a:p>
        </p:txBody>
      </p:sp>
      <p:sp>
        <p:nvSpPr>
          <p:cNvPr id="7"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D46848-9602-408F-A3A2-F0CB6EC0A490}" type="slidenum">
              <a:rPr lang="fa-IR" sz="3200" smtClean="0"/>
              <a:t>50</a:t>
            </a:fld>
            <a:endParaRPr lang="en-US" sz="2000" dirty="0"/>
          </a:p>
        </p:txBody>
      </p:sp>
      <p:sp>
        <p:nvSpPr>
          <p:cNvPr id="6" name="Left Arrow 5">
            <a:hlinkClick r:id="rId2" action="ppaction://hlinksldjump"/>
          </p:cNvPr>
          <p:cNvSpPr/>
          <p:nvPr/>
        </p:nvSpPr>
        <p:spPr>
          <a:xfrm>
            <a:off x="35496"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3401759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2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2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2000"/>
                                        <p:tgtEl>
                                          <p:spTgt spid="3">
                                            <p:txEl>
                                              <p:pRg st="1" end="1"/>
                                            </p:txEl>
                                          </p:spTgt>
                                        </p:tgtEl>
                                      </p:cBhvr>
                                    </p:animEffect>
                                  </p:childTnLst>
                                </p:cTn>
                              </p:par>
                            </p:childTnLst>
                          </p:cTn>
                        </p:par>
                        <p:par>
                          <p:cTn id="10" fill="hold">
                            <p:stCondLst>
                              <p:cond delay="2000"/>
                            </p:stCondLst>
                            <p:childTnLst>
                              <p:par>
                                <p:cTn id="11" presetID="55" presetClass="entr" presetSubtype="0" fill="hold"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2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4" dur="2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5" dur="2000"/>
                                        <p:tgtEl>
                                          <p:spTgt spid="3">
                                            <p:txEl>
                                              <p:pRg st="2" end="2"/>
                                            </p:txEl>
                                          </p:spTgt>
                                        </p:tgtEl>
                                      </p:cBhvr>
                                    </p:animEffect>
                                  </p:childTnLst>
                                </p:cTn>
                              </p:par>
                            </p:childTnLst>
                          </p:cTn>
                        </p:par>
                        <p:par>
                          <p:cTn id="16" fill="hold">
                            <p:stCondLst>
                              <p:cond delay="4000"/>
                            </p:stCondLst>
                            <p:childTnLst>
                              <p:par>
                                <p:cTn id="17" presetID="55"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2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0" dur="2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1" dur="2000"/>
                                        <p:tgtEl>
                                          <p:spTgt spid="3">
                                            <p:txEl>
                                              <p:pRg st="3" end="3"/>
                                            </p:txEl>
                                          </p:spTgt>
                                        </p:tgtEl>
                                      </p:cBhvr>
                                    </p:animEffect>
                                  </p:childTnLst>
                                </p:cTn>
                              </p:par>
                            </p:childTnLst>
                          </p:cTn>
                        </p:par>
                        <p:par>
                          <p:cTn id="22" fill="hold">
                            <p:stCondLst>
                              <p:cond delay="6000"/>
                            </p:stCondLst>
                            <p:childTnLst>
                              <p:par>
                                <p:cTn id="23" presetID="55" presetClass="entr" presetSubtype="0"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2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6" dur="2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7" dur="2000"/>
                                        <p:tgtEl>
                                          <p:spTgt spid="3">
                                            <p:txEl>
                                              <p:pRg st="4" end="4"/>
                                            </p:txEl>
                                          </p:spTgt>
                                        </p:tgtEl>
                                      </p:cBhvr>
                                    </p:animEffect>
                                  </p:childTnLst>
                                </p:cTn>
                              </p:par>
                            </p:childTnLst>
                          </p:cTn>
                        </p:par>
                        <p:par>
                          <p:cTn id="28" fill="hold">
                            <p:stCondLst>
                              <p:cond delay="8000"/>
                            </p:stCondLst>
                            <p:childTnLst>
                              <p:par>
                                <p:cTn id="29" presetID="55" presetClass="entr" presetSubtype="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2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32" dur="2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3"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4" y="238564"/>
            <a:ext cx="7277100" cy="457200"/>
          </a:xfrm>
        </p:spPr>
        <p:txBody>
          <a:bodyPr/>
          <a:lstStyle/>
          <a:p>
            <a:r>
              <a:rPr lang="fa-IR" dirty="0" smtClean="0">
                <a:solidFill>
                  <a:srgbClr val="FFC000"/>
                </a:solidFill>
                <a:cs typeface="B Davat" panose="00000400000000000000" pitchFamily="2" charset="-78"/>
              </a:rPr>
              <a:t>انحطاط دفاعی و امنیتی جامعه وتمدن ها و عوامل آنها</a:t>
            </a:r>
            <a:endParaRPr lang="en-US" dirty="0"/>
          </a:p>
        </p:txBody>
      </p:sp>
      <p:sp>
        <p:nvSpPr>
          <p:cNvPr id="3" name="Content Placeholder 2"/>
          <p:cNvSpPr>
            <a:spLocks noGrp="1"/>
          </p:cNvSpPr>
          <p:nvPr>
            <p:ph idx="1"/>
          </p:nvPr>
        </p:nvSpPr>
        <p:spPr>
          <a:xfrm>
            <a:off x="0" y="1052736"/>
            <a:ext cx="9144000" cy="5348064"/>
          </a:xfrm>
        </p:spPr>
        <p:txBody>
          <a:bodyPr/>
          <a:lstStyle/>
          <a:p>
            <a:pPr marL="514350" indent="-514350">
              <a:buFont typeface="+mj-lt"/>
              <a:buAutoNum type="arabicParenR"/>
            </a:pPr>
            <a:r>
              <a:rPr lang="fa-IR" b="1" dirty="0" smtClean="0">
                <a:solidFill>
                  <a:srgbClr val="FFC000"/>
                </a:solidFill>
                <a:cs typeface="B Davat" panose="00000400000000000000" pitchFamily="2" charset="-78"/>
                <a:hlinkClick r:id="rId2" action="ppaction://hlinksldjump"/>
              </a:rPr>
              <a:t>ترسیدن از تهدیدات و سرزنش های دشمنان</a:t>
            </a:r>
            <a:endParaRPr lang="fa-IR" b="1" dirty="0" smtClean="0">
              <a:solidFill>
                <a:srgbClr val="FFC000"/>
              </a:solidFill>
              <a:cs typeface="B Davat" panose="00000400000000000000" pitchFamily="2" charset="-78"/>
            </a:endParaRPr>
          </a:p>
          <a:p>
            <a:pPr marL="514350" indent="-514350">
              <a:buFont typeface="+mj-lt"/>
              <a:buAutoNum type="arabicParenR"/>
            </a:pPr>
            <a:r>
              <a:rPr lang="fa-IR" b="1" dirty="0" smtClean="0">
                <a:solidFill>
                  <a:srgbClr val="FFC000"/>
                </a:solidFill>
                <a:cs typeface="B Davat" panose="00000400000000000000" pitchFamily="2" charset="-78"/>
                <a:hlinkClick r:id="rId3" action="ppaction://hlinksldjump"/>
              </a:rPr>
              <a:t>نداشتن روحیه اقتدار و خشونت در برابر دشمن</a:t>
            </a:r>
            <a:endParaRPr lang="fa-IR" b="1" dirty="0" smtClean="0">
              <a:solidFill>
                <a:srgbClr val="FFC000"/>
              </a:solidFill>
              <a:cs typeface="B Davat" panose="00000400000000000000" pitchFamily="2" charset="-78"/>
            </a:endParaRPr>
          </a:p>
          <a:p>
            <a:pPr marL="514350" indent="-514350">
              <a:buFont typeface="+mj-lt"/>
              <a:buAutoNum type="arabicParenR"/>
            </a:pPr>
            <a:r>
              <a:rPr lang="fa-IR" b="1" dirty="0" smtClean="0">
                <a:solidFill>
                  <a:srgbClr val="FFC000"/>
                </a:solidFill>
                <a:cs typeface="B Davat" panose="00000400000000000000" pitchFamily="2" charset="-78"/>
                <a:hlinkClick r:id="rId4" action="ppaction://hlinksldjump"/>
              </a:rPr>
              <a:t>نداشتن آمادگی همه جانبه مادی و معنوی در برابر دشمن</a:t>
            </a:r>
            <a:endParaRPr lang="fa-IR" b="1" dirty="0" smtClean="0">
              <a:solidFill>
                <a:srgbClr val="FFC000"/>
              </a:solidFill>
              <a:cs typeface="B Davat" panose="00000400000000000000" pitchFamily="2" charset="-78"/>
            </a:endParaRPr>
          </a:p>
          <a:p>
            <a:pPr marL="514350" indent="-514350">
              <a:buFont typeface="+mj-lt"/>
              <a:buAutoNum type="arabicParenR"/>
            </a:pPr>
            <a:r>
              <a:rPr lang="fa-IR" b="1" dirty="0" smtClean="0">
                <a:solidFill>
                  <a:srgbClr val="FFC000"/>
                </a:solidFill>
                <a:cs typeface="B Davat" panose="00000400000000000000" pitchFamily="2" charset="-78"/>
                <a:hlinkClick r:id="rId5" action="ppaction://hlinksldjump"/>
              </a:rPr>
              <a:t>نعمت های دیگر را بر امنیت ترجیح دادن</a:t>
            </a:r>
            <a:endParaRPr lang="fa-IR" b="1" dirty="0" smtClean="0">
              <a:solidFill>
                <a:srgbClr val="FFC000"/>
              </a:solidFill>
              <a:cs typeface="B Davat" panose="00000400000000000000" pitchFamily="2" charset="-78"/>
            </a:endParaRPr>
          </a:p>
          <a:p>
            <a:pPr marL="514350" indent="-514350">
              <a:buFont typeface="+mj-lt"/>
              <a:buAutoNum type="arabicParenR"/>
            </a:pPr>
            <a:r>
              <a:rPr lang="fa-IR" b="1" dirty="0" smtClean="0">
                <a:solidFill>
                  <a:srgbClr val="FFC000"/>
                </a:solidFill>
                <a:cs typeface="B Davat" panose="00000400000000000000" pitchFamily="2" charset="-78"/>
                <a:hlinkClick r:id="rId6" action="ppaction://hlinksldjump"/>
              </a:rPr>
              <a:t>اجازه نفوذ به دشمن دادن (امنیتی، فرهنگی، سیاسی، اقتصادی و...)</a:t>
            </a:r>
            <a:endParaRPr lang="fa-IR" b="1" dirty="0" smtClean="0">
              <a:solidFill>
                <a:srgbClr val="FFC000"/>
              </a:solidFill>
              <a:cs typeface="B Davat" panose="00000400000000000000" pitchFamily="2" charset="-78"/>
            </a:endParaRPr>
          </a:p>
          <a:p>
            <a:pPr marL="514350" indent="-514350">
              <a:buFont typeface="+mj-lt"/>
              <a:buAutoNum type="arabicParenR"/>
            </a:pPr>
            <a:r>
              <a:rPr lang="fa-IR" b="1" dirty="0" smtClean="0">
                <a:solidFill>
                  <a:srgbClr val="FFC000"/>
                </a:solidFill>
                <a:cs typeface="B Davat" panose="00000400000000000000" pitchFamily="2" charset="-78"/>
                <a:hlinkClick r:id="rId7" action="ppaction://hlinksldjump"/>
              </a:rPr>
              <a:t>نداشتن ایمان  و اعتقاد به خداوند و تکیه به غیر از او کردن</a:t>
            </a:r>
            <a:endParaRPr lang="fa-IR" b="1" dirty="0" smtClean="0">
              <a:solidFill>
                <a:srgbClr val="FFC000"/>
              </a:solidFill>
              <a:cs typeface="B Davat" panose="00000400000000000000" pitchFamily="2" charset="-78"/>
            </a:endParaRPr>
          </a:p>
          <a:p>
            <a:pPr marL="514350" indent="-514350">
              <a:buFont typeface="+mj-lt"/>
              <a:buAutoNum type="arabicParenR"/>
            </a:pPr>
            <a:r>
              <a:rPr lang="fa-IR" b="1" dirty="0" smtClean="0">
                <a:solidFill>
                  <a:srgbClr val="FFC000"/>
                </a:solidFill>
                <a:cs typeface="B Davat" panose="00000400000000000000" pitchFamily="2" charset="-78"/>
                <a:hlinkClick r:id="rId8" action="ppaction://hlinksldjump"/>
              </a:rPr>
              <a:t>درون خانه خود مورد هجوم دشمن قرار گرفتن</a:t>
            </a:r>
            <a:endParaRPr lang="fa-IR" b="1" dirty="0" smtClean="0">
              <a:solidFill>
                <a:srgbClr val="FFC000"/>
              </a:solidFill>
              <a:cs typeface="B Davat" panose="00000400000000000000" pitchFamily="2" charset="-78"/>
            </a:endParaRPr>
          </a:p>
          <a:p>
            <a:pPr marL="514350" indent="-514350">
              <a:buFont typeface="+mj-lt"/>
              <a:buAutoNum type="arabicParenR"/>
            </a:pPr>
            <a:r>
              <a:rPr lang="fa-IR" b="1" dirty="0" smtClean="0">
                <a:solidFill>
                  <a:srgbClr val="FFC000"/>
                </a:solidFill>
                <a:cs typeface="B Davat" panose="00000400000000000000" pitchFamily="2" charset="-78"/>
                <a:hlinkClick r:id="rId9" action="ppaction://hlinksldjump"/>
              </a:rPr>
              <a:t>نداشتن قدرت دفاعی و هجومی در مقابل دشمنان</a:t>
            </a:r>
            <a:endParaRPr lang="fa-IR" b="1" dirty="0" smtClean="0">
              <a:solidFill>
                <a:srgbClr val="FFC000"/>
              </a:solidFill>
              <a:cs typeface="B Davat" panose="00000400000000000000" pitchFamily="2" charset="-78"/>
            </a:endParaRPr>
          </a:p>
          <a:p>
            <a:pPr marL="514350" indent="-514350">
              <a:buFont typeface="+mj-lt"/>
              <a:buAutoNum type="arabicParenR"/>
            </a:pPr>
            <a:r>
              <a:rPr lang="fa-IR" b="1" dirty="0" smtClean="0">
                <a:solidFill>
                  <a:srgbClr val="FFC000"/>
                </a:solidFill>
                <a:cs typeface="B Davat" panose="00000400000000000000" pitchFamily="2" charset="-78"/>
                <a:hlinkClick r:id="rId10" action="ppaction://hlinksldjump"/>
              </a:rPr>
              <a:t>عدم اطاعت بموقع از رهبری در قبل و حین صحنه های نبرد حتی بعد از پیروزیها</a:t>
            </a:r>
            <a:endParaRPr lang="fa-IR" b="1" dirty="0">
              <a:solidFill>
                <a:srgbClr val="FFC000"/>
              </a:solidFill>
              <a:cs typeface="B Davat" panose="00000400000000000000" pitchFamily="2" charset="-78"/>
            </a:endParaRP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51</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51</a:t>
            </a:fld>
            <a:endParaRPr lang="en-US" sz="2000" dirty="0"/>
          </a:p>
        </p:txBody>
      </p:sp>
      <p:sp>
        <p:nvSpPr>
          <p:cNvPr id="7" name="Left Arrow 6">
            <a:hlinkClick r:id="rId11"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28857838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4" y="238564"/>
            <a:ext cx="7277100" cy="457200"/>
          </a:xfrm>
        </p:spPr>
        <p:txBody>
          <a:bodyPr/>
          <a:lstStyle/>
          <a:p>
            <a:r>
              <a:rPr lang="fa-IR" dirty="0">
                <a:solidFill>
                  <a:srgbClr val="FFC000"/>
                </a:solidFill>
                <a:cs typeface="B Davat" panose="00000400000000000000" pitchFamily="2" charset="-78"/>
              </a:rPr>
              <a:t>ترسیدن از تهدیدات و سرزنش های دشمنان</a:t>
            </a:r>
          </a:p>
        </p:txBody>
      </p:sp>
      <p:sp>
        <p:nvSpPr>
          <p:cNvPr id="3" name="Content Placeholder 2"/>
          <p:cNvSpPr>
            <a:spLocks noGrp="1"/>
          </p:cNvSpPr>
          <p:nvPr>
            <p:ph idx="1"/>
          </p:nvPr>
        </p:nvSpPr>
        <p:spPr>
          <a:xfrm>
            <a:off x="0" y="1052736"/>
            <a:ext cx="9144000" cy="5348064"/>
          </a:xfrm>
        </p:spPr>
        <p:txBody>
          <a:bodyPr/>
          <a:lstStyle/>
          <a:p>
            <a:pPr marL="0" indent="0">
              <a:lnSpc>
                <a:spcPct val="150000"/>
              </a:lnSpc>
              <a:buNone/>
            </a:pPr>
            <a:endParaRPr lang="fa-IR" b="1" dirty="0" smtClean="0">
              <a:solidFill>
                <a:schemeClr val="tx2">
                  <a:lumMod val="60000"/>
                  <a:lumOff val="40000"/>
                </a:schemeClr>
              </a:solidFill>
              <a:cs typeface="B Zar" panose="00000400000000000000" pitchFamily="2" charset="-78"/>
            </a:endParaRPr>
          </a:p>
          <a:p>
            <a:pPr marL="0" indent="0">
              <a:lnSpc>
                <a:spcPct val="150000"/>
              </a:lnSpc>
              <a:buNone/>
            </a:pPr>
            <a:r>
              <a:rPr lang="fa-IR" b="1" dirty="0" smtClean="0">
                <a:solidFill>
                  <a:schemeClr val="tx2">
                    <a:lumMod val="60000"/>
                    <a:lumOff val="40000"/>
                  </a:schemeClr>
                </a:solidFill>
                <a:cs typeface="B Zar" panose="00000400000000000000" pitchFamily="2" charset="-78"/>
              </a:rPr>
              <a:t> </a:t>
            </a:r>
            <a:r>
              <a:rPr lang="fa-IR" b="1" dirty="0">
                <a:solidFill>
                  <a:schemeClr val="tx2">
                    <a:lumMod val="60000"/>
                    <a:lumOff val="40000"/>
                  </a:schemeClr>
                </a:solidFill>
                <a:cs typeface="B Zar" panose="00000400000000000000" pitchFamily="2" charset="-78"/>
              </a:rPr>
              <a:t>یکی از ویژگی های مهم قوم برتر و تضمین حیات آنان نترسیدن از تهدیدات و سرزنش های دشمنان است</a:t>
            </a:r>
            <a:r>
              <a:rPr lang="fa-IR" b="1" dirty="0" smtClean="0">
                <a:solidFill>
                  <a:schemeClr val="tx2">
                    <a:lumMod val="60000"/>
                    <a:lumOff val="40000"/>
                  </a:schemeClr>
                </a:solidFill>
                <a:cs typeface="B Zar" panose="00000400000000000000" pitchFamily="2" charset="-78"/>
              </a:rPr>
              <a:t>.</a:t>
            </a:r>
          </a:p>
          <a:p>
            <a:pPr marL="0" indent="0" algn="ctr">
              <a:lnSpc>
                <a:spcPct val="150000"/>
              </a:lnSpc>
              <a:buNone/>
            </a:pPr>
            <a:r>
              <a:rPr lang="fa-IR" b="1" dirty="0" smtClean="0">
                <a:solidFill>
                  <a:srgbClr val="FFFF00"/>
                </a:solidFill>
              </a:rPr>
              <a:t>يا </a:t>
            </a:r>
            <a:r>
              <a:rPr lang="fa-IR" b="1" dirty="0">
                <a:solidFill>
                  <a:srgbClr val="FFFF00"/>
                </a:solidFill>
              </a:rPr>
              <a:t>أَيُّهَا الَّذينَ آمَنُوا مَنْ يَرْتَدَّ مِنْکُمْ عَنْ دينِهِ فَسَوْفَ يَأْتِي اللَّهُ بِقَوْمٍ يُحِبُّهُمْ وَ يُحِبُّونَهُ أَذِلَّةٍ عَلَي الْمُؤْمِنينَ أَعِزَّةٍ عَلَي الْکافِرينَ يُجاهِدُونَ في‏ سَبيلِ اللَّهِ وَ لا يَخافُونَ لَوْمَةَ لائِمٍ ذلِکَ فَضْلُ اللَّهِ يُؤْتيهِ مَنْ يَشاءُ وَ اللَّهُ واسِعٌ </a:t>
            </a:r>
            <a:r>
              <a:rPr lang="fa-IR" b="1" dirty="0" smtClean="0">
                <a:solidFill>
                  <a:srgbClr val="FFFF00"/>
                </a:solidFill>
              </a:rPr>
              <a:t>عَليمٌ           </a:t>
            </a:r>
            <a:r>
              <a:rPr lang="fa-IR" b="1" dirty="0" smtClean="0">
                <a:solidFill>
                  <a:srgbClr val="FFFF00"/>
                </a:solidFill>
                <a:cs typeface="B Zar" panose="00000400000000000000" pitchFamily="2" charset="-78"/>
              </a:rPr>
              <a:t>(مانده / 54)</a:t>
            </a:r>
            <a:endParaRPr lang="fa-IR"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52</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52</a:t>
            </a:fld>
            <a:endParaRPr lang="en-US" sz="2000" dirty="0"/>
          </a:p>
        </p:txBody>
      </p:sp>
      <p:sp>
        <p:nvSpPr>
          <p:cNvPr id="7" name="Left Arrow 6">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397076704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5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500"/>
                                        <p:tgtEl>
                                          <p:spTgt spid="3">
                                            <p:txEl>
                                              <p:pRg st="1" end="1"/>
                                            </p:txEl>
                                          </p:spTgt>
                                        </p:tgtEl>
                                      </p:cBhvr>
                                    </p:animEffect>
                                  </p:childTnLst>
                                </p:cTn>
                              </p:par>
                            </p:childTnLst>
                          </p:cTn>
                        </p:par>
                        <p:par>
                          <p:cTn id="11" fill="hold">
                            <p:stCondLst>
                              <p:cond delay="1500"/>
                            </p:stCondLst>
                            <p:childTnLst>
                              <p:par>
                                <p:cTn id="12" presetID="31" presetClass="entr" presetSubtype="0" fill="hold" nodeType="afterEffect">
                                  <p:stCondLst>
                                    <p:cond delay="150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8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18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6" dur="18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7" dur="18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4" y="238564"/>
            <a:ext cx="7277100" cy="457200"/>
          </a:xfrm>
        </p:spPr>
        <p:txBody>
          <a:bodyPr/>
          <a:lstStyle/>
          <a:p>
            <a:r>
              <a:rPr lang="fa-IR" dirty="0">
                <a:solidFill>
                  <a:srgbClr val="FFC000"/>
                </a:solidFill>
                <a:cs typeface="B Davat" panose="00000400000000000000" pitchFamily="2" charset="-78"/>
              </a:rPr>
              <a:t>نداشتن روحیه اقتدار و خشونت در برابر دشمن</a:t>
            </a:r>
          </a:p>
        </p:txBody>
      </p:sp>
      <p:sp>
        <p:nvSpPr>
          <p:cNvPr id="3" name="Content Placeholder 2"/>
          <p:cNvSpPr>
            <a:spLocks noGrp="1"/>
          </p:cNvSpPr>
          <p:nvPr>
            <p:ph idx="1"/>
          </p:nvPr>
        </p:nvSpPr>
        <p:spPr>
          <a:xfrm>
            <a:off x="0" y="1052736"/>
            <a:ext cx="9144000" cy="5348064"/>
          </a:xfrm>
        </p:spPr>
        <p:txBody>
          <a:bodyPr/>
          <a:lstStyle/>
          <a:p>
            <a:pPr marL="0" indent="0">
              <a:lnSpc>
                <a:spcPct val="150000"/>
              </a:lnSpc>
              <a:buNone/>
            </a:pPr>
            <a:endParaRPr lang="fa-IR" b="1" dirty="0" smtClean="0">
              <a:solidFill>
                <a:schemeClr val="tx2">
                  <a:lumMod val="60000"/>
                  <a:lumOff val="40000"/>
                </a:schemeClr>
              </a:solidFill>
              <a:cs typeface="B Zar" panose="00000400000000000000" pitchFamily="2" charset="-78"/>
            </a:endParaRPr>
          </a:p>
          <a:p>
            <a:pPr marL="0" indent="0">
              <a:lnSpc>
                <a:spcPct val="150000"/>
              </a:lnSpc>
              <a:buNone/>
            </a:pPr>
            <a:r>
              <a:rPr lang="fa-IR" b="1" dirty="0" smtClean="0">
                <a:solidFill>
                  <a:schemeClr val="tx2">
                    <a:lumMod val="60000"/>
                    <a:lumOff val="40000"/>
                  </a:schemeClr>
                </a:solidFill>
                <a:cs typeface="B Zar" panose="00000400000000000000" pitchFamily="2" charset="-78"/>
              </a:rPr>
              <a:t>2- ویژگی مهم دیگر آنان، در برابر دشمنان و ستمکاران، سرسخت، خشن و پرقدرتند.</a:t>
            </a:r>
          </a:p>
          <a:p>
            <a:pPr marL="0" indent="0" algn="ctr">
              <a:lnSpc>
                <a:spcPct val="150000"/>
              </a:lnSpc>
              <a:buNone/>
            </a:pPr>
            <a:r>
              <a:rPr lang="fa-IR" b="1" dirty="0">
                <a:solidFill>
                  <a:srgbClr val="FFFF00"/>
                </a:solidFill>
              </a:rPr>
              <a:t>يا أَيُّهَا الَّذينَ آمَنُوا مَنْ يَرْتَدَّ مِنْکُمْ عَنْ دينِهِ فَسَوْفَ يَأْتِي اللَّهُ بِقَوْمٍ يُحِبُّهُمْ وَ يُحِبُّونَهُ أَذِلَّةٍ عَلَي الْمُؤْمِنينَ أَعِزَّةٍ عَلَي الْکافِرينَ يُجاهِدُونَ في‏ سَبيلِ اللَّهِ وَ لا يَخافُونَ لَوْمَةَ لائِمٍ ذلِکَ فَضْلُ اللَّهِ يُؤْتيهِ مَنْ يَشاءُ وَ اللَّهُ واسِعٌ </a:t>
            </a:r>
            <a:r>
              <a:rPr lang="fa-IR" b="1" dirty="0" smtClean="0">
                <a:solidFill>
                  <a:srgbClr val="FFFF00"/>
                </a:solidFill>
              </a:rPr>
              <a:t>عَليمٌ</a:t>
            </a:r>
          </a:p>
          <a:p>
            <a:pPr marL="0" indent="0" algn="ctr">
              <a:lnSpc>
                <a:spcPct val="150000"/>
              </a:lnSpc>
              <a:buNone/>
            </a:pPr>
            <a:r>
              <a:rPr lang="fa-IR" b="1" dirty="0" smtClean="0">
                <a:solidFill>
                  <a:srgbClr val="FFFF00"/>
                </a:solidFill>
                <a:cs typeface="B Zar" panose="00000400000000000000" pitchFamily="2" charset="-78"/>
              </a:rPr>
              <a:t>(مانده / 54)</a:t>
            </a:r>
            <a:endParaRPr lang="fa-IR"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53</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53</a:t>
            </a:fld>
            <a:endParaRPr lang="en-US" sz="2000" dirty="0"/>
          </a:p>
        </p:txBody>
      </p:sp>
      <p:sp>
        <p:nvSpPr>
          <p:cNvPr id="7" name="Left Arrow 6">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169501315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 by="(-#ppt_w*2)" calcmode="lin" valueType="num">
                                      <p:cBhvr rctx="PPT">
                                        <p:cTn id="7" dur="250" autoRev="1" fill="hold">
                                          <p:stCondLst>
                                            <p:cond delay="0"/>
                                          </p:stCondLst>
                                        </p:cTn>
                                        <p:tgtEl>
                                          <p:spTgt spid="3">
                                            <p:txEl>
                                              <p:pRg st="1" end="1"/>
                                            </p:txEl>
                                          </p:spTgt>
                                        </p:tgtEl>
                                        <p:attrNameLst>
                                          <p:attrName>ppt_w</p:attrName>
                                        </p:attrNameLst>
                                      </p:cBhvr>
                                    </p:anim>
                                    <p:anim by="(#ppt_w*0.50)" calcmode="lin" valueType="num">
                                      <p:cBhvr>
                                        <p:cTn id="8" dur="250" decel="50000" autoRev="1" fill="hold">
                                          <p:stCondLst>
                                            <p:cond delay="0"/>
                                          </p:stCondLst>
                                        </p:cTn>
                                        <p:tgtEl>
                                          <p:spTgt spid="3">
                                            <p:txEl>
                                              <p:pRg st="1" end="1"/>
                                            </p:txEl>
                                          </p:spTgt>
                                        </p:tgtEl>
                                        <p:attrNameLst>
                                          <p:attrName>ppt_x</p:attrName>
                                        </p:attrNameLst>
                                      </p:cBhvr>
                                    </p:anim>
                                    <p:anim from="(-#ppt_h/2)" to="(#ppt_y)" calcmode="lin" valueType="num">
                                      <p:cBhvr>
                                        <p:cTn id="9" dur="500" fill="hold">
                                          <p:stCondLst>
                                            <p:cond delay="0"/>
                                          </p:stCondLst>
                                        </p:cTn>
                                        <p:tgtEl>
                                          <p:spTgt spid="3">
                                            <p:txEl>
                                              <p:pRg st="1" end="1"/>
                                            </p:txEl>
                                          </p:spTgt>
                                        </p:tgtEl>
                                        <p:attrNameLst>
                                          <p:attrName>ppt_y</p:attrName>
                                        </p:attrNameLst>
                                      </p:cBhvr>
                                    </p:anim>
                                    <p:animRot by="21600000">
                                      <p:cBhvr>
                                        <p:cTn id="10" dur="500" fill="hold">
                                          <p:stCondLst>
                                            <p:cond delay="0"/>
                                          </p:stCondLst>
                                        </p:cTn>
                                        <p:tgtEl>
                                          <p:spTgt spid="3">
                                            <p:txEl>
                                              <p:pRg st="1" end="1"/>
                                            </p:txEl>
                                          </p:spTgt>
                                        </p:tgtEl>
                                        <p:attrNameLst>
                                          <p:attrName>r</p:attrName>
                                        </p:attrNameLst>
                                      </p:cBhvr>
                                    </p:animRot>
                                  </p:childTnLst>
                                </p:cTn>
                              </p:par>
                            </p:childTnLst>
                          </p:cTn>
                        </p:par>
                        <p:par>
                          <p:cTn id="11" fill="hold">
                            <p:stCondLst>
                              <p:cond delay="3500"/>
                            </p:stCondLst>
                            <p:childTnLst>
                              <p:par>
                                <p:cTn id="12" presetID="56" presetClass="entr" presetSubtype="0" fill="hold" nodeType="afterEffect">
                                  <p:stCondLst>
                                    <p:cond delay="0"/>
                                  </p:stCondLst>
                                  <p:iterate type="lt">
                                    <p:tmPct val="10000"/>
                                  </p:iterate>
                                  <p:childTnLst>
                                    <p:set>
                                      <p:cBhvr>
                                        <p:cTn id="13" dur="1" fill="hold">
                                          <p:stCondLst>
                                            <p:cond delay="0"/>
                                          </p:stCondLst>
                                        </p:cTn>
                                        <p:tgtEl>
                                          <p:spTgt spid="3">
                                            <p:txEl>
                                              <p:pRg st="2" end="2"/>
                                            </p:txEl>
                                          </p:spTgt>
                                        </p:tgtEl>
                                        <p:attrNameLst>
                                          <p:attrName>style.visibility</p:attrName>
                                        </p:attrNameLst>
                                      </p:cBhvr>
                                      <p:to>
                                        <p:strVal val="visible"/>
                                      </p:to>
                                    </p:set>
                                    <p:anim by="(-#ppt_w*2)" calcmode="lin" valueType="num">
                                      <p:cBhvr rctx="PPT">
                                        <p:cTn id="14" dur="250" autoRev="1" fill="hold">
                                          <p:stCondLst>
                                            <p:cond delay="0"/>
                                          </p:stCondLst>
                                        </p:cTn>
                                        <p:tgtEl>
                                          <p:spTgt spid="3">
                                            <p:txEl>
                                              <p:pRg st="2" end="2"/>
                                            </p:txEl>
                                          </p:spTgt>
                                        </p:tgtEl>
                                        <p:attrNameLst>
                                          <p:attrName>ppt_w</p:attrName>
                                        </p:attrNameLst>
                                      </p:cBhvr>
                                    </p:anim>
                                    <p:anim by="(#ppt_w*0.50)" calcmode="lin" valueType="num">
                                      <p:cBhvr>
                                        <p:cTn id="15" dur="250" decel="50000" autoRev="1" fill="hold">
                                          <p:stCondLst>
                                            <p:cond delay="0"/>
                                          </p:stCondLst>
                                        </p:cTn>
                                        <p:tgtEl>
                                          <p:spTgt spid="3">
                                            <p:txEl>
                                              <p:pRg st="2" end="2"/>
                                            </p:txEl>
                                          </p:spTgt>
                                        </p:tgtEl>
                                        <p:attrNameLst>
                                          <p:attrName>ppt_x</p:attrName>
                                        </p:attrNameLst>
                                      </p:cBhvr>
                                    </p:anim>
                                    <p:anim from="(-#ppt_h/2)" to="(#ppt_y)" calcmode="lin" valueType="num">
                                      <p:cBhvr>
                                        <p:cTn id="16" dur="500" fill="hold">
                                          <p:stCondLst>
                                            <p:cond delay="0"/>
                                          </p:stCondLst>
                                        </p:cTn>
                                        <p:tgtEl>
                                          <p:spTgt spid="3">
                                            <p:txEl>
                                              <p:pRg st="2" end="2"/>
                                            </p:txEl>
                                          </p:spTgt>
                                        </p:tgtEl>
                                        <p:attrNameLst>
                                          <p:attrName>ppt_y</p:attrName>
                                        </p:attrNameLst>
                                      </p:cBhvr>
                                    </p:anim>
                                    <p:animRot by="21600000">
                                      <p:cBhvr>
                                        <p:cTn id="17" dur="500" fill="hold">
                                          <p:stCondLst>
                                            <p:cond delay="0"/>
                                          </p:stCondLst>
                                        </p:cTn>
                                        <p:tgtEl>
                                          <p:spTgt spid="3">
                                            <p:txEl>
                                              <p:pRg st="2" end="2"/>
                                            </p:txEl>
                                          </p:spTgt>
                                        </p:tgtEl>
                                        <p:attrNameLst>
                                          <p:attrName>r</p:attrName>
                                        </p:attrNameLst>
                                      </p:cBhvr>
                                    </p:animRot>
                                  </p:childTnLst>
                                </p:cTn>
                              </p:par>
                            </p:childTnLst>
                          </p:cTn>
                        </p:par>
                        <p:par>
                          <p:cTn id="18" fill="hold">
                            <p:stCondLst>
                              <p:cond delay="17650"/>
                            </p:stCondLst>
                            <p:childTnLst>
                              <p:par>
                                <p:cTn id="19" presetID="56" presetClass="entr" presetSubtype="0" fill="hold" nodeType="afterEffect">
                                  <p:stCondLst>
                                    <p:cond delay="0"/>
                                  </p:stCondLst>
                                  <p:iterate type="lt">
                                    <p:tmPct val="10000"/>
                                  </p:iterate>
                                  <p:childTnLst>
                                    <p:set>
                                      <p:cBhvr>
                                        <p:cTn id="20" dur="1" fill="hold">
                                          <p:stCondLst>
                                            <p:cond delay="0"/>
                                          </p:stCondLst>
                                        </p:cTn>
                                        <p:tgtEl>
                                          <p:spTgt spid="3">
                                            <p:txEl>
                                              <p:pRg st="3" end="3"/>
                                            </p:txEl>
                                          </p:spTgt>
                                        </p:tgtEl>
                                        <p:attrNameLst>
                                          <p:attrName>style.visibility</p:attrName>
                                        </p:attrNameLst>
                                      </p:cBhvr>
                                      <p:to>
                                        <p:strVal val="visible"/>
                                      </p:to>
                                    </p:set>
                                    <p:anim by="(-#ppt_w*2)" calcmode="lin" valueType="num">
                                      <p:cBhvr rctx="PPT">
                                        <p:cTn id="21" dur="250" autoRev="1" fill="hold">
                                          <p:stCondLst>
                                            <p:cond delay="0"/>
                                          </p:stCondLst>
                                        </p:cTn>
                                        <p:tgtEl>
                                          <p:spTgt spid="3">
                                            <p:txEl>
                                              <p:pRg st="3" end="3"/>
                                            </p:txEl>
                                          </p:spTgt>
                                        </p:tgtEl>
                                        <p:attrNameLst>
                                          <p:attrName>ppt_w</p:attrName>
                                        </p:attrNameLst>
                                      </p:cBhvr>
                                    </p:anim>
                                    <p:anim by="(#ppt_w*0.50)" calcmode="lin" valueType="num">
                                      <p:cBhvr>
                                        <p:cTn id="22" dur="250" decel="50000" autoRev="1" fill="hold">
                                          <p:stCondLst>
                                            <p:cond delay="0"/>
                                          </p:stCondLst>
                                        </p:cTn>
                                        <p:tgtEl>
                                          <p:spTgt spid="3">
                                            <p:txEl>
                                              <p:pRg st="3" end="3"/>
                                            </p:txEl>
                                          </p:spTgt>
                                        </p:tgtEl>
                                        <p:attrNameLst>
                                          <p:attrName>ppt_x</p:attrName>
                                        </p:attrNameLst>
                                      </p:cBhvr>
                                    </p:anim>
                                    <p:anim from="(-#ppt_h/2)" to="(#ppt_y)" calcmode="lin" valueType="num">
                                      <p:cBhvr>
                                        <p:cTn id="23" dur="500" fill="hold">
                                          <p:stCondLst>
                                            <p:cond delay="0"/>
                                          </p:stCondLst>
                                        </p:cTn>
                                        <p:tgtEl>
                                          <p:spTgt spid="3">
                                            <p:txEl>
                                              <p:pRg st="3" end="3"/>
                                            </p:txEl>
                                          </p:spTgt>
                                        </p:tgtEl>
                                        <p:attrNameLst>
                                          <p:attrName>ppt_y</p:attrName>
                                        </p:attrNameLst>
                                      </p:cBhvr>
                                    </p:anim>
                                    <p:animRot by="21600000">
                                      <p:cBhvr>
                                        <p:cTn id="24" dur="500" fill="hold">
                                          <p:stCondLst>
                                            <p:cond delay="0"/>
                                          </p:stCondLst>
                                        </p:cTn>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4" y="238564"/>
            <a:ext cx="7781156" cy="457200"/>
          </a:xfrm>
        </p:spPr>
        <p:txBody>
          <a:bodyPr/>
          <a:lstStyle/>
          <a:p>
            <a:r>
              <a:rPr lang="fa-IR" dirty="0">
                <a:solidFill>
                  <a:srgbClr val="FFC000"/>
                </a:solidFill>
                <a:cs typeface="B Davat" panose="00000400000000000000" pitchFamily="2" charset="-78"/>
              </a:rPr>
              <a:t>نداشتن آمادگی همه جانبه مادی و </a:t>
            </a:r>
            <a:r>
              <a:rPr lang="fa-IR" dirty="0" smtClean="0">
                <a:solidFill>
                  <a:srgbClr val="FFC000"/>
                </a:solidFill>
                <a:cs typeface="B Davat" panose="00000400000000000000" pitchFamily="2" charset="-78"/>
              </a:rPr>
              <a:t>معنوی</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764704"/>
            <a:ext cx="9144000" cy="5636096"/>
          </a:xfrm>
        </p:spPr>
        <p:txBody>
          <a:bodyPr/>
          <a:lstStyle/>
          <a:p>
            <a:pPr marL="0" indent="0">
              <a:lnSpc>
                <a:spcPct val="150000"/>
              </a:lnSpc>
              <a:buNone/>
            </a:pPr>
            <a:endParaRPr lang="fa-IR" b="1" dirty="0" smtClean="0">
              <a:solidFill>
                <a:schemeClr val="tx2">
                  <a:lumMod val="60000"/>
                  <a:lumOff val="40000"/>
                </a:schemeClr>
              </a:solidFill>
              <a:cs typeface="B Zar" panose="00000400000000000000" pitchFamily="2" charset="-78"/>
            </a:endParaRPr>
          </a:p>
          <a:p>
            <a:pPr marL="0" indent="0">
              <a:lnSpc>
                <a:spcPct val="150000"/>
              </a:lnSpc>
              <a:buNone/>
            </a:pPr>
            <a:r>
              <a:rPr lang="fa-IR" sz="3200" b="1" dirty="0" smtClean="0">
                <a:solidFill>
                  <a:schemeClr val="tx2">
                    <a:lumMod val="60000"/>
                    <a:lumOff val="40000"/>
                  </a:schemeClr>
                </a:solidFill>
                <a:cs typeface="B Zar" panose="00000400000000000000" pitchFamily="2" charset="-78"/>
              </a:rPr>
              <a:t>3/1- در برابر دشمنان و برای جلوگیری از ستم و ظلم آنان و ممانعت از نابودی حاکمیت اسلامی تمام توان مادی و معنوی خود را آماده سازید.</a:t>
            </a:r>
          </a:p>
          <a:p>
            <a:pPr marL="0" indent="0" algn="ctr">
              <a:lnSpc>
                <a:spcPct val="150000"/>
              </a:lnSpc>
              <a:buNone/>
            </a:pPr>
            <a:r>
              <a:rPr lang="fa-IR" b="1" dirty="0">
                <a:solidFill>
                  <a:srgbClr val="FFFF00"/>
                </a:solidFill>
              </a:rPr>
              <a:t>وَ أَعِدُّوا لَهُمْ مَا اسْتَطَعْتُمْ مِنْ قُوَّةٍ وَ مِنْ رِباطِ الْخَيْلِ تُرْهِبُونَ بِهِ عَدُوَّ اللَّهِ وَ عَدُوَّکُمْ وَ آخَرينَ مِنْ دُونِهِمْ لا تَعْلَمُونَهُمُ اللَّهُ يَعْلَمُهُمْ وَ ما تُنْفِقُوا مِنْ شَيْ‏ءٍ في‏ سَبيلِ اللَّهِ </a:t>
            </a:r>
            <a:r>
              <a:rPr lang="fa-IR" b="1" dirty="0" smtClean="0">
                <a:solidFill>
                  <a:srgbClr val="FFFF00"/>
                </a:solidFill>
              </a:rPr>
              <a:t>يُوَفَّ </a:t>
            </a:r>
            <a:r>
              <a:rPr lang="fa-IR" b="1" dirty="0">
                <a:solidFill>
                  <a:srgbClr val="FFFF00"/>
                </a:solidFill>
              </a:rPr>
              <a:t>إِلَيْکُمْ وَ أَنْتُمْ لا </a:t>
            </a:r>
            <a:r>
              <a:rPr lang="fa-IR" b="1" dirty="0" smtClean="0">
                <a:solidFill>
                  <a:srgbClr val="FFFF00"/>
                </a:solidFill>
              </a:rPr>
              <a:t>تُظْلَمُونَ </a:t>
            </a:r>
            <a:r>
              <a:rPr lang="fa-IR" b="1" dirty="0" smtClean="0">
                <a:solidFill>
                  <a:srgbClr val="FFFF00"/>
                </a:solidFill>
                <a:cs typeface="B Zar" panose="00000400000000000000" pitchFamily="2" charset="-78"/>
              </a:rPr>
              <a:t>(انفال/ 60)</a:t>
            </a:r>
            <a:endParaRPr lang="fa-IR"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54</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54</a:t>
            </a:fld>
            <a:endParaRPr lang="en-US" sz="2000" dirty="0"/>
          </a:p>
        </p:txBody>
      </p:sp>
    </p:spTree>
    <p:extLst>
      <p:ext uri="{BB962C8B-B14F-4D97-AF65-F5344CB8AC3E}">
        <p14:creationId xmlns:p14="http://schemas.microsoft.com/office/powerpoint/2010/main" val="243233979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 by="(-#ppt_w*2)" calcmode="lin" valueType="num">
                                      <p:cBhvr rctx="PPT">
                                        <p:cTn id="7" dur="250" autoRev="1" fill="hold">
                                          <p:stCondLst>
                                            <p:cond delay="0"/>
                                          </p:stCondLst>
                                        </p:cTn>
                                        <p:tgtEl>
                                          <p:spTgt spid="3">
                                            <p:txEl>
                                              <p:pRg st="1" end="1"/>
                                            </p:txEl>
                                          </p:spTgt>
                                        </p:tgtEl>
                                        <p:attrNameLst>
                                          <p:attrName>ppt_w</p:attrName>
                                        </p:attrNameLst>
                                      </p:cBhvr>
                                    </p:anim>
                                    <p:anim by="(#ppt_w*0.50)" calcmode="lin" valueType="num">
                                      <p:cBhvr>
                                        <p:cTn id="8" dur="250" decel="50000" autoRev="1" fill="hold">
                                          <p:stCondLst>
                                            <p:cond delay="0"/>
                                          </p:stCondLst>
                                        </p:cTn>
                                        <p:tgtEl>
                                          <p:spTgt spid="3">
                                            <p:txEl>
                                              <p:pRg st="1" end="1"/>
                                            </p:txEl>
                                          </p:spTgt>
                                        </p:tgtEl>
                                        <p:attrNameLst>
                                          <p:attrName>ppt_x</p:attrName>
                                        </p:attrNameLst>
                                      </p:cBhvr>
                                    </p:anim>
                                    <p:anim from="(-#ppt_h/2)" to="(#ppt_y)" calcmode="lin" valueType="num">
                                      <p:cBhvr>
                                        <p:cTn id="9" dur="500" fill="hold">
                                          <p:stCondLst>
                                            <p:cond delay="0"/>
                                          </p:stCondLst>
                                        </p:cTn>
                                        <p:tgtEl>
                                          <p:spTgt spid="3">
                                            <p:txEl>
                                              <p:pRg st="1" end="1"/>
                                            </p:txEl>
                                          </p:spTgt>
                                        </p:tgtEl>
                                        <p:attrNameLst>
                                          <p:attrName>ppt_y</p:attrName>
                                        </p:attrNameLst>
                                      </p:cBhvr>
                                    </p:anim>
                                    <p:animRot by="21600000">
                                      <p:cBhvr>
                                        <p:cTn id="10" dur="500" fill="hold">
                                          <p:stCondLst>
                                            <p:cond delay="0"/>
                                          </p:stCondLst>
                                        </p:cTn>
                                        <p:tgtEl>
                                          <p:spTgt spid="3">
                                            <p:txEl>
                                              <p:pRg st="1" end="1"/>
                                            </p:txEl>
                                          </p:spTgt>
                                        </p:tgtEl>
                                        <p:attrNameLst>
                                          <p:attrName>r</p:attrName>
                                        </p:attrNameLst>
                                      </p:cBhvr>
                                    </p:animRot>
                                  </p:childTnLst>
                                </p:cTn>
                              </p:par>
                            </p:childTnLst>
                          </p:cTn>
                        </p:par>
                        <p:par>
                          <p:cTn id="11" fill="hold">
                            <p:stCondLst>
                              <p:cond delay="5600"/>
                            </p:stCondLst>
                            <p:childTnLst>
                              <p:par>
                                <p:cTn id="12" presetID="56" presetClass="entr" presetSubtype="0" fill="hold" nodeType="afterEffect">
                                  <p:stCondLst>
                                    <p:cond delay="0"/>
                                  </p:stCondLst>
                                  <p:iterate type="lt">
                                    <p:tmPct val="10000"/>
                                  </p:iterate>
                                  <p:childTnLst>
                                    <p:set>
                                      <p:cBhvr>
                                        <p:cTn id="13" dur="1" fill="hold">
                                          <p:stCondLst>
                                            <p:cond delay="0"/>
                                          </p:stCondLst>
                                        </p:cTn>
                                        <p:tgtEl>
                                          <p:spTgt spid="3">
                                            <p:txEl>
                                              <p:pRg st="2" end="2"/>
                                            </p:txEl>
                                          </p:spTgt>
                                        </p:tgtEl>
                                        <p:attrNameLst>
                                          <p:attrName>style.visibility</p:attrName>
                                        </p:attrNameLst>
                                      </p:cBhvr>
                                      <p:to>
                                        <p:strVal val="visible"/>
                                      </p:to>
                                    </p:set>
                                    <p:anim by="(-#ppt_w*2)" calcmode="lin" valueType="num">
                                      <p:cBhvr rctx="PPT">
                                        <p:cTn id="14" dur="250" autoRev="1" fill="hold">
                                          <p:stCondLst>
                                            <p:cond delay="0"/>
                                          </p:stCondLst>
                                        </p:cTn>
                                        <p:tgtEl>
                                          <p:spTgt spid="3">
                                            <p:txEl>
                                              <p:pRg st="2" end="2"/>
                                            </p:txEl>
                                          </p:spTgt>
                                        </p:tgtEl>
                                        <p:attrNameLst>
                                          <p:attrName>ppt_w</p:attrName>
                                        </p:attrNameLst>
                                      </p:cBhvr>
                                    </p:anim>
                                    <p:anim by="(#ppt_w*0.50)" calcmode="lin" valueType="num">
                                      <p:cBhvr>
                                        <p:cTn id="15" dur="250" decel="50000" autoRev="1" fill="hold">
                                          <p:stCondLst>
                                            <p:cond delay="0"/>
                                          </p:stCondLst>
                                        </p:cTn>
                                        <p:tgtEl>
                                          <p:spTgt spid="3">
                                            <p:txEl>
                                              <p:pRg st="2" end="2"/>
                                            </p:txEl>
                                          </p:spTgt>
                                        </p:tgtEl>
                                        <p:attrNameLst>
                                          <p:attrName>ppt_x</p:attrName>
                                        </p:attrNameLst>
                                      </p:cBhvr>
                                    </p:anim>
                                    <p:anim from="(-#ppt_h/2)" to="(#ppt_y)" calcmode="lin" valueType="num">
                                      <p:cBhvr>
                                        <p:cTn id="16" dur="500" fill="hold">
                                          <p:stCondLst>
                                            <p:cond delay="0"/>
                                          </p:stCondLst>
                                        </p:cTn>
                                        <p:tgtEl>
                                          <p:spTgt spid="3">
                                            <p:txEl>
                                              <p:pRg st="2" end="2"/>
                                            </p:txEl>
                                          </p:spTgt>
                                        </p:tgtEl>
                                        <p:attrNameLst>
                                          <p:attrName>ppt_y</p:attrName>
                                        </p:attrNameLst>
                                      </p:cBhvr>
                                    </p:anim>
                                    <p:animRot by="21600000">
                                      <p:cBhvr>
                                        <p:cTn id="17" dur="500" fill="hold">
                                          <p:stCondLst>
                                            <p:cond delay="0"/>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219200"/>
            <a:ext cx="8475165" cy="5181600"/>
          </a:xfrm>
        </p:spPr>
        <p:txBody>
          <a:bodyPr/>
          <a:lstStyle/>
          <a:p>
            <a:pPr marL="0" indent="0" algn="just">
              <a:lnSpc>
                <a:spcPct val="150000"/>
              </a:lnSpc>
              <a:buNone/>
            </a:pPr>
            <a:endParaRPr lang="fa-IR" b="1" dirty="0" smtClean="0">
              <a:solidFill>
                <a:schemeClr val="tx2">
                  <a:lumMod val="60000"/>
                  <a:lumOff val="40000"/>
                </a:schemeClr>
              </a:solidFill>
              <a:cs typeface="B Zar" panose="00000400000000000000" pitchFamily="2" charset="-78"/>
            </a:endParaRPr>
          </a:p>
          <a:p>
            <a:pPr marL="0" indent="0" algn="just">
              <a:lnSpc>
                <a:spcPct val="150000"/>
              </a:lnSpc>
              <a:buNone/>
            </a:pPr>
            <a:r>
              <a:rPr lang="fa-IR" b="1" dirty="0" smtClean="0">
                <a:solidFill>
                  <a:schemeClr val="tx2">
                    <a:lumMod val="60000"/>
                    <a:lumOff val="40000"/>
                  </a:schemeClr>
                </a:solidFill>
                <a:cs typeface="B Zar" panose="00000400000000000000" pitchFamily="2" charset="-78"/>
              </a:rPr>
              <a:t>3/2- </a:t>
            </a:r>
            <a:r>
              <a:rPr lang="fa-IR" b="1" dirty="0">
                <a:solidFill>
                  <a:schemeClr val="tx2">
                    <a:lumMod val="60000"/>
                    <a:lumOff val="40000"/>
                  </a:schemeClr>
                </a:solidFill>
                <a:cs typeface="B Zar" panose="00000400000000000000" pitchFamily="2" charset="-78"/>
              </a:rPr>
              <a:t>همه مسلمانان برای حفظ امنیت خود و دفاع از مرزهای خویش دائما مراقب و آماده باشند.</a:t>
            </a:r>
          </a:p>
          <a:p>
            <a:pPr marL="0" indent="0" algn="just">
              <a:lnSpc>
                <a:spcPct val="150000"/>
              </a:lnSpc>
              <a:buNone/>
            </a:pPr>
            <a:r>
              <a:rPr lang="fa-IR" b="1" dirty="0">
                <a:solidFill>
                  <a:schemeClr val="tx2">
                    <a:lumMod val="60000"/>
                    <a:lumOff val="40000"/>
                  </a:schemeClr>
                </a:solidFill>
                <a:cs typeface="B Zar" panose="00000400000000000000" pitchFamily="2" charset="-78"/>
              </a:rPr>
              <a:t>3/3- همه مسلمانان موظفند برای محافظت در برابر دشمن تمامی ظرفیتهای مادی و معنوی را بسیج نمایند</a:t>
            </a:r>
            <a:r>
              <a:rPr lang="fa-IR" b="1" dirty="0" smtClean="0">
                <a:solidFill>
                  <a:schemeClr val="tx2">
                    <a:lumMod val="60000"/>
                    <a:lumOff val="40000"/>
                  </a:schemeClr>
                </a:solidFill>
                <a:cs typeface="B Zar" panose="00000400000000000000" pitchFamily="2" charset="-78"/>
              </a:rPr>
              <a:t>.</a:t>
            </a:r>
          </a:p>
          <a:p>
            <a:pPr marL="0" indent="0" algn="ctr">
              <a:lnSpc>
                <a:spcPct val="150000"/>
              </a:lnSpc>
              <a:buNone/>
            </a:pPr>
            <a:r>
              <a:rPr lang="fa-IR" b="1" dirty="0">
                <a:solidFill>
                  <a:srgbClr val="FFFF00"/>
                </a:solidFill>
              </a:rPr>
              <a:t>يا أَيُّهَا الَّذينَ آمَنُوا خُذُوا حِذْرَکُمْ فَانْفِرُوا ثُباتٍ أَوِ انْفِرُوا </a:t>
            </a:r>
            <a:r>
              <a:rPr lang="fa-IR" b="1" dirty="0" smtClean="0">
                <a:solidFill>
                  <a:srgbClr val="FFFF00"/>
                </a:solidFill>
              </a:rPr>
              <a:t>جَميعاً          </a:t>
            </a:r>
            <a:r>
              <a:rPr lang="fa-IR" b="1" dirty="0" smtClean="0">
                <a:solidFill>
                  <a:srgbClr val="FFFF00"/>
                </a:solidFill>
                <a:cs typeface="B Zar" panose="00000400000000000000" pitchFamily="2" charset="-78"/>
              </a:rPr>
              <a:t>(نساء / 71)</a:t>
            </a:r>
            <a:endParaRPr lang="fa-IR" b="1" dirty="0">
              <a:solidFill>
                <a:srgbClr val="FFFF00"/>
              </a:solidFill>
              <a:cs typeface="B Zar" panose="00000400000000000000" pitchFamily="2" charset="-78"/>
            </a:endParaRPr>
          </a:p>
          <a:p>
            <a:endParaRPr lang="fa-IR" dirty="0"/>
          </a:p>
        </p:txBody>
      </p:sp>
      <p:sp>
        <p:nvSpPr>
          <p:cNvPr id="5" name="Slide Number Placeholder 4"/>
          <p:cNvSpPr>
            <a:spLocks noGrp="1"/>
          </p:cNvSpPr>
          <p:nvPr>
            <p:ph type="sldNum" sz="quarter" idx="12"/>
          </p:nvPr>
        </p:nvSpPr>
        <p:spPr/>
        <p:txBody>
          <a:bodyPr/>
          <a:lstStyle/>
          <a:p>
            <a:fld id="{769DC3D2-2B4D-4328-871D-A3A51B5CD5FC}" type="slidenum">
              <a:rPr lang="en-US" smtClean="0"/>
              <a:pPr/>
              <a:t>55</a:t>
            </a:fld>
            <a:endParaRPr lang="en-US"/>
          </a:p>
        </p:txBody>
      </p:sp>
      <p:sp>
        <p:nvSpPr>
          <p:cNvPr id="7" name="Slide Number Placeholder 2"/>
          <p:cNvSpPr txBox="1">
            <a:spLocks/>
          </p:cNvSpPr>
          <p:nvPr/>
        </p:nvSpPr>
        <p:spPr bwMode="auto">
          <a:xfrm>
            <a:off x="8420905" y="161826"/>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55</a:t>
            </a:fld>
            <a:endParaRPr lang="en-US" sz="2000" dirty="0"/>
          </a:p>
        </p:txBody>
      </p:sp>
      <p:sp>
        <p:nvSpPr>
          <p:cNvPr id="8" name="Left Arrow 7">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
        <p:nvSpPr>
          <p:cNvPr id="9" name="Title 1"/>
          <p:cNvSpPr>
            <a:spLocks noGrp="1"/>
          </p:cNvSpPr>
          <p:nvPr>
            <p:ph type="title"/>
          </p:nvPr>
        </p:nvSpPr>
        <p:spPr>
          <a:xfrm>
            <a:off x="31204" y="238564"/>
            <a:ext cx="7781156" cy="457200"/>
          </a:xfrm>
        </p:spPr>
        <p:txBody>
          <a:bodyPr/>
          <a:lstStyle/>
          <a:p>
            <a:r>
              <a:rPr lang="fa-IR" dirty="0">
                <a:solidFill>
                  <a:srgbClr val="FFC000"/>
                </a:solidFill>
                <a:cs typeface="B Davat" panose="00000400000000000000" pitchFamily="2" charset="-78"/>
              </a:rPr>
              <a:t>نداشتن آمادگی همه جانبه مادی و </a:t>
            </a:r>
            <a:r>
              <a:rPr lang="fa-IR" dirty="0" smtClean="0">
                <a:solidFill>
                  <a:srgbClr val="FFC000"/>
                </a:solidFill>
                <a:cs typeface="B Davat" panose="00000400000000000000" pitchFamily="2" charset="-78"/>
              </a:rPr>
              <a:t>معنوی</a:t>
            </a:r>
            <a:endParaRPr lang="fa-IR" dirty="0">
              <a:solidFill>
                <a:srgbClr val="FFC000"/>
              </a:solidFill>
              <a:cs typeface="B Davat" panose="00000400000000000000" pitchFamily="2" charset="-78"/>
            </a:endParaRPr>
          </a:p>
        </p:txBody>
      </p:sp>
    </p:spTree>
    <p:extLst>
      <p:ext uri="{BB962C8B-B14F-4D97-AF65-F5344CB8AC3E}">
        <p14:creationId xmlns:p14="http://schemas.microsoft.com/office/powerpoint/2010/main" val="619804426"/>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 by="(-#ppt_w*2)" calcmode="lin" valueType="num">
                                      <p:cBhvr rctx="PPT">
                                        <p:cTn id="7" dur="250" autoRev="1" fill="hold">
                                          <p:stCondLst>
                                            <p:cond delay="0"/>
                                          </p:stCondLst>
                                        </p:cTn>
                                        <p:tgtEl>
                                          <p:spTgt spid="3">
                                            <p:txEl>
                                              <p:pRg st="1" end="1"/>
                                            </p:txEl>
                                          </p:spTgt>
                                        </p:tgtEl>
                                        <p:attrNameLst>
                                          <p:attrName>ppt_w</p:attrName>
                                        </p:attrNameLst>
                                      </p:cBhvr>
                                    </p:anim>
                                    <p:anim by="(#ppt_w*0.50)" calcmode="lin" valueType="num">
                                      <p:cBhvr>
                                        <p:cTn id="8" dur="250" decel="50000" autoRev="1" fill="hold">
                                          <p:stCondLst>
                                            <p:cond delay="0"/>
                                          </p:stCondLst>
                                        </p:cTn>
                                        <p:tgtEl>
                                          <p:spTgt spid="3">
                                            <p:txEl>
                                              <p:pRg st="1" end="1"/>
                                            </p:txEl>
                                          </p:spTgt>
                                        </p:tgtEl>
                                        <p:attrNameLst>
                                          <p:attrName>ppt_x</p:attrName>
                                        </p:attrNameLst>
                                      </p:cBhvr>
                                    </p:anim>
                                    <p:anim from="(-#ppt_h/2)" to="(#ppt_y)" calcmode="lin" valueType="num">
                                      <p:cBhvr>
                                        <p:cTn id="9" dur="500" fill="hold">
                                          <p:stCondLst>
                                            <p:cond delay="0"/>
                                          </p:stCondLst>
                                        </p:cTn>
                                        <p:tgtEl>
                                          <p:spTgt spid="3">
                                            <p:txEl>
                                              <p:pRg st="1" end="1"/>
                                            </p:txEl>
                                          </p:spTgt>
                                        </p:tgtEl>
                                        <p:attrNameLst>
                                          <p:attrName>ppt_y</p:attrName>
                                        </p:attrNameLst>
                                      </p:cBhvr>
                                    </p:anim>
                                    <p:animRot by="21600000">
                                      <p:cBhvr>
                                        <p:cTn id="10" dur="500" fill="hold">
                                          <p:stCondLst>
                                            <p:cond delay="0"/>
                                          </p:stCondLst>
                                        </p:cTn>
                                        <p:tgtEl>
                                          <p:spTgt spid="3">
                                            <p:txEl>
                                              <p:pRg st="1" end="1"/>
                                            </p:txEl>
                                          </p:spTgt>
                                        </p:tgtEl>
                                        <p:attrNameLst>
                                          <p:attrName>r</p:attrName>
                                        </p:attrNameLst>
                                      </p:cBhvr>
                                    </p:animRot>
                                  </p:childTnLst>
                                </p:cTn>
                              </p:par>
                            </p:childTnLst>
                          </p:cTn>
                        </p:par>
                        <p:par>
                          <p:cTn id="11" fill="hold">
                            <p:stCondLst>
                              <p:cond delay="3900"/>
                            </p:stCondLst>
                            <p:childTnLst>
                              <p:par>
                                <p:cTn id="12" presetID="56" presetClass="entr" presetSubtype="0" fill="hold" nodeType="afterEffect">
                                  <p:stCondLst>
                                    <p:cond delay="0"/>
                                  </p:stCondLst>
                                  <p:iterate type="lt">
                                    <p:tmPct val="10000"/>
                                  </p:iterate>
                                  <p:childTnLst>
                                    <p:set>
                                      <p:cBhvr>
                                        <p:cTn id="13" dur="1" fill="hold">
                                          <p:stCondLst>
                                            <p:cond delay="0"/>
                                          </p:stCondLst>
                                        </p:cTn>
                                        <p:tgtEl>
                                          <p:spTgt spid="3">
                                            <p:txEl>
                                              <p:pRg st="2" end="2"/>
                                            </p:txEl>
                                          </p:spTgt>
                                        </p:tgtEl>
                                        <p:attrNameLst>
                                          <p:attrName>style.visibility</p:attrName>
                                        </p:attrNameLst>
                                      </p:cBhvr>
                                      <p:to>
                                        <p:strVal val="visible"/>
                                      </p:to>
                                    </p:set>
                                    <p:anim by="(-#ppt_w*2)" calcmode="lin" valueType="num">
                                      <p:cBhvr rctx="PPT">
                                        <p:cTn id="14" dur="250" autoRev="1" fill="hold">
                                          <p:stCondLst>
                                            <p:cond delay="0"/>
                                          </p:stCondLst>
                                        </p:cTn>
                                        <p:tgtEl>
                                          <p:spTgt spid="3">
                                            <p:txEl>
                                              <p:pRg st="2" end="2"/>
                                            </p:txEl>
                                          </p:spTgt>
                                        </p:tgtEl>
                                        <p:attrNameLst>
                                          <p:attrName>ppt_w</p:attrName>
                                        </p:attrNameLst>
                                      </p:cBhvr>
                                    </p:anim>
                                    <p:anim by="(#ppt_w*0.50)" calcmode="lin" valueType="num">
                                      <p:cBhvr>
                                        <p:cTn id="15" dur="250" decel="50000" autoRev="1" fill="hold">
                                          <p:stCondLst>
                                            <p:cond delay="0"/>
                                          </p:stCondLst>
                                        </p:cTn>
                                        <p:tgtEl>
                                          <p:spTgt spid="3">
                                            <p:txEl>
                                              <p:pRg st="2" end="2"/>
                                            </p:txEl>
                                          </p:spTgt>
                                        </p:tgtEl>
                                        <p:attrNameLst>
                                          <p:attrName>ppt_x</p:attrName>
                                        </p:attrNameLst>
                                      </p:cBhvr>
                                    </p:anim>
                                    <p:anim from="(-#ppt_h/2)" to="(#ppt_y)" calcmode="lin" valueType="num">
                                      <p:cBhvr>
                                        <p:cTn id="16" dur="500" fill="hold">
                                          <p:stCondLst>
                                            <p:cond delay="0"/>
                                          </p:stCondLst>
                                        </p:cTn>
                                        <p:tgtEl>
                                          <p:spTgt spid="3">
                                            <p:txEl>
                                              <p:pRg st="2" end="2"/>
                                            </p:txEl>
                                          </p:spTgt>
                                        </p:tgtEl>
                                        <p:attrNameLst>
                                          <p:attrName>ppt_y</p:attrName>
                                        </p:attrNameLst>
                                      </p:cBhvr>
                                    </p:anim>
                                    <p:animRot by="21600000">
                                      <p:cBhvr>
                                        <p:cTn id="17" dur="500" fill="hold">
                                          <p:stCondLst>
                                            <p:cond delay="0"/>
                                          </p:stCondLst>
                                        </p:cTn>
                                        <p:tgtEl>
                                          <p:spTgt spid="3">
                                            <p:txEl>
                                              <p:pRg st="2" end="2"/>
                                            </p:txEl>
                                          </p:spTgt>
                                        </p:tgtEl>
                                        <p:attrNameLst>
                                          <p:attrName>r</p:attrName>
                                        </p:attrNameLst>
                                      </p:cBhvr>
                                    </p:animRot>
                                  </p:childTnLst>
                                </p:cTn>
                              </p:par>
                            </p:childTnLst>
                          </p:cTn>
                        </p:par>
                        <p:par>
                          <p:cTn id="18" fill="hold">
                            <p:stCondLst>
                              <p:cond delay="8250"/>
                            </p:stCondLst>
                            <p:childTnLst>
                              <p:par>
                                <p:cTn id="19" presetID="56" presetClass="entr" presetSubtype="0" fill="hold" nodeType="afterEffect">
                                  <p:stCondLst>
                                    <p:cond delay="0"/>
                                  </p:stCondLst>
                                  <p:iterate type="lt">
                                    <p:tmPct val="10000"/>
                                  </p:iterate>
                                  <p:childTnLst>
                                    <p:set>
                                      <p:cBhvr>
                                        <p:cTn id="20" dur="1" fill="hold">
                                          <p:stCondLst>
                                            <p:cond delay="0"/>
                                          </p:stCondLst>
                                        </p:cTn>
                                        <p:tgtEl>
                                          <p:spTgt spid="3">
                                            <p:txEl>
                                              <p:pRg st="3" end="3"/>
                                            </p:txEl>
                                          </p:spTgt>
                                        </p:tgtEl>
                                        <p:attrNameLst>
                                          <p:attrName>style.visibility</p:attrName>
                                        </p:attrNameLst>
                                      </p:cBhvr>
                                      <p:to>
                                        <p:strVal val="visible"/>
                                      </p:to>
                                    </p:set>
                                    <p:anim by="(-#ppt_w*2)" calcmode="lin" valueType="num">
                                      <p:cBhvr rctx="PPT">
                                        <p:cTn id="21" dur="250" autoRev="1" fill="hold">
                                          <p:stCondLst>
                                            <p:cond delay="0"/>
                                          </p:stCondLst>
                                        </p:cTn>
                                        <p:tgtEl>
                                          <p:spTgt spid="3">
                                            <p:txEl>
                                              <p:pRg st="3" end="3"/>
                                            </p:txEl>
                                          </p:spTgt>
                                        </p:tgtEl>
                                        <p:attrNameLst>
                                          <p:attrName>ppt_w</p:attrName>
                                        </p:attrNameLst>
                                      </p:cBhvr>
                                    </p:anim>
                                    <p:anim by="(#ppt_w*0.50)" calcmode="lin" valueType="num">
                                      <p:cBhvr>
                                        <p:cTn id="22" dur="250" decel="50000" autoRev="1" fill="hold">
                                          <p:stCondLst>
                                            <p:cond delay="0"/>
                                          </p:stCondLst>
                                        </p:cTn>
                                        <p:tgtEl>
                                          <p:spTgt spid="3">
                                            <p:txEl>
                                              <p:pRg st="3" end="3"/>
                                            </p:txEl>
                                          </p:spTgt>
                                        </p:tgtEl>
                                        <p:attrNameLst>
                                          <p:attrName>ppt_x</p:attrName>
                                        </p:attrNameLst>
                                      </p:cBhvr>
                                    </p:anim>
                                    <p:anim from="(-#ppt_h/2)" to="(#ppt_y)" calcmode="lin" valueType="num">
                                      <p:cBhvr>
                                        <p:cTn id="23" dur="500" fill="hold">
                                          <p:stCondLst>
                                            <p:cond delay="0"/>
                                          </p:stCondLst>
                                        </p:cTn>
                                        <p:tgtEl>
                                          <p:spTgt spid="3">
                                            <p:txEl>
                                              <p:pRg st="3" end="3"/>
                                            </p:txEl>
                                          </p:spTgt>
                                        </p:tgtEl>
                                        <p:attrNameLst>
                                          <p:attrName>ppt_y</p:attrName>
                                        </p:attrNameLst>
                                      </p:cBhvr>
                                    </p:anim>
                                    <p:animRot by="21600000">
                                      <p:cBhvr>
                                        <p:cTn id="24" dur="500" fill="hold">
                                          <p:stCondLst>
                                            <p:cond delay="0"/>
                                          </p:stCondLst>
                                        </p:cTn>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4" y="238564"/>
            <a:ext cx="7277100" cy="457200"/>
          </a:xfrm>
        </p:spPr>
        <p:txBody>
          <a:bodyPr/>
          <a:lstStyle/>
          <a:p>
            <a:pPr marL="514350" indent="-514350"/>
            <a:r>
              <a:rPr lang="fa-IR" dirty="0">
                <a:solidFill>
                  <a:srgbClr val="FFC000"/>
                </a:solidFill>
                <a:cs typeface="B Davat" panose="00000400000000000000" pitchFamily="2" charset="-78"/>
              </a:rPr>
              <a:t>نعمت های دیگر را بر امنیت ترجیح دادن</a:t>
            </a:r>
          </a:p>
        </p:txBody>
      </p:sp>
      <p:sp>
        <p:nvSpPr>
          <p:cNvPr id="3" name="Content Placeholder 2"/>
          <p:cNvSpPr>
            <a:spLocks noGrp="1"/>
          </p:cNvSpPr>
          <p:nvPr>
            <p:ph idx="1"/>
          </p:nvPr>
        </p:nvSpPr>
        <p:spPr>
          <a:xfrm>
            <a:off x="0" y="1052736"/>
            <a:ext cx="9144000" cy="5348064"/>
          </a:xfrm>
        </p:spPr>
        <p:txBody>
          <a:bodyPr/>
          <a:lstStyle/>
          <a:p>
            <a:pPr marL="0" indent="0">
              <a:lnSpc>
                <a:spcPct val="150000"/>
              </a:lnSpc>
              <a:buNone/>
            </a:pPr>
            <a:endParaRPr lang="fa-IR" b="1" dirty="0" smtClean="0">
              <a:solidFill>
                <a:schemeClr val="tx2">
                  <a:lumMod val="60000"/>
                  <a:lumOff val="40000"/>
                </a:schemeClr>
              </a:solidFill>
              <a:cs typeface="B Zar" panose="00000400000000000000" pitchFamily="2" charset="-78"/>
            </a:endParaRPr>
          </a:p>
          <a:p>
            <a:pPr marL="0" indent="0">
              <a:lnSpc>
                <a:spcPct val="150000"/>
              </a:lnSpc>
              <a:buNone/>
            </a:pPr>
            <a:r>
              <a:rPr lang="fa-IR" sz="3200" b="1" dirty="0" smtClean="0">
                <a:solidFill>
                  <a:schemeClr val="tx2">
                    <a:lumMod val="60000"/>
                    <a:lumOff val="40000"/>
                  </a:schemeClr>
                </a:solidFill>
                <a:cs typeface="B Zar" panose="00000400000000000000" pitchFamily="2" charset="-78"/>
              </a:rPr>
              <a:t>4/1- اولین مؤلفه اصلی تشکیل جامعه و دولت توحیدی و راز تداوم آن قدرت دفاعی و امنیتی است .</a:t>
            </a:r>
          </a:p>
          <a:p>
            <a:pPr marL="0" indent="0" algn="ctr">
              <a:lnSpc>
                <a:spcPct val="150000"/>
              </a:lnSpc>
              <a:buNone/>
            </a:pPr>
            <a:r>
              <a:rPr lang="fa-IR" b="1" dirty="0">
                <a:solidFill>
                  <a:srgbClr val="FFFF00"/>
                </a:solidFill>
              </a:rPr>
              <a:t>وَ إِذْ قالَ إِبْراهيمُ رَبِّ اجْعَلْ هذا </a:t>
            </a:r>
            <a:r>
              <a:rPr lang="fa-IR" b="1" dirty="0" smtClean="0">
                <a:solidFill>
                  <a:srgbClr val="FFFF00"/>
                </a:solidFill>
              </a:rPr>
              <a:t>بَلَداً آمِناً </a:t>
            </a:r>
            <a:r>
              <a:rPr lang="fa-IR" b="1" dirty="0" smtClean="0">
                <a:solidFill>
                  <a:srgbClr val="FFFF00"/>
                </a:solidFill>
                <a:cs typeface="B Zar" panose="00000400000000000000" pitchFamily="2" charset="-78"/>
              </a:rPr>
              <a:t>(بقره/ 126)</a:t>
            </a:r>
          </a:p>
          <a:p>
            <a:pPr marL="0" indent="0">
              <a:lnSpc>
                <a:spcPct val="150000"/>
              </a:lnSpc>
              <a:buNone/>
            </a:pPr>
            <a:r>
              <a:rPr lang="fa-IR" sz="3200" b="1" dirty="0" smtClean="0">
                <a:solidFill>
                  <a:schemeClr val="tx2">
                    <a:lumMod val="60000"/>
                    <a:lumOff val="40000"/>
                  </a:schemeClr>
                </a:solidFill>
                <a:cs typeface="B Zar" panose="00000400000000000000" pitchFamily="2" charset="-78"/>
              </a:rPr>
              <a:t>4/2- نعمت </a:t>
            </a:r>
            <a:r>
              <a:rPr lang="fa-IR" sz="3200" b="1" dirty="0">
                <a:solidFill>
                  <a:schemeClr val="tx2">
                    <a:lumMod val="60000"/>
                    <a:lumOff val="40000"/>
                  </a:schemeClr>
                </a:solidFill>
                <a:cs typeface="B Zar" panose="00000400000000000000" pitchFamily="2" charset="-78"/>
              </a:rPr>
              <a:t>امنیت از همه نعمتها بالاتر </a:t>
            </a:r>
            <a:r>
              <a:rPr lang="fa-IR" sz="3200" b="1" dirty="0" smtClean="0">
                <a:solidFill>
                  <a:schemeClr val="tx2">
                    <a:lumMod val="60000"/>
                    <a:lumOff val="40000"/>
                  </a:schemeClr>
                </a:solidFill>
                <a:cs typeface="B Zar" panose="00000400000000000000" pitchFamily="2" charset="-78"/>
              </a:rPr>
              <a:t>است.</a:t>
            </a:r>
          </a:p>
          <a:p>
            <a:pPr marL="0" indent="0" algn="ctr">
              <a:lnSpc>
                <a:spcPct val="150000"/>
              </a:lnSpc>
              <a:buNone/>
            </a:pPr>
            <a:r>
              <a:rPr lang="fa-IR" b="1" dirty="0">
                <a:solidFill>
                  <a:srgbClr val="FFFF00"/>
                </a:solidFill>
              </a:rPr>
              <a:t>فَلَمَّا دَخَلُوا عَلي‏ يُوسُفَ آوي‏ إِلَيْهِ أَبَوَيْهِ وَ قالَ ادْخُلُوا مِصْرَ إِنْ شاءَ اللَّهُ </a:t>
            </a:r>
            <a:r>
              <a:rPr lang="fa-IR" b="1" dirty="0" smtClean="0">
                <a:solidFill>
                  <a:srgbClr val="FFFF00"/>
                </a:solidFill>
              </a:rPr>
              <a:t>آمِنينَ</a:t>
            </a:r>
          </a:p>
          <a:p>
            <a:pPr marL="0" indent="0" algn="ctr">
              <a:lnSpc>
                <a:spcPct val="150000"/>
              </a:lnSpc>
              <a:buNone/>
            </a:pPr>
            <a:r>
              <a:rPr lang="fa-IR" b="1" dirty="0">
                <a:solidFill>
                  <a:srgbClr val="FFFF00"/>
                </a:solidFill>
                <a:cs typeface="B Zar" panose="00000400000000000000" pitchFamily="2" charset="-78"/>
              </a:rPr>
              <a:t>(یوسف / 99)</a:t>
            </a: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56</a:t>
            </a:fld>
            <a:endParaRPr lang="en-US" dirty="0"/>
          </a:p>
        </p:txBody>
      </p:sp>
      <p:sp>
        <p:nvSpPr>
          <p:cNvPr id="6" name="Slide Number Placeholder 2"/>
          <p:cNvSpPr txBox="1">
            <a:spLocks/>
          </p:cNvSpPr>
          <p:nvPr/>
        </p:nvSpPr>
        <p:spPr bwMode="auto">
          <a:xfrm>
            <a:off x="8388424"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56</a:t>
            </a:fld>
            <a:endParaRPr lang="en-US" sz="2000" dirty="0"/>
          </a:p>
        </p:txBody>
      </p:sp>
    </p:spTree>
    <p:extLst>
      <p:ext uri="{BB962C8B-B14F-4D97-AF65-F5344CB8AC3E}">
        <p14:creationId xmlns:p14="http://schemas.microsoft.com/office/powerpoint/2010/main" val="351115635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afterEffect">
                                  <p:stCondLst>
                                    <p:cond delay="0"/>
                                  </p:stCondLst>
                                  <p:iterate type="lt">
                                    <p:tmPct val="4000"/>
                                  </p:iterate>
                                  <p:childTnLst>
                                    <p:set>
                                      <p:cBhvr override="childStyle">
                                        <p:cTn id="6" dur="2000" fill="hold"/>
                                        <p:tgtEl>
                                          <p:spTgt spid="3">
                                            <p:txEl>
                                              <p:pRg st="1" end="1"/>
                                            </p:txEl>
                                          </p:spTgt>
                                        </p:tgtEl>
                                        <p:attrNameLst>
                                          <p:attrName>style.color</p:attrName>
                                        </p:attrNameLst>
                                      </p:cBhvr>
                                      <p:to>
                                        <p:clrVal>
                                          <a:srgbClr val="FD51F5"/>
                                        </p:clrVal>
                                      </p:to>
                                    </p:set>
                                    <p:set>
                                      <p:cBhvr>
                                        <p:cTn id="7" dur="2000" fill="hold"/>
                                        <p:tgtEl>
                                          <p:spTgt spid="3">
                                            <p:txEl>
                                              <p:pRg st="1" end="1"/>
                                            </p:txEl>
                                          </p:spTgt>
                                        </p:tgtEl>
                                        <p:attrNameLst>
                                          <p:attrName>fillcolor</p:attrName>
                                        </p:attrNameLst>
                                      </p:cBhvr>
                                      <p:to>
                                        <p:clrVal>
                                          <a:srgbClr val="FD51F5"/>
                                        </p:clrVal>
                                      </p:to>
                                    </p:set>
                                    <p:set>
                                      <p:cBhvr>
                                        <p:cTn id="8" dur="2000" fill="hold"/>
                                        <p:tgtEl>
                                          <p:spTgt spid="3">
                                            <p:txEl>
                                              <p:pRg st="1" end="1"/>
                                            </p:txEl>
                                          </p:spTgt>
                                        </p:tgtEl>
                                        <p:attrNameLst>
                                          <p:attrName>fill.type</p:attrName>
                                        </p:attrNameLst>
                                      </p:cBhvr>
                                      <p:to>
                                        <p:strVal val="solid"/>
                                      </p:to>
                                    </p:set>
                                  </p:childTnLst>
                                </p:cTn>
                              </p:par>
                            </p:childTnLst>
                          </p:cTn>
                        </p:par>
                        <p:par>
                          <p:cTn id="9" fill="hold">
                            <p:stCondLst>
                              <p:cond delay="7520"/>
                            </p:stCondLst>
                            <p:childTnLst>
                              <p:par>
                                <p:cTn id="10" presetID="16" presetClass="emph" presetSubtype="0" fill="hold" nodeType="afterEffect">
                                  <p:stCondLst>
                                    <p:cond delay="0"/>
                                  </p:stCondLst>
                                  <p:iterate type="lt">
                                    <p:tmPct val="4000"/>
                                  </p:iterate>
                                  <p:childTnLst>
                                    <p:set>
                                      <p:cBhvr override="childStyle">
                                        <p:cTn id="11" dur="2000" fill="hold"/>
                                        <p:tgtEl>
                                          <p:spTgt spid="3">
                                            <p:txEl>
                                              <p:pRg st="2" end="2"/>
                                            </p:txEl>
                                          </p:spTgt>
                                        </p:tgtEl>
                                        <p:attrNameLst>
                                          <p:attrName>style.color</p:attrName>
                                        </p:attrNameLst>
                                      </p:cBhvr>
                                      <p:to>
                                        <p:clrVal>
                                          <a:schemeClr val="folHlink"/>
                                        </p:clrVal>
                                      </p:to>
                                    </p:set>
                                    <p:set>
                                      <p:cBhvr>
                                        <p:cTn id="12" dur="2000" fill="hold"/>
                                        <p:tgtEl>
                                          <p:spTgt spid="3">
                                            <p:txEl>
                                              <p:pRg st="2" end="2"/>
                                            </p:txEl>
                                          </p:spTgt>
                                        </p:tgtEl>
                                        <p:attrNameLst>
                                          <p:attrName>fillcolor</p:attrName>
                                        </p:attrNameLst>
                                      </p:cBhvr>
                                      <p:to>
                                        <p:clrVal>
                                          <a:schemeClr val="folHlink"/>
                                        </p:clrVal>
                                      </p:to>
                                    </p:set>
                                    <p:set>
                                      <p:cBhvr>
                                        <p:cTn id="13" dur="2000" fill="hold"/>
                                        <p:tgtEl>
                                          <p:spTgt spid="3">
                                            <p:txEl>
                                              <p:pRg st="2" end="2"/>
                                            </p:txEl>
                                          </p:spTgt>
                                        </p:tgtEl>
                                        <p:attrNameLst>
                                          <p:attrName>fill.type</p:attrName>
                                        </p:attrNameLst>
                                      </p:cBhvr>
                                      <p:to>
                                        <p:strVal val="solid"/>
                                      </p:to>
                                    </p:set>
                                  </p:childTnLst>
                                </p:cTn>
                              </p:par>
                            </p:childTnLst>
                          </p:cTn>
                        </p:par>
                        <p:par>
                          <p:cTn id="14" fill="hold">
                            <p:stCondLst>
                              <p:cond delay="14080"/>
                            </p:stCondLst>
                            <p:childTnLst>
                              <p:par>
                                <p:cTn id="15" presetID="16" presetClass="emph" presetSubtype="0" fill="hold" nodeType="afterEffect">
                                  <p:stCondLst>
                                    <p:cond delay="0"/>
                                  </p:stCondLst>
                                  <p:iterate type="lt">
                                    <p:tmPct val="4000"/>
                                  </p:iterate>
                                  <p:childTnLst>
                                    <p:set>
                                      <p:cBhvr override="childStyle">
                                        <p:cTn id="16" dur="2000" fill="hold"/>
                                        <p:tgtEl>
                                          <p:spTgt spid="3">
                                            <p:txEl>
                                              <p:pRg st="3" end="3"/>
                                            </p:txEl>
                                          </p:spTgt>
                                        </p:tgtEl>
                                        <p:attrNameLst>
                                          <p:attrName>style.color</p:attrName>
                                        </p:attrNameLst>
                                      </p:cBhvr>
                                      <p:to>
                                        <p:clrVal>
                                          <a:srgbClr val="FD51F5"/>
                                        </p:clrVal>
                                      </p:to>
                                    </p:set>
                                    <p:set>
                                      <p:cBhvr>
                                        <p:cTn id="17" dur="2000" fill="hold"/>
                                        <p:tgtEl>
                                          <p:spTgt spid="3">
                                            <p:txEl>
                                              <p:pRg st="3" end="3"/>
                                            </p:txEl>
                                          </p:spTgt>
                                        </p:tgtEl>
                                        <p:attrNameLst>
                                          <p:attrName>fillcolor</p:attrName>
                                        </p:attrNameLst>
                                      </p:cBhvr>
                                      <p:to>
                                        <p:clrVal>
                                          <a:srgbClr val="FD51F5"/>
                                        </p:clrVal>
                                      </p:to>
                                    </p:set>
                                    <p:set>
                                      <p:cBhvr>
                                        <p:cTn id="18" dur="2000" fill="hold"/>
                                        <p:tgtEl>
                                          <p:spTgt spid="3">
                                            <p:txEl>
                                              <p:pRg st="3" end="3"/>
                                            </p:txEl>
                                          </p:spTgt>
                                        </p:tgtEl>
                                        <p:attrNameLst>
                                          <p:attrName>fill.type</p:attrName>
                                        </p:attrNameLst>
                                      </p:cBhvr>
                                      <p:to>
                                        <p:strVal val="solid"/>
                                      </p:to>
                                    </p:set>
                                  </p:childTnLst>
                                </p:cTn>
                              </p:par>
                            </p:childTnLst>
                          </p:cTn>
                        </p:par>
                        <p:par>
                          <p:cTn id="19" fill="hold">
                            <p:stCondLst>
                              <p:cond delay="18720"/>
                            </p:stCondLst>
                            <p:childTnLst>
                              <p:par>
                                <p:cTn id="20" presetID="16" presetClass="emph" presetSubtype="0" fill="hold" nodeType="afterEffect">
                                  <p:stCondLst>
                                    <p:cond delay="0"/>
                                  </p:stCondLst>
                                  <p:iterate type="lt">
                                    <p:tmPct val="4000"/>
                                  </p:iterate>
                                  <p:childTnLst>
                                    <p:set>
                                      <p:cBhvr override="childStyle">
                                        <p:cTn id="21" dur="2000" fill="hold"/>
                                        <p:tgtEl>
                                          <p:spTgt spid="3">
                                            <p:txEl>
                                              <p:pRg st="4" end="4"/>
                                            </p:txEl>
                                          </p:spTgt>
                                        </p:tgtEl>
                                        <p:attrNameLst>
                                          <p:attrName>style.color</p:attrName>
                                        </p:attrNameLst>
                                      </p:cBhvr>
                                      <p:to>
                                        <p:clrVal>
                                          <a:schemeClr val="folHlink"/>
                                        </p:clrVal>
                                      </p:to>
                                    </p:set>
                                    <p:set>
                                      <p:cBhvr>
                                        <p:cTn id="22" dur="2000" fill="hold"/>
                                        <p:tgtEl>
                                          <p:spTgt spid="3">
                                            <p:txEl>
                                              <p:pRg st="4" end="4"/>
                                            </p:txEl>
                                          </p:spTgt>
                                        </p:tgtEl>
                                        <p:attrNameLst>
                                          <p:attrName>fillcolor</p:attrName>
                                        </p:attrNameLst>
                                      </p:cBhvr>
                                      <p:to>
                                        <p:clrVal>
                                          <a:schemeClr val="folHlink"/>
                                        </p:clrVal>
                                      </p:to>
                                    </p:set>
                                    <p:set>
                                      <p:cBhvr>
                                        <p:cTn id="23" dur="2000" fill="hold"/>
                                        <p:tgtEl>
                                          <p:spTgt spid="3">
                                            <p:txEl>
                                              <p:pRg st="4" end="4"/>
                                            </p:txEl>
                                          </p:spTgt>
                                        </p:tgtEl>
                                        <p:attrNameLst>
                                          <p:attrName>fill.type</p:attrName>
                                        </p:attrNameLst>
                                      </p:cBhvr>
                                      <p:to>
                                        <p:strVal val="solid"/>
                                      </p:to>
                                    </p:set>
                                  </p:childTnLst>
                                </p:cTn>
                              </p:par>
                            </p:childTnLst>
                          </p:cTn>
                        </p:par>
                        <p:par>
                          <p:cTn id="24" fill="hold">
                            <p:stCondLst>
                              <p:cond delay="28080"/>
                            </p:stCondLst>
                            <p:childTnLst>
                              <p:par>
                                <p:cTn id="25" presetID="16" presetClass="emph" presetSubtype="0" fill="hold" nodeType="afterEffect">
                                  <p:stCondLst>
                                    <p:cond delay="0"/>
                                  </p:stCondLst>
                                  <p:iterate type="lt">
                                    <p:tmPct val="4000"/>
                                  </p:iterate>
                                  <p:childTnLst>
                                    <p:set>
                                      <p:cBhvr override="childStyle">
                                        <p:cTn id="26" dur="2000" fill="hold"/>
                                        <p:tgtEl>
                                          <p:spTgt spid="3">
                                            <p:txEl>
                                              <p:pRg st="5" end="5"/>
                                            </p:txEl>
                                          </p:spTgt>
                                        </p:tgtEl>
                                        <p:attrNameLst>
                                          <p:attrName>style.color</p:attrName>
                                        </p:attrNameLst>
                                      </p:cBhvr>
                                      <p:to>
                                        <p:clrVal>
                                          <a:schemeClr val="folHlink"/>
                                        </p:clrVal>
                                      </p:to>
                                    </p:set>
                                    <p:set>
                                      <p:cBhvr>
                                        <p:cTn id="27" dur="2000" fill="hold"/>
                                        <p:tgtEl>
                                          <p:spTgt spid="3">
                                            <p:txEl>
                                              <p:pRg st="5" end="5"/>
                                            </p:txEl>
                                          </p:spTgt>
                                        </p:tgtEl>
                                        <p:attrNameLst>
                                          <p:attrName>fillcolor</p:attrName>
                                        </p:attrNameLst>
                                      </p:cBhvr>
                                      <p:to>
                                        <p:clrVal>
                                          <a:schemeClr val="folHlink"/>
                                        </p:clrVal>
                                      </p:to>
                                    </p:set>
                                    <p:set>
                                      <p:cBhvr>
                                        <p:cTn id="28" dur="2000" fill="hold"/>
                                        <p:tgtEl>
                                          <p:spTgt spid="3">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4" y="238564"/>
            <a:ext cx="7277100" cy="457200"/>
          </a:xfrm>
        </p:spPr>
        <p:txBody>
          <a:bodyPr/>
          <a:lstStyle/>
          <a:p>
            <a:pPr marL="514350" indent="-514350"/>
            <a:r>
              <a:rPr lang="fa-IR" dirty="0">
                <a:solidFill>
                  <a:srgbClr val="FFC000"/>
                </a:solidFill>
                <a:cs typeface="B Davat" panose="00000400000000000000" pitchFamily="2" charset="-78"/>
              </a:rPr>
              <a:t>نعمت های دیگر را بر امنیت ترجیح دادن</a:t>
            </a:r>
          </a:p>
        </p:txBody>
      </p:sp>
      <p:sp>
        <p:nvSpPr>
          <p:cNvPr id="3" name="Content Placeholder 2"/>
          <p:cNvSpPr>
            <a:spLocks noGrp="1"/>
          </p:cNvSpPr>
          <p:nvPr>
            <p:ph idx="1"/>
          </p:nvPr>
        </p:nvSpPr>
        <p:spPr>
          <a:xfrm>
            <a:off x="0" y="1052736"/>
            <a:ext cx="9144000" cy="5348064"/>
          </a:xfrm>
        </p:spPr>
        <p:txBody>
          <a:bodyPr/>
          <a:lstStyle/>
          <a:p>
            <a:pPr marL="0" indent="0">
              <a:lnSpc>
                <a:spcPct val="150000"/>
              </a:lnSpc>
              <a:buNone/>
            </a:pPr>
            <a:endParaRPr lang="fa-IR" sz="1600" b="1" dirty="0" smtClean="0">
              <a:solidFill>
                <a:schemeClr val="tx2">
                  <a:lumMod val="60000"/>
                  <a:lumOff val="40000"/>
                </a:schemeClr>
              </a:solidFill>
              <a:cs typeface="B Zar" panose="00000400000000000000" pitchFamily="2" charset="-78"/>
            </a:endParaRPr>
          </a:p>
          <a:p>
            <a:pPr marL="0" indent="0">
              <a:lnSpc>
                <a:spcPct val="150000"/>
              </a:lnSpc>
              <a:buNone/>
            </a:pPr>
            <a:r>
              <a:rPr lang="fa-IR" sz="3200" b="1" dirty="0" smtClean="0">
                <a:solidFill>
                  <a:schemeClr val="tx2">
                    <a:lumMod val="60000"/>
                    <a:lumOff val="40000"/>
                  </a:schemeClr>
                </a:solidFill>
                <a:cs typeface="B Zar" panose="00000400000000000000" pitchFamily="2" charset="-78"/>
              </a:rPr>
              <a:t>4/3- امنیت موجب می شود انسان ها موحد باشند و مجبور به پرستش بت ها و طواغیت نشوند.</a:t>
            </a:r>
          </a:p>
          <a:p>
            <a:pPr marL="0" indent="0" algn="ctr">
              <a:lnSpc>
                <a:spcPct val="150000"/>
              </a:lnSpc>
              <a:buNone/>
            </a:pPr>
            <a:r>
              <a:rPr lang="fa-IR" sz="2500" b="1" dirty="0">
                <a:solidFill>
                  <a:srgbClr val="FFFF00"/>
                </a:solidFill>
              </a:rPr>
              <a:t>وَ إِذْ قالَ إِبْراهيمُ رَبِّ اجْعَلْ هَذَا الْبَلَدَ آمِناً وَ اجْنُبْني‏ وَ بَنِيَّ أَنْ نَعْبُدَ </a:t>
            </a:r>
            <a:r>
              <a:rPr lang="fa-IR" sz="2500" b="1" dirty="0" smtClean="0">
                <a:solidFill>
                  <a:srgbClr val="FFFF00"/>
                </a:solidFill>
              </a:rPr>
              <a:t>الْأَصْنامَ </a:t>
            </a:r>
            <a:r>
              <a:rPr lang="fa-IR" sz="2500" b="1" dirty="0" smtClean="0">
                <a:solidFill>
                  <a:srgbClr val="FFFF00"/>
                </a:solidFill>
                <a:cs typeface="B Zar" panose="00000400000000000000" pitchFamily="2" charset="-78"/>
              </a:rPr>
              <a:t>(ابراهیم/ 35)</a:t>
            </a:r>
          </a:p>
          <a:p>
            <a:pPr marL="0" indent="0">
              <a:lnSpc>
                <a:spcPct val="150000"/>
              </a:lnSpc>
              <a:buNone/>
            </a:pPr>
            <a:r>
              <a:rPr lang="fa-IR" sz="3200" b="1" dirty="0" smtClean="0">
                <a:solidFill>
                  <a:schemeClr val="tx2">
                    <a:lumMod val="60000"/>
                    <a:lumOff val="40000"/>
                  </a:schemeClr>
                </a:solidFill>
                <a:cs typeface="B Zar" panose="00000400000000000000" pitchFamily="2" charset="-78"/>
              </a:rPr>
              <a:t>4/4- امنیت زمینه ساز و بسترساز عبادت است ولی گروهی قدر آن را نمی دانند و به سوی باطل و سقوط می روند.</a:t>
            </a:r>
          </a:p>
          <a:p>
            <a:pPr marL="0" indent="0" algn="ctr">
              <a:lnSpc>
                <a:spcPct val="150000"/>
              </a:lnSpc>
              <a:buNone/>
            </a:pPr>
            <a:r>
              <a:rPr lang="fa-IR" sz="2500" b="1" dirty="0">
                <a:solidFill>
                  <a:srgbClr val="FFFF00"/>
                </a:solidFill>
              </a:rPr>
              <a:t>أَ وَ لَمْ يَرَوْا أَنَّا جَعَلْنا حَرَماً آمِناً وَ يُتَخَطَّفُ النَّاسُ مِنْ حَوْلِهِمْ أَ فَبِالْباطِلِ يُؤْمِنُونَ وَ بِنِعْمَةِ اللَّهِ يَکْفُرُونَ </a:t>
            </a:r>
            <a:r>
              <a:rPr lang="fa-IR" sz="2500" b="1" dirty="0">
                <a:solidFill>
                  <a:srgbClr val="FFFF00"/>
                </a:solidFill>
                <a:cs typeface="B Zar" panose="00000400000000000000" pitchFamily="2" charset="-78"/>
              </a:rPr>
              <a:t>(عنکبوت/ 67)</a:t>
            </a: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57</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57</a:t>
            </a:fld>
            <a:endParaRPr lang="en-US" sz="2000" dirty="0"/>
          </a:p>
        </p:txBody>
      </p:sp>
      <p:sp>
        <p:nvSpPr>
          <p:cNvPr id="7" name="Left Arrow 6">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3061356400"/>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afterEffect">
                                  <p:stCondLst>
                                    <p:cond delay="0"/>
                                  </p:stCondLst>
                                  <p:iterate type="lt">
                                    <p:tmPct val="4000"/>
                                  </p:iterate>
                                  <p:childTnLst>
                                    <p:set>
                                      <p:cBhvr override="childStyle">
                                        <p:cTn id="6" dur="2000" fill="hold"/>
                                        <p:tgtEl>
                                          <p:spTgt spid="3">
                                            <p:txEl>
                                              <p:pRg st="1" end="1"/>
                                            </p:txEl>
                                          </p:spTgt>
                                        </p:tgtEl>
                                        <p:attrNameLst>
                                          <p:attrName>style.color</p:attrName>
                                        </p:attrNameLst>
                                      </p:cBhvr>
                                      <p:to>
                                        <p:clrVal>
                                          <a:srgbClr val="FD51F5"/>
                                        </p:clrVal>
                                      </p:to>
                                    </p:set>
                                    <p:set>
                                      <p:cBhvr>
                                        <p:cTn id="7" dur="2000" fill="hold"/>
                                        <p:tgtEl>
                                          <p:spTgt spid="3">
                                            <p:txEl>
                                              <p:pRg st="1" end="1"/>
                                            </p:txEl>
                                          </p:spTgt>
                                        </p:tgtEl>
                                        <p:attrNameLst>
                                          <p:attrName>fillcolor</p:attrName>
                                        </p:attrNameLst>
                                      </p:cBhvr>
                                      <p:to>
                                        <p:clrVal>
                                          <a:srgbClr val="FD51F5"/>
                                        </p:clrVal>
                                      </p:to>
                                    </p:set>
                                    <p:set>
                                      <p:cBhvr>
                                        <p:cTn id="8" dur="2000" fill="hold"/>
                                        <p:tgtEl>
                                          <p:spTgt spid="3">
                                            <p:txEl>
                                              <p:pRg st="1" end="1"/>
                                            </p:txEl>
                                          </p:spTgt>
                                        </p:tgtEl>
                                        <p:attrNameLst>
                                          <p:attrName>fill.type</p:attrName>
                                        </p:attrNameLst>
                                      </p:cBhvr>
                                      <p:to>
                                        <p:strVal val="solid"/>
                                      </p:to>
                                    </p:set>
                                  </p:childTnLst>
                                </p:cTn>
                              </p:par>
                            </p:childTnLst>
                          </p:cTn>
                        </p:par>
                        <p:par>
                          <p:cTn id="9" fill="hold">
                            <p:stCondLst>
                              <p:cond delay="7040"/>
                            </p:stCondLst>
                            <p:childTnLst>
                              <p:par>
                                <p:cTn id="10" presetID="16" presetClass="emph" presetSubtype="0" fill="hold" nodeType="afterEffect">
                                  <p:stCondLst>
                                    <p:cond delay="0"/>
                                  </p:stCondLst>
                                  <p:iterate type="lt">
                                    <p:tmPct val="4000"/>
                                  </p:iterate>
                                  <p:childTnLst>
                                    <p:set>
                                      <p:cBhvr override="childStyle">
                                        <p:cTn id="11" dur="2000" fill="hold"/>
                                        <p:tgtEl>
                                          <p:spTgt spid="3">
                                            <p:txEl>
                                              <p:pRg st="2" end="2"/>
                                            </p:txEl>
                                          </p:spTgt>
                                        </p:tgtEl>
                                        <p:attrNameLst>
                                          <p:attrName>style.color</p:attrName>
                                        </p:attrNameLst>
                                      </p:cBhvr>
                                      <p:to>
                                        <p:clrVal>
                                          <a:schemeClr val="folHlink"/>
                                        </p:clrVal>
                                      </p:to>
                                    </p:set>
                                    <p:set>
                                      <p:cBhvr>
                                        <p:cTn id="12" dur="2000" fill="hold"/>
                                        <p:tgtEl>
                                          <p:spTgt spid="3">
                                            <p:txEl>
                                              <p:pRg st="2" end="2"/>
                                            </p:txEl>
                                          </p:spTgt>
                                        </p:tgtEl>
                                        <p:attrNameLst>
                                          <p:attrName>fillcolor</p:attrName>
                                        </p:attrNameLst>
                                      </p:cBhvr>
                                      <p:to>
                                        <p:clrVal>
                                          <a:schemeClr val="folHlink"/>
                                        </p:clrVal>
                                      </p:to>
                                    </p:set>
                                    <p:set>
                                      <p:cBhvr>
                                        <p:cTn id="13" dur="2000" fill="hold"/>
                                        <p:tgtEl>
                                          <p:spTgt spid="3">
                                            <p:txEl>
                                              <p:pRg st="2" end="2"/>
                                            </p:txEl>
                                          </p:spTgt>
                                        </p:tgtEl>
                                        <p:attrNameLst>
                                          <p:attrName>fill.type</p:attrName>
                                        </p:attrNameLst>
                                      </p:cBhvr>
                                      <p:to>
                                        <p:strVal val="solid"/>
                                      </p:to>
                                    </p:set>
                                  </p:childTnLst>
                                </p:cTn>
                              </p:par>
                            </p:childTnLst>
                          </p:cTn>
                        </p:par>
                        <p:par>
                          <p:cTn id="14" fill="hold">
                            <p:stCondLst>
                              <p:cond delay="17600"/>
                            </p:stCondLst>
                            <p:childTnLst>
                              <p:par>
                                <p:cTn id="15" presetID="16" presetClass="emph" presetSubtype="0" fill="hold" nodeType="afterEffect">
                                  <p:stCondLst>
                                    <p:cond delay="0"/>
                                  </p:stCondLst>
                                  <p:iterate type="lt">
                                    <p:tmPct val="4000"/>
                                  </p:iterate>
                                  <p:childTnLst>
                                    <p:set>
                                      <p:cBhvr override="childStyle">
                                        <p:cTn id="16" dur="2000" fill="hold"/>
                                        <p:tgtEl>
                                          <p:spTgt spid="3">
                                            <p:txEl>
                                              <p:pRg st="3" end="3"/>
                                            </p:txEl>
                                          </p:spTgt>
                                        </p:tgtEl>
                                        <p:attrNameLst>
                                          <p:attrName>style.color</p:attrName>
                                        </p:attrNameLst>
                                      </p:cBhvr>
                                      <p:to>
                                        <p:clrVal>
                                          <a:srgbClr val="FD51F5"/>
                                        </p:clrVal>
                                      </p:to>
                                    </p:set>
                                    <p:set>
                                      <p:cBhvr>
                                        <p:cTn id="17" dur="2000" fill="hold"/>
                                        <p:tgtEl>
                                          <p:spTgt spid="3">
                                            <p:txEl>
                                              <p:pRg st="3" end="3"/>
                                            </p:txEl>
                                          </p:spTgt>
                                        </p:tgtEl>
                                        <p:attrNameLst>
                                          <p:attrName>fillcolor</p:attrName>
                                        </p:attrNameLst>
                                      </p:cBhvr>
                                      <p:to>
                                        <p:clrVal>
                                          <a:srgbClr val="FD51F5"/>
                                        </p:clrVal>
                                      </p:to>
                                    </p:set>
                                    <p:set>
                                      <p:cBhvr>
                                        <p:cTn id="18" dur="2000" fill="hold"/>
                                        <p:tgtEl>
                                          <p:spTgt spid="3">
                                            <p:txEl>
                                              <p:pRg st="3" end="3"/>
                                            </p:txEl>
                                          </p:spTgt>
                                        </p:tgtEl>
                                        <p:attrNameLst>
                                          <p:attrName>fill.type</p:attrName>
                                        </p:attrNameLst>
                                      </p:cBhvr>
                                      <p:to>
                                        <p:strVal val="solid"/>
                                      </p:to>
                                    </p:set>
                                  </p:childTnLst>
                                </p:cTn>
                              </p:par>
                            </p:childTnLst>
                          </p:cTn>
                        </p:par>
                        <p:par>
                          <p:cTn id="19" fill="hold">
                            <p:stCondLst>
                              <p:cond delay="25760"/>
                            </p:stCondLst>
                            <p:childTnLst>
                              <p:par>
                                <p:cTn id="20" presetID="16" presetClass="emph" presetSubtype="0" fill="hold" nodeType="afterEffect">
                                  <p:stCondLst>
                                    <p:cond delay="0"/>
                                  </p:stCondLst>
                                  <p:iterate type="lt">
                                    <p:tmPct val="4000"/>
                                  </p:iterate>
                                  <p:childTnLst>
                                    <p:set>
                                      <p:cBhvr override="childStyle">
                                        <p:cTn id="21" dur="2000" fill="hold"/>
                                        <p:tgtEl>
                                          <p:spTgt spid="3">
                                            <p:txEl>
                                              <p:pRg st="4" end="4"/>
                                            </p:txEl>
                                          </p:spTgt>
                                        </p:tgtEl>
                                        <p:attrNameLst>
                                          <p:attrName>style.color</p:attrName>
                                        </p:attrNameLst>
                                      </p:cBhvr>
                                      <p:to>
                                        <p:clrVal>
                                          <a:schemeClr val="folHlink"/>
                                        </p:clrVal>
                                      </p:to>
                                    </p:set>
                                    <p:set>
                                      <p:cBhvr>
                                        <p:cTn id="22" dur="2000" fill="hold"/>
                                        <p:tgtEl>
                                          <p:spTgt spid="3">
                                            <p:txEl>
                                              <p:pRg st="4" end="4"/>
                                            </p:txEl>
                                          </p:spTgt>
                                        </p:tgtEl>
                                        <p:attrNameLst>
                                          <p:attrName>fillcolor</p:attrName>
                                        </p:attrNameLst>
                                      </p:cBhvr>
                                      <p:to>
                                        <p:clrVal>
                                          <a:schemeClr val="folHlink"/>
                                        </p:clrVal>
                                      </p:to>
                                    </p:set>
                                    <p:set>
                                      <p:cBhvr>
                                        <p:cTn id="23" dur="2000" fill="hold"/>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4" y="238564"/>
            <a:ext cx="7277100" cy="457200"/>
          </a:xfrm>
        </p:spPr>
        <p:txBody>
          <a:bodyPr/>
          <a:lstStyle/>
          <a:p>
            <a:r>
              <a:rPr lang="fa-IR" dirty="0">
                <a:solidFill>
                  <a:srgbClr val="FFC000"/>
                </a:solidFill>
                <a:cs typeface="B Davat" panose="00000400000000000000" pitchFamily="2" charset="-78"/>
              </a:rPr>
              <a:t>اجازه نفوذ به دشمن دادن</a:t>
            </a:r>
            <a:endParaRPr lang="en-US" dirty="0"/>
          </a:p>
        </p:txBody>
      </p:sp>
      <p:sp>
        <p:nvSpPr>
          <p:cNvPr id="3" name="Content Placeholder 2"/>
          <p:cNvSpPr>
            <a:spLocks noGrp="1"/>
          </p:cNvSpPr>
          <p:nvPr>
            <p:ph idx="1"/>
          </p:nvPr>
        </p:nvSpPr>
        <p:spPr>
          <a:xfrm>
            <a:off x="0" y="1052736"/>
            <a:ext cx="9144000" cy="5348064"/>
          </a:xfrm>
        </p:spPr>
        <p:txBody>
          <a:bodyPr/>
          <a:lstStyle/>
          <a:p>
            <a:pPr marL="0" indent="0">
              <a:lnSpc>
                <a:spcPct val="150000"/>
              </a:lnSpc>
              <a:buNone/>
            </a:pPr>
            <a:endParaRPr lang="fa-IR" b="1" dirty="0" smtClean="0">
              <a:solidFill>
                <a:schemeClr val="tx2">
                  <a:lumMod val="60000"/>
                  <a:lumOff val="40000"/>
                </a:schemeClr>
              </a:solidFill>
              <a:cs typeface="B Zar" panose="00000400000000000000" pitchFamily="2" charset="-78"/>
            </a:endParaRPr>
          </a:p>
          <a:p>
            <a:pPr marL="0" indent="0">
              <a:lnSpc>
                <a:spcPct val="150000"/>
              </a:lnSpc>
              <a:buNone/>
            </a:pPr>
            <a:r>
              <a:rPr lang="fa-IR" sz="3200" b="1" dirty="0" smtClean="0">
                <a:solidFill>
                  <a:schemeClr val="tx2">
                    <a:lumMod val="60000"/>
                    <a:lumOff val="40000"/>
                  </a:schemeClr>
                </a:solidFill>
                <a:cs typeface="B Zar" panose="00000400000000000000" pitchFamily="2" charset="-78"/>
              </a:rPr>
              <a:t>5/1- اجازه نفوذ دشمنان را به جامعه و دولت توحیدی ندهید.</a:t>
            </a:r>
          </a:p>
          <a:p>
            <a:pPr marL="0" indent="0">
              <a:lnSpc>
                <a:spcPct val="150000"/>
              </a:lnSpc>
              <a:buNone/>
            </a:pPr>
            <a:r>
              <a:rPr lang="fa-IR" sz="3200" b="1" dirty="0" smtClean="0">
                <a:solidFill>
                  <a:schemeClr val="tx2">
                    <a:lumMod val="60000"/>
                    <a:lumOff val="40000"/>
                  </a:schemeClr>
                </a:solidFill>
                <a:cs typeface="B Zar" panose="00000400000000000000" pitchFamily="2" charset="-78"/>
              </a:rPr>
              <a:t>5/2- اگر تحت وسوسه های دشمن واقع شوید آنقدر نفوذ خواهند کرد تا به کلی از اسلام و ایمان  بیگانه شوید.</a:t>
            </a:r>
          </a:p>
          <a:p>
            <a:pPr marL="0" indent="0" algn="ctr">
              <a:lnSpc>
                <a:spcPct val="150000"/>
              </a:lnSpc>
              <a:buNone/>
            </a:pPr>
            <a:r>
              <a:rPr lang="fa-IR" sz="3200" b="1" dirty="0">
                <a:solidFill>
                  <a:srgbClr val="FFFF00"/>
                </a:solidFill>
              </a:rPr>
              <a:t>يا أَيُّهَا الَّذينَ آمَنُوا إِنْ تُطيعُوا فَريقاً مِنَ الَّذينَ أُوتُوا الْکِتابَ يَرُدُّوکُمْ بَعْدَ إيمانِکُمْ </a:t>
            </a:r>
            <a:r>
              <a:rPr lang="fa-IR" sz="3200" b="1" dirty="0" smtClean="0">
                <a:solidFill>
                  <a:srgbClr val="FFFF00"/>
                </a:solidFill>
              </a:rPr>
              <a:t>کافِرينَ </a:t>
            </a:r>
            <a:r>
              <a:rPr lang="fa-IR" sz="3200" b="1" dirty="0" smtClean="0">
                <a:solidFill>
                  <a:srgbClr val="FFFF00"/>
                </a:solidFill>
                <a:cs typeface="B Zar" panose="00000400000000000000" pitchFamily="2" charset="-78"/>
              </a:rPr>
              <a:t>(آل عمران/ 100)</a:t>
            </a:r>
            <a:endParaRPr lang="fa-IR" sz="32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58</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58</a:t>
            </a:fld>
            <a:endParaRPr lang="en-US" sz="2000" dirty="0"/>
          </a:p>
        </p:txBody>
      </p:sp>
      <p:sp>
        <p:nvSpPr>
          <p:cNvPr id="7" name="Left Arrow 6">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168331126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circle(in)">
                                      <p:cBhvr>
                                        <p:cTn id="11" dur="2000"/>
                                        <p:tgtEl>
                                          <p:spTgt spid="3">
                                            <p:txEl>
                                              <p:pRg st="2" end="2"/>
                                            </p:txEl>
                                          </p:spTgt>
                                        </p:tgtEl>
                                      </p:cBhvr>
                                    </p:animEffect>
                                  </p:childTnLst>
                                </p:cTn>
                              </p:par>
                            </p:childTnLst>
                          </p:cTn>
                        </p:par>
                        <p:par>
                          <p:cTn id="12" fill="hold">
                            <p:stCondLst>
                              <p:cond delay="4000"/>
                            </p:stCondLst>
                            <p:childTnLst>
                              <p:par>
                                <p:cTn id="13" presetID="6" presetClass="entr" presetSubtype="16" fill="hold"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circle(in)">
                                      <p:cBhvr>
                                        <p:cTn id="15"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4" y="238564"/>
            <a:ext cx="7277100" cy="457200"/>
          </a:xfrm>
        </p:spPr>
        <p:txBody>
          <a:bodyPr/>
          <a:lstStyle/>
          <a:p>
            <a:pPr marL="514350" indent="-514350"/>
            <a:r>
              <a:rPr lang="fa-IR" dirty="0" smtClean="0">
                <a:solidFill>
                  <a:srgbClr val="FFC000"/>
                </a:solidFill>
                <a:cs typeface="B Davat" panose="00000400000000000000" pitchFamily="2" charset="-78"/>
              </a:rPr>
              <a:t>تکیه </a:t>
            </a:r>
            <a:r>
              <a:rPr lang="fa-IR" dirty="0">
                <a:solidFill>
                  <a:srgbClr val="FFC000"/>
                </a:solidFill>
                <a:cs typeface="B Davat" panose="00000400000000000000" pitchFamily="2" charset="-78"/>
              </a:rPr>
              <a:t>به غیر از </a:t>
            </a:r>
            <a:r>
              <a:rPr lang="fa-IR" dirty="0" smtClean="0">
                <a:solidFill>
                  <a:srgbClr val="FFC000"/>
                </a:solidFill>
                <a:cs typeface="B Davat" panose="00000400000000000000" pitchFamily="2" charset="-78"/>
              </a:rPr>
              <a:t> خداوند کردن</a:t>
            </a:r>
            <a:endParaRPr lang="fa-IR" dirty="0">
              <a:solidFill>
                <a:srgbClr val="FFC000"/>
              </a:solidFill>
              <a:cs typeface="B Davat" panose="00000400000000000000" pitchFamily="2" charset="-78"/>
            </a:endParaRPr>
          </a:p>
        </p:txBody>
      </p:sp>
      <p:sp>
        <p:nvSpPr>
          <p:cNvPr id="3" name="Content Placeholder 2"/>
          <p:cNvSpPr>
            <a:spLocks noGrp="1"/>
          </p:cNvSpPr>
          <p:nvPr>
            <p:ph idx="1"/>
          </p:nvPr>
        </p:nvSpPr>
        <p:spPr>
          <a:xfrm>
            <a:off x="0" y="764704"/>
            <a:ext cx="9144000" cy="5636096"/>
          </a:xfrm>
        </p:spPr>
        <p:txBody>
          <a:bodyPr/>
          <a:lstStyle/>
          <a:p>
            <a:pPr marL="0" indent="0" algn="just">
              <a:lnSpc>
                <a:spcPct val="150000"/>
              </a:lnSpc>
              <a:buNone/>
            </a:pPr>
            <a:endParaRPr lang="fa-IR" sz="2400" b="1" dirty="0" smtClean="0">
              <a:solidFill>
                <a:schemeClr val="tx2">
                  <a:lumMod val="60000"/>
                  <a:lumOff val="40000"/>
                </a:schemeClr>
              </a:solidFill>
              <a:cs typeface="B Zar" panose="00000400000000000000" pitchFamily="2" charset="-78"/>
            </a:endParaRPr>
          </a:p>
          <a:p>
            <a:pPr marL="0" indent="0" algn="just">
              <a:lnSpc>
                <a:spcPct val="150000"/>
              </a:lnSpc>
              <a:buNone/>
            </a:pPr>
            <a:r>
              <a:rPr lang="fa-IR" b="1" dirty="0" smtClean="0">
                <a:solidFill>
                  <a:schemeClr val="tx2">
                    <a:lumMod val="60000"/>
                    <a:lumOff val="40000"/>
                  </a:schemeClr>
                </a:solidFill>
                <a:cs typeface="B Zar" panose="00000400000000000000" pitchFamily="2" charset="-78"/>
              </a:rPr>
              <a:t>6/1- </a:t>
            </a:r>
            <a:r>
              <a:rPr lang="fa-IR" b="1" dirty="0">
                <a:solidFill>
                  <a:schemeClr val="tx2">
                    <a:lumMod val="60000"/>
                    <a:lumOff val="40000"/>
                  </a:schemeClr>
                </a:solidFill>
                <a:cs typeface="B Zar" panose="00000400000000000000" pitchFamily="2" charset="-78"/>
              </a:rPr>
              <a:t>اگر به خداوند مؤمن باشید و محکم بایستید خدای کعبه و مکه با شماست و در برابر دشمنان از شما حمایت می کند.</a:t>
            </a:r>
          </a:p>
          <a:p>
            <a:pPr marL="0" indent="0" algn="just">
              <a:lnSpc>
                <a:spcPct val="150000"/>
              </a:lnSpc>
              <a:buNone/>
            </a:pPr>
            <a:r>
              <a:rPr lang="fa-IR" sz="2700" b="1" dirty="0">
                <a:solidFill>
                  <a:schemeClr val="tx2">
                    <a:lumMod val="60000"/>
                    <a:lumOff val="40000"/>
                  </a:schemeClr>
                </a:solidFill>
                <a:cs typeface="B Zar" panose="00000400000000000000" pitchFamily="2" charset="-78"/>
              </a:rPr>
              <a:t>6/2- ایمان و استقامت در راه خدا مانع انحطاط  و سقوط جامعه می شود.</a:t>
            </a:r>
          </a:p>
          <a:p>
            <a:pPr marL="0" indent="0" algn="just">
              <a:lnSpc>
                <a:spcPct val="150000"/>
              </a:lnSpc>
              <a:buNone/>
            </a:pPr>
            <a:r>
              <a:rPr lang="fa-IR" b="1" dirty="0">
                <a:solidFill>
                  <a:schemeClr val="tx2">
                    <a:lumMod val="60000"/>
                    <a:lumOff val="40000"/>
                  </a:schemeClr>
                </a:solidFill>
                <a:cs typeface="B Zar" panose="00000400000000000000" pitchFamily="2" charset="-78"/>
              </a:rPr>
              <a:t>6/3- قدرت خداوند آنقدر زیاد است که در بدترین شرایط نعمتهای خود را نصیب جامعه مؤمنین می کند.</a:t>
            </a:r>
          </a:p>
          <a:p>
            <a:pPr marL="0" indent="0" algn="ctr">
              <a:buNone/>
            </a:pPr>
            <a:r>
              <a:rPr lang="fa-IR" b="1" dirty="0">
                <a:solidFill>
                  <a:srgbClr val="FFFF00"/>
                </a:solidFill>
              </a:rPr>
              <a:t>وَ قالُوا إِنْ نَتَّبِعِ الْهُدي‏ مَعَکَ نُتَخَطَّفْ مِنْ أَرْضِنا أَ وَ لَمْ نُمَکِّنْ لَهُمْ حَرَماً آمِناً يُجْبي‏ إِلَيْهِ ثَمَراتُ کُلِّ شَيْ‏ءٍ رِزْقاً مِنْ لَدُنَّا وَ لکِنَّ أَکْثَرَهُمْ لا </a:t>
            </a:r>
            <a:r>
              <a:rPr lang="fa-IR" b="1" dirty="0" smtClean="0">
                <a:solidFill>
                  <a:srgbClr val="FFFF00"/>
                </a:solidFill>
              </a:rPr>
              <a:t>يَعْلَمُونَ            </a:t>
            </a:r>
            <a:r>
              <a:rPr lang="fa-IR" b="1" dirty="0" smtClean="0">
                <a:solidFill>
                  <a:srgbClr val="FFFF00"/>
                </a:solidFill>
                <a:cs typeface="B Zar" panose="00000400000000000000" pitchFamily="2" charset="-78"/>
              </a:rPr>
              <a:t>(آل </a:t>
            </a:r>
            <a:r>
              <a:rPr lang="fa-IR" b="1" dirty="0">
                <a:solidFill>
                  <a:srgbClr val="FFFF00"/>
                </a:solidFill>
                <a:cs typeface="B Zar" panose="00000400000000000000" pitchFamily="2" charset="-78"/>
              </a:rPr>
              <a:t>عمران/ 100)</a:t>
            </a: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59</a:t>
            </a:fld>
            <a:endParaRPr lang="en-US" dirty="0"/>
          </a:p>
        </p:txBody>
      </p:sp>
      <p:sp>
        <p:nvSpPr>
          <p:cNvPr id="6" name="Slide Number Placeholder 2"/>
          <p:cNvSpPr txBox="1">
            <a:spLocks/>
          </p:cNvSpPr>
          <p:nvPr/>
        </p:nvSpPr>
        <p:spPr bwMode="auto">
          <a:xfrm>
            <a:off x="8388424"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59</a:t>
            </a:fld>
            <a:endParaRPr lang="en-US" sz="2000" dirty="0"/>
          </a:p>
        </p:txBody>
      </p:sp>
      <p:sp>
        <p:nvSpPr>
          <p:cNvPr id="7" name="Left Arrow 6">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76297029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3500"/>
                            </p:stCondLst>
                            <p:childTnLst>
                              <p:par>
                                <p:cTn id="15" presetID="2" presetClass="entr" presetSubtype="4" fill="hold" nodeType="after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12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12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4750"/>
                            </p:stCondLst>
                            <p:childTnLst>
                              <p:par>
                                <p:cTn id="20" presetID="2" presetClass="entr" presetSubtype="4" fill="hold" nodeType="after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3"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1692424" y="6515100"/>
            <a:ext cx="1295400" cy="244475"/>
          </a:xfrm>
        </p:spPr>
        <p:txBody>
          <a:bodyPr/>
          <a:lstStyle/>
          <a:p>
            <a:fld id="{769DC3D2-2B4D-4328-871D-A3A51B5CD5FC}" type="slidenum">
              <a:rPr lang="en-US" smtClean="0"/>
              <a:pPr/>
              <a:t>6</a:t>
            </a:fld>
            <a:endParaRPr lang="en-US"/>
          </a:p>
        </p:txBody>
      </p:sp>
      <p:sp>
        <p:nvSpPr>
          <p:cNvPr id="6" name="Slide Number Placeholder 2"/>
          <p:cNvSpPr txBox="1">
            <a:spLocks/>
          </p:cNvSpPr>
          <p:nvPr/>
        </p:nvSpPr>
        <p:spPr bwMode="auto">
          <a:xfrm>
            <a:off x="8640960"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a-IR" sz="3200" dirty="0" smtClean="0"/>
              <a:t>6</a:t>
            </a:r>
            <a:endParaRPr lang="en-US" sz="2000" dirty="0"/>
          </a:p>
        </p:txBody>
      </p:sp>
      <p:sp>
        <p:nvSpPr>
          <p:cNvPr id="8" name="Content Placeholder 7"/>
          <p:cNvSpPr>
            <a:spLocks noGrp="1"/>
          </p:cNvSpPr>
          <p:nvPr>
            <p:ph idx="1"/>
          </p:nvPr>
        </p:nvSpPr>
        <p:spPr>
          <a:xfrm>
            <a:off x="107504" y="1628800"/>
            <a:ext cx="9036496" cy="4680520"/>
          </a:xfrm>
        </p:spPr>
        <p:txBody>
          <a:bodyPr/>
          <a:lstStyle/>
          <a:p>
            <a:pPr>
              <a:lnSpc>
                <a:spcPts val="4500"/>
              </a:lnSpc>
              <a:spcBef>
                <a:spcPts val="0"/>
              </a:spcBef>
            </a:pPr>
            <a:r>
              <a:rPr lang="fa-IR" sz="3000" b="1" dirty="0" smtClean="0">
                <a:cs typeface="B Nazanin" pitchFamily="2" charset="-78"/>
              </a:rPr>
              <a:t>مسلط ساختن بعضی از ستمگران بر بعضی دیگر جهت عذاب آنان</a:t>
            </a:r>
          </a:p>
          <a:p>
            <a:pPr>
              <a:lnSpc>
                <a:spcPts val="4500"/>
              </a:lnSpc>
              <a:spcBef>
                <a:spcPts val="0"/>
              </a:spcBef>
            </a:pPr>
            <a:r>
              <a:rPr lang="fa-IR" sz="3200" b="1" dirty="0" smtClean="0">
                <a:solidFill>
                  <a:srgbClr val="92D050"/>
                </a:solidFill>
                <a:cs typeface="B Nazanin" pitchFamily="2" charset="-78"/>
              </a:rPr>
              <a:t>ایجاد تفرقه و درگیری </a:t>
            </a:r>
          </a:p>
          <a:p>
            <a:pPr>
              <a:lnSpc>
                <a:spcPts val="4500"/>
              </a:lnSpc>
              <a:spcBef>
                <a:spcPts val="0"/>
              </a:spcBef>
            </a:pPr>
            <a:r>
              <a:rPr lang="fa-IR" sz="3200" b="1" dirty="0">
                <a:cs typeface="B Nazanin" pitchFamily="2" charset="-78"/>
              </a:rPr>
              <a:t>قحطی و خشکسالی</a:t>
            </a:r>
          </a:p>
          <a:p>
            <a:pPr>
              <a:lnSpc>
                <a:spcPts val="4500"/>
              </a:lnSpc>
              <a:spcBef>
                <a:spcPts val="0"/>
              </a:spcBef>
            </a:pPr>
            <a:r>
              <a:rPr lang="fa-IR" sz="3200" b="1" dirty="0">
                <a:solidFill>
                  <a:srgbClr val="92D050"/>
                </a:solidFill>
                <a:cs typeface="B Nazanin" pitchFamily="2" charset="-78"/>
              </a:rPr>
              <a:t>نزول باران های سنگ از آسمان</a:t>
            </a:r>
          </a:p>
          <a:p>
            <a:pPr>
              <a:lnSpc>
                <a:spcPts val="4500"/>
              </a:lnSpc>
              <a:spcBef>
                <a:spcPts val="0"/>
              </a:spcBef>
            </a:pPr>
            <a:r>
              <a:rPr lang="fa-IR" sz="3200" b="1" dirty="0">
                <a:cs typeface="B Nazanin" pitchFamily="2" charset="-78"/>
              </a:rPr>
              <a:t>غرق شدن در آب یا سیلاب</a:t>
            </a:r>
          </a:p>
          <a:p>
            <a:pPr>
              <a:lnSpc>
                <a:spcPts val="4500"/>
              </a:lnSpc>
              <a:spcBef>
                <a:spcPts val="0"/>
              </a:spcBef>
            </a:pPr>
            <a:r>
              <a:rPr lang="fa-IR" sz="3200" b="1" dirty="0">
                <a:solidFill>
                  <a:srgbClr val="92D050"/>
                </a:solidFill>
                <a:cs typeface="B Nazanin" pitchFamily="2" charset="-78"/>
              </a:rPr>
              <a:t>ارسال بادهای سرد و سخت</a:t>
            </a:r>
          </a:p>
          <a:p>
            <a:pPr>
              <a:lnSpc>
                <a:spcPts val="4500"/>
              </a:lnSpc>
              <a:spcBef>
                <a:spcPts val="0"/>
              </a:spcBef>
            </a:pPr>
            <a:r>
              <a:rPr lang="fa-IR" sz="3200" b="1" dirty="0">
                <a:cs typeface="B Nazanin" pitchFamily="2" charset="-78"/>
              </a:rPr>
              <a:t>خسف یا فروبردن در زمین</a:t>
            </a:r>
          </a:p>
        </p:txBody>
      </p:sp>
      <p:sp>
        <p:nvSpPr>
          <p:cNvPr id="9" name="TextBox 8"/>
          <p:cNvSpPr txBox="1"/>
          <p:nvPr/>
        </p:nvSpPr>
        <p:spPr bwMode="black">
          <a:xfrm>
            <a:off x="-8608" y="-106737"/>
            <a:ext cx="3932536" cy="954107"/>
          </a:xfrm>
          <a:prstGeom prst="rect">
            <a:avLst/>
          </a:prstGeom>
          <a:noFill/>
          <a:ln w="9525">
            <a:noFill/>
            <a:miter lim="800000"/>
            <a:headEnd/>
            <a:tailEnd/>
          </a:ln>
          <a:effectLst/>
        </p:spPr>
        <p:txBody>
          <a:bodyPr vert="horz" wrap="square" lIns="91440" tIns="45720" rIns="91440" bIns="45720" numCol="1" rtlCol="1" anchor="ctr" anchorCtr="0" compatLnSpc="1">
            <a:prstTxWarp prst="textNoShape">
              <a:avLst/>
            </a:prstTxWarp>
            <a:spAutoFit/>
          </a:bodyPr>
          <a:lstStyle/>
          <a:p>
            <a:pPr algn="r">
              <a:lnSpc>
                <a:spcPct val="200000"/>
              </a:lnSpc>
            </a:pPr>
            <a:r>
              <a:rPr lang="fa-IR" sz="2800" kern="0" dirty="0" smtClean="0">
                <a:solidFill>
                  <a:srgbClr val="FFFF00"/>
                </a:solidFill>
                <a:cs typeface="B Titr" pitchFamily="2" charset="-78"/>
              </a:rPr>
              <a:t>شیوه های عذاب الهی </a:t>
            </a:r>
          </a:p>
        </p:txBody>
      </p:sp>
    </p:spTree>
    <p:extLst>
      <p:ext uri="{BB962C8B-B14F-4D97-AF65-F5344CB8AC3E}">
        <p14:creationId xmlns:p14="http://schemas.microsoft.com/office/powerpoint/2010/main" val="95796764"/>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1000" fill="hold"/>
                                        <p:tgtEl>
                                          <p:spTgt spid="8">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8">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8">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15" presetClass="entr" presetSubtype="0" fill="hold" grpId="0" nodeType="afterEffect">
                                  <p:stCondLst>
                                    <p:cond delay="0"/>
                                  </p:stCondLst>
                                  <p:childTnLst>
                                    <p:set>
                                      <p:cBhvr>
                                        <p:cTn id="13" dur="1" fill="hold">
                                          <p:stCondLst>
                                            <p:cond delay="0"/>
                                          </p:stCondLst>
                                        </p:cTn>
                                        <p:tgtEl>
                                          <p:spTgt spid="8">
                                            <p:txEl>
                                              <p:pRg st="1" end="1"/>
                                            </p:txEl>
                                          </p:spTgt>
                                        </p:tgtEl>
                                        <p:attrNameLst>
                                          <p:attrName>style.visibility</p:attrName>
                                        </p:attrNameLst>
                                      </p:cBhvr>
                                      <p:to>
                                        <p:strVal val="visible"/>
                                      </p:to>
                                    </p:set>
                                    <p:anim calcmode="lin" valueType="num">
                                      <p:cBhvr>
                                        <p:cTn id="14" dur="10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5" dur="1000" fill="hold"/>
                                        <p:tgtEl>
                                          <p:spTgt spid="8">
                                            <p:txEl>
                                              <p:pRg st="1" end="1"/>
                                            </p:txEl>
                                          </p:spTgt>
                                        </p:tgtEl>
                                        <p:attrNameLst>
                                          <p:attrName>ppt_h</p:attrName>
                                        </p:attrNameLst>
                                      </p:cBhvr>
                                      <p:tavLst>
                                        <p:tav tm="0">
                                          <p:val>
                                            <p:fltVal val="0"/>
                                          </p:val>
                                        </p:tav>
                                        <p:tav tm="100000">
                                          <p:val>
                                            <p:strVal val="#ppt_h"/>
                                          </p:val>
                                        </p:tav>
                                      </p:tavLst>
                                    </p:anim>
                                    <p:anim calcmode="lin" valueType="num">
                                      <p:cBhvr>
                                        <p:cTn id="16" dur="1000" fill="hold"/>
                                        <p:tgtEl>
                                          <p:spTgt spid="8">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8">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par>
                          <p:cTn id="18" fill="hold">
                            <p:stCondLst>
                              <p:cond delay="2000"/>
                            </p:stCondLst>
                            <p:childTnLst>
                              <p:par>
                                <p:cTn id="19" presetID="15" presetClass="entr" presetSubtype="0" fill="hold" grpId="0" nodeType="after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10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8">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8">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8">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par>
                          <p:cTn id="25" fill="hold">
                            <p:stCondLst>
                              <p:cond delay="3000"/>
                            </p:stCondLst>
                            <p:childTnLst>
                              <p:par>
                                <p:cTn id="26" presetID="15" presetClass="entr" presetSubtype="0" fill="hold" grpId="0" nodeType="after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10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8">
                                            <p:txEl>
                                              <p:pRg st="3" end="3"/>
                                            </p:txEl>
                                          </p:spTgt>
                                        </p:tgtEl>
                                        <p:attrNameLst>
                                          <p:attrName>ppt_h</p:attrName>
                                        </p:attrNameLst>
                                      </p:cBhvr>
                                      <p:tavLst>
                                        <p:tav tm="0">
                                          <p:val>
                                            <p:fltVal val="0"/>
                                          </p:val>
                                        </p:tav>
                                        <p:tav tm="100000">
                                          <p:val>
                                            <p:strVal val="#ppt_h"/>
                                          </p:val>
                                        </p:tav>
                                      </p:tavLst>
                                    </p:anim>
                                    <p:anim calcmode="lin" valueType="num">
                                      <p:cBhvr>
                                        <p:cTn id="30" dur="1000" fill="hold"/>
                                        <p:tgtEl>
                                          <p:spTgt spid="8">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8">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par>
                          <p:cTn id="32" fill="hold">
                            <p:stCondLst>
                              <p:cond delay="4000"/>
                            </p:stCondLst>
                            <p:childTnLst>
                              <p:par>
                                <p:cTn id="33" presetID="15" presetClass="entr" presetSubtype="0" fill="hold" grpId="0" nodeType="afterEffect">
                                  <p:stCondLst>
                                    <p:cond delay="0"/>
                                  </p:stCondLst>
                                  <p:childTnLst>
                                    <p:set>
                                      <p:cBhvr>
                                        <p:cTn id="34" dur="1" fill="hold">
                                          <p:stCondLst>
                                            <p:cond delay="0"/>
                                          </p:stCondLst>
                                        </p:cTn>
                                        <p:tgtEl>
                                          <p:spTgt spid="8">
                                            <p:txEl>
                                              <p:pRg st="4" end="4"/>
                                            </p:txEl>
                                          </p:spTgt>
                                        </p:tgtEl>
                                        <p:attrNameLst>
                                          <p:attrName>style.visibility</p:attrName>
                                        </p:attrNameLst>
                                      </p:cBhvr>
                                      <p:to>
                                        <p:strVal val="visible"/>
                                      </p:to>
                                    </p:set>
                                    <p:anim calcmode="lin" valueType="num">
                                      <p:cBhvr>
                                        <p:cTn id="35" dur="1000" fill="hold"/>
                                        <p:tgtEl>
                                          <p:spTgt spid="8">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8">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8">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8">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par>
                          <p:cTn id="39" fill="hold">
                            <p:stCondLst>
                              <p:cond delay="5000"/>
                            </p:stCondLst>
                            <p:childTnLst>
                              <p:par>
                                <p:cTn id="40" presetID="15" presetClass="entr" presetSubtype="0" fill="hold" grpId="0" nodeType="afterEffect">
                                  <p:stCondLst>
                                    <p:cond delay="0"/>
                                  </p:stCondLst>
                                  <p:childTnLst>
                                    <p:set>
                                      <p:cBhvr>
                                        <p:cTn id="41" dur="1" fill="hold">
                                          <p:stCondLst>
                                            <p:cond delay="0"/>
                                          </p:stCondLst>
                                        </p:cTn>
                                        <p:tgtEl>
                                          <p:spTgt spid="8">
                                            <p:txEl>
                                              <p:pRg st="5" end="5"/>
                                            </p:txEl>
                                          </p:spTgt>
                                        </p:tgtEl>
                                        <p:attrNameLst>
                                          <p:attrName>style.visibility</p:attrName>
                                        </p:attrNameLst>
                                      </p:cBhvr>
                                      <p:to>
                                        <p:strVal val="visible"/>
                                      </p:to>
                                    </p:set>
                                    <p:anim calcmode="lin" valueType="num">
                                      <p:cBhvr>
                                        <p:cTn id="42" dur="1000" fill="hold"/>
                                        <p:tgtEl>
                                          <p:spTgt spid="8">
                                            <p:txEl>
                                              <p:pRg st="5" end="5"/>
                                            </p:txEl>
                                          </p:spTgt>
                                        </p:tgtEl>
                                        <p:attrNameLst>
                                          <p:attrName>ppt_w</p:attrName>
                                        </p:attrNameLst>
                                      </p:cBhvr>
                                      <p:tavLst>
                                        <p:tav tm="0">
                                          <p:val>
                                            <p:fltVal val="0"/>
                                          </p:val>
                                        </p:tav>
                                        <p:tav tm="100000">
                                          <p:val>
                                            <p:strVal val="#ppt_w"/>
                                          </p:val>
                                        </p:tav>
                                      </p:tavLst>
                                    </p:anim>
                                    <p:anim calcmode="lin" valueType="num">
                                      <p:cBhvr>
                                        <p:cTn id="43" dur="1000" fill="hold"/>
                                        <p:tgtEl>
                                          <p:spTgt spid="8">
                                            <p:txEl>
                                              <p:pRg st="5" end="5"/>
                                            </p:txEl>
                                          </p:spTgt>
                                        </p:tgtEl>
                                        <p:attrNameLst>
                                          <p:attrName>ppt_h</p:attrName>
                                        </p:attrNameLst>
                                      </p:cBhvr>
                                      <p:tavLst>
                                        <p:tav tm="0">
                                          <p:val>
                                            <p:fltVal val="0"/>
                                          </p:val>
                                        </p:tav>
                                        <p:tav tm="100000">
                                          <p:val>
                                            <p:strVal val="#ppt_h"/>
                                          </p:val>
                                        </p:tav>
                                      </p:tavLst>
                                    </p:anim>
                                    <p:anim calcmode="lin" valueType="num">
                                      <p:cBhvr>
                                        <p:cTn id="44" dur="1000" fill="hold"/>
                                        <p:tgtEl>
                                          <p:spTgt spid="8">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45" dur="1000" fill="hold"/>
                                        <p:tgtEl>
                                          <p:spTgt spid="8">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par>
                          <p:cTn id="46" fill="hold">
                            <p:stCondLst>
                              <p:cond delay="6000"/>
                            </p:stCondLst>
                            <p:childTnLst>
                              <p:par>
                                <p:cTn id="47" presetID="15" presetClass="entr" presetSubtype="0" fill="hold" grpId="0" nodeType="afterEffect">
                                  <p:stCondLst>
                                    <p:cond delay="0"/>
                                  </p:stCondLst>
                                  <p:childTnLst>
                                    <p:set>
                                      <p:cBhvr>
                                        <p:cTn id="48" dur="1" fill="hold">
                                          <p:stCondLst>
                                            <p:cond delay="0"/>
                                          </p:stCondLst>
                                        </p:cTn>
                                        <p:tgtEl>
                                          <p:spTgt spid="8">
                                            <p:txEl>
                                              <p:pRg st="6" end="6"/>
                                            </p:txEl>
                                          </p:spTgt>
                                        </p:tgtEl>
                                        <p:attrNameLst>
                                          <p:attrName>style.visibility</p:attrName>
                                        </p:attrNameLst>
                                      </p:cBhvr>
                                      <p:to>
                                        <p:strVal val="visible"/>
                                      </p:to>
                                    </p:set>
                                    <p:anim calcmode="lin" valueType="num">
                                      <p:cBhvr>
                                        <p:cTn id="49" dur="1000" fill="hold"/>
                                        <p:tgtEl>
                                          <p:spTgt spid="8">
                                            <p:txEl>
                                              <p:pRg st="6" end="6"/>
                                            </p:txEl>
                                          </p:spTgt>
                                        </p:tgtEl>
                                        <p:attrNameLst>
                                          <p:attrName>ppt_w</p:attrName>
                                        </p:attrNameLst>
                                      </p:cBhvr>
                                      <p:tavLst>
                                        <p:tav tm="0">
                                          <p:val>
                                            <p:fltVal val="0"/>
                                          </p:val>
                                        </p:tav>
                                        <p:tav tm="100000">
                                          <p:val>
                                            <p:strVal val="#ppt_w"/>
                                          </p:val>
                                        </p:tav>
                                      </p:tavLst>
                                    </p:anim>
                                    <p:anim calcmode="lin" valueType="num">
                                      <p:cBhvr>
                                        <p:cTn id="50" dur="1000" fill="hold"/>
                                        <p:tgtEl>
                                          <p:spTgt spid="8">
                                            <p:txEl>
                                              <p:pRg st="6" end="6"/>
                                            </p:txEl>
                                          </p:spTgt>
                                        </p:tgtEl>
                                        <p:attrNameLst>
                                          <p:attrName>ppt_h</p:attrName>
                                        </p:attrNameLst>
                                      </p:cBhvr>
                                      <p:tavLst>
                                        <p:tav tm="0">
                                          <p:val>
                                            <p:fltVal val="0"/>
                                          </p:val>
                                        </p:tav>
                                        <p:tav tm="100000">
                                          <p:val>
                                            <p:strVal val="#ppt_h"/>
                                          </p:val>
                                        </p:tav>
                                      </p:tavLst>
                                    </p:anim>
                                    <p:anim calcmode="lin" valueType="num">
                                      <p:cBhvr>
                                        <p:cTn id="51" dur="1000" fill="hold"/>
                                        <p:tgtEl>
                                          <p:spTgt spid="8">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52" dur="1000" fill="hold"/>
                                        <p:tgtEl>
                                          <p:spTgt spid="8">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4" y="238564"/>
            <a:ext cx="7277100" cy="457200"/>
          </a:xfrm>
        </p:spPr>
        <p:txBody>
          <a:bodyPr/>
          <a:lstStyle/>
          <a:p>
            <a:pPr marL="514350" indent="-514350"/>
            <a:r>
              <a:rPr lang="fa-IR" dirty="0">
                <a:solidFill>
                  <a:srgbClr val="FFC000"/>
                </a:solidFill>
                <a:cs typeface="B Davat" panose="00000400000000000000" pitchFamily="2" charset="-78"/>
              </a:rPr>
              <a:t>درون خانه خود مورد هجوم دشمن قرار گرفتن</a:t>
            </a:r>
          </a:p>
        </p:txBody>
      </p:sp>
      <p:sp>
        <p:nvSpPr>
          <p:cNvPr id="3" name="Content Placeholder 2"/>
          <p:cNvSpPr>
            <a:spLocks noGrp="1"/>
          </p:cNvSpPr>
          <p:nvPr>
            <p:ph idx="1"/>
          </p:nvPr>
        </p:nvSpPr>
        <p:spPr>
          <a:xfrm>
            <a:off x="0" y="1052736"/>
            <a:ext cx="9144000" cy="5348064"/>
          </a:xfrm>
        </p:spPr>
        <p:txBody>
          <a:bodyPr/>
          <a:lstStyle/>
          <a:p>
            <a:pPr marL="0" indent="0">
              <a:lnSpc>
                <a:spcPct val="150000"/>
              </a:lnSpc>
              <a:buNone/>
            </a:pPr>
            <a:endParaRPr lang="fa-IR" b="1" dirty="0" smtClean="0">
              <a:solidFill>
                <a:schemeClr val="tx2">
                  <a:lumMod val="60000"/>
                  <a:lumOff val="40000"/>
                </a:schemeClr>
              </a:solidFill>
              <a:cs typeface="B Zar" panose="00000400000000000000" pitchFamily="2" charset="-78"/>
            </a:endParaRPr>
          </a:p>
          <a:p>
            <a:pPr marL="0" indent="0" algn="just">
              <a:lnSpc>
                <a:spcPct val="150000"/>
              </a:lnSpc>
              <a:buNone/>
            </a:pPr>
            <a:r>
              <a:rPr lang="fa-IR" sz="3100" b="1" dirty="0" smtClean="0">
                <a:solidFill>
                  <a:schemeClr val="tx2">
                    <a:lumMod val="60000"/>
                    <a:lumOff val="40000"/>
                  </a:schemeClr>
                </a:solidFill>
                <a:cs typeface="B Zar" panose="00000400000000000000" pitchFamily="2" charset="-78"/>
              </a:rPr>
              <a:t>7- حضرت علی (ع) می فرمایند: به خدا سوگند هر ملتی که درون خانه خود مورد هجوم دشمن قرار گیرد ذلیل خواهد شد.</a:t>
            </a:r>
          </a:p>
          <a:p>
            <a:pPr marL="0" indent="0" algn="ctr">
              <a:lnSpc>
                <a:spcPct val="150000"/>
              </a:lnSpc>
              <a:buNone/>
            </a:pPr>
            <a:endParaRPr lang="fa-IR" sz="1600" b="1" dirty="0" smtClean="0">
              <a:solidFill>
                <a:srgbClr val="FFFF00"/>
              </a:solidFill>
            </a:endParaRPr>
          </a:p>
          <a:p>
            <a:pPr marL="0" indent="0" algn="ctr">
              <a:lnSpc>
                <a:spcPct val="150000"/>
              </a:lnSpc>
              <a:buNone/>
            </a:pPr>
            <a:r>
              <a:rPr lang="fa-IR" sz="3200" b="1" dirty="0" smtClean="0">
                <a:solidFill>
                  <a:srgbClr val="FFFF00"/>
                </a:solidFill>
              </a:rPr>
              <a:t>فَوَاللَّهِ </a:t>
            </a:r>
            <a:r>
              <a:rPr lang="fa-IR" sz="3200" b="1" dirty="0">
                <a:solidFill>
                  <a:srgbClr val="FFFF00"/>
                </a:solidFill>
              </a:rPr>
              <a:t>مَا غُزِيَ قَوْمٌ قَطُّ فِي عُقْرِ دَارِهِمْ إِلَّا ذَلُّوا</a:t>
            </a:r>
            <a:r>
              <a:rPr lang="fa-IR" sz="3200" dirty="0"/>
              <a:t> </a:t>
            </a:r>
            <a:endParaRPr lang="fa-IR" sz="3200" dirty="0" smtClean="0"/>
          </a:p>
          <a:p>
            <a:pPr marL="0" indent="0" algn="ctr">
              <a:lnSpc>
                <a:spcPct val="150000"/>
              </a:lnSpc>
              <a:buNone/>
            </a:pPr>
            <a:r>
              <a:rPr lang="fa-IR" sz="3200" b="1" dirty="0" smtClean="0">
                <a:solidFill>
                  <a:srgbClr val="FFFF00"/>
                </a:solidFill>
                <a:cs typeface="B Zar" panose="00000400000000000000" pitchFamily="2" charset="-78"/>
              </a:rPr>
              <a:t>(نهج البلاغه/ خطبه 27)</a:t>
            </a:r>
            <a:endParaRPr lang="fa-IR" sz="32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60</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60</a:t>
            </a:fld>
            <a:endParaRPr lang="en-US" sz="2000" dirty="0"/>
          </a:p>
        </p:txBody>
      </p:sp>
      <p:sp>
        <p:nvSpPr>
          <p:cNvPr id="7" name="Left Arrow 6">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427809697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5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500"/>
                                        <p:tgtEl>
                                          <p:spTgt spid="3">
                                            <p:txEl>
                                              <p:pRg st="1" end="1"/>
                                            </p:txEl>
                                          </p:spTgt>
                                        </p:tgtEl>
                                      </p:cBhvr>
                                    </p:animEffect>
                                  </p:childTnLst>
                                </p:cTn>
                              </p:par>
                            </p:childTnLst>
                          </p:cTn>
                        </p:par>
                        <p:par>
                          <p:cTn id="11" fill="hold">
                            <p:stCondLst>
                              <p:cond delay="1500"/>
                            </p:stCondLst>
                            <p:childTnLst>
                              <p:par>
                                <p:cTn id="12" presetID="31" presetClass="entr" presetSubtype="0" fill="hold" nodeType="after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1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1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6" dur="15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7" dur="1500"/>
                                        <p:tgtEl>
                                          <p:spTgt spid="3">
                                            <p:txEl>
                                              <p:pRg st="3" end="3"/>
                                            </p:txEl>
                                          </p:spTgt>
                                        </p:tgtEl>
                                      </p:cBhvr>
                                    </p:animEffect>
                                  </p:childTnLst>
                                </p:cTn>
                              </p:par>
                            </p:childTnLst>
                          </p:cTn>
                        </p:par>
                        <p:par>
                          <p:cTn id="18" fill="hold">
                            <p:stCondLst>
                              <p:cond delay="3000"/>
                            </p:stCondLst>
                            <p:childTnLst>
                              <p:par>
                                <p:cTn id="19" presetID="31" presetClass="entr" presetSubtype="0" fill="hold" nodeType="after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1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3" dur="15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4" dur="1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4" y="238564"/>
            <a:ext cx="7277100" cy="457200"/>
          </a:xfrm>
        </p:spPr>
        <p:txBody>
          <a:bodyPr/>
          <a:lstStyle/>
          <a:p>
            <a:pPr marL="514350" indent="-514350"/>
            <a:r>
              <a:rPr lang="fa-IR" dirty="0">
                <a:solidFill>
                  <a:srgbClr val="FFC000"/>
                </a:solidFill>
                <a:cs typeface="B Davat" panose="00000400000000000000" pitchFamily="2" charset="-78"/>
              </a:rPr>
              <a:t>نداشتن قدرت دفاعی و هجومی در مقابل دشمنان</a:t>
            </a:r>
          </a:p>
        </p:txBody>
      </p:sp>
      <p:sp>
        <p:nvSpPr>
          <p:cNvPr id="3" name="Content Placeholder 2"/>
          <p:cNvSpPr>
            <a:spLocks noGrp="1"/>
          </p:cNvSpPr>
          <p:nvPr>
            <p:ph idx="1"/>
          </p:nvPr>
        </p:nvSpPr>
        <p:spPr>
          <a:xfrm>
            <a:off x="0" y="1124744"/>
            <a:ext cx="9144000" cy="5276056"/>
          </a:xfrm>
        </p:spPr>
        <p:txBody>
          <a:bodyPr/>
          <a:lstStyle/>
          <a:p>
            <a:pPr marL="0" indent="0" algn="just">
              <a:lnSpc>
                <a:spcPct val="150000"/>
              </a:lnSpc>
              <a:buNone/>
            </a:pPr>
            <a:r>
              <a:rPr lang="fa-IR" b="1" dirty="0" smtClean="0">
                <a:solidFill>
                  <a:schemeClr val="tx2">
                    <a:lumMod val="60000"/>
                    <a:lumOff val="40000"/>
                  </a:schemeClr>
                </a:solidFill>
                <a:cs typeface="B Zar" panose="00000400000000000000" pitchFamily="2" charset="-78"/>
              </a:rPr>
              <a:t>8/1- داشتن قدرت دفاعی فراملی، جامعه و تمدن اسلامی را از خواری، ذلت و سقوط نجات می دهد.</a:t>
            </a:r>
          </a:p>
          <a:p>
            <a:pPr marL="0" indent="0" algn="just">
              <a:lnSpc>
                <a:spcPct val="150000"/>
              </a:lnSpc>
              <a:buNone/>
            </a:pPr>
            <a:r>
              <a:rPr lang="fa-IR" b="1" dirty="0" smtClean="0">
                <a:solidFill>
                  <a:schemeClr val="tx2">
                    <a:lumMod val="60000"/>
                    <a:lumOff val="40000"/>
                  </a:schemeClr>
                </a:solidFill>
                <a:cs typeface="B Zar" panose="00000400000000000000" pitchFamily="2" charset="-78"/>
              </a:rPr>
              <a:t>8/2- داشتن قدرت دفاعی برتر با توان هجومی و آفندی در مقابل تهدیدات خارجی برای حفظ سرزمین های تمدن اسلامی ضروری است.</a:t>
            </a:r>
          </a:p>
          <a:p>
            <a:pPr marL="0" indent="0" algn="ctr">
              <a:lnSpc>
                <a:spcPts val="5000"/>
              </a:lnSpc>
              <a:spcBef>
                <a:spcPts val="0"/>
              </a:spcBef>
              <a:buNone/>
            </a:pPr>
            <a:r>
              <a:rPr lang="fa-IR" sz="3200" dirty="0"/>
              <a:t> </a:t>
            </a:r>
            <a:r>
              <a:rPr lang="fa-IR" sz="3200" b="1" dirty="0">
                <a:solidFill>
                  <a:srgbClr val="FFFF00"/>
                </a:solidFill>
              </a:rPr>
              <a:t>أَلَا وَ إِنِّي قَدْ دَعَوْتُكُمْ إِلَى قِتَالِ هَؤُلَاءِ الْقَوْمِ لَيْلًا وَ نَهَاراً وَ سِرّاً وَ إِعْلَاناً وَ قُلْتُ لَكُمُ اغْزُوهُمْ قَبْلَ أَنْ يَغْزُوكُمْ فَوَاللَّهِ مَا غُزِيَ قَوْمٌ قَطُّ فِي عُقْرِ دَارِهِمْ إِلَّا ذَلُّوا فَتَوَاكَلْتُمْ وَ تَخَاذَلْتُمْ حَتَّى شُنَّتْ عَلَيْكُمُ الْغَارَاتُ وَ مُلِكَتْ عَلَيْكُمُ الْأَوْطَانُ </a:t>
            </a:r>
            <a:r>
              <a:rPr lang="fa-IR" sz="2400" b="1" dirty="0" smtClean="0">
                <a:solidFill>
                  <a:srgbClr val="FFFF00"/>
                </a:solidFill>
                <a:cs typeface="B Zar" panose="00000400000000000000" pitchFamily="2" charset="-78"/>
              </a:rPr>
              <a:t>(نهج البلاغه/ خطبه 27)</a:t>
            </a:r>
            <a:endParaRPr lang="fa-IR" sz="24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61</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61</a:t>
            </a:fld>
            <a:endParaRPr lang="en-US" sz="2000" dirty="0"/>
          </a:p>
        </p:txBody>
      </p:sp>
      <p:sp>
        <p:nvSpPr>
          <p:cNvPr id="7" name="Left Arrow 6">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368691718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3">
                                            <p:txEl>
                                              <p:pRg st="0" end="0"/>
                                            </p:txEl>
                                          </p:spTgt>
                                        </p:tgtEl>
                                        <p:attrNameLst>
                                          <p:attrName>ppt_w</p:attrName>
                                        </p:attrNameLst>
                                      </p:cBhvr>
                                    </p:anim>
                                    <p:anim by="(#ppt_w*0.50)" calcmode="lin" valueType="num">
                                      <p:cBhvr>
                                        <p:cTn id="8" dur="250" decel="50000" autoRev="1" fill="hold">
                                          <p:stCondLst>
                                            <p:cond delay="0"/>
                                          </p:stCondLst>
                                        </p:cTn>
                                        <p:tgtEl>
                                          <p:spTgt spid="3">
                                            <p:txEl>
                                              <p:pRg st="0" end="0"/>
                                            </p:txEl>
                                          </p:spTgt>
                                        </p:tgtEl>
                                        <p:attrNameLst>
                                          <p:attrName>ppt_x</p:attrName>
                                        </p:attrNameLst>
                                      </p:cBhvr>
                                    </p:anim>
                                    <p:anim from="(-#ppt_h/2)" to="(#ppt_y)" calcmode="lin" valueType="num">
                                      <p:cBhvr>
                                        <p:cTn id="9" dur="500" fill="hold">
                                          <p:stCondLst>
                                            <p:cond delay="0"/>
                                          </p:stCondLst>
                                        </p:cTn>
                                        <p:tgtEl>
                                          <p:spTgt spid="3">
                                            <p:txEl>
                                              <p:pRg st="0" end="0"/>
                                            </p:txEl>
                                          </p:spTgt>
                                        </p:tgtEl>
                                        <p:attrNameLst>
                                          <p:attrName>ppt_y</p:attrName>
                                        </p:attrNameLst>
                                      </p:cBhvr>
                                    </p:anim>
                                    <p:animRot by="21600000">
                                      <p:cBhvr>
                                        <p:cTn id="10" dur="500" fill="hold">
                                          <p:stCondLst>
                                            <p:cond delay="0"/>
                                          </p:stCondLst>
                                        </p:cTn>
                                        <p:tgtEl>
                                          <p:spTgt spid="3">
                                            <p:txEl>
                                              <p:pRg st="0" end="0"/>
                                            </p:txEl>
                                          </p:spTgt>
                                        </p:tgtEl>
                                        <p:attrNameLst>
                                          <p:attrName>r</p:attrName>
                                        </p:attrNameLst>
                                      </p:cBhvr>
                                    </p:animRot>
                                  </p:childTnLst>
                                </p:cTn>
                              </p:par>
                            </p:childTnLst>
                          </p:cTn>
                        </p:par>
                        <p:par>
                          <p:cTn id="11" fill="hold">
                            <p:stCondLst>
                              <p:cond delay="3900"/>
                            </p:stCondLst>
                            <p:childTnLst>
                              <p:par>
                                <p:cTn id="12" presetID="56" presetClass="entr" presetSubtype="0" fill="hold" nodeType="afterEffect">
                                  <p:stCondLst>
                                    <p:cond delay="0"/>
                                  </p:stCondLst>
                                  <p:iterate type="lt">
                                    <p:tmPct val="10000"/>
                                  </p:iterate>
                                  <p:childTnLst>
                                    <p:set>
                                      <p:cBhvr>
                                        <p:cTn id="13" dur="1" fill="hold">
                                          <p:stCondLst>
                                            <p:cond delay="0"/>
                                          </p:stCondLst>
                                        </p:cTn>
                                        <p:tgtEl>
                                          <p:spTgt spid="3">
                                            <p:txEl>
                                              <p:pRg st="1" end="1"/>
                                            </p:txEl>
                                          </p:spTgt>
                                        </p:tgtEl>
                                        <p:attrNameLst>
                                          <p:attrName>style.visibility</p:attrName>
                                        </p:attrNameLst>
                                      </p:cBhvr>
                                      <p:to>
                                        <p:strVal val="visible"/>
                                      </p:to>
                                    </p:set>
                                    <p:anim by="(-#ppt_w*2)" calcmode="lin" valueType="num">
                                      <p:cBhvr rctx="PPT">
                                        <p:cTn id="14" dur="250" autoRev="1" fill="hold">
                                          <p:stCondLst>
                                            <p:cond delay="0"/>
                                          </p:stCondLst>
                                        </p:cTn>
                                        <p:tgtEl>
                                          <p:spTgt spid="3">
                                            <p:txEl>
                                              <p:pRg st="1" end="1"/>
                                            </p:txEl>
                                          </p:spTgt>
                                        </p:tgtEl>
                                        <p:attrNameLst>
                                          <p:attrName>ppt_w</p:attrName>
                                        </p:attrNameLst>
                                      </p:cBhvr>
                                    </p:anim>
                                    <p:anim by="(#ppt_w*0.50)" calcmode="lin" valueType="num">
                                      <p:cBhvr>
                                        <p:cTn id="15" dur="250" decel="50000" autoRev="1" fill="hold">
                                          <p:stCondLst>
                                            <p:cond delay="0"/>
                                          </p:stCondLst>
                                        </p:cTn>
                                        <p:tgtEl>
                                          <p:spTgt spid="3">
                                            <p:txEl>
                                              <p:pRg st="1" end="1"/>
                                            </p:txEl>
                                          </p:spTgt>
                                        </p:tgtEl>
                                        <p:attrNameLst>
                                          <p:attrName>ppt_x</p:attrName>
                                        </p:attrNameLst>
                                      </p:cBhvr>
                                    </p:anim>
                                    <p:anim from="(-#ppt_h/2)" to="(#ppt_y)" calcmode="lin" valueType="num">
                                      <p:cBhvr>
                                        <p:cTn id="16" dur="500" fill="hold">
                                          <p:stCondLst>
                                            <p:cond delay="0"/>
                                          </p:stCondLst>
                                        </p:cTn>
                                        <p:tgtEl>
                                          <p:spTgt spid="3">
                                            <p:txEl>
                                              <p:pRg st="1" end="1"/>
                                            </p:txEl>
                                          </p:spTgt>
                                        </p:tgtEl>
                                        <p:attrNameLst>
                                          <p:attrName>ppt_y</p:attrName>
                                        </p:attrNameLst>
                                      </p:cBhvr>
                                    </p:anim>
                                    <p:animRot by="21600000">
                                      <p:cBhvr>
                                        <p:cTn id="17" dur="500" fill="hold">
                                          <p:stCondLst>
                                            <p:cond delay="0"/>
                                          </p:stCondLst>
                                        </p:cTn>
                                        <p:tgtEl>
                                          <p:spTgt spid="3">
                                            <p:txEl>
                                              <p:pRg st="1" end="1"/>
                                            </p:txEl>
                                          </p:spTgt>
                                        </p:tgtEl>
                                        <p:attrNameLst>
                                          <p:attrName>r</p:attrName>
                                        </p:attrNameLst>
                                      </p:cBhvr>
                                    </p:animRot>
                                  </p:childTnLst>
                                </p:cTn>
                              </p:par>
                            </p:childTnLst>
                          </p:cTn>
                        </p:par>
                        <p:par>
                          <p:cTn id="18" fill="hold">
                            <p:stCondLst>
                              <p:cond delay="9000"/>
                            </p:stCondLst>
                            <p:childTnLst>
                              <p:par>
                                <p:cTn id="19" presetID="56" presetClass="entr" presetSubtype="0" fill="hold" nodeType="afterEffect">
                                  <p:stCondLst>
                                    <p:cond delay="0"/>
                                  </p:stCondLst>
                                  <p:iterate type="lt">
                                    <p:tmPct val="10000"/>
                                  </p:iterate>
                                  <p:childTnLst>
                                    <p:set>
                                      <p:cBhvr>
                                        <p:cTn id="20" dur="1" fill="hold">
                                          <p:stCondLst>
                                            <p:cond delay="0"/>
                                          </p:stCondLst>
                                        </p:cTn>
                                        <p:tgtEl>
                                          <p:spTgt spid="3">
                                            <p:txEl>
                                              <p:pRg st="2" end="2"/>
                                            </p:txEl>
                                          </p:spTgt>
                                        </p:tgtEl>
                                        <p:attrNameLst>
                                          <p:attrName>style.visibility</p:attrName>
                                        </p:attrNameLst>
                                      </p:cBhvr>
                                      <p:to>
                                        <p:strVal val="visible"/>
                                      </p:to>
                                    </p:set>
                                    <p:anim by="(-#ppt_w*2)" calcmode="lin" valueType="num">
                                      <p:cBhvr rctx="PPT">
                                        <p:cTn id="21" dur="250" autoRev="1" fill="hold">
                                          <p:stCondLst>
                                            <p:cond delay="0"/>
                                          </p:stCondLst>
                                        </p:cTn>
                                        <p:tgtEl>
                                          <p:spTgt spid="3">
                                            <p:txEl>
                                              <p:pRg st="2" end="2"/>
                                            </p:txEl>
                                          </p:spTgt>
                                        </p:tgtEl>
                                        <p:attrNameLst>
                                          <p:attrName>ppt_w</p:attrName>
                                        </p:attrNameLst>
                                      </p:cBhvr>
                                    </p:anim>
                                    <p:anim by="(#ppt_w*0.50)" calcmode="lin" valueType="num">
                                      <p:cBhvr>
                                        <p:cTn id="22" dur="250" decel="50000" autoRev="1" fill="hold">
                                          <p:stCondLst>
                                            <p:cond delay="0"/>
                                          </p:stCondLst>
                                        </p:cTn>
                                        <p:tgtEl>
                                          <p:spTgt spid="3">
                                            <p:txEl>
                                              <p:pRg st="2" end="2"/>
                                            </p:txEl>
                                          </p:spTgt>
                                        </p:tgtEl>
                                        <p:attrNameLst>
                                          <p:attrName>ppt_x</p:attrName>
                                        </p:attrNameLst>
                                      </p:cBhvr>
                                    </p:anim>
                                    <p:anim from="(-#ppt_h/2)" to="(#ppt_y)" calcmode="lin" valueType="num">
                                      <p:cBhvr>
                                        <p:cTn id="23" dur="500" fill="hold">
                                          <p:stCondLst>
                                            <p:cond delay="0"/>
                                          </p:stCondLst>
                                        </p:cTn>
                                        <p:tgtEl>
                                          <p:spTgt spid="3">
                                            <p:txEl>
                                              <p:pRg st="2" end="2"/>
                                            </p:txEl>
                                          </p:spTgt>
                                        </p:tgtEl>
                                        <p:attrNameLst>
                                          <p:attrName>ppt_y</p:attrName>
                                        </p:attrNameLst>
                                      </p:cBhvr>
                                    </p:anim>
                                    <p:animRot by="21600000">
                                      <p:cBhvr>
                                        <p:cTn id="24" dur="500" fill="hold">
                                          <p:stCondLst>
                                            <p:cond delay="0"/>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04" y="238564"/>
            <a:ext cx="7277100" cy="457200"/>
          </a:xfrm>
        </p:spPr>
        <p:txBody>
          <a:bodyPr/>
          <a:lstStyle/>
          <a:p>
            <a:r>
              <a:rPr lang="fa-IR" dirty="0">
                <a:solidFill>
                  <a:srgbClr val="FFC000"/>
                </a:solidFill>
                <a:cs typeface="B Davat" panose="00000400000000000000" pitchFamily="2" charset="-78"/>
              </a:rPr>
              <a:t>عدم اطاعت بموقع از رهبری</a:t>
            </a:r>
            <a:endParaRPr lang="en-US" dirty="0"/>
          </a:p>
        </p:txBody>
      </p:sp>
      <p:sp>
        <p:nvSpPr>
          <p:cNvPr id="3" name="Content Placeholder 2"/>
          <p:cNvSpPr>
            <a:spLocks noGrp="1"/>
          </p:cNvSpPr>
          <p:nvPr>
            <p:ph idx="1"/>
          </p:nvPr>
        </p:nvSpPr>
        <p:spPr>
          <a:xfrm>
            <a:off x="0" y="1124744"/>
            <a:ext cx="9144000" cy="5276056"/>
          </a:xfrm>
        </p:spPr>
        <p:txBody>
          <a:bodyPr/>
          <a:lstStyle/>
          <a:p>
            <a:pPr marL="0" indent="0" algn="just">
              <a:lnSpc>
                <a:spcPct val="150000"/>
              </a:lnSpc>
              <a:buNone/>
            </a:pPr>
            <a:endParaRPr lang="fa-IR" b="1" dirty="0" smtClean="0">
              <a:solidFill>
                <a:schemeClr val="tx2">
                  <a:lumMod val="60000"/>
                  <a:lumOff val="40000"/>
                </a:schemeClr>
              </a:solidFill>
              <a:cs typeface="B Zar" panose="00000400000000000000" pitchFamily="2" charset="-78"/>
            </a:endParaRPr>
          </a:p>
          <a:p>
            <a:pPr marL="0" indent="0" algn="just">
              <a:lnSpc>
                <a:spcPct val="150000"/>
              </a:lnSpc>
              <a:buNone/>
            </a:pPr>
            <a:r>
              <a:rPr lang="fa-IR" b="1" dirty="0" smtClean="0">
                <a:solidFill>
                  <a:schemeClr val="tx2">
                    <a:lumMod val="60000"/>
                    <a:lumOff val="40000"/>
                  </a:schemeClr>
                </a:solidFill>
                <a:cs typeface="B Zar" panose="00000400000000000000" pitchFamily="2" charset="-78"/>
              </a:rPr>
              <a:t>9- اطاعت بموقع از رهبری موجب پیروزی و مانع ذلت و خواری جامعه می شود.</a:t>
            </a:r>
          </a:p>
          <a:p>
            <a:pPr marL="0" indent="0" algn="ctr">
              <a:lnSpc>
                <a:spcPts val="5000"/>
              </a:lnSpc>
              <a:spcBef>
                <a:spcPts val="0"/>
              </a:spcBef>
              <a:buNone/>
            </a:pPr>
            <a:endParaRPr lang="fa-IR" sz="3200" dirty="0" smtClean="0"/>
          </a:p>
          <a:p>
            <a:pPr marL="0" indent="0" algn="ctr">
              <a:lnSpc>
                <a:spcPts val="5000"/>
              </a:lnSpc>
              <a:spcBef>
                <a:spcPts val="0"/>
              </a:spcBef>
              <a:buNone/>
            </a:pPr>
            <a:r>
              <a:rPr lang="fa-IR" sz="3200" dirty="0"/>
              <a:t> </a:t>
            </a:r>
            <a:r>
              <a:rPr lang="fa-IR" sz="3200" b="1" dirty="0">
                <a:solidFill>
                  <a:srgbClr val="FFFF00"/>
                </a:solidFill>
              </a:rPr>
              <a:t>أَلَا وَ إِنِّي قَدْ دَعَوْتُكُمْ إِلَى قِتَالِ </a:t>
            </a:r>
            <a:r>
              <a:rPr lang="fa-IR" sz="3200" b="1" dirty="0" smtClean="0">
                <a:solidFill>
                  <a:srgbClr val="FFFF00"/>
                </a:solidFill>
              </a:rPr>
              <a:t>... فَتَوَاكَلْتُمْ </a:t>
            </a:r>
            <a:r>
              <a:rPr lang="fa-IR" sz="3200" b="1" dirty="0">
                <a:solidFill>
                  <a:srgbClr val="FFFF00"/>
                </a:solidFill>
              </a:rPr>
              <a:t>وَ تَخَاذَلْتُمْ حَتَّى شُنَّتْ عَلَيْكُمُ الْغَارَاتُ وَ مُلِكَتْ عَلَيْكُمُ الْأَوْطَانُ </a:t>
            </a:r>
            <a:r>
              <a:rPr lang="fa-IR" sz="2400" b="1" dirty="0" smtClean="0">
                <a:solidFill>
                  <a:srgbClr val="FFFF00"/>
                </a:solidFill>
                <a:cs typeface="B Zar" panose="00000400000000000000" pitchFamily="2" charset="-78"/>
              </a:rPr>
              <a:t>(نهج البلاغه/ خطبه 27)</a:t>
            </a:r>
            <a:endParaRPr lang="fa-IR" sz="2400" b="1" dirty="0">
              <a:solidFill>
                <a:srgbClr val="FFFF00"/>
              </a:solidFill>
              <a:cs typeface="B Zar" panose="00000400000000000000" pitchFamily="2" charset="-78"/>
            </a:endParaRP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62</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62</a:t>
            </a:fld>
            <a:endParaRPr lang="en-US" sz="2000" dirty="0"/>
          </a:p>
        </p:txBody>
      </p:sp>
      <p:sp>
        <p:nvSpPr>
          <p:cNvPr id="7" name="Left Arrow 6">
            <a:hlinkClick r:id="rId2"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
        <p:nvSpPr>
          <p:cNvPr id="4" name="Oval 3"/>
          <p:cNvSpPr/>
          <p:nvPr/>
        </p:nvSpPr>
        <p:spPr>
          <a:xfrm>
            <a:off x="3563888" y="5733256"/>
            <a:ext cx="1728192" cy="781844"/>
          </a:xfrm>
          <a:prstGeom prst="ellipse">
            <a:avLst/>
          </a:prstGeom>
          <a:solidFill>
            <a:schemeClr val="bg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dirty="0" smtClean="0">
                <a:solidFill>
                  <a:srgbClr val="C00000"/>
                </a:solidFill>
                <a:cs typeface="B Homa" pitchFamily="2" charset="-78"/>
              </a:rPr>
              <a:t>پایان</a:t>
            </a:r>
            <a:endParaRPr lang="en-US" sz="3600" dirty="0">
              <a:solidFill>
                <a:srgbClr val="C00000"/>
              </a:solidFill>
              <a:cs typeface="B Homa" pitchFamily="2" charset="-78"/>
            </a:endParaRPr>
          </a:p>
        </p:txBody>
      </p:sp>
    </p:spTree>
    <p:extLst>
      <p:ext uri="{BB962C8B-B14F-4D97-AF65-F5344CB8AC3E}">
        <p14:creationId xmlns:p14="http://schemas.microsoft.com/office/powerpoint/2010/main" val="146157918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afterEffect">
                                  <p:stCondLst>
                                    <p:cond delay="0"/>
                                  </p:stCondLst>
                                  <p:iterate type="lt">
                                    <p:tmPct val="4000"/>
                                  </p:iterate>
                                  <p:childTnLst>
                                    <p:set>
                                      <p:cBhvr override="childStyle">
                                        <p:cTn id="6" dur="2000" fill="hold"/>
                                        <p:tgtEl>
                                          <p:spTgt spid="3">
                                            <p:txEl>
                                              <p:pRg st="1" end="1"/>
                                            </p:txEl>
                                          </p:spTgt>
                                        </p:tgtEl>
                                        <p:attrNameLst>
                                          <p:attrName>style.color</p:attrName>
                                        </p:attrNameLst>
                                      </p:cBhvr>
                                      <p:to>
                                        <p:clrVal>
                                          <a:srgbClr val="FD51F5"/>
                                        </p:clrVal>
                                      </p:to>
                                    </p:set>
                                    <p:set>
                                      <p:cBhvr>
                                        <p:cTn id="7" dur="2000" fill="hold"/>
                                        <p:tgtEl>
                                          <p:spTgt spid="3">
                                            <p:txEl>
                                              <p:pRg st="1" end="1"/>
                                            </p:txEl>
                                          </p:spTgt>
                                        </p:tgtEl>
                                        <p:attrNameLst>
                                          <p:attrName>fillcolor</p:attrName>
                                        </p:attrNameLst>
                                      </p:cBhvr>
                                      <p:to>
                                        <p:clrVal>
                                          <a:srgbClr val="FD51F5"/>
                                        </p:clrVal>
                                      </p:to>
                                    </p:set>
                                    <p:set>
                                      <p:cBhvr>
                                        <p:cTn id="8" dur="2000" fill="hold"/>
                                        <p:tgtEl>
                                          <p:spTgt spid="3">
                                            <p:txEl>
                                              <p:pRg st="1" end="1"/>
                                            </p:txEl>
                                          </p:spTgt>
                                        </p:tgtEl>
                                        <p:attrNameLst>
                                          <p:attrName>fill.type</p:attrName>
                                        </p:attrNameLst>
                                      </p:cBhvr>
                                      <p:to>
                                        <p:strVal val="solid"/>
                                      </p:to>
                                    </p:set>
                                  </p:childTnLst>
                                </p:cTn>
                              </p:par>
                            </p:childTnLst>
                          </p:cTn>
                        </p:par>
                        <p:par>
                          <p:cTn id="9" fill="hold">
                            <p:stCondLst>
                              <p:cond delay="6240"/>
                            </p:stCondLst>
                            <p:childTnLst>
                              <p:par>
                                <p:cTn id="10" presetID="16" presetClass="emph" presetSubtype="0" fill="hold" nodeType="afterEffect">
                                  <p:stCondLst>
                                    <p:cond delay="0"/>
                                  </p:stCondLst>
                                  <p:iterate type="lt">
                                    <p:tmPct val="4000"/>
                                  </p:iterate>
                                  <p:childTnLst>
                                    <p:set>
                                      <p:cBhvr override="childStyle">
                                        <p:cTn id="11" dur="2000" fill="hold"/>
                                        <p:tgtEl>
                                          <p:spTgt spid="3">
                                            <p:txEl>
                                              <p:pRg st="3" end="3"/>
                                            </p:txEl>
                                          </p:spTgt>
                                        </p:tgtEl>
                                        <p:attrNameLst>
                                          <p:attrName>style.color</p:attrName>
                                        </p:attrNameLst>
                                      </p:cBhvr>
                                      <p:to>
                                        <p:clrVal>
                                          <a:schemeClr val="folHlink"/>
                                        </p:clrVal>
                                      </p:to>
                                    </p:set>
                                    <p:set>
                                      <p:cBhvr>
                                        <p:cTn id="12" dur="2000" fill="hold"/>
                                        <p:tgtEl>
                                          <p:spTgt spid="3">
                                            <p:txEl>
                                              <p:pRg st="3" end="3"/>
                                            </p:txEl>
                                          </p:spTgt>
                                        </p:tgtEl>
                                        <p:attrNameLst>
                                          <p:attrName>fillcolor</p:attrName>
                                        </p:attrNameLst>
                                      </p:cBhvr>
                                      <p:to>
                                        <p:clrVal>
                                          <a:schemeClr val="folHlink"/>
                                        </p:clrVal>
                                      </p:to>
                                    </p:set>
                                    <p:set>
                                      <p:cBhvr>
                                        <p:cTn id="13" dur="2000" fill="hold"/>
                                        <p:tgtEl>
                                          <p:spTgt spid="3">
                                            <p:txEl>
                                              <p:pRg st="3" end="3"/>
                                            </p:txEl>
                                          </p:spTgt>
                                        </p:tgtEl>
                                        <p:attrNameLst>
                                          <p:attrName>fill.type</p:attrName>
                                        </p:attrNameLst>
                                      </p:cBhvr>
                                      <p:to>
                                        <p:strVal val="solid"/>
                                      </p:to>
                                    </p:set>
                                  </p:childTnLst>
                                </p:cTn>
                              </p:par>
                            </p:childTnLst>
                          </p:cTn>
                        </p:par>
                        <p:par>
                          <p:cTn id="14" fill="hold">
                            <p:stCondLst>
                              <p:cond delay="20880"/>
                            </p:stCondLst>
                            <p:childTnLst>
                              <p:par>
                                <p:cTn id="15" presetID="26" presetClass="entr" presetSubtype="0"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80">
                                          <p:stCondLst>
                                            <p:cond delay="0"/>
                                          </p:stCondLst>
                                        </p:cTn>
                                        <p:tgtEl>
                                          <p:spTgt spid="4"/>
                                        </p:tgtEl>
                                      </p:cBhvr>
                                    </p:animEffect>
                                    <p:anim calcmode="lin" valueType="num">
                                      <p:cBhvr>
                                        <p:cTn id="1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3" dur="26">
                                          <p:stCondLst>
                                            <p:cond delay="650"/>
                                          </p:stCondLst>
                                        </p:cTn>
                                        <p:tgtEl>
                                          <p:spTgt spid="4"/>
                                        </p:tgtEl>
                                      </p:cBhvr>
                                      <p:to x="100000" y="60000"/>
                                    </p:animScale>
                                    <p:animScale>
                                      <p:cBhvr>
                                        <p:cTn id="24" dur="166" decel="50000">
                                          <p:stCondLst>
                                            <p:cond delay="676"/>
                                          </p:stCondLst>
                                        </p:cTn>
                                        <p:tgtEl>
                                          <p:spTgt spid="4"/>
                                        </p:tgtEl>
                                      </p:cBhvr>
                                      <p:to x="100000" y="100000"/>
                                    </p:animScale>
                                    <p:animScale>
                                      <p:cBhvr>
                                        <p:cTn id="25" dur="26">
                                          <p:stCondLst>
                                            <p:cond delay="1312"/>
                                          </p:stCondLst>
                                        </p:cTn>
                                        <p:tgtEl>
                                          <p:spTgt spid="4"/>
                                        </p:tgtEl>
                                      </p:cBhvr>
                                      <p:to x="100000" y="80000"/>
                                    </p:animScale>
                                    <p:animScale>
                                      <p:cBhvr>
                                        <p:cTn id="26" dur="166" decel="50000">
                                          <p:stCondLst>
                                            <p:cond delay="1338"/>
                                          </p:stCondLst>
                                        </p:cTn>
                                        <p:tgtEl>
                                          <p:spTgt spid="4"/>
                                        </p:tgtEl>
                                      </p:cBhvr>
                                      <p:to x="100000" y="100000"/>
                                    </p:animScale>
                                    <p:animScale>
                                      <p:cBhvr>
                                        <p:cTn id="27" dur="26">
                                          <p:stCondLst>
                                            <p:cond delay="1642"/>
                                          </p:stCondLst>
                                        </p:cTn>
                                        <p:tgtEl>
                                          <p:spTgt spid="4"/>
                                        </p:tgtEl>
                                      </p:cBhvr>
                                      <p:to x="100000" y="90000"/>
                                    </p:animScale>
                                    <p:animScale>
                                      <p:cBhvr>
                                        <p:cTn id="28" dur="166" decel="50000">
                                          <p:stCondLst>
                                            <p:cond delay="1668"/>
                                          </p:stCondLst>
                                        </p:cTn>
                                        <p:tgtEl>
                                          <p:spTgt spid="4"/>
                                        </p:tgtEl>
                                      </p:cBhvr>
                                      <p:to x="100000" y="100000"/>
                                    </p:animScale>
                                    <p:animScale>
                                      <p:cBhvr>
                                        <p:cTn id="29" dur="26">
                                          <p:stCondLst>
                                            <p:cond delay="1808"/>
                                          </p:stCondLst>
                                        </p:cTn>
                                        <p:tgtEl>
                                          <p:spTgt spid="4"/>
                                        </p:tgtEl>
                                      </p:cBhvr>
                                      <p:to x="100000" y="95000"/>
                                    </p:animScale>
                                    <p:animScale>
                                      <p:cBhvr>
                                        <p:cTn id="3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descr="ت.jpg"/>
          <p:cNvPicPr>
            <a:picLocks noGrp="1" noChangeAspect="1"/>
          </p:cNvPicPr>
          <p:nvPr>
            <p:ph type="pic" idx="1"/>
          </p:nvPr>
        </p:nvPicPr>
        <p:blipFill>
          <a:blip r:embed="rId2" cstate="print"/>
          <a:srcRect t="11157" b="11157"/>
          <a:stretch>
            <a:fillRect/>
          </a:stretch>
        </p:blipFill>
        <p:spPr>
          <a:prstGeom prst="rect">
            <a:avLst/>
          </a:prstGeom>
          <a:ln w="228600" cap="sq" cmpd="thickThin">
            <a:solidFill>
              <a:srgbClr val="000000"/>
            </a:solidFill>
            <a:prstDash val="solid"/>
            <a:miter lim="800000"/>
          </a:ln>
          <a:effectLst>
            <a:innerShdw blurRad="76200">
              <a:srgbClr val="000000"/>
            </a:innerShdw>
          </a:effectLst>
        </p:spPr>
      </p:pic>
      <p:sp>
        <p:nvSpPr>
          <p:cNvPr id="7" name="TextBox 6"/>
          <p:cNvSpPr txBox="1"/>
          <p:nvPr/>
        </p:nvSpPr>
        <p:spPr>
          <a:xfrm>
            <a:off x="6012160" y="2431702"/>
            <a:ext cx="2915816" cy="1754326"/>
          </a:xfrm>
          <a:prstGeom prst="rect">
            <a:avLst/>
          </a:prstGeom>
          <a:noFill/>
          <a:ln>
            <a:solidFill>
              <a:schemeClr val="accent4">
                <a:lumMod val="50000"/>
              </a:schemeClr>
            </a:solidFill>
          </a:ln>
          <a:effectLst>
            <a:outerShdw blurRad="107950" dist="12700" dir="5400000" algn="ctr">
              <a:srgbClr val="000000"/>
            </a:outerShdw>
          </a:effectLst>
          <a:scene3d>
            <a:camera prst="obliqueBottomRight"/>
            <a:lightRig rig="soft" dir="t">
              <a:rot lat="0" lon="0" rev="0"/>
            </a:lightRig>
          </a:scene3d>
          <a:sp3d contourW="44450" prstMaterial="matte">
            <a:bevelT w="63500" h="63500" prst="artDeco"/>
            <a:contourClr>
              <a:srgbClr val="FFFFFF"/>
            </a:contourClr>
          </a:sp3d>
        </p:spPr>
        <p:txBody>
          <a:bodyPr wrap="square">
            <a:spAutoFit/>
            <a:sp3d extrusionH="57150">
              <a:bevelT w="69850" h="69850" prst="divot"/>
            </a:sp3d>
          </a:bodyPr>
          <a:lstStyle/>
          <a:p>
            <a:pPr algn="ctr" rtl="1">
              <a:defRPr/>
            </a:pPr>
            <a:r>
              <a:rPr lang="fa-IR" sz="3600" b="1" dirty="0">
                <a:solidFill>
                  <a:srgbClr val="FFFF00"/>
                </a:solidFill>
                <a:effectLst>
                  <a:outerShdw blurRad="50800" dist="38100" dir="18900000" algn="bl" rotWithShape="0">
                    <a:prstClr val="black">
                      <a:alpha val="40000"/>
                    </a:prstClr>
                  </a:outerShdw>
                </a:effectLst>
                <a:cs typeface="B Davat" panose="00000400000000000000" pitchFamily="2" charset="-78"/>
              </a:rPr>
              <a:t>با تشکر از </a:t>
            </a:r>
            <a:r>
              <a:rPr lang="fa-IR" sz="3600" b="1" dirty="0" smtClean="0">
                <a:solidFill>
                  <a:srgbClr val="FFFF00"/>
                </a:solidFill>
                <a:effectLst>
                  <a:outerShdw blurRad="50800" dist="38100" dir="18900000" algn="bl" rotWithShape="0">
                    <a:prstClr val="black">
                      <a:alpha val="40000"/>
                    </a:prstClr>
                  </a:outerShdw>
                </a:effectLst>
                <a:cs typeface="B Davat" panose="00000400000000000000" pitchFamily="2" charset="-78"/>
              </a:rPr>
              <a:t>         توجه شما             دوستان گرامی  </a:t>
            </a:r>
            <a:endParaRPr lang="en-US" sz="3600" b="1" dirty="0">
              <a:solidFill>
                <a:srgbClr val="FFFF00"/>
              </a:solidFill>
              <a:effectLst>
                <a:outerShdw blurRad="50800" dist="38100" dir="18900000" algn="bl" rotWithShape="0">
                  <a:prstClr val="black">
                    <a:alpha val="40000"/>
                  </a:prstClr>
                </a:outerShdw>
              </a:effectLst>
              <a:cs typeface="B Davat" panose="00000400000000000000" pitchFamily="2" charset="-78"/>
            </a:endParaRPr>
          </a:p>
        </p:txBody>
      </p:sp>
      <p:sp>
        <p:nvSpPr>
          <p:cNvPr id="3" name="Slide Number Placeholder 2"/>
          <p:cNvSpPr>
            <a:spLocks noGrp="1"/>
          </p:cNvSpPr>
          <p:nvPr>
            <p:ph type="sldNum" sz="quarter" idx="12"/>
          </p:nvPr>
        </p:nvSpPr>
        <p:spPr>
          <a:xfrm>
            <a:off x="4932784" y="6517778"/>
            <a:ext cx="1295400" cy="244475"/>
          </a:xfrm>
        </p:spPr>
        <p:txBody>
          <a:bodyPr/>
          <a:lstStyle/>
          <a:p>
            <a:fld id="{769DC3D2-2B4D-4328-871D-A3A51B5CD5FC}" type="slidenum">
              <a:rPr lang="en-US" smtClean="0"/>
              <a:pPr/>
              <a:t>63</a:t>
            </a:fld>
            <a:endParaRPr lang="en-US" dirty="0"/>
          </a:p>
        </p:txBody>
      </p:sp>
      <p:sp>
        <p:nvSpPr>
          <p:cNvPr id="6" name="Slide Number Placeholder 2"/>
          <p:cNvSpPr txBox="1">
            <a:spLocks/>
          </p:cNvSpPr>
          <p:nvPr/>
        </p:nvSpPr>
        <p:spPr bwMode="auto">
          <a:xfrm>
            <a:off x="8460432"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941318B-AD41-4D4B-B93D-46563A45665D}" type="slidenum">
              <a:rPr lang="fa-IR" sz="3200" smtClean="0"/>
              <a:t>63</a:t>
            </a:fld>
            <a:endParaRPr lang="en-US" sz="2000" dirty="0"/>
          </a:p>
        </p:txBody>
      </p:sp>
      <p:sp>
        <p:nvSpPr>
          <p:cNvPr id="2" name="Text Placeholder 1"/>
          <p:cNvSpPr>
            <a:spLocks noGrp="1"/>
          </p:cNvSpPr>
          <p:nvPr>
            <p:ph type="body" sz="half" idx="2"/>
          </p:nvPr>
        </p:nvSpPr>
        <p:spPr>
          <a:xfrm>
            <a:off x="381000" y="5589240"/>
            <a:ext cx="5486400" cy="582960"/>
          </a:xfrm>
        </p:spPr>
        <p:txBody>
          <a:bodyPr/>
          <a:lstStyle/>
          <a:p>
            <a:r>
              <a:rPr lang="fa-IR" sz="2800" dirty="0" smtClean="0">
                <a:solidFill>
                  <a:srgbClr val="FFFF00"/>
                </a:solidFill>
                <a:cs typeface="B Titr" pitchFamily="2" charset="-78"/>
              </a:rPr>
              <a:t>معاونت سیاسی نمایندگی ولی فقیه در سپاه</a:t>
            </a:r>
            <a:endParaRPr lang="fa-IR" sz="2800" dirty="0">
              <a:solidFill>
                <a:srgbClr val="FFFF00"/>
              </a:solidFill>
              <a:cs typeface="B Titr" pitchFamily="2" charset="-78"/>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repeatCount="indefinite" fill="remove" nodeType="clickEffect">
                                  <p:stCondLst>
                                    <p:cond delay="0"/>
                                  </p:stCondLst>
                                  <p:endCondLst>
                                    <p:cond evt="onNext" delay="0">
                                      <p:tgtEl>
                                        <p:sldTgt/>
                                      </p:tgtEl>
                                    </p:cond>
                                  </p:endCondLst>
                                  <p:childTnLst>
                                    <p:animClr clrSpc="rgb" dir="cw">
                                      <p:cBhvr override="childStyle">
                                        <p:cTn id="6" dur="250" autoRev="1" fill="remove"/>
                                        <p:tgtEl>
                                          <p:spTgt spid="7">
                                            <p:txEl>
                                              <p:pRg st="0" end="0"/>
                                            </p:txEl>
                                          </p:spTgt>
                                        </p:tgtEl>
                                        <p:attrNameLst>
                                          <p:attrName>style.color</p:attrName>
                                        </p:attrNameLst>
                                      </p:cBhvr>
                                      <p:to>
                                        <a:schemeClr val="bg1"/>
                                      </p:to>
                                    </p:animClr>
                                    <p:animClr clrSpc="rgb" dir="cw">
                                      <p:cBhvr>
                                        <p:cTn id="7" dur="250" autoRev="1" fill="remove"/>
                                        <p:tgtEl>
                                          <p:spTgt spid="7">
                                            <p:txEl>
                                              <p:pRg st="0" end="0"/>
                                            </p:txEl>
                                          </p:spTgt>
                                        </p:tgtEl>
                                        <p:attrNameLst>
                                          <p:attrName>fillcolor</p:attrName>
                                        </p:attrNameLst>
                                      </p:cBhvr>
                                      <p:to>
                                        <a:schemeClr val="bg1"/>
                                      </p:to>
                                    </p:animClr>
                                    <p:set>
                                      <p:cBhvr>
                                        <p:cTn id="8" dur="250" autoRev="1" fill="remove"/>
                                        <p:tgtEl>
                                          <p:spTgt spid="7">
                                            <p:txEl>
                                              <p:pRg st="0" end="0"/>
                                            </p:txEl>
                                          </p:spTgt>
                                        </p:tgtEl>
                                        <p:attrNameLst>
                                          <p:attrName>fill.type</p:attrName>
                                        </p:attrNameLst>
                                      </p:cBhvr>
                                      <p:to>
                                        <p:strVal val="solid"/>
                                      </p:to>
                                    </p:set>
                                    <p:set>
                                      <p:cBhvr>
                                        <p:cTn id="9" dur="250" autoRev="1" fill="remove"/>
                                        <p:tgtEl>
                                          <p:spTgt spid="7">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1692424" y="6515100"/>
            <a:ext cx="1295400" cy="244475"/>
          </a:xfrm>
        </p:spPr>
        <p:txBody>
          <a:bodyPr/>
          <a:lstStyle/>
          <a:p>
            <a:fld id="{769DC3D2-2B4D-4328-871D-A3A51B5CD5FC}" type="slidenum">
              <a:rPr lang="en-US" smtClean="0"/>
              <a:pPr/>
              <a:t>7</a:t>
            </a:fld>
            <a:endParaRPr lang="en-US"/>
          </a:p>
        </p:txBody>
      </p:sp>
      <p:sp>
        <p:nvSpPr>
          <p:cNvPr id="8" name="Content Placeholder 7"/>
          <p:cNvSpPr>
            <a:spLocks noGrp="1"/>
          </p:cNvSpPr>
          <p:nvPr>
            <p:ph idx="1"/>
          </p:nvPr>
        </p:nvSpPr>
        <p:spPr>
          <a:xfrm>
            <a:off x="107504" y="1916832"/>
            <a:ext cx="8839236" cy="4392488"/>
          </a:xfrm>
        </p:spPr>
        <p:txBody>
          <a:bodyPr/>
          <a:lstStyle/>
          <a:p>
            <a:pPr marL="0" indent="0">
              <a:lnSpc>
                <a:spcPct val="150000"/>
              </a:lnSpc>
              <a:spcBef>
                <a:spcPts val="0"/>
              </a:spcBef>
              <a:buNone/>
            </a:pPr>
            <a:r>
              <a:rPr lang="fa-IR" sz="3400" b="1" dirty="0" smtClean="0">
                <a:solidFill>
                  <a:srgbClr val="FFFF00"/>
                </a:solidFill>
                <a:cs typeface="B Nazanin" pitchFamily="2" charset="-78"/>
              </a:rPr>
              <a:t>دو نمونه تاریخی که گویای توقف رشد تمدن اسلامی  است:</a:t>
            </a:r>
          </a:p>
          <a:p>
            <a:pPr marL="0" indent="0">
              <a:lnSpc>
                <a:spcPct val="150000"/>
              </a:lnSpc>
              <a:spcBef>
                <a:spcPts val="0"/>
              </a:spcBef>
              <a:buNone/>
            </a:pPr>
            <a:r>
              <a:rPr lang="fa-IR" sz="3600" b="1" dirty="0" smtClean="0">
                <a:cs typeface="B Nazanin" pitchFamily="2" charset="-78"/>
              </a:rPr>
              <a:t>1- حمله مغولان در قرن هفتم بمدت چهل سال</a:t>
            </a:r>
          </a:p>
          <a:p>
            <a:pPr marL="0" indent="0">
              <a:lnSpc>
                <a:spcPct val="150000"/>
              </a:lnSpc>
              <a:spcBef>
                <a:spcPts val="0"/>
              </a:spcBef>
              <a:buNone/>
            </a:pPr>
            <a:r>
              <a:rPr lang="fa-IR" sz="3600" b="1" dirty="0" smtClean="0">
                <a:cs typeface="B Nazanin" pitchFamily="2" charset="-78"/>
              </a:rPr>
              <a:t>2- جنگ های صلیبی از سوی مسیحیت علیه اسلام به مدت 2 قرن (از سال 1095 تا 1291 میلادی)</a:t>
            </a:r>
            <a:endParaRPr lang="fa-IR" sz="3600" b="1" dirty="0">
              <a:cs typeface="B Nazanin" pitchFamily="2" charset="-78"/>
            </a:endParaRPr>
          </a:p>
        </p:txBody>
      </p:sp>
      <p:sp>
        <p:nvSpPr>
          <p:cNvPr id="9" name="TextBox 8"/>
          <p:cNvSpPr txBox="1"/>
          <p:nvPr/>
        </p:nvSpPr>
        <p:spPr bwMode="black">
          <a:xfrm>
            <a:off x="-8608" y="-315416"/>
            <a:ext cx="3140448" cy="1061829"/>
          </a:xfrm>
          <a:prstGeom prst="rect">
            <a:avLst/>
          </a:prstGeom>
          <a:noFill/>
          <a:ln w="9525">
            <a:noFill/>
            <a:miter lim="800000"/>
            <a:headEnd/>
            <a:tailEnd/>
          </a:ln>
          <a:effectLst/>
        </p:spPr>
        <p:txBody>
          <a:bodyPr vert="horz" wrap="square" lIns="91440" tIns="45720" rIns="91440" bIns="45720" numCol="1" rtlCol="1" anchor="ctr" anchorCtr="0" compatLnSpc="1">
            <a:prstTxWarp prst="textNoShape">
              <a:avLst/>
            </a:prstTxWarp>
            <a:spAutoFit/>
          </a:bodyPr>
          <a:lstStyle/>
          <a:p>
            <a:pPr algn="r">
              <a:lnSpc>
                <a:spcPct val="200000"/>
              </a:lnSpc>
            </a:pPr>
            <a:r>
              <a:rPr lang="fa-IR" sz="3600" kern="0" dirty="0" smtClean="0">
                <a:solidFill>
                  <a:srgbClr val="FFFF00"/>
                </a:solidFill>
                <a:cs typeface="B Titr" pitchFamily="2" charset="-78"/>
              </a:rPr>
              <a:t>تذکر تاریخی</a:t>
            </a:r>
          </a:p>
        </p:txBody>
      </p:sp>
      <p:sp>
        <p:nvSpPr>
          <p:cNvPr id="7" name="Slide Number Placeholder 2"/>
          <p:cNvSpPr txBox="1">
            <a:spLocks/>
          </p:cNvSpPr>
          <p:nvPr/>
        </p:nvSpPr>
        <p:spPr bwMode="auto">
          <a:xfrm>
            <a:off x="8640960"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7</a:t>
            </a:fld>
            <a:endParaRPr lang="en-US" sz="2000" dirty="0"/>
          </a:p>
        </p:txBody>
      </p:sp>
    </p:spTree>
    <p:extLst>
      <p:ext uri="{BB962C8B-B14F-4D97-AF65-F5344CB8AC3E}">
        <p14:creationId xmlns:p14="http://schemas.microsoft.com/office/powerpoint/2010/main" val="4093519087"/>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8">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8">
                                            <p:txEl>
                                              <p:pRg st="0" end="0"/>
                                            </p:txEl>
                                          </p:spTgt>
                                        </p:tgtEl>
                                        <p:attrNameLst>
                                          <p:attrName>ppt_w</p:attrName>
                                        </p:attrNameLst>
                                      </p:cBhvr>
                                    </p:anim>
                                    <p:anim by="(#ppt_w*0.50)" calcmode="lin" valueType="num">
                                      <p:cBhvr>
                                        <p:cTn id="8" dur="500" decel="50000" autoRev="1" fill="hold">
                                          <p:stCondLst>
                                            <p:cond delay="0"/>
                                          </p:stCondLst>
                                        </p:cTn>
                                        <p:tgtEl>
                                          <p:spTgt spid="8">
                                            <p:txEl>
                                              <p:pRg st="0" end="0"/>
                                            </p:txEl>
                                          </p:spTgt>
                                        </p:tgtEl>
                                        <p:attrNameLst>
                                          <p:attrName>ppt_x</p:attrName>
                                        </p:attrNameLst>
                                      </p:cBhvr>
                                    </p:anim>
                                    <p:anim from="(-#ppt_h/2)" to="(#ppt_y)" calcmode="lin" valueType="num">
                                      <p:cBhvr>
                                        <p:cTn id="9" dur="1000" fill="hold">
                                          <p:stCondLst>
                                            <p:cond delay="0"/>
                                          </p:stCondLst>
                                        </p:cTn>
                                        <p:tgtEl>
                                          <p:spTgt spid="8">
                                            <p:txEl>
                                              <p:pRg st="0" end="0"/>
                                            </p:txEl>
                                          </p:spTgt>
                                        </p:tgtEl>
                                        <p:attrNameLst>
                                          <p:attrName>ppt_y</p:attrName>
                                        </p:attrNameLst>
                                      </p:cBhvr>
                                    </p:anim>
                                    <p:animRot by="21600000">
                                      <p:cBhvr>
                                        <p:cTn id="10" dur="1000" fill="hold">
                                          <p:stCondLst>
                                            <p:cond delay="0"/>
                                          </p:stCondLst>
                                        </p:cTn>
                                        <p:tgtEl>
                                          <p:spTgt spid="8">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 calcmode="lin" valueType="num">
                                      <p:cBhvr>
                                        <p:cTn id="15" dur="1000" fill="hold"/>
                                        <p:tgtEl>
                                          <p:spTgt spid="8">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8">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8">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8">
                                            <p:txEl>
                                              <p:pRg st="1" end="1"/>
                                            </p:txEl>
                                          </p:spTgt>
                                        </p:tgtEl>
                                        <p:attrNameLst>
                                          <p:attrName>ppt_y</p:attrName>
                                        </p:attrNameLst>
                                      </p:cBhvr>
                                      <p:tavLst>
                                        <p:tav tm="0" fmla="#ppt_y+(sin(-2*pi*(1-$))*-#ppt_x+cos(-2*pi*(1-$))*(1-#ppt_y))*(1-$)">
                                          <p:val>
                                            <p:fltVal val="0"/>
                                          </p:val>
                                        </p:tav>
                                        <p:tav tm="100000">
                                          <p:val>
                                            <p:fltVal val="1"/>
                                          </p:val>
                                        </p:tav>
                                      </p:tavLst>
                                    </p:anim>
                                  </p:childTnLst>
                                </p:cTn>
                              </p:par>
                              <p:par>
                                <p:cTn id="19" presetID="15" presetClass="entr" presetSubtype="0" fill="hold" grpId="0" nodeType="with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 calcmode="lin" valueType="num">
                                      <p:cBhvr>
                                        <p:cTn id="21" dur="1000" fill="hold"/>
                                        <p:tgtEl>
                                          <p:spTgt spid="8">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8">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8">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8">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1835696" y="6515100"/>
            <a:ext cx="1295400" cy="244475"/>
          </a:xfrm>
        </p:spPr>
        <p:txBody>
          <a:bodyPr/>
          <a:lstStyle/>
          <a:p>
            <a:fld id="{769DC3D2-2B4D-4328-871D-A3A51B5CD5FC}" type="slidenum">
              <a:rPr lang="en-US" smtClean="0"/>
              <a:pPr/>
              <a:t>8</a:t>
            </a:fld>
            <a:endParaRPr lang="en-US"/>
          </a:p>
        </p:txBody>
      </p:sp>
      <p:sp>
        <p:nvSpPr>
          <p:cNvPr id="4" name="Title 3"/>
          <p:cNvSpPr>
            <a:spLocks noGrp="1"/>
          </p:cNvSpPr>
          <p:nvPr>
            <p:ph type="title"/>
          </p:nvPr>
        </p:nvSpPr>
        <p:spPr>
          <a:xfrm>
            <a:off x="467544" y="188640"/>
            <a:ext cx="3168352" cy="457200"/>
          </a:xfrm>
        </p:spPr>
        <p:txBody>
          <a:bodyPr/>
          <a:lstStyle/>
          <a:p>
            <a:r>
              <a:rPr lang="fa-IR" sz="4000" dirty="0">
                <a:solidFill>
                  <a:srgbClr val="FFFF00"/>
                </a:solidFill>
                <a:latin typeface="+mn-lt"/>
                <a:ea typeface="+mn-ea"/>
                <a:cs typeface="B Titr" pitchFamily="2" charset="-78"/>
              </a:rPr>
              <a:t>اقسام</a:t>
            </a:r>
            <a:r>
              <a:rPr lang="fa-IR" sz="4800" dirty="0" smtClean="0"/>
              <a:t> </a:t>
            </a:r>
            <a:r>
              <a:rPr lang="fa-IR" sz="4000" dirty="0">
                <a:solidFill>
                  <a:srgbClr val="FFFF00"/>
                </a:solidFill>
                <a:latin typeface="+mn-lt"/>
                <a:ea typeface="+mn-ea"/>
                <a:cs typeface="B Titr" pitchFamily="2" charset="-78"/>
              </a:rPr>
              <a:t>انحطاط</a:t>
            </a:r>
          </a:p>
        </p:txBody>
      </p:sp>
      <p:sp>
        <p:nvSpPr>
          <p:cNvPr id="9" name="Content Placeholder 2"/>
          <p:cNvSpPr>
            <a:spLocks noGrp="1"/>
          </p:cNvSpPr>
          <p:nvPr>
            <p:ph idx="1"/>
          </p:nvPr>
        </p:nvSpPr>
        <p:spPr>
          <a:xfrm>
            <a:off x="0" y="983704"/>
            <a:ext cx="9144000" cy="5181600"/>
          </a:xfrm>
        </p:spPr>
        <p:txBody>
          <a:bodyPr/>
          <a:lstStyle/>
          <a:p>
            <a:pPr>
              <a:lnSpc>
                <a:spcPct val="150000"/>
              </a:lnSpc>
            </a:pPr>
            <a:r>
              <a:rPr lang="fa-IR" sz="4800" dirty="0">
                <a:solidFill>
                  <a:srgbClr val="FFC000"/>
                </a:solidFill>
                <a:cs typeface="B Davat" panose="00000400000000000000" pitchFamily="2" charset="-78"/>
                <a:hlinkClick r:id="rId2" action="ppaction://hlinksldjump"/>
              </a:rPr>
              <a:t>انحطاط فرهنگی تمدن ها و عوامل </a:t>
            </a:r>
            <a:r>
              <a:rPr lang="fa-IR" sz="4800" dirty="0" smtClean="0">
                <a:solidFill>
                  <a:srgbClr val="FFC000"/>
                </a:solidFill>
                <a:cs typeface="B Davat" panose="00000400000000000000" pitchFamily="2" charset="-78"/>
                <a:hlinkClick r:id="rId2" action="ppaction://hlinksldjump"/>
              </a:rPr>
              <a:t>آنها </a:t>
            </a:r>
            <a:endParaRPr lang="fa-IR" sz="4800" dirty="0" smtClean="0">
              <a:solidFill>
                <a:srgbClr val="FFC000"/>
              </a:solidFill>
              <a:cs typeface="B Davat" panose="00000400000000000000" pitchFamily="2" charset="-78"/>
            </a:endParaRPr>
          </a:p>
          <a:p>
            <a:pPr>
              <a:lnSpc>
                <a:spcPct val="150000"/>
              </a:lnSpc>
            </a:pPr>
            <a:r>
              <a:rPr lang="fa-IR" sz="4800" b="1" dirty="0" smtClean="0">
                <a:solidFill>
                  <a:srgbClr val="FFC000"/>
                </a:solidFill>
                <a:cs typeface="B Davat" panose="00000400000000000000" pitchFamily="2" charset="-78"/>
                <a:hlinkClick r:id="rId3" action="ppaction://hlinksldjump"/>
              </a:rPr>
              <a:t>انحطاط سیاسی تمدن ها و عوامل آنها</a:t>
            </a:r>
            <a:r>
              <a:rPr lang="fa-IR" sz="4800" b="1" dirty="0" smtClean="0">
                <a:solidFill>
                  <a:srgbClr val="FFC000"/>
                </a:solidFill>
                <a:cs typeface="B Davat" panose="00000400000000000000" pitchFamily="2" charset="-78"/>
              </a:rPr>
              <a:t> </a:t>
            </a:r>
          </a:p>
          <a:p>
            <a:pPr>
              <a:lnSpc>
                <a:spcPct val="150000"/>
              </a:lnSpc>
            </a:pPr>
            <a:r>
              <a:rPr lang="fa-IR" sz="4800" b="1" dirty="0">
                <a:solidFill>
                  <a:srgbClr val="FFC000"/>
                </a:solidFill>
                <a:cs typeface="B Davat" panose="00000400000000000000" pitchFamily="2" charset="-78"/>
                <a:hlinkClick r:id="rId4" action="ppaction://hlinksldjump"/>
              </a:rPr>
              <a:t>انحطاط </a:t>
            </a:r>
            <a:r>
              <a:rPr lang="fa-IR" sz="4800" b="1" dirty="0" smtClean="0">
                <a:solidFill>
                  <a:srgbClr val="FFC000"/>
                </a:solidFill>
                <a:cs typeface="B Davat" panose="00000400000000000000" pitchFamily="2" charset="-78"/>
                <a:hlinkClick r:id="rId4" action="ppaction://hlinksldjump"/>
              </a:rPr>
              <a:t>اقتصادی تمدن </a:t>
            </a:r>
            <a:r>
              <a:rPr lang="fa-IR" sz="4800" b="1" dirty="0">
                <a:solidFill>
                  <a:srgbClr val="FFC000"/>
                </a:solidFill>
                <a:cs typeface="B Davat" panose="00000400000000000000" pitchFamily="2" charset="-78"/>
                <a:hlinkClick r:id="rId4" action="ppaction://hlinksldjump"/>
              </a:rPr>
              <a:t>ها و عوامل آنها </a:t>
            </a:r>
            <a:endParaRPr lang="fa-IR" sz="4800" b="1" dirty="0" smtClean="0">
              <a:solidFill>
                <a:srgbClr val="FFC000"/>
              </a:solidFill>
              <a:cs typeface="B Davat" panose="00000400000000000000" pitchFamily="2" charset="-78"/>
            </a:endParaRPr>
          </a:p>
          <a:p>
            <a:pPr>
              <a:lnSpc>
                <a:spcPct val="150000"/>
              </a:lnSpc>
            </a:pPr>
            <a:r>
              <a:rPr lang="fa-IR" sz="4500" b="1" dirty="0">
                <a:solidFill>
                  <a:srgbClr val="FFC000"/>
                </a:solidFill>
                <a:cs typeface="B Davat" panose="00000400000000000000" pitchFamily="2" charset="-78"/>
                <a:hlinkClick r:id="rId5" action="ppaction://hlinksldjump"/>
              </a:rPr>
              <a:t>انحطاط </a:t>
            </a:r>
            <a:r>
              <a:rPr lang="fa-IR" sz="4500" b="1" dirty="0" smtClean="0">
                <a:solidFill>
                  <a:srgbClr val="FFC000"/>
                </a:solidFill>
                <a:cs typeface="B Davat" panose="00000400000000000000" pitchFamily="2" charset="-78"/>
                <a:hlinkClick r:id="rId5" action="ppaction://hlinksldjump"/>
              </a:rPr>
              <a:t>دفاعی و امنیتی جامعه وتمدن </a:t>
            </a:r>
            <a:r>
              <a:rPr lang="fa-IR" sz="4500" b="1" dirty="0">
                <a:solidFill>
                  <a:srgbClr val="FFC000"/>
                </a:solidFill>
                <a:cs typeface="B Davat" panose="00000400000000000000" pitchFamily="2" charset="-78"/>
                <a:hlinkClick r:id="rId5" action="ppaction://hlinksldjump"/>
              </a:rPr>
              <a:t>ها و عوامل آنها </a:t>
            </a:r>
            <a:endParaRPr lang="fa-IR" sz="4500" b="1" dirty="0">
              <a:solidFill>
                <a:srgbClr val="FFC000"/>
              </a:solidFill>
              <a:cs typeface="B Davat" panose="00000400000000000000" pitchFamily="2" charset="-78"/>
            </a:endParaRPr>
          </a:p>
          <a:p>
            <a:pPr>
              <a:lnSpc>
                <a:spcPct val="150000"/>
              </a:lnSpc>
            </a:pPr>
            <a:endParaRPr lang="fa-IR" sz="4800" b="1" dirty="0">
              <a:solidFill>
                <a:srgbClr val="FFC000"/>
              </a:solidFill>
              <a:cs typeface="B Davat" panose="00000400000000000000" pitchFamily="2" charset="-78"/>
            </a:endParaRPr>
          </a:p>
          <a:p>
            <a:pPr>
              <a:lnSpc>
                <a:spcPct val="150000"/>
              </a:lnSpc>
            </a:pPr>
            <a:endParaRPr lang="en-US" sz="4800" b="1" dirty="0">
              <a:solidFill>
                <a:srgbClr val="FFC000"/>
              </a:solidFill>
              <a:cs typeface="B Davat" panose="00000400000000000000" pitchFamily="2" charset="-78"/>
            </a:endParaRPr>
          </a:p>
        </p:txBody>
      </p:sp>
      <p:sp>
        <p:nvSpPr>
          <p:cNvPr id="10" name="Slide Number Placeholder 2"/>
          <p:cNvSpPr txBox="1">
            <a:spLocks/>
          </p:cNvSpPr>
          <p:nvPr/>
        </p:nvSpPr>
        <p:spPr bwMode="auto">
          <a:xfrm>
            <a:off x="8640960"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8</a:t>
            </a:fld>
            <a:endParaRPr lang="en-US" sz="2000" dirty="0"/>
          </a:p>
        </p:txBody>
      </p:sp>
    </p:spTree>
    <p:extLst>
      <p:ext uri="{BB962C8B-B14F-4D97-AF65-F5344CB8AC3E}">
        <p14:creationId xmlns:p14="http://schemas.microsoft.com/office/powerpoint/2010/main" val="875991445"/>
      </p:ext>
    </p:extLst>
  </p:cSld>
  <p:clrMapOvr>
    <a:masterClrMapping/>
  </p:clrMapOvr>
  <mc:AlternateContent xmlns:mc="http://schemas.openxmlformats.org/markup-compatibility/2006" xmlns:p14="http://schemas.microsoft.com/office/powerpoint/2010/main">
    <mc:Choice Requires="p14">
      <p:transition spd="slow" p14:dur="2000">
        <p14:honeycomb/>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564"/>
            <a:ext cx="7277100" cy="457200"/>
          </a:xfrm>
        </p:spPr>
        <p:txBody>
          <a:bodyPr/>
          <a:lstStyle/>
          <a:p>
            <a:r>
              <a:rPr lang="fa-IR" dirty="0" smtClean="0">
                <a:solidFill>
                  <a:srgbClr val="FFC000"/>
                </a:solidFill>
                <a:cs typeface="B Davat" panose="00000400000000000000" pitchFamily="2" charset="-78"/>
              </a:rPr>
              <a:t>انحطاط فرهنگی تمدن ها و عوامل آنها</a:t>
            </a:r>
            <a:endParaRPr lang="en-US" dirty="0"/>
          </a:p>
        </p:txBody>
      </p:sp>
      <p:sp>
        <p:nvSpPr>
          <p:cNvPr id="3" name="Content Placeholder 2"/>
          <p:cNvSpPr>
            <a:spLocks noGrp="1"/>
          </p:cNvSpPr>
          <p:nvPr>
            <p:ph idx="1"/>
          </p:nvPr>
        </p:nvSpPr>
        <p:spPr>
          <a:xfrm>
            <a:off x="0" y="1412776"/>
            <a:ext cx="8100392" cy="4988024"/>
          </a:xfrm>
        </p:spPr>
        <p:txBody>
          <a:bodyPr/>
          <a:lstStyle/>
          <a:p>
            <a:r>
              <a:rPr lang="fa-IR" sz="3600" b="1" dirty="0" smtClean="0">
                <a:solidFill>
                  <a:srgbClr val="FFC000"/>
                </a:solidFill>
                <a:cs typeface="B Davat" panose="00000400000000000000" pitchFamily="2" charset="-78"/>
                <a:hlinkClick r:id="rId2" action="ppaction://hlinksldjump"/>
              </a:rPr>
              <a:t>گناه و معصیت</a:t>
            </a:r>
            <a:endParaRPr lang="fa-IR" sz="3600" b="1" dirty="0" smtClean="0">
              <a:solidFill>
                <a:srgbClr val="FFC000"/>
              </a:solidFill>
              <a:cs typeface="B Davat" panose="00000400000000000000" pitchFamily="2" charset="-78"/>
            </a:endParaRPr>
          </a:p>
          <a:p>
            <a:r>
              <a:rPr lang="fa-IR" sz="3600" b="1" dirty="0" smtClean="0">
                <a:solidFill>
                  <a:srgbClr val="FFC000"/>
                </a:solidFill>
                <a:cs typeface="B Davat" panose="00000400000000000000" pitchFamily="2" charset="-78"/>
                <a:hlinkClick r:id="rId3" action="ppaction://hlinksldjump"/>
              </a:rPr>
              <a:t>ظلم</a:t>
            </a:r>
            <a:endParaRPr lang="fa-IR" sz="3600" b="1" dirty="0">
              <a:solidFill>
                <a:srgbClr val="FFC000"/>
              </a:solidFill>
              <a:cs typeface="B Davat" panose="00000400000000000000" pitchFamily="2" charset="-78"/>
            </a:endParaRPr>
          </a:p>
          <a:p>
            <a:r>
              <a:rPr lang="fa-IR" sz="3600" b="1" dirty="0" smtClean="0">
                <a:solidFill>
                  <a:srgbClr val="FFC000"/>
                </a:solidFill>
                <a:cs typeface="B Davat" panose="00000400000000000000" pitchFamily="2" charset="-78"/>
                <a:hlinkClick r:id="rId4" action="ppaction://hlinksldjump"/>
              </a:rPr>
              <a:t>کفر</a:t>
            </a:r>
            <a:endParaRPr lang="fa-IR" sz="3600" b="1" dirty="0" smtClean="0">
              <a:solidFill>
                <a:srgbClr val="FFC000"/>
              </a:solidFill>
              <a:cs typeface="B Davat" panose="00000400000000000000" pitchFamily="2" charset="-78"/>
            </a:endParaRPr>
          </a:p>
          <a:p>
            <a:r>
              <a:rPr lang="fa-IR" sz="3600" b="1" dirty="0" smtClean="0">
                <a:solidFill>
                  <a:srgbClr val="FFC000"/>
                </a:solidFill>
                <a:cs typeface="B Davat" panose="00000400000000000000" pitchFamily="2" charset="-78"/>
                <a:hlinkClick r:id="rId5" action="ppaction://hlinksldjump"/>
              </a:rPr>
              <a:t>تقلید کورکورانه</a:t>
            </a:r>
            <a:endParaRPr lang="fa-IR" sz="3600" b="1" dirty="0" smtClean="0">
              <a:solidFill>
                <a:srgbClr val="FFC000"/>
              </a:solidFill>
              <a:cs typeface="B Davat" panose="00000400000000000000" pitchFamily="2" charset="-78"/>
            </a:endParaRPr>
          </a:p>
          <a:p>
            <a:r>
              <a:rPr lang="fa-IR" sz="3600" b="1" dirty="0" smtClean="0">
                <a:solidFill>
                  <a:srgbClr val="FFC000"/>
                </a:solidFill>
                <a:cs typeface="B Davat" panose="00000400000000000000" pitchFamily="2" charset="-78"/>
                <a:hlinkClick r:id="rId6" action="ppaction://hlinksldjump"/>
              </a:rPr>
              <a:t>جهل، بی خبری و عقب ماندگی علمی</a:t>
            </a:r>
            <a:endParaRPr lang="fa-IR" sz="3600" b="1" dirty="0" smtClean="0">
              <a:solidFill>
                <a:srgbClr val="FFC000"/>
              </a:solidFill>
              <a:cs typeface="B Davat" panose="00000400000000000000" pitchFamily="2" charset="-78"/>
            </a:endParaRPr>
          </a:p>
          <a:p>
            <a:r>
              <a:rPr lang="fa-IR" sz="3600" b="1" dirty="0" smtClean="0">
                <a:solidFill>
                  <a:srgbClr val="FFC000"/>
                </a:solidFill>
                <a:cs typeface="B Davat" panose="00000400000000000000" pitchFamily="2" charset="-78"/>
                <a:hlinkClick r:id="rId7" action="ppaction://hlinksldjump"/>
              </a:rPr>
              <a:t>مترفین (خوشگذران ها) و دین ستیزی سردمداران اجتماع</a:t>
            </a:r>
            <a:endParaRPr lang="fa-IR" sz="3600" b="1" dirty="0" smtClean="0">
              <a:solidFill>
                <a:srgbClr val="FFC000"/>
              </a:solidFill>
              <a:cs typeface="B Davat" panose="00000400000000000000" pitchFamily="2" charset="-78"/>
            </a:endParaRPr>
          </a:p>
          <a:p>
            <a:r>
              <a:rPr lang="fa-IR" sz="3600" b="1" dirty="0" smtClean="0">
                <a:solidFill>
                  <a:srgbClr val="FFC000"/>
                </a:solidFill>
                <a:cs typeface="B Davat" panose="00000400000000000000" pitchFamily="2" charset="-78"/>
                <a:hlinkClick r:id="rId8" action="ppaction://hlinksldjump"/>
              </a:rPr>
              <a:t>مفاسد اخلاقی</a:t>
            </a:r>
            <a:endParaRPr lang="en-US" sz="3600" b="1" dirty="0">
              <a:solidFill>
                <a:srgbClr val="FFC000"/>
              </a:solidFill>
              <a:cs typeface="B Davat" panose="00000400000000000000" pitchFamily="2" charset="-78"/>
            </a:endParaRPr>
          </a:p>
          <a:p>
            <a:pPr marL="0" indent="0">
              <a:lnSpc>
                <a:spcPct val="150000"/>
              </a:lnSpc>
              <a:buNone/>
            </a:pPr>
            <a:endParaRPr lang="en-US" sz="3600" dirty="0">
              <a:solidFill>
                <a:schemeClr val="tx2">
                  <a:lumMod val="60000"/>
                  <a:lumOff val="40000"/>
                </a:schemeClr>
              </a:solidFill>
              <a:cs typeface="B Zar" panose="00000400000000000000" pitchFamily="2" charset="-78"/>
            </a:endParaRPr>
          </a:p>
        </p:txBody>
      </p:sp>
      <p:sp>
        <p:nvSpPr>
          <p:cNvPr id="5" name="Slide Number Placeholder 4"/>
          <p:cNvSpPr>
            <a:spLocks noGrp="1"/>
          </p:cNvSpPr>
          <p:nvPr>
            <p:ph type="sldNum" sz="quarter" idx="12"/>
          </p:nvPr>
        </p:nvSpPr>
        <p:spPr>
          <a:xfrm>
            <a:off x="1764432" y="6515100"/>
            <a:ext cx="1295400" cy="244475"/>
          </a:xfrm>
        </p:spPr>
        <p:txBody>
          <a:bodyPr/>
          <a:lstStyle/>
          <a:p>
            <a:fld id="{769DC3D2-2B4D-4328-871D-A3A51B5CD5FC}" type="slidenum">
              <a:rPr lang="en-US" smtClean="0"/>
              <a:pPr/>
              <a:t>9</a:t>
            </a:fld>
            <a:endParaRPr lang="en-US" dirty="0"/>
          </a:p>
        </p:txBody>
      </p:sp>
      <p:sp>
        <p:nvSpPr>
          <p:cNvPr id="6" name="Slide Number Placeholder 2"/>
          <p:cNvSpPr txBox="1">
            <a:spLocks/>
          </p:cNvSpPr>
          <p:nvPr/>
        </p:nvSpPr>
        <p:spPr bwMode="auto">
          <a:xfrm>
            <a:off x="8640960" y="116632"/>
            <a:ext cx="61156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B6171E-C6E2-45B1-9AB5-8571FFAB8F83}" type="slidenum">
              <a:rPr lang="fa-IR" sz="3200" smtClean="0"/>
              <a:t>9</a:t>
            </a:fld>
            <a:endParaRPr lang="en-US" sz="2000" dirty="0"/>
          </a:p>
        </p:txBody>
      </p:sp>
      <p:sp>
        <p:nvSpPr>
          <p:cNvPr id="7" name="Left Arrow 6">
            <a:hlinkClick r:id="rId9" action="ppaction://hlinksldjump"/>
          </p:cNvPr>
          <p:cNvSpPr/>
          <p:nvPr/>
        </p:nvSpPr>
        <p:spPr>
          <a:xfrm>
            <a:off x="251520" y="5877272"/>
            <a:ext cx="1224136" cy="6378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bg1"/>
                </a:solidFill>
                <a:cs typeface="B Titr" panose="00000700000000000000" pitchFamily="2" charset="-78"/>
              </a:rPr>
              <a:t>بازگشت</a:t>
            </a:r>
            <a:endParaRPr lang="en-US" sz="2000" dirty="0">
              <a:solidFill>
                <a:schemeClr val="bg1"/>
              </a:solidFill>
              <a:cs typeface="B Titr" panose="00000700000000000000" pitchFamily="2" charset="-78"/>
            </a:endParaRPr>
          </a:p>
        </p:txBody>
      </p:sp>
    </p:spTree>
    <p:extLst>
      <p:ext uri="{BB962C8B-B14F-4D97-AF65-F5344CB8AC3E}">
        <p14:creationId xmlns:p14="http://schemas.microsoft.com/office/powerpoint/2010/main" val="425199969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Map_format">
  <a:themeElements>
    <a:clrScheme name="Custom 1">
      <a:dk1>
        <a:srgbClr val="969696"/>
      </a:dk1>
      <a:lt1>
        <a:srgbClr val="FFFFFF"/>
      </a:lt1>
      <a:dk2>
        <a:srgbClr val="3F1F53"/>
      </a:dk2>
      <a:lt2>
        <a:srgbClr val="F3CC9D"/>
      </a:lt2>
      <a:accent1>
        <a:srgbClr val="557FE7"/>
      </a:accent1>
      <a:accent2>
        <a:srgbClr val="84ACCA"/>
      </a:accent2>
      <a:accent3>
        <a:srgbClr val="AFABB3"/>
      </a:accent3>
      <a:accent4>
        <a:srgbClr val="DADADA"/>
      </a:accent4>
      <a:accent5>
        <a:srgbClr val="B4C0F1"/>
      </a:accent5>
      <a:accent6>
        <a:srgbClr val="779BB7"/>
      </a:accent6>
      <a:hlink>
        <a:srgbClr val="FFFF00"/>
      </a:hlink>
      <a:folHlink>
        <a:srgbClr val="FFC000"/>
      </a:folHlink>
    </a:clrScheme>
    <a:fontScheme name="217tgp_cube_d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black">
        <a:noFill/>
        <a:ln w="9525">
          <a:noFill/>
          <a:miter lim="800000"/>
          <a:headEnd/>
          <a:tailEnd/>
        </a:ln>
        <a:effectLst/>
      </a:spPr>
      <a:bodyPr vert="horz" wrap="square" lIns="91440" tIns="45720" rIns="91440" bIns="45720" numCol="1" anchor="ctr" anchorCtr="0" compatLnSpc="1">
        <a:prstTxWarp prst="textNoShape">
          <a:avLst/>
        </a:prstTxWarp>
      </a:bodyPr>
      <a:lstStyle>
        <a:defPPr>
          <a:lnSpc>
            <a:spcPct val="200000"/>
          </a:lnSpc>
          <a:defRPr kern="0" dirty="0" smtClean="0">
            <a:solidFill>
              <a:srgbClr val="FFFF00"/>
            </a:solidFill>
            <a:cs typeface="B Davat" panose="00000400000000000000" pitchFamily="2" charset="-78"/>
          </a:defRPr>
        </a:defPPr>
      </a:lstStyle>
    </a:txDef>
  </a:objectDefaults>
  <a:extraClrSchemeLst>
    <a:extraClrScheme>
      <a:clrScheme name="217tgp_cube_dark 1">
        <a:dk1>
          <a:srgbClr val="969696"/>
        </a:dk1>
        <a:lt1>
          <a:srgbClr val="FFFFFF"/>
        </a:lt1>
        <a:dk2>
          <a:srgbClr val="005E5C"/>
        </a:dk2>
        <a:lt2>
          <a:srgbClr val="DAEEA2"/>
        </a:lt2>
        <a:accent1>
          <a:srgbClr val="238FD9"/>
        </a:accent1>
        <a:accent2>
          <a:srgbClr val="43A98E"/>
        </a:accent2>
        <a:accent3>
          <a:srgbClr val="AAB6B5"/>
        </a:accent3>
        <a:accent4>
          <a:srgbClr val="DADADA"/>
        </a:accent4>
        <a:accent5>
          <a:srgbClr val="ACC6E9"/>
        </a:accent5>
        <a:accent6>
          <a:srgbClr val="3C9980"/>
        </a:accent6>
        <a:hlink>
          <a:srgbClr val="D8A642"/>
        </a:hlink>
        <a:folHlink>
          <a:srgbClr val="B3703D"/>
        </a:folHlink>
      </a:clrScheme>
      <a:clrMap bg1="dk2" tx1="lt1" bg2="dk1" tx2="lt2" accent1="accent1" accent2="accent2" accent3="accent3" accent4="accent4" accent5="accent5" accent6="accent6" hlink="hlink" folHlink="folHlink"/>
    </a:extraClrScheme>
    <a:extraClrScheme>
      <a:clrScheme name="217tgp_cube_dark 2">
        <a:dk1>
          <a:srgbClr val="969696"/>
        </a:dk1>
        <a:lt1>
          <a:srgbClr val="FFFFFF"/>
        </a:lt1>
        <a:dk2>
          <a:srgbClr val="0A2068"/>
        </a:dk2>
        <a:lt2>
          <a:srgbClr val="85D9F7"/>
        </a:lt2>
        <a:accent1>
          <a:srgbClr val="5AB14B"/>
        </a:accent1>
        <a:accent2>
          <a:srgbClr val="2F7ADF"/>
        </a:accent2>
        <a:accent3>
          <a:srgbClr val="AAABB9"/>
        </a:accent3>
        <a:accent4>
          <a:srgbClr val="DADADA"/>
        </a:accent4>
        <a:accent5>
          <a:srgbClr val="B5D5B1"/>
        </a:accent5>
        <a:accent6>
          <a:srgbClr val="2A6ECA"/>
        </a:accent6>
        <a:hlink>
          <a:srgbClr val="8A52C8"/>
        </a:hlink>
        <a:folHlink>
          <a:srgbClr val="DD8739"/>
        </a:folHlink>
      </a:clrScheme>
      <a:clrMap bg1="dk2" tx1="lt1" bg2="dk1" tx2="lt2" accent1="accent1" accent2="accent2" accent3="accent3" accent4="accent4" accent5="accent5" accent6="accent6" hlink="hlink" folHlink="folHlink"/>
    </a:extraClrScheme>
    <a:extraClrScheme>
      <a:clrScheme name="217tgp_cube_dark 3">
        <a:dk1>
          <a:srgbClr val="969696"/>
        </a:dk1>
        <a:lt1>
          <a:srgbClr val="FFFFFF"/>
        </a:lt1>
        <a:dk2>
          <a:srgbClr val="3F1F53"/>
        </a:dk2>
        <a:lt2>
          <a:srgbClr val="F3CC9D"/>
        </a:lt2>
        <a:accent1>
          <a:srgbClr val="557FE7"/>
        </a:accent1>
        <a:accent2>
          <a:srgbClr val="84ACCA"/>
        </a:accent2>
        <a:accent3>
          <a:srgbClr val="AFABB3"/>
        </a:accent3>
        <a:accent4>
          <a:srgbClr val="DADADA"/>
        </a:accent4>
        <a:accent5>
          <a:srgbClr val="B4C0F1"/>
        </a:accent5>
        <a:accent6>
          <a:srgbClr val="779BB7"/>
        </a:accent6>
        <a:hlink>
          <a:srgbClr val="9351C9"/>
        </a:hlink>
        <a:folHlink>
          <a:srgbClr val="3EB2A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27562</TotalTime>
  <Words>3810</Words>
  <Application>Microsoft Office PowerPoint</Application>
  <PresentationFormat>On-screen Show (4:3)</PresentationFormat>
  <Paragraphs>495</Paragraphs>
  <Slides>63</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63</vt:i4>
      </vt:variant>
    </vt:vector>
  </HeadingPairs>
  <TitlesOfParts>
    <vt:vector size="74" baseType="lpstr">
      <vt:lpstr>Arial</vt:lpstr>
      <vt:lpstr>B Davat</vt:lpstr>
      <vt:lpstr>B Homa</vt:lpstr>
      <vt:lpstr>B Nazanin</vt:lpstr>
      <vt:lpstr>B Titr</vt:lpstr>
      <vt:lpstr>B Zar</vt:lpstr>
      <vt:lpstr>Calibri</vt:lpstr>
      <vt:lpstr>Century Gothic</vt:lpstr>
      <vt:lpstr>Tahoma</vt:lpstr>
      <vt:lpstr>Wingdings</vt:lpstr>
      <vt:lpstr>Map_format</vt:lpstr>
      <vt:lpstr>PowerPoint Presentation</vt:lpstr>
      <vt:lpstr>راز سقوط و انحطاط  تمدن ها و جوامع</vt:lpstr>
      <vt:lpstr>ذلِکَ بِأَنَّ اللَّهَ لَمْ یَکُ مُغَیِّراً نِعْمَةً أَنْعَمَها عَلی‏ قَوْمٍ حَتَّی یُغَیِّرُوا ما بِأَنْفُسِهِمْ وَ أَنَّ اللَّهَ سَمیعٌ عَلیمٌ (سوره انفال/ آیه 53) خداوند هیچ نعمتی را که به گروهی بخشیده تغییر نمی دهد و از آن نمی گیرد جز آنکه آنها خودشان را تغییر دهند و گناهی کنند که بخاطر آن مستحق سلب آن نعمت شوند.</vt:lpstr>
      <vt:lpstr>PowerPoint Presentation</vt:lpstr>
      <vt:lpstr>PowerPoint Presentation</vt:lpstr>
      <vt:lpstr>PowerPoint Presentation</vt:lpstr>
      <vt:lpstr>PowerPoint Presentation</vt:lpstr>
      <vt:lpstr>اقسام انحطاط</vt:lpstr>
      <vt:lpstr>انحطاط فرهنگی تمدن ها و عوامل آنها</vt:lpstr>
      <vt:lpstr>گناه و معصیت</vt:lpstr>
      <vt:lpstr>ظلم</vt:lpstr>
      <vt:lpstr>ظلم</vt:lpstr>
      <vt:lpstr>کفر</vt:lpstr>
      <vt:lpstr>تقلید کورکورانه</vt:lpstr>
      <vt:lpstr>جهل، بی خبری و عقب ماندگی علمی</vt:lpstr>
      <vt:lpstr>مترفین (خوش گذران ها) و دین ستیزی سردمداران اجتماع</vt:lpstr>
      <vt:lpstr>مفاسد اخلاقی</vt:lpstr>
      <vt:lpstr>مفاسد اخلاقی</vt:lpstr>
      <vt:lpstr>انحطاط سیاسی تمدن ها و عوامل آنها</vt:lpstr>
      <vt:lpstr>تفرقه و دوگانگی</vt:lpstr>
      <vt:lpstr>تفرقه و دوگانگی</vt:lpstr>
      <vt:lpstr>دوستی با دشمنان</vt:lpstr>
      <vt:lpstr>دوستی با دشمنان</vt:lpstr>
      <vt:lpstr>دوستی با دشمنان</vt:lpstr>
      <vt:lpstr>دوستی با دشمنان</vt:lpstr>
      <vt:lpstr>دوستی با دشمنان</vt:lpstr>
      <vt:lpstr>دوستی با دشمنان</vt:lpstr>
      <vt:lpstr>دوستی با دشمنان</vt:lpstr>
      <vt:lpstr>دوستی با دشمنان</vt:lpstr>
      <vt:lpstr>تبعیت کردن از دشمن</vt:lpstr>
      <vt:lpstr>اطاعت ناپذیری از رهبر صالح</vt:lpstr>
      <vt:lpstr>اطاعت ناپذیری از رهبر صالح</vt:lpstr>
      <vt:lpstr>زمامداران نالایق</vt:lpstr>
      <vt:lpstr>زمامداران نالایق</vt:lpstr>
      <vt:lpstr>علمای فاسد</vt:lpstr>
      <vt:lpstr>علمای فاسد</vt:lpstr>
      <vt:lpstr>علمای فاسد</vt:lpstr>
      <vt:lpstr>علمای فاسد</vt:lpstr>
      <vt:lpstr>علمای فاسد</vt:lpstr>
      <vt:lpstr>علمای فاسد</vt:lpstr>
      <vt:lpstr>علمای فاسد</vt:lpstr>
      <vt:lpstr>انحطاط اقتصادی تمدن ها و عوامل آنها</vt:lpstr>
      <vt:lpstr>کم فروشی و گران فروشی</vt:lpstr>
      <vt:lpstr>اسراف و زیاده روی</vt:lpstr>
      <vt:lpstr>اسراف و زیاده روی</vt:lpstr>
      <vt:lpstr>رشوه</vt:lpstr>
      <vt:lpstr>ربا</vt:lpstr>
      <vt:lpstr>ربا</vt:lpstr>
      <vt:lpstr>کفران نعمت</vt:lpstr>
      <vt:lpstr>کفران نعمت</vt:lpstr>
      <vt:lpstr>انحطاط دفاعی و امنیتی جامعه وتمدن ها و عوامل آنها</vt:lpstr>
      <vt:lpstr>ترسیدن از تهدیدات و سرزنش های دشمنان</vt:lpstr>
      <vt:lpstr>نداشتن روحیه اقتدار و خشونت در برابر دشمن</vt:lpstr>
      <vt:lpstr>نداشتن آمادگی همه جانبه مادی و معنوی</vt:lpstr>
      <vt:lpstr>نداشتن آمادگی همه جانبه مادی و معنوی</vt:lpstr>
      <vt:lpstr>نعمت های دیگر را بر امنیت ترجیح دادن</vt:lpstr>
      <vt:lpstr>نعمت های دیگر را بر امنیت ترجیح دادن</vt:lpstr>
      <vt:lpstr>اجازه نفوذ به دشمن دادن</vt:lpstr>
      <vt:lpstr>تکیه به غیر از  خداوند کردن</vt:lpstr>
      <vt:lpstr>درون خانه خود مورد هجوم دشمن قرار گرفتن</vt:lpstr>
      <vt:lpstr>نداشتن قدرت دفاعی و هجومی در مقابل دشمنان</vt:lpstr>
      <vt:lpstr>عدم اطاعت بموقع از رهبری</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ایالات متحده آمریکا (USA)</dc:title>
  <dc:creator>Mobtakeran</dc:creator>
  <cp:lastModifiedBy>basirat01</cp:lastModifiedBy>
  <cp:revision>520</cp:revision>
  <dcterms:created xsi:type="dcterms:W3CDTF">2012-12-12T12:35:13Z</dcterms:created>
  <dcterms:modified xsi:type="dcterms:W3CDTF">2017-08-23T10:59:41Z</dcterms:modified>
</cp:coreProperties>
</file>