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414" r:id="rId2"/>
    <p:sldId id="256" r:id="rId3"/>
    <p:sldId id="413" r:id="rId4"/>
    <p:sldId id="376" r:id="rId5"/>
    <p:sldId id="415" r:id="rId6"/>
    <p:sldId id="416" r:id="rId7"/>
    <p:sldId id="417" r:id="rId8"/>
    <p:sldId id="423" r:id="rId9"/>
    <p:sldId id="419" r:id="rId10"/>
    <p:sldId id="420" r:id="rId11"/>
    <p:sldId id="424" r:id="rId12"/>
    <p:sldId id="425" r:id="rId13"/>
    <p:sldId id="426" r:id="rId14"/>
    <p:sldId id="432" r:id="rId15"/>
    <p:sldId id="427" r:id="rId16"/>
    <p:sldId id="433" r:id="rId17"/>
    <p:sldId id="434" r:id="rId18"/>
    <p:sldId id="435" r:id="rId19"/>
    <p:sldId id="436" r:id="rId20"/>
    <p:sldId id="437" r:id="rId21"/>
    <p:sldId id="438" r:id="rId22"/>
    <p:sldId id="439" r:id="rId23"/>
    <p:sldId id="410" r:id="rId24"/>
  </p:sldIdLst>
  <p:sldSz cx="9144000" cy="6858000" type="screen4x3"/>
  <p:notesSz cx="6858000" cy="97234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8F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8617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86172"/>
          </a:xfrm>
          <a:prstGeom prst="rect">
            <a:avLst/>
          </a:prstGeom>
        </p:spPr>
        <p:txBody>
          <a:bodyPr vert="horz" lIns="91440" tIns="45720" rIns="91440" bIns="45720" rtlCol="0"/>
          <a:lstStyle>
            <a:lvl1pPr algn="r">
              <a:defRPr sz="1200"/>
            </a:lvl1pPr>
          </a:lstStyle>
          <a:p>
            <a:fld id="{784C9AE5-8737-46A8-9626-D1B0ABEBF201}" type="datetimeFigureOut">
              <a:rPr lang="en-US" smtClean="0"/>
              <a:pPr/>
              <a:t>9/20/2017</a:t>
            </a:fld>
            <a:endParaRPr lang="en-US"/>
          </a:p>
        </p:txBody>
      </p:sp>
      <p:sp>
        <p:nvSpPr>
          <p:cNvPr id="4" name="Slide Image Placeholder 3"/>
          <p:cNvSpPr>
            <a:spLocks noGrp="1" noRot="1" noChangeAspect="1"/>
          </p:cNvSpPr>
          <p:nvPr>
            <p:ph type="sldImg" idx="2"/>
          </p:nvPr>
        </p:nvSpPr>
        <p:spPr>
          <a:xfrm>
            <a:off x="998538" y="728663"/>
            <a:ext cx="4860925" cy="36464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618633"/>
            <a:ext cx="5486400" cy="437554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235578"/>
            <a:ext cx="2971800" cy="48617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235578"/>
            <a:ext cx="2971800" cy="486172"/>
          </a:xfrm>
          <a:prstGeom prst="rect">
            <a:avLst/>
          </a:prstGeom>
        </p:spPr>
        <p:txBody>
          <a:bodyPr vert="horz" lIns="91440" tIns="45720" rIns="91440" bIns="45720" rtlCol="0" anchor="b"/>
          <a:lstStyle>
            <a:lvl1pPr algn="r">
              <a:defRPr sz="1200"/>
            </a:lvl1pPr>
          </a:lstStyle>
          <a:p>
            <a:fld id="{47CD43EB-8B39-4D23-8FE6-C3BA5988870E}" type="slidenum">
              <a:rPr lang="en-US" smtClean="0"/>
              <a:pPr/>
              <a:t>‹#›</a:t>
            </a:fld>
            <a:endParaRPr lang="en-US"/>
          </a:p>
        </p:txBody>
      </p:sp>
    </p:spTree>
    <p:extLst>
      <p:ext uri="{BB962C8B-B14F-4D97-AF65-F5344CB8AC3E}">
        <p14:creationId xmlns:p14="http://schemas.microsoft.com/office/powerpoint/2010/main" val="576878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E38B5C-5512-4BDC-8691-E3AC6A38AA29}" type="datetime1">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F6E6FD-0856-4656-B66E-88487B9179AC}" type="datetime1">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708687-1D04-4512-8E28-1E7C5B725950}" type="datetime1">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085BF3-A45F-4A2E-96E8-D7C850937D6F}" type="datetime1">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099BD7-AEB3-4B6E-B83F-31558F2FB9EF}" type="datetime1">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C61324-5FB4-4816-91EF-E468C80A0B0E}" type="datetime1">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21F84C-E488-4339-8C49-17F2CA5BF839}" type="datetime1">
              <a:rPr lang="en-US" smtClean="0"/>
              <a:pPr/>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66705D-6818-471A-BADA-63E326ED99B6}" type="datetime1">
              <a:rPr lang="en-US" smtClean="0"/>
              <a:pPr/>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AC926-C9BA-4CB1-8558-2E9B779C8681}" type="datetime1">
              <a:rPr lang="en-US" smtClean="0"/>
              <a:pPr/>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313F1-7D01-4FAA-ABD6-033411185CF5}" type="datetime1">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BE80E7-8938-4574-844B-CAE77C739188}" type="datetime1">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28CA9-9D8B-4CD2-A9C5-38CAC894E4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F8FB9">
                <a:alpha val="70000"/>
              </a:srgbClr>
            </a:gs>
            <a:gs pos="50000">
              <a:schemeClr val="accent3">
                <a:lumMod val="40000"/>
                <a:lumOff val="60000"/>
                <a:alpha val="9000"/>
              </a:schemeClr>
            </a:gs>
            <a:gs pos="83000">
              <a:srgbClr val="D4DEFF"/>
            </a:gs>
            <a:gs pos="100000">
              <a:srgbClr val="96AB94"/>
            </a:gs>
          </a:gsLst>
          <a:lin ang="189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0E443-7DCC-46A6-8FE9-9DCB8CE19367}" type="datetime1">
              <a:rPr lang="en-US" smtClean="0"/>
              <a:pPr/>
              <a:t>9/20/2017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28CA9-9D8B-4CD2-A9C5-38CAC894E4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3A28CA9-9D8B-4CD2-A9C5-38CAC894E43A}" type="slidenum">
              <a:rPr lang="en-US" smtClean="0"/>
              <a:pPr/>
              <a:t>1</a:t>
            </a:fld>
            <a:endParaRPr lang="en-US"/>
          </a:p>
        </p:txBody>
      </p:sp>
      <p:pic>
        <p:nvPicPr>
          <p:cNvPr id="6" name="Picture 4" descr="F:\Sma\Besmellah-khat-[yasinmedia.com]\261.jpg"/>
          <p:cNvPicPr>
            <a:picLocks noChangeAspect="1" noChangeArrowheads="1"/>
          </p:cNvPicPr>
          <p:nvPr/>
        </p:nvPicPr>
        <p:blipFill>
          <a:blip r:embed="rId2" cstate="print"/>
          <a:srcRect/>
          <a:stretch>
            <a:fillRect/>
          </a:stretch>
        </p:blipFill>
        <p:spPr bwMode="auto">
          <a:xfrm>
            <a:off x="1505942" y="337631"/>
            <a:ext cx="4886225" cy="5827673"/>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extLst>
      <p:ext uri="{BB962C8B-B14F-4D97-AF65-F5344CB8AC3E}">
        <p14:creationId xmlns:p14="http://schemas.microsoft.com/office/powerpoint/2010/main" val="2065826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10</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b="1" dirty="0">
                <a:cs typeface="B Titr" pitchFamily="2" charset="-78"/>
              </a:rPr>
              <a:t>1-4- </a:t>
            </a:r>
            <a:r>
              <a:rPr lang="fa-IR" b="1" dirty="0">
                <a:solidFill>
                  <a:srgbClr val="002060"/>
                </a:solidFill>
                <a:cs typeface="B Titr" pitchFamily="2" charset="-78"/>
              </a:rPr>
              <a:t>ریشه کنی تبعیض (یعنی حذف هر نوع تفاوت حکیمانه الهی و هر نوع قانونی که بر اساس تفاوت های زن و مرد است یعنی تغییر آیات متعدد قرآن و احکام اسلام که امام در این رابطه به شدت با شاه و اشرف برخورد کردند).</a:t>
            </a:r>
          </a:p>
        </p:txBody>
      </p:sp>
    </p:spTree>
    <p:extLst>
      <p:ext uri="{BB962C8B-B14F-4D97-AF65-F5344CB8AC3E}">
        <p14:creationId xmlns:p14="http://schemas.microsoft.com/office/powerpoint/2010/main" val="8811088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11</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sz="4200" b="1" dirty="0">
                <a:cs typeface="B Titr" pitchFamily="2" charset="-78"/>
              </a:rPr>
              <a:t>2-4- </a:t>
            </a:r>
            <a:r>
              <a:rPr lang="fa-IR" sz="4200" b="1" dirty="0">
                <a:solidFill>
                  <a:srgbClr val="002060"/>
                </a:solidFill>
                <a:cs typeface="B Titr" pitchFamily="2" charset="-78"/>
              </a:rPr>
              <a:t>ریشه کنی خشونت (یعنی حذف هر نوع برنامه های تربیتی والدین و نیز ولایت پدر یا همسر حتی حذف و تغییر قوانین و برنامه هایی چون تمکین و نقش تأدیبی پدر به نحوی که نگاه نگران پدر به کیف دارای مواد مخدر فرزند از مصادیق خشونت روحی به فرزند است).</a:t>
            </a:r>
          </a:p>
        </p:txBody>
      </p:sp>
    </p:spTree>
    <p:extLst>
      <p:ext uri="{BB962C8B-B14F-4D97-AF65-F5344CB8AC3E}">
        <p14:creationId xmlns:p14="http://schemas.microsoft.com/office/powerpoint/2010/main" val="11018677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12</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b="1" dirty="0">
                <a:cs typeface="B Titr" pitchFamily="2" charset="-78"/>
              </a:rPr>
              <a:t>3-4- </a:t>
            </a:r>
            <a:r>
              <a:rPr lang="fa-IR" b="1" dirty="0">
                <a:solidFill>
                  <a:srgbClr val="002060"/>
                </a:solidFill>
                <a:cs typeface="B Titr" pitchFamily="2" charset="-78"/>
              </a:rPr>
              <a:t>ریشه کنی اقدامات زیانبار مانند ازدواج کودکان (زیر 18 سال) زیرا بر مبنای شاخص های اعمالی می بایست سن ازدواج قانونی به بالای 18 برسد و ازدواج دختر 17 ساله با رضایت خود والدین خشونت و ظلم است!</a:t>
            </a:r>
          </a:p>
        </p:txBody>
      </p:sp>
    </p:spTree>
    <p:extLst>
      <p:ext uri="{BB962C8B-B14F-4D97-AF65-F5344CB8AC3E}">
        <p14:creationId xmlns:p14="http://schemas.microsoft.com/office/powerpoint/2010/main" val="2726099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13</a:t>
            </a:fld>
            <a:endParaRPr lang="en-US"/>
          </a:p>
        </p:txBody>
      </p:sp>
      <p:sp>
        <p:nvSpPr>
          <p:cNvPr id="7" name="Title 6"/>
          <p:cNvSpPr>
            <a:spLocks noGrp="1"/>
          </p:cNvSpPr>
          <p:nvPr>
            <p:ph type="title"/>
          </p:nvPr>
        </p:nvSpPr>
        <p:spPr>
          <a:xfrm>
            <a:off x="323528" y="315182"/>
            <a:ext cx="8496944" cy="6048672"/>
          </a:xfrm>
        </p:spPr>
        <p:txBody>
          <a:bodyPr>
            <a:noAutofit/>
          </a:bodyPr>
          <a:lstStyle/>
          <a:p>
            <a:pPr algn="justLow" rtl="1">
              <a:lnSpc>
                <a:spcPct val="150000"/>
              </a:lnSpc>
            </a:pPr>
            <a:r>
              <a:rPr lang="fa-IR" sz="4000" b="1" dirty="0" smtClean="0">
                <a:cs typeface="B Titr" pitchFamily="2" charset="-78"/>
              </a:rPr>
              <a:t>4-4- </a:t>
            </a:r>
            <a:r>
              <a:rPr lang="fa-IR" sz="4000" b="1" dirty="0" smtClean="0">
                <a:solidFill>
                  <a:srgbClr val="002060"/>
                </a:solidFill>
                <a:cs typeface="B Titr" pitchFamily="2" charset="-78"/>
              </a:rPr>
              <a:t>تضمین </a:t>
            </a:r>
            <a:r>
              <a:rPr lang="fa-IR" sz="4000" b="1" dirty="0">
                <a:solidFill>
                  <a:srgbClr val="002060"/>
                </a:solidFill>
                <a:cs typeface="B Titr" pitchFamily="2" charset="-78"/>
              </a:rPr>
              <a:t>مشارکت کامل زنان برابر با مردان برای انتصاب به مسئولیت های بسیار بالا در همه سطوح تصمیم گیری در حوزه های اقتصادی سیاسی (یعنی حضور در همه پست ها مساوی مردان و مردواره شدن زن!!) در ریاست جمهوری و وزارت و وکالت و حضور در مشاغلی مانند معدن و صنعت و تجارت و...</a:t>
            </a:r>
          </a:p>
        </p:txBody>
      </p:sp>
    </p:spTree>
    <p:extLst>
      <p:ext uri="{BB962C8B-B14F-4D97-AF65-F5344CB8AC3E}">
        <p14:creationId xmlns:p14="http://schemas.microsoft.com/office/powerpoint/2010/main" val="23428674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14</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200" b="1" dirty="0" smtClean="0">
                <a:solidFill>
                  <a:srgbClr val="002060"/>
                </a:solidFill>
                <a:cs typeface="B Titr" pitchFamily="2" charset="-78"/>
              </a:rPr>
              <a:t/>
            </a:r>
            <a:br>
              <a:rPr lang="fa-IR" sz="4200" b="1" dirty="0" smtClean="0">
                <a:solidFill>
                  <a:srgbClr val="002060"/>
                </a:solidFill>
                <a:cs typeface="B Titr" pitchFamily="2" charset="-78"/>
              </a:rPr>
            </a:br>
            <a:r>
              <a:rPr lang="fa-IR" sz="4200" b="1" dirty="0">
                <a:solidFill>
                  <a:srgbClr val="002060"/>
                </a:solidFill>
                <a:cs typeface="B Titr" pitchFamily="2" charset="-78"/>
              </a:rPr>
              <a:t/>
            </a:r>
            <a:br>
              <a:rPr lang="fa-IR" sz="4200" b="1" dirty="0">
                <a:solidFill>
                  <a:srgbClr val="002060"/>
                </a:solidFill>
                <a:cs typeface="B Titr" pitchFamily="2" charset="-78"/>
              </a:rPr>
            </a:br>
            <a:r>
              <a:rPr lang="fa-IR" sz="4200" b="1" dirty="0" smtClean="0">
                <a:solidFill>
                  <a:srgbClr val="002060"/>
                </a:solidFill>
                <a:cs typeface="B Titr" pitchFamily="2" charset="-78"/>
              </a:rPr>
              <a:t/>
            </a:r>
            <a:br>
              <a:rPr lang="fa-IR" sz="4200" b="1" dirty="0" smtClean="0">
                <a:solidFill>
                  <a:srgbClr val="002060"/>
                </a:solidFill>
                <a:cs typeface="B Titr" pitchFamily="2" charset="-78"/>
              </a:rPr>
            </a:br>
            <a:r>
              <a:rPr lang="fa-IR" sz="4200" b="1" dirty="0" smtClean="0">
                <a:cs typeface="B Titr" pitchFamily="2" charset="-78"/>
              </a:rPr>
              <a:t>5-4-</a:t>
            </a:r>
            <a:r>
              <a:rPr lang="fa-IR" sz="4200" b="1" dirty="0" smtClean="0">
                <a:solidFill>
                  <a:srgbClr val="002060"/>
                </a:solidFill>
                <a:cs typeface="B Titr" pitchFamily="2" charset="-78"/>
              </a:rPr>
              <a:t> </a:t>
            </a:r>
            <a:r>
              <a:rPr lang="fa-IR" sz="4200" b="1" dirty="0">
                <a:solidFill>
                  <a:srgbClr val="002060"/>
                </a:solidFill>
                <a:cs typeface="B Titr" pitchFamily="2" charset="-78"/>
              </a:rPr>
              <a:t>تضمین دسترسی به بهداشت باروری و جنسی (یعنی تثبیت تنظیم خانواده و آزادی های جنسی و تسلط بر بدن بدون دخالت مردان (حتی همسر) و قانونی شدن سقط و روابط آزاد برای همه دختران و زنان همسردار بدون هیچ نظارتی</a:t>
            </a:r>
            <a:br>
              <a:rPr lang="fa-IR" sz="4200" b="1" dirty="0">
                <a:solidFill>
                  <a:srgbClr val="002060"/>
                </a:solidFill>
                <a:cs typeface="B Titr" pitchFamily="2" charset="-78"/>
              </a:rPr>
            </a:br>
            <a:r>
              <a:rPr lang="fa-IR" sz="4200" b="1" dirty="0">
                <a:solidFill>
                  <a:srgbClr val="002060"/>
                </a:solidFill>
                <a:cs typeface="B Titr" pitchFamily="2" charset="-78"/>
              </a:rPr>
              <a:t/>
            </a:r>
            <a:br>
              <a:rPr lang="fa-IR" sz="4200" b="1" dirty="0">
                <a:solidFill>
                  <a:srgbClr val="002060"/>
                </a:solidFill>
                <a:cs typeface="B Titr" pitchFamily="2" charset="-78"/>
              </a:rPr>
            </a:br>
            <a:r>
              <a:rPr lang="fa-IR" sz="4200" b="1" dirty="0">
                <a:solidFill>
                  <a:srgbClr val="002060"/>
                </a:solidFill>
                <a:cs typeface="B Titr" pitchFamily="2" charset="-78"/>
              </a:rPr>
              <a:t/>
            </a:r>
            <a:br>
              <a:rPr lang="fa-IR" sz="4200" b="1" dirty="0">
                <a:solidFill>
                  <a:srgbClr val="002060"/>
                </a:solidFill>
                <a:cs typeface="B Titr" pitchFamily="2" charset="-78"/>
              </a:rPr>
            </a:br>
            <a:endParaRPr lang="fa-IR" sz="4200" b="1" dirty="0">
              <a:solidFill>
                <a:srgbClr val="002060"/>
              </a:solidFill>
              <a:cs typeface="B Titr" pitchFamily="2" charset="-78"/>
            </a:endParaRPr>
          </a:p>
        </p:txBody>
      </p:sp>
    </p:spTree>
    <p:extLst>
      <p:ext uri="{BB962C8B-B14F-4D97-AF65-F5344CB8AC3E}">
        <p14:creationId xmlns:p14="http://schemas.microsoft.com/office/powerpoint/2010/main" val="33926088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15</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sz="3600" b="1" dirty="0" smtClean="0">
                <a:solidFill>
                  <a:srgbClr val="002060"/>
                </a:solidFill>
                <a:cs typeface="B Titr" pitchFamily="2" charset="-78"/>
              </a:rPr>
              <a:t>لازم </a:t>
            </a:r>
            <a:r>
              <a:rPr lang="fa-IR" sz="3600" b="1" dirty="0">
                <a:solidFill>
                  <a:srgbClr val="002060"/>
                </a:solidFill>
                <a:cs typeface="B Titr" pitchFamily="2" charset="-78"/>
              </a:rPr>
              <a:t>به ذکر است که حتی در برنامه های اجرا شده دو سال اخیر توسط معاونت زنان ریاست جمهوری به رسمیت شناختن روسپیگری و فحشا به نام کارگر جنسی که باعث حذف آیات قرآن آیات (4-2 سوره نور) و عقیم سازی کارتن خواب ها مطرح شده است و برای تداوم زندگی انگلی بدون فرزندآوری و (همباشی و همسال گرایی (همجنس گرایی) در ایران کم کم عادی سازی می شود</a:t>
            </a:r>
            <a:r>
              <a:rPr lang="fa-IR" sz="3600" b="1" dirty="0" smtClean="0">
                <a:solidFill>
                  <a:srgbClr val="002060"/>
                </a:solidFill>
                <a:cs typeface="B Titr" pitchFamily="2" charset="-78"/>
              </a:rPr>
              <a:t>.</a:t>
            </a:r>
            <a:endParaRPr lang="fa-IR" sz="3600" b="1" dirty="0">
              <a:solidFill>
                <a:srgbClr val="002060"/>
              </a:solidFill>
              <a:cs typeface="B Titr" pitchFamily="2" charset="-78"/>
            </a:endParaRPr>
          </a:p>
        </p:txBody>
      </p:sp>
    </p:spTree>
    <p:extLst>
      <p:ext uri="{BB962C8B-B14F-4D97-AF65-F5344CB8AC3E}">
        <p14:creationId xmlns:p14="http://schemas.microsoft.com/office/powerpoint/2010/main" val="10542636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16</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000" b="1" dirty="0">
                <a:cs typeface="B Titr" pitchFamily="2" charset="-78"/>
              </a:rPr>
              <a:t>5-</a:t>
            </a:r>
            <a:r>
              <a:rPr lang="fa-IR" sz="4000" b="1" dirty="0">
                <a:solidFill>
                  <a:srgbClr val="002060"/>
                </a:solidFill>
                <a:cs typeface="B Titr" pitchFamily="2" charset="-78"/>
              </a:rPr>
              <a:t> اتخاذ سیاست های تضمینی برای تغییر همه قوانین برای دسترسی به </a:t>
            </a:r>
            <a:r>
              <a:rPr lang="fa-IR" sz="4000" b="1" dirty="0">
                <a:solidFill>
                  <a:srgbClr val="FF0000"/>
                </a:solidFill>
                <a:cs typeface="B Titr" pitchFamily="2" charset="-78"/>
              </a:rPr>
              <a:t>تساوی زنان با مردان</a:t>
            </a:r>
            <a:r>
              <a:rPr lang="fa-IR" sz="4000" b="1" dirty="0">
                <a:solidFill>
                  <a:srgbClr val="002060"/>
                </a:solidFill>
                <a:cs typeface="B Titr" pitchFamily="2" charset="-78"/>
              </a:rPr>
              <a:t> در دسترسی به منابع </a:t>
            </a:r>
            <a:r>
              <a:rPr lang="fa-IR" sz="4000" b="1" dirty="0">
                <a:solidFill>
                  <a:srgbClr val="FF0000"/>
                </a:solidFill>
                <a:cs typeface="B Titr" pitchFamily="2" charset="-78"/>
              </a:rPr>
              <a:t>اقتصادی</a:t>
            </a:r>
            <a:r>
              <a:rPr lang="fa-IR" sz="4000" b="1" dirty="0">
                <a:solidFill>
                  <a:srgbClr val="002060"/>
                </a:solidFill>
                <a:cs typeface="B Titr" pitchFamily="2" charset="-78"/>
              </a:rPr>
              <a:t> حاکمیت </a:t>
            </a:r>
            <a:r>
              <a:rPr lang="fa-IR" sz="4000" b="1" dirty="0">
                <a:solidFill>
                  <a:srgbClr val="FF0000"/>
                </a:solidFill>
                <a:cs typeface="B Titr" pitchFamily="2" charset="-78"/>
              </a:rPr>
              <a:t>زمین</a:t>
            </a:r>
            <a:r>
              <a:rPr lang="fa-IR" sz="4000" b="1" dirty="0">
                <a:solidFill>
                  <a:srgbClr val="002060"/>
                </a:solidFill>
                <a:cs typeface="B Titr" pitchFamily="2" charset="-78"/>
              </a:rPr>
              <a:t>، </a:t>
            </a:r>
            <a:r>
              <a:rPr lang="fa-IR" sz="4000" b="1" dirty="0">
                <a:solidFill>
                  <a:srgbClr val="FF0000"/>
                </a:solidFill>
                <a:cs typeface="B Titr" pitchFamily="2" charset="-78"/>
              </a:rPr>
              <a:t>ارثیه</a:t>
            </a:r>
            <a:r>
              <a:rPr lang="fa-IR" sz="4000" b="1" dirty="0">
                <a:solidFill>
                  <a:srgbClr val="002060"/>
                </a:solidFill>
                <a:cs typeface="B Titr" pitchFamily="2" charset="-78"/>
              </a:rPr>
              <a:t> و سایر اشکال دارایی (یعنی تغییر نظام اقتصادی </a:t>
            </a:r>
            <a:r>
              <a:rPr lang="fa-IR" sz="4000" b="1" dirty="0" smtClean="0">
                <a:solidFill>
                  <a:srgbClr val="002060"/>
                </a:solidFill>
                <a:cs typeface="B Titr" pitchFamily="2" charset="-78"/>
              </a:rPr>
              <a:t>اسلام)</a:t>
            </a:r>
            <a:endParaRPr lang="fa-IR" sz="4000" b="1" dirty="0">
              <a:solidFill>
                <a:srgbClr val="002060"/>
              </a:solidFill>
              <a:cs typeface="B Titr" pitchFamily="2" charset="-78"/>
            </a:endParaRP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558687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17</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200" b="1" dirty="0">
                <a:cs typeface="B Titr" pitchFamily="2" charset="-78"/>
              </a:rPr>
              <a:t>6-</a:t>
            </a:r>
            <a:r>
              <a:rPr lang="fa-IR" sz="4200" b="1" dirty="0">
                <a:solidFill>
                  <a:srgbClr val="002060"/>
                </a:solidFill>
                <a:cs typeface="B Titr" pitchFamily="2" charset="-78"/>
              </a:rPr>
              <a:t> ارتقاء کاربری فناوری اطلاعات و ارتباطات (یعنی امکان دسترسی به اطلاعات یعنی در اختیار قرار دادن ریزترین اطلاعات کشور و زنان و خانواده به سطح جهان)</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5515584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18</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200" b="1" dirty="0">
                <a:cs typeface="B Titr" pitchFamily="2" charset="-78"/>
              </a:rPr>
              <a:t>7-</a:t>
            </a:r>
            <a:r>
              <a:rPr lang="fa-IR" sz="4200" b="1" dirty="0">
                <a:solidFill>
                  <a:srgbClr val="002060"/>
                </a:solidFill>
                <a:cs typeface="B Titr" pitchFamily="2" charset="-78"/>
              </a:rPr>
              <a:t> در هدف 6 مدیریت و تسلط بر منابع آب کشور در سطح فراملی و در هدف 7 و 13 طبق قرارداد پاریس تعهد به کاهش استفاده از منابع کشور و کاهش نرخ رشد اقتصادی و کاهش جمعیت (که در نهایت به انقراض نسل منجر می شود).</a:t>
            </a:r>
          </a:p>
        </p:txBody>
      </p:sp>
    </p:spTree>
    <p:extLst>
      <p:ext uri="{BB962C8B-B14F-4D97-AF65-F5344CB8AC3E}">
        <p14:creationId xmlns:p14="http://schemas.microsoft.com/office/powerpoint/2010/main" val="41713839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19</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100" b="1" dirty="0">
                <a:cs typeface="B Titr" pitchFamily="2" charset="-78"/>
              </a:rPr>
              <a:t>8-</a:t>
            </a:r>
            <a:r>
              <a:rPr lang="fa-IR" sz="4100" b="1" dirty="0">
                <a:solidFill>
                  <a:srgbClr val="002060"/>
                </a:solidFill>
                <a:cs typeface="B Titr" pitchFamily="2" charset="-78"/>
              </a:rPr>
              <a:t> در هدف 8 و 16 به نام صلح پایدار و به دور از خشونت به حذف برنامه های بسیج و آموزش دفاعی به نوجوانان و جوانان زیر 18 سال پرداخته و به عنوان خشونت شناخته شده است و حتی روضه خوانی و سینه زنی اباعبدا... الحسین (ع) نیز به نام خشونت روانی ممنوع می شود.</a:t>
            </a:r>
          </a:p>
        </p:txBody>
      </p:sp>
    </p:spTree>
    <p:extLst>
      <p:ext uri="{BB962C8B-B14F-4D97-AF65-F5344CB8AC3E}">
        <p14:creationId xmlns:p14="http://schemas.microsoft.com/office/powerpoint/2010/main" val="37037758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0808"/>
            <a:ext cx="7772400" cy="2448271"/>
          </a:xfrm>
        </p:spPr>
        <p:txBody>
          <a:bodyPr>
            <a:noAutofit/>
          </a:bodyPr>
          <a:lstStyle/>
          <a:p>
            <a:pPr rtl="1">
              <a:lnSpc>
                <a:spcPct val="150000"/>
              </a:lnSpc>
            </a:pPr>
            <a:r>
              <a:rPr lang="fa-IR" sz="6000" b="1" dirty="0">
                <a:cs typeface="B Titr" pitchFamily="2" charset="-78"/>
              </a:rPr>
              <a:t>نقدی اجمالی </a:t>
            </a:r>
            <a:r>
              <a:rPr lang="fa-IR" sz="6000" b="1" dirty="0" smtClean="0">
                <a:cs typeface="B Titr" pitchFamily="2" charset="-78"/>
              </a:rPr>
              <a:t>بر </a:t>
            </a:r>
            <a:r>
              <a:rPr lang="fa-IR" sz="6000" b="1" dirty="0">
                <a:solidFill>
                  <a:srgbClr val="C00000"/>
                </a:solidFill>
                <a:cs typeface="B Titr" pitchFamily="2" charset="-78"/>
              </a:rPr>
              <a:t>سند 2030</a:t>
            </a:r>
            <a:endParaRPr lang="en-US" sz="6000" b="1" dirty="0">
              <a:solidFill>
                <a:srgbClr val="C00000"/>
              </a:solidFill>
              <a:cs typeface="B Titr" pitchFamily="2" charset="-78"/>
            </a:endParaRPr>
          </a:p>
        </p:txBody>
      </p:sp>
      <p:sp>
        <p:nvSpPr>
          <p:cNvPr id="5" name="Slide Number Placeholder 4"/>
          <p:cNvSpPr>
            <a:spLocks noGrp="1"/>
          </p:cNvSpPr>
          <p:nvPr>
            <p:ph type="sldNum" sz="quarter" idx="12"/>
          </p:nvPr>
        </p:nvSpPr>
        <p:spPr/>
        <p:txBody>
          <a:bodyPr/>
          <a:lstStyle/>
          <a:p>
            <a:fld id="{63A28CA9-9D8B-4CD2-A9C5-38CAC894E43A}" type="slidenum">
              <a:rPr lang="en-US" smtClean="0"/>
              <a:pPr/>
              <a:t>2</a:t>
            </a:fld>
            <a:endParaRPr lang="en-US"/>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20</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300" b="1" dirty="0">
                <a:cs typeface="B Titr" pitchFamily="2" charset="-78"/>
              </a:rPr>
              <a:t>9-</a:t>
            </a:r>
            <a:r>
              <a:rPr lang="fa-IR" sz="4300" b="1" dirty="0">
                <a:solidFill>
                  <a:srgbClr val="002060"/>
                </a:solidFill>
                <a:cs typeface="B Titr" pitchFamily="2" charset="-78"/>
              </a:rPr>
              <a:t> در هدف 7 و 12 دسترسی به منابع آب و مدیریت سواحل ایران یعنی ایجاد بحران آب و امکان تهدید و تشدید محاصره ایران </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1235101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21</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200" b="1" dirty="0">
                <a:cs typeface="B Titr" pitchFamily="2" charset="-78"/>
              </a:rPr>
              <a:t>10-</a:t>
            </a:r>
            <a:r>
              <a:rPr lang="fa-IR" sz="4200" b="1" dirty="0">
                <a:solidFill>
                  <a:srgbClr val="002060"/>
                </a:solidFill>
                <a:cs typeface="B Titr" pitchFamily="2" charset="-78"/>
              </a:rPr>
              <a:t> در هدف 9 و 16 توسعه دسترسی به فضای مجازی و اینترنت و حذف فیلترینگ برای کنترل نسل آینده و ایجاد تحول </a:t>
            </a:r>
            <a:r>
              <a:rPr lang="fa-IR" sz="4200" b="1" dirty="0">
                <a:solidFill>
                  <a:srgbClr val="FF0000"/>
                </a:solidFill>
                <a:cs typeface="B Titr" pitchFamily="2" charset="-78"/>
              </a:rPr>
              <a:t>دینی</a:t>
            </a:r>
            <a:r>
              <a:rPr lang="fa-IR" sz="4200" b="1" dirty="0">
                <a:solidFill>
                  <a:srgbClr val="002060"/>
                </a:solidFill>
                <a:cs typeface="B Titr" pitchFamily="2" charset="-78"/>
              </a:rPr>
              <a:t>، عقیدتی، سیاسی و </a:t>
            </a:r>
            <a:r>
              <a:rPr lang="fa-IR" sz="4200" b="1" dirty="0">
                <a:solidFill>
                  <a:srgbClr val="FF0000"/>
                </a:solidFill>
                <a:cs typeface="B Titr" pitchFamily="2" charset="-78"/>
              </a:rPr>
              <a:t>اخلاقی</a:t>
            </a:r>
            <a:r>
              <a:rPr lang="fa-IR" sz="4200" b="1" dirty="0">
                <a:solidFill>
                  <a:srgbClr val="002060"/>
                </a:solidFill>
                <a:cs typeface="B Titr" pitchFamily="2" charset="-78"/>
              </a:rPr>
              <a:t> و </a:t>
            </a:r>
            <a:r>
              <a:rPr lang="fa-IR" sz="4200" b="1" dirty="0">
                <a:solidFill>
                  <a:srgbClr val="FF0000"/>
                </a:solidFill>
                <a:cs typeface="B Titr" pitchFamily="2" charset="-78"/>
              </a:rPr>
              <a:t>در نهایت </a:t>
            </a:r>
            <a:r>
              <a:rPr lang="fa-IR" sz="4200" b="1" dirty="0">
                <a:solidFill>
                  <a:srgbClr val="002060"/>
                </a:solidFill>
                <a:cs typeface="B Titr" pitchFamily="2" charset="-78"/>
              </a:rPr>
              <a:t>زمینه سازی </a:t>
            </a:r>
            <a:r>
              <a:rPr lang="fa-IR" sz="4200" b="1" dirty="0">
                <a:solidFill>
                  <a:srgbClr val="FF0000"/>
                </a:solidFill>
                <a:cs typeface="B Titr" pitchFamily="2" charset="-78"/>
              </a:rPr>
              <a:t>جنبش های اجتماعی </a:t>
            </a:r>
            <a:r>
              <a:rPr lang="fa-IR" sz="4200" b="1" dirty="0">
                <a:solidFill>
                  <a:srgbClr val="002060"/>
                </a:solidFill>
                <a:cs typeface="B Titr" pitchFamily="2" charset="-78"/>
              </a:rPr>
              <a:t>برای </a:t>
            </a:r>
            <a:r>
              <a:rPr lang="fa-IR" sz="4200" b="1" dirty="0">
                <a:solidFill>
                  <a:srgbClr val="FF0000"/>
                </a:solidFill>
                <a:cs typeface="B Titr" pitchFamily="2" charset="-78"/>
              </a:rPr>
              <a:t>براندازی انقلاب و نظام اسلامی </a:t>
            </a:r>
          </a:p>
        </p:txBody>
      </p:sp>
    </p:spTree>
    <p:extLst>
      <p:ext uri="{BB962C8B-B14F-4D97-AF65-F5344CB8AC3E}">
        <p14:creationId xmlns:p14="http://schemas.microsoft.com/office/powerpoint/2010/main" val="33283055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22</a:t>
            </a:fld>
            <a:endParaRPr lang="en-US"/>
          </a:p>
        </p:txBody>
      </p:sp>
      <p:sp>
        <p:nvSpPr>
          <p:cNvPr id="7" name="Title 6"/>
          <p:cNvSpPr>
            <a:spLocks noGrp="1"/>
          </p:cNvSpPr>
          <p:nvPr>
            <p:ph type="title"/>
          </p:nvPr>
        </p:nvSpPr>
        <p:spPr>
          <a:xfrm>
            <a:off x="457200" y="548680"/>
            <a:ext cx="8229600" cy="5616624"/>
          </a:xfrm>
        </p:spPr>
        <p:txBody>
          <a:bodyPr>
            <a:noAutofit/>
          </a:bodyPr>
          <a:lstStyle/>
          <a:p>
            <a:pPr algn="justLow" rtl="1">
              <a:lnSpc>
                <a:spcPct val="150000"/>
              </a:lnSpc>
            </a:pPr>
            <a:r>
              <a:rPr lang="fa-IR" sz="4200" b="1" dirty="0">
                <a:cs typeface="B Titr" pitchFamily="2" charset="-78"/>
              </a:rPr>
              <a:t>11-</a:t>
            </a:r>
            <a:r>
              <a:rPr lang="fa-IR" sz="4200" b="1" dirty="0">
                <a:solidFill>
                  <a:srgbClr val="002060"/>
                </a:solidFill>
                <a:cs typeface="B Titr" pitchFamily="2" charset="-78"/>
              </a:rPr>
              <a:t> هدف 17 ایجاد یک نظام تجاری تحت نظارت سازمان تجارت جهانی بر اقتصاد ایران را تضمین می کند و تسلط دشمن بر اقتصاد کشور را تضمین می نماید.	</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1639497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340769"/>
            <a:ext cx="8424936" cy="3816423"/>
          </a:xfrm>
        </p:spPr>
        <p:txBody>
          <a:bodyPr>
            <a:normAutofit/>
          </a:bodyPr>
          <a:lstStyle/>
          <a:p>
            <a:pPr rtl="1"/>
            <a:r>
              <a:rPr lang="fa-IR" sz="8000" dirty="0" smtClean="0">
                <a:solidFill>
                  <a:schemeClr val="accent1">
                    <a:lumMod val="75000"/>
                  </a:schemeClr>
                </a:solidFill>
                <a:cs typeface="B Titr" pitchFamily="2" charset="-78"/>
              </a:rPr>
              <a:t>پايان</a:t>
            </a:r>
            <a:endParaRPr lang="en-US" sz="8000" dirty="0">
              <a:solidFill>
                <a:schemeClr val="accent1">
                  <a:lumMod val="75000"/>
                </a:schemeClr>
              </a:solidFill>
              <a:cs typeface="B Titr" pitchFamily="2" charset="-78"/>
            </a:endParaRPr>
          </a:p>
        </p:txBody>
      </p:sp>
      <p:sp>
        <p:nvSpPr>
          <p:cNvPr id="3" name="Slide Number Placeholder 2"/>
          <p:cNvSpPr>
            <a:spLocks noGrp="1"/>
          </p:cNvSpPr>
          <p:nvPr>
            <p:ph type="sldNum" sz="quarter" idx="12"/>
          </p:nvPr>
        </p:nvSpPr>
        <p:spPr/>
        <p:txBody>
          <a:bodyPr/>
          <a:lstStyle/>
          <a:p>
            <a:fld id="{63A28CA9-9D8B-4CD2-A9C5-38CAC894E43A}" type="slidenum">
              <a:rPr lang="en-US" smtClean="0"/>
              <a:pPr/>
              <a:t>23</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60649"/>
            <a:ext cx="8134672" cy="5544616"/>
          </a:xfrm>
        </p:spPr>
        <p:txBody>
          <a:bodyPr>
            <a:normAutofit/>
          </a:bodyPr>
          <a:lstStyle/>
          <a:p>
            <a:pPr rtl="1">
              <a:lnSpc>
                <a:spcPct val="150000"/>
              </a:lnSpc>
            </a:pPr>
            <a:r>
              <a:rPr lang="fa-IR" sz="4000" b="1" dirty="0">
                <a:cs typeface="B Titr" pitchFamily="2" charset="-78"/>
              </a:rPr>
              <a:t>فهرستی از </a:t>
            </a:r>
            <a:r>
              <a:rPr lang="fa-IR" sz="4000" b="1" dirty="0" smtClean="0">
                <a:cs typeface="B Titr" pitchFamily="2" charset="-78"/>
              </a:rPr>
              <a:t>اهداف</a:t>
            </a:r>
            <a:br>
              <a:rPr lang="fa-IR" sz="4000" b="1" dirty="0" smtClean="0">
                <a:cs typeface="B Titr" pitchFamily="2" charset="-78"/>
              </a:rPr>
            </a:br>
            <a:r>
              <a:rPr lang="fa-IR" sz="4000" b="1" dirty="0" smtClean="0">
                <a:cs typeface="B Titr" pitchFamily="2" charset="-78"/>
              </a:rPr>
              <a:t> </a:t>
            </a:r>
            <a:r>
              <a:rPr lang="fa-IR" sz="4000" b="1" dirty="0">
                <a:cs typeface="B Titr" pitchFamily="2" charset="-78"/>
              </a:rPr>
              <a:t>سند توسعه پایدار و خطرات پیش رو برای نظام اسلامی طبق بندهای 17 گانه این </a:t>
            </a:r>
            <a:r>
              <a:rPr lang="fa-IR" sz="4000" b="1" dirty="0" smtClean="0">
                <a:cs typeface="B Titr" pitchFamily="2" charset="-78"/>
              </a:rPr>
              <a:t>سند</a:t>
            </a:r>
            <a:br>
              <a:rPr lang="fa-IR" sz="4000" b="1" dirty="0" smtClean="0">
                <a:cs typeface="B Titr" pitchFamily="2" charset="-78"/>
              </a:rPr>
            </a:br>
            <a:r>
              <a:rPr lang="fa-IR" sz="2400" b="1" dirty="0" smtClean="0">
                <a:solidFill>
                  <a:schemeClr val="accent1">
                    <a:lumMod val="50000"/>
                  </a:schemeClr>
                </a:solidFill>
                <a:cs typeface="B Titr" pitchFamily="2" charset="-78"/>
              </a:rPr>
              <a:t> </a:t>
            </a:r>
            <a:br>
              <a:rPr lang="fa-IR" sz="2400" b="1" dirty="0" smtClean="0">
                <a:solidFill>
                  <a:schemeClr val="accent1">
                    <a:lumMod val="50000"/>
                  </a:schemeClr>
                </a:solidFill>
                <a:cs typeface="B Titr" pitchFamily="2" charset="-78"/>
              </a:rPr>
            </a:br>
            <a:r>
              <a:rPr lang="fa-IR" sz="2400" b="1" dirty="0" smtClean="0">
                <a:solidFill>
                  <a:schemeClr val="accent1">
                    <a:lumMod val="50000"/>
                  </a:schemeClr>
                </a:solidFill>
                <a:cs typeface="B Titr" pitchFamily="2" charset="-78"/>
              </a:rPr>
              <a:t>(</a:t>
            </a:r>
            <a:r>
              <a:rPr lang="fa-IR" sz="2400" b="1" dirty="0">
                <a:solidFill>
                  <a:schemeClr val="accent1">
                    <a:lumMod val="50000"/>
                  </a:schemeClr>
                </a:solidFill>
                <a:cs typeface="B Titr" pitchFamily="2" charset="-78"/>
              </a:rPr>
              <a:t>پرانتزها توضیح کارشناس است)</a:t>
            </a:r>
            <a:endParaRPr lang="en-US" sz="2400" b="1" dirty="0">
              <a:solidFill>
                <a:schemeClr val="accent1">
                  <a:lumMod val="50000"/>
                </a:schemeClr>
              </a:solidFill>
              <a:cs typeface="B Lotus" pitchFamily="2" charset="-78"/>
            </a:endParaRPr>
          </a:p>
        </p:txBody>
      </p:sp>
      <p:sp>
        <p:nvSpPr>
          <p:cNvPr id="4" name="Slide Number Placeholder 3"/>
          <p:cNvSpPr>
            <a:spLocks noGrp="1"/>
          </p:cNvSpPr>
          <p:nvPr>
            <p:ph type="sldNum" sz="quarter" idx="12"/>
          </p:nvPr>
        </p:nvSpPr>
        <p:spPr/>
        <p:txBody>
          <a:bodyPr/>
          <a:lstStyle/>
          <a:p>
            <a:fld id="{63A28CA9-9D8B-4CD2-A9C5-38CAC894E43A}" type="slidenum">
              <a:rPr lang="en-US" smtClean="0"/>
              <a:pPr/>
              <a:t>3</a:t>
            </a:fld>
            <a:endParaRPr lang="en-US"/>
          </a:p>
        </p:txBody>
      </p:sp>
      <p:pic>
        <p:nvPicPr>
          <p:cNvPr id="5"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4</a:t>
            </a:fld>
            <a:endParaRPr lang="en-US"/>
          </a:p>
        </p:txBody>
      </p:sp>
      <p:sp>
        <p:nvSpPr>
          <p:cNvPr id="7" name="Title 6"/>
          <p:cNvSpPr>
            <a:spLocks noGrp="1"/>
          </p:cNvSpPr>
          <p:nvPr>
            <p:ph type="title"/>
          </p:nvPr>
        </p:nvSpPr>
        <p:spPr>
          <a:xfrm>
            <a:off x="323528" y="315182"/>
            <a:ext cx="8229600" cy="6048672"/>
          </a:xfrm>
        </p:spPr>
        <p:txBody>
          <a:bodyPr>
            <a:normAutofit/>
          </a:bodyPr>
          <a:lstStyle/>
          <a:p>
            <a:pPr algn="justLow" rtl="1">
              <a:lnSpc>
                <a:spcPct val="150000"/>
              </a:lnSpc>
            </a:pPr>
            <a:r>
              <a:rPr lang="fa-IR" sz="4000" b="1" dirty="0" smtClean="0">
                <a:cs typeface="B Titr" pitchFamily="2" charset="-78"/>
              </a:rPr>
              <a:t>1- </a:t>
            </a:r>
            <a:r>
              <a:rPr lang="fa-IR" sz="4000" b="1" dirty="0">
                <a:solidFill>
                  <a:srgbClr val="002060"/>
                </a:solidFill>
                <a:cs typeface="B Titr" pitchFamily="2" charset="-78"/>
              </a:rPr>
              <a:t>در هدف 1و2 به نام فقرزدایی و کشاورزی پایدار، امکان دسترسی بیگانه به بانک ژن برای گیاه و دام و امکان </a:t>
            </a:r>
            <a:r>
              <a:rPr lang="fa-IR" sz="4000" b="1" dirty="0">
                <a:solidFill>
                  <a:srgbClr val="FF0000"/>
                </a:solidFill>
                <a:cs typeface="B Titr" pitchFamily="2" charset="-78"/>
              </a:rPr>
              <a:t>خطر تهدید سلامت و امنیت غذایی</a:t>
            </a:r>
            <a:r>
              <a:rPr lang="fa-IR" sz="4000" b="1" dirty="0">
                <a:solidFill>
                  <a:srgbClr val="002060"/>
                </a:solidFill>
                <a:cs typeface="B Titr" pitchFamily="2" charset="-78"/>
              </a:rPr>
              <a:t> را به وجود می آورد.</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7384"/>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5</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sz="3900" b="1" dirty="0">
                <a:cs typeface="B Titr" pitchFamily="2" charset="-78"/>
              </a:rPr>
              <a:t>2-</a:t>
            </a:r>
            <a:r>
              <a:rPr lang="fa-IR" sz="3900" b="1" dirty="0">
                <a:solidFill>
                  <a:srgbClr val="002060"/>
                </a:solidFill>
                <a:cs typeface="B Titr" pitchFamily="2" charset="-78"/>
              </a:rPr>
              <a:t> در هدف 3 به نام سلامت، تضمین دسترسی کامل به </a:t>
            </a:r>
            <a:r>
              <a:rPr lang="fa-IR" sz="3900" b="1" dirty="0">
                <a:solidFill>
                  <a:srgbClr val="FF0000"/>
                </a:solidFill>
                <a:cs typeface="B Titr" pitchFamily="2" charset="-78"/>
              </a:rPr>
              <a:t>تنظیم خانواده</a:t>
            </a:r>
            <a:r>
              <a:rPr lang="fa-IR" sz="3900" b="1" dirty="0">
                <a:solidFill>
                  <a:srgbClr val="002060"/>
                </a:solidFill>
                <a:cs typeface="B Titr" pitchFamily="2" charset="-78"/>
              </a:rPr>
              <a:t>- آموزش جنسی و ادغام بهداشت باروری در کل برنامه ها (یعنی رسمیت دادن به کنترل جمعیت و حیازدایی) که در سیاست های مصوب نظام حذف آن تصویب شده است و خلاف </a:t>
            </a:r>
            <a:r>
              <a:rPr lang="fa-IR" sz="3900" b="1" dirty="0" smtClean="0">
                <a:solidFill>
                  <a:srgbClr val="002060"/>
                </a:solidFill>
                <a:cs typeface="B Titr" pitchFamily="2" charset="-78"/>
              </a:rPr>
              <a:t>سیاستهای </a:t>
            </a:r>
            <a:r>
              <a:rPr lang="fa-IR" sz="3900" b="1" dirty="0">
                <a:solidFill>
                  <a:srgbClr val="002060"/>
                </a:solidFill>
                <a:cs typeface="B Titr" pitchFamily="2" charset="-78"/>
              </a:rPr>
              <a:t>ابلاغی رهبری </a:t>
            </a:r>
            <a:r>
              <a:rPr lang="fa-IR" sz="3900" b="1" dirty="0" smtClean="0">
                <a:solidFill>
                  <a:srgbClr val="002060"/>
                </a:solidFill>
                <a:cs typeface="B Titr" pitchFamily="2" charset="-78"/>
              </a:rPr>
              <a:t>است</a:t>
            </a:r>
            <a:r>
              <a:rPr lang="fa-IR" sz="3900" b="1" dirty="0">
                <a:solidFill>
                  <a:srgbClr val="002060"/>
                </a:solidFill>
                <a:cs typeface="B Titr" pitchFamily="2" charset="-78"/>
              </a:rPr>
              <a:t>.</a:t>
            </a:r>
          </a:p>
        </p:txBody>
      </p:sp>
    </p:spTree>
    <p:extLst>
      <p:ext uri="{BB962C8B-B14F-4D97-AF65-F5344CB8AC3E}">
        <p14:creationId xmlns:p14="http://schemas.microsoft.com/office/powerpoint/2010/main" val="2832594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6</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b="1" dirty="0">
                <a:cs typeface="B Titr" pitchFamily="2" charset="-78"/>
              </a:rPr>
              <a:t>3- </a:t>
            </a:r>
            <a:r>
              <a:rPr lang="fa-IR" b="1" dirty="0">
                <a:solidFill>
                  <a:srgbClr val="002060"/>
                </a:solidFill>
                <a:cs typeface="B Titr" pitchFamily="2" charset="-78"/>
              </a:rPr>
              <a:t>در هدف 4 بر آموزش برای همه برای تغییر انسان ها مطابق اهداف جهانی با روش های زیر تأکید شده است:</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0430807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7</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sz="4000" dirty="0"/>
              <a:t>- </a:t>
            </a:r>
            <a:r>
              <a:rPr lang="fa-IR" sz="4000" b="1" dirty="0">
                <a:solidFill>
                  <a:srgbClr val="002060"/>
                </a:solidFill>
                <a:cs typeface="B Titr" pitchFamily="2" charset="-78"/>
              </a:rPr>
              <a:t>آموزش کودکان از (7-0) سالگی برای نهادینه کردن رویکرد سکولار در تربیت </a:t>
            </a:r>
            <a:r>
              <a:rPr lang="fa-IR" sz="4000" b="1" dirty="0" smtClean="0">
                <a:solidFill>
                  <a:srgbClr val="002060"/>
                </a:solidFill>
                <a:cs typeface="B Titr" pitchFamily="2" charset="-78"/>
              </a:rPr>
              <a:t/>
            </a:r>
            <a:br>
              <a:rPr lang="fa-IR" sz="4000" b="1" dirty="0" smtClean="0">
                <a:solidFill>
                  <a:srgbClr val="002060"/>
                </a:solidFill>
                <a:cs typeface="B Titr" pitchFamily="2" charset="-78"/>
              </a:rPr>
            </a:br>
            <a:r>
              <a:rPr lang="en-US" sz="4000" b="1" dirty="0">
                <a:solidFill>
                  <a:srgbClr val="002060"/>
                </a:solidFill>
                <a:cs typeface="B Titr" pitchFamily="2" charset="-78"/>
              </a:rPr>
              <a:t/>
            </a:r>
            <a:br>
              <a:rPr lang="en-US" sz="4000" b="1" dirty="0">
                <a:solidFill>
                  <a:srgbClr val="002060"/>
                </a:solidFill>
                <a:cs typeface="B Titr" pitchFamily="2" charset="-78"/>
              </a:rPr>
            </a:br>
            <a:r>
              <a:rPr lang="fa-IR" sz="4000" b="1" dirty="0">
                <a:solidFill>
                  <a:srgbClr val="002060"/>
                </a:solidFill>
                <a:cs typeface="B Titr" pitchFamily="2" charset="-78"/>
              </a:rPr>
              <a:t>- تأکید بر برابری </a:t>
            </a:r>
            <a:r>
              <a:rPr lang="fa-IR" sz="4000" b="1" dirty="0" smtClean="0">
                <a:solidFill>
                  <a:srgbClr val="002060"/>
                </a:solidFill>
                <a:cs typeface="B Titr" pitchFamily="2" charset="-78"/>
              </a:rPr>
              <a:t>جنسیتی</a:t>
            </a:r>
            <a:br>
              <a:rPr lang="fa-IR" sz="4000" b="1" dirty="0" smtClean="0">
                <a:solidFill>
                  <a:srgbClr val="002060"/>
                </a:solidFill>
                <a:cs typeface="B Titr" pitchFamily="2" charset="-78"/>
              </a:rPr>
            </a:br>
            <a:r>
              <a:rPr lang="fa-IR" sz="4000" b="1" dirty="0" smtClean="0">
                <a:solidFill>
                  <a:srgbClr val="002060"/>
                </a:solidFill>
                <a:cs typeface="B Titr" pitchFamily="2" charset="-78"/>
              </a:rPr>
              <a:t>(یعنی </a:t>
            </a:r>
            <a:r>
              <a:rPr lang="fa-IR" sz="4000" b="1" dirty="0">
                <a:solidFill>
                  <a:srgbClr val="002060"/>
                </a:solidFill>
                <a:cs typeface="B Titr" pitchFamily="2" charset="-78"/>
              </a:rPr>
              <a:t>اختلاط فضاهای آموزشی برای تحقق عملی برابری)</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474523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8</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sz="3200" b="1" dirty="0" smtClean="0">
                <a:solidFill>
                  <a:srgbClr val="002060"/>
                </a:solidFill>
                <a:cs typeface="B Titr" pitchFamily="2" charset="-78"/>
              </a:rPr>
              <a:t>- </a:t>
            </a:r>
            <a:r>
              <a:rPr lang="fa-IR" sz="3200" b="1" dirty="0">
                <a:solidFill>
                  <a:srgbClr val="002060"/>
                </a:solidFill>
                <a:cs typeface="B Titr" pitchFamily="2" charset="-78"/>
              </a:rPr>
              <a:t>شهروند جهانی (یعنی جهان وطنی فراماسونری) احترام به تنوع فرهنگی (یعنی همه ادیان و مذاهب انحرافی و خرافات حتی </a:t>
            </a:r>
            <a:r>
              <a:rPr lang="fa-IR" sz="3200" b="1" dirty="0">
                <a:solidFill>
                  <a:srgbClr val="FF0000"/>
                </a:solidFill>
                <a:cs typeface="B Titr" pitchFamily="2" charset="-78"/>
              </a:rPr>
              <a:t>بهائیت</a:t>
            </a:r>
            <a:r>
              <a:rPr lang="fa-IR" sz="3200" b="1" dirty="0">
                <a:solidFill>
                  <a:srgbClr val="002060"/>
                </a:solidFill>
                <a:cs typeface="B Titr" pitchFamily="2" charset="-78"/>
              </a:rPr>
              <a:t> و </a:t>
            </a:r>
            <a:r>
              <a:rPr lang="fa-IR" sz="3200" b="1" dirty="0">
                <a:solidFill>
                  <a:srgbClr val="FF0000"/>
                </a:solidFill>
                <a:cs typeface="B Titr" pitchFamily="2" charset="-78"/>
              </a:rPr>
              <a:t>داعشی</a:t>
            </a:r>
            <a:r>
              <a:rPr lang="fa-IR" sz="3200" b="1" dirty="0">
                <a:solidFill>
                  <a:srgbClr val="002060"/>
                </a:solidFill>
                <a:cs typeface="B Titr" pitchFamily="2" charset="-78"/>
              </a:rPr>
              <a:t> و </a:t>
            </a:r>
            <a:r>
              <a:rPr lang="fa-IR" sz="3200" b="1" dirty="0">
                <a:solidFill>
                  <a:srgbClr val="FF0000"/>
                </a:solidFill>
                <a:cs typeface="B Titr" pitchFamily="2" charset="-78"/>
              </a:rPr>
              <a:t>بت پرستی </a:t>
            </a:r>
            <a:r>
              <a:rPr lang="fa-IR" sz="3200" b="1" dirty="0">
                <a:solidFill>
                  <a:srgbClr val="002060"/>
                </a:solidFill>
                <a:cs typeface="B Titr" pitchFamily="2" charset="-78"/>
              </a:rPr>
              <a:t>هم محترم اند) این مغایرت با </a:t>
            </a:r>
            <a:r>
              <a:rPr lang="fa-IR" sz="3200" b="1" dirty="0">
                <a:solidFill>
                  <a:srgbClr val="FF0000"/>
                </a:solidFill>
                <a:cs typeface="B Titr" pitchFamily="2" charset="-78"/>
              </a:rPr>
              <a:t>اهداف کل انبیاء </a:t>
            </a:r>
            <a:r>
              <a:rPr lang="fa-IR" sz="3200" b="1" dirty="0">
                <a:solidFill>
                  <a:srgbClr val="002060"/>
                </a:solidFill>
                <a:cs typeface="B Titr" pitchFamily="2" charset="-78"/>
              </a:rPr>
              <a:t>دارد</a:t>
            </a:r>
            <a:r>
              <a:rPr lang="fa-IR" sz="3200" b="1" dirty="0" smtClean="0">
                <a:solidFill>
                  <a:srgbClr val="002060"/>
                </a:solidFill>
                <a:cs typeface="B Titr" pitchFamily="2" charset="-78"/>
              </a:rPr>
              <a:t>.</a:t>
            </a:r>
            <a:br>
              <a:rPr lang="fa-IR" sz="3200" b="1" dirty="0" smtClean="0">
                <a:solidFill>
                  <a:srgbClr val="002060"/>
                </a:solidFill>
                <a:cs typeface="B Titr" pitchFamily="2" charset="-78"/>
              </a:rPr>
            </a:br>
            <a:r>
              <a:rPr lang="fa-IR" sz="3200" b="1" dirty="0" smtClean="0">
                <a:solidFill>
                  <a:srgbClr val="002060"/>
                </a:solidFill>
                <a:cs typeface="B Titr" pitchFamily="2" charset="-78"/>
              </a:rPr>
              <a:t/>
            </a:r>
            <a:br>
              <a:rPr lang="fa-IR" sz="3200" b="1" dirty="0" smtClean="0">
                <a:solidFill>
                  <a:srgbClr val="002060"/>
                </a:solidFill>
                <a:cs typeface="B Titr" pitchFamily="2" charset="-78"/>
              </a:rPr>
            </a:br>
            <a:r>
              <a:rPr lang="fa-IR" sz="3200" b="1" dirty="0" smtClean="0">
                <a:solidFill>
                  <a:srgbClr val="002060"/>
                </a:solidFill>
                <a:cs typeface="B Titr" pitchFamily="2" charset="-78"/>
              </a:rPr>
              <a:t>- </a:t>
            </a:r>
            <a:r>
              <a:rPr lang="fa-IR" sz="3200" b="1" dirty="0">
                <a:solidFill>
                  <a:srgbClr val="002060"/>
                </a:solidFill>
                <a:cs typeface="B Titr" pitchFamily="2" charset="-78"/>
              </a:rPr>
              <a:t>تغییر منابع و کتب و معلمین (یعنی با همکاری های بین المللی برای تربیت معلم مطابق الگوی آنها با ورود مستشار خارجی اقدام شود).</a:t>
            </a:r>
          </a:p>
        </p:txBody>
      </p:sp>
    </p:spTree>
    <p:extLst>
      <p:ext uri="{BB962C8B-B14F-4D97-AF65-F5344CB8AC3E}">
        <p14:creationId xmlns:p14="http://schemas.microsoft.com/office/powerpoint/2010/main" val="674116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63A28CA9-9D8B-4CD2-A9C5-38CAC894E43A}" type="slidenum">
              <a:rPr lang="en-US" smtClean="0"/>
              <a:pPr/>
              <a:t>9</a:t>
            </a:fld>
            <a:endParaRPr lang="en-US"/>
          </a:p>
        </p:txBody>
      </p:sp>
      <p:sp>
        <p:nvSpPr>
          <p:cNvPr id="7" name="Title 6"/>
          <p:cNvSpPr>
            <a:spLocks noGrp="1"/>
          </p:cNvSpPr>
          <p:nvPr>
            <p:ph type="title"/>
          </p:nvPr>
        </p:nvSpPr>
        <p:spPr>
          <a:xfrm>
            <a:off x="323528" y="315182"/>
            <a:ext cx="8229600" cy="6048672"/>
          </a:xfrm>
        </p:spPr>
        <p:txBody>
          <a:bodyPr>
            <a:noAutofit/>
          </a:bodyPr>
          <a:lstStyle/>
          <a:p>
            <a:pPr algn="justLow" rtl="1">
              <a:lnSpc>
                <a:spcPct val="150000"/>
              </a:lnSpc>
            </a:pPr>
            <a:r>
              <a:rPr lang="fa-IR" b="1" dirty="0" smtClean="0">
                <a:cs typeface="B Titr" pitchFamily="2" charset="-78"/>
              </a:rPr>
              <a:t>4- </a:t>
            </a:r>
            <a:r>
              <a:rPr lang="fa-IR" b="1" dirty="0">
                <a:solidFill>
                  <a:srgbClr val="002060"/>
                </a:solidFill>
                <a:cs typeface="B Titr" pitchFamily="2" charset="-78"/>
              </a:rPr>
              <a:t>در هدف 5 بر تساوی جنسیتی (زن و مرد) و توانمندسازی زنان از طرق ذیل تأکید شده:</a:t>
            </a:r>
          </a:p>
        </p:txBody>
      </p:sp>
      <p:pic>
        <p:nvPicPr>
          <p:cNvPr id="4" name="Picture 2" descr="C:\Users\SAMSUNG\Desktop\97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 y="-26590"/>
            <a:ext cx="1817745" cy="9663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0527041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1387</TotalTime>
  <Words>767</Words>
  <Application>Microsoft Office PowerPoint</Application>
  <PresentationFormat>On-screen Show (4:3)</PresentationFormat>
  <Paragraphs>45</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 Lotus</vt:lpstr>
      <vt:lpstr>B Titr</vt:lpstr>
      <vt:lpstr>Calibri</vt:lpstr>
      <vt:lpstr>Times New Roman</vt:lpstr>
      <vt:lpstr>Office Theme</vt:lpstr>
      <vt:lpstr>PowerPoint Presentation</vt:lpstr>
      <vt:lpstr>نقدی اجمالی بر سند 2030</vt:lpstr>
      <vt:lpstr>فهرستی از اهداف  سند توسعه پایدار و خطرات پیش رو برای نظام اسلامی طبق بندهای 17 گانه این سند   (پرانتزها توضیح کارشناس است)</vt:lpstr>
      <vt:lpstr>1- در هدف 1و2 به نام فقرزدایی و کشاورزی پایدار، امکان دسترسی بیگانه به بانک ژن برای گیاه و دام و امکان خطر تهدید سلامت و امنیت غذایی را به وجود می آورد.</vt:lpstr>
      <vt:lpstr>2- در هدف 3 به نام سلامت، تضمین دسترسی کامل به تنظیم خانواده- آموزش جنسی و ادغام بهداشت باروری در کل برنامه ها (یعنی رسمیت دادن به کنترل جمعیت و حیازدایی) که در سیاست های مصوب نظام حذف آن تصویب شده است و خلاف سیاستهای ابلاغی رهبری است.</vt:lpstr>
      <vt:lpstr>3- در هدف 4 بر آموزش برای همه برای تغییر انسان ها مطابق اهداف جهانی با روش های زیر تأکید شده است:</vt:lpstr>
      <vt:lpstr>- آموزش کودکان از (7-0) سالگی برای نهادینه کردن رویکرد سکولار در تربیت   - تأکید بر برابری جنسیتی (یعنی اختلاط فضاهای آموزشی برای تحقق عملی برابری)</vt:lpstr>
      <vt:lpstr>- شهروند جهانی (یعنی جهان وطنی فراماسونری) احترام به تنوع فرهنگی (یعنی همه ادیان و مذاهب انحرافی و خرافات حتی بهائیت و داعشی و بت پرستی هم محترم اند) این مغایرت با اهداف کل انبیاء دارد.  - تغییر منابع و کتب و معلمین (یعنی با همکاری های بین المللی برای تربیت معلم مطابق الگوی آنها با ورود مستشار خارجی اقدام شود).</vt:lpstr>
      <vt:lpstr>4- در هدف 5 بر تساوی جنسیتی (زن و مرد) و توانمندسازی زنان از طرق ذیل تأکید شده:</vt:lpstr>
      <vt:lpstr>1-4- ریشه کنی تبعیض (یعنی حذف هر نوع تفاوت حکیمانه الهی و هر نوع قانونی که بر اساس تفاوت های زن و مرد است یعنی تغییر آیات متعدد قرآن و احکام اسلام که امام در این رابطه به شدت با شاه و اشرف برخورد کردند).</vt:lpstr>
      <vt:lpstr>2-4- ریشه کنی خشونت (یعنی حذف هر نوع برنامه های تربیتی والدین و نیز ولایت پدر یا همسر حتی حذف و تغییر قوانین و برنامه هایی چون تمکین و نقش تأدیبی پدر به نحوی که نگاه نگران پدر به کیف دارای مواد مخدر فرزند از مصادیق خشونت روحی به فرزند است).</vt:lpstr>
      <vt:lpstr>3-4- ریشه کنی اقدامات زیانبار مانند ازدواج کودکان (زیر 18 سال) زیرا بر مبنای شاخص های اعمالی می بایست سن ازدواج قانونی به بالای 18 برسد و ازدواج دختر 17 ساله با رضایت خود والدین خشونت و ظلم است!</vt:lpstr>
      <vt:lpstr>4-4- تضمین مشارکت کامل زنان برابر با مردان برای انتصاب به مسئولیت های بسیار بالا در همه سطوح تصمیم گیری در حوزه های اقتصادی سیاسی (یعنی حضور در همه پست ها مساوی مردان و مردواره شدن زن!!) در ریاست جمهوری و وزارت و وکالت و حضور در مشاغلی مانند معدن و صنعت و تجارت و...</vt:lpstr>
      <vt:lpstr>   5-4- تضمین دسترسی به بهداشت باروری و جنسی (یعنی تثبیت تنظیم خانواده و آزادی های جنسی و تسلط بر بدن بدون دخالت مردان (حتی همسر) و قانونی شدن سقط و روابط آزاد برای همه دختران و زنان همسردار بدون هیچ نظارتی   </vt:lpstr>
      <vt:lpstr>لازم به ذکر است که حتی در برنامه های اجرا شده دو سال اخیر توسط معاونت زنان ریاست جمهوری به رسمیت شناختن روسپیگری و فحشا به نام کارگر جنسی که باعث حذف آیات قرآن آیات (4-2 سوره نور) و عقیم سازی کارتن خواب ها مطرح شده است و برای تداوم زندگی انگلی بدون فرزندآوری و (همباشی و همسال گرایی (همجنس گرایی) در ایران کم کم عادی سازی می شود.</vt:lpstr>
      <vt:lpstr>5- اتخاذ سیاست های تضمینی برای تغییر همه قوانین برای دسترسی به تساوی زنان با مردان در دسترسی به منابع اقتصادی حاکمیت زمین، ارثیه و سایر اشکال دارایی (یعنی تغییر نظام اقتصادی اسلام)</vt:lpstr>
      <vt:lpstr>6- ارتقاء کاربری فناوری اطلاعات و ارتباطات (یعنی امکان دسترسی به اطلاعات یعنی در اختیار قرار دادن ریزترین اطلاعات کشور و زنان و خانواده به سطح جهان)</vt:lpstr>
      <vt:lpstr>7- در هدف 6 مدیریت و تسلط بر منابع آب کشور در سطح فراملی و در هدف 7 و 13 طبق قرارداد پاریس تعهد به کاهش استفاده از منابع کشور و کاهش نرخ رشد اقتصادی و کاهش جمعیت (که در نهایت به انقراض نسل منجر می شود).</vt:lpstr>
      <vt:lpstr>8- در هدف 8 و 16 به نام صلح پایدار و به دور از خشونت به حذف برنامه های بسیج و آموزش دفاعی به نوجوانان و جوانان زیر 18 سال پرداخته و به عنوان خشونت شناخته شده است و حتی روضه خوانی و سینه زنی اباعبدا... الحسین (ع) نیز به نام خشونت روانی ممنوع می شود.</vt:lpstr>
      <vt:lpstr>9- در هدف 7 و 12 دسترسی به منابع آب و مدیریت سواحل ایران یعنی ایجاد بحران آب و امکان تهدید و تشدید محاصره ایران </vt:lpstr>
      <vt:lpstr>10- در هدف 9 و 16 توسعه دسترسی به فضای مجازی و اینترنت و حذف فیلترینگ برای کنترل نسل آینده و ایجاد تحول دینی، عقیدتی، سیاسی و اخلاقی و در نهایت زمینه سازی جنبش های اجتماعی برای براندازی انقلاب و نظام اسلامی </vt:lpstr>
      <vt:lpstr>11- هدف 17 ایجاد یک نظام تجاری تحت نظارت سازمان تجارت جهانی بر اقتصاد ایران را تضمین می کند و تسلط دشمن بر اقتصاد کشور را تضمین می نماید. </vt:lpstr>
      <vt:lpstr>پايان</vt:lpstr>
    </vt:vector>
  </TitlesOfParts>
  <Company>sh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karime</dc:creator>
  <cp:lastModifiedBy>ansar</cp:lastModifiedBy>
  <cp:revision>315</cp:revision>
  <cp:lastPrinted>2012-08-25T04:53:25Z</cp:lastPrinted>
  <dcterms:created xsi:type="dcterms:W3CDTF">2012-07-28T07:43:25Z</dcterms:created>
  <dcterms:modified xsi:type="dcterms:W3CDTF">2017-09-21T01:28:50Z</dcterms:modified>
</cp:coreProperties>
</file>