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DE4F2-8367-48B6-854F-41EA73ADBEDA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A4815-0320-41DD-A826-520F2F1AB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5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fa-IR" altLang="fa-IR" smtClean="0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2514600" indent="-228600" defTabSz="11255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2971800" indent="-228600" defTabSz="11255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3429000" indent="-228600" defTabSz="11255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3886200" indent="-228600" defTabSz="112553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defTabSz="1125538" fontAlgn="base">
              <a:spcBef>
                <a:spcPct val="0"/>
              </a:spcBef>
              <a:spcAft>
                <a:spcPct val="0"/>
              </a:spcAft>
            </a:pPr>
            <a:fld id="{6EA8C47E-E1E7-4DBB-A7E0-81901049AEC2}" type="slidenum">
              <a:rPr lang="en-US" altLang="fa-IR" sz="120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pPr defTabSz="1125538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fa-IR" sz="120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303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45583B14-655F-46AD-8086-0AE55D7EA1DE}" type="slidenum">
              <a:rPr lang="ar-SA" altLang="fa-IR">
                <a:solidFill>
                  <a:prstClr val="black"/>
                </a:solidFill>
              </a:rPr>
              <a:pPr/>
              <a:t>13</a:t>
            </a:fld>
            <a:endParaRPr lang="en-US" altLang="fa-IR">
              <a:solidFill>
                <a:prstClr val="black"/>
              </a:solidFill>
            </a:endParaRPr>
          </a:p>
        </p:txBody>
      </p:sp>
      <p:sp>
        <p:nvSpPr>
          <p:cNvPr id="49155" name="Rectangle 7"/>
          <p:cNvSpPr txBox="1">
            <a:spLocks noGrp="1" noChangeArrowheads="1"/>
          </p:cNvSpPr>
          <p:nvPr/>
        </p:nvSpPr>
        <p:spPr bwMode="auto">
          <a:xfrm>
            <a:off x="1588" y="8685213"/>
            <a:ext cx="2970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defTabSz="914400" rtl="0"/>
            <a:fld id="{98156F63-A552-4229-8743-8750F98B5C25}" type="slidenum">
              <a:rPr lang="ar-SA" altLang="fa-IR" sz="1200" smtClean="0">
                <a:solidFill>
                  <a:prstClr val="black"/>
                </a:solidFill>
                <a:cs typeface="Arial"/>
              </a:rPr>
              <a:pPr algn="l" defTabSz="914400" rtl="0"/>
              <a:t>13</a:t>
            </a:fld>
            <a:endParaRPr lang="en-US" altLang="fa-IR" sz="1200" smtClean="0">
              <a:solidFill>
                <a:prstClr val="black"/>
              </a:solidFill>
              <a:cs typeface="Arial"/>
            </a:endParaRP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ar-SA" altLang="fa-IR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318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76E7F-0F12-42D5-88D6-0C55B2C7239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9950E-9D6D-4682-985C-581B3C1DA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2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76E7F-0F12-42D5-88D6-0C55B2C7239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9950E-9D6D-4682-985C-581B3C1DA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91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76E7F-0F12-42D5-88D6-0C55B2C7239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9950E-9D6D-4682-985C-581B3C1DA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9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76E7F-0F12-42D5-88D6-0C55B2C7239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9950E-9D6D-4682-985C-581B3C1DA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92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76E7F-0F12-42D5-88D6-0C55B2C7239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9950E-9D6D-4682-985C-581B3C1DA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57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76E7F-0F12-42D5-88D6-0C55B2C7239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9950E-9D6D-4682-985C-581B3C1DA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69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76E7F-0F12-42D5-88D6-0C55B2C7239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9950E-9D6D-4682-985C-581B3C1DA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48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76E7F-0F12-42D5-88D6-0C55B2C7239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9950E-9D6D-4682-985C-581B3C1DA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92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76E7F-0F12-42D5-88D6-0C55B2C7239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9950E-9D6D-4682-985C-581B3C1DA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177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76E7F-0F12-42D5-88D6-0C55B2C7239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9950E-9D6D-4682-985C-581B3C1DA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1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76E7F-0F12-42D5-88D6-0C55B2C7239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9950E-9D6D-4682-985C-581B3C1DA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1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76E7F-0F12-42D5-88D6-0C55B2C72391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9950E-9D6D-4682-985C-581B3C1DA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93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duotone>
              <a:srgbClr val="DA1F28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084" y="1292730"/>
            <a:ext cx="5292993" cy="416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9187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79830" y="1661072"/>
            <a:ext cx="11103265" cy="3467282"/>
          </a:xfrm>
          <a:prstGeom prst="rect">
            <a:avLst/>
          </a:prstGeom>
          <a:noFill/>
        </p:spPr>
        <p:txBody>
          <a:bodyPr lIns="87929" tIns="43967" rIns="87929" bIns="43967">
            <a:spAutoFit/>
          </a:bodyPr>
          <a:lstStyle/>
          <a:p>
            <a:pPr marL="439639" indent="-439639" algn="just" defTabSz="879594" rtl="1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fa-IR" sz="2927" dirty="0">
                <a:solidFill>
                  <a:prstClr val="black"/>
                </a:solidFill>
                <a:cs typeface="B Zar" panose="00000400000000000000" pitchFamily="2" charset="-78"/>
              </a:rPr>
              <a:t>حفظ تمامیت ارضی کشورها</a:t>
            </a:r>
          </a:p>
          <a:p>
            <a:pPr marL="439639" indent="-439639" algn="just" defTabSz="879594" rtl="1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fa-IR" sz="2927" dirty="0">
                <a:solidFill>
                  <a:prstClr val="black"/>
                </a:solidFill>
                <a:cs typeface="B Zar" panose="00000400000000000000" pitchFamily="2" charset="-78"/>
              </a:rPr>
              <a:t>دفاع و حمایت از مقاومت در منطقه</a:t>
            </a:r>
          </a:p>
          <a:p>
            <a:pPr marL="439639" indent="-439639" algn="just" defTabSz="879594" rtl="1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fa-IR" sz="2927" dirty="0">
                <a:solidFill>
                  <a:prstClr val="black"/>
                </a:solidFill>
                <a:cs typeface="B Zar" panose="00000400000000000000" pitchFamily="2" charset="-78"/>
              </a:rPr>
              <a:t>حمایت از مبارزه‎کنندگان با تفرقه‌افکنی آمریکا(دعوت‎کنندگان به وحدت)</a:t>
            </a:r>
          </a:p>
          <a:p>
            <a:pPr marL="439639" indent="-439639" algn="just" defTabSz="879594" rtl="1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fa-IR" sz="2927" dirty="0">
                <a:solidFill>
                  <a:prstClr val="black"/>
                </a:solidFill>
                <a:cs typeface="B Zar" panose="00000400000000000000" pitchFamily="2" charset="-78"/>
              </a:rPr>
              <a:t>برجسته سازی قرآن و شخصیت حضرت رسول (ص) به عنوان عامل فرهنگ ساز و وحدت بخش</a:t>
            </a:r>
          </a:p>
          <a:p>
            <a:pPr marL="439639" indent="-439639" algn="just" defTabSz="879594" rtl="1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fa-IR" sz="2927" dirty="0">
                <a:solidFill>
                  <a:prstClr val="black"/>
                </a:solidFill>
                <a:cs typeface="B Zar" panose="00000400000000000000" pitchFamily="2" charset="-78"/>
              </a:rPr>
              <a:t>حمایت از تشکیل بازار اقتصادی کشورهای اسلامی</a:t>
            </a:r>
            <a:endParaRPr lang="en-US" sz="2927" dirty="0">
              <a:solidFill>
                <a:prstClr val="black"/>
              </a:solidFill>
              <a:cs typeface="B Zar" panose="00000400000000000000" pitchFamily="2" charset="-78"/>
            </a:endParaRPr>
          </a:p>
        </p:txBody>
      </p:sp>
      <p:sp>
        <p:nvSpPr>
          <p:cNvPr id="103427" name="TextBox 7"/>
          <p:cNvSpPr txBox="1">
            <a:spLocks noChangeArrowheads="1"/>
          </p:cNvSpPr>
          <p:nvPr/>
        </p:nvSpPr>
        <p:spPr bwMode="auto">
          <a:xfrm>
            <a:off x="1759125" y="326974"/>
            <a:ext cx="9986769" cy="800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29" tIns="43967" rIns="87929" bIns="43967">
            <a:spAutoFit/>
          </a:bodyPr>
          <a:lstStyle>
            <a:lvl1pPr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742950" indent="-28575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11430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16002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20574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25146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29718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34290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38862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algn="r" rtl="1"/>
            <a:r>
              <a:rPr lang="fa-IR" altLang="fa-IR" sz="4627" b="1" dirty="0">
                <a:solidFill>
                  <a:srgbClr val="FF0000"/>
                </a:solidFill>
                <a:latin typeface="Calibri" pitchFamily="34" charset="0"/>
                <a:cs typeface="EntezareZohoor 3 **" pitchFamily="2" charset="-78"/>
              </a:rPr>
              <a:t>سیاست‎های ما در منطقه</a:t>
            </a:r>
          </a:p>
        </p:txBody>
      </p:sp>
      <p:pic>
        <p:nvPicPr>
          <p:cNvPr id="5" name="Picture 2" descr="C:\Users\SAMSUNG\Desktop\9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133"/>
            <a:ext cx="1668591" cy="9125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7659081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1289290"/>
            <a:ext cx="11647633" cy="4601567"/>
          </a:xfrm>
          <a:prstGeom prst="rect">
            <a:avLst/>
          </a:prstGeom>
          <a:noFill/>
        </p:spPr>
        <p:txBody>
          <a:bodyPr lIns="87929" tIns="43967" rIns="87929" bIns="43967">
            <a:spAutoFit/>
          </a:bodyPr>
          <a:lstStyle/>
          <a:p>
            <a:pPr marL="439639" indent="-439639" algn="just" defTabSz="879594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تشریح و بازگویی اهداف گفتمانی غرب در منطقه</a:t>
            </a:r>
          </a:p>
          <a:p>
            <a:pPr marL="439639" indent="-439639" algn="just" defTabSz="879594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تولید و ترویج گفتمان استکبارستیزی در بین نخبگان منطقه ای</a:t>
            </a:r>
          </a:p>
          <a:p>
            <a:pPr marL="439639" indent="-439639" algn="just" defTabSz="879594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ترویج گفتمان کارآمدی تمدن اسلامی (در مقابل گزاره هایی مثل امپراطوری ایرانی و...)</a:t>
            </a:r>
          </a:p>
          <a:p>
            <a:pPr marL="439639" indent="-439639" algn="just" defTabSz="879594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تبیین گفتمان فراشیعی انقلاب اسلامی در مواجهه با استکبار در منطقه</a:t>
            </a:r>
          </a:p>
          <a:p>
            <a:pPr marL="439639" indent="-439639" algn="just" defTabSz="879594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تبیین گفتمان صحیح جهاد اسلامی و چهره حقیقی اسلام</a:t>
            </a:r>
          </a:p>
          <a:p>
            <a:pPr marL="439639" indent="-439639" algn="just" defTabSz="879594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ترویج سبک زندگی اسلامی با توجه به مولفه های بومی در هر کشور</a:t>
            </a:r>
          </a:p>
          <a:p>
            <a:pPr marL="439639" indent="-439639" algn="just" defTabSz="879594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ترویج گفتمان همکاری اقتصادی منطقه ای </a:t>
            </a:r>
          </a:p>
          <a:p>
            <a:pPr marL="439639" indent="-439639" algn="just" defTabSz="879594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تبیین مضرات خام فروشی ومزایای فراوری نفت و گاز برای رفاه شهروندان کشورهای اسلامی</a:t>
            </a:r>
          </a:p>
          <a:p>
            <a:pPr algn="just" defTabSz="879594" rtl="1">
              <a:lnSpc>
                <a:spcPct val="150000"/>
              </a:lnSpc>
              <a:defRPr/>
            </a:pPr>
            <a:endParaRPr lang="fa-IR" sz="2172" dirty="0">
              <a:solidFill>
                <a:prstClr val="black"/>
              </a:solidFill>
              <a:cs typeface="B Zar" panose="00000400000000000000" pitchFamily="2" charset="-78"/>
            </a:endParaRPr>
          </a:p>
        </p:txBody>
      </p:sp>
      <p:sp>
        <p:nvSpPr>
          <p:cNvPr id="104451" name="TextBox 8"/>
          <p:cNvSpPr txBox="1">
            <a:spLocks noChangeArrowheads="1"/>
          </p:cNvSpPr>
          <p:nvPr/>
        </p:nvSpPr>
        <p:spPr bwMode="auto">
          <a:xfrm>
            <a:off x="1409379" y="323660"/>
            <a:ext cx="10663881" cy="800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929" tIns="43967" rIns="87929" bIns="43967">
            <a:spAutoFit/>
          </a:bodyPr>
          <a:lstStyle>
            <a:lvl1pPr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742950" indent="-28575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11430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16002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20574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25146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29718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34290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38862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algn="r" rtl="1"/>
            <a:r>
              <a:rPr lang="fa-IR" altLang="fa-IR" sz="4627" dirty="0">
                <a:solidFill>
                  <a:srgbClr val="FF0000"/>
                </a:solidFill>
                <a:latin typeface="Calibri" pitchFamily="34" charset="0"/>
                <a:cs typeface="B Titr" panose="00000700000000000000" pitchFamily="2" charset="-78"/>
              </a:rPr>
              <a:t>*</a:t>
            </a:r>
            <a:r>
              <a:rPr lang="fa-IR" altLang="fa-IR" sz="4627" dirty="0">
                <a:latin typeface="Calibri" pitchFamily="34" charset="0"/>
                <a:cs typeface="B Titr" panose="00000700000000000000" pitchFamily="2" charset="-78"/>
              </a:rPr>
              <a:t>راهبردهای گفتمانی</a:t>
            </a:r>
            <a:r>
              <a:rPr lang="en-US" altLang="fa-IR" sz="4627" dirty="0">
                <a:latin typeface="Calibri" pitchFamily="34" charset="0"/>
                <a:cs typeface="B Titr" panose="00000700000000000000" pitchFamily="2" charset="-78"/>
              </a:rPr>
              <a:t> </a:t>
            </a:r>
            <a:r>
              <a:rPr lang="fa-IR" altLang="fa-IR" sz="4627" dirty="0">
                <a:latin typeface="Calibri" pitchFamily="34" charset="0"/>
                <a:cs typeface="B Titr" panose="00000700000000000000" pitchFamily="2" charset="-78"/>
              </a:rPr>
              <a:t>انقلاب</a:t>
            </a:r>
            <a:r>
              <a:rPr lang="en-US" altLang="fa-IR" sz="4627" dirty="0">
                <a:latin typeface="Calibri" pitchFamily="34" charset="0"/>
                <a:cs typeface="B Titr" panose="00000700000000000000" pitchFamily="2" charset="-78"/>
              </a:rPr>
              <a:t> </a:t>
            </a:r>
            <a:r>
              <a:rPr lang="fa-IR" altLang="fa-IR" sz="4627" dirty="0">
                <a:latin typeface="Calibri" pitchFamily="34" charset="0"/>
                <a:cs typeface="B Titr" panose="00000700000000000000" pitchFamily="2" charset="-78"/>
              </a:rPr>
              <a:t>اسلامی</a:t>
            </a:r>
          </a:p>
        </p:txBody>
      </p:sp>
      <p:pic>
        <p:nvPicPr>
          <p:cNvPr id="6" name="Picture 2" descr="C:\Users\SAMSUNG\Desktop\97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133"/>
            <a:ext cx="1668591" cy="9125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8102345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52231" y="1398081"/>
            <a:ext cx="7343701" cy="4897909"/>
          </a:xfrm>
        </p:spPr>
        <p:txBody>
          <a:bodyPr/>
          <a:lstStyle/>
          <a:p>
            <a:pPr marL="0" indent="0" algn="justLow">
              <a:buNone/>
            </a:pPr>
            <a:r>
              <a:rPr lang="fa-IR" altLang="fa-IR" sz="3022" dirty="0">
                <a:cs typeface="B Zar" panose="00000400000000000000" pitchFamily="2" charset="-78"/>
              </a:rPr>
              <a:t>«عزیزان من! بدانید فردای این کشور از امروز این کشور بمراتب بهتر است و به فضل الهی و به حول و قوّه‌ی الهی، این کشور به برکت انقلاب، به برکت آیات الهی، به برکت تکیه‌ی بر ایمانِ به قرآن و اسلام و تعالیم ائمّه‌ی هدا (علیهم‌السّلام) خواهد توانست بر تمام مشکلات فائق بیاید و پیش خواهد رفت و امیدواریم که ان‌شاءالله همین باشد</a:t>
            </a:r>
            <a:r>
              <a:rPr lang="fa-IR" altLang="fa-IR" sz="2644" dirty="0">
                <a:cs typeface="B Zar" panose="00000400000000000000" pitchFamily="2" charset="-78"/>
              </a:rPr>
              <a:t>.</a:t>
            </a:r>
            <a:r>
              <a:rPr lang="fa-IR" altLang="fa-IR" sz="3022" dirty="0">
                <a:cs typeface="B Zar" panose="00000400000000000000" pitchFamily="2" charset="-78"/>
              </a:rPr>
              <a:t>»</a:t>
            </a:r>
            <a:endParaRPr lang="en-US" altLang="fa-IR" sz="3022" dirty="0">
              <a:cs typeface="B Zar" panose="00000400000000000000" pitchFamily="2" charset="-78"/>
            </a:endParaRPr>
          </a:p>
          <a:p>
            <a:pPr marL="0" indent="0" algn="ctr">
              <a:buNone/>
            </a:pPr>
            <a:r>
              <a:rPr lang="fa-IR" altLang="fa-IR" b="1" dirty="0" smtClean="0">
                <a:cs typeface="B Zar" panose="00000400000000000000" pitchFamily="2" charset="-78"/>
              </a:rPr>
              <a:t>بیانات رهبر معظم انقلاب در دیدار مردم اصفهان</a:t>
            </a:r>
            <a:r>
              <a:rPr lang="fa-IR" altLang="fa-IR" sz="2644" b="1" dirty="0">
                <a:cs typeface="B Zar" panose="00000400000000000000" pitchFamily="2" charset="-78"/>
              </a:rPr>
              <a:t>، </a:t>
            </a:r>
            <a:r>
              <a:rPr lang="fa-IR" altLang="fa-IR" b="1" dirty="0" smtClean="0">
                <a:cs typeface="B Zar" panose="00000400000000000000" pitchFamily="2" charset="-78"/>
              </a:rPr>
              <a:t>۱۳۹۵/۰۸/۲۶</a:t>
            </a:r>
            <a:endParaRPr lang="en-US" altLang="fa-IR" b="1" dirty="0" smtClean="0">
              <a:cs typeface="B Zar" panose="00000400000000000000" pitchFamily="2" charset="-78"/>
            </a:endParaRPr>
          </a:p>
        </p:txBody>
      </p:sp>
      <p:pic>
        <p:nvPicPr>
          <p:cNvPr id="105475" name="Picture 3" descr="D:\خزاعی\مجاهدت\بسته محتوایی\انقلابی گری\13950826_113489433333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7244" y="618982"/>
            <a:ext cx="4007970" cy="5677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476" name="Content Placeholder 2"/>
          <p:cNvSpPr txBox="1">
            <a:spLocks/>
          </p:cNvSpPr>
          <p:nvPr/>
        </p:nvSpPr>
        <p:spPr bwMode="auto">
          <a:xfrm>
            <a:off x="1619226" y="5264927"/>
            <a:ext cx="5201571" cy="909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217" tIns="43111" rIns="86217" bIns="43111" anchor="ctr"/>
          <a:lstStyle>
            <a:lvl1pPr algn="l" defTabSz="457200" rtl="0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742950" indent="-285750" algn="l" defTabSz="457200" rtl="0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1200150" indent="-285750" algn="l" defTabSz="457200" rtl="0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1543050" indent="-171450" algn="l" defTabSz="457200" rtl="0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2000250" indent="-171450" algn="l" defTabSz="457200" rtl="0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2457450" indent="-17145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2914650" indent="-17145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3371850" indent="-17145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3829050" indent="-171450" algn="l" defTabSz="457200" rtl="0" fontAlgn="base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algn="ctr" rtl="1">
              <a:buFont typeface="Arial" pitchFamily="34" charset="0"/>
              <a:buNone/>
            </a:pPr>
            <a:r>
              <a:rPr lang="fa-IR" altLang="fa-IR" sz="1889" b="1" dirty="0">
                <a:solidFill>
                  <a:srgbClr val="000000"/>
                </a:solidFill>
                <a:cs typeface="B Mitra" pitchFamily="2" charset="-78"/>
              </a:rPr>
              <a:t>الحمدلله رب العالمین</a:t>
            </a:r>
            <a:endParaRPr lang="en-US" altLang="fa-IR" sz="1889" b="1" dirty="0">
              <a:solidFill>
                <a:srgbClr val="000000"/>
              </a:solidFill>
              <a:cs typeface="B Mitra" pitchFamily="2" charset="-78"/>
            </a:endParaRPr>
          </a:p>
        </p:txBody>
      </p:sp>
      <p:pic>
        <p:nvPicPr>
          <p:cNvPr id="7" name="Picture 2" descr="C:\Users\SAMSUNG\Desktop\97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133"/>
            <a:ext cx="1668591" cy="9125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61958307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2"/>
          <p:cNvSpPr txBox="1">
            <a:spLocks noGrp="1"/>
          </p:cNvSpPr>
          <p:nvPr/>
        </p:nvSpPr>
        <p:spPr bwMode="auto">
          <a:xfrm>
            <a:off x="609601" y="6088980"/>
            <a:ext cx="2844800" cy="449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603" tIns="44801" rIns="89603" bIns="44801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896107"/>
            <a:fld id="{C244F503-4155-4B0B-9014-D717E2CE6F70}" type="slidenum">
              <a:rPr lang="ar-SA" altLang="fa-IR" sz="1416">
                <a:solidFill>
                  <a:prstClr val="black"/>
                </a:solidFill>
                <a:latin typeface="Arial" pitchFamily="34" charset="0"/>
                <a:cs typeface="Arial"/>
              </a:rPr>
              <a:pPr defTabSz="896107"/>
              <a:t>13</a:t>
            </a:fld>
            <a:endParaRPr lang="en-US" altLang="fa-IR" sz="1416">
              <a:solidFill>
                <a:prstClr val="black"/>
              </a:solidFill>
              <a:latin typeface="Arial" pitchFamily="34" charset="0"/>
              <a:cs typeface="Arial"/>
            </a:endParaRPr>
          </a:p>
        </p:txBody>
      </p:sp>
      <p:pic>
        <p:nvPicPr>
          <p:cNvPr id="4" name="Picture 4" descr="fotros_gif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242"/>
            <a:ext cx="12192000" cy="6477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627315" y="730037"/>
            <a:ext cx="9659938" cy="5330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603" tIns="44801" rIns="89603" bIns="44801"/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896107">
              <a:lnSpc>
                <a:spcPct val="200000"/>
              </a:lnSpc>
              <a:spcBef>
                <a:spcPct val="20000"/>
              </a:spcBef>
            </a:pPr>
            <a:r>
              <a:rPr lang="fa-IR" altLang="fa-IR" sz="4344">
                <a:solidFill>
                  <a:prstClr val="black"/>
                </a:solidFill>
                <a:cs typeface="B Titr" pitchFamily="2" charset="-78"/>
              </a:rPr>
              <a:t>شادي روح </a:t>
            </a:r>
            <a:r>
              <a:rPr lang="fa-IR" altLang="fa-IR" sz="4344">
                <a:solidFill>
                  <a:srgbClr val="009900"/>
                </a:solidFill>
                <a:cs typeface="B Titr" pitchFamily="2" charset="-78"/>
              </a:rPr>
              <a:t>امام </a:t>
            </a:r>
          </a:p>
          <a:p>
            <a:pPr algn="ctr" defTabSz="896107">
              <a:lnSpc>
                <a:spcPct val="200000"/>
              </a:lnSpc>
              <a:spcBef>
                <a:spcPct val="20000"/>
              </a:spcBef>
            </a:pPr>
            <a:r>
              <a:rPr lang="fa-IR" altLang="fa-IR" sz="4344">
                <a:solidFill>
                  <a:prstClr val="black"/>
                </a:solidFill>
                <a:cs typeface="B Titr" pitchFamily="2" charset="-78"/>
              </a:rPr>
              <a:t>و </a:t>
            </a:r>
            <a:r>
              <a:rPr lang="fa-IR" altLang="fa-IR" sz="4344">
                <a:solidFill>
                  <a:srgbClr val="C00000"/>
                </a:solidFill>
                <a:cs typeface="B Titr" pitchFamily="2" charset="-78"/>
              </a:rPr>
              <a:t>شهيدان</a:t>
            </a:r>
            <a:r>
              <a:rPr lang="fa-IR" altLang="fa-IR" sz="4344">
                <a:solidFill>
                  <a:srgbClr val="CC3300"/>
                </a:solidFill>
                <a:cs typeface="B Titr" pitchFamily="2" charset="-78"/>
              </a:rPr>
              <a:t> </a:t>
            </a:r>
            <a:r>
              <a:rPr lang="fa-IR" altLang="fa-IR" sz="4344">
                <a:solidFill>
                  <a:prstClr val="black"/>
                </a:solidFill>
                <a:cs typeface="B Titr" pitchFamily="2" charset="-78"/>
              </a:rPr>
              <a:t>و </a:t>
            </a:r>
          </a:p>
          <a:p>
            <a:pPr algn="ctr" defTabSz="896107">
              <a:lnSpc>
                <a:spcPct val="200000"/>
              </a:lnSpc>
              <a:spcBef>
                <a:spcPct val="20000"/>
              </a:spcBef>
            </a:pPr>
            <a:r>
              <a:rPr lang="fa-IR" altLang="fa-IR" sz="4344">
                <a:solidFill>
                  <a:prstClr val="black"/>
                </a:solidFill>
                <a:cs typeface="B Titr" pitchFamily="2" charset="-78"/>
              </a:rPr>
              <a:t>سلامتي </a:t>
            </a:r>
            <a:r>
              <a:rPr lang="fa-IR" altLang="fa-IR" sz="4344">
                <a:solidFill>
                  <a:srgbClr val="009900"/>
                </a:solidFill>
                <a:cs typeface="B Titr" pitchFamily="2" charset="-78"/>
              </a:rPr>
              <a:t>رهبر فرزانه</a:t>
            </a:r>
            <a:r>
              <a:rPr lang="fa-IR" altLang="fa-IR" sz="4344">
                <a:solidFill>
                  <a:prstClr val="black"/>
                </a:solidFill>
                <a:cs typeface="B Titr" pitchFamily="2" charset="-78"/>
              </a:rPr>
              <a:t> انقلاب اسلامي</a:t>
            </a:r>
          </a:p>
          <a:p>
            <a:pPr algn="ctr" defTabSz="896107">
              <a:lnSpc>
                <a:spcPct val="200000"/>
              </a:lnSpc>
              <a:spcBef>
                <a:spcPct val="20000"/>
              </a:spcBef>
            </a:pPr>
            <a:r>
              <a:rPr lang="fa-IR" altLang="fa-IR" sz="4344">
                <a:solidFill>
                  <a:srgbClr val="ED7D31"/>
                </a:solidFill>
                <a:cs typeface="B Titr" pitchFamily="2" charset="-78"/>
              </a:rPr>
              <a:t>صلوات</a:t>
            </a:r>
          </a:p>
          <a:p>
            <a:pPr algn="ctr" defTabSz="896107">
              <a:lnSpc>
                <a:spcPct val="200000"/>
              </a:lnSpc>
              <a:spcBef>
                <a:spcPct val="20000"/>
              </a:spcBef>
            </a:pPr>
            <a:endParaRPr lang="fa-IR" altLang="fa-IR" sz="4722">
              <a:solidFill>
                <a:prstClr val="black"/>
              </a:solidFill>
              <a:cs typeface="B Titr" pitchFamily="2" charset="-78"/>
            </a:endParaRPr>
          </a:p>
        </p:txBody>
      </p:sp>
      <p:pic>
        <p:nvPicPr>
          <p:cNvPr id="2" name="Picture 3" descr="PIC1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5167" y="4441119"/>
            <a:ext cx="3454317" cy="2087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3" descr="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547756" y="197723"/>
            <a:ext cx="2638360" cy="20242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338634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Arm gomhori eslami iran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63" y="777108"/>
            <a:ext cx="1079639" cy="8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57802" y="1729073"/>
            <a:ext cx="10730591" cy="5928646"/>
          </a:xfrm>
          <a:prstGeom prst="rect">
            <a:avLst/>
          </a:prstGeom>
        </p:spPr>
        <p:txBody>
          <a:bodyPr wrap="square" lIns="86074" tIns="43039" rIns="86074" bIns="43039">
            <a:spAutoFit/>
          </a:bodyPr>
          <a:lstStyle/>
          <a:p>
            <a:pPr algn="ctr" defTabSz="1063473">
              <a:lnSpc>
                <a:spcPct val="200000"/>
              </a:lnSpc>
            </a:pPr>
            <a:r>
              <a:rPr lang="fa-IR" altLang="fa-IR" sz="5099" b="1" dirty="0">
                <a:solidFill>
                  <a:srgbClr val="FF3300"/>
                </a:solidFill>
                <a:latin typeface="IranNastaliq" pitchFamily="18" charset="0"/>
                <a:ea typeface="Majalla UI"/>
                <a:cs typeface="B Titr" pitchFamily="2" charset="-78"/>
              </a:rPr>
              <a:t>راهبردهاي عملياتي </a:t>
            </a:r>
            <a:endParaRPr lang="fa-IR" sz="4627" dirty="0">
              <a:solidFill>
                <a:prstClr val="black"/>
              </a:solidFill>
              <a:latin typeface="Corbel" panose="020B0503020204020204"/>
              <a:cs typeface="B Titr" panose="00000700000000000000" pitchFamily="2" charset="-78"/>
            </a:endParaRPr>
          </a:p>
          <a:p>
            <a:pPr algn="ctr" defTabSz="1063473">
              <a:lnSpc>
                <a:spcPct val="200000"/>
              </a:lnSpc>
            </a:pPr>
            <a:r>
              <a:rPr lang="fa-IR" sz="4627" dirty="0">
                <a:solidFill>
                  <a:prstClr val="black"/>
                </a:solidFill>
                <a:latin typeface="Corbel" panose="020B0503020204020204"/>
                <a:cs typeface="B Titr" panose="00000700000000000000" pitchFamily="2" charset="-78"/>
              </a:rPr>
              <a:t>دشمن برای نفوذ در انقلاب اسلامی </a:t>
            </a:r>
            <a:br>
              <a:rPr lang="fa-IR" sz="4627" dirty="0">
                <a:solidFill>
                  <a:prstClr val="black"/>
                </a:solidFill>
                <a:latin typeface="Corbel" panose="020B0503020204020204"/>
                <a:cs typeface="B Titr" panose="00000700000000000000" pitchFamily="2" charset="-78"/>
              </a:rPr>
            </a:br>
            <a:r>
              <a:rPr lang="fa-IR" sz="4627" dirty="0">
                <a:solidFill>
                  <a:schemeClr val="accent3">
                    <a:lumMod val="75000"/>
                  </a:schemeClr>
                </a:solidFill>
                <a:latin typeface="Corbel" panose="020B0503020204020204"/>
                <a:cs typeface="B Titr" panose="00000700000000000000" pitchFamily="2" charset="-78"/>
              </a:rPr>
              <a:t>راهکارهای مقابله</a:t>
            </a:r>
          </a:p>
          <a:p>
            <a:pPr algn="ctr" defTabSz="1063473">
              <a:lnSpc>
                <a:spcPct val="200000"/>
              </a:lnSpc>
            </a:pPr>
            <a:endParaRPr lang="fa-IR" sz="4627" dirty="0">
              <a:solidFill>
                <a:prstClr val="black"/>
              </a:solidFill>
              <a:latin typeface="Corbel" panose="020B0503020204020204"/>
              <a:cs typeface="B Titr" panose="00000700000000000000" pitchFamily="2" charset="-78"/>
            </a:endParaRPr>
          </a:p>
        </p:txBody>
      </p:sp>
      <p:pic>
        <p:nvPicPr>
          <p:cNvPr id="5" name="Picture 2" descr="C:\Users\SAMSUNG\Desktop\97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165133"/>
            <a:ext cx="1716498" cy="9125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3158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989682" y="981100"/>
            <a:ext cx="10805645" cy="4991964"/>
          </a:xfrm>
          <a:prstGeom prst="rect">
            <a:avLst/>
          </a:prstGeom>
          <a:extLst/>
        </p:spPr>
        <p:txBody>
          <a:bodyPr lIns="86217" tIns="43111" rIns="86217" bIns="43111"/>
          <a:lstStyle>
            <a:lvl1pPr marL="324851" indent="-324851" algn="r" rtl="1" eaLnBrk="1" fontAlgn="base" hangingPunct="1">
              <a:spcBef>
                <a:spcPts val="684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1593" indent="-271967" algn="r" rtl="1" eaLnBrk="1" fontAlgn="base" hangingPunct="1">
              <a:spcBef>
                <a:spcPts val="446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8334" indent="-271967" algn="r" rtl="1" eaLnBrk="1" fontAlgn="base" hangingPunct="1">
              <a:spcBef>
                <a:spcPts val="446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5074" indent="-271967" algn="r" rtl="1" eaLnBrk="1" fontAlgn="base" hangingPunct="1">
              <a:spcBef>
                <a:spcPts val="446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31812" indent="-271967" algn="r" rtl="1" eaLnBrk="1" fontAlgn="base" hangingPunct="1">
              <a:spcBef>
                <a:spcPts val="446"/>
              </a:spcBef>
              <a:spcAft>
                <a:spcPct val="0"/>
              </a:spcAft>
              <a:buClr>
                <a:srgbClr val="9BBB59"/>
              </a:buClr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8178" indent="-271967" algn="r" rtl="1" eaLnBrk="1" latinLnBrk="0" hangingPunct="1">
              <a:spcBef>
                <a:spcPts val="440"/>
              </a:spcBef>
              <a:buClr>
                <a:schemeClr val="accent3"/>
              </a:buClr>
              <a:buChar char="•"/>
              <a:defRPr kumimoji="0" sz="21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84536" indent="-271967" algn="r" rtl="1" eaLnBrk="1" latinLnBrk="0" hangingPunct="1">
              <a:spcBef>
                <a:spcPts val="440"/>
              </a:spcBef>
              <a:buClr>
                <a:schemeClr val="accent2"/>
              </a:buClr>
              <a:buChar char="•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10898" indent="-271967" algn="r" rtl="1" eaLnBrk="1" latinLnBrk="0" hangingPunct="1">
              <a:spcBef>
                <a:spcPts val="440"/>
              </a:spcBef>
              <a:buClr>
                <a:schemeClr val="accent1">
                  <a:tint val="60000"/>
                </a:schemeClr>
              </a:buClr>
              <a:buChar char="•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262" indent="-271967" algn="r" rtl="1" eaLnBrk="1" latinLnBrk="0" hangingPunct="1">
              <a:spcBef>
                <a:spcPts val="440"/>
              </a:spcBef>
              <a:buClr>
                <a:schemeClr val="accent2">
                  <a:tint val="60000"/>
                </a:schemeClr>
              </a:buClr>
              <a:buChar char="•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862167" fontAlgn="auto">
              <a:lnSpc>
                <a:spcPct val="2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172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*</a:t>
            </a:r>
            <a:r>
              <a:rPr lang="fa-IR" sz="2172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 </a:t>
            </a:r>
            <a:r>
              <a:rPr lang="fa-IR" sz="2172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تضعيف نهادهاي انقلابي</a:t>
            </a:r>
          </a:p>
          <a:p>
            <a:pPr algn="just" defTabSz="862167" fontAlgn="auto">
              <a:lnSpc>
                <a:spcPct val="2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172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*</a:t>
            </a:r>
            <a:r>
              <a:rPr lang="fa-IR" sz="2172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 </a:t>
            </a:r>
            <a:r>
              <a:rPr lang="fa-IR" sz="2172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ناكارآمد معرفي كردن گفتمان مقاومت</a:t>
            </a:r>
          </a:p>
          <a:p>
            <a:pPr algn="just" defTabSz="862167" fontAlgn="auto">
              <a:lnSpc>
                <a:spcPct val="2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172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*</a:t>
            </a:r>
            <a:r>
              <a:rPr lang="fa-IR" sz="2172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 </a:t>
            </a:r>
            <a:r>
              <a:rPr lang="fa-IR" sz="2172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مقبوليت زدايي از نظام </a:t>
            </a:r>
          </a:p>
          <a:p>
            <a:pPr algn="just" defTabSz="862167" fontAlgn="auto">
              <a:lnSpc>
                <a:spcPct val="2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172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*</a:t>
            </a:r>
            <a:r>
              <a:rPr lang="fa-IR" sz="2172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 </a:t>
            </a:r>
            <a:r>
              <a:rPr lang="fa-IR" sz="2172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هويّت زدايي</a:t>
            </a:r>
          </a:p>
          <a:p>
            <a:pPr algn="just" defTabSz="862167" fontAlgn="auto">
              <a:lnSpc>
                <a:spcPct val="2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172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*</a:t>
            </a:r>
            <a:r>
              <a:rPr lang="fa-IR" sz="2172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 </a:t>
            </a:r>
            <a:r>
              <a:rPr lang="fa-IR" sz="2172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حمايت و پشتيباني از جريان هاي معاند و ساختارشكن</a:t>
            </a:r>
          </a:p>
          <a:p>
            <a:pPr algn="just" defTabSz="862167" fontAlgn="auto">
              <a:lnSpc>
                <a:spcPct val="2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172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* </a:t>
            </a:r>
            <a:r>
              <a:rPr lang="fa-IR" sz="2172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نفاق </a:t>
            </a:r>
            <a:r>
              <a:rPr lang="fa-IR" sz="2172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جديد</a:t>
            </a:r>
          </a:p>
          <a:p>
            <a:pPr algn="just" defTabSz="862167" fontAlgn="auto">
              <a:lnSpc>
                <a:spcPct val="2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172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* </a:t>
            </a:r>
            <a:r>
              <a:rPr lang="fa-IR" sz="2172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تلاش </a:t>
            </a:r>
            <a:r>
              <a:rPr lang="fa-IR" sz="2172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Calibri"/>
                <a:cs typeface="B Titr" pitchFamily="2" charset="-78"/>
              </a:rPr>
              <a:t>براي منزوي جلوه دادن نظام اسلامی</a:t>
            </a:r>
          </a:p>
          <a:p>
            <a:pPr algn="just" defTabSz="862167" fontAlgn="auto">
              <a:lnSpc>
                <a:spcPct val="2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fa-IR" sz="1889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Calibri"/>
              <a:ea typeface="Calibri"/>
              <a:cs typeface="B Titr" pitchFamily="2" charset="-78"/>
            </a:endParaRPr>
          </a:p>
          <a:p>
            <a:pPr algn="just" defTabSz="862167" fontAlgn="auto">
              <a:lnSpc>
                <a:spcPct val="2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fa-IR" sz="1889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Calibri"/>
              <a:ea typeface="Calibri"/>
              <a:cs typeface="B Titr" pitchFamily="2" charset="-78"/>
            </a:endParaRPr>
          </a:p>
          <a:p>
            <a:pPr algn="just" defTabSz="862167" fontAlgn="auto">
              <a:lnSpc>
                <a:spcPct val="20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fa-IR" sz="1889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Calibri"/>
              <a:ea typeface="Calibri"/>
              <a:cs typeface="B Titr" pitchFamily="2" charset="-78"/>
            </a:endParaRPr>
          </a:p>
        </p:txBody>
      </p:sp>
      <p:pic>
        <p:nvPicPr>
          <p:cNvPr id="5" name="Picture 2" descr="C:\Users\SAMSUNG\Desktop\9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133"/>
            <a:ext cx="1668591" cy="9125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409378" y="455572"/>
            <a:ext cx="10422488" cy="521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2447" tIns="51229" rIns="102447" bIns="51229">
            <a:spAutoFit/>
          </a:bodyPr>
          <a:lstStyle>
            <a:lvl1pPr algn="l" defTabSz="1085850" rtl="0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742950" indent="-285750" algn="l" defTabSz="1085850" rtl="0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1143000" indent="-228600" algn="l" defTabSz="1085850" rtl="0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1600200" indent="-228600" algn="l" defTabSz="1085850" rtl="0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2057400" indent="-228600" algn="l" defTabSz="1085850" rtl="0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2514600" indent="-228600" algn="l" defTabSz="1085850" rtl="0" fontAlgn="base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2971800" indent="-228600" algn="l" defTabSz="1085850" rtl="0" fontAlgn="base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3429000" indent="-228600" algn="l" defTabSz="1085850" rtl="0" fontAlgn="base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3886200" indent="-228600" algn="l" defTabSz="1085850" rtl="0" fontAlgn="base">
              <a:spcBef>
                <a:spcPct val="20000"/>
              </a:spcBef>
              <a:spcAft>
                <a:spcPts val="600"/>
              </a:spcAft>
              <a:buClr>
                <a:srgbClr val="7D9263"/>
              </a:buClr>
              <a:buSzPct val="145000"/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algn="ctr" rtl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</a:pPr>
            <a:r>
              <a:rPr lang="fa-IR" altLang="fa-IR" sz="2266" b="1" dirty="0">
                <a:solidFill>
                  <a:srgbClr val="FF3300"/>
                </a:solidFill>
                <a:latin typeface="IranNastaliq" pitchFamily="18" charset="0"/>
                <a:ea typeface="Majalla UI"/>
                <a:cs typeface="B Titr" pitchFamily="2" charset="-78"/>
              </a:rPr>
              <a:t>راهبردهاي عملياتي جبهة استكبار علیه گفتمان انقلاب اسلامی  </a:t>
            </a:r>
          </a:p>
        </p:txBody>
      </p:sp>
    </p:spTree>
    <p:extLst>
      <p:ext uri="{BB962C8B-B14F-4D97-AF65-F5344CB8AC3E}">
        <p14:creationId xmlns:p14="http://schemas.microsoft.com/office/powerpoint/2010/main" val="14257663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Box 10"/>
          <p:cNvSpPr txBox="1">
            <a:spLocks noChangeArrowheads="1"/>
          </p:cNvSpPr>
          <p:nvPr/>
        </p:nvSpPr>
        <p:spPr bwMode="auto">
          <a:xfrm>
            <a:off x="2086489" y="323663"/>
            <a:ext cx="9986769" cy="800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877" tIns="43944" rIns="87877" bIns="43944">
            <a:spAutoFit/>
          </a:bodyPr>
          <a:lstStyle>
            <a:lvl1pPr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742950" indent="-28575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11430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16002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20574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25146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29718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34290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38862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algn="r" rtl="1"/>
            <a:r>
              <a:rPr lang="fa-IR" altLang="fa-IR" sz="4627" dirty="0">
                <a:solidFill>
                  <a:srgbClr val="FF0000"/>
                </a:solidFill>
                <a:latin typeface="Calibri" pitchFamily="34" charset="0"/>
                <a:cs typeface="EntezareZohoor 3 **" pitchFamily="2" charset="-78"/>
              </a:rPr>
              <a:t> عرصه حضور و نفوذ   در منطقه‎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6549" y="1422485"/>
            <a:ext cx="11103265" cy="4258990"/>
          </a:xfrm>
          <a:prstGeom prst="rect">
            <a:avLst/>
          </a:prstGeom>
          <a:noFill/>
        </p:spPr>
        <p:txBody>
          <a:bodyPr lIns="87877" tIns="43944" rIns="87877" bIns="43944">
            <a:spAutoFit/>
          </a:bodyPr>
          <a:lstStyle/>
          <a:p>
            <a:pPr algn="just" defTabSz="878999" rtl="1">
              <a:lnSpc>
                <a:spcPct val="200000"/>
              </a:lnSpc>
              <a:defRPr/>
            </a:pPr>
            <a:r>
              <a:rPr lang="fa-IR" sz="2644" b="1" dirty="0">
                <a:solidFill>
                  <a:prstClr val="black"/>
                </a:solidFill>
                <a:latin typeface="Trebuchet MS"/>
                <a:cs typeface="B Titr" panose="00000700000000000000" pitchFamily="2" charset="-78"/>
              </a:rPr>
              <a:t>اهداف نفوذ:</a:t>
            </a:r>
          </a:p>
          <a:p>
            <a:pPr marL="439386" indent="-439386" algn="just" defTabSz="878999" rtl="1">
              <a:buFont typeface="Wingdings" pitchFamily="2" charset="2"/>
              <a:buChar char="v"/>
              <a:defRPr/>
            </a:pPr>
            <a:r>
              <a:rPr lang="fa-IR" sz="3116" dirty="0">
                <a:solidFill>
                  <a:prstClr val="black"/>
                </a:solidFill>
                <a:latin typeface="Trebuchet MS"/>
                <a:cs typeface="B Mitra" panose="00000400000000000000" pitchFamily="2" charset="-78"/>
              </a:rPr>
              <a:t>مقابله با اندیشه جهانی و ضد استکباری انقلاب اسلامی</a:t>
            </a:r>
          </a:p>
          <a:p>
            <a:pPr marL="439386" indent="-439386" algn="just" defTabSz="878999" rtl="1">
              <a:buFont typeface="Wingdings" pitchFamily="2" charset="2"/>
              <a:buChar char="v"/>
              <a:defRPr/>
            </a:pPr>
            <a:r>
              <a:rPr lang="fa-IR" sz="3116" dirty="0">
                <a:solidFill>
                  <a:prstClr val="black"/>
                </a:solidFill>
                <a:latin typeface="Trebuchet MS"/>
                <a:cs typeface="B Mitra" panose="00000400000000000000" pitchFamily="2" charset="-78"/>
              </a:rPr>
              <a:t>تضعیف جبهه مقاومت</a:t>
            </a:r>
          </a:p>
          <a:p>
            <a:pPr marL="439386" indent="-439386" algn="just" defTabSz="878999" rtl="1">
              <a:buFont typeface="Wingdings" pitchFamily="2" charset="2"/>
              <a:buChar char="v"/>
              <a:defRPr/>
            </a:pPr>
            <a:r>
              <a:rPr lang="fa-IR" sz="3116" dirty="0">
                <a:solidFill>
                  <a:prstClr val="black"/>
                </a:solidFill>
                <a:latin typeface="Trebuchet MS"/>
                <a:cs typeface="B Mitra" panose="00000400000000000000" pitchFamily="2" charset="-78"/>
              </a:rPr>
              <a:t>تامین امنیت انرژی</a:t>
            </a:r>
          </a:p>
          <a:p>
            <a:pPr marL="439386" indent="-439386" algn="just" defTabSz="878999" rtl="1">
              <a:buFont typeface="Wingdings" pitchFamily="2" charset="2"/>
              <a:buChar char="v"/>
              <a:defRPr/>
            </a:pPr>
            <a:r>
              <a:rPr lang="fa-IR" sz="3116" dirty="0">
                <a:solidFill>
                  <a:prstClr val="black"/>
                </a:solidFill>
                <a:latin typeface="Trebuchet MS"/>
                <a:cs typeface="B Mitra" panose="00000400000000000000" pitchFamily="2" charset="-78"/>
              </a:rPr>
              <a:t>تامین بازار مصرف کالاهای غرب</a:t>
            </a:r>
          </a:p>
          <a:p>
            <a:pPr marL="439386" indent="-439386" algn="just" defTabSz="878999" rtl="1">
              <a:buFont typeface="Wingdings" pitchFamily="2" charset="2"/>
              <a:buChar char="v"/>
              <a:defRPr/>
            </a:pPr>
            <a:r>
              <a:rPr lang="fa-IR" sz="3116" dirty="0">
                <a:solidFill>
                  <a:prstClr val="black"/>
                </a:solidFill>
                <a:latin typeface="Trebuchet MS"/>
                <a:cs typeface="B Mitra" panose="00000400000000000000" pitchFamily="2" charset="-78"/>
              </a:rPr>
              <a:t>حفظ هژمونی آمریکا در منطقه</a:t>
            </a:r>
          </a:p>
          <a:p>
            <a:pPr marL="439386" indent="-439386" algn="just" defTabSz="878999" rtl="1">
              <a:buFont typeface="Wingdings" pitchFamily="2" charset="2"/>
              <a:buChar char="v"/>
              <a:defRPr/>
            </a:pPr>
            <a:r>
              <a:rPr lang="fa-IR" sz="3116" dirty="0">
                <a:solidFill>
                  <a:prstClr val="black"/>
                </a:solidFill>
                <a:latin typeface="Trebuchet MS"/>
                <a:cs typeface="B Mitra" panose="00000400000000000000" pitchFamily="2" charset="-78"/>
              </a:rPr>
              <a:t>کنترل گروه های دینی با رویکرد جهادی</a:t>
            </a:r>
          </a:p>
          <a:p>
            <a:pPr marL="439386" indent="-439386" algn="just" defTabSz="878999" rtl="1">
              <a:buFont typeface="Wingdings" pitchFamily="2" charset="2"/>
              <a:buChar char="v"/>
              <a:defRPr/>
            </a:pPr>
            <a:r>
              <a:rPr lang="fa-IR" sz="3116" dirty="0">
                <a:solidFill>
                  <a:prstClr val="black"/>
                </a:solidFill>
                <a:latin typeface="Trebuchet MS"/>
                <a:cs typeface="B Mitra" panose="00000400000000000000" pitchFamily="2" charset="-78"/>
              </a:rPr>
              <a:t>حفظ امنیت اسرائیل</a:t>
            </a:r>
          </a:p>
        </p:txBody>
      </p:sp>
      <p:pic>
        <p:nvPicPr>
          <p:cNvPr id="4" name="Picture 2" descr="C:\Users\SAMSUNG\Desktop\9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133"/>
            <a:ext cx="1668591" cy="9125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2375145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7443" y="1253092"/>
            <a:ext cx="11545852" cy="4746698"/>
          </a:xfrm>
          <a:prstGeom prst="rect">
            <a:avLst/>
          </a:prstGeom>
          <a:noFill/>
        </p:spPr>
        <p:txBody>
          <a:bodyPr lIns="87886" tIns="43949" rIns="87886" bIns="43949">
            <a:spAutoFit/>
          </a:bodyPr>
          <a:lstStyle/>
          <a:p>
            <a:pPr algn="just" defTabSz="879095" rtl="1">
              <a:lnSpc>
                <a:spcPct val="200000"/>
              </a:lnSpc>
              <a:defRPr/>
            </a:pPr>
            <a:r>
              <a:rPr lang="fa-IR" sz="2644" dirty="0">
                <a:solidFill>
                  <a:prstClr val="black"/>
                </a:solidFill>
                <a:cs typeface="B Zar" panose="00000400000000000000" pitchFamily="2" charset="-78"/>
              </a:rPr>
              <a:t>ابعاد نفوذ در منطقه</a:t>
            </a:r>
          </a:p>
          <a:p>
            <a:pPr algn="just" defTabSz="879095" rtl="1">
              <a:lnSpc>
                <a:spcPct val="200000"/>
              </a:lnSpc>
              <a:defRPr/>
            </a:pPr>
            <a:r>
              <a:rPr lang="fa-IR" sz="2172" b="1" dirty="0">
                <a:solidFill>
                  <a:srgbClr val="E31D47"/>
                </a:solidFill>
                <a:cs typeface="B Zar" panose="00000400000000000000" pitchFamily="2" charset="-78"/>
              </a:rPr>
              <a:t> سیاسی - امنیتی </a:t>
            </a:r>
          </a:p>
          <a:p>
            <a:pPr marL="439434" indent="-439434" algn="just" defTabSz="879095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نفوذ در رهبران گروه های قومی و مذهبی به منظور تجزیه کشورهای منطقه( بارزانی و رهبران سودان جنوبی)</a:t>
            </a:r>
          </a:p>
          <a:p>
            <a:pPr marL="439434" indent="-439434" algn="just" defTabSz="879095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عضو گیری از رهبران جریان های مقاومت به منظور انحراف رفتار این جریان ها (خالد مشعل و...)</a:t>
            </a:r>
          </a:p>
          <a:p>
            <a:pPr marL="439434" indent="-439434" algn="just" defTabSz="879095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امضای قرارداد های بلند مدت امنیتی( عراق، افغانستان)</a:t>
            </a:r>
          </a:p>
          <a:p>
            <a:pPr marL="439434" indent="-439434" algn="just" defTabSz="879095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جلوگیری از به نتیجه گرفتن انقلاب ها از طریق به قدرت رساندن نظامی ها( السیسی در مصر )</a:t>
            </a:r>
          </a:p>
          <a:p>
            <a:pPr marL="439434" indent="-439434" algn="just" defTabSz="879095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انحراف رویکرد در گروه ها و جریان های جهادی سنی از طریق سرویس های اطلاعاتی( طالبان و مکتب دیوبندی)</a:t>
            </a:r>
          </a:p>
          <a:p>
            <a:pPr marL="439434" indent="-439434" algn="just" defTabSz="879095" rtl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endParaRPr lang="fa-IR" sz="2172" dirty="0">
              <a:solidFill>
                <a:prstClr val="black"/>
              </a:solidFill>
              <a:cs typeface="B Zar" panose="00000400000000000000" pitchFamily="2" charset="-78"/>
            </a:endParaRPr>
          </a:p>
        </p:txBody>
      </p:sp>
      <p:sp>
        <p:nvSpPr>
          <p:cNvPr id="98307" name="TextBox 8"/>
          <p:cNvSpPr txBox="1">
            <a:spLocks noChangeArrowheads="1"/>
          </p:cNvSpPr>
          <p:nvPr/>
        </p:nvSpPr>
        <p:spPr bwMode="auto">
          <a:xfrm>
            <a:off x="2086489" y="323663"/>
            <a:ext cx="9986769" cy="800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886" tIns="43949" rIns="87886" bIns="43949">
            <a:spAutoFit/>
          </a:bodyPr>
          <a:lstStyle>
            <a:lvl1pPr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742950" indent="-28575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11430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16002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20574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25146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29718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34290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38862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algn="r" rtl="1"/>
            <a:r>
              <a:rPr lang="fa-IR" altLang="fa-IR" sz="4627" dirty="0">
                <a:solidFill>
                  <a:srgbClr val="FF0000"/>
                </a:solidFill>
                <a:latin typeface="Calibri" pitchFamily="34" charset="0"/>
                <a:cs typeface="EntezareZohoor 3 **" pitchFamily="2" charset="-78"/>
              </a:rPr>
              <a:t> </a:t>
            </a:r>
            <a:r>
              <a:rPr lang="fa-IR" altLang="fa-IR" sz="4627" b="1" dirty="0">
                <a:solidFill>
                  <a:srgbClr val="FF0000"/>
                </a:solidFill>
                <a:latin typeface="Calibri" pitchFamily="34" charset="0"/>
                <a:cs typeface="EntezareZohoor 3 **" pitchFamily="2" charset="-78"/>
              </a:rPr>
              <a:t>عرصه حضور و نفوذ</a:t>
            </a:r>
            <a:r>
              <a:rPr lang="en-US" altLang="fa-IR" sz="4627" b="1" dirty="0">
                <a:solidFill>
                  <a:srgbClr val="FF0000"/>
                </a:solidFill>
                <a:latin typeface="Calibri" pitchFamily="34" charset="0"/>
                <a:cs typeface="EntezareZohoor 3 **" pitchFamily="2" charset="-78"/>
              </a:rPr>
              <a:t> </a:t>
            </a:r>
            <a:r>
              <a:rPr lang="fa-IR" altLang="fa-IR" sz="4627" b="1" dirty="0">
                <a:solidFill>
                  <a:srgbClr val="FF0000"/>
                </a:solidFill>
                <a:latin typeface="Calibri" pitchFamily="34" charset="0"/>
                <a:cs typeface="EntezareZohoor 3 **" pitchFamily="2" charset="-78"/>
              </a:rPr>
              <a:t>در منطقه‎</a:t>
            </a:r>
            <a:endParaRPr lang="fa-IR" altLang="fa-IR" sz="4627" dirty="0">
              <a:solidFill>
                <a:srgbClr val="FF0000"/>
              </a:solidFill>
              <a:latin typeface="Calibri" pitchFamily="34" charset="0"/>
              <a:cs typeface="EntezareZohoor 3 **" pitchFamily="2" charset="-78"/>
            </a:endParaRPr>
          </a:p>
        </p:txBody>
      </p:sp>
      <p:pic>
        <p:nvPicPr>
          <p:cNvPr id="5" name="Picture 2" descr="C:\Users\SAMSUNG\Desktop\9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133"/>
            <a:ext cx="1668591" cy="9125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7637898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56942" y="1161646"/>
            <a:ext cx="11103265" cy="4056253"/>
          </a:xfrm>
          <a:prstGeom prst="rect">
            <a:avLst/>
          </a:prstGeom>
          <a:noFill/>
        </p:spPr>
        <p:txBody>
          <a:bodyPr lIns="87886" tIns="43949" rIns="87886" bIns="43949">
            <a:spAutoFit/>
          </a:bodyPr>
          <a:lstStyle/>
          <a:p>
            <a:pPr algn="just" defTabSz="879095" rtl="1">
              <a:lnSpc>
                <a:spcPct val="200000"/>
              </a:lnSpc>
              <a:defRPr/>
            </a:pPr>
            <a:r>
              <a:rPr lang="fa-IR" sz="2172" b="1" dirty="0">
                <a:solidFill>
                  <a:srgbClr val="E31D47"/>
                </a:solidFill>
                <a:cs typeface="B Zar" panose="00000400000000000000" pitchFamily="2" charset="-78"/>
              </a:rPr>
              <a:t>فرهنگی</a:t>
            </a:r>
            <a:r>
              <a:rPr lang="fa-IR" sz="3116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</a:t>
            </a:r>
          </a:p>
          <a:p>
            <a:pPr marL="439434" indent="-439434" algn="just" defTabSz="879095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نفوذ در حلقه تصمیم گیران گروه های رسانه ای برای تفرقه افکنی</a:t>
            </a:r>
          </a:p>
          <a:p>
            <a:pPr marL="439434" indent="-439434" algn="r" defTabSz="879095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ایجاد مدارس و دانشگاه های آمریکایی(اخذ مجوز 80 مدرسه در عراق به وسیله یک خانم انگلیسی و دانشگاه های آمریکایی بیروت و دوحه و...)</a:t>
            </a:r>
          </a:p>
          <a:p>
            <a:pPr marL="439434" indent="-439434" algn="just" defTabSz="879095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حضور در سیاست گذاری تدوین کتب درسی مدارس برخی کشور های منطقه (افغانستان)</a:t>
            </a:r>
          </a:p>
          <a:p>
            <a:pPr marL="439434" indent="-439434" algn="just" defTabSz="879095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نفوذ و کنترل شبکه های اجتماعی و هدایت آنها به در جهت اهداف خود(الکفایه مصر)</a:t>
            </a:r>
          </a:p>
          <a:p>
            <a:pPr marL="439434" indent="-439434" algn="just" defTabSz="879095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172" dirty="0">
                <a:solidFill>
                  <a:prstClr val="black"/>
                </a:solidFill>
                <a:cs typeface="B Zar" panose="00000400000000000000" pitchFamily="2" charset="-78"/>
              </a:rPr>
              <a:t>ایجاد پارک های دوستی و ساخت سینما به منظور نهادینه کردن فرهنگ آمریکایی (آذربایجان)</a:t>
            </a:r>
          </a:p>
        </p:txBody>
      </p:sp>
      <p:sp>
        <p:nvSpPr>
          <p:cNvPr id="99331" name="TextBox 8"/>
          <p:cNvSpPr txBox="1">
            <a:spLocks noChangeArrowheads="1"/>
          </p:cNvSpPr>
          <p:nvPr/>
        </p:nvSpPr>
        <p:spPr bwMode="auto">
          <a:xfrm>
            <a:off x="2086489" y="323663"/>
            <a:ext cx="9986769" cy="800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886" tIns="43949" rIns="87886" bIns="43949">
            <a:spAutoFit/>
          </a:bodyPr>
          <a:lstStyle>
            <a:lvl1pPr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742950" indent="-28575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11430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16002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20574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25146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29718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34290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38862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algn="r" rtl="1"/>
            <a:r>
              <a:rPr lang="fa-IR" altLang="fa-IR" sz="4627" b="1" dirty="0">
                <a:solidFill>
                  <a:srgbClr val="FF0000"/>
                </a:solidFill>
                <a:latin typeface="Calibri" pitchFamily="34" charset="0"/>
                <a:cs typeface="EntezareZohoor 3 **" pitchFamily="2" charset="-78"/>
              </a:rPr>
              <a:t> عرصه حضور و نفوذ در منطقه‎</a:t>
            </a:r>
          </a:p>
        </p:txBody>
      </p:sp>
      <p:pic>
        <p:nvPicPr>
          <p:cNvPr id="5" name="Picture 2" descr="C:\Users\SAMSUNG\Desktop\9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133"/>
            <a:ext cx="1668591" cy="9125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624768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44368" y="1331042"/>
            <a:ext cx="11103265" cy="3554833"/>
          </a:xfrm>
          <a:prstGeom prst="rect">
            <a:avLst/>
          </a:prstGeom>
          <a:noFill/>
        </p:spPr>
        <p:txBody>
          <a:bodyPr lIns="87886" tIns="43949" rIns="87886" bIns="43949">
            <a:spAutoFit/>
          </a:bodyPr>
          <a:lstStyle/>
          <a:p>
            <a:pPr algn="just" defTabSz="879095" rtl="1">
              <a:lnSpc>
                <a:spcPct val="200000"/>
              </a:lnSpc>
              <a:defRPr/>
            </a:pPr>
            <a:r>
              <a:rPr lang="fa-IR" sz="2172" b="1" dirty="0">
                <a:solidFill>
                  <a:srgbClr val="E31D47"/>
                </a:solidFill>
                <a:cs typeface="B Zar" panose="00000400000000000000" pitchFamily="2" charset="-78"/>
              </a:rPr>
              <a:t>اقتصادی</a:t>
            </a:r>
            <a:r>
              <a:rPr lang="fa-IR" sz="3116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anose="00000400000000000000" pitchFamily="2" charset="-78"/>
              </a:rPr>
              <a:t> </a:t>
            </a:r>
          </a:p>
          <a:p>
            <a:pPr marL="329576" indent="-329576" algn="just" defTabSz="879095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172" b="1" dirty="0">
                <a:solidFill>
                  <a:prstClr val="black"/>
                </a:solidFill>
                <a:cs typeface="B Zar" panose="00000400000000000000" pitchFamily="2" charset="-78"/>
              </a:rPr>
              <a:t>نفوذ در حوزه سیاست گذاری تولید مواد هیدروکربنی (نفت و گاز و...)به منظور حفظ امنیت انرژی</a:t>
            </a:r>
          </a:p>
          <a:p>
            <a:pPr marL="329576" indent="-329576" algn="just" defTabSz="879095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172" b="1" dirty="0">
                <a:solidFill>
                  <a:prstClr val="black"/>
                </a:solidFill>
                <a:cs typeface="B Zar" panose="00000400000000000000" pitchFamily="2" charset="-78"/>
              </a:rPr>
              <a:t>نفوذ از طریق مشارکت شرکت های چند ملیتی در پروژه های اقتصادی( اقلیم کردستان عراق، جمهوری آذربایجان و کشور های حاشیه خلیج فارس )</a:t>
            </a:r>
          </a:p>
          <a:p>
            <a:pPr marL="329576" indent="-329576" algn="just" defTabSz="879095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172" b="1" dirty="0">
                <a:solidFill>
                  <a:prstClr val="black"/>
                </a:solidFill>
                <a:cs typeface="B Zar" panose="00000400000000000000" pitchFamily="2" charset="-78"/>
              </a:rPr>
              <a:t>دخالت از طریق تطمیع سران کشور ها برای جلوگیری از همکاری های اقتصادی بین کشور های منطقه( جلوگیری از احداث خط لوله صلح و تغییر مسیر خط انتقال گاز ناباکو)</a:t>
            </a:r>
          </a:p>
        </p:txBody>
      </p:sp>
      <p:sp>
        <p:nvSpPr>
          <p:cNvPr id="100355" name="TextBox 8"/>
          <p:cNvSpPr txBox="1">
            <a:spLocks noChangeArrowheads="1"/>
          </p:cNvSpPr>
          <p:nvPr/>
        </p:nvSpPr>
        <p:spPr bwMode="auto">
          <a:xfrm>
            <a:off x="2086489" y="323663"/>
            <a:ext cx="9986769" cy="800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886" tIns="43949" rIns="87886" bIns="43949">
            <a:spAutoFit/>
          </a:bodyPr>
          <a:lstStyle>
            <a:lvl1pPr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742950" indent="-28575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11430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16002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20574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25146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29718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34290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38862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algn="r" rtl="1"/>
            <a:r>
              <a:rPr lang="fa-IR" altLang="fa-IR" sz="4627" dirty="0">
                <a:solidFill>
                  <a:srgbClr val="FF0000"/>
                </a:solidFill>
                <a:latin typeface="Calibri" pitchFamily="34" charset="0"/>
                <a:cs typeface="EntezareZohoor 3 **" pitchFamily="2" charset="-78"/>
              </a:rPr>
              <a:t> </a:t>
            </a:r>
            <a:r>
              <a:rPr lang="fa-IR" altLang="fa-IR" sz="4627" b="1" dirty="0">
                <a:solidFill>
                  <a:srgbClr val="FF0000"/>
                </a:solidFill>
                <a:latin typeface="Calibri" pitchFamily="34" charset="0"/>
                <a:cs typeface="EntezareZohoor 3 **" pitchFamily="2" charset="-78"/>
              </a:rPr>
              <a:t>عرصه حضور و نفوذ در منطقه‎</a:t>
            </a:r>
            <a:endParaRPr lang="fa-IR" altLang="fa-IR" sz="4627" dirty="0">
              <a:solidFill>
                <a:srgbClr val="FF0000"/>
              </a:solidFill>
              <a:latin typeface="Calibri" pitchFamily="34" charset="0"/>
              <a:cs typeface="EntezareZohoor 3 **" pitchFamily="2" charset="-78"/>
            </a:endParaRPr>
          </a:p>
        </p:txBody>
      </p:sp>
      <p:pic>
        <p:nvPicPr>
          <p:cNvPr id="5" name="Picture 2" descr="C:\Users\SAMSUNG\Desktop\9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133"/>
            <a:ext cx="1668591" cy="9125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8790032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2462" y="1161645"/>
            <a:ext cx="11101722" cy="4951626"/>
          </a:xfrm>
          <a:prstGeom prst="rect">
            <a:avLst/>
          </a:prstGeom>
          <a:noFill/>
        </p:spPr>
        <p:txBody>
          <a:bodyPr lIns="87886" tIns="43949" rIns="87886" bIns="43949">
            <a:spAutoFit/>
          </a:bodyPr>
          <a:lstStyle/>
          <a:p>
            <a:pPr algn="r" defTabSz="879095" rtl="1">
              <a:defRPr/>
            </a:pPr>
            <a:endParaRPr lang="fa-IR" sz="2800" dirty="0">
              <a:solidFill>
                <a:prstClr val="black"/>
              </a:solidFill>
              <a:cs typeface="B Zar" panose="00000400000000000000" pitchFamily="2" charset="-78"/>
            </a:endParaRPr>
          </a:p>
          <a:p>
            <a:pPr marL="439434" indent="-439434" algn="r" defTabSz="879095" rtl="1">
              <a:buFont typeface="Wingdings" panose="05000000000000000000" pitchFamily="2" charset="2"/>
              <a:buChar char="§"/>
              <a:defRPr/>
            </a:pPr>
            <a: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  <a:t>القاء گفتمان ایران ستیزی و شیعه ستیزی در منطقه در مقابل استکبارستیزی </a:t>
            </a:r>
          </a:p>
          <a:p>
            <a:pPr marL="439434" indent="-439434" algn="r" defTabSz="879095" rtl="1">
              <a:buFont typeface="Wingdings" panose="05000000000000000000" pitchFamily="2" charset="2"/>
              <a:buChar char="§"/>
              <a:defRPr/>
            </a:pPr>
            <a: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  <a:t>ترویج گفتمانی مفاهیم غربی مانند تروریسم به جای جهاد اسلامی و خاورمیانه به جای غرب آسیا</a:t>
            </a:r>
          </a:p>
          <a:p>
            <a:pPr marL="439434" indent="-439434" algn="r" defTabSz="879095" rtl="1">
              <a:buFont typeface="Wingdings" panose="05000000000000000000" pitchFamily="2" charset="2"/>
              <a:buChar char="§"/>
              <a:defRPr/>
            </a:pPr>
            <a: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  <a:t>تبیین و ترویج گفتمان سبک زندگی غربی آمریکایی</a:t>
            </a:r>
          </a:p>
          <a:p>
            <a:pPr marL="439434" indent="-439434" algn="r" defTabSz="879095" rtl="1">
              <a:buFont typeface="Wingdings" panose="05000000000000000000" pitchFamily="2" charset="2"/>
              <a:buChar char="§"/>
              <a:defRPr/>
            </a:pPr>
            <a: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  <a:t>القاء گفتمان سازش و معامله به عنوان الگوی کارامد سیاست خارجی </a:t>
            </a:r>
          </a:p>
          <a:p>
            <a:pPr marL="439434" indent="-439434" algn="r" defTabSz="879095" rtl="1">
              <a:buFont typeface="Wingdings" panose="05000000000000000000" pitchFamily="2" charset="2"/>
              <a:buChar char="§"/>
              <a:defRPr/>
            </a:pPr>
            <a: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  <a:t>ترویج گفتمان های ناسیونالیستی و قومی </a:t>
            </a:r>
          </a:p>
          <a:p>
            <a:pPr marL="439434" indent="-439434" algn="r" defTabSz="879095" rtl="1">
              <a:buFont typeface="Wingdings" panose="05000000000000000000" pitchFamily="2" charset="2"/>
              <a:buChar char="§"/>
              <a:defRPr/>
            </a:pPr>
            <a:r>
              <a:rPr lang="fa-IR" sz="3600" dirty="0">
                <a:solidFill>
                  <a:prstClr val="black"/>
                </a:solidFill>
                <a:cs typeface="B Zar" panose="00000400000000000000" pitchFamily="2" charset="-78"/>
              </a:rPr>
              <a:t>ترویج و القاء گفتمان ناتوانی اقوام و کشورهای اسلامی برای زندگی مسالمت آمیز در کنار یکدیگر</a:t>
            </a:r>
            <a:endParaRPr lang="en-US" sz="3200" dirty="0">
              <a:solidFill>
                <a:prstClr val="black"/>
              </a:solidFill>
              <a:cs typeface="B Zar" panose="00000400000000000000" pitchFamily="2" charset="-78"/>
            </a:endParaRPr>
          </a:p>
        </p:txBody>
      </p:sp>
      <p:sp>
        <p:nvSpPr>
          <p:cNvPr id="101379" name="TextBox 8"/>
          <p:cNvSpPr txBox="1">
            <a:spLocks noChangeArrowheads="1"/>
          </p:cNvSpPr>
          <p:nvPr/>
        </p:nvSpPr>
        <p:spPr bwMode="auto">
          <a:xfrm>
            <a:off x="2086488" y="323663"/>
            <a:ext cx="9255731" cy="49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886" tIns="43949" rIns="87886" bIns="43949">
            <a:spAutoFit/>
          </a:bodyPr>
          <a:lstStyle>
            <a:lvl1pPr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742950" indent="-28575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11430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16002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20574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25146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29718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34290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38862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algn="r" rtl="1"/>
            <a:r>
              <a:rPr lang="fa-IR" altLang="fa-IR" sz="2644" b="1" dirty="0">
                <a:solidFill>
                  <a:srgbClr val="FF0000"/>
                </a:solidFill>
                <a:latin typeface="Calibri" pitchFamily="34" charset="0"/>
                <a:cs typeface="EntezareZohoor 3 **" pitchFamily="2" charset="-78"/>
              </a:rPr>
              <a:t>راهبردهای گفتمانی  دشمن در منطقه برای نفوذ</a:t>
            </a:r>
          </a:p>
        </p:txBody>
      </p:sp>
      <p:pic>
        <p:nvPicPr>
          <p:cNvPr id="5" name="Picture 2" descr="C:\Users\SAMSUNG\Desktop\9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133"/>
            <a:ext cx="1668591" cy="9125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4532401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0233" y="2001061"/>
            <a:ext cx="11570526" cy="3140570"/>
          </a:xfrm>
          <a:prstGeom prst="rect">
            <a:avLst/>
          </a:prstGeom>
          <a:noFill/>
        </p:spPr>
        <p:txBody>
          <a:bodyPr lIns="87906" tIns="43957" rIns="87906" bIns="43957">
            <a:spAutoFit/>
          </a:bodyPr>
          <a:lstStyle/>
          <a:p>
            <a:pPr marL="439525" indent="-439525" algn="just" defTabSz="879322" rtl="1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fa-IR" sz="2644" dirty="0">
                <a:solidFill>
                  <a:prstClr val="black"/>
                </a:solidFill>
                <a:cs typeface="B Zar" panose="00000400000000000000" pitchFamily="2" charset="-78"/>
              </a:rPr>
              <a:t>هزینه‏بر بودن حمایت از محور مقاومت</a:t>
            </a:r>
          </a:p>
          <a:p>
            <a:pPr marL="439525" indent="-439525" algn="just" defTabSz="879322" rtl="1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fa-IR" sz="2644" dirty="0">
                <a:solidFill>
                  <a:prstClr val="black"/>
                </a:solidFill>
                <a:cs typeface="B Zar" panose="00000400000000000000" pitchFamily="2" charset="-78"/>
              </a:rPr>
              <a:t>تأکید بر پارامتر‎ها و مؤلفه‎های قومی(عرب، فارس و...) به جهت کم‎رنگ کردن نقش ایران در محور مقاومت</a:t>
            </a:r>
          </a:p>
          <a:p>
            <a:pPr marL="439525" indent="-439525" algn="just" defTabSz="879322" rtl="1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fa-IR" sz="2644" dirty="0">
                <a:solidFill>
                  <a:prstClr val="black"/>
                </a:solidFill>
                <a:cs typeface="B Zar" panose="00000400000000000000" pitchFamily="2" charset="-78"/>
              </a:rPr>
              <a:t>گسترش تفکرات ناسیونالیستی به‎خصوص در میان جوانان(در فضای مجازی)</a:t>
            </a:r>
          </a:p>
          <a:p>
            <a:pPr marL="439525" indent="-439525" algn="just" defTabSz="879322" rtl="1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fa-IR" sz="2644" dirty="0">
                <a:solidFill>
                  <a:prstClr val="black"/>
                </a:solidFill>
                <a:cs typeface="B Zar" panose="00000400000000000000" pitchFamily="2" charset="-78"/>
              </a:rPr>
              <a:t>استفاده از تجربه موفق مذاکره با آمریکا در موضوع هسته ای برای حل مسائل منطقه</a:t>
            </a:r>
          </a:p>
          <a:p>
            <a:pPr marL="439525" indent="-439525" algn="just" defTabSz="879322" rtl="1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r>
              <a:rPr lang="fa-IR" sz="2644" dirty="0">
                <a:solidFill>
                  <a:prstClr val="black"/>
                </a:solidFill>
                <a:cs typeface="B Zar" panose="00000400000000000000" pitchFamily="2" charset="-78"/>
              </a:rPr>
              <a:t>ترس از امپراطوری ایران(ایران‎هراسی در منطقه)</a:t>
            </a:r>
          </a:p>
        </p:txBody>
      </p:sp>
      <p:sp>
        <p:nvSpPr>
          <p:cNvPr id="102403" name="TextBox 8"/>
          <p:cNvSpPr txBox="1">
            <a:spLocks noChangeArrowheads="1"/>
          </p:cNvSpPr>
          <p:nvPr/>
        </p:nvSpPr>
        <p:spPr bwMode="auto">
          <a:xfrm>
            <a:off x="1064208" y="323661"/>
            <a:ext cx="11009053" cy="553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906" tIns="43957" rIns="87906" bIns="43957">
            <a:spAutoFit/>
          </a:bodyPr>
          <a:lstStyle>
            <a:lvl1pPr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742950" indent="-28575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11430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16002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2057400" indent="-228600" defTabSz="930275"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25146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29718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34290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3886200" indent="-228600" defTabSz="930275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algn="r" rtl="1"/>
            <a:r>
              <a:rPr lang="fa-IR" altLang="fa-IR" sz="3022" b="1" dirty="0">
                <a:latin typeface="Calibri" pitchFamily="34" charset="0"/>
                <a:cs typeface="B Titr" panose="00000700000000000000" pitchFamily="2" charset="-78"/>
              </a:rPr>
              <a:t>راهبردهای گفتمانی رقیب در داخل کشور  نسبت به بسترسازی نفوذ در منطقه</a:t>
            </a:r>
          </a:p>
        </p:txBody>
      </p:sp>
      <p:pic>
        <p:nvPicPr>
          <p:cNvPr id="5" name="Picture 2" descr="C:\Users\SAMSUNG\Desktop\9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133"/>
            <a:ext cx="1668591" cy="9125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42039200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789</Words>
  <Application>Microsoft Office PowerPoint</Application>
  <PresentationFormat>Widescreen</PresentationFormat>
  <Paragraphs>80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8" baseType="lpstr">
      <vt:lpstr>Arial</vt:lpstr>
      <vt:lpstr>B Mitra</vt:lpstr>
      <vt:lpstr>B Titr</vt:lpstr>
      <vt:lpstr>B Zar</vt:lpstr>
      <vt:lpstr>Calibri</vt:lpstr>
      <vt:lpstr>Calibri Light</vt:lpstr>
      <vt:lpstr>Corbel</vt:lpstr>
      <vt:lpstr>Courier New</vt:lpstr>
      <vt:lpstr>EntezareZohoor 3 **</vt:lpstr>
      <vt:lpstr>IranNastaliq</vt:lpstr>
      <vt:lpstr>Majalla UI</vt:lpstr>
      <vt:lpstr>Trebuchet MS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ansar</dc:creator>
  <cp:lastModifiedBy>ansar</cp:lastModifiedBy>
  <cp:revision>5</cp:revision>
  <dcterms:created xsi:type="dcterms:W3CDTF">2017-09-20T16:51:00Z</dcterms:created>
  <dcterms:modified xsi:type="dcterms:W3CDTF">2017-09-21T01:45:28Z</dcterms:modified>
</cp:coreProperties>
</file>