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notesMasterIdLst>
    <p:notesMasterId r:id="rId35"/>
  </p:notesMasterIdLst>
  <p:sldIdLst>
    <p:sldId id="284" r:id="rId3"/>
    <p:sldId id="285" r:id="rId4"/>
    <p:sldId id="271" r:id="rId5"/>
    <p:sldId id="273" r:id="rId6"/>
    <p:sldId id="275" r:id="rId7"/>
    <p:sldId id="290" r:id="rId8"/>
    <p:sldId id="277" r:id="rId9"/>
    <p:sldId id="278" r:id="rId10"/>
    <p:sldId id="279" r:id="rId11"/>
    <p:sldId id="272" r:id="rId12"/>
    <p:sldId id="257" r:id="rId13"/>
    <p:sldId id="258" r:id="rId14"/>
    <p:sldId id="259" r:id="rId15"/>
    <p:sldId id="260" r:id="rId16"/>
    <p:sldId id="261" r:id="rId17"/>
    <p:sldId id="274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6" r:id="rId28"/>
    <p:sldId id="287" r:id="rId29"/>
    <p:sldId id="288" r:id="rId30"/>
    <p:sldId id="289" r:id="rId31"/>
    <p:sldId id="280" r:id="rId32"/>
    <p:sldId id="281" r:id="rId33"/>
    <p:sldId id="283" r:id="rId34"/>
  </p:sldIdLst>
  <p:sldSz cx="12550775" cy="7524750"/>
  <p:notesSz cx="6858000" cy="9144000"/>
  <p:defaultTextStyle>
    <a:defPPr>
      <a:defRPr lang="fa-IR"/>
    </a:defPPr>
    <a:lvl1pPr algn="r" defTabSz="1147763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573088" indent="-115888" algn="r" defTabSz="1147763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1147763" indent="-233363" algn="r" defTabSz="1147763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722438" indent="-350838" algn="r" defTabSz="1147763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2297113" indent="-468313" algn="r" defTabSz="1147763" rtl="1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1">
          <p15:clr>
            <a:srgbClr val="A4A3A4"/>
          </p15:clr>
        </p15:guide>
        <p15:guide id="2" pos="39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492" y="90"/>
      </p:cViewPr>
      <p:guideLst>
        <p:guide orient="horz" pos="2371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defTabSz="11485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defTabSz="11485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E7A9E4-60B2-4388-A998-9FA65C036042}" type="datetimeFigureOut">
              <a:rPr lang="fa-IR"/>
              <a:pPr>
                <a:defRPr/>
              </a:pPr>
              <a:t>1439/01/01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685800"/>
            <a:ext cx="5718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noProof="0" smtClean="0"/>
              <a:t>Click to edit Master text styles</a:t>
            </a:r>
          </a:p>
          <a:p>
            <a:pPr lvl="1"/>
            <a:r>
              <a:rPr lang="en-US" altLang="fa-IR" noProof="0" smtClean="0"/>
              <a:t>Second level</a:t>
            </a:r>
          </a:p>
          <a:p>
            <a:pPr lvl="2"/>
            <a:r>
              <a:rPr lang="en-US" altLang="fa-IR" noProof="0" smtClean="0"/>
              <a:t>Third level</a:t>
            </a:r>
          </a:p>
          <a:p>
            <a:pPr lvl="3"/>
            <a:r>
              <a:rPr lang="en-US" altLang="fa-IR" noProof="0" smtClean="0"/>
              <a:t>Fourth level</a:t>
            </a:r>
          </a:p>
          <a:p>
            <a:pPr lvl="4"/>
            <a:r>
              <a:rPr lang="en-US" altLang="fa-I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defTabSz="11485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fld id="{54E61835-FB1F-48E8-B2ED-0E4016037802}" type="slidenum">
              <a:rPr lang="fa-IR" altLang="en-US"/>
              <a:pPr/>
              <a:t>‹#›</a:t>
            </a:fld>
            <a:endParaRPr lang="fa-I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1147763" rtl="1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088" algn="r" defTabSz="1147763" rtl="1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763" algn="r" defTabSz="1147763" rtl="1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2438" algn="r" defTabSz="1147763" rtl="1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7113" algn="r" defTabSz="1147763" rtl="1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1406" algn="r" defTabSz="114856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5687" algn="r" defTabSz="114856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9967" algn="r" defTabSz="114856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4250" algn="r" defTabSz="1148562" rtl="1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alt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49B07F-6CED-4632-8F66-8F9C3381B2F1}" type="slidenum">
              <a:rPr lang="ar-SA" altLang="fa-IR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fa-I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rtl="0" eaLnBrk="1" hangingPunct="1"/>
            <a:fld id="{FEC89287-4324-4BC0-84C0-D1B5BFA852A1}" type="slidenum">
              <a:rPr lang="ar-SA" altLang="fa-IR" sz="1200">
                <a:solidFill>
                  <a:srgbClr val="000000"/>
                </a:solidFill>
                <a:latin typeface="Calibri" panose="020F0502020204030204" pitchFamily="34" charset="0"/>
              </a:rPr>
              <a:pPr algn="l" defTabSz="914400" rtl="0" eaLnBrk="1" hangingPunct="1"/>
              <a:t>32</a:t>
            </a:fld>
            <a:endParaRPr lang="en-US" altLang="fa-I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fa-IR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" y="4242873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" y="4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" y="1755775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886" y="5543783"/>
            <a:ext cx="7737188" cy="967881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563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7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1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82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4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198" y="3436835"/>
            <a:ext cx="9848668" cy="1967503"/>
          </a:xfrm>
          <a:effectLst/>
        </p:spPr>
        <p:txBody>
          <a:bodyPr/>
          <a:lstStyle>
            <a:lvl1pPr marL="789200" indent="-563717" algn="l">
              <a:defRPr sz="6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BA8D29-D887-4634-AF96-661887F35C0D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D356E494-B352-46E1-B718-A0845D464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2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752" y="802643"/>
            <a:ext cx="8785543" cy="3812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43AE54-1770-4EDB-93CE-477E5C2BC58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3BFBAFC9-7461-4E38-86DC-2C87FA377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3613" y="413138"/>
            <a:ext cx="2823924" cy="574762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2588" y="802651"/>
            <a:ext cx="6628532" cy="5370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F461A2-E83E-4F01-8DEC-A12A35812529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A7741339-A01E-426F-BF90-A5BF973E6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4242872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" y="1755776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886" y="5543770"/>
            <a:ext cx="7737188" cy="967881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2"/>
                </a:solidFill>
              </a:defRPr>
            </a:lvl1pPr>
            <a:lvl2pPr marL="554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8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3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1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26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0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3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2191" y="3436822"/>
            <a:ext cx="9848668" cy="1967502"/>
          </a:xfrm>
          <a:effectLst/>
        </p:spPr>
        <p:txBody>
          <a:bodyPr/>
          <a:lstStyle>
            <a:lvl1pPr marL="776182" indent="-554417" algn="l">
              <a:defRPr sz="6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70A90-1FA2-4EDF-B9EA-12C212DCCC1F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C53F5B60-7A4A-49AF-A19C-26E9FE93D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39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68849" y="802640"/>
            <a:ext cx="8785543" cy="3812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37B3B-E499-465E-9F60-E31559C898B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DCC504D2-8E4C-4AA7-AF1C-574E1F9EF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3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4242872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" y="1755776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02" y="2383880"/>
            <a:ext cx="8189663" cy="2658949"/>
          </a:xfrm>
          <a:effectLst/>
        </p:spPr>
        <p:txBody>
          <a:bodyPr anchor="b"/>
          <a:lstStyle>
            <a:lvl1pPr algn="r">
              <a:defRPr sz="5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5940" y="5055466"/>
            <a:ext cx="8194917" cy="916684"/>
          </a:xfrm>
        </p:spPr>
        <p:txBody>
          <a:bodyPr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544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8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32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17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2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26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09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353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41B4F-650A-4D43-81E9-9EE9B17ECF8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FE07A205-26D4-407C-881C-51F3EFD80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24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68847" y="802640"/>
            <a:ext cx="4593584" cy="3812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75794" y="802640"/>
            <a:ext cx="4593584" cy="3812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23A18-8008-4250-BE73-1D2FBCA06862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3E925BF5-867B-4431-8D8A-702961E9D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5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847" y="802640"/>
            <a:ext cx="4593584" cy="70196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4417" indent="0">
              <a:buNone/>
              <a:defRPr sz="2300" b="1"/>
            </a:lvl2pPr>
            <a:lvl3pPr marL="1108832" indent="0">
              <a:buNone/>
              <a:defRPr sz="2200" b="1"/>
            </a:lvl3pPr>
            <a:lvl4pPr marL="1663249" indent="0">
              <a:buNone/>
              <a:defRPr sz="1900" b="1"/>
            </a:lvl4pPr>
            <a:lvl5pPr marL="2217664" indent="0">
              <a:buNone/>
              <a:defRPr sz="1900" b="1"/>
            </a:lvl5pPr>
            <a:lvl6pPr marL="2772079" indent="0">
              <a:buNone/>
              <a:defRPr sz="1900" b="1"/>
            </a:lvl6pPr>
            <a:lvl7pPr marL="3326496" indent="0">
              <a:buNone/>
              <a:defRPr sz="1900" b="1"/>
            </a:lvl7pPr>
            <a:lvl8pPr marL="3880912" indent="0">
              <a:buNone/>
              <a:defRPr sz="1900" b="1"/>
            </a:lvl8pPr>
            <a:lvl9pPr marL="443532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304" y="1536471"/>
            <a:ext cx="4593584" cy="3009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6" y="802640"/>
            <a:ext cx="4593584" cy="70196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54417" indent="0">
              <a:buNone/>
              <a:defRPr sz="2300" b="1"/>
            </a:lvl2pPr>
            <a:lvl3pPr marL="1108832" indent="0">
              <a:buNone/>
              <a:defRPr sz="2200" b="1"/>
            </a:lvl3pPr>
            <a:lvl4pPr marL="1663249" indent="0">
              <a:buNone/>
              <a:defRPr sz="1900" b="1"/>
            </a:lvl4pPr>
            <a:lvl5pPr marL="2217664" indent="0">
              <a:buNone/>
              <a:defRPr sz="1900" b="1"/>
            </a:lvl5pPr>
            <a:lvl6pPr marL="2772079" indent="0">
              <a:buNone/>
              <a:defRPr sz="1900" b="1"/>
            </a:lvl6pPr>
            <a:lvl7pPr marL="3326496" indent="0">
              <a:buNone/>
              <a:defRPr sz="1900" b="1"/>
            </a:lvl7pPr>
            <a:lvl8pPr marL="3880912" indent="0">
              <a:buNone/>
              <a:defRPr sz="1900" b="1"/>
            </a:lvl8pPr>
            <a:lvl9pPr marL="443532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5621" y="1535050"/>
            <a:ext cx="4593584" cy="3009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56FB0-ACA9-437F-ACF8-E0B3D42089A8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7D43FF82-6DF1-4BA1-9E5B-2785EEB51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3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1D477-0305-40EE-B03A-0A2865CC4467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F391C04C-E54C-4232-8687-CFEB1D33E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8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54096-CB44-472D-8FFA-1779E4508D44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3EA2469B-BCC0-481E-BF39-0ABD5FC01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12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19" y="2424643"/>
            <a:ext cx="4990779" cy="1380846"/>
          </a:xfrm>
          <a:effectLst/>
        </p:spPr>
        <p:txBody>
          <a:bodyPr anchor="b"/>
          <a:lstStyle>
            <a:lvl1pPr marL="277209" indent="-277209" algn="l">
              <a:defRPr sz="3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923" y="802645"/>
            <a:ext cx="5513729" cy="5370606"/>
          </a:xfrm>
        </p:spPr>
        <p:txBody>
          <a:bodyPr anchor="ctr"/>
          <a:lstStyle>
            <a:lvl1pPr>
              <a:defRPr sz="2700"/>
            </a:lvl1pPr>
            <a:lvl2pPr>
              <a:defRPr sz="2300"/>
            </a:lvl2pPr>
            <a:lvl3pPr>
              <a:defRPr sz="22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562" y="3837868"/>
            <a:ext cx="4651172" cy="2347526"/>
          </a:xfrm>
        </p:spPr>
        <p:txBody>
          <a:bodyPr/>
          <a:lstStyle>
            <a:lvl1pPr marL="0" indent="0">
              <a:buNone/>
              <a:defRPr sz="1700"/>
            </a:lvl1pPr>
            <a:lvl2pPr marL="554417" indent="0">
              <a:buNone/>
              <a:defRPr sz="1500"/>
            </a:lvl2pPr>
            <a:lvl3pPr marL="1108832" indent="0">
              <a:buNone/>
              <a:defRPr sz="1200"/>
            </a:lvl3pPr>
            <a:lvl4pPr marL="1663249" indent="0">
              <a:buNone/>
              <a:defRPr sz="1100"/>
            </a:lvl4pPr>
            <a:lvl5pPr marL="2217664" indent="0">
              <a:buNone/>
              <a:defRPr sz="1100"/>
            </a:lvl5pPr>
            <a:lvl6pPr marL="2772079" indent="0">
              <a:buNone/>
              <a:defRPr sz="1100"/>
            </a:lvl6pPr>
            <a:lvl7pPr marL="3326496" indent="0">
              <a:buNone/>
              <a:defRPr sz="1100"/>
            </a:lvl7pPr>
            <a:lvl8pPr marL="3880912" indent="0">
              <a:buNone/>
              <a:defRPr sz="1100"/>
            </a:lvl8pPr>
            <a:lvl9pPr marL="44353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4EE1E-5EE6-47D2-93B2-B314A8E9C7C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DE74D1C0-EF05-494B-A61E-EEB9DAF31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4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68853" y="802644"/>
            <a:ext cx="8785543" cy="3812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C5ECC2-EAA5-4DDF-9FBF-FE3F86372438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587FD586-E7A0-4FF9-A281-CBBCC82D5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7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4242872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" y="1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" y="1755776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42489" y="1254126"/>
            <a:ext cx="5647849" cy="343189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300"/>
            </a:lvl1pPr>
            <a:lvl2pPr marL="554417" indent="0">
              <a:buNone/>
              <a:defRPr sz="3500"/>
            </a:lvl2pPr>
            <a:lvl3pPr marL="1108832" indent="0">
              <a:buNone/>
              <a:defRPr sz="2800"/>
            </a:lvl3pPr>
            <a:lvl4pPr marL="1663249" indent="0">
              <a:buNone/>
              <a:defRPr sz="2300"/>
            </a:lvl4pPr>
            <a:lvl5pPr marL="2217664" indent="0">
              <a:buNone/>
              <a:defRPr sz="2300"/>
            </a:lvl5pPr>
            <a:lvl6pPr marL="2772079" indent="0">
              <a:buNone/>
              <a:defRPr sz="2300"/>
            </a:lvl6pPr>
            <a:lvl7pPr marL="3326496" indent="0">
              <a:buNone/>
              <a:defRPr sz="2300"/>
            </a:lvl7pPr>
            <a:lvl8pPr marL="3880912" indent="0">
              <a:buNone/>
              <a:defRPr sz="2300"/>
            </a:lvl8pPr>
            <a:lvl9pPr marL="4435329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961" y="1108731"/>
            <a:ext cx="5070428" cy="2373314"/>
          </a:xfrm>
        </p:spPr>
        <p:txBody>
          <a:bodyPr anchor="b"/>
          <a:lstStyle>
            <a:lvl1pPr marL="221766" indent="-221766">
              <a:buFont typeface="Georgia" pitchFamily="18" charset="0"/>
              <a:buChar char="*"/>
              <a:defRPr sz="1900"/>
            </a:lvl1pPr>
            <a:lvl2pPr marL="554417" indent="0">
              <a:buNone/>
              <a:defRPr sz="1500"/>
            </a:lvl2pPr>
            <a:lvl3pPr marL="1108832" indent="0">
              <a:buNone/>
              <a:defRPr sz="1200"/>
            </a:lvl3pPr>
            <a:lvl4pPr marL="1663249" indent="0">
              <a:buNone/>
              <a:defRPr sz="1100"/>
            </a:lvl4pPr>
            <a:lvl5pPr marL="2217664" indent="0">
              <a:buNone/>
              <a:defRPr sz="1100"/>
            </a:lvl5pPr>
            <a:lvl6pPr marL="2772079" indent="0">
              <a:buNone/>
              <a:defRPr sz="1100"/>
            </a:lvl6pPr>
            <a:lvl7pPr marL="3326496" indent="0">
              <a:buNone/>
              <a:defRPr sz="1100"/>
            </a:lvl7pPr>
            <a:lvl8pPr marL="3880912" indent="0">
              <a:buNone/>
              <a:defRPr sz="1100"/>
            </a:lvl8pPr>
            <a:lvl9pPr marL="44353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30" y="4898467"/>
            <a:ext cx="8761849" cy="1254125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5C938-D9A8-4D3F-9D20-5C777DEBCEF4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5AC68C34-2136-4663-A096-DC52CA3F8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3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749" y="802640"/>
            <a:ext cx="8785543" cy="381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36A93-C77E-4625-9A0D-D23F1122D07A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B6563D86-1C7E-4556-AD5C-99BBBC145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7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3613" y="413126"/>
            <a:ext cx="2823924" cy="574762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2580" y="802640"/>
            <a:ext cx="6628532" cy="53706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68438-6452-4527-A9B4-6D97ED5AF3F1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963CCB41-8B63-4868-AE0D-10E0B914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1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" y="4242873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" y="4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" y="1755775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07" y="2383881"/>
            <a:ext cx="8189663" cy="2658949"/>
          </a:xfrm>
          <a:effectLst/>
        </p:spPr>
        <p:txBody>
          <a:bodyPr anchor="b"/>
          <a:lstStyle>
            <a:lvl1pPr algn="r">
              <a:defRPr sz="5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5938" y="5055466"/>
            <a:ext cx="8194918" cy="91668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5637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27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911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54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185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382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9460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097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47071-DC5D-46ED-92D3-C9D4F1032175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89BBF651-29E5-4252-A320-2367566C9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9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68847" y="802643"/>
            <a:ext cx="4593584" cy="3812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75794" y="802644"/>
            <a:ext cx="4593584" cy="3812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3898D-4D43-4181-8F75-BC74522B4BFF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3A4C1F6E-560B-4694-B1D6-8FD52E60D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4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8847" y="802641"/>
            <a:ext cx="4593584" cy="70196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63717" indent="0">
              <a:buNone/>
              <a:defRPr sz="2400" b="1"/>
            </a:lvl2pPr>
            <a:lvl3pPr marL="1127429" indent="0">
              <a:buNone/>
              <a:defRPr sz="2300" b="1"/>
            </a:lvl3pPr>
            <a:lvl4pPr marL="1691143" indent="0">
              <a:buNone/>
              <a:defRPr sz="1900" b="1"/>
            </a:lvl4pPr>
            <a:lvl5pPr marL="2254857" indent="0">
              <a:buNone/>
              <a:defRPr sz="1900" b="1"/>
            </a:lvl5pPr>
            <a:lvl6pPr marL="2818570" indent="0">
              <a:buNone/>
              <a:defRPr sz="1900" b="1"/>
            </a:lvl6pPr>
            <a:lvl7pPr marL="3382286" indent="0">
              <a:buNone/>
              <a:defRPr sz="1900" b="1"/>
            </a:lvl7pPr>
            <a:lvl8pPr marL="3946001" indent="0">
              <a:buNone/>
              <a:defRPr sz="1900" b="1"/>
            </a:lvl8pPr>
            <a:lvl9pPr marL="4509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304" y="1536471"/>
            <a:ext cx="4593584" cy="300990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6" y="802641"/>
            <a:ext cx="4593584" cy="70196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9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63717" indent="0">
              <a:buNone/>
              <a:defRPr sz="2400" b="1"/>
            </a:lvl2pPr>
            <a:lvl3pPr marL="1127429" indent="0">
              <a:buNone/>
              <a:defRPr sz="2300" b="1"/>
            </a:lvl3pPr>
            <a:lvl4pPr marL="1691143" indent="0">
              <a:buNone/>
              <a:defRPr sz="1900" b="1"/>
            </a:lvl4pPr>
            <a:lvl5pPr marL="2254857" indent="0">
              <a:buNone/>
              <a:defRPr sz="1900" b="1"/>
            </a:lvl5pPr>
            <a:lvl6pPr marL="2818570" indent="0">
              <a:buNone/>
              <a:defRPr sz="1900" b="1"/>
            </a:lvl6pPr>
            <a:lvl7pPr marL="3382286" indent="0">
              <a:buNone/>
              <a:defRPr sz="1900" b="1"/>
            </a:lvl7pPr>
            <a:lvl8pPr marL="3946001" indent="0">
              <a:buNone/>
              <a:defRPr sz="1900" b="1"/>
            </a:lvl8pPr>
            <a:lvl9pPr marL="450971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5621" y="1535050"/>
            <a:ext cx="4593584" cy="3009900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04FE8-77BF-4054-9D4C-843D989B7C3C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02E622D9-3C09-4869-B0D2-0D603FB02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5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62EC07-1F3C-4A5D-8CA9-0EA73F11ABBA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FF89E45E-F631-4F7D-9BD2-5B2F48381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02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4C814-DA21-4020-B27E-8654724CF2C2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C347598D-A502-443B-A3A5-F57996FF2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4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30" y="2424656"/>
            <a:ext cx="4990779" cy="1380846"/>
          </a:xfrm>
          <a:effectLst/>
        </p:spPr>
        <p:txBody>
          <a:bodyPr anchor="b"/>
          <a:lstStyle>
            <a:lvl1pPr marL="281858" indent="-281858" algn="l">
              <a:defRPr sz="3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929" y="802648"/>
            <a:ext cx="5513728" cy="5370606"/>
          </a:xfrm>
        </p:spPr>
        <p:txBody>
          <a:bodyPr anchor="ctr"/>
          <a:lstStyle>
            <a:lvl1pPr>
              <a:defRPr sz="29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570" y="3837869"/>
            <a:ext cx="4651171" cy="2347526"/>
          </a:xfrm>
        </p:spPr>
        <p:txBody>
          <a:bodyPr/>
          <a:lstStyle>
            <a:lvl1pPr marL="0" indent="0">
              <a:buNone/>
              <a:defRPr sz="1800"/>
            </a:lvl1pPr>
            <a:lvl2pPr marL="563717" indent="0">
              <a:buNone/>
              <a:defRPr sz="1500"/>
            </a:lvl2pPr>
            <a:lvl3pPr marL="1127429" indent="0">
              <a:buNone/>
              <a:defRPr sz="1300"/>
            </a:lvl3pPr>
            <a:lvl4pPr marL="1691143" indent="0">
              <a:buNone/>
              <a:defRPr sz="1100"/>
            </a:lvl4pPr>
            <a:lvl5pPr marL="2254857" indent="0">
              <a:buNone/>
              <a:defRPr sz="1100"/>
            </a:lvl5pPr>
            <a:lvl6pPr marL="2818570" indent="0">
              <a:buNone/>
              <a:defRPr sz="1100"/>
            </a:lvl6pPr>
            <a:lvl7pPr marL="3382286" indent="0">
              <a:buNone/>
              <a:defRPr sz="1100"/>
            </a:lvl7pPr>
            <a:lvl8pPr marL="3946001" indent="0">
              <a:buNone/>
              <a:defRPr sz="1100"/>
            </a:lvl8pPr>
            <a:lvl9pPr marL="4509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E963F-F40C-4172-BFF5-BE43F1F87EDB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06BD8867-C280-4048-B402-1C65619BE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7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" y="4242873"/>
            <a:ext cx="12550775" cy="32818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" y="4"/>
            <a:ext cx="12550775" cy="424287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0988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" y="1755775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42489" y="1254128"/>
            <a:ext cx="5647849" cy="343189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400"/>
            </a:lvl1pPr>
            <a:lvl2pPr marL="563717" indent="0">
              <a:buNone/>
              <a:defRPr sz="3500"/>
            </a:lvl2pPr>
            <a:lvl3pPr marL="1127429" indent="0">
              <a:buNone/>
              <a:defRPr sz="2900"/>
            </a:lvl3pPr>
            <a:lvl4pPr marL="1691143" indent="0">
              <a:buNone/>
              <a:defRPr sz="2400"/>
            </a:lvl4pPr>
            <a:lvl5pPr marL="2254857" indent="0">
              <a:buNone/>
              <a:defRPr sz="2400"/>
            </a:lvl5pPr>
            <a:lvl6pPr marL="2818570" indent="0">
              <a:buNone/>
              <a:defRPr sz="2400"/>
            </a:lvl6pPr>
            <a:lvl7pPr marL="3382286" indent="0">
              <a:buNone/>
              <a:defRPr sz="2400"/>
            </a:lvl7pPr>
            <a:lvl8pPr marL="3946001" indent="0">
              <a:buNone/>
              <a:defRPr sz="2400"/>
            </a:lvl8pPr>
            <a:lvl9pPr marL="4509716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4961" y="1108733"/>
            <a:ext cx="5070428" cy="2373314"/>
          </a:xfrm>
        </p:spPr>
        <p:txBody>
          <a:bodyPr anchor="b"/>
          <a:lstStyle>
            <a:lvl1pPr marL="225485" indent="-225485">
              <a:buFont typeface="Georgia" pitchFamily="18" charset="0"/>
              <a:buChar char="*"/>
              <a:defRPr sz="1900"/>
            </a:lvl1pPr>
            <a:lvl2pPr marL="563717" indent="0">
              <a:buNone/>
              <a:defRPr sz="1500"/>
            </a:lvl2pPr>
            <a:lvl3pPr marL="1127429" indent="0">
              <a:buNone/>
              <a:defRPr sz="1300"/>
            </a:lvl3pPr>
            <a:lvl4pPr marL="1691143" indent="0">
              <a:buNone/>
              <a:defRPr sz="1100"/>
            </a:lvl4pPr>
            <a:lvl5pPr marL="2254857" indent="0">
              <a:buNone/>
              <a:defRPr sz="1100"/>
            </a:lvl5pPr>
            <a:lvl6pPr marL="2818570" indent="0">
              <a:buNone/>
              <a:defRPr sz="1100"/>
            </a:lvl6pPr>
            <a:lvl7pPr marL="3382286" indent="0">
              <a:buNone/>
              <a:defRPr sz="1100"/>
            </a:lvl7pPr>
            <a:lvl8pPr marL="3946001" indent="0">
              <a:buNone/>
              <a:defRPr sz="1100"/>
            </a:lvl8pPr>
            <a:lvl9pPr marL="450971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32" y="4898469"/>
            <a:ext cx="8761849" cy="1254125"/>
          </a:xfrm>
        </p:spPr>
        <p:txBody>
          <a:bodyPr anchor="b"/>
          <a:lstStyle>
            <a:lvl1pPr algn="l">
              <a:defRPr sz="57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C19B4C-2570-4C1B-9203-DCB619BD14CF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148562" rtl="1"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147763" rtl="1">
              <a:defRPr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71915D7C-DCBE-4700-AF61-B3C1523FA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62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5601760"/>
            <a:ext cx="12550775" cy="192299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12550775" cy="5601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3543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" y="1755775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43" tIns="56372" rIns="112743" bIns="56372" anchor="ctr"/>
          <a:lstStyle/>
          <a:p>
            <a:pPr algn="ctr" defTabSz="1144164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2213" y="4797425"/>
            <a:ext cx="8937625" cy="1254125"/>
          </a:xfrm>
          <a:prstGeom prst="rect">
            <a:avLst/>
          </a:prstGeom>
          <a:effectLst/>
        </p:spPr>
        <p:txBody>
          <a:bodyPr vert="horz" lIns="112743" tIns="56372" rIns="112743" bIns="5637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8450" y="803275"/>
            <a:ext cx="87852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743" tIns="56372" rIns="112743" bIns="56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2488" y="6772275"/>
            <a:ext cx="3451225" cy="400050"/>
          </a:xfrm>
          <a:prstGeom prst="rect">
            <a:avLst/>
          </a:prstGeom>
        </p:spPr>
        <p:txBody>
          <a:bodyPr vert="horz" lIns="112743" tIns="56372" rIns="112743" bIns="56372" rtlCol="0" anchor="ctr"/>
          <a:lstStyle>
            <a:lvl1pPr algn="r" defTabSz="464167" rt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black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3F285CA8-0414-489D-8772-BED067A3B59D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063" y="6772275"/>
            <a:ext cx="4602162" cy="400050"/>
          </a:xfrm>
          <a:prstGeom prst="rect">
            <a:avLst/>
          </a:prstGeom>
        </p:spPr>
        <p:txBody>
          <a:bodyPr vert="horz" lIns="112743" tIns="56372" rIns="112743" bIns="56372" rtlCol="0" anchor="ctr"/>
          <a:lstStyle>
            <a:lvl1pPr algn="l" defTabSz="464167" rt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black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29225" y="6772275"/>
            <a:ext cx="2509838" cy="400050"/>
          </a:xfrm>
          <a:prstGeom prst="rect">
            <a:avLst/>
          </a:prstGeom>
        </p:spPr>
        <p:txBody>
          <a:bodyPr vert="horz" wrap="square" lIns="112743" tIns="56372" rIns="112743" bIns="56372" numCol="1" anchor="ctr" anchorCtr="0" compatLnSpc="1">
            <a:prstTxWarp prst="textNoShape">
              <a:avLst/>
            </a:prstTxWarp>
          </a:bodyPr>
          <a:lstStyle>
            <a:lvl1pPr algn="ctr" defTabSz="463550" rtl="0">
              <a:defRPr sz="15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fld id="{88DA6941-9FE6-419D-8B79-533241631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93700" indent="-393700" algn="r" defTabSz="112712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7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93700" indent="-393700" algn="r" defTabSz="112712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7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marL="393700" indent="-393700" algn="r" defTabSz="112712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7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marL="393700" indent="-393700" algn="r" defTabSz="112712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7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marL="393700" indent="-393700" algn="r" defTabSz="112712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7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0988" indent="-225425" algn="r" defTabSz="1127125" rtl="1" eaLnBrk="0" fontAlgn="base" hangingPunct="0">
        <a:spcBef>
          <a:spcPct val="20000"/>
        </a:spcBef>
        <a:spcAft>
          <a:spcPts val="37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900" kern="1200">
          <a:solidFill>
            <a:srgbClr val="404040"/>
          </a:solidFill>
          <a:latin typeface="+mn-lt"/>
          <a:ea typeface="+mn-ea"/>
          <a:cs typeface="+mn-cs"/>
        </a:defRPr>
      </a:lvl1pPr>
      <a:lvl2pPr marL="676275" indent="-225425" algn="r" defTabSz="1127125" rtl="1" eaLnBrk="0" fontAlgn="base" hangingPunct="0">
        <a:spcBef>
          <a:spcPct val="20000"/>
        </a:spcBef>
        <a:spcAft>
          <a:spcPts val="37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014413" indent="-225425" algn="r" defTabSz="1127125" rtl="1" eaLnBrk="0" fontAlgn="base" hangingPunct="0">
        <a:spcBef>
          <a:spcPct val="20000"/>
        </a:spcBef>
        <a:spcAft>
          <a:spcPts val="37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300" kern="1200">
          <a:solidFill>
            <a:srgbClr val="404040"/>
          </a:solidFill>
          <a:latin typeface="+mn-lt"/>
          <a:ea typeface="+mn-ea"/>
          <a:cs typeface="+mn-cs"/>
        </a:defRPr>
      </a:lvl3pPr>
      <a:lvl4pPr marL="1352550" indent="-225425" algn="r" defTabSz="1127125" rtl="1" eaLnBrk="0" fontAlgn="base" hangingPunct="0">
        <a:spcBef>
          <a:spcPct val="20000"/>
        </a:spcBef>
        <a:spcAft>
          <a:spcPts val="37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2913" indent="-225425" algn="r" defTabSz="1127125" rtl="1" eaLnBrk="0" fontAlgn="base" hangingPunct="0">
        <a:spcBef>
          <a:spcPct val="20000"/>
        </a:spcBef>
        <a:spcAft>
          <a:spcPts val="375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051922" indent="-225485" algn="r" defTabSz="1127429" rtl="1" eaLnBrk="1" latinLnBrk="0" hangingPunct="1">
        <a:spcBef>
          <a:spcPct val="20000"/>
        </a:spcBef>
        <a:spcAft>
          <a:spcPts val="37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23971" indent="-225485" algn="r" defTabSz="1127429" rtl="1" eaLnBrk="1" latinLnBrk="0" hangingPunct="1">
        <a:spcBef>
          <a:spcPct val="20000"/>
        </a:spcBef>
        <a:spcAft>
          <a:spcPts val="37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18570" indent="-225485" algn="r" defTabSz="1127429" rtl="1" eaLnBrk="1" latinLnBrk="0" hangingPunct="1">
        <a:spcBef>
          <a:spcPct val="20000"/>
        </a:spcBef>
        <a:spcAft>
          <a:spcPts val="37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90623" indent="-225485" algn="r" defTabSz="1127429" rtl="1" eaLnBrk="1" latinLnBrk="0" hangingPunct="1">
        <a:spcBef>
          <a:spcPct val="20000"/>
        </a:spcBef>
        <a:spcAft>
          <a:spcPts val="37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3717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429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143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857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570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286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6001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9716" algn="r" defTabSz="1127429" rtl="1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5601759"/>
            <a:ext cx="12550775" cy="192299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" y="0"/>
            <a:ext cx="12550775" cy="5601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135438"/>
            <a:ext cx="12550775" cy="250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" y="1755776"/>
            <a:ext cx="12550775" cy="5601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884" tIns="55442" rIns="110884" bIns="55442" anchor="ctr"/>
          <a:lstStyle/>
          <a:p>
            <a:pPr algn="ctr" defTabSz="1125291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0625" y="4797425"/>
            <a:ext cx="8939213" cy="1254125"/>
          </a:xfrm>
          <a:prstGeom prst="rect">
            <a:avLst/>
          </a:prstGeom>
          <a:effectLst/>
        </p:spPr>
        <p:txBody>
          <a:bodyPr vert="horz" lIns="110884" tIns="55442" rIns="110884" bIns="5544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8450" y="803275"/>
            <a:ext cx="87852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884" tIns="55442" rIns="110884" bIns="55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2488" y="6772275"/>
            <a:ext cx="3451225" cy="400050"/>
          </a:xfrm>
          <a:prstGeom prst="rect">
            <a:avLst/>
          </a:prstGeom>
        </p:spPr>
        <p:txBody>
          <a:bodyPr vert="horz" lIns="110884" tIns="55442" rIns="110884" bIns="55442" rtlCol="0" anchor="ctr"/>
          <a:lstStyle>
            <a:lvl1pPr algn="r" defTabSz="456510" rt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black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DF6F7D66-3318-4079-B431-E0173E2806CD}" type="datetimeFigureOut">
              <a:rPr lang="en-US"/>
              <a:pPr>
                <a:defRPr/>
              </a:pPr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063" y="6772275"/>
            <a:ext cx="4602162" cy="400050"/>
          </a:xfrm>
          <a:prstGeom prst="rect">
            <a:avLst/>
          </a:prstGeom>
        </p:spPr>
        <p:txBody>
          <a:bodyPr vert="horz" lIns="110884" tIns="55442" rIns="110884" bIns="55442" rtlCol="0" anchor="ctr"/>
          <a:lstStyle>
            <a:lvl1pPr algn="l" defTabSz="456510" rtl="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prstClr val="black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29225" y="6772275"/>
            <a:ext cx="2509838" cy="400050"/>
          </a:xfrm>
          <a:prstGeom prst="rect">
            <a:avLst/>
          </a:prstGeom>
        </p:spPr>
        <p:txBody>
          <a:bodyPr vert="horz" wrap="square" lIns="110884" tIns="55442" rIns="110884" bIns="55442" numCol="1" anchor="ctr" anchorCtr="0" compatLnSpc="1">
            <a:prstTxWarp prst="textNoShape">
              <a:avLst/>
            </a:prstTxWarp>
          </a:bodyPr>
          <a:lstStyle>
            <a:lvl1pPr algn="ctr" defTabSz="455613" rtl="0">
              <a:defRPr sz="1500" b="1">
                <a:solidFill>
                  <a:srgbClr val="000000"/>
                </a:solidFill>
                <a:latin typeface="Corbel" panose="020B0503020204020204" pitchFamily="34" charset="0"/>
              </a:defRPr>
            </a:lvl1pPr>
          </a:lstStyle>
          <a:p>
            <a:fld id="{8D791A56-0346-4736-BB6F-67F8F67A70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87350" indent="-387350" algn="r" defTabSz="110807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87350" indent="-387350" algn="r" defTabSz="110807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6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marL="387350" indent="-387350" algn="r" defTabSz="110807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6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marL="387350" indent="-387350" algn="r" defTabSz="110807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6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marL="387350" indent="-387350" algn="r" defTabSz="1108075" rtl="1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56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6225" indent="-220663" algn="r" defTabSz="1108075" rtl="1" eaLnBrk="0" fontAlgn="base" hangingPunct="0">
        <a:spcBef>
          <a:spcPct val="20000"/>
        </a:spcBef>
        <a:spcAft>
          <a:spcPts val="363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700" kern="1200">
          <a:solidFill>
            <a:srgbClr val="404040"/>
          </a:solidFill>
          <a:latin typeface="+mn-lt"/>
          <a:ea typeface="+mn-ea"/>
          <a:cs typeface="+mn-cs"/>
        </a:defRPr>
      </a:lvl1pPr>
      <a:lvl2pPr marL="665163" indent="-220663" algn="r" defTabSz="1108075" rtl="1" eaLnBrk="0" fontAlgn="base" hangingPunct="0">
        <a:spcBef>
          <a:spcPct val="20000"/>
        </a:spcBef>
        <a:spcAft>
          <a:spcPts val="363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300" kern="1200">
          <a:solidFill>
            <a:srgbClr val="404040"/>
          </a:solidFill>
          <a:latin typeface="+mn-lt"/>
          <a:ea typeface="+mn-ea"/>
          <a:cs typeface="+mn-cs"/>
        </a:defRPr>
      </a:lvl2pPr>
      <a:lvl3pPr marL="996950" indent="-220663" algn="r" defTabSz="1108075" rtl="1" eaLnBrk="0" fontAlgn="base" hangingPunct="0">
        <a:spcBef>
          <a:spcPct val="20000"/>
        </a:spcBef>
        <a:spcAft>
          <a:spcPts val="363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3pPr>
      <a:lvl4pPr marL="1330325" indent="-220663" algn="r" defTabSz="1108075" rtl="1" eaLnBrk="0" fontAlgn="base" hangingPunct="0">
        <a:spcBef>
          <a:spcPct val="20000"/>
        </a:spcBef>
        <a:spcAft>
          <a:spcPts val="363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684338" indent="-220663" algn="r" defTabSz="1108075" rtl="1" eaLnBrk="0" fontAlgn="base" hangingPunct="0">
        <a:spcBef>
          <a:spcPct val="20000"/>
        </a:spcBef>
        <a:spcAft>
          <a:spcPts val="363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700" kern="1200">
          <a:solidFill>
            <a:srgbClr val="404040"/>
          </a:solidFill>
          <a:latin typeface="+mn-lt"/>
          <a:ea typeface="+mn-ea"/>
          <a:cs typeface="+mn-cs"/>
        </a:defRPr>
      </a:lvl5pPr>
      <a:lvl6pPr marL="2018076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8398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72079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37995" indent="-221766" algn="r" defTabSz="1108832" rtl="1" eaLnBrk="1" latinLnBrk="0" hangingPunct="1">
        <a:spcBef>
          <a:spcPct val="20000"/>
        </a:spcBef>
        <a:spcAft>
          <a:spcPts val="36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417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32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7664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7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496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912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5329" algn="r" defTabSz="1108832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605;&#1608;&#1604;&#1601;&#1607;%20&#1607;&#1575;&#1740;%20&#1575;&#1587;&#1578;&#1581;&#1575;&#1604;&#1607;%20&#1575;&#1586;%20&#1583;&#1585;&#1608;&#1606;.docx" TargetMode="External"/><Relationship Id="rId2" Type="http://schemas.openxmlformats.org/officeDocument/2006/relationships/hyperlink" Target="&#1575;&#1583;&#1594;&#1575;&#1605;%20&#1608;%20&#1578;&#1593;&#1575;&#1605;&#1604;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docid=Eyj7VqVMPfdxxM&amp;tbnid=5I3W99e-HVv5nM:&amp;ved=0CAUQjRw&amp;url=http://news.tavanir.org.ir/gallery/all_pics.php?pg_no=3&amp;ei=bn64Ur0GwfitB7DQgaAB&amp;bvm=bv.58187178,d.bmk&amp;psig=AFQjCNEecwF1c_VaPrFkfAZtWOk7KtzNtA&amp;ust=13879090330854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rgbClr val="DA1F2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06" y="1280732"/>
            <a:ext cx="5448750" cy="483449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62869" y="400628"/>
            <a:ext cx="10825043" cy="1070496"/>
          </a:xfrm>
        </p:spPr>
        <p:txBody>
          <a:bodyPr/>
          <a:lstStyle/>
          <a:p>
            <a:pPr marL="394601" indent="-394601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a-IR" altLang="fa-IR" dirty="0" smtClean="0">
                <a:solidFill>
                  <a:srgbClr val="FF0000"/>
                </a:solidFill>
                <a:latin typeface="2  Nazanin" pitchFamily="2" charset="-78"/>
                <a:cs typeface="B Nazanin" pitchFamily="2" charset="-78"/>
              </a:rPr>
              <a:t>چیستی نفوذ</a:t>
            </a:r>
            <a:endParaRPr lang="en-US" altLang="fa-IR" dirty="0" smtClean="0">
              <a:solidFill>
                <a:srgbClr val="FF0000"/>
              </a:solidFill>
              <a:latin typeface="2  Nazanin" pitchFamily="2" charset="-78"/>
              <a:cs typeface="B Nazanin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3"/>
          </p:nvPr>
        </p:nvSpPr>
        <p:spPr>
          <a:xfrm>
            <a:off x="863600" y="1466850"/>
            <a:ext cx="10823575" cy="5275263"/>
          </a:xfrm>
        </p:spPr>
        <p:txBody>
          <a:bodyPr/>
          <a:lstStyle/>
          <a:p>
            <a:pPr marL="0" indent="0" algn="justLow" eaLnBrk="1" hangingPunct="1">
              <a:buFont typeface="Georgia" panose="02040502050405020303" pitchFamily="18" charset="0"/>
              <a:buNone/>
            </a:pPr>
            <a:r>
              <a:rPr lang="ar-SA" altLang="fa-IR" sz="3500" smtClean="0">
                <a:cs typeface="B Nazanin" panose="00000400000000000000" pitchFamily="2" charset="-78"/>
              </a:rPr>
              <a:t>از رهگذر تعریف قدرت می‌توان مفهوم نفوذ و جایگاه آن را درک کرد. </a:t>
            </a:r>
            <a:endParaRPr lang="fa-IR" altLang="fa-IR" sz="3500" smtClean="0">
              <a:cs typeface="B Nazanin" panose="00000400000000000000" pitchFamily="2" charset="-78"/>
            </a:endParaRPr>
          </a:p>
          <a:p>
            <a:pPr marL="0" indent="0" algn="justLow" eaLnBrk="1" hangingPunct="1">
              <a:buFont typeface="Georgia" panose="02040502050405020303" pitchFamily="18" charset="0"/>
              <a:buNone/>
            </a:pPr>
            <a:r>
              <a:rPr lang="ar-SA" altLang="fa-IR" smtClean="0">
                <a:cs typeface="B Nazanin" panose="00000400000000000000" pitchFamily="2" charset="-78"/>
              </a:rPr>
              <a:t>قدرت را </a:t>
            </a:r>
            <a:r>
              <a:rPr lang="ar-SA" altLang="fa-IR" smtClean="0">
                <a:solidFill>
                  <a:srgbClr val="FF0000"/>
                </a:solidFill>
                <a:cs typeface="B Nazanin" panose="00000400000000000000" pitchFamily="2" charset="-78"/>
              </a:rPr>
              <a:t>توانایی مدیریت بر ذهن‌ها و اعمال دیگران </a:t>
            </a:r>
            <a:r>
              <a:rPr lang="ar-SA" altLang="fa-IR" smtClean="0">
                <a:cs typeface="B Nazanin" panose="00000400000000000000" pitchFamily="2" charset="-78"/>
              </a:rPr>
              <a:t>تعریف کرده‌اند. به تعبیری، قدرت توانایی تأثیرگذاری و تعیین رفتار دیگران است. </a:t>
            </a:r>
            <a:endParaRPr lang="fa-IR" altLang="fa-IR" smtClean="0">
              <a:cs typeface="B Nazanin" panose="00000400000000000000" pitchFamily="2" charset="-78"/>
            </a:endParaRPr>
          </a:p>
          <a:p>
            <a:pPr marL="0" indent="0" algn="justLow" eaLnBrk="1" hangingPunct="1">
              <a:buFont typeface="Georgia" panose="02040502050405020303" pitchFamily="18" charset="0"/>
              <a:buNone/>
            </a:pPr>
            <a:r>
              <a:rPr lang="ar-SA" altLang="fa-IR" smtClean="0">
                <a:cs typeface="B Nazanin" panose="00000400000000000000" pitchFamily="2" charset="-78"/>
              </a:rPr>
              <a:t>مسئله اصلی در بحث قدرت، </a:t>
            </a:r>
            <a:r>
              <a:rPr lang="ar-SA" altLang="fa-IR" smtClean="0">
                <a:solidFill>
                  <a:srgbClr val="FF0000"/>
                </a:solidFill>
                <a:cs typeface="B Nazanin" panose="00000400000000000000" pitchFamily="2" charset="-78"/>
              </a:rPr>
              <a:t>احتمال تأثیرگذاری و تعیین رفتار </a:t>
            </a:r>
            <a:r>
              <a:rPr lang="ar-SA" altLang="fa-IR" smtClean="0">
                <a:cs typeface="B Nazanin" panose="00000400000000000000" pitchFamily="2" charset="-78"/>
              </a:rPr>
              <a:t>است. از این نظر، قدرت با مفاهیمی چون نفوذ ارتباط دارد. </a:t>
            </a:r>
            <a:endParaRPr lang="fa-IR" altLang="fa-IR" smtClean="0">
              <a:cs typeface="B Nazanin" panose="00000400000000000000" pitchFamily="2" charset="-78"/>
            </a:endParaRPr>
          </a:p>
          <a:p>
            <a:pPr marL="0" indent="0" algn="justLow" eaLnBrk="1" hangingPunct="1">
              <a:buFont typeface="Georgia" panose="02040502050405020303" pitchFamily="18" charset="0"/>
              <a:buNone/>
            </a:pPr>
            <a:r>
              <a:rPr lang="ar-SA" altLang="fa-IR" smtClean="0">
                <a:cs typeface="B Nazanin" panose="00000400000000000000" pitchFamily="2" charset="-78"/>
              </a:rPr>
              <a:t>نفوذ شکلی ظریف و نامرئی از قدرت است که از طریق </a:t>
            </a:r>
            <a:r>
              <a:rPr lang="ar-SA" altLang="fa-IR" smtClean="0">
                <a:solidFill>
                  <a:srgbClr val="FF0000"/>
                </a:solidFill>
                <a:cs typeface="B Nazanin" panose="00000400000000000000" pitchFamily="2" charset="-78"/>
              </a:rPr>
              <a:t>تسخیر و مهار دستگاه محاسباتی </a:t>
            </a:r>
            <a:r>
              <a:rPr lang="ar-SA" altLang="fa-IR" smtClean="0">
                <a:cs typeface="B Nazanin" panose="00000400000000000000" pitchFamily="2" charset="-78"/>
              </a:rPr>
              <a:t>و نظام تصمیم‌گیری یک فرد، گروه، دولت و... اعمال می‌شود. </a:t>
            </a:r>
            <a:endParaRPr lang="fa-IR" altLang="fa-IR" smtClean="0">
              <a:cs typeface="B Nazanin" panose="00000400000000000000" pitchFamily="2" charset="-78"/>
            </a:endParaRPr>
          </a:p>
          <a:p>
            <a:pPr marL="0" indent="0" algn="justLow" eaLnBrk="1" hangingPunct="1">
              <a:buFont typeface="Georgia" panose="02040502050405020303" pitchFamily="18" charset="0"/>
              <a:buNone/>
            </a:pPr>
            <a:r>
              <a:rPr lang="ar-SA" altLang="fa-IR" smtClean="0">
                <a:cs typeface="B Nazanin" panose="00000400000000000000" pitchFamily="2" charset="-78"/>
              </a:rPr>
              <a:t>آن مؤلفه‌ای که سبب عملیاتی‌شدن و عینیت‌یافتن قدرت می‌شود، نفوذ است. ازاین‌رو، تا نفوذی صورت نگیرد، قدرت عینیت نمی‌یابد و در نتیجه، تأثیرگذاری و تحقق اهداف نیز مختل می‌شود. </a:t>
            </a:r>
            <a:endParaRPr lang="en-US" altLang="fa-IR" smtClean="0">
              <a:cs typeface="B Nazanin" panose="00000400000000000000" pitchFamily="2" charset="-78"/>
            </a:endParaRP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93363" y="3819525"/>
            <a:ext cx="2095500" cy="803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prstClr val="white"/>
                </a:solidFill>
                <a:cs typeface="B Titr" panose="00000700000000000000" pitchFamily="2" charset="-78"/>
              </a:rPr>
              <a:t>1. خطر نفوذ</a:t>
            </a:r>
            <a:endParaRPr lang="en-US" sz="29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7525" y="1047750"/>
            <a:ext cx="3248025" cy="1339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نفوذ، تهدیدی بزرگ برای کشور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67525" y="2493963"/>
            <a:ext cx="3248025" cy="13414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نفوذ، بخشی از نقشه آمریکا در منطقه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67525" y="4376738"/>
            <a:ext cx="3248025" cy="1339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مذاکره و توافق، وسیله</a:t>
            </a: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‎</a:t>
            </a: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ای برای نفوذ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67525" y="5778500"/>
            <a:ext cx="3248025" cy="1338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مسئله بعد از برجام، مهم</a:t>
            </a: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‌</a:t>
            </a:r>
            <a:r>
              <a:rPr lang="ar-SA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تر از برجام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2413" y="769938"/>
            <a:ext cx="6178550" cy="1603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امروز نفوذ دشمن </a:t>
            </a:r>
            <a:r>
              <a:rPr lang="ar-SA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یکی از تهدیدهای بزرگ 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است برای این کشور؛ دنبال نفوذند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. (1394/06/25)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413" y="2400300"/>
            <a:ext cx="6178550" cy="16049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نقشه‌ی این دشمن در این منطقه عمدتاً بر دو پایه استوار است...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یکی عبارت است از</a:t>
            </a: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 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ایجاد اختلاف، دوّمی عبارت است از نفوذ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. (1394/05/26)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2413" y="4041775"/>
            <a:ext cx="6178550" cy="1603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نیّت آن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ها این بود که از این مذاکرات و از این توافق، وسیله‌ای پیدا کنند برای نفوذ در داخل کشور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(1394/05/26)</a:t>
            </a:r>
            <a:endParaRPr lang="en-US" sz="15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مذاکره بهانه است،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 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مذاکره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 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وسیله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‌ای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 برای نفوذ است، 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مذاکره وسیله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‎ای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 برای تحمیل خواست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ها است. ما فقط در قضیه‌ی هسته‌ای 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به دلایل مشخّصی که مکرّر هم این دلایل را ذکر کرده‌ایم، موافقت کردیم بروند مذاکره کنند؛ خب مذاکره کردند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. (1394/06/18)</a:t>
            </a:r>
            <a:endParaRPr lang="en-US" sz="15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2413" y="5684838"/>
            <a:ext cx="6178550" cy="16017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به نظر من مسئله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ی بعد از برجام، از مسئله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ی برجام مهم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تر است...</a:t>
            </a:r>
            <a:r>
              <a:rPr lang="ar-SA" sz="1500" b="1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 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آن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ها در اظهاراتشان حرف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هایی می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زنند که بکلّی خارج از مقوله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ی توافق هسته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ای و مانند این حرف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ها است...</a:t>
            </a:r>
            <a:endParaRPr lang="fa-IR" sz="15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از جمله</a:t>
            </a:r>
            <a:r>
              <a:rPr lang="en-US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‌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ی حرف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هایی که می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زنند و ما را حسّاس می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کند، این است که 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می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گویند برجام فرصت</a:t>
            </a:r>
            <a:r>
              <a:rPr lang="fa-IR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‎</a:t>
            </a:r>
            <a:r>
              <a:rPr lang="ar-SA" sz="1500" b="1" dirty="0">
                <a:solidFill>
                  <a:srgbClr val="FF0000"/>
                </a:solidFill>
                <a:cs typeface="B Nazanin" panose="00000400000000000000" pitchFamily="2" charset="-78"/>
              </a:rPr>
              <a:t>هایی را - هم در داخل ایران و هم در بیرون از ایران و در منطقه- در اختیار آمریکا </a:t>
            </a:r>
            <a:r>
              <a:rPr lang="ar-SA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قرار داده</a:t>
            </a:r>
            <a:r>
              <a:rPr lang="fa-IR" sz="1500" b="1" dirty="0">
                <a:solidFill>
                  <a:prstClr val="black">
                    <a:lumMod val="50000"/>
                    <a:lumOff val="50000"/>
                  </a:prstClr>
                </a:solidFill>
                <a:cs typeface="B Nazanin" panose="00000400000000000000" pitchFamily="2" charset="-78"/>
              </a:rPr>
              <a:t>(1394/06/12)</a:t>
            </a:r>
            <a:endParaRPr lang="en-US" sz="1500" b="1" dirty="0">
              <a:solidFill>
                <a:prstClr val="black">
                  <a:lumMod val="50000"/>
                  <a:lumOff val="50000"/>
                </a:prstClr>
              </a:solidFill>
              <a:cs typeface="B Nazanin" panose="00000400000000000000" pitchFamily="2" charset="-78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6200000" flipV="1">
            <a:off x="9613225" y="2122561"/>
            <a:ext cx="2198202" cy="1192977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10402667" y="2840641"/>
            <a:ext cx="606161" cy="120605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5400000">
            <a:off x="10471478" y="4339493"/>
            <a:ext cx="468554" cy="120605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9757769" y="4980922"/>
            <a:ext cx="1909057" cy="1192977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435725" y="1689100"/>
            <a:ext cx="4254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430963" y="3186113"/>
            <a:ext cx="42386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430963" y="4975225"/>
            <a:ext cx="42386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442075" y="6484938"/>
            <a:ext cx="4254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7550" y="179388"/>
            <a:ext cx="11426825" cy="600075"/>
          </a:xfrm>
          <a:prstGeom prst="rect">
            <a:avLst/>
          </a:prstGeom>
          <a:noFill/>
        </p:spPr>
        <p:txBody>
          <a:bodyPr lIns="92824" tIns="46416" rIns="92824" bIns="46416">
            <a:spAutoFit/>
          </a:bodyPr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نفوذ از نگاه مقام معظم رهبری</a:t>
            </a:r>
            <a:endParaRPr lang="fa-IR" sz="3300" dirty="0">
              <a:solidFill>
                <a:srgbClr val="ED7D31">
                  <a:lumMod val="75000"/>
                </a:srgbClr>
              </a:solidFill>
              <a:latin typeface="+mn-lt"/>
              <a:cs typeface="EntezareZohoor 3 **" panose="00000700000000000000" pitchFamily="2" charset="-78"/>
            </a:endParaRPr>
          </a:p>
        </p:txBody>
      </p:sp>
      <p:pic>
        <p:nvPicPr>
          <p:cNvPr id="21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66375" y="3286125"/>
            <a:ext cx="2157413" cy="877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2. عرصه‎های نفوذ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66125" y="309563"/>
            <a:ext cx="1749425" cy="1035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اقتصادی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66125" y="1471613"/>
            <a:ext cx="1749425" cy="10318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امنیتی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9138" y="2632075"/>
            <a:ext cx="1751012" cy="10350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فکری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26438" y="3817938"/>
            <a:ext cx="1749425" cy="1033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فرهنگی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3038" y="338138"/>
            <a:ext cx="77724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در صدد نفوذند...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در زمینه‌های گوناگون؛ در زمینه‌های اقتصادی، در رفت‌وآمدها، در همه‌ی دستگاه‌ها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(1394/06/4)</a:t>
            </a: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نفوذ اقتصادی ممکن است، که البتّه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کم‌اه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م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یت‌ترین آن نفوذ اقتصادی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است... در زمینه‌های اقتصادی، چشم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 بینای مسئولین اقتصادی بایستی باز باشد و مواظب باشند که [دشمنان‌] نفوذ اقتصادی پیدا نکنند؛ چون نفوذ دشمن پایه‌ی اقتصادِ محکم را متزلزل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(1394/06/25)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3988" y="1592263"/>
            <a:ext cx="7780337" cy="8651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ممکن است که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جزو کم‌اهمیت‌ترین [هم‌] نفوذ امنیتی باشد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نفوذ امنیتی چیز کوچکی نیست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 امّا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در مقابل نفوذ فکری و فرهنگی و سیاسی، کم‌اهمیت است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نفوذ امنیتی عوامل خودش را دارد، مسئولین گوناگون -از جمله خود سپاه- جلوی نفوذ امنیتی دشمن را با کمال قدرت ان‌شاءالله م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گیرند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3988" y="2681288"/>
            <a:ext cx="7745412" cy="869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نفوذ فکری...یکی از راه‌های ورود و نفوذ...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ایجاد خلل در باورها است؛ باور انقلابی، باور دینی. در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معرفت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های انقلابی و دینی اختلال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ایجاد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کنند؛ رخنه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کردن در 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است. و از همه‌ی طرق هم استفاده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 و آدم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 گوناگونی هم دارند؛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استاد دانشگاه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هم دارند،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فعّال دانشجویی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 هم دارند،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نخبه‌ی فکری و علمی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هم دارند؛ همه‌جور آدمی برای ایجاد این رخنه‌ها هستند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3988" y="3727450"/>
            <a:ext cx="7732712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از همه مهم‌تر، نفوذ سیاسی و نفوذ فرهنگی است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دشمن سعی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کند در زمینه‌ی فرهنگی،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باورهای جامعه را دگرگون کند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؛ و آن باورهایی را که توانسته این جامعه را سرِپا نگه دارد جابه‌جا کند، خدشه در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وارد کند، اختلال و رخنه در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به‌وجود بیاورد. خرج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کنند؛ میلیاردها خرج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 برای این مقصود؛ این رخنه و نفوذ فرهنگی است.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cxnSp>
        <p:nvCxnSpPr>
          <p:cNvPr id="17" name="Elbow Connector 16"/>
          <p:cNvCxnSpPr>
            <a:stCxn id="4" idx="0"/>
          </p:cNvCxnSpPr>
          <p:nvPr/>
        </p:nvCxnSpPr>
        <p:spPr>
          <a:xfrm rot="16200000" flipV="1">
            <a:off x="9516465" y="1358886"/>
            <a:ext cx="2499542" cy="1356398"/>
          </a:xfrm>
          <a:prstGeom prst="bentConnector3">
            <a:avLst>
              <a:gd name="adj1" fmla="val 99925"/>
            </a:avLst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V="1">
            <a:off x="10065559" y="1908030"/>
            <a:ext cx="1388248" cy="136947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  <a:endCxn id="8" idx="3"/>
          </p:cNvCxnSpPr>
          <p:nvPr/>
        </p:nvCxnSpPr>
        <p:spPr>
          <a:xfrm rot="5400000">
            <a:off x="10675184" y="3564431"/>
            <a:ext cx="170701" cy="1367840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10097509" y="4137176"/>
            <a:ext cx="1332508" cy="1384180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940675" y="855663"/>
            <a:ext cx="42545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940675" y="2019300"/>
            <a:ext cx="42545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915275" y="3155950"/>
            <a:ext cx="42386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899400" y="4302125"/>
            <a:ext cx="42703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324850" y="4978400"/>
            <a:ext cx="1749425" cy="1035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سیاسی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24850" y="6224588"/>
            <a:ext cx="1749425" cy="10318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در منطقه</a:t>
            </a:r>
            <a:endParaRPr lang="en-US" sz="19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899400" y="5484813"/>
            <a:ext cx="42703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99400" y="6781800"/>
            <a:ext cx="427038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0800000">
            <a:off x="10074956" y="3063936"/>
            <a:ext cx="1382545" cy="118445"/>
          </a:xfrm>
          <a:prstGeom prst="bentConnector3">
            <a:avLst>
              <a:gd name="adj1" fmla="val 160"/>
            </a:avLst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66688" y="4719638"/>
            <a:ext cx="7732712" cy="1535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نفوذ سیاسی هم این است که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در مراکز تصمیم‌گیری، و اگر نشد تصمیم‌سازی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، نفوذ بکنند. وقتی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دستگاه‌های سیاسی و دستگاه‌های مدیریّتی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یک کشور تحت‌تأثیر دشمنان مستکبر قرار گرفت، آن‌وقت همه‌ی تصمیم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گیری‌ها در این کشور بر طبقِ خواست و میل و اراده‌ی مستکبرین انجام خواهد گرفت؛ یعنی مجبور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شوند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.(1394/06/25)</a:t>
            </a: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وقتی یک کشوری تحت نفوذ سیاسی قرار گرفت، حرکت آن کشور، جهت‌گیری آن کشور در دستگاه‌های مدیریّتی، بر طبق اراده‌ی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است؛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هم همین را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خواهند...برای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بهتر این است که از خود آن ملّت کسانی در رأس آن کشور باشند که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مثل آن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 فکر کنند، مثل آن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 اراده کنند، مثل آن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 و بر طبق مصالح آن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 تصمیم بگیرند؛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 این نفوذ سیاسی است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(1394/06/25)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66688" y="6367463"/>
            <a:ext cx="7732712" cy="10541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در منطقه هم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خواهند نفوذ ایجاد کنند؛ حضور برای خودشان دست‌وپا کنند و اهداف خودشان را در منطقه دنبال کنند. ما به حول و قوّه‌ی الهی تا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جایی که بتوانیم نخواهیم گذاشت این اتّفاق بیفتد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(1394/06/25)</a:t>
            </a: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امروز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آمریکا آبروی گذشته را در این منطقه ندارد؛ می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خواهند این را بازسازی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کنند. در کشور ما هم قصدشان همین است. در ایران هم نیّتشان این است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(1394/06/25)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cxnSp>
        <p:nvCxnSpPr>
          <p:cNvPr id="38" name="Elbow Connector 37"/>
          <p:cNvCxnSpPr/>
          <p:nvPr/>
        </p:nvCxnSpPr>
        <p:spPr>
          <a:xfrm rot="5400000">
            <a:off x="10090973" y="5398716"/>
            <a:ext cx="1332508" cy="1397254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06"/>
            <a:ext cx="1163523" cy="69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21925" y="3478213"/>
            <a:ext cx="2155825" cy="87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3. روش‎های نفوذ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15300" y="576263"/>
            <a:ext cx="1938338" cy="1042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بزک کردن چهره شیطان بزرگ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88" y="1952625"/>
            <a:ext cx="1938337" cy="1042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هدایت مجموعه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‎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های فرهنگی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91488" y="3309938"/>
            <a:ext cx="1938337" cy="1046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تحمیل کلیشه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‎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های سلطه طلبانه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91488" y="4743450"/>
            <a:ext cx="1938337" cy="1042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ایدئولوژی‌زدایی از سیاست و دیپلماسی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88" y="509588"/>
            <a:ext cx="7772400" cy="1287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بعضی‌ها اصرار دارند این شیطان بزرگ را با این خصوصیّات -که از ابلیس بدتر است- بزک کنند و به شکل فرشته وانمود کنند...کدام عقلی و کدام وجدانی اجازه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دهد که انسان قدرتی مثل قدرت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آمریکا را به‌عنوان دوست، به‌عنوان مورد اعتماد، به‌عنوان فرشته‌ی نجات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انتخاب بکند؟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(1394/06/18)</a:t>
            </a: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خودشان را می‌آرایند؛ با ظاهر اتوکشیده، با کراوات، با ادکلن، با ظواهر ب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ظاهر چشمگیر، خودشان را در چشم افراد ساده‌لوح جور دیگری جلوه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دهند...نباید بگذاریم از در رفت، از پنجره برگردد؛ نباید اجازه بدهیم نفوذ پیدا کند؛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دشمنی 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تمام نمی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شود.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(1394/06/18)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050" y="2046288"/>
            <a:ext cx="7742238" cy="1004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در صدد نفوذند، در صدد رخنه کردنند؛ این رخنه از جاهای مختلفی ممکن است باشد؛ مواظب باشید. یک وقت آدم خبر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شود که فرض بفرمایید فلان سازمان آمده یک بخشی از مجموعه‌ی فرهنگی ما را -مثلاً فرض کنید م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هدکودک‌ها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را- به یک شکل خاصّی دارد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هدایت می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کند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؛ این را آدم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فهمد، بعد که نزدیک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شود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بیند کار خطرناکی و کار بزرگی است [امّا] آدم توجّه نداشته؛ 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رخنه است. 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(1394/06/04)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3236913"/>
            <a:ext cx="7745413" cy="1493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استکبار در صدد آن است که کلیشه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 مورد نظر خودش را به همه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 مردم دنیا تحمیل کند؛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هم به آحاد ملّت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ها، هم بالخصوص به مسئولان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و مؤثّران کشورها؛ یعنی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دولت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ها، نمایندگان مجالس، تصمیم</a:t>
            </a:r>
            <a:r>
              <a:rPr lang="en-US" sz="1400" dirty="0">
                <a:solidFill>
                  <a:srgbClr val="FF0000"/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گیران، تصمیم</a:t>
            </a:r>
            <a:r>
              <a:rPr lang="en-US" sz="1400" dirty="0">
                <a:solidFill>
                  <a:srgbClr val="FF0000"/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سازان، به قول خودشان اتاق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های فکر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، به همه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 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خواهند آن کلیشه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 خودشان را تحمیل کنند و آن را وارد ذهن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و فضای ذهنی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بکنند.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(1394/06/12)</a:t>
            </a:r>
          </a:p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مایلند همه، جهان را از منظر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ببینند... با این رویکرد سلطه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طلبانه مفاهیمی را یا جعل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 یا دست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کاری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 و معنا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کنند و مایلند همه، طبق معنای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این مفاهیم را بفهمند و به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کار بگیرند و در ادبیّاتشان از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استفاده کنند. فرض بفرمایید تروریسم یک مفهومی است که استکبار آن را در یک معنای خاصّی به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کار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برد؛ یا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حقوق بشر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یا دموکراسی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.(1394/06/12)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9700" y="4887913"/>
            <a:ext cx="7732713" cy="8778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ایدئولوژی‌زدایی یکی از حرف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 رایج [است.] حالا چند سالی بود، بعد یک چند سالی تعطیل شد، باز دوباره حالا شروع کرده‌اند. از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دیپلماسی ایدئولوژی‌زدایی کنیم؛ از سیاست داخلی [ایدئولوژی‌زدایی کنیم‌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]؛ نه، این درست ضدّ حق است، ضدّ حقیقت است؛ معنایش این است که اصول و مبانی انقلاب و اسلام را در سیاست داخلی و خارجی دخالت ندهیم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cxnSp>
        <p:nvCxnSpPr>
          <p:cNvPr id="17" name="Elbow Connector 16"/>
          <p:cNvCxnSpPr>
            <a:stCxn id="4" idx="0"/>
            <a:endCxn id="5" idx="3"/>
          </p:cNvCxnSpPr>
          <p:nvPr/>
        </p:nvCxnSpPr>
        <p:spPr>
          <a:xfrm rot="16200000" flipV="1">
            <a:off x="9535664" y="1615470"/>
            <a:ext cx="2381096" cy="1344960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0"/>
            <a:endCxn id="6" idx="3"/>
          </p:cNvCxnSpPr>
          <p:nvPr/>
        </p:nvCxnSpPr>
        <p:spPr>
          <a:xfrm rot="16200000" flipV="1">
            <a:off x="10211397" y="2291236"/>
            <a:ext cx="1005042" cy="136947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  <a:endCxn id="8" idx="3"/>
          </p:cNvCxnSpPr>
          <p:nvPr/>
        </p:nvCxnSpPr>
        <p:spPr>
          <a:xfrm rot="5400000">
            <a:off x="10259343" y="4124524"/>
            <a:ext cx="909241" cy="136947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4" idx="2"/>
            <a:endCxn id="19" idx="3"/>
          </p:cNvCxnSpPr>
          <p:nvPr/>
        </p:nvCxnSpPr>
        <p:spPr>
          <a:xfrm rot="5400000">
            <a:off x="9634433" y="4736307"/>
            <a:ext cx="2145947" cy="1382545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881938" y="1077913"/>
            <a:ext cx="250825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075613" y="5980113"/>
            <a:ext cx="1939925" cy="1041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القای عبور از انقلاب، لازمه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‎ی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 پیوستن به جامعه جهانی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1763" y="5981700"/>
            <a:ext cx="7734300" cy="1011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یکی از چیزهایی که انسان زیاد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شنود...اینکه شما بانفوذید، شما قدرتمندید، انقلاب را بگذارید کنار که بتوانیم با هم زندگی بکنیم، معنایش این است که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انقلاب را بگذارید کنار تا از این قدرت بیفتید تا ما بتوانیم شما را ببلعیم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این را صریحاً به افرادی از جمهوری اسلامی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گویند و توجّه نمی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شود به معنا و مفهوم واقعی این حرف. تا کِی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خواهید انقلابی باشید، تا کِی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خواهید مرتّب دم از انقلاب بزنید، بیایید جزو جامعه‌ی جهانی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0020300" y="3898900"/>
            <a:ext cx="309563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864475" y="2527300"/>
            <a:ext cx="250825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72413" y="3922713"/>
            <a:ext cx="249237" cy="47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53363" y="5319713"/>
            <a:ext cx="252412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853363" y="6467475"/>
            <a:ext cx="252412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765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321925" y="3478213"/>
            <a:ext cx="2155825" cy="877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4. راهبردهای مقابله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15300" y="576263"/>
            <a:ext cx="1938338" cy="1042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نفوذ آمریکایی­ها را اجازه نخواهیم داد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1488" y="1952625"/>
            <a:ext cx="1938337" cy="10429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هوشیاری و فراموش نکردن دشمنی، گام اول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91488" y="3309938"/>
            <a:ext cx="1938337" cy="1046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اتّخاذ مواضع صریح انقلابی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91488" y="4743450"/>
            <a:ext cx="1938337" cy="10429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م</a:t>
            </a:r>
            <a:r>
              <a:rPr lang="fa-IR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أ</a:t>
            </a: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یوس کردن دشمن از طریق قوی شدن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88" y="509588"/>
            <a:ext cx="7772400" cy="1287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ما این راه را بستیم و این راه را به طور قاطع خواهیم بست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؛ نه نفوذ اقتصادی آمریکایی‌ها را در کشورمان اجازه خواهیم داد، نه نفوذ سیاسی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را، نه حضور سیاسی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را، نه نفوذ فرهنگی آن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را؛ با همه‌ی توان -که این توان هم بحمدالله امروز توان زیادی است- مقابله خواهیم کرد؛ اجازه نخواهیم داد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(1394/05/26)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6050" y="2046288"/>
            <a:ext cx="7742238" cy="1004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هوشیار باشیم؛ من چند روز قبل از این، در صحبت گفتم که این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 در صدد نفوذند، در صدد رخنه کردنند؛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این رخنه از جاهای مختلفی ممکن است باشد؛ مواظب باشید.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.. دشمنی را فراموش نکنیم؛ حرف من این است. وقتی‌که شما از یاد نبردید که یک جبهه‌ای روبه‌روی شما است، پشت سنگر نشسته‌اند، سلاح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هایشان را آماده کرده‌اند، آن‌وقت به اقتضا [عمل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کنید]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(1394/06/04)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875" y="3236913"/>
            <a:ext cx="7745413" cy="14938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به نظر من کاری که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علی‌العجاله باید کرد این است که در اتّخاذ مواضع انقلابی، باید صراحت داشت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؛ یعنی رودربایستی نکنیم. مواضع انقلابی را، مبانی امام بزرگوار را صریح بیان کنیم، خجالت نکشیم، رودربایستی نکنیم، ترس نداشته باشیم و بدانیم که «وَ للهِ‌ جُنودُ السَّمواتِ وَ الاَرضِ وَ کانَ اللهُ عَزیزًا حَکیمًا»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(1394/06/04)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9700" y="4887913"/>
            <a:ext cx="7732713" cy="8778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دشمنی‌ها...تا کی ادامه پیدا می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کند؟ تا وقتی شما قوی بشوید،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تا وقتی ملّت ایران آن‌چنان قوی بشود که دشمن مأیوس بشود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از تهاجم سیاسی یا امنیّتی یا نظامی یا اقتصادی یا تحریم و غیرذلک...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سه عامل اساسی</a:t>
            </a:r>
            <a:r>
              <a:rPr lang="en-US" sz="1400" dirty="0">
                <a:solidFill>
                  <a:srgbClr val="FF0000"/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اقتدار ملّی</a:t>
            </a:r>
            <a:r>
              <a:rPr lang="en-US" sz="1400" dirty="0">
                <a:solidFill>
                  <a:srgbClr val="FF0000"/>
                </a:solidFill>
                <a:cs typeface="B Zar" panose="00000400000000000000" pitchFamily="2" charset="-78"/>
              </a:rPr>
              <a:t> 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این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 است: اقتصاد قوی و مقاوم، علم پیشرفته و روزافزون، و حفظ روحیّه‌ی انقلابیگری در همه بخصوص در جوان</a:t>
            </a:r>
            <a:r>
              <a:rPr lang="fa-IR" sz="1400" dirty="0">
                <a:solidFill>
                  <a:srgbClr val="FF0000"/>
                </a:solidFill>
                <a:cs typeface="B Zar" panose="00000400000000000000" pitchFamily="2" charset="-78"/>
              </a:rPr>
              <a:t>‎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ها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. 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(1394/06/18)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cs typeface="B Zar" panose="00000400000000000000" pitchFamily="2" charset="-78"/>
            </a:endParaRPr>
          </a:p>
        </p:txBody>
      </p:sp>
      <p:cxnSp>
        <p:nvCxnSpPr>
          <p:cNvPr id="17" name="Elbow Connector 16"/>
          <p:cNvCxnSpPr>
            <a:stCxn id="4" idx="0"/>
            <a:endCxn id="5" idx="3"/>
          </p:cNvCxnSpPr>
          <p:nvPr/>
        </p:nvCxnSpPr>
        <p:spPr>
          <a:xfrm rot="16200000" flipV="1">
            <a:off x="9535664" y="1615470"/>
            <a:ext cx="2381096" cy="1344960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0"/>
            <a:endCxn id="6" idx="3"/>
          </p:cNvCxnSpPr>
          <p:nvPr/>
        </p:nvCxnSpPr>
        <p:spPr>
          <a:xfrm rot="16200000" flipV="1">
            <a:off x="10211397" y="2291236"/>
            <a:ext cx="1005042" cy="136947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  <a:endCxn id="8" idx="3"/>
          </p:cNvCxnSpPr>
          <p:nvPr/>
        </p:nvCxnSpPr>
        <p:spPr>
          <a:xfrm rot="5400000">
            <a:off x="10259343" y="4124524"/>
            <a:ext cx="909241" cy="1369473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4" idx="2"/>
            <a:endCxn id="19" idx="3"/>
          </p:cNvCxnSpPr>
          <p:nvPr/>
        </p:nvCxnSpPr>
        <p:spPr>
          <a:xfrm rot="5400000">
            <a:off x="9634433" y="4736307"/>
            <a:ext cx="2145947" cy="1382545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881938" y="1077913"/>
            <a:ext cx="250825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075613" y="5980113"/>
            <a:ext cx="1939925" cy="1041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solidFill>
                  <a:prstClr val="black">
                    <a:lumMod val="50000"/>
                    <a:lumOff val="50000"/>
                  </a:prstClr>
                </a:solidFill>
                <a:cs typeface="B Mitra" panose="00000400000000000000" pitchFamily="2" charset="-78"/>
              </a:rPr>
              <a:t>ناامید کردن دشمن از طریق بیداری ملت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  <a:cs typeface="B Mitra" panose="00000400000000000000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1763" y="5981700"/>
            <a:ext cx="7734300" cy="1011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just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اگرچنانچه </a:t>
            </a:r>
            <a:r>
              <a:rPr lang="ar-SA" sz="1400" dirty="0">
                <a:solidFill>
                  <a:srgbClr val="FF0000"/>
                </a:solidFill>
                <a:cs typeface="B Zar" panose="00000400000000000000" pitchFamily="2" charset="-78"/>
              </a:rPr>
              <a:t>ما بیدار باشیم، امید آنها ناامید خواهد شد. </a:t>
            </a:r>
            <a:r>
              <a:rPr lang="ar-SA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آنها منتظر نشسته‌اند که یک روزی ملّت ایران و نظام جمهوری اسلامی ایران خوابش ببرد؛ منتظر این هستند. وعده میدهند که ده سال بعد، ایران آن ایران نیست و دیگران هم که دیگر کاری نمیکنند! تصوّرشان این است</a:t>
            </a:r>
            <a:r>
              <a:rPr lang="fa-IR" sz="1400" dirty="0">
                <a:solidFill>
                  <a:prstClr val="black">
                    <a:lumMod val="50000"/>
                    <a:lumOff val="50000"/>
                  </a:prstClr>
                </a:solidFill>
                <a:cs typeface="B Zar" panose="00000400000000000000" pitchFamily="2" charset="-78"/>
              </a:rPr>
              <a:t>(1394/06/25)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0020300" y="3898900"/>
            <a:ext cx="309563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864475" y="2527300"/>
            <a:ext cx="250825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72413" y="3922713"/>
            <a:ext cx="249237" cy="476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7853363" y="5319713"/>
            <a:ext cx="252412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853363" y="6467475"/>
            <a:ext cx="252412" cy="317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83" y="0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0"/>
          <p:cNvSpPr txBox="1">
            <a:spLocks noChangeArrowheads="1"/>
          </p:cNvSpPr>
          <p:nvPr/>
        </p:nvSpPr>
        <p:spPr bwMode="auto">
          <a:xfrm>
            <a:off x="2187575" y="195263"/>
            <a:ext cx="102806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6" rIns="92824" bIns="46416">
            <a:spAutoFit/>
          </a:bodyPr>
          <a:lstStyle>
            <a:lvl1pPr defTabSz="912813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1281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4900">
                <a:solidFill>
                  <a:srgbClr val="C55A11"/>
                </a:solidFill>
                <a:latin typeface="Corbel" panose="020B0503020204020204" pitchFamily="34" charset="0"/>
                <a:cs typeface="EntezareZohoor 3 **" pitchFamily="2" charset="0"/>
              </a:rPr>
              <a:t> جایگاه </a:t>
            </a:r>
            <a:r>
              <a:rPr lang="fa-IR" altLang="fa-IR" sz="4900" b="1">
                <a:solidFill>
                  <a:srgbClr val="C55A11"/>
                </a:solidFill>
                <a:latin typeface="Corbel" panose="020B0503020204020204" pitchFamily="34" charset="0"/>
                <a:cs typeface="EntezareZohoor 3 **" pitchFamily="2" charset="0"/>
              </a:rPr>
              <a:t>نفوذ در نقشه دشمن</a:t>
            </a:r>
            <a:endParaRPr lang="fa-IR" altLang="fa-IR" sz="4900">
              <a:solidFill>
                <a:srgbClr val="C55A11"/>
              </a:solidFill>
              <a:latin typeface="Corbel" panose="020B0503020204020204" pitchFamily="34" charset="0"/>
              <a:cs typeface="EntezareZohoor 3 **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00" y="1108075"/>
            <a:ext cx="9829800" cy="9253538"/>
          </a:xfrm>
          <a:prstGeom prst="rect">
            <a:avLst/>
          </a:prstGeom>
          <a:noFill/>
        </p:spPr>
        <p:txBody>
          <a:bodyPr lIns="92824" tIns="46416" rIns="92824" bIns="46416">
            <a:spAutoFit/>
          </a:bodyPr>
          <a:lstStyle/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                    مـهـار                                                    ادغــام </a:t>
            </a: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             استحاله از درون                                            تعـامـل</a:t>
            </a: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                   نـفـوذ                                                      رابـطـه</a:t>
            </a: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مـذاکره              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مـذاکره</a:t>
            </a: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marL="464115" indent="-464115"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pPr marL="464115" indent="-464115" algn="just" defTabSz="9282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2400" dirty="0">
              <a:solidFill>
                <a:prstClr val="black"/>
              </a:solidFill>
              <a:latin typeface="+mn-lt"/>
              <a:cs typeface="B Mitra" panose="00000400000000000000" pitchFamily="2" charset="-78"/>
            </a:endParaRPr>
          </a:p>
          <a:p>
            <a:pPr marL="464115" indent="-464115" algn="just" defTabSz="928233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900" dirty="0">
              <a:solidFill>
                <a:prstClr val="black"/>
              </a:solidFill>
              <a:latin typeface="+mn-lt"/>
              <a:cs typeface="B Mitra" panose="00000400000000000000" pitchFamily="2" charset="-78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8439150" y="1774825"/>
            <a:ext cx="463550" cy="103187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439150" y="3328988"/>
            <a:ext cx="463550" cy="103346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8439150" y="4860925"/>
            <a:ext cx="463550" cy="874713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52925" y="1706563"/>
            <a:ext cx="465138" cy="10334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45000" y="3328988"/>
            <a:ext cx="465138" cy="10334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52925" y="4789488"/>
            <a:ext cx="465138" cy="103028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5562600" y="5819775"/>
            <a:ext cx="2081213" cy="52387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435600" y="4230688"/>
            <a:ext cx="2081213" cy="523875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5422900" y="2806700"/>
            <a:ext cx="2081213" cy="52228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5422900" y="1254125"/>
            <a:ext cx="2081213" cy="525463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22300" y="3575050"/>
            <a:ext cx="2201863" cy="129222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srgbClr val="E31D47"/>
                </a:solidFill>
                <a:cs typeface="B Titr" pitchFamily="2" charset="-78"/>
                <a:hlinkClick r:id="rId2" action="ppaction://hlinkfile"/>
              </a:rPr>
              <a:t>نقشه غرب گراها</a:t>
            </a:r>
            <a:endParaRPr lang="en-US" sz="1900" dirty="0">
              <a:solidFill>
                <a:srgbClr val="E31D47"/>
              </a:solidFill>
              <a:cs typeface="B Titr" pitchFamily="2" charset="-78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9996488" y="3575050"/>
            <a:ext cx="2108200" cy="1214438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2824" tIns="46416" rIns="92824" bIns="46416" anchor="ctr"/>
          <a:lstStyle/>
          <a:p>
            <a:pPr algn="ctr" defTabSz="92823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srgbClr val="E31D47"/>
                </a:solidFill>
                <a:cs typeface="B Titr" pitchFamily="2" charset="-78"/>
                <a:hlinkClick r:id="rId3" action="ppaction://hlinkfile"/>
              </a:rPr>
              <a:t>نقشه غربی ها</a:t>
            </a:r>
            <a:endParaRPr lang="en-US" sz="1900" dirty="0">
              <a:solidFill>
                <a:srgbClr val="E31D47"/>
              </a:solidFill>
              <a:cs typeface="B Titr" pitchFamily="2" charset="-78"/>
            </a:endParaRPr>
          </a:p>
        </p:txBody>
      </p:sp>
      <p:pic>
        <p:nvPicPr>
          <p:cNvPr id="18" name="Picture 2" descr="C:\Users\SAMSUNG\Desktop\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07038" y="250283"/>
            <a:ext cx="8938875" cy="1254125"/>
          </a:xfrm>
        </p:spPr>
        <p:txBody>
          <a:bodyPr/>
          <a:lstStyle/>
          <a:p>
            <a:pPr marL="394601" indent="-394601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a-IR" altLang="fa-IR" dirty="0" smtClean="0">
                <a:solidFill>
                  <a:srgbClr val="0070C0"/>
                </a:solidFill>
                <a:cs typeface="B Nazanin" pitchFamily="2" charset="-78"/>
              </a:rPr>
              <a:t>واقعیت نفوذ در دوره پسابرجام</a:t>
            </a:r>
            <a:endParaRPr lang="en-US" altLang="fa-IR" dirty="0" smtClean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2050" y="1612900"/>
            <a:ext cx="10825163" cy="5273675"/>
          </a:xfrm>
        </p:spPr>
        <p:txBody>
          <a:bodyPr rtlCol="0">
            <a:noAutofit/>
          </a:bodyPr>
          <a:lstStyle/>
          <a:p>
            <a:pPr marL="281858" indent="-225485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نفوذ در دوره پسابرجام یک واقعیت است و نه یک توهم؛ زیرا</a:t>
            </a:r>
          </a:p>
          <a:p>
            <a:pPr marL="0" indent="0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fa-IR" dirty="0" smtClean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1- جمهوري اسلامي ايران بازيگري است که در نظام بين‌الملل حاضر به پذيرش «مفروضات سياست قدرت» و بازيگري در راستاي ترجيحات قدرتمندان اين نظام و همچنين بازيگري در قالب قاعده‌مندي‌ها و مفروضات حاکم بر اين نظم نيست؛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2- </a:t>
            </a: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در دوره پسابرجام ميزان تعاملات و ارتباطات کشورمان با جهان خارج افزايش مي‌يابد، جهان خارجي که نسبت به ما انگيزه‌هاي خصمانه دارد و درصدد تحقق اهداف خود در قبال ما مي‌باشد؛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0" indent="0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3- در چارچوب اين رابطه و تعامل ميزان امکانات و توانمندي‌هاي مادي ما نسبت به طرف مقابل از وزن کمتري برخوردار است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  <a:p>
            <a:pPr marL="281858" indent="-225485" algn="justLow" defTabSz="1127429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بنابراين به بيراهه نرفته‌ايم اگر واقعيت نفوذ در پسابرجام را تصديق </a:t>
            </a:r>
            <a:r>
              <a:rPr lang="fa-I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کنيم.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0"/>
          <p:cNvSpPr txBox="1">
            <a:spLocks noChangeArrowheads="1"/>
          </p:cNvSpPr>
          <p:nvPr/>
        </p:nvSpPr>
        <p:spPr bwMode="auto">
          <a:xfrm>
            <a:off x="-25400" y="6097588"/>
            <a:ext cx="125507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72" tIns="47290" rIns="94572" bIns="47290">
            <a:spAutoFit/>
          </a:bodyPr>
          <a:lstStyle>
            <a:lvl1pPr defTabSz="930275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defTabSz="930275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defTabSz="930275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defTabSz="930275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defTabSz="930275"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>
              <a:defRPr/>
            </a:pPr>
            <a:r>
              <a:rPr lang="fa-IR" altLang="fa-IR" sz="5000" dirty="0">
                <a:solidFill>
                  <a:srgbClr val="FF0000"/>
                </a:solidFill>
                <a:cs typeface="B Titr" panose="00000700000000000000" pitchFamily="2" charset="-78"/>
              </a:rPr>
              <a:t> ابزارها و شیوه‌های نفوذ </a:t>
            </a:r>
            <a:r>
              <a:rPr lang="fa-I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سطح </a:t>
            </a:r>
            <a:r>
              <a:rPr lang="fa-I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ملی</a:t>
            </a:r>
            <a:endParaRPr lang="fa-I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1987" name="Content Placeholder 3" descr="http://www.farhangnews.ir/sites/default/files/content/images/story/94-08/06/farhangnews_155337-449769-144600997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077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7116763"/>
          <a:ext cx="12550775" cy="40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7"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9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3" tIns="47300" rIns="94593" bIns="47300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000000"/>
                </a:solidFill>
                <a:latin typeface="Calibri" panose="020F0502020204030204" pitchFamily="34" charset="0"/>
                <a:cs typeface="EntezareZohoor 3 **" pitchFamily="2" charset="0"/>
              </a:rPr>
              <a:t> </a:t>
            </a:r>
            <a:r>
              <a:rPr lang="fa-IR" altLang="fa-IR" sz="5000">
                <a:solidFill>
                  <a:srgbClr val="1F4E79"/>
                </a:solidFill>
                <a:latin typeface="Calibri" panose="020F0502020204030204" pitchFamily="34" charset="0"/>
                <a:cs typeface="EntezareZohoor 3 **" pitchFamily="2" charset="0"/>
              </a:rPr>
              <a:t>حوزه  فرهنگ و اندیشه  ایران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13" y="1812925"/>
            <a:ext cx="12223750" cy="5057775"/>
          </a:xfrm>
          <a:prstGeom prst="rect">
            <a:avLst/>
          </a:prstGeom>
          <a:noFill/>
        </p:spPr>
        <p:txBody>
          <a:bodyPr lIns="94593" tIns="47300" rIns="94593" bIns="47300">
            <a:spAutoFit/>
          </a:bodyPr>
          <a:lstStyle/>
          <a:p>
            <a:pPr marL="354725" indent="-354725" algn="just" defTabSz="9460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ابعاد نفوذ: </a:t>
            </a:r>
          </a:p>
          <a:p>
            <a:pPr algn="just" defTabSz="9460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	</a:t>
            </a:r>
            <a:r>
              <a:rPr lang="fa-IR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فرد: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تغییر ماهیت اندیشه‎ای (اشتباه محاسباتی)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 تغییر ذائقه و سلیقه 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مشابه سازی در نمادها و ارزش ها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تغییر اولویتها و ارزشگذاری ها</a:t>
            </a:r>
          </a:p>
          <a:p>
            <a:pPr algn="just" defTabSz="9460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	</a:t>
            </a:r>
          </a:p>
          <a:p>
            <a:pPr marL="945936" lvl="2" indent="0" algn="just" defTabSz="9460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جمع: 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تغییر ماهیت خانواده</a:t>
            </a:r>
          </a:p>
          <a:p>
            <a:pPr marL="1891871" lvl="3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تغییر اهداف و آرمان های سازمانهای مردمی</a:t>
            </a:r>
          </a:p>
          <a:p>
            <a:pPr algn="just" defTabSz="9460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 </a:t>
            </a: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7116763"/>
          <a:ext cx="12550775" cy="40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7"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9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38" name="TextBox 10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3" tIns="47300" rIns="94593" bIns="47300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000000"/>
                </a:solidFill>
                <a:latin typeface="Calibri" panose="020F0502020204030204" pitchFamily="34" charset="0"/>
                <a:cs typeface="EntezareZohoor 3 **" pitchFamily="2" charset="0"/>
              </a:rPr>
              <a:t> </a:t>
            </a:r>
            <a:r>
              <a:rPr lang="fa-IR" altLang="fa-IR" sz="5000">
                <a:solidFill>
                  <a:srgbClr val="1F4E79"/>
                </a:solidFill>
                <a:latin typeface="Calibri" panose="020F0502020204030204" pitchFamily="34" charset="0"/>
                <a:cs typeface="EntezareZohoor 3 **" pitchFamily="2" charset="0"/>
              </a:rPr>
              <a:t>حوزه  فرهنگ و اندیشه  ایران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513" y="1812925"/>
            <a:ext cx="12223750" cy="4613275"/>
          </a:xfrm>
          <a:prstGeom prst="rect">
            <a:avLst/>
          </a:prstGeom>
          <a:noFill/>
        </p:spPr>
        <p:txBody>
          <a:bodyPr lIns="94593" tIns="47300" rIns="94593" bIns="47300">
            <a:spAutoFit/>
          </a:bodyPr>
          <a:lstStyle/>
          <a:p>
            <a:pPr marL="354725" indent="-354725" algn="just" defTabSz="94603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Mitra" panose="00000400000000000000" pitchFamily="2" charset="-78"/>
              </a:rPr>
              <a:t>ابزارهای نفوذ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ماهواره 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 اینترنت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 شبکه های مجازی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سازماندهی‎ها (سازمانهای مردمی، گروه های صنفی و...) 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ابزارهای فرهنگی (کتاب، مجلات و نشریات و...)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ابزارهای هنری (سینما ، موسیقی، تئاتر و...)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اندیشه دینی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اندیشه سیاسی</a:t>
            </a:r>
          </a:p>
          <a:p>
            <a:pPr marL="1418906" lvl="2" indent="-472968" algn="just" defTabSz="94603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a-IR" sz="29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و...</a:t>
            </a:r>
            <a:endParaRPr lang="en-US" sz="1400" dirty="0">
              <a:solidFill>
                <a:prstClr val="black"/>
              </a:solidFill>
              <a:latin typeface="+mn-lt"/>
              <a:cs typeface="B Mitra" panose="00000400000000000000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Arm gomhori eslami ir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681038"/>
            <a:ext cx="11112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7375" y="5338763"/>
            <a:ext cx="11045825" cy="1011237"/>
          </a:xfrm>
          <a:prstGeom prst="rect">
            <a:avLst/>
          </a:prstGeom>
        </p:spPr>
        <p:txBody>
          <a:bodyPr lIns="91151" tIns="45578" rIns="91151" bIns="45578">
            <a:spAutoFit/>
          </a:bodyPr>
          <a:lstStyle/>
          <a:p>
            <a:pPr algn="ctr" defTabSz="9282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نفوذ</a:t>
            </a:r>
            <a:r>
              <a:rPr lang="fa-I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 از نگاه مقام معظم رهبری</a:t>
            </a:r>
            <a:endParaRPr lang="fa-IR" sz="6000" dirty="0">
              <a:solidFill>
                <a:srgbClr val="ED7D31">
                  <a:lumMod val="75000"/>
                </a:srgbClr>
              </a:solidFill>
              <a:latin typeface="+mn-lt"/>
              <a:cs typeface="EntezareZohoor 3 **" panose="00000700000000000000" pitchFamily="2" charset="-78"/>
            </a:endParaRP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843088"/>
            <a:ext cx="57165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62050" y="195263"/>
            <a:ext cx="113045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99" tIns="47302" rIns="94599" bIns="47302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000000"/>
                </a:solidFill>
                <a:latin typeface="Calibri" panose="020F0502020204030204" pitchFamily="34" charset="0"/>
                <a:cs typeface="EntezareZohoor 3 **" pitchFamily="2" charset="0"/>
              </a:rPr>
              <a:t> </a:t>
            </a:r>
            <a:r>
              <a:rPr lang="fa-IR" altLang="fa-IR" sz="5000">
                <a:solidFill>
                  <a:srgbClr val="1F4E79"/>
                </a:solidFill>
                <a:latin typeface="Calibri" panose="020F0502020204030204" pitchFamily="34" charset="0"/>
                <a:cs typeface="EntezareZohoor 3 **" pitchFamily="2" charset="0"/>
              </a:rPr>
              <a:t>حوزه  فرهنگ واندیشه</a:t>
            </a:r>
            <a:r>
              <a:rPr lang="en-US" altLang="fa-IR" sz="5000">
                <a:solidFill>
                  <a:srgbClr val="1F4E79"/>
                </a:solidFill>
                <a:latin typeface="Calibri" panose="020F0502020204030204" pitchFamily="34" charset="0"/>
                <a:cs typeface="EntezareZohoor 3 **" pitchFamily="2" charset="0"/>
              </a:rPr>
              <a:t> </a:t>
            </a:r>
            <a:r>
              <a:rPr lang="fa-IR" altLang="fa-IR" sz="5000">
                <a:solidFill>
                  <a:srgbClr val="1F4E79"/>
                </a:solidFill>
                <a:latin typeface="Calibri" panose="020F0502020204030204" pitchFamily="34" charset="0"/>
                <a:cs typeface="EntezareZohoor 3 **" pitchFamily="2" charset="0"/>
              </a:rPr>
              <a:t>ایران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725" y="1303338"/>
            <a:ext cx="11428413" cy="4873625"/>
          </a:xfrm>
          <a:prstGeom prst="rect">
            <a:avLst/>
          </a:prstGeom>
          <a:noFill/>
        </p:spPr>
        <p:txBody>
          <a:bodyPr lIns="94599" tIns="47302" rIns="94599" bIns="47302">
            <a:spAutoFit/>
          </a:bodyPr>
          <a:lstStyle/>
          <a:p>
            <a:pPr defTabSz="94603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راهکار: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Zar" panose="00000400000000000000" pitchFamily="2" charset="-78"/>
            </a:endParaRP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اصلاح سبک زندگی؛ (تغذیه وخوراک، حل مسئله جنسی با آسان سازی ازدواج و... )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ساماندهی و کنترل فضای مجازی؛ (نظارت مسئولانه، نظارت والدین/ گسترش شبکه‎های اجتماعی سالم)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defTabSz="94603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Zar" panose="00000400000000000000" pitchFamily="2" charset="-78"/>
              </a:rPr>
              <a:t>راهبردهای گفتمانی: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Zar" panose="00000400000000000000" pitchFamily="2" charset="-78"/>
            </a:endParaRP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معرفی آسیب‎های فضای مجازی به صورت بی‎پرده و صریح به والدین و مربیان تربیتی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گسترش ارتباطات سالم خانوادگی به جای ارتباطات مجازی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تقویت نهاد تربیتی در مدارس و گسترش ارتباطات چهره به چهره</a:t>
            </a:r>
          </a:p>
          <a:p>
            <a:pPr marL="354744" indent="-354744" algn="just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نقد و معرفی پشت صحنه شرکت‎های آمریکایی(مک دونالد، کی اف سی و ...) و پررنگ کردن مسائل پشت پرده آن‎ها از جمله ارتباط با شبکه صهیونیزم جهانی</a:t>
            </a:r>
          </a:p>
          <a:p>
            <a:pPr marL="354744" indent="-354744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تقویت جریان استکبار ستیزی با تاکید بر مضرات سبک زندگی آمریکایی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marL="354744" indent="-354744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معرفی و تأکید بر تبعات، ابعاد و مظاهر منفی سبک زند</a:t>
            </a:r>
            <a:r>
              <a:rPr lang="fa-IR" sz="2400" dirty="0">
                <a:solidFill>
                  <a:prstClr val="black"/>
                </a:solidFill>
                <a:latin typeface="+mn-lt"/>
                <a:cs typeface="B Mitra" panose="00000400000000000000" pitchFamily="2" charset="-78"/>
              </a:rPr>
              <a:t>گی آمریکایی</a:t>
            </a:r>
          </a:p>
          <a:p>
            <a:pPr marL="354744" indent="-354744" defTabSz="94603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معرفی و نقد اندیشه های وارداتی مثل سروش و .....در جوامع نخبگانی</a:t>
            </a:r>
            <a:endParaRPr lang="en-US" sz="24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7116763"/>
          <a:ext cx="12550775" cy="40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7"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9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550775" cy="4016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605" tIns="47305" rIns="94605" bIns="47305">
            <a:spAutoFit/>
          </a:bodyPr>
          <a:lstStyle/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575" y="1303338"/>
            <a:ext cx="11042650" cy="5332412"/>
          </a:xfrm>
          <a:prstGeom prst="rect">
            <a:avLst/>
          </a:prstGeom>
          <a:noFill/>
        </p:spPr>
        <p:txBody>
          <a:bodyPr lIns="94605" tIns="47305" rIns="94605" bIns="47305">
            <a:spAutoFit/>
          </a:bodyPr>
          <a:lstStyle/>
          <a:p>
            <a:pPr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srgbClr val="D41667"/>
                </a:solidFill>
                <a:latin typeface="+mn-lt"/>
                <a:cs typeface="B Titr" pitchFamily="2" charset="-78"/>
              </a:rPr>
              <a:t>روش‎های نفوذ</a:t>
            </a:r>
            <a:endParaRPr lang="en-US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نفوذ از طریق صادرات کالا ها و خدمات 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نفوذ از طریق شرکتهای چند ملیتی (شرکت فورد، شل و ...)</a:t>
            </a:r>
            <a:r>
              <a:rPr lang="en-US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 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نفوذ بوسیله تبلیغات تجاری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نفوذ از راه پیمانهای منطقه ای و بین المللی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از طریق نظام آموزشی و پژوهش 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تفسیر مفاهیم پایه اقتصادی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از طریق انجمنهای علمی و پژوهشی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استفاده از ابزارهای الکترونیک و ماهواره ای</a:t>
            </a:r>
          </a:p>
          <a:p>
            <a:pPr marL="295633" indent="-295633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اعطای فرصت مطالعاتی و تبادل دانشجو</a:t>
            </a:r>
          </a:p>
          <a:p>
            <a:pPr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9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6088" name="TextBox 7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5" rIns="94605" bIns="47305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D41667"/>
                </a:solidFill>
                <a:latin typeface="Calibri" panose="020F0502020204030204" pitchFamily="34" charset="0"/>
                <a:cs typeface="EntezareZohoor 3 **" pitchFamily="2" charset="0"/>
              </a:rPr>
              <a:t>حوزه اقتصاد ایران</a:t>
            </a:r>
          </a:p>
        </p:txBody>
      </p:sp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16950" y="3106738"/>
            <a:ext cx="3602038" cy="984250"/>
          </a:xfrm>
          <a:prstGeom prst="rect">
            <a:avLst/>
          </a:prstGeom>
          <a:noFill/>
        </p:spPr>
        <p:txBody>
          <a:bodyPr lIns="94605" tIns="47305" rIns="94605" bIns="47305">
            <a:spAutoFit/>
          </a:bodyPr>
          <a:lstStyle/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وابستگی کامل به اقتصاد سرمایه داری 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19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9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3775" y="3106738"/>
            <a:ext cx="2682875" cy="984250"/>
          </a:xfrm>
          <a:prstGeom prst="rect">
            <a:avLst/>
          </a:prstGeom>
          <a:noFill/>
        </p:spPr>
        <p:txBody>
          <a:bodyPr lIns="94605" tIns="47305" rIns="94605" bIns="47305">
            <a:spAutoFit/>
          </a:bodyPr>
          <a:lstStyle/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شکست گفتمان انقلاب اسلامی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19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9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1813" y="2895600"/>
            <a:ext cx="4613275" cy="835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05" tIns="47305" rIns="94605" bIns="47305" anchor="ctr"/>
          <a:lstStyle/>
          <a:p>
            <a:pPr algn="ctr" defTabSz="946178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b="1" dirty="0">
                <a:solidFill>
                  <a:prstClr val="white"/>
                </a:solidFill>
                <a:cs typeface="B Nazanin" pitchFamily="2" charset="-78"/>
              </a:rPr>
              <a:t>تامین اهداف اقتصادی دشمن</a:t>
            </a:r>
            <a:endParaRPr lang="en-US" sz="1900" b="1" dirty="0">
              <a:solidFill>
                <a:prstClr val="white"/>
              </a:solidFill>
              <a:cs typeface="B Nazanin" pitchFamily="2" charset="-78"/>
            </a:endParaRP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10356850" y="1474788"/>
            <a:ext cx="16748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05" tIns="47305" rIns="94605" bIns="47305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2900">
                <a:solidFill>
                  <a:srgbClr val="D41667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عواقب نفوذ</a:t>
            </a:r>
          </a:p>
        </p:txBody>
      </p:sp>
      <p:sp>
        <p:nvSpPr>
          <p:cNvPr id="47110" name="TextBox 12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5" rIns="94605" bIns="47305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D41667"/>
                </a:solidFill>
                <a:latin typeface="Calibri" panose="020F0502020204030204" pitchFamily="34" charset="0"/>
                <a:cs typeface="EntezareZohoor 3 **" pitchFamily="2" charset="0"/>
              </a:rPr>
              <a:t>حوزه اقتصاد ایران</a:t>
            </a:r>
          </a:p>
        </p:txBody>
      </p:sp>
      <p:pic>
        <p:nvPicPr>
          <p:cNvPr id="8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9775" y="1382713"/>
            <a:ext cx="10275888" cy="4827587"/>
          </a:xfrm>
          <a:prstGeom prst="rect">
            <a:avLst/>
          </a:prstGeom>
          <a:noFill/>
        </p:spPr>
        <p:txBody>
          <a:bodyPr lIns="94605" tIns="47305" rIns="94605" bIns="47305">
            <a:spAutoFit/>
          </a:bodyPr>
          <a:lstStyle/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srgbClr val="D41667"/>
                </a:solidFill>
                <a:latin typeface="+mn-lt"/>
                <a:cs typeface="B Titr" pitchFamily="2" charset="-78"/>
              </a:rPr>
              <a:t>برنامه های نفوذ</a:t>
            </a:r>
            <a:endParaRPr lang="en-US" sz="2900" dirty="0">
              <a:solidFill>
                <a:srgbClr val="D41667"/>
              </a:solidFill>
              <a:latin typeface="+mn-lt"/>
              <a:cs typeface="B Titr" pitchFamily="2" charset="-78"/>
            </a:endParaRP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هدایت کشور به سمت خام فروشی و صادرات مواد معدنی و منابع طبیعی</a:t>
            </a: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     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تسلط کامل بر اطلاعات و هدایت سیستم های مدیریت صنعت کشور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ورود گسترده کالا در قالب بازار رقابت و ورشکست کردن بنگاه های اقتصادی و تولیدی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تسلط بر بازار نفت جهانی از طریق کنترل فروش نفت ایران </a:t>
            </a: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حفظ حاکمیت دلار و تسلط بر نظام پولی کشور</a:t>
            </a: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fa-IR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دسترسی به مراکز حساس صنعتی و اطلاعات فعالان این عرصه ها</a:t>
            </a: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  <a:p>
            <a:pPr marL="295633" indent="-295633" defTabSz="946178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20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B Shiraz" panose="00000400000000000000" pitchFamily="2" charset="-78"/>
              </a:rPr>
              <a:t>در دست گرفتن منابع گسترده کشور در حوزه های کشاورزی, معدن و ..... </a:t>
            </a:r>
            <a:endParaRPr lang="en-US" sz="2000" dirty="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B Shiraz" panose="00000400000000000000" pitchFamily="2" charset="-78"/>
            </a:endParaRPr>
          </a:p>
        </p:txBody>
      </p:sp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5" rIns="94605" bIns="47305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D41667"/>
                </a:solidFill>
                <a:latin typeface="Calibri" panose="020F0502020204030204" pitchFamily="34" charset="0"/>
                <a:cs typeface="EntezareZohoor 3 **" pitchFamily="2" charset="0"/>
              </a:rPr>
              <a:t>حوزه اقتصاد ایران</a:t>
            </a: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7116763"/>
          <a:ext cx="12550775" cy="40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7"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9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550775" cy="4016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616" tIns="47309" rIns="94616" bIns="47309">
            <a:spAutoFit/>
          </a:bodyPr>
          <a:lstStyle/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75" y="987425"/>
            <a:ext cx="11768138" cy="4911725"/>
          </a:xfrm>
          <a:prstGeom prst="rect">
            <a:avLst/>
          </a:prstGeom>
          <a:noFill/>
        </p:spPr>
        <p:txBody>
          <a:bodyPr lIns="94616" tIns="47309" rIns="94616" bIns="47309">
            <a:spAutoFit/>
          </a:bodyPr>
          <a:lstStyle/>
          <a:p>
            <a:pPr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000" b="1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900" dirty="0">
                <a:solidFill>
                  <a:srgbClr val="D41667"/>
                </a:solidFill>
                <a:latin typeface="+mn-lt"/>
                <a:cs typeface="B Zar" panose="00000400000000000000" pitchFamily="2" charset="-78"/>
              </a:rPr>
              <a:t>راهبردهای گفتمانی مقابله با نفوذ</a:t>
            </a:r>
            <a:endParaRPr lang="en-US" sz="2900" dirty="0">
              <a:solidFill>
                <a:srgbClr val="D41667"/>
              </a:solidFill>
              <a:latin typeface="+mn-lt"/>
              <a:cs typeface="B Zar" panose="00000400000000000000" pitchFamily="2" charset="-78"/>
            </a:endParaRPr>
          </a:p>
          <a:p>
            <a:pPr defTabSz="946178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900" dirty="0">
              <a:solidFill>
                <a:srgbClr val="D41667"/>
              </a:solidFill>
              <a:latin typeface="+mn-lt"/>
              <a:cs typeface="B Zar" panose="00000400000000000000" pitchFamily="2" charset="-78"/>
            </a:endParaRP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روشنگری نسبت به بسترسازی توافق‎نامه برای نفوذ گسترده‏ی اقتصادی آمریکا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برجسته‎سازی نقاط تعارض توافق‎نامه با روند پیشرفت کشور و اقتصاد مقاومتی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مطالبه‎گری عمومی جهت به حداقل رساندن مبادلات تجاری دولت با آمریکا 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عدم اعتماد به مراودات اقتصادی با آمریکا به دلیل دشمنی آشکار و ورشکستگی اقتصادی آن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لزوم حفظ اسرار حیاتی دانشمندان و مراکز صنعتی و عدم واگذاری اطلاعات به آمریکائی‎ها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a-IR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روشنگری نسبت به امتیازگیری آمریکا به جای تعهد در «برجام»</a:t>
            </a:r>
          </a:p>
          <a:p>
            <a:pPr marL="354799" indent="-354799" algn="just" defTabSz="94617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49160" name="TextBox 6"/>
          <p:cNvSpPr txBox="1">
            <a:spLocks noChangeArrowheads="1"/>
          </p:cNvSpPr>
          <p:nvPr/>
        </p:nvSpPr>
        <p:spPr bwMode="auto">
          <a:xfrm>
            <a:off x="3008313" y="195263"/>
            <a:ext cx="9458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6" tIns="47309" rIns="94616" bIns="47309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D41667"/>
                </a:solidFill>
                <a:latin typeface="Calibri" panose="020F0502020204030204" pitchFamily="34" charset="0"/>
                <a:cs typeface="EntezareZohoor 3 **" pitchFamily="2" charset="0"/>
              </a:rPr>
              <a:t>حوزه اقتصاد ایران</a:t>
            </a:r>
          </a:p>
        </p:txBody>
      </p:sp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7116763"/>
          <a:ext cx="12550775" cy="40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87"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9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900" b="1" kern="12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4131" marR="94131" marT="50299" marB="5029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0" y="0"/>
            <a:ext cx="12550775" cy="401638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lIns="94620" tIns="47312" rIns="94620" bIns="47312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sz="2000">
              <a:solidFill>
                <a:srgbClr val="000000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2125663" y="171450"/>
            <a:ext cx="104092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20" tIns="47312" rIns="94620" bIns="47312">
            <a:spAutoFit/>
          </a:bodyPr>
          <a:lstStyle>
            <a:lvl1pPr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30275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5000">
                <a:solidFill>
                  <a:srgbClr val="3333FF"/>
                </a:solidFill>
                <a:latin typeface="Calibri" panose="020F0502020204030204" pitchFamily="34" charset="0"/>
                <a:cs typeface="EntezareZohoor 3 **" pitchFamily="2" charset="0"/>
              </a:rPr>
              <a:t> حوزه سیاسی </a:t>
            </a:r>
            <a:r>
              <a:rPr lang="en-US" altLang="fa-IR" sz="5000">
                <a:solidFill>
                  <a:srgbClr val="3333FF"/>
                </a:solidFill>
                <a:latin typeface="Calibri" panose="020F0502020204030204" pitchFamily="34" charset="0"/>
                <a:cs typeface="EntezareZohoor 3 **" pitchFamily="2" charset="0"/>
              </a:rPr>
              <a:t>–</a:t>
            </a:r>
            <a:r>
              <a:rPr lang="fa-IR" altLang="fa-IR" sz="5000">
                <a:solidFill>
                  <a:srgbClr val="3333FF"/>
                </a:solidFill>
                <a:latin typeface="Calibri" panose="020F0502020204030204" pitchFamily="34" charset="0"/>
                <a:cs typeface="EntezareZohoor 3 **" pitchFamily="2" charset="0"/>
              </a:rPr>
              <a:t> امنیتی ایران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04875"/>
            <a:ext cx="12509500" cy="5970588"/>
          </a:xfrm>
          <a:prstGeom prst="rect">
            <a:avLst/>
          </a:prstGeom>
          <a:noFill/>
        </p:spPr>
        <p:txBody>
          <a:bodyPr lIns="94620" tIns="47312" rIns="94620" bIns="47312">
            <a:spAutoFit/>
          </a:bodyPr>
          <a:lstStyle/>
          <a:p>
            <a:pPr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مصادیق نفوذ:</a:t>
            </a:r>
          </a:p>
          <a:p>
            <a:pPr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0000"/>
                </a:solidFill>
                <a:latin typeface="+mn-lt"/>
                <a:cs typeface="B Zar" panose="00000400000000000000" pitchFamily="2" charset="-78"/>
              </a:rPr>
              <a:t>سیاسی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نفوذ در ساختار و ارتباط گیری با مسئولین جمهوری اسلامی ایران تحت عنوان لابی گری  از جمله شورای نایاک(توضیح در اسلاید بعد)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تربیت رهبران آتی ایران و ایجاد پل ارتباطی با استفاده از فرصت تحصیل نخبگان دانشگاهی ایران در خارج از کشور و به ویژه آمریکا و انگلیس(توضیح در اسلاید بعد)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نفوذ در قالب ترویج اصلاحات سیاسی، اجتماعی و حمایت از فعالان این عرصه </a:t>
            </a:r>
          </a:p>
          <a:p>
            <a:pPr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0000"/>
                </a:solidFill>
                <a:latin typeface="+mn-lt"/>
                <a:cs typeface="B Zar" panose="00000400000000000000" pitchFamily="2" charset="-78"/>
              </a:rPr>
              <a:t>اطلاعاتی- امنیتی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گسترش اقدامات مؤسسات مرتبط با آمریکا در راستای پروژه نفوذ از جمله مؤسسه صلح اسلو(توضیح در اسلاید بعد)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ایجاد پوشش های مدنی، علمی، فنی و بهداشتی برای فعالیت های سیاسی امنیتی از جمله شبکه جهانی رهبران جوان جهانی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تقویت ارتباط با نهادهای غیردولتی و مدنی در ایران از جمله سفر اخیر گودمن از آمریکا و ملاقات با برخی مسئولین دانشگاههای تهران</a:t>
            </a: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نفوذ عناصر امنیتی و اطلاعاتی در قالب تورهای گردشگری</a:t>
            </a:r>
          </a:p>
          <a:p>
            <a:pPr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solidFill>
                  <a:srgbClr val="FF0000"/>
                </a:solidFill>
                <a:latin typeface="+mn-lt"/>
                <a:cs typeface="B Zar" panose="00000400000000000000" pitchFamily="2" charset="-78"/>
              </a:rPr>
              <a:t>نظامی</a:t>
            </a:r>
          </a:p>
          <a:p>
            <a:pPr algn="just" defTabSz="9463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" dirty="0">
              <a:solidFill>
                <a:prstClr val="black"/>
              </a:solidFill>
              <a:latin typeface="+mn-lt"/>
              <a:cs typeface="B Zar" panose="00000400000000000000" pitchFamily="2" charset="-78"/>
            </a:endParaRPr>
          </a:p>
          <a:p>
            <a:pPr marL="354817" indent="-354817" algn="just" defTabSz="94632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a-IR" sz="1900" b="1" dirty="0">
                <a:solidFill>
                  <a:prstClr val="black"/>
                </a:solidFill>
                <a:latin typeface="+mn-lt"/>
                <a:cs typeface="B Zar" panose="00000400000000000000" pitchFamily="2" charset="-78"/>
              </a:rPr>
              <a:t>گسترش دسترسی بی سابقه به تأسیسات هسته ای ایران با بهره گیری از فرصتهای ایجاد شده از طریق برجام و قطعنامه 2231 سازمان ملل</a:t>
            </a:r>
          </a:p>
        </p:txBody>
      </p:sp>
      <p:pic>
        <p:nvPicPr>
          <p:cNvPr id="6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3FABCB-F87E-40E2-AD6D-B7C13054B927}" type="slidenum">
              <a:rPr lang="fa-IR" altLang="fa-IR" sz="15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26</a:t>
            </a:fld>
            <a:endParaRPr lang="fa-IR" altLang="fa-IR" sz="15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292100"/>
            <a:ext cx="11998325" cy="6967538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511" tIns="48256" rIns="96511" bIns="48256">
            <a:spAutoFit/>
          </a:bodyPr>
          <a:lstStyle/>
          <a:p>
            <a:pPr algn="ctr"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راهکارها</a:t>
            </a:r>
          </a:p>
          <a:p>
            <a:pPr algn="just"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1. راهکار های سیاسی: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1-1. تجزیه و تحلیل و فهم سناریوی امریکا برای نفوذ از طریق برجام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2-1.  تبیین و روشنگری ابعاد و پیامدهای نفوذ امریکا در دو سطح داخلی و خارجی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3-1. گفتمان سازی جذاب و اقناعی پیرامون استکبار و استکبار ستیزی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4-1. تداوم سیاست های منطقه ای در حمایت از متحدین و محور مقامت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5-1.  تقویت تعاملات منطقه ای و ارتباط باکشورهای منطقه به صورت هدفمند و  مدیریت شده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6-1. مدیریت و شفاف سازی دیپلماسی خط دو و دیپلماسی عمومی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7-1. تقویت وحدت و جلوگیری از دو قطبی شدن جامعه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8-1. تقویت سازوکارهای نظارتی در انتخابات و سد نفوذ جریان غرب گرا از مجاری انتخاباتی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9-1. تبیین و  تشریح خطر نفوذ جریان غرب گرا و وابسته از مجاری انتخاباتی و قانونی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10-1. جلوگیری از تبدیل خط مذاکره به مدلی برای حل سایر مسایل داخلی و منطقه ای و سازش با امریکا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11-1. جریان شناسی خط معتقد و مصمم به ایجاد رابطه و تعامل با امریکا  و روشنگری و نقد مستدل و منطقی مبانی اعتقادی آنها</a:t>
            </a: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97DDAD-7D24-4E5C-8BAD-F0A3DD6DCD6C}" type="slidenum">
              <a:rPr lang="fa-IR" altLang="fa-IR" sz="15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27</a:t>
            </a:fld>
            <a:endParaRPr lang="fa-IR" altLang="fa-IR" sz="15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20" y="197253"/>
            <a:ext cx="11639348" cy="6185804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511" tIns="48256" rIns="96511" bIns="48256">
            <a:spAutoFit/>
          </a:bodyPr>
          <a:lstStyle/>
          <a:p>
            <a:pPr algn="ctr"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راهکارها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2</a:t>
            </a:r>
            <a:r>
              <a:rPr lang="fa-IR" sz="2100" dirty="0">
                <a:solidFill>
                  <a:srgbClr val="EB641B"/>
                </a:solidFill>
                <a:cs typeface="B Titr" pitchFamily="2" charset="-78"/>
              </a:rPr>
              <a:t>. راهکارهای اقتصادی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1-2. تبیین ابعاد و چگونگی شیوه های نفوذ اقتصادی از طریق برجام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2-2. تاکید و توجه به ظرفیت های درونی اقتصادی به منظور کاهش وابستگی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3-2. عملیاتی و کاربردی کردن اقتصاد مقاومتی</a:t>
            </a:r>
            <a:endParaRPr lang="en-US" sz="2100" dirty="0">
              <a:solidFill>
                <a:prstClr val="black"/>
              </a:solidFill>
              <a:cs typeface="B Titr" pitchFamily="2" charset="-78"/>
            </a:endParaRP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4-2. بازخوانی نظریات توسعه برای رد وابستگی و دفاع از خوداتکایی و استقلال اقتصادی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5-2. دفاع منطقی از نظریه پیشرفت و توسعه همزمان با حفظ مواضع و عملکرد انقلابی و مبارزاتی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6-2. بیان علمی و منطقی پیامدهای وابستگی و تبعیت از امریکا با تاکید بر سرنوشت کشورهای چون مصر و  پاکستان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7-2. کنترل مطالبات اقتصادی جامعه و استفاده بهینه از منابع برای تقویت زیرساخت های تولید داخلی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8-2. تبیین منطقی حضور شرکت ها و برندهای غربی- آمریکایی در دامن زدن به فضای مصرف گرایی و وابستگی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9-2. سوق دادن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100" dirty="0">
                <a:solidFill>
                  <a:prstClr val="black"/>
                </a:solidFill>
                <a:cs typeface="B Titr" pitchFamily="2" charset="-78"/>
              </a:rPr>
              <a:t>10-2. رصد رفت و آمدهای نمایندگان شرکت های تجاری و اقتصادی غربی به ایران</a:t>
            </a: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2CDE40-CD19-4968-8C04-D281B1FA37AD}" type="slidenum">
              <a:rPr lang="fa-IR" altLang="fa-IR" sz="15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28</a:t>
            </a:fld>
            <a:endParaRPr lang="fa-IR" altLang="fa-IR" sz="15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18" y="197254"/>
            <a:ext cx="11818646" cy="6875113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511" tIns="48256" rIns="96511" bIns="48256">
            <a:spAutoFit/>
          </a:bodyPr>
          <a:lstStyle/>
          <a:p>
            <a:pPr algn="ctr"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راهکارها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3</a:t>
            </a:r>
            <a:r>
              <a:rPr lang="fa-IR" sz="2500" dirty="0">
                <a:solidFill>
                  <a:srgbClr val="EB641B"/>
                </a:solidFill>
                <a:cs typeface="B Titr" pitchFamily="2" charset="-78"/>
              </a:rPr>
              <a:t>. راهکارهای فرهنگی و اجتماعی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1-3. شناخت شیوه های نفوذ فرهنگی و اجتماعی  پس از برجام ، تبیین  منطقی  و ارائه هشدارهای لازم به مراجع مربوط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2-3. مدیریت هوشمندانه نخبگان رسانه ای، هنری ، علمی و دانشگاهی در تعاملات و ارتباطات صنفی با کشورهای غربی(اروپایی و امریکایی)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3-3. ترویج سبک زندگی اسلامی و ایرانی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4-3. فعال سازی و بکارگیری دیپلماسی عمومی برای مقابله با نفوذ و تسلط فرهنگی – اجتماعی غرب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5-3. اولویت بخشی برای فرهنگ پذیری و جامعه پذیری سیاسی به نفع فرهنگ مقاومت و  استقلال در نسل جوان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6-3. شناخت پیامدهای تغییر ذائقه ها و سلایق فرهنگی و اجتماعی و تبیین منطقی آن  برای مسئولین و نخبگان مرتبط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1900" dirty="0">
                <a:solidFill>
                  <a:prstClr val="black"/>
                </a:solidFill>
                <a:cs typeface="B Titr" pitchFamily="2" charset="-78"/>
              </a:rPr>
              <a:t>7-3. تقویت بنیه معرفتی و آموزه های مکتبی بر پایه استقلال و اجتناب از سلطه بیگانه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1900" dirty="0">
              <a:solidFill>
                <a:prstClr val="black"/>
              </a:solidFill>
              <a:cs typeface="B Titr" pitchFamily="2" charset="-78"/>
            </a:endParaRP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500" dirty="0">
              <a:solidFill>
                <a:srgbClr val="EB641B"/>
              </a:solidFill>
              <a:cs typeface="B Titr" pitchFamily="2" charset="-78"/>
            </a:endParaRP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a-IR" sz="2100" dirty="0">
              <a:solidFill>
                <a:prstClr val="black"/>
              </a:solidFill>
              <a:cs typeface="B Titr" pitchFamily="2" charset="-78"/>
            </a:endParaRP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5DE9EF-3DFB-4A5D-85AB-E53DC49EF167}" type="slidenum">
              <a:rPr lang="fa-IR" altLang="fa-IR" sz="1500">
                <a:solidFill>
                  <a:srgbClr val="000000"/>
                </a:solidFill>
                <a:cs typeface="Tahoma" panose="020B0604030504040204" pitchFamily="34" charset="0"/>
              </a:rPr>
              <a:pPr eaLnBrk="1" hangingPunct="1"/>
              <a:t>29</a:t>
            </a:fld>
            <a:endParaRPr lang="fa-IR" altLang="fa-IR" sz="1500">
              <a:solidFill>
                <a:srgbClr val="000000"/>
              </a:solidFill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65" y="197254"/>
            <a:ext cx="12132415" cy="6484499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511" tIns="48256" rIns="96511" bIns="48256">
            <a:spAutoFit/>
          </a:bodyPr>
          <a:lstStyle/>
          <a:p>
            <a:pPr algn="ctr"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400" dirty="0">
                <a:solidFill>
                  <a:srgbClr val="FF0000"/>
                </a:solidFill>
                <a:cs typeface="B Titr" pitchFamily="2" charset="-78"/>
              </a:rPr>
              <a:t>راهکارها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4</a:t>
            </a:r>
            <a:r>
              <a:rPr lang="fa-IR" sz="2500" dirty="0">
                <a:solidFill>
                  <a:srgbClr val="EB641B"/>
                </a:solidFill>
                <a:cs typeface="B Titr" pitchFamily="2" charset="-78"/>
              </a:rPr>
              <a:t>. راهکارهای اطلاعاتی و امنیتی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1-4. رصد دقیق امنیتی و اطلاعاتی ارتباطات و تعاملات بین عوامل و عناصر امریکایی و غربی  با داخل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2-4. ارتباط گیری  و هوشیارسازی افراد و گروه های هدف در سیاست تعامل و نفوذ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3-4. تلاش برای کشف، مدیریت و  انسداد مجاری نفوذ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4-4.حساس کردن مسئولین و نخبگان نسبت به خط نفوذ ،اهداف ،شیوه ها و تکنیک های آن  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5-4. سد رخنه ها و پوشش حفره های امنیتی برای مقابله با نفوذ امنیتی اطلاعاتی پس از برجام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6-4. تشدید اقدامات حفاظتی – اطلاعاتی برای حفظ اسناد، امکان، اشخاص هدف در نفوذ امنیتی</a:t>
            </a: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500" dirty="0">
                <a:solidFill>
                  <a:prstClr val="black"/>
                </a:solidFill>
                <a:cs typeface="B Titr" pitchFamily="2" charset="-78"/>
              </a:rPr>
              <a:t>7-4. کمک به مراکز و مراجع نظارتی و قضایی برای جلوگیری از نفوذ جریانات و اشخاص وابسته و غرب گرا به بدنه قدرت در نظام</a:t>
            </a:r>
            <a:endParaRPr lang="fa-IR" sz="2100" dirty="0">
              <a:solidFill>
                <a:prstClr val="black"/>
              </a:solidFill>
              <a:cs typeface="B Titr" pitchFamily="2" charset="-78"/>
            </a:endParaRPr>
          </a:p>
          <a:p>
            <a:pPr defTabSz="9651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prstClr val="black"/>
              </a:solidFill>
              <a:cs typeface="B Titr" pitchFamily="2" charset="-78"/>
            </a:endParaRPr>
          </a:p>
        </p:txBody>
      </p:sp>
      <p:pic>
        <p:nvPicPr>
          <p:cNvPr id="4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414338"/>
            <a:ext cx="11637963" cy="6688137"/>
          </a:xfrm>
        </p:spPr>
      </p:pic>
      <p:pic>
        <p:nvPicPr>
          <p:cNvPr id="3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3" y="381000"/>
            <a:ext cx="12012612" cy="6850063"/>
          </a:xfrm>
        </p:spPr>
      </p:pic>
      <p:pic>
        <p:nvPicPr>
          <p:cNvPr id="3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378840" cy="82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news.tavanir.org.ir/assets/pic_uploaded/24tir_blogfa_com%2525284%252529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225" y="430213"/>
            <a:ext cx="9874250" cy="6640512"/>
          </a:xfrm>
        </p:spPr>
      </p:pic>
      <p:pic>
        <p:nvPicPr>
          <p:cNvPr id="3" name="Picture 2" descr="C:\Users\SAMSUNG\Desktop\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522856" cy="91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 txBox="1">
            <a:spLocks noGrp="1"/>
          </p:cNvSpPr>
          <p:nvPr/>
        </p:nvSpPr>
        <p:spPr bwMode="auto">
          <a:xfrm>
            <a:off x="627063" y="6851650"/>
            <a:ext cx="292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11" tIns="48256" rIns="96511" bIns="48256"/>
          <a:lstStyle>
            <a:lvl1pPr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fld id="{0D950396-91B3-4434-B7D9-198E41CE844B}" type="slidenum">
              <a:rPr lang="ar-SA" altLang="fa-IR" sz="1500">
                <a:solidFill>
                  <a:srgbClr val="000000"/>
                </a:solidFill>
                <a:latin typeface="Arial" panose="020B0604020202020204" pitchFamily="34" charset="0"/>
              </a:rPr>
              <a:pPr algn="l" rtl="0" eaLnBrk="1" hangingPunct="1"/>
              <a:t>32</a:t>
            </a:fld>
            <a:endParaRPr lang="en-US" altLang="fa-IR" sz="15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4" descr="fotros_g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077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05100" y="627063"/>
            <a:ext cx="99441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11" tIns="48256" rIns="96511" bIns="48256"/>
          <a:lstStyle>
            <a:lvl1pPr marL="342900" indent="-3429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965200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srgbClr val="0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شادي روح </a:t>
            </a:r>
            <a:r>
              <a:rPr lang="fa-IR" altLang="fa-IR" sz="4600">
                <a:solidFill>
                  <a:srgbClr val="0099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امام </a:t>
            </a:r>
          </a:p>
          <a:p>
            <a:pPr algn="ctr" rtl="0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srgbClr val="0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fa-IR" altLang="fa-IR" sz="460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شهيدان</a:t>
            </a:r>
            <a:r>
              <a:rPr lang="fa-IR" altLang="fa-IR" sz="4600">
                <a:solidFill>
                  <a:srgbClr val="CC33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4600">
                <a:solidFill>
                  <a:srgbClr val="0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و </a:t>
            </a:r>
          </a:p>
          <a:p>
            <a:pPr algn="ctr" rtl="0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srgbClr val="0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سلامتي </a:t>
            </a:r>
            <a:r>
              <a:rPr lang="fa-IR" altLang="fa-IR" sz="4600">
                <a:solidFill>
                  <a:srgbClr val="0099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رهبر فرزانه</a:t>
            </a:r>
            <a:r>
              <a:rPr lang="fa-IR" altLang="fa-IR" sz="4600">
                <a:solidFill>
                  <a:srgbClr val="0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انقلاب اسلامي</a:t>
            </a:r>
          </a:p>
          <a:p>
            <a:pPr algn="ctr" rtl="0" eaLnBrk="1" hangingPunct="1">
              <a:lnSpc>
                <a:spcPct val="200000"/>
              </a:lnSpc>
              <a:spcBef>
                <a:spcPct val="20000"/>
              </a:spcBef>
            </a:pPr>
            <a:r>
              <a:rPr lang="fa-IR" altLang="fa-IR" sz="4600">
                <a:solidFill>
                  <a:srgbClr val="ED7D31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صلوات</a:t>
            </a:r>
          </a:p>
          <a:p>
            <a:pPr algn="ctr" rtl="0" eaLnBrk="1" hangingPunct="1">
              <a:lnSpc>
                <a:spcPct val="200000"/>
              </a:lnSpc>
              <a:spcBef>
                <a:spcPct val="20000"/>
              </a:spcBef>
            </a:pPr>
            <a:endParaRPr lang="fa-IR" altLang="fa-IR" sz="5100">
              <a:solidFill>
                <a:srgbClr val="00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2" name="Picture 3" descr="PIC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30" y="4938125"/>
            <a:ext cx="3555967" cy="242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8723" y="8690"/>
            <a:ext cx="2715999" cy="2351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1"/>
          <p:cNvSpPr txBox="1">
            <a:spLocks noChangeArrowheads="1"/>
          </p:cNvSpPr>
          <p:nvPr/>
        </p:nvSpPr>
        <p:spPr bwMode="auto">
          <a:xfrm>
            <a:off x="8029575" y="401638"/>
            <a:ext cx="36893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882" tIns="57440" rIns="114882" bIns="57440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741363" y="1787525"/>
            <a:ext cx="111680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882" tIns="57440" rIns="114882" bIns="57440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3500" b="1">
                <a:solidFill>
                  <a:srgbClr val="FF0000"/>
                </a:solidFill>
                <a:cs typeface="B Tabassom" panose="00000400000000000000" pitchFamily="2" charset="-78"/>
              </a:rPr>
              <a:t>1- مقام معظم رهبری در خصوص سیاست جدید غرب می فرمایند:</a:t>
            </a:r>
            <a:endParaRPr lang="fa-IR" altLang="fa-IR" sz="3500">
              <a:solidFill>
                <a:srgbClr val="262626"/>
              </a:solidFill>
              <a:cs typeface="B Zar" panose="00000400000000000000" pitchFamily="2" charset="-78"/>
            </a:endParaRPr>
          </a:p>
          <a:p>
            <a:pPr algn="just" eaLnBrk="1" hangingPunct="1"/>
            <a:endParaRPr lang="fa-IR" altLang="fa-IR" sz="2500">
              <a:solidFill>
                <a:srgbClr val="262626"/>
              </a:solidFill>
              <a:cs typeface="B Zar" panose="00000400000000000000" pitchFamily="2" charset="-78"/>
            </a:endParaRPr>
          </a:p>
          <a:p>
            <a:pPr algn="just" eaLnBrk="1" hangingPunct="1"/>
            <a:r>
              <a:rPr lang="fa-IR" altLang="fa-IR" sz="3500">
                <a:solidFill>
                  <a:srgbClr val="262626"/>
                </a:solidFill>
                <a:cs typeface="B Zar" panose="00000400000000000000" pitchFamily="2" charset="-78"/>
              </a:rPr>
              <a:t>«نیّت آن‌ها این بود که از این مذاکرات و از این توافق، وسیله‌ای پیدا کنند برای نفوذ در داخل کشور. ...در منطقه هم همین‌جور؛ در منطقه هم آن‌ها می‌خواهند نفوذ ایجاد کنند؛ حضور برای خودشان دست‌وپا کنند و اهداف خودشان را در منطقه دنبال کنند</a:t>
            </a:r>
            <a:r>
              <a:rPr lang="fa-IR" altLang="fa-IR" sz="3000">
                <a:solidFill>
                  <a:srgbClr val="262626"/>
                </a:solidFill>
                <a:cs typeface="B Zar" panose="00000400000000000000" pitchFamily="2" charset="-78"/>
              </a:rPr>
              <a:t>.</a:t>
            </a:r>
            <a:endParaRPr lang="en-US" altLang="fa-IR" sz="3500">
              <a:solidFill>
                <a:srgbClr val="FFFFFF"/>
              </a:solidFill>
              <a:cs typeface="Tahoma" panose="020B0604030504040204" pitchFamily="34" charset="0"/>
            </a:endParaRPr>
          </a:p>
        </p:txBody>
      </p:sp>
      <p:pic>
        <p:nvPicPr>
          <p:cNvPr id="9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1"/>
          <p:cNvSpPr txBox="1">
            <a:spLocks noChangeArrowheads="1"/>
          </p:cNvSpPr>
          <p:nvPr/>
        </p:nvSpPr>
        <p:spPr bwMode="auto">
          <a:xfrm>
            <a:off x="8220075" y="536575"/>
            <a:ext cx="36877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96850" y="2328863"/>
            <a:ext cx="12601575" cy="728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4908" tIns="57454" rIns="114908" bIns="57454">
            <a:spAutoFit/>
          </a:bodyPr>
          <a:lstStyle/>
          <a:p>
            <a:pPr defTabSz="1149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FF0000"/>
                </a:solidFill>
                <a:cs typeface="B Zar" pitchFamily="2" charset="-78"/>
              </a:rPr>
              <a:t>2. اهداف اعلامی مقامات امریکا از نفوذ هدفمند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087438" y="3214688"/>
            <a:ext cx="10672762" cy="4070350"/>
          </a:xfrm>
          <a:prstGeom prst="horizontalScroll">
            <a:avLst/>
          </a:prstGeom>
          <a:solidFill>
            <a:srgbClr val="77C7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just" defTabSz="1149126">
              <a:defRPr/>
            </a:pPr>
            <a:r>
              <a:rPr lang="fa-IR" sz="4500" dirty="0">
                <a:solidFill>
                  <a:prstClr val="black"/>
                </a:solidFill>
                <a:cs typeface="B Zar" pitchFamily="2" charset="-78"/>
              </a:rPr>
              <a:t>تولیدات رسانه ای، نتایج اتاق فکرها و اظهار نظر صریح مقامات آمریکایی مبنی بر نگاه ابزاری غرب به برجام بیانگر اتخاذ سیاست نفوذ پس از توافق هسته ای می باشد.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295400"/>
            <a:ext cx="12550775" cy="12128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defTabSz="1149126">
              <a:defRPr/>
            </a:pPr>
            <a:r>
              <a:rPr lang="fa-IR" sz="3500" b="1" dirty="0">
                <a:solidFill>
                  <a:srgbClr val="FF0000"/>
                </a:solidFill>
                <a:cs typeface="B Zar" pitchFamily="2" charset="-78"/>
              </a:rPr>
              <a:t>3- پیچیدگی مرحله جدید و امکان عدم آمادگی در مقابله با آن</a:t>
            </a:r>
          </a:p>
        </p:txBody>
      </p:sp>
      <p:sp>
        <p:nvSpPr>
          <p:cNvPr id="3" name="Double Wave 2"/>
          <p:cNvSpPr/>
          <p:nvPr/>
        </p:nvSpPr>
        <p:spPr>
          <a:xfrm>
            <a:off x="554038" y="2751138"/>
            <a:ext cx="11260137" cy="3228975"/>
          </a:xfrm>
          <a:prstGeom prst="doubleWave">
            <a:avLst>
              <a:gd name="adj1" fmla="val 893"/>
              <a:gd name="adj2" fmla="val -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just" defTabSz="1149126">
              <a:defRPr/>
            </a:pPr>
            <a:endParaRPr lang="fa-IR" sz="4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r>
              <a:rPr lang="fa-IR" sz="4500" dirty="0">
                <a:solidFill>
                  <a:prstClr val="black"/>
                </a:solidFill>
                <a:cs typeface="B Zar" pitchFamily="2" charset="-78"/>
              </a:rPr>
              <a:t>با آغاز دوره نفوذ، سیر رویارویی استکبار جهانی با انقلاب اسلامی وارد مرحله پیچیده ای شده است که هر گونه تسامح و غفلت ناشی از خوش بینی و کوتاهی در مواجهه با غرب می تواند پیامدهای غیرقابل جبرانی در بر داشته باشد.</a:t>
            </a:r>
            <a:endParaRPr lang="fa-IR" sz="50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5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en-US" sz="4500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4500" dirty="0">
              <a:solidFill>
                <a:prstClr val="black"/>
              </a:solidFill>
              <a:cs typeface="B Zar" pitchFamily="2" charset="-78"/>
            </a:endParaRPr>
          </a:p>
          <a:p>
            <a:pPr algn="ctr" defTabSz="1149126" rtl="0">
              <a:defRPr/>
            </a:pPr>
            <a:endParaRPr lang="en-US" sz="4500" dirty="0">
              <a:solidFill>
                <a:prstClr val="black"/>
              </a:solidFill>
            </a:endParaRP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8507413" y="338138"/>
            <a:ext cx="36893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pic>
        <p:nvPicPr>
          <p:cNvPr id="5" name="Picture 2" descr="C:\Users\SAMSUNG\Desktop\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1"/>
          <p:cNvSpPr txBox="1">
            <a:spLocks noChangeArrowheads="1"/>
          </p:cNvSpPr>
          <p:nvPr/>
        </p:nvSpPr>
        <p:spPr bwMode="auto">
          <a:xfrm>
            <a:off x="8435975" y="608013"/>
            <a:ext cx="36893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211263" y="2605088"/>
            <a:ext cx="10228262" cy="4181475"/>
          </a:xfrm>
          <a:prstGeom prst="round2DiagRect">
            <a:avLst>
              <a:gd name="adj1" fmla="val 1357"/>
              <a:gd name="adj2" fmla="val 0"/>
            </a:avLst>
          </a:prstGeom>
          <a:solidFill>
            <a:srgbClr val="AFD3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just" defTabSz="1149126">
              <a:defRPr/>
            </a:pPr>
            <a:r>
              <a:rPr lang="fa-IR" sz="4000" dirty="0">
                <a:solidFill>
                  <a:prstClr val="black"/>
                </a:solidFill>
                <a:cs typeface="B Zar" pitchFamily="2" charset="-78"/>
              </a:rPr>
              <a:t>آنچه مقابله با شرایط دشوار کنونی را سخت می سازد یکی به احتمال بروز اشتباه محاسباتی در برخی مدیران و کارشناسان باز می گردد و بخشی دیگر به تردید و تذبذب بخشی از توده های اجتماعی بویژه نیروهای انقلابی در نحوه استمرار استکبار ستیزی و تدوام گفتمان سلطه ستیزی حضرت امام(ره) مربوط می شود</a:t>
            </a:r>
            <a:r>
              <a:rPr lang="fa-IR" sz="2500" dirty="0">
                <a:solidFill>
                  <a:prstClr val="black"/>
                </a:solidFill>
                <a:cs typeface="B Zar" pitchFamily="2" charset="-78"/>
              </a:rPr>
              <a:t>. </a:t>
            </a:r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3251200" y="1722438"/>
            <a:ext cx="818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sz="3200" b="1">
                <a:solidFill>
                  <a:srgbClr val="FF0000"/>
                </a:solidFill>
                <a:cs typeface="B Zar" panose="00000400000000000000" pitchFamily="2" charset="-78"/>
              </a:rPr>
              <a:t>4- احتمال بروز اشتباه محاسباتی در مردم و مسئولان</a:t>
            </a:r>
            <a:endParaRPr lang="fa-IR" altLang="fa-IR" sz="2400"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1"/>
          <p:cNvSpPr txBox="1">
            <a:spLocks noChangeArrowheads="1"/>
          </p:cNvSpPr>
          <p:nvPr/>
        </p:nvSpPr>
        <p:spPr bwMode="auto">
          <a:xfrm>
            <a:off x="8578850" y="115888"/>
            <a:ext cx="36893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0800" y="1403350"/>
            <a:ext cx="12601575" cy="772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4908" tIns="57454" rIns="114908" bIns="57454">
            <a:spAutoFit/>
          </a:bodyPr>
          <a:lstStyle/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r>
              <a:rPr lang="fa-IR" sz="3500" b="1" dirty="0">
                <a:solidFill>
                  <a:srgbClr val="FF0000"/>
                </a:solidFill>
                <a:cs typeface="B Zar" pitchFamily="2" charset="-78"/>
              </a:rPr>
              <a:t>5- کاهش روحیه انقلابی و متهم سازی نیروهای انقلابی به افراطی گری</a:t>
            </a:r>
            <a:endParaRPr lang="fa-IR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1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marL="430904" indent="-430904" algn="just" defTabSz="1149126">
              <a:lnSpc>
                <a:spcPct val="115000"/>
              </a:lnSpc>
              <a:spcAft>
                <a:spcPts val="1257"/>
              </a:spcAft>
              <a:tabLst>
                <a:tab pos="574538" algn="r"/>
              </a:tabLst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en-US" sz="2500" b="1" dirty="0">
              <a:solidFill>
                <a:srgbClr val="FF0000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fa-IR" sz="3500" b="1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1288" y="3509963"/>
            <a:ext cx="10250487" cy="2233612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just" defTabSz="1149126">
              <a:defRPr/>
            </a:pPr>
            <a:endParaRPr lang="fa-IR" sz="3000" b="1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r>
              <a:rPr lang="fa-IR" sz="3000" b="1" dirty="0">
                <a:solidFill>
                  <a:prstClr val="black"/>
                </a:solidFill>
                <a:cs typeface="B Zar" pitchFamily="2" charset="-78"/>
              </a:rPr>
              <a:t>تردید بخشی از نیروهای انقلابی در استمرار استکبار ستیزی به دلیل تحلیل غلط از مذاکرات هسته ای از یک سو، و متهم ساختن جوانان انقلابی به تندروی و رادیکالیسم از سوی دیگر می تواند سبب کاهش روحیه انقلابی نیروهای ارزشی گردد که به اقتدار ملی آسیب می زند.  </a:t>
            </a:r>
            <a:endParaRPr lang="en-US" sz="3000" b="1" dirty="0">
              <a:solidFill>
                <a:prstClr val="black"/>
              </a:solidFill>
              <a:cs typeface="B Zar" pitchFamily="2" charset="-78"/>
            </a:endParaRPr>
          </a:p>
          <a:p>
            <a:pPr algn="just" defTabSz="1149126">
              <a:defRPr/>
            </a:pPr>
            <a:endParaRPr lang="en-US" sz="3000" dirty="0">
              <a:solidFill>
                <a:prstClr val="black"/>
              </a:solidFill>
            </a:endParaRPr>
          </a:p>
        </p:txBody>
      </p:sp>
      <p:pic>
        <p:nvPicPr>
          <p:cNvPr id="8" name="Picture 2" descr="C:\Users\SAMSUNG\Desktop\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1"/>
          <p:cNvSpPr txBox="1">
            <a:spLocks noChangeArrowheads="1"/>
          </p:cNvSpPr>
          <p:nvPr/>
        </p:nvSpPr>
        <p:spPr bwMode="auto">
          <a:xfrm>
            <a:off x="8578850" y="306388"/>
            <a:ext cx="36893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a-IR" altLang="fa-IR" sz="4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طرح مسئله</a:t>
            </a:r>
            <a:r>
              <a:rPr lang="fa-IR" altLang="fa-IR" sz="5500" b="1">
                <a:solidFill>
                  <a:srgbClr val="000000"/>
                </a:solidFill>
                <a:latin typeface="Calibri" panose="020F0502020204030204" pitchFamily="34" charset="0"/>
                <a:cs typeface="B Badr" panose="00000400000000000000" pitchFamily="2" charset="-78"/>
              </a:rPr>
              <a:t>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55625" y="2371725"/>
            <a:ext cx="11298238" cy="3779838"/>
          </a:xfrm>
          <a:prstGeom prst="snip2DiagRect">
            <a:avLst>
              <a:gd name="adj1" fmla="val 0"/>
              <a:gd name="adj2" fmla="val 10275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just" defTabSz="1149126">
              <a:defRPr/>
            </a:pPr>
            <a:r>
              <a:rPr lang="fa-IR" sz="4000" dirty="0">
                <a:solidFill>
                  <a:prstClr val="black"/>
                </a:solidFill>
                <a:cs typeface="B Zar" pitchFamily="2" charset="-78"/>
              </a:rPr>
              <a:t>نکته مهم در مسیر استکبار ستیزی لزوم تغییر و بازنگری در شیوه های استکبارستیزی می باشد به گونه ای که از لحاظ گفتمانی این موضوع با قوت و جذابیت روزآمد جایگاه راهبردی خود را در ادبیات سیاسی حفظ و از بعد عملیاتی نیز کاهش وابستگی ها در عرصه مختلف بیانگر تقابل جدی جمهوری اسلامی با استکبار جهانی محسوب شود.</a:t>
            </a:r>
          </a:p>
          <a:p>
            <a:pPr algn="just" defTabSz="1149126">
              <a:defRPr/>
            </a:pPr>
            <a:endParaRPr lang="en-US" sz="3500" dirty="0">
              <a:solidFill>
                <a:prstClr val="black"/>
              </a:solidFill>
            </a:endParaRP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941388" y="1403350"/>
            <a:ext cx="111109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908" tIns="57454" rIns="114908" bIns="57454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algn="r" defTabSz="114776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a-IR" altLang="fa-IR" sz="3500" b="1">
                <a:solidFill>
                  <a:srgbClr val="FF0000"/>
                </a:solidFill>
                <a:latin typeface="Arial" panose="020B0604020202020204" pitchFamily="34" charset="0"/>
                <a:cs typeface="B Zar" panose="00000400000000000000" pitchFamily="2" charset="-78"/>
              </a:rPr>
              <a:t>6- لزوم تغییر در شیوه های استکبارستیزی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209550" y="6621463"/>
            <a:ext cx="500063" cy="401637"/>
          </a:xfrm>
          <a:prstGeom prst="actionButtonHom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08" tIns="57454" rIns="114908" bIns="57454" anchor="ctr"/>
          <a:lstStyle/>
          <a:p>
            <a:pPr algn="ctr" defTabSz="1149126" rtl="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2" descr="C:\Users\SAMSUNG\Desktop\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9169"/>
            <a:ext cx="1767010" cy="1060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3684</Words>
  <Application>Microsoft Office PowerPoint</Application>
  <PresentationFormat>Custom</PresentationFormat>
  <Paragraphs>263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Trebuchet MS</vt:lpstr>
      <vt:lpstr>Arial</vt:lpstr>
      <vt:lpstr>Tahoma</vt:lpstr>
      <vt:lpstr>Georgia</vt:lpstr>
      <vt:lpstr>Calibri</vt:lpstr>
      <vt:lpstr>Corbel</vt:lpstr>
      <vt:lpstr>B Titr</vt:lpstr>
      <vt:lpstr>EntezareZohoor 3 **</vt:lpstr>
      <vt:lpstr>B Badr</vt:lpstr>
      <vt:lpstr>B Tabassom</vt:lpstr>
      <vt:lpstr>B Zar</vt:lpstr>
      <vt:lpstr>B Nazanin</vt:lpstr>
      <vt:lpstr>B Mitra</vt:lpstr>
      <vt:lpstr>Wingdings</vt:lpstr>
      <vt:lpstr>Times New Roman</vt:lpstr>
      <vt:lpstr>B Shiraz</vt:lpstr>
      <vt:lpstr>Slipstream</vt:lpstr>
      <vt:lpstr>1_Slipstream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چیستی نفوذ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واقعیت نفوذ در دوره پسابرجام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ansar</cp:lastModifiedBy>
  <cp:revision>8</cp:revision>
  <dcterms:created xsi:type="dcterms:W3CDTF">2017-09-19T20:53:52Z</dcterms:created>
  <dcterms:modified xsi:type="dcterms:W3CDTF">2017-09-21T03:00:19Z</dcterms:modified>
</cp:coreProperties>
</file>