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87" r:id="rId3"/>
    <p:sldId id="289" r:id="rId4"/>
    <p:sldId id="290" r:id="rId5"/>
    <p:sldId id="291" r:id="rId6"/>
    <p:sldId id="297" r:id="rId7"/>
    <p:sldId id="302" r:id="rId8"/>
    <p:sldId id="296" r:id="rId9"/>
    <p:sldId id="303" r:id="rId10"/>
    <p:sldId id="304" r:id="rId11"/>
    <p:sldId id="305" r:id="rId12"/>
    <p:sldId id="309" r:id="rId13"/>
    <p:sldId id="313" r:id="rId14"/>
    <p:sldId id="317" r:id="rId15"/>
    <p:sldId id="321" r:id="rId16"/>
    <p:sldId id="322" r:id="rId17"/>
    <p:sldId id="323" r:id="rId18"/>
    <p:sldId id="325" r:id="rId19"/>
    <p:sldId id="288" r:id="rId20"/>
    <p:sldId id="337" r:id="rId21"/>
    <p:sldId id="334" r:id="rId22"/>
    <p:sldId id="335" r:id="rId23"/>
    <p:sldId id="336" r:id="rId24"/>
    <p:sldId id="326" r:id="rId25"/>
    <p:sldId id="327" r:id="rId26"/>
    <p:sldId id="328" r:id="rId27"/>
    <p:sldId id="329" r:id="rId28"/>
    <p:sldId id="330" r:id="rId29"/>
    <p:sldId id="331" r:id="rId30"/>
    <p:sldId id="332" r:id="rId31"/>
    <p:sldId id="333" r:id="rId32"/>
    <p:sldId id="324"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211E54"/>
    <a:srgbClr val="00FF99"/>
    <a:srgbClr val="F4E59C"/>
    <a:srgbClr val="FF3300"/>
    <a:srgbClr val="C0C0C0"/>
    <a:srgbClr val="1D208F"/>
    <a:srgbClr val="DDDDDD"/>
    <a:srgbClr val="B2B2B2"/>
    <a:srgbClr val="D476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4" autoAdjust="0"/>
    <p:restoredTop sz="94660"/>
  </p:normalViewPr>
  <p:slideViewPr>
    <p:cSldViewPr>
      <p:cViewPr varScale="1">
        <p:scale>
          <a:sx n="83" d="100"/>
          <a:sy n="83" d="100"/>
        </p:scale>
        <p:origin x="-93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ltGray">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bwMode="gray">
          <a:xfrm>
            <a:off x="228600" y="3962400"/>
            <a:ext cx="7696200" cy="1219200"/>
          </a:xfrm>
        </p:spPr>
        <p:txBody>
          <a:bodyPr/>
          <a:lstStyle>
            <a:lvl1pPr algn="r">
              <a:defRPr sz="4000" b="0">
                <a:effectLst>
                  <a:outerShdw blurRad="38100" dist="38100" dir="2700000" algn="tl">
                    <a:srgbClr val="000000">
                      <a:alpha val="43137"/>
                    </a:srgbClr>
                  </a:outerShdw>
                </a:effectLst>
                <a:latin typeface="Tahoma" pitchFamily="34" charset="0"/>
                <a:cs typeface="Tahoma" pitchFamily="34" charset="0"/>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bwMode="gray">
          <a:xfrm>
            <a:off x="457200" y="5867400"/>
            <a:ext cx="5181600" cy="457200"/>
          </a:xfrm>
        </p:spPr>
        <p:txBody>
          <a:bodyPr/>
          <a:lstStyle>
            <a:lvl1pPr marL="0" indent="0" algn="r">
              <a:buFont typeface="Wingdings" pitchFamily="2" charset="2"/>
              <a:buNone/>
              <a:defRPr sz="2400"/>
            </a:lvl1pPr>
          </a:lstStyle>
          <a:p>
            <a:r>
              <a:rPr lang="en-US" smtClean="0"/>
              <a:t>Click to edit Master subtitle style</a:t>
            </a:r>
            <a:endParaRPr lang="en-US"/>
          </a:p>
        </p:txBody>
      </p:sp>
      <p:sp>
        <p:nvSpPr>
          <p:cNvPr id="3076" name="Rectangle 4"/>
          <p:cNvSpPr>
            <a:spLocks noGrp="1" noChangeArrowheads="1"/>
          </p:cNvSpPr>
          <p:nvPr>
            <p:ph type="dt" sz="half" idx="2"/>
          </p:nvPr>
        </p:nvSpPr>
        <p:spPr bwMode="gray">
          <a:xfrm>
            <a:off x="457200" y="6477000"/>
            <a:ext cx="1371600" cy="152400"/>
          </a:xfrm>
        </p:spPr>
        <p:txBody>
          <a:bodyPr/>
          <a:lstStyle>
            <a:lvl1pPr>
              <a:defRPr/>
            </a:lvl1pPr>
          </a:lstStyle>
          <a:p>
            <a:endParaRPr lang="en-US"/>
          </a:p>
        </p:txBody>
      </p:sp>
      <p:sp>
        <p:nvSpPr>
          <p:cNvPr id="3078" name="Rectangle 6"/>
          <p:cNvSpPr>
            <a:spLocks noGrp="1" noChangeArrowheads="1"/>
          </p:cNvSpPr>
          <p:nvPr>
            <p:ph type="sldNum" sz="quarter" idx="4"/>
          </p:nvPr>
        </p:nvSpPr>
        <p:spPr bwMode="gray">
          <a:xfrm>
            <a:off x="1828800" y="6477000"/>
            <a:ext cx="838200" cy="152400"/>
          </a:xfrm>
        </p:spPr>
        <p:txBody>
          <a:bodyPr/>
          <a:lstStyle>
            <a:lvl1pPr>
              <a:defRPr/>
            </a:lvl1pPr>
          </a:lstStyle>
          <a:p>
            <a:fld id="{C44A73EB-9417-48F4-9623-308035D82ADD}" type="slidenum">
              <a:rPr lang="en-US"/>
              <a:pPr/>
              <a:t>‹#›</a:t>
            </a:fld>
            <a:endParaRPr lang="en-US"/>
          </a:p>
        </p:txBody>
      </p:sp>
      <p:sp>
        <p:nvSpPr>
          <p:cNvPr id="3093" name="Text Box 21"/>
          <p:cNvSpPr txBox="1">
            <a:spLocks noChangeArrowheads="1"/>
          </p:cNvSpPr>
          <p:nvPr/>
        </p:nvSpPr>
        <p:spPr bwMode="gray">
          <a:xfrm>
            <a:off x="4495800" y="6229350"/>
            <a:ext cx="2209800" cy="274638"/>
          </a:xfrm>
          <a:prstGeom prst="rect">
            <a:avLst/>
          </a:prstGeom>
          <a:noFill/>
          <a:ln w="9525">
            <a:noFill/>
            <a:miter lim="800000"/>
            <a:headEnd/>
            <a:tailEnd/>
          </a:ln>
          <a:effectLst/>
        </p:spPr>
        <p:txBody>
          <a:bodyPr>
            <a:spAutoFit/>
          </a:bodyPr>
          <a:lstStyle/>
          <a:p>
            <a:pPr algn="r"/>
            <a:r>
              <a:rPr lang="en-US" sz="1200" dirty="0" smtClean="0"/>
              <a:t>Shibu lijack </a:t>
            </a:r>
            <a:endParaRPr lang="en-US" sz="1200" dirty="0"/>
          </a:p>
        </p:txBody>
      </p:sp>
      <p:sp>
        <p:nvSpPr>
          <p:cNvPr id="3099" name="Line 27"/>
          <p:cNvSpPr>
            <a:spLocks noChangeShapeType="1"/>
          </p:cNvSpPr>
          <p:nvPr/>
        </p:nvSpPr>
        <p:spPr bwMode="gray">
          <a:xfrm>
            <a:off x="444500" y="6375400"/>
            <a:ext cx="5257800" cy="0"/>
          </a:xfrm>
          <a:prstGeom prst="line">
            <a:avLst/>
          </a:prstGeom>
          <a:noFill/>
          <a:ln w="6350">
            <a:solidFill>
              <a:schemeClr val="tx1"/>
            </a:solidFill>
            <a:round/>
            <a:headEnd/>
            <a:tailEnd/>
          </a:ln>
          <a:effectLst/>
        </p:spPr>
        <p:txBody>
          <a:bodyPr/>
          <a:lstStyle/>
          <a:p>
            <a:endParaRPr lang="en-US"/>
          </a:p>
        </p:txBody>
      </p:sp>
      <p:pic>
        <p:nvPicPr>
          <p:cNvPr id="10" name="Picture 39" descr="original_metal_b"/>
          <p:cNvPicPr>
            <a:picLocks noChangeAspect="1" noChangeArrowheads="1" noCrop="1"/>
          </p:cNvPicPr>
          <p:nvPr userDrawn="1"/>
        </p:nvPicPr>
        <p:blipFill>
          <a:blip r:embed="rId3">
            <a:clrChange>
              <a:clrFrom>
                <a:srgbClr val="020202"/>
              </a:clrFrom>
              <a:clrTo>
                <a:srgbClr val="020202">
                  <a:alpha val="0"/>
                </a:srgbClr>
              </a:clrTo>
            </a:clrChange>
          </a:blip>
          <a:srcRect/>
          <a:stretch>
            <a:fillRect/>
          </a:stretch>
        </p:blipFill>
        <p:spPr bwMode="auto">
          <a:xfrm>
            <a:off x="7696200" y="5543550"/>
            <a:ext cx="1447800" cy="1314450"/>
          </a:xfrm>
          <a:prstGeom prst="rect">
            <a:avLst/>
          </a:prstGeom>
          <a:noFill/>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www.themegallery.com</a:t>
            </a:r>
          </a:p>
        </p:txBody>
      </p:sp>
      <p:sp>
        <p:nvSpPr>
          <p:cNvPr id="6" name="Slide Number Placeholder 5"/>
          <p:cNvSpPr>
            <a:spLocks noGrp="1"/>
          </p:cNvSpPr>
          <p:nvPr>
            <p:ph type="sldNum" sz="quarter" idx="12"/>
          </p:nvPr>
        </p:nvSpPr>
        <p:spPr/>
        <p:txBody>
          <a:bodyPr/>
          <a:lstStyle>
            <a:lvl1pPr>
              <a:defRPr/>
            </a:lvl1pPr>
          </a:lstStyle>
          <a:p>
            <a:fld id="{91A1A2EF-8F11-4745-B03A-8525837D209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66700"/>
            <a:ext cx="2057400" cy="6134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66700"/>
            <a:ext cx="6019800" cy="6134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www.themegallery.com</a:t>
            </a:r>
          </a:p>
        </p:txBody>
      </p:sp>
      <p:sp>
        <p:nvSpPr>
          <p:cNvPr id="6" name="Slide Number Placeholder 5"/>
          <p:cNvSpPr>
            <a:spLocks noGrp="1"/>
          </p:cNvSpPr>
          <p:nvPr>
            <p:ph type="sldNum" sz="quarter" idx="12"/>
          </p:nvPr>
        </p:nvSpPr>
        <p:spPr/>
        <p:txBody>
          <a:bodyPr/>
          <a:lstStyle>
            <a:lvl1pPr>
              <a:defRPr/>
            </a:lvl1pPr>
          </a:lstStyle>
          <a:p>
            <a:fld id="{833B1F63-13B4-4935-9D09-E94C5AF61E7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5943600" y="6400800"/>
            <a:ext cx="2133600" cy="307975"/>
          </a:xfrm>
        </p:spPr>
        <p:txBody>
          <a:bodyPr/>
          <a:lstStyle>
            <a:lvl1pPr>
              <a:defRPr/>
            </a:lvl1pPr>
          </a:lstStyle>
          <a:p>
            <a:r>
              <a:rPr lang="en-US" dirty="0" smtClean="0"/>
              <a:t>Shibu lijack</a:t>
            </a:r>
            <a:endParaRPr lang="en-US" dirty="0"/>
          </a:p>
        </p:txBody>
      </p:sp>
      <p:sp>
        <p:nvSpPr>
          <p:cNvPr id="6" name="Slide Number Placeholder 5"/>
          <p:cNvSpPr>
            <a:spLocks noGrp="1"/>
          </p:cNvSpPr>
          <p:nvPr>
            <p:ph type="sldNum" sz="quarter" idx="12"/>
          </p:nvPr>
        </p:nvSpPr>
        <p:spPr/>
        <p:txBody>
          <a:bodyPr/>
          <a:lstStyle>
            <a:lvl1pPr>
              <a:defRPr/>
            </a:lvl1pPr>
          </a:lstStyle>
          <a:p>
            <a:fld id="{1CFFAAD4-296E-48DD-A8E1-7867F4D106D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5943600" y="6400800"/>
            <a:ext cx="1981200" cy="307975"/>
          </a:xfrm>
        </p:spPr>
        <p:txBody>
          <a:bodyPr/>
          <a:lstStyle>
            <a:lvl1pPr>
              <a:defRPr/>
            </a:lvl1pPr>
          </a:lstStyle>
          <a:p>
            <a:r>
              <a:rPr lang="en-US"/>
              <a:t>www.themegallery.com</a:t>
            </a:r>
          </a:p>
        </p:txBody>
      </p:sp>
      <p:sp>
        <p:nvSpPr>
          <p:cNvPr id="6" name="Slide Number Placeholder 5"/>
          <p:cNvSpPr>
            <a:spLocks noGrp="1"/>
          </p:cNvSpPr>
          <p:nvPr>
            <p:ph type="sldNum" sz="quarter" idx="12"/>
          </p:nvPr>
        </p:nvSpPr>
        <p:spPr/>
        <p:txBody>
          <a:bodyPr/>
          <a:lstStyle>
            <a:lvl1pPr>
              <a:defRPr/>
            </a:lvl1pPr>
          </a:lstStyle>
          <a:p>
            <a:fld id="{4257CFDB-76AD-4A4C-A13B-8740C2159C2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www.themegallery.com</a:t>
            </a:r>
          </a:p>
        </p:txBody>
      </p:sp>
      <p:sp>
        <p:nvSpPr>
          <p:cNvPr id="7" name="Slide Number Placeholder 6"/>
          <p:cNvSpPr>
            <a:spLocks noGrp="1"/>
          </p:cNvSpPr>
          <p:nvPr>
            <p:ph type="sldNum" sz="quarter" idx="12"/>
          </p:nvPr>
        </p:nvSpPr>
        <p:spPr/>
        <p:txBody>
          <a:bodyPr/>
          <a:lstStyle>
            <a:lvl1pPr>
              <a:defRPr/>
            </a:lvl1pPr>
          </a:lstStyle>
          <a:p>
            <a:fld id="{807E820B-C18D-4833-A196-2E5D25F972F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www.themegallery.com</a:t>
            </a:r>
          </a:p>
        </p:txBody>
      </p:sp>
      <p:sp>
        <p:nvSpPr>
          <p:cNvPr id="9" name="Slide Number Placeholder 8"/>
          <p:cNvSpPr>
            <a:spLocks noGrp="1"/>
          </p:cNvSpPr>
          <p:nvPr>
            <p:ph type="sldNum" sz="quarter" idx="12"/>
          </p:nvPr>
        </p:nvSpPr>
        <p:spPr/>
        <p:txBody>
          <a:bodyPr/>
          <a:lstStyle>
            <a:lvl1pPr>
              <a:defRPr/>
            </a:lvl1pPr>
          </a:lstStyle>
          <a:p>
            <a:fld id="{9FF29F6B-BB06-49C0-9FD8-508035FEA12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www.themegallery.com</a:t>
            </a:r>
          </a:p>
        </p:txBody>
      </p:sp>
      <p:sp>
        <p:nvSpPr>
          <p:cNvPr id="5" name="Slide Number Placeholder 4"/>
          <p:cNvSpPr>
            <a:spLocks noGrp="1"/>
          </p:cNvSpPr>
          <p:nvPr>
            <p:ph type="sldNum" sz="quarter" idx="12"/>
          </p:nvPr>
        </p:nvSpPr>
        <p:spPr/>
        <p:txBody>
          <a:bodyPr/>
          <a:lstStyle>
            <a:lvl1pPr>
              <a:defRPr/>
            </a:lvl1pPr>
          </a:lstStyle>
          <a:p>
            <a:fld id="{EC5076DF-CA7C-4D28-AE7C-DD4349F7904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www.themegallery.com</a:t>
            </a:r>
          </a:p>
        </p:txBody>
      </p:sp>
      <p:sp>
        <p:nvSpPr>
          <p:cNvPr id="4" name="Slide Number Placeholder 3"/>
          <p:cNvSpPr>
            <a:spLocks noGrp="1"/>
          </p:cNvSpPr>
          <p:nvPr>
            <p:ph type="sldNum" sz="quarter" idx="12"/>
          </p:nvPr>
        </p:nvSpPr>
        <p:spPr/>
        <p:txBody>
          <a:bodyPr/>
          <a:lstStyle>
            <a:lvl1pPr>
              <a:defRPr/>
            </a:lvl1pPr>
          </a:lstStyle>
          <a:p>
            <a:fld id="{C4A5DDE1-35F8-4542-AB4C-98032DE4BC2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www.themegallery.com</a:t>
            </a:r>
          </a:p>
        </p:txBody>
      </p:sp>
      <p:sp>
        <p:nvSpPr>
          <p:cNvPr id="7" name="Slide Number Placeholder 6"/>
          <p:cNvSpPr>
            <a:spLocks noGrp="1"/>
          </p:cNvSpPr>
          <p:nvPr>
            <p:ph type="sldNum" sz="quarter" idx="12"/>
          </p:nvPr>
        </p:nvSpPr>
        <p:spPr/>
        <p:txBody>
          <a:bodyPr/>
          <a:lstStyle>
            <a:lvl1pPr>
              <a:defRPr/>
            </a:lvl1pPr>
          </a:lstStyle>
          <a:p>
            <a:fld id="{44FCCC32-1A6E-4163-B5C4-CD0E62EEF58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Bitmap_128.bmp"/>
          <p:cNvPicPr>
            <a:picLocks noChangeAspect="1"/>
          </p:cNvPicPr>
          <p:nvPr userDrawn="1"/>
        </p:nvPicPr>
        <p:blipFill>
          <a:blip r:embed="rId2"/>
          <a:srcRect/>
          <a:stretch>
            <a:fillRect/>
          </a:stretch>
        </p:blipFill>
        <p:spPr>
          <a:xfrm>
            <a:off x="381000" y="990600"/>
            <a:ext cx="5486400" cy="4267200"/>
          </a:xfrm>
          <a:prstGeom prst="rect">
            <a:avLst/>
          </a:prstGeom>
        </p:spPr>
      </p:pic>
      <p:sp>
        <p:nvSpPr>
          <p:cNvPr id="2" name="Title 1"/>
          <p:cNvSpPr>
            <a:spLocks noGrp="1"/>
          </p:cNvSpPr>
          <p:nvPr>
            <p:ph type="title"/>
          </p:nvPr>
        </p:nvSpPr>
        <p:spPr>
          <a:xfrm>
            <a:off x="152400" y="152400"/>
            <a:ext cx="5486400" cy="566738"/>
          </a:xfrm>
        </p:spPr>
        <p:txBody>
          <a:bodyPr anchor="b"/>
          <a:lstStyle>
            <a:lvl1pPr algn="l">
              <a:defRPr sz="2000" b="1"/>
            </a:lvl1pPr>
          </a:lstStyle>
          <a:p>
            <a:r>
              <a:rPr lang="en-US" smtClean="0"/>
              <a:t>Click to edit Master title style</a:t>
            </a:r>
            <a:endParaRPr lang="en-US"/>
          </a:p>
        </p:txBody>
      </p:sp>
      <p:sp>
        <p:nvSpPr>
          <p:cNvPr id="4" name="Text Placeholder 3"/>
          <p:cNvSpPr>
            <a:spLocks noGrp="1"/>
          </p:cNvSpPr>
          <p:nvPr>
            <p:ph type="body" sz="half" idx="2"/>
          </p:nvPr>
        </p:nvSpPr>
        <p:spPr>
          <a:xfrm>
            <a:off x="38100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www.themegallery.com</a:t>
            </a:r>
          </a:p>
        </p:txBody>
      </p:sp>
      <p:sp>
        <p:nvSpPr>
          <p:cNvPr id="9" name="Rectangle 8"/>
          <p:cNvSpPr/>
          <p:nvPr userDrawn="1"/>
        </p:nvSpPr>
        <p:spPr bwMode="auto">
          <a:xfrm>
            <a:off x="533400" y="1524000"/>
            <a:ext cx="5181600" cy="3200400"/>
          </a:xfrm>
          <a:prstGeom prst="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entury Gothic" pitchFamily="34" charset="0"/>
            </a:endParaRPr>
          </a:p>
        </p:txBody>
      </p:sp>
      <p:sp>
        <p:nvSpPr>
          <p:cNvPr id="7" name="Slide Number Placeholder 6"/>
          <p:cNvSpPr>
            <a:spLocks noGrp="1"/>
          </p:cNvSpPr>
          <p:nvPr>
            <p:ph type="sldNum" sz="quarter" idx="12"/>
          </p:nvPr>
        </p:nvSpPr>
        <p:spPr/>
        <p:txBody>
          <a:bodyPr/>
          <a:lstStyle>
            <a:lvl1pPr>
              <a:defRPr/>
            </a:lvl1pPr>
          </a:lstStyle>
          <a:p>
            <a:fld id="{194ED6E0-56AE-4CE8-9510-CB2DE4138608}" type="slidenum">
              <a:rPr lang="en-US"/>
              <a:pPr/>
              <a:t>‹#›</a:t>
            </a:fld>
            <a:endParaRPr lang="en-US"/>
          </a:p>
        </p:txBody>
      </p:sp>
      <p:sp>
        <p:nvSpPr>
          <p:cNvPr id="3" name="Picture Placeholder 2"/>
          <p:cNvSpPr>
            <a:spLocks noGrp="1"/>
          </p:cNvSpPr>
          <p:nvPr>
            <p:ph type="pic" idx="1"/>
          </p:nvPr>
        </p:nvSpPr>
        <p:spPr>
          <a:xfrm>
            <a:off x="533400" y="1524000"/>
            <a:ext cx="5181600" cy="3200400"/>
          </a:xfrm>
        </p:spPr>
        <p:txBody>
          <a:bodyPr/>
          <a:lstStyle>
            <a:lvl1pPr marL="0" indent="0">
              <a:buNone/>
              <a:defRPr sz="3200">
                <a:solidFill>
                  <a:schemeClr val="accent4">
                    <a:lumMod val="1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3"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black">
          <a:xfrm>
            <a:off x="457200" y="266700"/>
            <a:ext cx="72771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dt" sz="half" idx="2"/>
          </p:nvPr>
        </p:nvSpPr>
        <p:spPr bwMode="auto">
          <a:xfrm>
            <a:off x="279400" y="6515100"/>
            <a:ext cx="1219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9" name="Rectangle 5"/>
          <p:cNvSpPr>
            <a:spLocks noGrp="1" noChangeArrowheads="1"/>
          </p:cNvSpPr>
          <p:nvPr>
            <p:ph type="ftr" sz="quarter" idx="3"/>
          </p:nvPr>
        </p:nvSpPr>
        <p:spPr bwMode="auto">
          <a:xfrm>
            <a:off x="5943600" y="6400800"/>
            <a:ext cx="2057400" cy="307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en-US" dirty="0" smtClean="0"/>
              <a:t>Shibu lijack</a:t>
            </a:r>
            <a:endParaRPr lang="en-US" dirty="0"/>
          </a:p>
        </p:txBody>
      </p:sp>
      <p:sp>
        <p:nvSpPr>
          <p:cNvPr id="1030" name="Rectangle 6"/>
          <p:cNvSpPr>
            <a:spLocks noGrp="1" noChangeArrowheads="1"/>
          </p:cNvSpPr>
          <p:nvPr>
            <p:ph type="sldNum" sz="quarter" idx="4"/>
          </p:nvPr>
        </p:nvSpPr>
        <p:spPr bwMode="auto">
          <a:xfrm>
            <a:off x="1498600" y="6515100"/>
            <a:ext cx="12954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fld id="{74109F13-B12F-411D-8965-9F8890FBE1F9}" type="slidenum">
              <a:rPr lang="en-US"/>
              <a:pPr/>
              <a:t>‹#›</a:t>
            </a:fld>
            <a:endParaRPr lang="en-US"/>
          </a:p>
        </p:txBody>
      </p:sp>
      <p:sp>
        <p:nvSpPr>
          <p:cNvPr id="1027" name="Rectangle 3"/>
          <p:cNvSpPr>
            <a:spLocks noGrp="1" noChangeArrowheads="1"/>
          </p:cNvSpPr>
          <p:nvPr>
            <p:ph type="body" idx="1"/>
          </p:nvPr>
        </p:nvSpPr>
        <p:spPr bwMode="auto">
          <a:xfrm>
            <a:off x="533400" y="1219200"/>
            <a:ext cx="81534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7" name="Line 33"/>
          <p:cNvSpPr>
            <a:spLocks noChangeShapeType="1"/>
          </p:cNvSpPr>
          <p:nvPr/>
        </p:nvSpPr>
        <p:spPr bwMode="auto">
          <a:xfrm>
            <a:off x="304800" y="6553200"/>
            <a:ext cx="5715000" cy="0"/>
          </a:xfrm>
          <a:prstGeom prst="line">
            <a:avLst/>
          </a:prstGeom>
          <a:noFill/>
          <a:ln w="6350">
            <a:solidFill>
              <a:schemeClr val="tx1"/>
            </a:solidFill>
            <a:round/>
            <a:headEnd/>
            <a:tailEnd/>
          </a:ln>
          <a:effectLst/>
        </p:spPr>
        <p:txBody>
          <a:bodyPr/>
          <a:lstStyle/>
          <a:p>
            <a:endParaRPr lang="en-US"/>
          </a:p>
        </p:txBody>
      </p:sp>
      <p:pic>
        <p:nvPicPr>
          <p:cNvPr id="10" name="Picture 39" descr="original_metal_b"/>
          <p:cNvPicPr>
            <a:picLocks noChangeAspect="1" noChangeArrowheads="1" noCrop="1"/>
          </p:cNvPicPr>
          <p:nvPr/>
        </p:nvPicPr>
        <p:blipFill>
          <a:blip r:embed="rId14">
            <a:clrChange>
              <a:clrFrom>
                <a:srgbClr val="020202"/>
              </a:clrFrom>
              <a:clrTo>
                <a:srgbClr val="020202">
                  <a:alpha val="0"/>
                </a:srgbClr>
              </a:clrTo>
            </a:clrChange>
          </a:blip>
          <a:srcRect/>
          <a:stretch>
            <a:fillRect/>
          </a:stretch>
        </p:blipFill>
        <p:spPr bwMode="auto">
          <a:xfrm>
            <a:off x="7696200" y="5543550"/>
            <a:ext cx="1447800" cy="1314450"/>
          </a:xfrm>
          <a:prstGeom prst="rect">
            <a:avLst/>
          </a:prstGeom>
          <a:noFill/>
        </p:spPr>
      </p:pic>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dt="0"/>
  <p:txStyles>
    <p:titleStyle>
      <a:lvl1pPr algn="l" rtl="0" eaLnBrk="1" fontAlgn="base" hangingPunct="1">
        <a:spcBef>
          <a:spcPct val="0"/>
        </a:spcBef>
        <a:spcAft>
          <a:spcPct val="0"/>
        </a:spcAft>
        <a:defRPr sz="3600" b="1">
          <a:solidFill>
            <a:schemeClr val="tx1"/>
          </a:solidFill>
          <a:latin typeface="+mj-lt"/>
          <a:ea typeface="+mj-ea"/>
          <a:cs typeface="+mj-cs"/>
        </a:defRPr>
      </a:lvl1pPr>
      <a:lvl2pPr algn="l" rtl="0" eaLnBrk="1" fontAlgn="base" hangingPunct="1">
        <a:spcBef>
          <a:spcPct val="0"/>
        </a:spcBef>
        <a:spcAft>
          <a:spcPct val="0"/>
        </a:spcAft>
        <a:defRPr sz="3600" b="1">
          <a:solidFill>
            <a:schemeClr val="tx1"/>
          </a:solidFill>
          <a:latin typeface="Arial" charset="0"/>
        </a:defRPr>
      </a:lvl2pPr>
      <a:lvl3pPr algn="l" rtl="0" eaLnBrk="1" fontAlgn="base" hangingPunct="1">
        <a:spcBef>
          <a:spcPct val="0"/>
        </a:spcBef>
        <a:spcAft>
          <a:spcPct val="0"/>
        </a:spcAft>
        <a:defRPr sz="3600" b="1">
          <a:solidFill>
            <a:schemeClr val="tx1"/>
          </a:solidFill>
          <a:latin typeface="Arial" charset="0"/>
        </a:defRPr>
      </a:lvl3pPr>
      <a:lvl4pPr algn="l" rtl="0" eaLnBrk="1" fontAlgn="base" hangingPunct="1">
        <a:spcBef>
          <a:spcPct val="0"/>
        </a:spcBef>
        <a:spcAft>
          <a:spcPct val="0"/>
        </a:spcAft>
        <a:defRPr sz="3600" b="1">
          <a:solidFill>
            <a:schemeClr val="tx1"/>
          </a:solidFill>
          <a:latin typeface="Arial" charset="0"/>
        </a:defRPr>
      </a:lvl4pPr>
      <a:lvl5pPr algn="l" rtl="0" eaLnBrk="1" fontAlgn="base" hangingPunct="1">
        <a:spcBef>
          <a:spcPct val="0"/>
        </a:spcBef>
        <a:spcAft>
          <a:spcPct val="0"/>
        </a:spcAft>
        <a:defRPr sz="3600" b="1">
          <a:solidFill>
            <a:schemeClr val="tx1"/>
          </a:solidFill>
          <a:latin typeface="Arial" charset="0"/>
        </a:defRPr>
      </a:lvl5pPr>
      <a:lvl6pPr marL="457200" algn="l" rtl="0" eaLnBrk="1" fontAlgn="base" hangingPunct="1">
        <a:spcBef>
          <a:spcPct val="0"/>
        </a:spcBef>
        <a:spcAft>
          <a:spcPct val="0"/>
        </a:spcAft>
        <a:defRPr sz="3600" b="1">
          <a:solidFill>
            <a:schemeClr val="tx1"/>
          </a:solidFill>
          <a:latin typeface="Arial" charset="0"/>
        </a:defRPr>
      </a:lvl6pPr>
      <a:lvl7pPr marL="914400" algn="l" rtl="0" eaLnBrk="1" fontAlgn="base" hangingPunct="1">
        <a:spcBef>
          <a:spcPct val="0"/>
        </a:spcBef>
        <a:spcAft>
          <a:spcPct val="0"/>
        </a:spcAft>
        <a:defRPr sz="3600" b="1">
          <a:solidFill>
            <a:schemeClr val="tx1"/>
          </a:solidFill>
          <a:latin typeface="Arial" charset="0"/>
        </a:defRPr>
      </a:lvl7pPr>
      <a:lvl8pPr marL="1371600" algn="l" rtl="0" eaLnBrk="1" fontAlgn="base" hangingPunct="1">
        <a:spcBef>
          <a:spcPct val="0"/>
        </a:spcBef>
        <a:spcAft>
          <a:spcPct val="0"/>
        </a:spcAft>
        <a:defRPr sz="3600" b="1">
          <a:solidFill>
            <a:schemeClr val="tx1"/>
          </a:solidFill>
          <a:latin typeface="Arial" charset="0"/>
        </a:defRPr>
      </a:lvl8pPr>
      <a:lvl9pPr marL="1828800" algn="l" rtl="0" eaLnBrk="1" fontAlgn="base" hangingPunct="1">
        <a:spcBef>
          <a:spcPct val="0"/>
        </a:spcBef>
        <a:spcAft>
          <a:spcPct val="0"/>
        </a:spcAft>
        <a:defRPr sz="3600" b="1">
          <a:solidFill>
            <a:schemeClr val="tx1"/>
          </a:solidFill>
          <a:latin typeface="Arial" charset="0"/>
        </a:defRPr>
      </a:lvl9pPr>
    </p:titleStyle>
    <p:bodyStyle>
      <a:lvl1pPr marL="342900" indent="-342900" algn="l" rtl="0" eaLnBrk="1" fontAlgn="base" hangingPunct="1">
        <a:spcBef>
          <a:spcPct val="20000"/>
        </a:spcBef>
        <a:spcAft>
          <a:spcPct val="0"/>
        </a:spcAft>
        <a:buClr>
          <a:schemeClr val="tx2"/>
        </a:buClr>
        <a:buSzPct val="115000"/>
        <a:buFont typeface="Wingdings" pitchFamily="2" charset="2"/>
        <a:buChar char="§"/>
        <a:defRPr sz="2800">
          <a:solidFill>
            <a:schemeClr val="tx2"/>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12.xml"/><Relationship Id="rId1" Type="http://schemas.openxmlformats.org/officeDocument/2006/relationships/slideLayout" Target="../slideLayouts/slideLayout2.xml"/><Relationship Id="rId4" Type="http://schemas.openxmlformats.org/officeDocument/2006/relationships/slide" Target="slide14.xml"/></Relationships>
</file>

<file path=ppt/slides/_rels/slide12.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4.xml"/><Relationship Id="rId1" Type="http://schemas.openxmlformats.org/officeDocument/2006/relationships/slideLayout" Target="../slideLayouts/slideLayout2.xml"/><Relationship Id="rId4" Type="http://schemas.openxmlformats.org/officeDocument/2006/relationships/slide" Target="slide26.xml"/></Relationships>
</file>

<file path=ppt/slides/_rels/slide13.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27.xml"/><Relationship Id="rId1" Type="http://schemas.openxmlformats.org/officeDocument/2006/relationships/slideLayout" Target="../slideLayouts/slideLayout2.xml"/><Relationship Id="rId4" Type="http://schemas.openxmlformats.org/officeDocument/2006/relationships/slide" Target="slide29.xml"/></Relationships>
</file>

<file path=ppt/slides/_rels/slide14.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slide" Target="slide3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3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Grp="1" noChangeArrowheads="1"/>
          </p:cNvSpPr>
          <p:nvPr>
            <p:ph type="ctrTitle"/>
          </p:nvPr>
        </p:nvSpPr>
        <p:spPr>
          <a:xfrm>
            <a:off x="251520" y="4149080"/>
            <a:ext cx="8519864" cy="1219200"/>
          </a:xfrm>
        </p:spPr>
        <p:txBody>
          <a:bodyPr/>
          <a:lstStyle/>
          <a:p>
            <a:r>
              <a:rPr lang="fa-IR" sz="4800" b="1" dirty="0">
                <a:solidFill>
                  <a:srgbClr val="FFFF00"/>
                </a:solidFill>
                <a:effectLst/>
                <a:cs typeface="B Titr" pitchFamily="2" charset="-78"/>
              </a:rPr>
              <a:t>کنکاشی پیرامون  راهبرد جدید آمریکا </a:t>
            </a:r>
            <a:endParaRPr lang="en-US" sz="4800" dirty="0">
              <a:solidFill>
                <a:srgbClr val="FFFF00"/>
              </a:solidFill>
              <a:cs typeface="B Titr" pitchFamily="2" charset="-78"/>
            </a:endParaRPr>
          </a:p>
        </p:txBody>
      </p:sp>
      <p:sp>
        <p:nvSpPr>
          <p:cNvPr id="59397" name="Rectangle 5"/>
          <p:cNvSpPr>
            <a:spLocks noGrp="1" noChangeArrowheads="1"/>
          </p:cNvSpPr>
          <p:nvPr>
            <p:ph type="subTitle" idx="1"/>
          </p:nvPr>
        </p:nvSpPr>
        <p:spPr>
          <a:xfrm>
            <a:off x="1763688" y="5301208"/>
            <a:ext cx="5181600" cy="735360"/>
          </a:xfrm>
        </p:spPr>
        <p:txBody>
          <a:bodyPr/>
          <a:lstStyle/>
          <a:p>
            <a:pPr algn="ctr" rtl="1"/>
            <a:r>
              <a:rPr lang="fa-IR" sz="3600" b="1" dirty="0" smtClean="0">
                <a:solidFill>
                  <a:srgbClr val="FFFF00"/>
                </a:solidFill>
              </a:rPr>
              <a:t>مهر 1396</a:t>
            </a:r>
            <a:endParaRPr lang="en-US" sz="3600" dirty="0">
              <a:solidFill>
                <a:srgbClr val="FFFF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smtClean="0">
                <a:solidFill>
                  <a:srgbClr val="FFFF00"/>
                </a:solidFill>
                <a:cs typeface="B Titr" pitchFamily="2" charset="-78"/>
              </a:rPr>
              <a:t>گام های ارتقای قدرت نظامی آمریکا در منطقه</a:t>
            </a:r>
            <a:endParaRPr lang="en-US" sz="2800" dirty="0">
              <a:solidFill>
                <a:srgbClr val="FFFF00"/>
              </a:solidFill>
              <a:cs typeface="B Titr" pitchFamily="2" charset="-78"/>
            </a:endParaRPr>
          </a:p>
        </p:txBody>
      </p:sp>
      <p:sp>
        <p:nvSpPr>
          <p:cNvPr id="3" name="Content Placeholder 2"/>
          <p:cNvSpPr>
            <a:spLocks noGrp="1"/>
          </p:cNvSpPr>
          <p:nvPr>
            <p:ph idx="1"/>
          </p:nvPr>
        </p:nvSpPr>
        <p:spPr>
          <a:xfrm>
            <a:off x="0" y="1556792"/>
            <a:ext cx="9144000" cy="5013176"/>
          </a:xfrm>
        </p:spPr>
        <p:txBody>
          <a:bodyPr/>
          <a:lstStyle/>
          <a:p>
            <a:pPr marL="88900" indent="0" algn="just" defTabSz="217488" rtl="1">
              <a:lnSpc>
                <a:spcPct val="150000"/>
              </a:lnSpc>
              <a:buNone/>
            </a:pPr>
            <a:r>
              <a:rPr lang="fa-IR" sz="2700" b="1" dirty="0" smtClean="0">
                <a:solidFill>
                  <a:srgbClr val="FFFF00"/>
                </a:solidFill>
                <a:cs typeface="B Nazanin" pitchFamily="2" charset="-78"/>
              </a:rPr>
              <a:t>1- روزآمدسازی برنامه های آفندی آمریکا </a:t>
            </a:r>
            <a:r>
              <a:rPr lang="fa-IR" sz="2700" b="1" dirty="0">
                <a:solidFill>
                  <a:srgbClr val="FFFF00"/>
                </a:solidFill>
                <a:cs typeface="B Nazanin" pitchFamily="2" charset="-78"/>
              </a:rPr>
              <a:t>به منظور </a:t>
            </a:r>
            <a:r>
              <a:rPr lang="fa-IR" sz="2700" b="1" dirty="0" smtClean="0">
                <a:solidFill>
                  <a:srgbClr val="FFFF00"/>
                </a:solidFill>
                <a:cs typeface="B Nazanin" pitchFamily="2" charset="-78"/>
              </a:rPr>
              <a:t>مقابله با تهدیدهای ایران </a:t>
            </a:r>
            <a:r>
              <a:rPr lang="fa-IR" sz="2700" b="1" dirty="0">
                <a:solidFill>
                  <a:srgbClr val="FFFF00"/>
                </a:solidFill>
                <a:cs typeface="B Nazanin" pitchFamily="2" charset="-78"/>
              </a:rPr>
              <a:t>علیه منافع واشنگتن در منطقه و ارتقای سطح آمادگی </a:t>
            </a:r>
            <a:r>
              <a:rPr lang="fa-IR" sz="2700" b="1" dirty="0" smtClean="0">
                <a:solidFill>
                  <a:srgbClr val="FFFF00"/>
                </a:solidFill>
                <a:cs typeface="B Nazanin" pitchFamily="2" charset="-78"/>
              </a:rPr>
              <a:t>نظامی در منطقه </a:t>
            </a:r>
          </a:p>
          <a:p>
            <a:pPr marL="88900" indent="0" algn="just" defTabSz="217488" rtl="1">
              <a:lnSpc>
                <a:spcPct val="150000"/>
              </a:lnSpc>
              <a:buNone/>
            </a:pPr>
            <a:r>
              <a:rPr lang="fa-IR" sz="2700" b="1" dirty="0" smtClean="0">
                <a:solidFill>
                  <a:srgbClr val="FFFF00"/>
                </a:solidFill>
                <a:cs typeface="B Nazanin" pitchFamily="2" charset="-78"/>
              </a:rPr>
              <a:t>2- تهیه برنامه های </a:t>
            </a:r>
            <a:r>
              <a:rPr lang="fa-IR" sz="2700" b="1" dirty="0">
                <a:solidFill>
                  <a:srgbClr val="FFFF00"/>
                </a:solidFill>
                <a:cs typeface="B Nazanin" pitchFamily="2" charset="-78"/>
              </a:rPr>
              <a:t>روزآمد به منظور مواجهه با افزایش احتمال منازعه مستقیم نظامی با ایران در سایر </a:t>
            </a:r>
            <a:r>
              <a:rPr lang="fa-IR" sz="2700" b="1" dirty="0" smtClean="0">
                <a:solidFill>
                  <a:srgbClr val="FFFF00"/>
                </a:solidFill>
                <a:cs typeface="B Nazanin" pitchFamily="2" charset="-78"/>
              </a:rPr>
              <a:t>مناطق.</a:t>
            </a:r>
          </a:p>
          <a:p>
            <a:pPr marL="88900" indent="0" algn="just" defTabSz="217488" rtl="1">
              <a:lnSpc>
                <a:spcPct val="150000"/>
              </a:lnSpc>
              <a:buNone/>
            </a:pPr>
            <a:r>
              <a:rPr lang="fa-IR" sz="2700" b="1" dirty="0" smtClean="0">
                <a:solidFill>
                  <a:srgbClr val="FFFF00"/>
                </a:solidFill>
                <a:cs typeface="B Nazanin" pitchFamily="2" charset="-78"/>
              </a:rPr>
              <a:t>3- بهره گیری همه جانبه </a:t>
            </a:r>
            <a:r>
              <a:rPr lang="fa-IR" sz="2700" b="1" dirty="0">
                <a:solidFill>
                  <a:srgbClr val="FFFF00"/>
                </a:solidFill>
                <a:cs typeface="B Nazanin" pitchFamily="2" charset="-78"/>
              </a:rPr>
              <a:t>از </a:t>
            </a:r>
            <a:r>
              <a:rPr lang="fa-IR" sz="2700" b="1" dirty="0" smtClean="0">
                <a:solidFill>
                  <a:srgbClr val="FFFF00"/>
                </a:solidFill>
                <a:cs typeface="B Nazanin" pitchFamily="2" charset="-78"/>
              </a:rPr>
              <a:t>ظرفیت های </a:t>
            </a:r>
            <a:r>
              <a:rPr lang="fa-IR" sz="2700" b="1" dirty="0">
                <a:solidFill>
                  <a:srgbClr val="FFFF00"/>
                </a:solidFill>
                <a:cs typeface="B Nazanin" pitchFamily="2" charset="-78"/>
              </a:rPr>
              <a:t>حقوق </a:t>
            </a:r>
            <a:r>
              <a:rPr lang="fa-IR" sz="2700" b="1" dirty="0" smtClean="0">
                <a:solidFill>
                  <a:srgbClr val="FFFF00"/>
                </a:solidFill>
                <a:cs typeface="B Nazanin" pitchFamily="2" charset="-78"/>
              </a:rPr>
              <a:t>بین الملل </a:t>
            </a:r>
            <a:r>
              <a:rPr lang="fa-IR" sz="2700" b="1" dirty="0">
                <a:solidFill>
                  <a:srgbClr val="FFFF00"/>
                </a:solidFill>
                <a:cs typeface="B Nazanin" pitchFamily="2" charset="-78"/>
              </a:rPr>
              <a:t>برای </a:t>
            </a:r>
            <a:r>
              <a:rPr lang="fa-IR" sz="2700" b="1" dirty="0" smtClean="0">
                <a:solidFill>
                  <a:srgbClr val="FFFF00"/>
                </a:solidFill>
                <a:cs typeface="B Nazanin" pitchFamily="2" charset="-78"/>
              </a:rPr>
              <a:t>مقابله با  </a:t>
            </a:r>
            <a:r>
              <a:rPr lang="fa-IR" sz="2700" b="1" dirty="0">
                <a:solidFill>
                  <a:srgbClr val="FFFF00"/>
                </a:solidFill>
                <a:cs typeface="B Nazanin" pitchFamily="2" charset="-78"/>
              </a:rPr>
              <a:t>رفتارهای پرخطر ایران در عرصه </a:t>
            </a:r>
            <a:r>
              <a:rPr lang="fa-IR" sz="2700" b="1" dirty="0" smtClean="0">
                <a:solidFill>
                  <a:srgbClr val="FFFF00"/>
                </a:solidFill>
                <a:cs typeface="B Nazanin" pitchFamily="2" charset="-78"/>
              </a:rPr>
              <a:t>دریا و خلیج فارس.</a:t>
            </a:r>
            <a:endParaRPr lang="en-US" sz="2700" b="1" dirty="0">
              <a:solidFill>
                <a:srgbClr val="FFFF00"/>
              </a:solidFill>
              <a:cs typeface="B Nazanin" pitchFamily="2" charset="-78"/>
            </a:endParaRPr>
          </a:p>
        </p:txBody>
      </p:sp>
    </p:spTree>
    <p:extLst>
      <p:ext uri="{BB962C8B-B14F-4D97-AF65-F5344CB8AC3E}">
        <p14:creationId xmlns:p14="http://schemas.microsoft.com/office/powerpoint/2010/main" val="276717946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smtClean="0">
                <a:solidFill>
                  <a:srgbClr val="FFFF00"/>
                </a:solidFill>
                <a:cs typeface="B Titr" pitchFamily="2" charset="-78"/>
              </a:rPr>
              <a:t>گام های تشکیل ائتلاف منطقه ای منسجم</a:t>
            </a:r>
            <a:endParaRPr lang="en-US" sz="2800" dirty="0">
              <a:solidFill>
                <a:srgbClr val="FFFF00"/>
              </a:solidFill>
              <a:cs typeface="B Titr" pitchFamily="2" charset="-78"/>
            </a:endParaRPr>
          </a:p>
        </p:txBody>
      </p:sp>
      <p:sp>
        <p:nvSpPr>
          <p:cNvPr id="4" name="Rounded Rectangle 3"/>
          <p:cNvSpPr/>
          <p:nvPr/>
        </p:nvSpPr>
        <p:spPr>
          <a:xfrm>
            <a:off x="813872" y="1916832"/>
            <a:ext cx="7963242"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0" algn="just" defTabSz="217488" rtl="1">
              <a:lnSpc>
                <a:spcPct val="150000"/>
              </a:lnSpc>
              <a:buNone/>
            </a:pPr>
            <a:r>
              <a:rPr lang="fa-IR" sz="2800" b="1" dirty="0">
                <a:solidFill>
                  <a:srgbClr val="FFFF00"/>
                </a:solidFill>
                <a:cs typeface="B Nazanin" pitchFamily="2" charset="-78"/>
              </a:rPr>
              <a:t>ارتقای کمی و کیفی روابط دفاعی و تسلیحاتی با تل آویو</a:t>
            </a:r>
          </a:p>
        </p:txBody>
      </p:sp>
      <p:sp>
        <p:nvSpPr>
          <p:cNvPr id="5" name="Rounded Rectangle 4"/>
          <p:cNvSpPr/>
          <p:nvPr/>
        </p:nvSpPr>
        <p:spPr>
          <a:xfrm>
            <a:off x="784226" y="3068960"/>
            <a:ext cx="7992888"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0" algn="just" defTabSz="217488" rtl="1">
              <a:lnSpc>
                <a:spcPct val="150000"/>
              </a:lnSpc>
              <a:buNone/>
            </a:pPr>
            <a:r>
              <a:rPr lang="fa-IR" sz="2800" b="1" dirty="0" smtClean="0">
                <a:solidFill>
                  <a:srgbClr val="FFFF00"/>
                </a:solidFill>
                <a:cs typeface="B Nazanin" pitchFamily="2" charset="-78"/>
              </a:rPr>
              <a:t>تشکیل </a:t>
            </a:r>
            <a:r>
              <a:rPr lang="fa-IR" sz="2800" b="1" dirty="0">
                <a:solidFill>
                  <a:srgbClr val="FFFF00"/>
                </a:solidFill>
                <a:cs typeface="B Nazanin" pitchFamily="2" charset="-78"/>
              </a:rPr>
              <a:t>و تقویت ائتلاف نظامی کشورهای عرب </a:t>
            </a:r>
            <a:r>
              <a:rPr lang="fa-IR" sz="2800" b="1" dirty="0" smtClean="0">
                <a:solidFill>
                  <a:srgbClr val="FFFF00"/>
                </a:solidFill>
                <a:cs typeface="B Nazanin" pitchFamily="2" charset="-78"/>
              </a:rPr>
              <a:t>منطقه</a:t>
            </a:r>
            <a:endParaRPr lang="fa-IR" sz="2800" b="1" dirty="0">
              <a:solidFill>
                <a:srgbClr val="FFFF00"/>
              </a:solidFill>
              <a:cs typeface="B Nazanin" pitchFamily="2" charset="-78"/>
            </a:endParaRPr>
          </a:p>
        </p:txBody>
      </p:sp>
      <p:sp>
        <p:nvSpPr>
          <p:cNvPr id="6" name="Rounded Rectangle 5"/>
          <p:cNvSpPr/>
          <p:nvPr/>
        </p:nvSpPr>
        <p:spPr>
          <a:xfrm>
            <a:off x="827584" y="4221088"/>
            <a:ext cx="7992888"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tIns="180000" rIns="36000" bIns="180000" rtlCol="0" anchor="ctr"/>
          <a:lstStyle/>
          <a:p>
            <a:pPr marL="88900" indent="0" algn="just" defTabSz="217488" rtl="1">
              <a:lnSpc>
                <a:spcPct val="150000"/>
              </a:lnSpc>
              <a:buNone/>
            </a:pPr>
            <a:r>
              <a:rPr lang="fa-IR" sz="2800" b="1" dirty="0">
                <a:solidFill>
                  <a:srgbClr val="FFFF00"/>
                </a:solidFill>
                <a:cs typeface="B Nazanin" pitchFamily="2" charset="-78"/>
              </a:rPr>
              <a:t>ایجاد سامانه های دفاع موشکی چندلایه در کشورهای حاشیه </a:t>
            </a:r>
            <a:r>
              <a:rPr lang="fa-IR" sz="2800" b="1" dirty="0" smtClean="0">
                <a:solidFill>
                  <a:srgbClr val="FFFF00"/>
                </a:solidFill>
                <a:cs typeface="B Nazanin" pitchFamily="2" charset="-78"/>
              </a:rPr>
              <a:t>ا</a:t>
            </a:r>
            <a:r>
              <a:rPr lang="fa-IR" sz="2800" b="1" dirty="0">
                <a:solidFill>
                  <a:srgbClr val="FFFF00"/>
                </a:solidFill>
                <a:cs typeface="B Nazanin" pitchFamily="2" charset="-78"/>
              </a:rPr>
              <a:t>ی</a:t>
            </a:r>
            <a:endParaRPr lang="en-US" sz="2800" b="1" dirty="0">
              <a:solidFill>
                <a:srgbClr val="FFFF00"/>
              </a:solidFill>
              <a:cs typeface="B Nazanin" pitchFamily="2" charset="-78"/>
            </a:endParaRPr>
          </a:p>
        </p:txBody>
      </p:sp>
      <p:sp>
        <p:nvSpPr>
          <p:cNvPr id="8" name="Striped Right Arrow 7">
            <a:hlinkClick r:id="rId2" action="ppaction://hlinksldjump"/>
          </p:cNvPr>
          <p:cNvSpPr/>
          <p:nvPr/>
        </p:nvSpPr>
        <p:spPr>
          <a:xfrm rot="10800000">
            <a:off x="179512" y="2000519"/>
            <a:ext cx="468051"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triped Right Arrow 8">
            <a:hlinkClick r:id="rId3" action="ppaction://hlinksldjump"/>
          </p:cNvPr>
          <p:cNvSpPr/>
          <p:nvPr/>
        </p:nvSpPr>
        <p:spPr>
          <a:xfrm rot="10800000">
            <a:off x="219670" y="3212976"/>
            <a:ext cx="468051"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triped Right Arrow 9">
            <a:hlinkClick r:id="rId4" action="ppaction://hlinksldjump"/>
          </p:cNvPr>
          <p:cNvSpPr/>
          <p:nvPr/>
        </p:nvSpPr>
        <p:spPr>
          <a:xfrm rot="10800000">
            <a:off x="238583" y="4365104"/>
            <a:ext cx="468051"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40349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3488"/>
            <a:ext cx="7277100" cy="457200"/>
          </a:xfrm>
        </p:spPr>
        <p:txBody>
          <a:bodyPr/>
          <a:lstStyle/>
          <a:p>
            <a:r>
              <a:rPr lang="fa-IR" sz="2700" dirty="0">
                <a:solidFill>
                  <a:srgbClr val="FFFF00"/>
                </a:solidFill>
                <a:cs typeface="B Titr" pitchFamily="2" charset="-78"/>
              </a:rPr>
              <a:t>فشار </a:t>
            </a:r>
            <a:r>
              <a:rPr lang="fa-IR" sz="2700" dirty="0" smtClean="0">
                <a:solidFill>
                  <a:srgbClr val="FFFF00"/>
                </a:solidFill>
                <a:cs typeface="B Titr" pitchFamily="2" charset="-78"/>
              </a:rPr>
              <a:t>سیاسی – دیپلماتیک : اجماع سازی علیه ایران</a:t>
            </a:r>
            <a:endParaRPr lang="en-US" sz="2700" dirty="0">
              <a:solidFill>
                <a:srgbClr val="FFFF00"/>
              </a:solidFill>
              <a:cs typeface="B Titr" pitchFamily="2" charset="-78"/>
            </a:endParaRPr>
          </a:p>
        </p:txBody>
      </p:sp>
      <p:sp>
        <p:nvSpPr>
          <p:cNvPr id="5" name="Rounded Rectangle 4"/>
          <p:cNvSpPr/>
          <p:nvPr/>
        </p:nvSpPr>
        <p:spPr>
          <a:xfrm>
            <a:off x="1043608" y="1844824"/>
            <a:ext cx="5688632"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rtl="1"/>
            <a:r>
              <a:rPr lang="fa-IR" sz="2400" dirty="0" smtClean="0">
                <a:solidFill>
                  <a:schemeClr val="tx1"/>
                </a:solidFill>
                <a:cs typeface="B Titr" pitchFamily="2" charset="-78"/>
              </a:rPr>
              <a:t>تلاش برای حفظ برجام با دادن کمترین امتیاز</a:t>
            </a:r>
            <a:endParaRPr lang="en-US" sz="2400" dirty="0">
              <a:solidFill>
                <a:schemeClr val="tx1"/>
              </a:solidFill>
              <a:cs typeface="B Titr" pitchFamily="2" charset="-78"/>
            </a:endParaRPr>
          </a:p>
        </p:txBody>
      </p:sp>
      <p:sp>
        <p:nvSpPr>
          <p:cNvPr id="6" name="Rounded Rectangle 5"/>
          <p:cNvSpPr/>
          <p:nvPr/>
        </p:nvSpPr>
        <p:spPr>
          <a:xfrm>
            <a:off x="1043608" y="4581128"/>
            <a:ext cx="5688632"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a-IR" sz="2400" dirty="0" smtClean="0">
                <a:solidFill>
                  <a:schemeClr val="tx1"/>
                </a:solidFill>
                <a:cs typeface="B Titr" pitchFamily="2" charset="-78"/>
              </a:rPr>
              <a:t>معرفی ایران به عنوان تهدیدی برای امنیت جهانی</a:t>
            </a:r>
            <a:endParaRPr lang="en-US" sz="2400" dirty="0">
              <a:solidFill>
                <a:schemeClr val="tx1"/>
              </a:solidFill>
              <a:cs typeface="B Titr" pitchFamily="2" charset="-78"/>
            </a:endParaRPr>
          </a:p>
        </p:txBody>
      </p:sp>
      <p:sp>
        <p:nvSpPr>
          <p:cNvPr id="7" name="Rounded Rectangle 6"/>
          <p:cNvSpPr/>
          <p:nvPr/>
        </p:nvSpPr>
        <p:spPr>
          <a:xfrm>
            <a:off x="1043608" y="3212976"/>
            <a:ext cx="5688632"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a-IR" sz="2400" dirty="0" smtClean="0">
                <a:solidFill>
                  <a:schemeClr val="tx1"/>
                </a:solidFill>
                <a:cs typeface="B Titr" pitchFamily="2" charset="-78"/>
              </a:rPr>
              <a:t>فشار بر ایران برای پذیرفتن برجام های 2 و 3</a:t>
            </a:r>
            <a:endParaRPr lang="en-US" sz="2400" dirty="0">
              <a:solidFill>
                <a:schemeClr val="tx1"/>
              </a:solidFill>
              <a:cs typeface="B Titr" pitchFamily="2" charset="-78"/>
            </a:endParaRPr>
          </a:p>
        </p:txBody>
      </p:sp>
      <p:sp>
        <p:nvSpPr>
          <p:cNvPr id="8" name="Rounded Rectangle 7"/>
          <p:cNvSpPr/>
          <p:nvPr/>
        </p:nvSpPr>
        <p:spPr>
          <a:xfrm>
            <a:off x="7092280" y="2636912"/>
            <a:ext cx="1868800" cy="2088232"/>
          </a:xfrm>
          <a:prstGeom prst="roundRect">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lnSpc>
                <a:spcPct val="150000"/>
              </a:lnSpc>
            </a:pPr>
            <a:r>
              <a:rPr lang="fa-IR" sz="2800" dirty="0" smtClean="0">
                <a:solidFill>
                  <a:schemeClr val="accent5">
                    <a:lumMod val="25000"/>
                  </a:schemeClr>
                </a:solidFill>
                <a:cs typeface="B Titr" pitchFamily="2" charset="-78"/>
              </a:rPr>
              <a:t>فشار های </a:t>
            </a:r>
          </a:p>
          <a:p>
            <a:pPr algn="ctr">
              <a:lnSpc>
                <a:spcPct val="150000"/>
              </a:lnSpc>
            </a:pPr>
            <a:r>
              <a:rPr lang="fa-IR" sz="2800" dirty="0" smtClean="0">
                <a:solidFill>
                  <a:schemeClr val="accent5">
                    <a:lumMod val="25000"/>
                  </a:schemeClr>
                </a:solidFill>
                <a:cs typeface="B Titr" pitchFamily="2" charset="-78"/>
              </a:rPr>
              <a:t>سیاسی دیپلماتیک</a:t>
            </a:r>
            <a:endParaRPr lang="en-US" sz="2800" dirty="0">
              <a:solidFill>
                <a:schemeClr val="accent5">
                  <a:lumMod val="25000"/>
                </a:schemeClr>
              </a:solidFill>
              <a:cs typeface="B Titr" pitchFamily="2" charset="-78"/>
            </a:endParaRPr>
          </a:p>
        </p:txBody>
      </p:sp>
      <p:cxnSp>
        <p:nvCxnSpPr>
          <p:cNvPr id="10" name="Straight Connector 9"/>
          <p:cNvCxnSpPr>
            <a:stCxn id="5" idx="3"/>
            <a:endCxn id="8" idx="1"/>
          </p:cNvCxnSpPr>
          <p:nvPr/>
        </p:nvCxnSpPr>
        <p:spPr>
          <a:xfrm>
            <a:off x="6732240" y="2312876"/>
            <a:ext cx="360040" cy="1368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8" idx="1"/>
          </p:cNvCxnSpPr>
          <p:nvPr/>
        </p:nvCxnSpPr>
        <p:spPr>
          <a:xfrm flipV="1">
            <a:off x="6732240" y="3681028"/>
            <a:ext cx="360040" cy="1368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7" idx="3"/>
            <a:endCxn id="8" idx="1"/>
          </p:cNvCxnSpPr>
          <p:nvPr/>
        </p:nvCxnSpPr>
        <p:spPr>
          <a:xfrm>
            <a:off x="6732240" y="3681028"/>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Striped Right Arrow 24">
            <a:hlinkClick r:id="rId2" action="ppaction://hlinksldjump"/>
          </p:cNvPr>
          <p:cNvSpPr/>
          <p:nvPr/>
        </p:nvSpPr>
        <p:spPr>
          <a:xfrm rot="10800000">
            <a:off x="251520" y="2000519"/>
            <a:ext cx="648072"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triped Right Arrow 25">
            <a:hlinkClick r:id="rId3" action="ppaction://hlinksldjump"/>
          </p:cNvPr>
          <p:cNvSpPr/>
          <p:nvPr/>
        </p:nvSpPr>
        <p:spPr>
          <a:xfrm rot="10800000">
            <a:off x="251520" y="3356992"/>
            <a:ext cx="648072"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Striped Right Arrow 26">
            <a:hlinkClick r:id="rId4" action="ppaction://hlinksldjump"/>
          </p:cNvPr>
          <p:cNvSpPr/>
          <p:nvPr/>
        </p:nvSpPr>
        <p:spPr>
          <a:xfrm rot="10800000">
            <a:off x="251521" y="4725144"/>
            <a:ext cx="648072"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1833646"/>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3488"/>
            <a:ext cx="7277100" cy="457200"/>
          </a:xfrm>
        </p:spPr>
        <p:txBody>
          <a:bodyPr/>
          <a:lstStyle/>
          <a:p>
            <a:r>
              <a:rPr lang="fa-IR" sz="2700" dirty="0">
                <a:solidFill>
                  <a:srgbClr val="FFFF00"/>
                </a:solidFill>
                <a:cs typeface="B Titr" pitchFamily="2" charset="-78"/>
              </a:rPr>
              <a:t>فشار </a:t>
            </a:r>
            <a:r>
              <a:rPr lang="fa-IR" sz="2700" dirty="0" smtClean="0">
                <a:solidFill>
                  <a:srgbClr val="FFFF00"/>
                </a:solidFill>
                <a:cs typeface="B Titr" pitchFamily="2" charset="-78"/>
              </a:rPr>
              <a:t>داخلی: افزایش فشار روانی علیه نظام سیاسی</a:t>
            </a:r>
            <a:endParaRPr lang="en-US" sz="2700" dirty="0">
              <a:solidFill>
                <a:srgbClr val="FFFF00"/>
              </a:solidFill>
              <a:cs typeface="B Titr" pitchFamily="2" charset="-78"/>
            </a:endParaRPr>
          </a:p>
        </p:txBody>
      </p:sp>
      <p:sp>
        <p:nvSpPr>
          <p:cNvPr id="5" name="Rounded Rectangle 4"/>
          <p:cNvSpPr/>
          <p:nvPr/>
        </p:nvSpPr>
        <p:spPr>
          <a:xfrm>
            <a:off x="899592" y="1844824"/>
            <a:ext cx="5688632"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rtl="1"/>
            <a:r>
              <a:rPr lang="fa-IR" sz="2400" dirty="0" smtClean="0">
                <a:solidFill>
                  <a:schemeClr val="tx1"/>
                </a:solidFill>
                <a:cs typeface="B Titr" pitchFamily="2" charset="-78"/>
              </a:rPr>
              <a:t>افزایش تحریم های اقتصادی به بهانه های مختلف</a:t>
            </a:r>
            <a:endParaRPr lang="en-US" sz="2400" dirty="0">
              <a:solidFill>
                <a:schemeClr val="tx1"/>
              </a:solidFill>
              <a:cs typeface="B Titr" pitchFamily="2" charset="-78"/>
            </a:endParaRPr>
          </a:p>
        </p:txBody>
      </p:sp>
      <p:sp>
        <p:nvSpPr>
          <p:cNvPr id="6" name="Rounded Rectangle 5"/>
          <p:cNvSpPr/>
          <p:nvPr/>
        </p:nvSpPr>
        <p:spPr>
          <a:xfrm>
            <a:off x="899592" y="4581128"/>
            <a:ext cx="5688632"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a-IR" sz="2400" dirty="0" smtClean="0">
                <a:solidFill>
                  <a:schemeClr val="tx1"/>
                </a:solidFill>
                <a:cs typeface="B Titr" pitchFamily="2" charset="-78"/>
              </a:rPr>
              <a:t>مقصر جلوه دادن سپاه در مشکلات پیش روی مردم</a:t>
            </a:r>
            <a:endParaRPr lang="en-US" sz="2400" dirty="0">
              <a:solidFill>
                <a:schemeClr val="tx1"/>
              </a:solidFill>
              <a:cs typeface="B Titr" pitchFamily="2" charset="-78"/>
            </a:endParaRPr>
          </a:p>
        </p:txBody>
      </p:sp>
      <p:sp>
        <p:nvSpPr>
          <p:cNvPr id="7" name="Rounded Rectangle 6"/>
          <p:cNvSpPr/>
          <p:nvPr/>
        </p:nvSpPr>
        <p:spPr>
          <a:xfrm>
            <a:off x="899592" y="3212976"/>
            <a:ext cx="5688632"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a-IR" sz="2400" dirty="0" smtClean="0">
                <a:solidFill>
                  <a:schemeClr val="tx1"/>
                </a:solidFill>
                <a:cs typeface="B Titr" pitchFamily="2" charset="-78"/>
              </a:rPr>
              <a:t>تلاش برای ایجاد نافرمانی مدنی و شورش در ایران</a:t>
            </a:r>
            <a:endParaRPr lang="en-US" sz="2400" dirty="0">
              <a:solidFill>
                <a:schemeClr val="tx1"/>
              </a:solidFill>
              <a:cs typeface="B Titr" pitchFamily="2" charset="-78"/>
            </a:endParaRPr>
          </a:p>
        </p:txBody>
      </p:sp>
      <p:sp>
        <p:nvSpPr>
          <p:cNvPr id="8" name="Rounded Rectangle 7"/>
          <p:cNvSpPr/>
          <p:nvPr/>
        </p:nvSpPr>
        <p:spPr>
          <a:xfrm>
            <a:off x="7020272" y="2780928"/>
            <a:ext cx="2012816" cy="1755195"/>
          </a:xfrm>
          <a:prstGeom prst="roundRect">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lnSpc>
                <a:spcPct val="150000"/>
              </a:lnSpc>
            </a:pPr>
            <a:r>
              <a:rPr lang="fa-IR" sz="2400" dirty="0" smtClean="0">
                <a:solidFill>
                  <a:schemeClr val="accent5">
                    <a:lumMod val="25000"/>
                  </a:schemeClr>
                </a:solidFill>
                <a:cs typeface="B Titr" pitchFamily="2" charset="-78"/>
              </a:rPr>
              <a:t>راه های افزایش فشار روانی داخلی</a:t>
            </a:r>
            <a:endParaRPr lang="en-US" sz="2400" dirty="0">
              <a:solidFill>
                <a:schemeClr val="accent5">
                  <a:lumMod val="25000"/>
                </a:schemeClr>
              </a:solidFill>
              <a:cs typeface="B Titr" pitchFamily="2" charset="-78"/>
            </a:endParaRPr>
          </a:p>
        </p:txBody>
      </p:sp>
      <p:cxnSp>
        <p:nvCxnSpPr>
          <p:cNvPr id="10" name="Straight Connector 9"/>
          <p:cNvCxnSpPr>
            <a:stCxn id="5" idx="3"/>
            <a:endCxn id="8" idx="1"/>
          </p:cNvCxnSpPr>
          <p:nvPr/>
        </p:nvCxnSpPr>
        <p:spPr>
          <a:xfrm>
            <a:off x="6588224" y="2312876"/>
            <a:ext cx="432048" cy="13456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8" idx="1"/>
          </p:cNvCxnSpPr>
          <p:nvPr/>
        </p:nvCxnSpPr>
        <p:spPr>
          <a:xfrm flipV="1">
            <a:off x="6588224" y="3658526"/>
            <a:ext cx="432048" cy="13906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7" idx="3"/>
            <a:endCxn id="8" idx="1"/>
          </p:cNvCxnSpPr>
          <p:nvPr/>
        </p:nvCxnSpPr>
        <p:spPr>
          <a:xfrm flipV="1">
            <a:off x="6588224" y="3658526"/>
            <a:ext cx="432048" cy="22502"/>
          </a:xfrm>
          <a:prstGeom prst="line">
            <a:avLst/>
          </a:prstGeom>
        </p:spPr>
        <p:style>
          <a:lnRef idx="1">
            <a:schemeClr val="accent1"/>
          </a:lnRef>
          <a:fillRef idx="0">
            <a:schemeClr val="accent1"/>
          </a:fillRef>
          <a:effectRef idx="0">
            <a:schemeClr val="accent1"/>
          </a:effectRef>
          <a:fontRef idx="minor">
            <a:schemeClr val="tx1"/>
          </a:fontRef>
        </p:style>
      </p:cxnSp>
      <p:sp>
        <p:nvSpPr>
          <p:cNvPr id="19" name="Striped Right Arrow 18">
            <a:hlinkClick r:id="rId2" action="ppaction://hlinksldjump"/>
          </p:cNvPr>
          <p:cNvSpPr/>
          <p:nvPr/>
        </p:nvSpPr>
        <p:spPr>
          <a:xfrm rot="10800000">
            <a:off x="107505" y="2000519"/>
            <a:ext cx="648072"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Striped Right Arrow 19">
            <a:hlinkClick r:id="rId3" action="ppaction://hlinksldjump"/>
          </p:cNvPr>
          <p:cNvSpPr/>
          <p:nvPr/>
        </p:nvSpPr>
        <p:spPr>
          <a:xfrm rot="10800000">
            <a:off x="107505" y="3356992"/>
            <a:ext cx="648072"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triped Right Arrow 20">
            <a:hlinkClick r:id="rId4" action="ppaction://hlinksldjump"/>
          </p:cNvPr>
          <p:cNvSpPr/>
          <p:nvPr/>
        </p:nvSpPr>
        <p:spPr>
          <a:xfrm rot="10800000">
            <a:off x="107506" y="4725144"/>
            <a:ext cx="648072"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6107139"/>
      </p:ext>
    </p:extLst>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3488"/>
            <a:ext cx="7277100" cy="457200"/>
          </a:xfrm>
        </p:spPr>
        <p:txBody>
          <a:bodyPr/>
          <a:lstStyle/>
          <a:p>
            <a:r>
              <a:rPr lang="fa-IR" sz="2700" dirty="0">
                <a:solidFill>
                  <a:srgbClr val="FFFF00"/>
                </a:solidFill>
                <a:cs typeface="B Titr" pitchFamily="2" charset="-78"/>
              </a:rPr>
              <a:t>بازسازی سناریوی پلیس خوب و پلیس بد</a:t>
            </a:r>
          </a:p>
        </p:txBody>
      </p:sp>
      <p:sp>
        <p:nvSpPr>
          <p:cNvPr id="5" name="Rounded Rectangle 4"/>
          <p:cNvSpPr/>
          <p:nvPr/>
        </p:nvSpPr>
        <p:spPr>
          <a:xfrm>
            <a:off x="1331640" y="3429000"/>
            <a:ext cx="2415676"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rtl="1"/>
            <a:r>
              <a:rPr lang="fa-IR" sz="2400" dirty="0" smtClean="0">
                <a:solidFill>
                  <a:schemeClr val="tx1"/>
                </a:solidFill>
                <a:cs typeface="B Titr" pitchFamily="2" charset="-78"/>
              </a:rPr>
              <a:t>پلیس خوب- اروپا</a:t>
            </a:r>
            <a:endParaRPr lang="en-US" sz="2400" dirty="0">
              <a:solidFill>
                <a:schemeClr val="tx1"/>
              </a:solidFill>
              <a:cs typeface="B Titr" pitchFamily="2" charset="-78"/>
            </a:endParaRPr>
          </a:p>
        </p:txBody>
      </p:sp>
      <p:sp>
        <p:nvSpPr>
          <p:cNvPr id="6" name="Rounded Rectangle 5"/>
          <p:cNvSpPr/>
          <p:nvPr/>
        </p:nvSpPr>
        <p:spPr>
          <a:xfrm>
            <a:off x="1331640" y="5350714"/>
            <a:ext cx="2415676"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a-IR" sz="2400" smtClean="0">
                <a:solidFill>
                  <a:schemeClr val="tx1"/>
                </a:solidFill>
                <a:cs typeface="B Titr" pitchFamily="2" charset="-78"/>
              </a:rPr>
              <a:t>پلیس بد - آمریکا</a:t>
            </a:r>
            <a:endParaRPr lang="en-US" sz="2400" dirty="0">
              <a:solidFill>
                <a:schemeClr val="tx1"/>
              </a:solidFill>
              <a:cs typeface="B Titr" pitchFamily="2" charset="-78"/>
            </a:endParaRPr>
          </a:p>
        </p:txBody>
      </p:sp>
      <p:sp>
        <p:nvSpPr>
          <p:cNvPr id="8" name="Rounded Rectangle 7"/>
          <p:cNvSpPr/>
          <p:nvPr/>
        </p:nvSpPr>
        <p:spPr>
          <a:xfrm>
            <a:off x="4935448" y="4100248"/>
            <a:ext cx="2732896" cy="1476164"/>
          </a:xfrm>
          <a:prstGeom prst="roundRect">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3175" algn="ctr" defTabSz="339725" rtl="1"/>
            <a:r>
              <a:rPr lang="fa-IR" sz="2800" b="1" dirty="0" smtClean="0">
                <a:solidFill>
                  <a:srgbClr val="FFFF00"/>
                </a:solidFill>
                <a:cs typeface="B Titr" pitchFamily="2" charset="-78"/>
              </a:rPr>
              <a:t>پلیس </a:t>
            </a:r>
            <a:r>
              <a:rPr lang="fa-IR" sz="2800" b="1" dirty="0">
                <a:solidFill>
                  <a:srgbClr val="FFFF00"/>
                </a:solidFill>
                <a:cs typeface="B Titr" pitchFamily="2" charset="-78"/>
              </a:rPr>
              <a:t>خوب </a:t>
            </a:r>
            <a:endParaRPr lang="fa-IR" sz="2800" b="1" dirty="0" smtClean="0">
              <a:solidFill>
                <a:srgbClr val="FFFF00"/>
              </a:solidFill>
              <a:cs typeface="B Titr" pitchFamily="2" charset="-78"/>
            </a:endParaRPr>
          </a:p>
          <a:p>
            <a:pPr marL="3175" algn="ctr" defTabSz="339725" rtl="1"/>
            <a:r>
              <a:rPr lang="fa-IR" sz="2800" b="1" dirty="0" smtClean="0">
                <a:solidFill>
                  <a:srgbClr val="FFFF00"/>
                </a:solidFill>
                <a:cs typeface="B Titr" pitchFamily="2" charset="-78"/>
              </a:rPr>
              <a:t>و </a:t>
            </a:r>
          </a:p>
          <a:p>
            <a:pPr marL="3175" algn="ctr" defTabSz="339725" rtl="1"/>
            <a:r>
              <a:rPr lang="fa-IR" sz="2800" b="1" dirty="0" smtClean="0">
                <a:solidFill>
                  <a:srgbClr val="FFFF00"/>
                </a:solidFill>
                <a:cs typeface="B Titr" pitchFamily="2" charset="-78"/>
              </a:rPr>
              <a:t>پلیس </a:t>
            </a:r>
            <a:r>
              <a:rPr lang="fa-IR" sz="2800" b="1" dirty="0">
                <a:solidFill>
                  <a:srgbClr val="FFFF00"/>
                </a:solidFill>
                <a:cs typeface="B Titr" pitchFamily="2" charset="-78"/>
              </a:rPr>
              <a:t>بد</a:t>
            </a:r>
            <a:endParaRPr lang="en-US" sz="2800" b="1" dirty="0">
              <a:solidFill>
                <a:srgbClr val="FFFF00"/>
              </a:solidFill>
              <a:cs typeface="B Titr" pitchFamily="2" charset="-78"/>
            </a:endParaRPr>
          </a:p>
        </p:txBody>
      </p:sp>
      <p:cxnSp>
        <p:nvCxnSpPr>
          <p:cNvPr id="10" name="Straight Connector 9"/>
          <p:cNvCxnSpPr>
            <a:stCxn id="5" idx="3"/>
            <a:endCxn id="8" idx="1"/>
          </p:cNvCxnSpPr>
          <p:nvPr/>
        </p:nvCxnSpPr>
        <p:spPr>
          <a:xfrm>
            <a:off x="3747316" y="3897052"/>
            <a:ext cx="1188132" cy="94127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8" idx="1"/>
          </p:cNvCxnSpPr>
          <p:nvPr/>
        </p:nvCxnSpPr>
        <p:spPr>
          <a:xfrm flipV="1">
            <a:off x="3747316" y="4838330"/>
            <a:ext cx="1188132" cy="980436"/>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79512" y="640864"/>
            <a:ext cx="8812858" cy="2800767"/>
          </a:xfrm>
          <a:prstGeom prst="rect">
            <a:avLst/>
          </a:prstGeom>
          <a:noFill/>
        </p:spPr>
        <p:txBody>
          <a:bodyPr wrap="square" rtlCol="0">
            <a:spAutoFit/>
          </a:bodyPr>
          <a:lstStyle/>
          <a:p>
            <a:pPr indent="2773363" algn="just" rtl="1">
              <a:lnSpc>
                <a:spcPct val="200000"/>
              </a:lnSpc>
            </a:pPr>
            <a:r>
              <a:rPr lang="ar-SA" sz="2200" dirty="0">
                <a:solidFill>
                  <a:srgbClr val="FFC000"/>
                </a:solidFill>
                <a:cs typeface="B Titr" pitchFamily="2" charset="-78"/>
              </a:rPr>
              <a:t>بین اروپا و آمریکا در اینکه باید مذاکرات جدیدی را برای مهار قدرت منطقه ای و توانمندی موشکی ایران در پیش گرفت هیچ اختلافی وجود ندارد</a:t>
            </a:r>
            <a:r>
              <a:rPr lang="ar-SA" sz="2200" dirty="0" smtClean="0">
                <a:solidFill>
                  <a:srgbClr val="FFC000"/>
                </a:solidFill>
                <a:cs typeface="B Titr" pitchFamily="2" charset="-78"/>
              </a:rPr>
              <a:t>.</a:t>
            </a:r>
            <a:r>
              <a:rPr lang="fa-IR" sz="2200" dirty="0" smtClean="0">
                <a:solidFill>
                  <a:srgbClr val="FFC000"/>
                </a:solidFill>
                <a:cs typeface="B Titr" pitchFamily="2" charset="-78"/>
              </a:rPr>
              <a:t> با این تفاوت که آمریکا با تعرض به برجام این موضوع را دنبال می کند ولیکن اروپا </a:t>
            </a:r>
            <a:r>
              <a:rPr lang="fa-IR" sz="2200" dirty="0" smtClean="0">
                <a:solidFill>
                  <a:srgbClr val="FFC000"/>
                </a:solidFill>
                <a:cs typeface="B Titr" pitchFamily="2" charset="-78"/>
              </a:rPr>
              <a:t>ضرورتا  </a:t>
            </a:r>
            <a:r>
              <a:rPr lang="fa-IR" sz="2200" dirty="0" smtClean="0">
                <a:solidFill>
                  <a:srgbClr val="FFC000"/>
                </a:solidFill>
                <a:cs typeface="B Titr" pitchFamily="2" charset="-78"/>
              </a:rPr>
              <a:t>تعرض به برجام را مقدمه این کار نمی داند!</a:t>
            </a:r>
            <a:endParaRPr lang="en-US" sz="2200" dirty="0">
              <a:solidFill>
                <a:srgbClr val="FFC000"/>
              </a:solidFill>
              <a:cs typeface="B Titr" pitchFamily="2" charset="-78"/>
            </a:endParaRPr>
          </a:p>
        </p:txBody>
      </p:sp>
      <p:sp>
        <p:nvSpPr>
          <p:cNvPr id="11" name="Striped Right Arrow 10">
            <a:hlinkClick r:id="rId2" action="ppaction://hlinksldjump"/>
          </p:cNvPr>
          <p:cNvSpPr/>
          <p:nvPr/>
        </p:nvSpPr>
        <p:spPr>
          <a:xfrm rot="10800000">
            <a:off x="448708" y="3579331"/>
            <a:ext cx="648072"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triped Right Arrow 12">
            <a:hlinkClick r:id="rId3" action="ppaction://hlinksldjump"/>
          </p:cNvPr>
          <p:cNvSpPr/>
          <p:nvPr/>
        </p:nvSpPr>
        <p:spPr>
          <a:xfrm rot="10800000">
            <a:off x="448708" y="5494730"/>
            <a:ext cx="648072" cy="64807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8702617"/>
      </p:ext>
    </p:extLst>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a:solidFill>
                  <a:srgbClr val="FFFF00"/>
                </a:solidFill>
                <a:cs typeface="B Titr" pitchFamily="2" charset="-78"/>
              </a:rPr>
              <a:t>راهکارها و ملاحظات اساسی</a:t>
            </a:r>
            <a:endParaRPr lang="en-US" sz="2800" dirty="0">
              <a:solidFill>
                <a:srgbClr val="FFFF00"/>
              </a:solidFill>
              <a:cs typeface="B Titr" pitchFamily="2" charset="-78"/>
            </a:endParaRPr>
          </a:p>
        </p:txBody>
      </p:sp>
      <p:sp>
        <p:nvSpPr>
          <p:cNvPr id="3" name="Content Placeholder 2"/>
          <p:cNvSpPr>
            <a:spLocks noGrp="1"/>
          </p:cNvSpPr>
          <p:nvPr>
            <p:ph idx="1"/>
          </p:nvPr>
        </p:nvSpPr>
        <p:spPr>
          <a:xfrm>
            <a:off x="179512" y="1556792"/>
            <a:ext cx="8507288" cy="4844008"/>
          </a:xfrm>
        </p:spPr>
        <p:txBody>
          <a:bodyPr/>
          <a:lstStyle/>
          <a:p>
            <a:pPr marL="1079500" algn="r" defTabSz="339725" rtl="1">
              <a:lnSpc>
                <a:spcPct val="150000"/>
              </a:lnSpc>
            </a:pPr>
            <a:r>
              <a:rPr lang="fa-IR" sz="4800" b="1" dirty="0" smtClean="0">
                <a:solidFill>
                  <a:srgbClr val="FFFF00"/>
                </a:solidFill>
                <a:cs typeface="B Davat" pitchFamily="2" charset="-78"/>
              </a:rPr>
              <a:t>بایسته های معرفتی</a:t>
            </a:r>
          </a:p>
          <a:p>
            <a:pPr marL="1079500" algn="r" defTabSz="339725" rtl="1">
              <a:lnSpc>
                <a:spcPct val="150000"/>
              </a:lnSpc>
            </a:pPr>
            <a:r>
              <a:rPr lang="fa-IR" sz="4800" b="1" dirty="0" smtClean="0">
                <a:solidFill>
                  <a:srgbClr val="FFFF00"/>
                </a:solidFill>
                <a:cs typeface="B Davat" pitchFamily="2" charset="-78"/>
              </a:rPr>
              <a:t>بایسته های تحلیلی و رفتاری</a:t>
            </a:r>
          </a:p>
          <a:p>
            <a:pPr marL="1079500" algn="r" defTabSz="339725" rtl="1">
              <a:lnSpc>
                <a:spcPct val="150000"/>
              </a:lnSpc>
            </a:pPr>
            <a:r>
              <a:rPr lang="fa-IR" sz="4800" b="1" dirty="0" smtClean="0">
                <a:solidFill>
                  <a:srgbClr val="FFFF00"/>
                </a:solidFill>
                <a:cs typeface="B Davat" pitchFamily="2" charset="-78"/>
              </a:rPr>
              <a:t>بایسته های تحلیلی و محتوایی رسانه ها</a:t>
            </a:r>
          </a:p>
        </p:txBody>
      </p:sp>
    </p:spTree>
    <p:extLst>
      <p:ext uri="{BB962C8B-B14F-4D97-AF65-F5344CB8AC3E}">
        <p14:creationId xmlns:p14="http://schemas.microsoft.com/office/powerpoint/2010/main" val="83456382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 by="(-#ppt_w*2)" calcmode="lin" valueType="num">
                                      <p:cBhvr rctx="PPT">
                                        <p:cTn id="15" dur="500" autoRev="1" fill="hold">
                                          <p:stCondLst>
                                            <p:cond delay="0"/>
                                          </p:stCondLst>
                                        </p:cTn>
                                        <p:tgtEl>
                                          <p:spTgt spid="3">
                                            <p:txEl>
                                              <p:pRg st="1" end="1"/>
                                            </p:txEl>
                                          </p:spTgt>
                                        </p:tgtEl>
                                        <p:attrNameLst>
                                          <p:attrName>ppt_w</p:attrName>
                                        </p:attrNameLst>
                                      </p:cBhvr>
                                    </p:anim>
                                    <p:anim by="(#ppt_w*0.50)" calcmode="lin" valueType="num">
                                      <p:cBhvr>
                                        <p:cTn id="16" dur="500" decel="50000" autoRev="1" fill="hold">
                                          <p:stCondLst>
                                            <p:cond delay="0"/>
                                          </p:stCondLst>
                                        </p:cTn>
                                        <p:tgtEl>
                                          <p:spTgt spid="3">
                                            <p:txEl>
                                              <p:pRg st="1" end="1"/>
                                            </p:txEl>
                                          </p:spTgt>
                                        </p:tgtEl>
                                        <p:attrNameLst>
                                          <p:attrName>ppt_x</p:attrName>
                                        </p:attrNameLst>
                                      </p:cBhvr>
                                    </p:anim>
                                    <p:anim from="(-#ppt_h/2)" to="(#ppt_y)" calcmode="lin" valueType="num">
                                      <p:cBhvr>
                                        <p:cTn id="17" dur="1000" fill="hold">
                                          <p:stCondLst>
                                            <p:cond delay="0"/>
                                          </p:stCondLst>
                                        </p:cTn>
                                        <p:tgtEl>
                                          <p:spTgt spid="3">
                                            <p:txEl>
                                              <p:pRg st="1" end="1"/>
                                            </p:txEl>
                                          </p:spTgt>
                                        </p:tgtEl>
                                        <p:attrNameLst>
                                          <p:attrName>ppt_y</p:attrName>
                                        </p:attrNameLst>
                                      </p:cBhvr>
                                    </p:anim>
                                    <p:animRot by="21600000">
                                      <p:cBhvr>
                                        <p:cTn id="18" dur="1000" fill="hold">
                                          <p:stCondLst>
                                            <p:cond delay="0"/>
                                          </p:stCondLst>
                                        </p:cTn>
                                        <p:tgtEl>
                                          <p:spTgt spid="3">
                                            <p:txEl>
                                              <p:pRg st="1" end="1"/>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3">
                                            <p:txEl>
                                              <p:pRg st="2" end="2"/>
                                            </p:txEl>
                                          </p:spTgt>
                                        </p:tgtEl>
                                        <p:attrNameLst>
                                          <p:attrName>style.visibility</p:attrName>
                                        </p:attrNameLst>
                                      </p:cBhvr>
                                      <p:to>
                                        <p:strVal val="visible"/>
                                      </p:to>
                                    </p:set>
                                    <p:anim by="(-#ppt_w*2)" calcmode="lin" valueType="num">
                                      <p:cBhvr rctx="PPT">
                                        <p:cTn id="23" dur="500" autoRev="1" fill="hold">
                                          <p:stCondLst>
                                            <p:cond delay="0"/>
                                          </p:stCondLst>
                                        </p:cTn>
                                        <p:tgtEl>
                                          <p:spTgt spid="3">
                                            <p:txEl>
                                              <p:pRg st="2" end="2"/>
                                            </p:txEl>
                                          </p:spTgt>
                                        </p:tgtEl>
                                        <p:attrNameLst>
                                          <p:attrName>ppt_w</p:attrName>
                                        </p:attrNameLst>
                                      </p:cBhvr>
                                    </p:anim>
                                    <p:anim by="(#ppt_w*0.50)" calcmode="lin" valueType="num">
                                      <p:cBhvr>
                                        <p:cTn id="24" dur="500" decel="50000" autoRev="1" fill="hold">
                                          <p:stCondLst>
                                            <p:cond delay="0"/>
                                          </p:stCondLst>
                                        </p:cTn>
                                        <p:tgtEl>
                                          <p:spTgt spid="3">
                                            <p:txEl>
                                              <p:pRg st="2" end="2"/>
                                            </p:txEl>
                                          </p:spTgt>
                                        </p:tgtEl>
                                        <p:attrNameLst>
                                          <p:attrName>ppt_x</p:attrName>
                                        </p:attrNameLst>
                                      </p:cBhvr>
                                    </p:anim>
                                    <p:anim from="(-#ppt_h/2)" to="(#ppt_y)" calcmode="lin" valueType="num">
                                      <p:cBhvr>
                                        <p:cTn id="25" dur="1000" fill="hold">
                                          <p:stCondLst>
                                            <p:cond delay="0"/>
                                          </p:stCondLst>
                                        </p:cTn>
                                        <p:tgtEl>
                                          <p:spTgt spid="3">
                                            <p:txEl>
                                              <p:pRg st="2" end="2"/>
                                            </p:txEl>
                                          </p:spTgt>
                                        </p:tgtEl>
                                        <p:attrNameLst>
                                          <p:attrName>ppt_y</p:attrName>
                                        </p:attrNameLst>
                                      </p:cBhvr>
                                    </p:anim>
                                    <p:animRot by="21600000">
                                      <p:cBhvr>
                                        <p:cTn id="26" dur="1000" fill="hold">
                                          <p:stCondLst>
                                            <p:cond delay="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a:solidFill>
                  <a:srgbClr val="FFFF00"/>
                </a:solidFill>
                <a:cs typeface="B Titr" pitchFamily="2" charset="-78"/>
              </a:rPr>
              <a:t>بایسته های معرفتی</a:t>
            </a:r>
          </a:p>
        </p:txBody>
      </p:sp>
      <p:sp>
        <p:nvSpPr>
          <p:cNvPr id="6" name="Line Callout 2 5"/>
          <p:cNvSpPr/>
          <p:nvPr/>
        </p:nvSpPr>
        <p:spPr>
          <a:xfrm>
            <a:off x="467544" y="1803588"/>
            <a:ext cx="6264696" cy="1080120"/>
          </a:xfrm>
          <a:prstGeom prst="borderCallout2">
            <a:avLst>
              <a:gd name="adj1" fmla="val 49851"/>
              <a:gd name="adj2" fmla="val 101448"/>
              <a:gd name="adj3" fmla="val 49396"/>
              <a:gd name="adj4" fmla="val 110201"/>
              <a:gd name="adj5" fmla="val 171546"/>
              <a:gd name="adj6" fmla="val 13037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700" dirty="0"/>
              <a:t>	</a:t>
            </a:r>
            <a:r>
              <a:rPr lang="fa-IR" sz="2700" b="1" dirty="0">
                <a:solidFill>
                  <a:srgbClr val="211E54"/>
                </a:solidFill>
                <a:cs typeface="B Nazanin" pitchFamily="2" charset="-78"/>
              </a:rPr>
              <a:t>تبیین دوراندیشی رهبر معظم انقلاب</a:t>
            </a:r>
            <a:endParaRPr lang="en-US" sz="2700" b="1" dirty="0">
              <a:solidFill>
                <a:srgbClr val="211E54"/>
              </a:solidFill>
              <a:cs typeface="B Nazanin" pitchFamily="2" charset="-78"/>
            </a:endParaRPr>
          </a:p>
        </p:txBody>
      </p:sp>
      <p:sp>
        <p:nvSpPr>
          <p:cNvPr id="7" name="Line Callout 2 6"/>
          <p:cNvSpPr/>
          <p:nvPr/>
        </p:nvSpPr>
        <p:spPr>
          <a:xfrm>
            <a:off x="480539" y="3118108"/>
            <a:ext cx="6264696" cy="1080120"/>
          </a:xfrm>
          <a:prstGeom prst="borderCallout2">
            <a:avLst>
              <a:gd name="adj1" fmla="val 49851"/>
              <a:gd name="adj2" fmla="val 101448"/>
              <a:gd name="adj3" fmla="val 49396"/>
              <a:gd name="adj4" fmla="val 110201"/>
              <a:gd name="adj5" fmla="val 48930"/>
              <a:gd name="adj6" fmla="val 13081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wrap="square" rIns="0" bIns="0" rtlCol="0" anchor="ctr"/>
          <a:lstStyle/>
          <a:p>
            <a:pPr algn="ctr" defTabSz="0" rtl="1"/>
            <a:r>
              <a:rPr lang="fa-IR" sz="2700" dirty="0"/>
              <a:t>	</a:t>
            </a:r>
            <a:r>
              <a:rPr lang="fa-IR" sz="2700" b="1" dirty="0" smtClean="0">
                <a:solidFill>
                  <a:srgbClr val="211E54"/>
                </a:solidFill>
                <a:cs typeface="B Nazanin" pitchFamily="2" charset="-78"/>
              </a:rPr>
              <a:t>انتقال </a:t>
            </a:r>
            <a:r>
              <a:rPr lang="fa-IR" sz="2700" b="1" dirty="0">
                <a:solidFill>
                  <a:srgbClr val="211E54"/>
                </a:solidFill>
                <a:cs typeface="B Nazanin" pitchFamily="2" charset="-78"/>
              </a:rPr>
              <a:t>تحلیل ها از ترامپ ستیزی به </a:t>
            </a:r>
            <a:r>
              <a:rPr lang="fa-IR" sz="2700" b="1" dirty="0" smtClean="0">
                <a:solidFill>
                  <a:srgbClr val="211E54"/>
                </a:solidFill>
                <a:cs typeface="B Nazanin" pitchFamily="2" charset="-78"/>
              </a:rPr>
              <a:t>استکبارستیزی</a:t>
            </a:r>
            <a:endParaRPr lang="en-US" sz="2700" b="1" dirty="0">
              <a:solidFill>
                <a:srgbClr val="211E54"/>
              </a:solidFill>
              <a:cs typeface="B Nazanin" pitchFamily="2" charset="-78"/>
            </a:endParaRPr>
          </a:p>
        </p:txBody>
      </p:sp>
      <p:sp>
        <p:nvSpPr>
          <p:cNvPr id="8" name="Line Callout 2 7"/>
          <p:cNvSpPr/>
          <p:nvPr/>
        </p:nvSpPr>
        <p:spPr>
          <a:xfrm>
            <a:off x="467544" y="4437112"/>
            <a:ext cx="6264696" cy="1080120"/>
          </a:xfrm>
          <a:prstGeom prst="borderCallout2">
            <a:avLst>
              <a:gd name="adj1" fmla="val 49851"/>
              <a:gd name="adj2" fmla="val 101448"/>
              <a:gd name="adj3" fmla="val 49396"/>
              <a:gd name="adj4" fmla="val 110201"/>
              <a:gd name="adj5" fmla="val -72560"/>
              <a:gd name="adj6" fmla="val 13099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0" numCol="1" spcCol="0" rtlCol="0" fromWordArt="0" anchor="ctr" anchorCtr="0" forceAA="0" compatLnSpc="1">
            <a:prstTxWarp prst="textNoShape">
              <a:avLst/>
            </a:prstTxWarp>
            <a:noAutofit/>
          </a:bodyPr>
          <a:lstStyle/>
          <a:p>
            <a:pPr algn="ctr" defTabSz="0" rtl="1"/>
            <a:r>
              <a:rPr lang="fa-IR" sz="2700" dirty="0">
                <a:solidFill>
                  <a:srgbClr val="211E54"/>
                </a:solidFill>
              </a:rPr>
              <a:t>	</a:t>
            </a:r>
            <a:r>
              <a:rPr lang="fa-IR" sz="2700" b="1" dirty="0">
                <a:solidFill>
                  <a:srgbClr val="211E54"/>
                </a:solidFill>
                <a:cs typeface="B Nazanin" pitchFamily="2" charset="-78"/>
              </a:rPr>
              <a:t>کارآیی اقتصاد مقاومتی</a:t>
            </a:r>
            <a:endParaRPr lang="en-US" sz="2700" b="1" dirty="0">
              <a:solidFill>
                <a:srgbClr val="211E54"/>
              </a:solidFill>
              <a:cs typeface="B Nazanin" pitchFamily="2" charset="-78"/>
            </a:endParaRPr>
          </a:p>
        </p:txBody>
      </p:sp>
    </p:spTree>
    <p:extLst>
      <p:ext uri="{BB962C8B-B14F-4D97-AF65-F5344CB8AC3E}">
        <p14:creationId xmlns:p14="http://schemas.microsoft.com/office/powerpoint/2010/main" val="49873979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ppt_x"/>
                                          </p:val>
                                        </p:tav>
                                        <p:tav tm="100000">
                                          <p:val>
                                            <p:strVal val="#ppt_x"/>
                                          </p:val>
                                        </p:tav>
                                      </p:tavLst>
                                    </p:anim>
                                    <p:anim calcmode="lin" valueType="num">
                                      <p:cBhvr additive="base">
                                        <p:cTn id="8" dur="10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1000" fill="hold"/>
                                        <p:tgtEl>
                                          <p:spTgt spid="7"/>
                                        </p:tgtEl>
                                        <p:attrNameLst>
                                          <p:attrName>ppt_x</p:attrName>
                                        </p:attrNameLst>
                                      </p:cBhvr>
                                      <p:tavLst>
                                        <p:tav tm="0">
                                          <p:val>
                                            <p:strVal val="0-#ppt_w/2"/>
                                          </p:val>
                                        </p:tav>
                                        <p:tav tm="100000">
                                          <p:val>
                                            <p:strVal val="#ppt_x"/>
                                          </p:val>
                                        </p:tav>
                                      </p:tavLst>
                                    </p:anim>
                                    <p:anim calcmode="lin" valueType="num">
                                      <p:cBhvr additive="base">
                                        <p:cTn id="14" dur="1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1000" fill="hold"/>
                                        <p:tgtEl>
                                          <p:spTgt spid="8"/>
                                        </p:tgtEl>
                                        <p:attrNameLst>
                                          <p:attrName>ppt_x</p:attrName>
                                        </p:attrNameLst>
                                      </p:cBhvr>
                                      <p:tavLst>
                                        <p:tav tm="0">
                                          <p:val>
                                            <p:strVal val="#ppt_x"/>
                                          </p:val>
                                        </p:tav>
                                        <p:tav tm="100000">
                                          <p:val>
                                            <p:strVal val="#ppt_x"/>
                                          </p:val>
                                        </p:tav>
                                      </p:tavLst>
                                    </p:anim>
                                    <p:anim calcmode="lin" valueType="num">
                                      <p:cBhvr additive="base">
                                        <p:cTn id="20"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a:solidFill>
                  <a:srgbClr val="FFFF00"/>
                </a:solidFill>
                <a:cs typeface="B Titr" pitchFamily="2" charset="-78"/>
              </a:rPr>
              <a:t>بایسته های تحلیلی و رفتاری</a:t>
            </a:r>
          </a:p>
        </p:txBody>
      </p:sp>
      <p:sp>
        <p:nvSpPr>
          <p:cNvPr id="3" name="Rounded Rectangle 2"/>
          <p:cNvSpPr/>
          <p:nvPr/>
        </p:nvSpPr>
        <p:spPr>
          <a:xfrm>
            <a:off x="1907704" y="1340768"/>
            <a:ext cx="5760640" cy="72008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b="1" dirty="0">
                <a:solidFill>
                  <a:srgbClr val="C00000"/>
                </a:solidFill>
                <a:cs typeface="B Titr" pitchFamily="2" charset="-78"/>
              </a:rPr>
              <a:t>تاکید بر اختلافات راهبردی میان ایران و آمریکا</a:t>
            </a:r>
            <a:endParaRPr lang="en-US" sz="2400" dirty="0">
              <a:solidFill>
                <a:srgbClr val="C00000"/>
              </a:solidFill>
              <a:cs typeface="B Titr" pitchFamily="2" charset="-78"/>
            </a:endParaRPr>
          </a:p>
        </p:txBody>
      </p:sp>
      <p:sp>
        <p:nvSpPr>
          <p:cNvPr id="10" name="Rounded Rectangle 9"/>
          <p:cNvSpPr/>
          <p:nvPr/>
        </p:nvSpPr>
        <p:spPr>
          <a:xfrm>
            <a:off x="1907704" y="2348880"/>
            <a:ext cx="5760640" cy="72008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b="1" dirty="0">
                <a:solidFill>
                  <a:srgbClr val="C00000"/>
                </a:solidFill>
                <a:cs typeface="B Titr" pitchFamily="2" charset="-78"/>
              </a:rPr>
              <a:t>عدم تمرکز بر </a:t>
            </a:r>
            <a:r>
              <a:rPr lang="fa-IR" sz="2400" b="1" dirty="0" smtClean="0">
                <a:solidFill>
                  <a:srgbClr val="C00000"/>
                </a:solidFill>
                <a:cs typeface="B Titr" pitchFamily="2" charset="-78"/>
              </a:rPr>
              <a:t>سپاه</a:t>
            </a:r>
            <a:endParaRPr lang="en-US" dirty="0"/>
          </a:p>
        </p:txBody>
      </p:sp>
      <p:sp>
        <p:nvSpPr>
          <p:cNvPr id="11" name="Rounded Rectangle 10"/>
          <p:cNvSpPr/>
          <p:nvPr/>
        </p:nvSpPr>
        <p:spPr>
          <a:xfrm>
            <a:off x="1907704" y="3356992"/>
            <a:ext cx="5760640" cy="72008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b="1" dirty="0">
                <a:solidFill>
                  <a:srgbClr val="C00000"/>
                </a:solidFill>
                <a:cs typeface="B Titr" pitchFamily="2" charset="-78"/>
              </a:rPr>
              <a:t>بازی پلیس خوب و پلیس بد</a:t>
            </a:r>
            <a:endParaRPr lang="en-US" sz="2400" b="1" dirty="0">
              <a:solidFill>
                <a:srgbClr val="C00000"/>
              </a:solidFill>
              <a:cs typeface="B Titr" pitchFamily="2" charset="-78"/>
            </a:endParaRPr>
          </a:p>
        </p:txBody>
      </p:sp>
      <p:sp>
        <p:nvSpPr>
          <p:cNvPr id="12" name="Rounded Rectangle 11"/>
          <p:cNvSpPr/>
          <p:nvPr/>
        </p:nvSpPr>
        <p:spPr>
          <a:xfrm>
            <a:off x="1887793" y="4365104"/>
            <a:ext cx="5760640" cy="72008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b="1" dirty="0">
                <a:solidFill>
                  <a:srgbClr val="C00000"/>
                </a:solidFill>
                <a:cs typeface="B Titr" pitchFamily="2" charset="-78"/>
              </a:rPr>
              <a:t>تمرکز بر وحدت</a:t>
            </a:r>
            <a:endParaRPr lang="en-US" sz="2400" b="1" dirty="0">
              <a:solidFill>
                <a:srgbClr val="C00000"/>
              </a:solidFill>
              <a:cs typeface="B Titr" pitchFamily="2" charset="-78"/>
            </a:endParaRPr>
          </a:p>
        </p:txBody>
      </p:sp>
      <p:sp>
        <p:nvSpPr>
          <p:cNvPr id="13" name="Rounded Rectangle 12"/>
          <p:cNvSpPr/>
          <p:nvPr/>
        </p:nvSpPr>
        <p:spPr>
          <a:xfrm>
            <a:off x="1887793" y="5373216"/>
            <a:ext cx="5760640" cy="72008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b="1" dirty="0">
                <a:solidFill>
                  <a:srgbClr val="C00000"/>
                </a:solidFill>
                <a:cs typeface="B Titr" pitchFamily="2" charset="-78"/>
              </a:rPr>
              <a:t>مطالبه جهت اجرای اقتصاد مقاومتی</a:t>
            </a:r>
            <a:endParaRPr lang="en-US" sz="2400" b="1" dirty="0">
              <a:solidFill>
                <a:srgbClr val="C00000"/>
              </a:solidFill>
              <a:cs typeface="B Titr" pitchFamily="2" charset="-78"/>
            </a:endParaRPr>
          </a:p>
        </p:txBody>
      </p:sp>
      <p:sp>
        <p:nvSpPr>
          <p:cNvPr id="4" name="Striped Right Arrow 3">
            <a:hlinkClick r:id="rId2" action="ppaction://hlinksldjump"/>
          </p:cNvPr>
          <p:cNvSpPr/>
          <p:nvPr/>
        </p:nvSpPr>
        <p:spPr>
          <a:xfrm rot="10800000">
            <a:off x="827584" y="1268760"/>
            <a:ext cx="936104"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610400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anim calcmode="lin" valueType="num">
                                      <p:cBhvr>
                                        <p:cTn id="15" dur="1000" fill="hold"/>
                                        <p:tgtEl>
                                          <p:spTgt spid="4"/>
                                        </p:tgtEl>
                                        <p:attrNameLst>
                                          <p:attrName>style.rotation</p:attrName>
                                        </p:attrNameLst>
                                      </p:cBhvr>
                                      <p:tavLst>
                                        <p:tav tm="0">
                                          <p:val>
                                            <p:fltVal val="90"/>
                                          </p:val>
                                        </p:tav>
                                        <p:tav tm="100000">
                                          <p:val>
                                            <p:fltVal val="0"/>
                                          </p:val>
                                        </p:tav>
                                      </p:tavLst>
                                    </p:anim>
                                    <p:animEffect transition="in" filter="fade">
                                      <p:cBhvr>
                                        <p:cTn id="16" dur="1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1000" fill="hold"/>
                                        <p:tgtEl>
                                          <p:spTgt spid="10"/>
                                        </p:tgtEl>
                                        <p:attrNameLst>
                                          <p:attrName>ppt_w</p:attrName>
                                        </p:attrNameLst>
                                      </p:cBhvr>
                                      <p:tavLst>
                                        <p:tav tm="0">
                                          <p:val>
                                            <p:fltVal val="0"/>
                                          </p:val>
                                        </p:tav>
                                        <p:tav tm="100000">
                                          <p:val>
                                            <p:strVal val="#ppt_w"/>
                                          </p:val>
                                        </p:tav>
                                      </p:tavLst>
                                    </p:anim>
                                    <p:anim calcmode="lin" valueType="num">
                                      <p:cBhvr>
                                        <p:cTn id="22" dur="1000" fill="hold"/>
                                        <p:tgtEl>
                                          <p:spTgt spid="10"/>
                                        </p:tgtEl>
                                        <p:attrNameLst>
                                          <p:attrName>ppt_h</p:attrName>
                                        </p:attrNameLst>
                                      </p:cBhvr>
                                      <p:tavLst>
                                        <p:tav tm="0">
                                          <p:val>
                                            <p:fltVal val="0"/>
                                          </p:val>
                                        </p:tav>
                                        <p:tav tm="100000">
                                          <p:val>
                                            <p:strVal val="#ppt_h"/>
                                          </p:val>
                                        </p:tav>
                                      </p:tavLst>
                                    </p:anim>
                                    <p:anim calcmode="lin" valueType="num">
                                      <p:cBhvr>
                                        <p:cTn id="23" dur="1000" fill="hold"/>
                                        <p:tgtEl>
                                          <p:spTgt spid="10"/>
                                        </p:tgtEl>
                                        <p:attrNameLst>
                                          <p:attrName>style.rotation</p:attrName>
                                        </p:attrNameLst>
                                      </p:cBhvr>
                                      <p:tavLst>
                                        <p:tav tm="0">
                                          <p:val>
                                            <p:fltVal val="90"/>
                                          </p:val>
                                        </p:tav>
                                        <p:tav tm="100000">
                                          <p:val>
                                            <p:fltVal val="0"/>
                                          </p:val>
                                        </p:tav>
                                      </p:tavLst>
                                    </p:anim>
                                    <p:animEffect transition="in" filter="fade">
                                      <p:cBhvr>
                                        <p:cTn id="24" dur="1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1000" fill="hold"/>
                                        <p:tgtEl>
                                          <p:spTgt spid="11"/>
                                        </p:tgtEl>
                                        <p:attrNameLst>
                                          <p:attrName>ppt_w</p:attrName>
                                        </p:attrNameLst>
                                      </p:cBhvr>
                                      <p:tavLst>
                                        <p:tav tm="0">
                                          <p:val>
                                            <p:fltVal val="0"/>
                                          </p:val>
                                        </p:tav>
                                        <p:tav tm="100000">
                                          <p:val>
                                            <p:strVal val="#ppt_w"/>
                                          </p:val>
                                        </p:tav>
                                      </p:tavLst>
                                    </p:anim>
                                    <p:anim calcmode="lin" valueType="num">
                                      <p:cBhvr>
                                        <p:cTn id="30" dur="1000" fill="hold"/>
                                        <p:tgtEl>
                                          <p:spTgt spid="11"/>
                                        </p:tgtEl>
                                        <p:attrNameLst>
                                          <p:attrName>ppt_h</p:attrName>
                                        </p:attrNameLst>
                                      </p:cBhvr>
                                      <p:tavLst>
                                        <p:tav tm="0">
                                          <p:val>
                                            <p:fltVal val="0"/>
                                          </p:val>
                                        </p:tav>
                                        <p:tav tm="100000">
                                          <p:val>
                                            <p:strVal val="#ppt_h"/>
                                          </p:val>
                                        </p:tav>
                                      </p:tavLst>
                                    </p:anim>
                                    <p:anim calcmode="lin" valueType="num">
                                      <p:cBhvr>
                                        <p:cTn id="31" dur="1000" fill="hold"/>
                                        <p:tgtEl>
                                          <p:spTgt spid="11"/>
                                        </p:tgtEl>
                                        <p:attrNameLst>
                                          <p:attrName>style.rotation</p:attrName>
                                        </p:attrNameLst>
                                      </p:cBhvr>
                                      <p:tavLst>
                                        <p:tav tm="0">
                                          <p:val>
                                            <p:fltVal val="90"/>
                                          </p:val>
                                        </p:tav>
                                        <p:tav tm="100000">
                                          <p:val>
                                            <p:fltVal val="0"/>
                                          </p:val>
                                        </p:tav>
                                      </p:tavLst>
                                    </p:anim>
                                    <p:animEffect transition="in" filter="fade">
                                      <p:cBhvr>
                                        <p:cTn id="32" dur="10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p:cTn id="37" dur="1000" fill="hold"/>
                                        <p:tgtEl>
                                          <p:spTgt spid="12"/>
                                        </p:tgtEl>
                                        <p:attrNameLst>
                                          <p:attrName>ppt_w</p:attrName>
                                        </p:attrNameLst>
                                      </p:cBhvr>
                                      <p:tavLst>
                                        <p:tav tm="0">
                                          <p:val>
                                            <p:fltVal val="0"/>
                                          </p:val>
                                        </p:tav>
                                        <p:tav tm="100000">
                                          <p:val>
                                            <p:strVal val="#ppt_w"/>
                                          </p:val>
                                        </p:tav>
                                      </p:tavLst>
                                    </p:anim>
                                    <p:anim calcmode="lin" valueType="num">
                                      <p:cBhvr>
                                        <p:cTn id="38" dur="1000" fill="hold"/>
                                        <p:tgtEl>
                                          <p:spTgt spid="12"/>
                                        </p:tgtEl>
                                        <p:attrNameLst>
                                          <p:attrName>ppt_h</p:attrName>
                                        </p:attrNameLst>
                                      </p:cBhvr>
                                      <p:tavLst>
                                        <p:tav tm="0">
                                          <p:val>
                                            <p:fltVal val="0"/>
                                          </p:val>
                                        </p:tav>
                                        <p:tav tm="100000">
                                          <p:val>
                                            <p:strVal val="#ppt_h"/>
                                          </p:val>
                                        </p:tav>
                                      </p:tavLst>
                                    </p:anim>
                                    <p:anim calcmode="lin" valueType="num">
                                      <p:cBhvr>
                                        <p:cTn id="39" dur="1000" fill="hold"/>
                                        <p:tgtEl>
                                          <p:spTgt spid="12"/>
                                        </p:tgtEl>
                                        <p:attrNameLst>
                                          <p:attrName>style.rotation</p:attrName>
                                        </p:attrNameLst>
                                      </p:cBhvr>
                                      <p:tavLst>
                                        <p:tav tm="0">
                                          <p:val>
                                            <p:fltVal val="90"/>
                                          </p:val>
                                        </p:tav>
                                        <p:tav tm="100000">
                                          <p:val>
                                            <p:fltVal val="0"/>
                                          </p:val>
                                        </p:tav>
                                      </p:tavLst>
                                    </p:anim>
                                    <p:animEffect transition="in" filter="fade">
                                      <p:cBhvr>
                                        <p:cTn id="40" dur="10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1000" fill="hold"/>
                                        <p:tgtEl>
                                          <p:spTgt spid="13"/>
                                        </p:tgtEl>
                                        <p:attrNameLst>
                                          <p:attrName>ppt_w</p:attrName>
                                        </p:attrNameLst>
                                      </p:cBhvr>
                                      <p:tavLst>
                                        <p:tav tm="0">
                                          <p:val>
                                            <p:fltVal val="0"/>
                                          </p:val>
                                        </p:tav>
                                        <p:tav tm="100000">
                                          <p:val>
                                            <p:strVal val="#ppt_w"/>
                                          </p:val>
                                        </p:tav>
                                      </p:tavLst>
                                    </p:anim>
                                    <p:anim calcmode="lin" valueType="num">
                                      <p:cBhvr>
                                        <p:cTn id="46" dur="1000" fill="hold"/>
                                        <p:tgtEl>
                                          <p:spTgt spid="13"/>
                                        </p:tgtEl>
                                        <p:attrNameLst>
                                          <p:attrName>ppt_h</p:attrName>
                                        </p:attrNameLst>
                                      </p:cBhvr>
                                      <p:tavLst>
                                        <p:tav tm="0">
                                          <p:val>
                                            <p:fltVal val="0"/>
                                          </p:val>
                                        </p:tav>
                                        <p:tav tm="100000">
                                          <p:val>
                                            <p:strVal val="#ppt_h"/>
                                          </p:val>
                                        </p:tav>
                                      </p:tavLst>
                                    </p:anim>
                                    <p:anim calcmode="lin" valueType="num">
                                      <p:cBhvr>
                                        <p:cTn id="47" dur="1000" fill="hold"/>
                                        <p:tgtEl>
                                          <p:spTgt spid="13"/>
                                        </p:tgtEl>
                                        <p:attrNameLst>
                                          <p:attrName>style.rotation</p:attrName>
                                        </p:attrNameLst>
                                      </p:cBhvr>
                                      <p:tavLst>
                                        <p:tav tm="0">
                                          <p:val>
                                            <p:fltVal val="90"/>
                                          </p:val>
                                        </p:tav>
                                        <p:tav tm="100000">
                                          <p:val>
                                            <p:fltVal val="0"/>
                                          </p:val>
                                        </p:tav>
                                      </p:tavLst>
                                    </p:anim>
                                    <p:animEffect transition="in" filter="fade">
                                      <p:cBhvr>
                                        <p:cTn id="48"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2" grpId="0" animBg="1"/>
      <p:bldP spid="13" grpId="0" animBg="1"/>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a:solidFill>
                  <a:srgbClr val="FFFF00"/>
                </a:solidFill>
                <a:cs typeface="B Titr" pitchFamily="2" charset="-78"/>
              </a:rPr>
              <a:t>بایسته های تحلیلی و محتوایی رسانه ها</a:t>
            </a:r>
          </a:p>
        </p:txBody>
      </p:sp>
      <p:sp>
        <p:nvSpPr>
          <p:cNvPr id="4" name="Right Brace 3"/>
          <p:cNvSpPr/>
          <p:nvPr/>
        </p:nvSpPr>
        <p:spPr>
          <a:xfrm>
            <a:off x="5868144" y="1988840"/>
            <a:ext cx="564803" cy="3456384"/>
          </a:xfrm>
          <a:prstGeom prst="rightBrace">
            <a:avLst>
              <a:gd name="adj1" fmla="val 31741"/>
              <a:gd name="adj2" fmla="val 50661"/>
            </a:avLst>
          </a:prstGeom>
          <a:ln w="635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a:off x="323528" y="1208941"/>
            <a:ext cx="5400600" cy="4278094"/>
          </a:xfrm>
          <a:prstGeom prst="rect">
            <a:avLst/>
          </a:prstGeom>
          <a:noFill/>
        </p:spPr>
        <p:txBody>
          <a:bodyPr wrap="square" rtlCol="0">
            <a:spAutoFit/>
          </a:bodyPr>
          <a:lstStyle/>
          <a:p>
            <a:pPr algn="r" rtl="1">
              <a:lnSpc>
                <a:spcPct val="300000"/>
              </a:lnSpc>
            </a:pPr>
            <a:r>
              <a:rPr lang="fa-IR" sz="3200" dirty="0">
                <a:solidFill>
                  <a:srgbClr val="FFC000"/>
                </a:solidFill>
                <a:cs typeface="B Titr" pitchFamily="2" charset="-78"/>
              </a:rPr>
              <a:t>شرطی نکردن فضای </a:t>
            </a:r>
            <a:r>
              <a:rPr lang="fa-IR" sz="3200" dirty="0" smtClean="0">
                <a:solidFill>
                  <a:srgbClr val="FFC000"/>
                </a:solidFill>
                <a:cs typeface="B Titr" pitchFamily="2" charset="-78"/>
              </a:rPr>
              <a:t>جامعه</a:t>
            </a:r>
            <a:endParaRPr lang="en-US" sz="3200" dirty="0" smtClean="0">
              <a:solidFill>
                <a:srgbClr val="FFC000"/>
              </a:solidFill>
              <a:cs typeface="B Titr" pitchFamily="2" charset="-78"/>
            </a:endParaRPr>
          </a:p>
          <a:p>
            <a:pPr algn="r" rtl="1">
              <a:lnSpc>
                <a:spcPct val="300000"/>
              </a:lnSpc>
            </a:pPr>
            <a:r>
              <a:rPr lang="fa-IR" sz="3200" b="1" dirty="0">
                <a:solidFill>
                  <a:srgbClr val="FFC000"/>
                </a:solidFill>
                <a:cs typeface="B Titr" pitchFamily="2" charset="-78"/>
              </a:rPr>
              <a:t>اولویت بندی و پرهیز از </a:t>
            </a:r>
            <a:r>
              <a:rPr lang="fa-IR" sz="3200" b="1" dirty="0" smtClean="0">
                <a:solidFill>
                  <a:srgbClr val="FFC000"/>
                </a:solidFill>
                <a:cs typeface="B Titr" pitchFamily="2" charset="-78"/>
              </a:rPr>
              <a:t>حواشی</a:t>
            </a:r>
            <a:endParaRPr lang="en-US" sz="3200" b="1" dirty="0" smtClean="0">
              <a:solidFill>
                <a:srgbClr val="FFC000"/>
              </a:solidFill>
              <a:cs typeface="B Titr" pitchFamily="2" charset="-78"/>
            </a:endParaRPr>
          </a:p>
          <a:p>
            <a:pPr algn="r" rtl="1">
              <a:lnSpc>
                <a:spcPct val="300000"/>
              </a:lnSpc>
            </a:pPr>
            <a:r>
              <a:rPr lang="fa-IR" sz="3200" b="1" dirty="0">
                <a:solidFill>
                  <a:srgbClr val="FFC000"/>
                </a:solidFill>
                <a:cs typeface="B Titr" pitchFamily="2" charset="-78"/>
              </a:rPr>
              <a:t>اجتناب از ایجاد هراس</a:t>
            </a:r>
            <a:endParaRPr lang="en-US" sz="3200" dirty="0">
              <a:solidFill>
                <a:srgbClr val="FFC000"/>
              </a:solidFill>
              <a:cs typeface="B Titr" pitchFamily="2" charset="-78"/>
            </a:endParaRPr>
          </a:p>
        </p:txBody>
      </p:sp>
    </p:spTree>
    <p:extLst>
      <p:ext uri="{BB962C8B-B14F-4D97-AF65-F5344CB8AC3E}">
        <p14:creationId xmlns:p14="http://schemas.microsoft.com/office/powerpoint/2010/main" val="353117169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750" fill="hold"/>
                                        <p:tgtEl>
                                          <p:spTgt spid="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5">
                                            <p:txEl>
                                              <p:pRg st="0" end="0"/>
                                            </p:txEl>
                                          </p:spTgt>
                                        </p:tgtEl>
                                        <p:attrNameLst>
                                          <p:attrName>ppt_y</p:attrName>
                                        </p:attrNameLst>
                                      </p:cBhvr>
                                      <p:tavLst>
                                        <p:tav tm="0">
                                          <p:val>
                                            <p:strVal val="#ppt_y"/>
                                          </p:val>
                                        </p:tav>
                                        <p:tav tm="100000">
                                          <p:val>
                                            <p:strVal val="#ppt_y"/>
                                          </p:val>
                                        </p:tav>
                                      </p:tavLst>
                                    </p:anim>
                                    <p:anim calcmode="lin" valueType="num">
                                      <p:cBhvr>
                                        <p:cTn id="9" dur="750" fill="hold"/>
                                        <p:tgtEl>
                                          <p:spTgt spid="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5">
                                            <p:txEl>
                                              <p:pRg st="1" end="1"/>
                                            </p:txEl>
                                          </p:spTgt>
                                        </p:tgtEl>
                                        <p:attrNameLst>
                                          <p:attrName>style.visibility</p:attrName>
                                        </p:attrNameLst>
                                      </p:cBhvr>
                                      <p:to>
                                        <p:strVal val="visible"/>
                                      </p:to>
                                    </p:set>
                                    <p:anim calcmode="lin" valueType="num">
                                      <p:cBhvr>
                                        <p:cTn id="16" dur="750" fill="hold"/>
                                        <p:tgtEl>
                                          <p:spTgt spid="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750" fill="hold"/>
                                        <p:tgtEl>
                                          <p:spTgt spid="5">
                                            <p:txEl>
                                              <p:pRg st="1" end="1"/>
                                            </p:txEl>
                                          </p:spTgt>
                                        </p:tgtEl>
                                        <p:attrNameLst>
                                          <p:attrName>ppt_y</p:attrName>
                                        </p:attrNameLst>
                                      </p:cBhvr>
                                      <p:tavLst>
                                        <p:tav tm="0">
                                          <p:val>
                                            <p:strVal val="#ppt_y"/>
                                          </p:val>
                                        </p:tav>
                                        <p:tav tm="100000">
                                          <p:val>
                                            <p:strVal val="#ppt_y"/>
                                          </p:val>
                                        </p:tav>
                                      </p:tavLst>
                                    </p:anim>
                                    <p:anim calcmode="lin" valueType="num">
                                      <p:cBhvr>
                                        <p:cTn id="18" dur="750" fill="hold"/>
                                        <p:tgtEl>
                                          <p:spTgt spid="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750" fill="hold"/>
                                        <p:tgtEl>
                                          <p:spTgt spid="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750" tmFilter="0,0; .5, 1; 1, 1"/>
                                        <p:tgtEl>
                                          <p:spTgt spid="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p:cTn id="25" dur="750" fill="hold"/>
                                        <p:tgtEl>
                                          <p:spTgt spid="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750" fill="hold"/>
                                        <p:tgtEl>
                                          <p:spTgt spid="5">
                                            <p:txEl>
                                              <p:pRg st="2" end="2"/>
                                            </p:txEl>
                                          </p:spTgt>
                                        </p:tgtEl>
                                        <p:attrNameLst>
                                          <p:attrName>ppt_y</p:attrName>
                                        </p:attrNameLst>
                                      </p:cBhvr>
                                      <p:tavLst>
                                        <p:tav tm="0">
                                          <p:val>
                                            <p:strVal val="#ppt_y"/>
                                          </p:val>
                                        </p:tav>
                                        <p:tav tm="100000">
                                          <p:val>
                                            <p:strVal val="#ppt_y"/>
                                          </p:val>
                                        </p:tav>
                                      </p:tavLst>
                                    </p:anim>
                                    <p:anim calcmode="lin" valueType="num">
                                      <p:cBhvr>
                                        <p:cTn id="27" dur="750" fill="hold"/>
                                        <p:tgtEl>
                                          <p:spTgt spid="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750" fill="hold"/>
                                        <p:tgtEl>
                                          <p:spTgt spid="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750" tmFilter="0,0; .5, 1; 1, 1"/>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152400"/>
            <a:ext cx="1094656" cy="566738"/>
          </a:xfrm>
        </p:spPr>
        <p:txBody>
          <a:bodyPr/>
          <a:lstStyle/>
          <a:p>
            <a:r>
              <a:rPr lang="fa-IR" sz="2800" dirty="0">
                <a:solidFill>
                  <a:srgbClr val="FFFF00"/>
                </a:solidFill>
                <a:cs typeface="B Titr" pitchFamily="2" charset="-78"/>
              </a:rPr>
              <a:t>پایان</a:t>
            </a:r>
            <a:endParaRPr lang="en-US" sz="2800" dirty="0">
              <a:solidFill>
                <a:srgbClr val="FFFF00"/>
              </a:solidFill>
              <a:cs typeface="B Titr" pitchFamily="2" charset="-78"/>
            </a:endParaRPr>
          </a:p>
        </p:txBody>
      </p:sp>
      <p:sp>
        <p:nvSpPr>
          <p:cNvPr id="7" name="Text Placeholder 6"/>
          <p:cNvSpPr>
            <a:spLocks noGrp="1"/>
          </p:cNvSpPr>
          <p:nvPr>
            <p:ph type="body" sz="half" idx="2"/>
          </p:nvPr>
        </p:nvSpPr>
        <p:spPr>
          <a:xfrm>
            <a:off x="381000" y="5517232"/>
            <a:ext cx="5486400" cy="864096"/>
          </a:xfrm>
        </p:spPr>
        <p:txBody>
          <a:bodyPr/>
          <a:lstStyle/>
          <a:p>
            <a:pPr algn="ctr"/>
            <a:r>
              <a:rPr lang="fa-IR" sz="2800" b="1" dirty="0" smtClean="0">
                <a:cs typeface="B Zar" panose="00000400000000000000" pitchFamily="2" charset="-78"/>
              </a:rPr>
              <a:t>معاونت سیاسی نمایندگی ولی فقیه در </a:t>
            </a:r>
            <a:r>
              <a:rPr lang="fa-IR" sz="2800" b="1" dirty="0" smtClean="0">
                <a:cs typeface="B Zar" panose="00000400000000000000" pitchFamily="2" charset="-78"/>
              </a:rPr>
              <a:t>سپاه</a:t>
            </a:r>
            <a:endParaRPr lang="en-US" sz="2800" b="1" dirty="0" smtClean="0">
              <a:cs typeface="B Zar" panose="00000400000000000000" pitchFamily="2" charset="-78"/>
            </a:endParaRPr>
          </a:p>
        </p:txBody>
      </p:sp>
      <p:sp>
        <p:nvSpPr>
          <p:cNvPr id="2" name="TextBox 1"/>
          <p:cNvSpPr txBox="1"/>
          <p:nvPr/>
        </p:nvSpPr>
        <p:spPr>
          <a:xfrm>
            <a:off x="6012160" y="1243494"/>
            <a:ext cx="2880320" cy="3985706"/>
          </a:xfrm>
          <a:prstGeom prst="rect">
            <a:avLst/>
          </a:prstGeom>
          <a:noFill/>
        </p:spPr>
        <p:txBody>
          <a:bodyPr wrap="square" rtlCol="1">
            <a:spAutoFit/>
          </a:bodyPr>
          <a:lstStyle/>
          <a:p>
            <a:pPr algn="ctr">
              <a:lnSpc>
                <a:spcPct val="200000"/>
              </a:lnSpc>
            </a:pPr>
            <a:r>
              <a:rPr lang="fa-IR" sz="4400" dirty="0" smtClean="0">
                <a:solidFill>
                  <a:srgbClr val="92D050"/>
                </a:solidFill>
                <a:cs typeface="B Titr" panose="00000700000000000000" pitchFamily="2" charset="-78"/>
              </a:rPr>
              <a:t>با تشکر از حسن توجه شما عزیزان</a:t>
            </a:r>
            <a:endParaRPr lang="fa-IR" sz="4400" dirty="0">
              <a:solidFill>
                <a:srgbClr val="92D050"/>
              </a:solidFill>
              <a:cs typeface="B Titr" panose="00000700000000000000"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6849" y="1526211"/>
            <a:ext cx="5099248" cy="322274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repeatCount="indefinite" fill="remove" nodeType="clickEffect">
                                  <p:stCondLst>
                                    <p:cond delay="0"/>
                                  </p:stCondLst>
                                  <p:endCondLst>
                                    <p:cond evt="onNext" delay="0">
                                      <p:tgtEl>
                                        <p:sldTgt/>
                                      </p:tgtEl>
                                    </p:cond>
                                  </p:endCondLst>
                                  <p:childTnLst>
                                    <p:animClr clrSpc="rgb" dir="cw">
                                      <p:cBhvr override="childStyle">
                                        <p:cTn id="6" dur="250" autoRev="1" fill="remove"/>
                                        <p:tgtEl>
                                          <p:spTgt spid="2">
                                            <p:txEl>
                                              <p:pRg st="0" end="0"/>
                                            </p:txEl>
                                          </p:spTgt>
                                        </p:tgtEl>
                                        <p:attrNameLst>
                                          <p:attrName>style.color</p:attrName>
                                        </p:attrNameLst>
                                      </p:cBhvr>
                                      <p:to>
                                        <a:schemeClr val="bg1"/>
                                      </p:to>
                                    </p:animClr>
                                    <p:animClr clrSpc="rgb" dir="cw">
                                      <p:cBhvr>
                                        <p:cTn id="7" dur="250" autoRev="1" fill="remove"/>
                                        <p:tgtEl>
                                          <p:spTgt spid="2">
                                            <p:txEl>
                                              <p:pRg st="0" end="0"/>
                                            </p:txEl>
                                          </p:spTgt>
                                        </p:tgtEl>
                                        <p:attrNameLst>
                                          <p:attrName>fillcolor</p:attrName>
                                        </p:attrNameLst>
                                      </p:cBhvr>
                                      <p:to>
                                        <a:schemeClr val="bg1"/>
                                      </p:to>
                                    </p:animClr>
                                    <p:set>
                                      <p:cBhvr>
                                        <p:cTn id="8" dur="250" autoRev="1" fill="remove"/>
                                        <p:tgtEl>
                                          <p:spTgt spid="2">
                                            <p:txEl>
                                              <p:pRg st="0" end="0"/>
                                            </p:txEl>
                                          </p:spTgt>
                                        </p:tgtEl>
                                        <p:attrNameLst>
                                          <p:attrName>fill.type</p:attrName>
                                        </p:attrNameLst>
                                      </p:cBhvr>
                                      <p:to>
                                        <p:strVal val="solid"/>
                                      </p:to>
                                    </p:set>
                                    <p:set>
                                      <p:cBhvr>
                                        <p:cTn id="9" dur="250" autoRev="1" fill="remove"/>
                                        <p:tgtEl>
                                          <p:spTgt spid="2">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3200" dirty="0" smtClean="0">
                <a:solidFill>
                  <a:srgbClr val="FFFF00"/>
                </a:solidFill>
                <a:cs typeface="B Titr" pitchFamily="2" charset="-78"/>
              </a:rPr>
              <a:t>کلیات راهبرد جدید آمریکا علیه ایران</a:t>
            </a:r>
            <a:endParaRPr lang="en-US" sz="3200" dirty="0">
              <a:solidFill>
                <a:srgbClr val="FFFF00"/>
              </a:solidFill>
              <a:cs typeface="B Titr" pitchFamily="2" charset="-78"/>
            </a:endParaRPr>
          </a:p>
        </p:txBody>
      </p:sp>
      <p:sp>
        <p:nvSpPr>
          <p:cNvPr id="3" name="Content Placeholder 2"/>
          <p:cNvSpPr>
            <a:spLocks noGrp="1"/>
          </p:cNvSpPr>
          <p:nvPr>
            <p:ph idx="1"/>
          </p:nvPr>
        </p:nvSpPr>
        <p:spPr>
          <a:xfrm>
            <a:off x="179512" y="1556792"/>
            <a:ext cx="8507288" cy="4844008"/>
          </a:xfrm>
        </p:spPr>
        <p:txBody>
          <a:bodyPr/>
          <a:lstStyle/>
          <a:p>
            <a:pPr marL="0" indent="0" algn="r" rtl="1">
              <a:buNone/>
            </a:pPr>
            <a:r>
              <a:rPr lang="fa-IR" sz="4400" b="1" dirty="0" smtClean="0">
                <a:solidFill>
                  <a:srgbClr val="FFC000"/>
                </a:solidFill>
                <a:cs typeface="B Davat" pitchFamily="2" charset="-78"/>
              </a:rPr>
              <a:t>راهبرد جدید آمریکا در سه بخش بیان شده است:</a:t>
            </a:r>
          </a:p>
          <a:p>
            <a:pPr marL="1801813" algn="r" rtl="1">
              <a:lnSpc>
                <a:spcPct val="150000"/>
              </a:lnSpc>
            </a:pPr>
            <a:r>
              <a:rPr lang="fa-IR" sz="4400" b="1" dirty="0" smtClean="0">
                <a:solidFill>
                  <a:srgbClr val="FFC000"/>
                </a:solidFill>
                <a:cs typeface="B Davat" pitchFamily="2" charset="-78"/>
              </a:rPr>
              <a:t>اصول بنیادی</a:t>
            </a:r>
          </a:p>
          <a:p>
            <a:pPr marL="1801813" algn="r" rtl="1">
              <a:lnSpc>
                <a:spcPct val="150000"/>
              </a:lnSpc>
            </a:pPr>
            <a:r>
              <a:rPr lang="fa-IR" sz="4400" b="1" dirty="0" smtClean="0">
                <a:solidFill>
                  <a:srgbClr val="FFC000"/>
                </a:solidFill>
                <a:cs typeface="B Davat" pitchFamily="2" charset="-78"/>
              </a:rPr>
              <a:t>برجام</a:t>
            </a:r>
          </a:p>
          <a:p>
            <a:pPr marL="1801813" algn="r" rtl="1">
              <a:lnSpc>
                <a:spcPct val="150000"/>
              </a:lnSpc>
            </a:pPr>
            <a:r>
              <a:rPr lang="fa-IR" sz="4400" b="1" dirty="0" smtClean="0">
                <a:solidFill>
                  <a:srgbClr val="FFC000"/>
                </a:solidFill>
                <a:cs typeface="B Davat" pitchFamily="2" charset="-78"/>
              </a:rPr>
              <a:t>سپاه پاسداران انقلاب اسلامی</a:t>
            </a:r>
            <a:endParaRPr lang="en-US" sz="4400" b="1" dirty="0">
              <a:solidFill>
                <a:srgbClr val="FFC000"/>
              </a:solidFill>
              <a:cs typeface="B Davat"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2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2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903521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ارتقای کمی و کیفی روابط دفاعی و تسلیحاتی با تل آویو</a:t>
            </a:r>
          </a:p>
        </p:txBody>
      </p:sp>
      <p:sp>
        <p:nvSpPr>
          <p:cNvPr id="3" name="Content Placeholder 2"/>
          <p:cNvSpPr>
            <a:spLocks noGrp="1"/>
          </p:cNvSpPr>
          <p:nvPr>
            <p:ph idx="1"/>
          </p:nvPr>
        </p:nvSpPr>
        <p:spPr>
          <a:xfrm>
            <a:off x="0" y="1556792"/>
            <a:ext cx="9144000" cy="5013176"/>
          </a:xfrm>
        </p:spPr>
        <p:txBody>
          <a:bodyPr/>
          <a:lstStyle/>
          <a:p>
            <a:pPr marL="88900" indent="0" algn="just" defTabSz="217488" rtl="1">
              <a:lnSpc>
                <a:spcPct val="150000"/>
              </a:lnSpc>
              <a:buNone/>
            </a:pPr>
            <a:r>
              <a:rPr lang="fa-IR" sz="3200" b="1" dirty="0" smtClean="0">
                <a:solidFill>
                  <a:srgbClr val="FFFF00"/>
                </a:solidFill>
                <a:cs typeface="B Nazanin" pitchFamily="2" charset="-78"/>
              </a:rPr>
              <a:t>1- آمریکا طی 10 سال 38 میلیارد دلار سلاح در اختیار رژیم صهیونیستی قرار می دهد.</a:t>
            </a:r>
          </a:p>
          <a:p>
            <a:pPr marL="88900" indent="0" algn="just" defTabSz="217488" rtl="1">
              <a:lnSpc>
                <a:spcPct val="150000"/>
              </a:lnSpc>
              <a:buNone/>
            </a:pPr>
            <a:r>
              <a:rPr lang="fa-IR" sz="3200" b="1" dirty="0" smtClean="0">
                <a:solidFill>
                  <a:srgbClr val="FFFF00"/>
                </a:solidFill>
                <a:cs typeface="B Nazanin" pitchFamily="2" charset="-78"/>
              </a:rPr>
              <a:t>2- تلاش برای تولید و توسعه سلاح های راهبردی رژیم صهیونیستی برای منازعات بعدی این رژیم با جبهه مقاومت.</a:t>
            </a:r>
          </a:p>
          <a:p>
            <a:pPr marL="1695450" indent="-1606550" algn="just" defTabSz="217488" rtl="1">
              <a:lnSpc>
                <a:spcPct val="150000"/>
              </a:lnSpc>
              <a:buNone/>
            </a:pPr>
            <a:r>
              <a:rPr lang="fa-IR" sz="3200" b="1" dirty="0" smtClean="0">
                <a:solidFill>
                  <a:srgbClr val="FFFF00"/>
                </a:solidFill>
                <a:cs typeface="B Nazanin" pitchFamily="2" charset="-78"/>
              </a:rPr>
              <a:t>3- تقویت نظامی مصر و اردن که در حال حاضر به عنوان چتر امنیتی رژیم صهیونیستی مطرح هستند.</a:t>
            </a:r>
            <a:endParaRPr lang="en-US" sz="3200" b="1" dirty="0">
              <a:solidFill>
                <a:srgbClr val="FFFF00"/>
              </a:solidFill>
              <a:cs typeface="B Nazanin" pitchFamily="2" charset="-78"/>
            </a:endParaRPr>
          </a:p>
        </p:txBody>
      </p:sp>
      <p:sp>
        <p:nvSpPr>
          <p:cNvPr id="4" name="Striped Right Arrow 3">
            <a:hlinkClick r:id="rId2" action="ppaction://hlinksldjump"/>
          </p:cNvPr>
          <p:cNvSpPr/>
          <p:nvPr/>
        </p:nvSpPr>
        <p:spPr>
          <a:xfrm>
            <a:off x="251520" y="5733256"/>
            <a:ext cx="158417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385428974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تشکیل و تقویت ائتلاف نظامی کشورهای عرب منطقه</a:t>
            </a:r>
          </a:p>
        </p:txBody>
      </p:sp>
      <p:sp>
        <p:nvSpPr>
          <p:cNvPr id="3" name="Content Placeholder 2"/>
          <p:cNvSpPr>
            <a:spLocks noGrp="1"/>
          </p:cNvSpPr>
          <p:nvPr>
            <p:ph idx="1"/>
          </p:nvPr>
        </p:nvSpPr>
        <p:spPr>
          <a:xfrm>
            <a:off x="0" y="1556792"/>
            <a:ext cx="9144000" cy="5013176"/>
          </a:xfrm>
        </p:spPr>
        <p:txBody>
          <a:bodyPr/>
          <a:lstStyle/>
          <a:p>
            <a:pPr marL="88900" indent="0" algn="just" defTabSz="217488" rtl="1">
              <a:lnSpc>
                <a:spcPct val="150000"/>
              </a:lnSpc>
              <a:buNone/>
            </a:pPr>
            <a:r>
              <a:rPr lang="fa-IR" sz="3200" b="1" dirty="0" smtClean="0">
                <a:solidFill>
                  <a:srgbClr val="FFFF00"/>
                </a:solidFill>
                <a:cs typeface="B Nazanin" pitchFamily="2" charset="-78"/>
              </a:rPr>
              <a:t>1- بزرگنمایی تهدید ایران برای کشورهای کوچک عربی</a:t>
            </a:r>
          </a:p>
          <a:p>
            <a:pPr marL="88900" indent="0" algn="just" defTabSz="217488" rtl="1">
              <a:lnSpc>
                <a:spcPct val="150000"/>
              </a:lnSpc>
              <a:buNone/>
            </a:pPr>
            <a:r>
              <a:rPr lang="fa-IR" sz="3200" b="1" dirty="0" smtClean="0">
                <a:solidFill>
                  <a:srgbClr val="FFFF00"/>
                </a:solidFill>
                <a:cs typeface="B Nazanin" pitchFamily="2" charset="-78"/>
              </a:rPr>
              <a:t>2- تقویت عربستان سعودی و امارات به عنوان دو ستون اصلی در راهبرد منطقه ای آمریکا.</a:t>
            </a:r>
          </a:p>
          <a:p>
            <a:pPr marL="88900" indent="0" algn="just" defTabSz="217488" rtl="1">
              <a:lnSpc>
                <a:spcPct val="150000"/>
              </a:lnSpc>
              <a:buNone/>
            </a:pPr>
            <a:r>
              <a:rPr lang="fa-IR" sz="3200" b="1" dirty="0" smtClean="0">
                <a:solidFill>
                  <a:srgbClr val="FFFF00"/>
                </a:solidFill>
                <a:cs typeface="B Nazanin" pitchFamily="2" charset="-78"/>
              </a:rPr>
              <a:t>3- تلاش برای گسترش روابط کشورهای عربی با رژیم صهیونیستی به عنوان محور مبارزه با ایران</a:t>
            </a:r>
            <a:endParaRPr lang="en-US" sz="3200" b="1" dirty="0">
              <a:solidFill>
                <a:srgbClr val="FFFF00"/>
              </a:solidFill>
              <a:cs typeface="B Nazanin" pitchFamily="2" charset="-78"/>
            </a:endParaRPr>
          </a:p>
        </p:txBody>
      </p:sp>
      <p:sp>
        <p:nvSpPr>
          <p:cNvPr id="4" name="Striped Right Arrow 3">
            <a:hlinkClick r:id="rId2" action="ppaction://hlinksldjump"/>
          </p:cNvPr>
          <p:cNvSpPr/>
          <p:nvPr/>
        </p:nvSpPr>
        <p:spPr>
          <a:xfrm>
            <a:off x="251520" y="5733256"/>
            <a:ext cx="158417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135431867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smtClean="0">
                <a:solidFill>
                  <a:srgbClr val="FFFF00"/>
                </a:solidFill>
                <a:cs typeface="B Titr" pitchFamily="2" charset="-78"/>
              </a:rPr>
              <a:t>ایجاد و تقویت  </a:t>
            </a:r>
            <a:r>
              <a:rPr lang="fa-IR" sz="2400" dirty="0">
                <a:solidFill>
                  <a:srgbClr val="FFFF00"/>
                </a:solidFill>
                <a:cs typeface="B Titr" pitchFamily="2" charset="-78"/>
              </a:rPr>
              <a:t>سامانه های دفاع موشکی</a:t>
            </a:r>
          </a:p>
        </p:txBody>
      </p:sp>
      <p:sp>
        <p:nvSpPr>
          <p:cNvPr id="3" name="Content Placeholder 2"/>
          <p:cNvSpPr>
            <a:spLocks noGrp="1"/>
          </p:cNvSpPr>
          <p:nvPr>
            <p:ph idx="1"/>
          </p:nvPr>
        </p:nvSpPr>
        <p:spPr>
          <a:xfrm>
            <a:off x="0" y="1556792"/>
            <a:ext cx="9144000" cy="5013176"/>
          </a:xfrm>
        </p:spPr>
        <p:txBody>
          <a:bodyPr/>
          <a:lstStyle/>
          <a:p>
            <a:pPr marL="88900" indent="0" algn="just" defTabSz="217488" rtl="1">
              <a:lnSpc>
                <a:spcPct val="150000"/>
              </a:lnSpc>
              <a:buNone/>
            </a:pPr>
            <a:r>
              <a:rPr lang="fa-IR" sz="3200" b="1" dirty="0" smtClean="0">
                <a:solidFill>
                  <a:srgbClr val="FFFF00"/>
                </a:solidFill>
                <a:cs typeface="B Nazanin" pitchFamily="2" charset="-78"/>
              </a:rPr>
              <a:t>1- وجود زیرساخت های لازم در امارات برای ایجاد سامانه دفاع موشکی در این کشور</a:t>
            </a:r>
          </a:p>
          <a:p>
            <a:pPr marL="88900" indent="0" algn="just" defTabSz="217488" rtl="1">
              <a:lnSpc>
                <a:spcPct val="150000"/>
              </a:lnSpc>
              <a:buNone/>
            </a:pPr>
            <a:r>
              <a:rPr lang="fa-IR" sz="3200" b="1" dirty="0" smtClean="0">
                <a:solidFill>
                  <a:srgbClr val="FFFF00"/>
                </a:solidFill>
                <a:cs typeface="B Nazanin" pitchFamily="2" charset="-78"/>
              </a:rPr>
              <a:t>2- تلاش برای ایجاد سامانه های موشکی جدید طی قراردادهای سنگین با کشورهای عرب منطقه به ویژه عربستان</a:t>
            </a:r>
          </a:p>
          <a:p>
            <a:pPr marL="1254125" indent="-1165225" algn="just" defTabSz="217488" rtl="1">
              <a:lnSpc>
                <a:spcPct val="150000"/>
              </a:lnSpc>
              <a:buNone/>
            </a:pPr>
            <a:r>
              <a:rPr lang="fa-IR" sz="3200" b="1" dirty="0" smtClean="0">
                <a:solidFill>
                  <a:srgbClr val="FFFF00"/>
                </a:solidFill>
                <a:cs typeface="B Nazanin" pitchFamily="2" charset="-78"/>
              </a:rPr>
              <a:t>3- انتقال سامانه های موشکی رژیم صهیونیستی به کشورهای حاشیه خلیج فارس </a:t>
            </a:r>
            <a:endParaRPr lang="en-US" sz="3200" b="1" dirty="0">
              <a:solidFill>
                <a:srgbClr val="FFFF00"/>
              </a:solidFill>
              <a:cs typeface="B Nazanin" pitchFamily="2" charset="-78"/>
            </a:endParaRPr>
          </a:p>
        </p:txBody>
      </p:sp>
      <p:sp>
        <p:nvSpPr>
          <p:cNvPr id="4" name="Striped Right Arrow 3">
            <a:hlinkClick r:id="rId2" action="ppaction://hlinksldjump"/>
          </p:cNvPr>
          <p:cNvSpPr/>
          <p:nvPr/>
        </p:nvSpPr>
        <p:spPr>
          <a:xfrm>
            <a:off x="251520" y="5733256"/>
            <a:ext cx="158417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66304896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تلاش برای حفظ برجام با دادن کمترین امتیاز</a:t>
            </a:r>
          </a:p>
        </p:txBody>
      </p:sp>
      <p:sp>
        <p:nvSpPr>
          <p:cNvPr id="3" name="Content Placeholder 2"/>
          <p:cNvSpPr>
            <a:spLocks noGrp="1"/>
          </p:cNvSpPr>
          <p:nvPr>
            <p:ph idx="1"/>
          </p:nvPr>
        </p:nvSpPr>
        <p:spPr>
          <a:xfrm>
            <a:off x="0" y="980728"/>
            <a:ext cx="9144000" cy="5589240"/>
          </a:xfrm>
        </p:spPr>
        <p:txBody>
          <a:bodyPr/>
          <a:lstStyle/>
          <a:p>
            <a:pPr marL="88900" indent="2874963" algn="just" defTabSz="217488" rtl="1">
              <a:lnSpc>
                <a:spcPts val="5000"/>
              </a:lnSpc>
              <a:spcBef>
                <a:spcPts val="0"/>
              </a:spcBef>
              <a:buNone/>
            </a:pPr>
            <a:r>
              <a:rPr lang="fa-IR" sz="3200" b="1" dirty="0" smtClean="0">
                <a:solidFill>
                  <a:srgbClr val="FFFF00"/>
                </a:solidFill>
                <a:cs typeface="B Nazanin" pitchFamily="2" charset="-78"/>
              </a:rPr>
              <a:t>آمربکایی ها از این هراس دارند که اگر ایران از برجام خارج شود سناریوی کره شمالی در 25 سال پیش تکرار شود</a:t>
            </a:r>
            <a:r>
              <a:rPr lang="fa-IR" sz="3200" b="1" dirty="0">
                <a:solidFill>
                  <a:srgbClr val="FFFF00"/>
                </a:solidFill>
                <a:cs typeface="B Nazanin" pitchFamily="2" charset="-78"/>
              </a:rPr>
              <a:t>. ایالات‌متحده، 25 سال قبل، به‌منظور مهار برنامه هسته‌ای کره شمالی، توافق‌نامه‌ای هرچند ناقص امضا کرد، اما تندروهای آمریکایی </a:t>
            </a:r>
            <a:r>
              <a:rPr lang="fa-IR" sz="3200" b="1" dirty="0" smtClean="0">
                <a:solidFill>
                  <a:srgbClr val="FFFF00"/>
                </a:solidFill>
                <a:cs typeface="B Nazanin" pitchFamily="2" charset="-78"/>
              </a:rPr>
              <a:t>با هدف فشار </a:t>
            </a:r>
            <a:r>
              <a:rPr lang="fa-IR" sz="3200" b="1" dirty="0">
                <a:solidFill>
                  <a:srgbClr val="FFFF00"/>
                </a:solidFill>
                <a:cs typeface="B Nazanin" pitchFamily="2" charset="-78"/>
              </a:rPr>
              <a:t>بر کره شمالی برای نیل به توافقی بهتر، موافقت‌نامه مذکور را </a:t>
            </a:r>
            <a:r>
              <a:rPr lang="fa-IR" sz="3200" b="1" dirty="0" smtClean="0">
                <a:solidFill>
                  <a:srgbClr val="FFFF00"/>
                </a:solidFill>
                <a:cs typeface="B Nazanin" pitchFamily="2" charset="-78"/>
              </a:rPr>
              <a:t> رها  کردند.  ولیکن به هدف خود  نرسیدند  و  هم ‌اکنون،  ایالات‌  متحده  با  برنامه   هسته‌ای  افسار  گسیخته</a:t>
            </a:r>
          </a:p>
          <a:p>
            <a:pPr marL="88900" indent="1252538" algn="just" defTabSz="217488" rtl="1">
              <a:lnSpc>
                <a:spcPts val="5000"/>
              </a:lnSpc>
              <a:spcBef>
                <a:spcPts val="0"/>
              </a:spcBef>
              <a:buNone/>
            </a:pPr>
            <a:r>
              <a:rPr lang="fa-IR" sz="3200" b="1" dirty="0" smtClean="0">
                <a:solidFill>
                  <a:srgbClr val="FFFF00"/>
                </a:solidFill>
                <a:cs typeface="B Nazanin" pitchFamily="2" charset="-78"/>
              </a:rPr>
              <a:t> </a:t>
            </a:r>
            <a:r>
              <a:rPr lang="fa-IR" sz="3200" b="1" dirty="0">
                <a:solidFill>
                  <a:srgbClr val="FFFF00"/>
                </a:solidFill>
                <a:cs typeface="B Nazanin" pitchFamily="2" charset="-78"/>
              </a:rPr>
              <a:t>کره شمالی و خطر جنگ مواجه است.</a:t>
            </a:r>
            <a:endParaRPr lang="en-US" sz="3200" b="1" dirty="0">
              <a:solidFill>
                <a:srgbClr val="FFFF00"/>
              </a:solidFill>
              <a:cs typeface="B Nazanin" pitchFamily="2" charset="-78"/>
            </a:endParaRPr>
          </a:p>
        </p:txBody>
      </p:sp>
      <p:sp>
        <p:nvSpPr>
          <p:cNvPr id="4" name="Striped Right Arrow 3">
            <a:hlinkClick r:id="rId2" action="ppaction://hlinksldjump"/>
          </p:cNvPr>
          <p:cNvSpPr/>
          <p:nvPr/>
        </p:nvSpPr>
        <p:spPr>
          <a:xfrm>
            <a:off x="251520" y="5733256"/>
            <a:ext cx="158417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268536498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3">
                                            <p:txEl>
                                              <p:pRg st="0" end="0"/>
                                            </p:txEl>
                                          </p:spTgt>
                                        </p:tgtEl>
                                        <p:attrNameLst>
                                          <p:attrName>ppt_w</p:attrName>
                                        </p:attrNameLst>
                                      </p:cBhvr>
                                    </p:anim>
                                    <p:anim by="(#ppt_w*0.50)" calcmode="lin" valueType="num">
                                      <p:cBhvr>
                                        <p:cTn id="8" dur="250" decel="50000" autoRev="1" fill="hold">
                                          <p:stCondLst>
                                            <p:cond delay="0"/>
                                          </p:stCondLst>
                                        </p:cTn>
                                        <p:tgtEl>
                                          <p:spTgt spid="3">
                                            <p:txEl>
                                              <p:pRg st="0" end="0"/>
                                            </p:txEl>
                                          </p:spTgt>
                                        </p:tgtEl>
                                        <p:attrNameLst>
                                          <p:attrName>ppt_x</p:attrName>
                                        </p:attrNameLst>
                                      </p:cBhvr>
                                    </p:anim>
                                    <p:anim from="(-#ppt_h/2)" to="(#ppt_y)" calcmode="lin" valueType="num">
                                      <p:cBhvr>
                                        <p:cTn id="9" dur="500" fill="hold">
                                          <p:stCondLst>
                                            <p:cond delay="0"/>
                                          </p:stCondLst>
                                        </p:cTn>
                                        <p:tgtEl>
                                          <p:spTgt spid="3">
                                            <p:txEl>
                                              <p:pRg st="0" end="0"/>
                                            </p:txEl>
                                          </p:spTgt>
                                        </p:tgtEl>
                                        <p:attrNameLst>
                                          <p:attrName>ppt_y</p:attrName>
                                        </p:attrNameLst>
                                      </p:cBhvr>
                                    </p:anim>
                                    <p:animRot by="21600000">
                                      <p:cBhvr>
                                        <p:cTn id="10" dur="500" fill="hold">
                                          <p:stCondLst>
                                            <p:cond delay="0"/>
                                          </p:stCondLst>
                                        </p:cTn>
                                        <p:tgtEl>
                                          <p:spTgt spid="3">
                                            <p:txEl>
                                              <p:pRg st="0" end="0"/>
                                            </p:txEl>
                                          </p:spTgt>
                                        </p:tgtEl>
                                        <p:attrNameLst>
                                          <p:attrName>r</p:attrName>
                                        </p:attrNameLst>
                                      </p:cBhvr>
                                    </p:animRot>
                                  </p:childTnLst>
                                </p:cTn>
                              </p:par>
                            </p:childTnLst>
                          </p:cTn>
                        </p:par>
                        <p:par>
                          <p:cTn id="11" fill="hold">
                            <p:stCondLst>
                              <p:cond delay="16500"/>
                            </p:stCondLst>
                            <p:childTnLst>
                              <p:par>
                                <p:cTn id="12" presetID="56" presetClass="entr" presetSubtype="0" fill="hold" nodeType="afterEffect">
                                  <p:stCondLst>
                                    <p:cond delay="0"/>
                                  </p:stCondLst>
                                  <p:iterate type="lt">
                                    <p:tmPct val="10000"/>
                                  </p:iterate>
                                  <p:childTnLst>
                                    <p:set>
                                      <p:cBhvr>
                                        <p:cTn id="13" dur="1" fill="hold">
                                          <p:stCondLst>
                                            <p:cond delay="0"/>
                                          </p:stCondLst>
                                        </p:cTn>
                                        <p:tgtEl>
                                          <p:spTgt spid="3">
                                            <p:txEl>
                                              <p:pRg st="1" end="1"/>
                                            </p:txEl>
                                          </p:spTgt>
                                        </p:tgtEl>
                                        <p:attrNameLst>
                                          <p:attrName>style.visibility</p:attrName>
                                        </p:attrNameLst>
                                      </p:cBhvr>
                                      <p:to>
                                        <p:strVal val="visible"/>
                                      </p:to>
                                    </p:set>
                                    <p:anim by="(-#ppt_w*2)" calcmode="lin" valueType="num">
                                      <p:cBhvr rctx="PPT">
                                        <p:cTn id="14" dur="250" autoRev="1" fill="hold">
                                          <p:stCondLst>
                                            <p:cond delay="0"/>
                                          </p:stCondLst>
                                        </p:cTn>
                                        <p:tgtEl>
                                          <p:spTgt spid="3">
                                            <p:txEl>
                                              <p:pRg st="1" end="1"/>
                                            </p:txEl>
                                          </p:spTgt>
                                        </p:tgtEl>
                                        <p:attrNameLst>
                                          <p:attrName>ppt_w</p:attrName>
                                        </p:attrNameLst>
                                      </p:cBhvr>
                                    </p:anim>
                                    <p:anim by="(#ppt_w*0.50)" calcmode="lin" valueType="num">
                                      <p:cBhvr>
                                        <p:cTn id="15" dur="250" decel="50000" autoRev="1" fill="hold">
                                          <p:stCondLst>
                                            <p:cond delay="0"/>
                                          </p:stCondLst>
                                        </p:cTn>
                                        <p:tgtEl>
                                          <p:spTgt spid="3">
                                            <p:txEl>
                                              <p:pRg st="1" end="1"/>
                                            </p:txEl>
                                          </p:spTgt>
                                        </p:tgtEl>
                                        <p:attrNameLst>
                                          <p:attrName>ppt_x</p:attrName>
                                        </p:attrNameLst>
                                      </p:cBhvr>
                                    </p:anim>
                                    <p:anim from="(-#ppt_h/2)" to="(#ppt_y)" calcmode="lin" valueType="num">
                                      <p:cBhvr>
                                        <p:cTn id="16" dur="500" fill="hold">
                                          <p:stCondLst>
                                            <p:cond delay="0"/>
                                          </p:stCondLst>
                                        </p:cTn>
                                        <p:tgtEl>
                                          <p:spTgt spid="3">
                                            <p:txEl>
                                              <p:pRg st="1" end="1"/>
                                            </p:txEl>
                                          </p:spTgt>
                                        </p:tgtEl>
                                        <p:attrNameLst>
                                          <p:attrName>ppt_y</p:attrName>
                                        </p:attrNameLst>
                                      </p:cBhvr>
                                    </p:anim>
                                    <p:animRot by="21600000">
                                      <p:cBhvr>
                                        <p:cTn id="17" dur="500" fill="hold">
                                          <p:stCondLst>
                                            <p:cond delay="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فشار بر ایران برای پذیرفتن برجام های 2 و 3</a:t>
            </a:r>
          </a:p>
        </p:txBody>
      </p:sp>
      <p:sp>
        <p:nvSpPr>
          <p:cNvPr id="3" name="Content Placeholder 2"/>
          <p:cNvSpPr>
            <a:spLocks noGrp="1"/>
          </p:cNvSpPr>
          <p:nvPr>
            <p:ph idx="1"/>
          </p:nvPr>
        </p:nvSpPr>
        <p:spPr>
          <a:xfrm>
            <a:off x="0" y="1124744"/>
            <a:ext cx="9144000" cy="5445224"/>
          </a:xfrm>
        </p:spPr>
        <p:txBody>
          <a:bodyPr/>
          <a:lstStyle/>
          <a:p>
            <a:pPr marL="88900" indent="2874963" algn="just" defTabSz="217488" rtl="1">
              <a:lnSpc>
                <a:spcPts val="5000"/>
              </a:lnSpc>
              <a:spcBef>
                <a:spcPts val="0"/>
              </a:spcBef>
              <a:buNone/>
            </a:pPr>
            <a:r>
              <a:rPr lang="fa-IR" sz="3200" b="1" dirty="0">
                <a:solidFill>
                  <a:srgbClr val="FFFF00"/>
                </a:solidFill>
                <a:cs typeface="B Nazanin" pitchFamily="2" charset="-78"/>
              </a:rPr>
              <a:t>در شرایط کنونی ایالات متحده آمریکا، برجام را ابزار بسیار موفقی برای مهار قدرت ایران </a:t>
            </a:r>
            <a:r>
              <a:rPr lang="fa-IR" sz="3200" b="1" dirty="0" smtClean="0">
                <a:solidFill>
                  <a:srgbClr val="FFFF00"/>
                </a:solidFill>
                <a:cs typeface="B Nazanin" pitchFamily="2" charset="-78"/>
              </a:rPr>
              <a:t>می داند </a:t>
            </a:r>
            <a:r>
              <a:rPr lang="fa-IR" sz="3200" b="1" dirty="0">
                <a:solidFill>
                  <a:srgbClr val="FFFF00"/>
                </a:solidFill>
                <a:cs typeface="B Nazanin" pitchFamily="2" charset="-78"/>
              </a:rPr>
              <a:t>که </a:t>
            </a:r>
            <a:r>
              <a:rPr lang="fa-IR" sz="3200" b="1" dirty="0" smtClean="0">
                <a:solidFill>
                  <a:srgbClr val="FFFF00"/>
                </a:solidFill>
                <a:cs typeface="B Nazanin" pitchFamily="2" charset="-78"/>
              </a:rPr>
              <a:t>ظرفیت های </a:t>
            </a:r>
            <a:r>
              <a:rPr lang="fa-IR" sz="3200" b="1" dirty="0">
                <a:solidFill>
                  <a:srgbClr val="FFFF00"/>
                </a:solidFill>
                <a:cs typeface="B Nazanin" pitchFamily="2" charset="-78"/>
              </a:rPr>
              <a:t>فراوانی برای کنترل جمهوری اسلامی ایران داشته و </a:t>
            </a:r>
            <a:r>
              <a:rPr lang="fa-IR" sz="3200" b="1" dirty="0" smtClean="0">
                <a:solidFill>
                  <a:srgbClr val="FFFF00"/>
                </a:solidFill>
                <a:cs typeface="B Nazanin" pitchFamily="2" charset="-78"/>
              </a:rPr>
              <a:t>به طور </a:t>
            </a:r>
            <a:r>
              <a:rPr lang="fa-IR" sz="3200" b="1" dirty="0">
                <a:solidFill>
                  <a:srgbClr val="FFFF00"/>
                </a:solidFill>
                <a:cs typeface="B Nazanin" pitchFamily="2" charset="-78"/>
              </a:rPr>
              <a:t>قطع یکی از </a:t>
            </a:r>
            <a:r>
              <a:rPr lang="fa-IR" sz="3200" b="1" dirty="0" smtClean="0">
                <a:solidFill>
                  <a:srgbClr val="FFFF00"/>
                </a:solidFill>
                <a:cs typeface="B Nazanin" pitchFamily="2" charset="-78"/>
              </a:rPr>
              <a:t>مهم ترین محورهای راهبرد جدید آمریکا، </a:t>
            </a:r>
            <a:r>
              <a:rPr lang="fa-IR" sz="3200" b="1" dirty="0">
                <a:solidFill>
                  <a:srgbClr val="FFFF00"/>
                </a:solidFill>
                <a:cs typeface="B Nazanin" pitchFamily="2" charset="-78"/>
              </a:rPr>
              <a:t>نیل به مذاکرات فرا هسته‌ای و رسیدن به برجام 2 است. </a:t>
            </a:r>
            <a:endParaRPr lang="fa-IR" sz="3200" b="1" dirty="0" smtClean="0">
              <a:solidFill>
                <a:srgbClr val="FFFF00"/>
              </a:solidFill>
              <a:cs typeface="B Nazanin" pitchFamily="2" charset="-78"/>
            </a:endParaRPr>
          </a:p>
          <a:p>
            <a:pPr marL="88900" indent="0" algn="just" defTabSz="217488" rtl="1">
              <a:lnSpc>
                <a:spcPts val="5000"/>
              </a:lnSpc>
              <a:spcBef>
                <a:spcPts val="0"/>
              </a:spcBef>
              <a:buNone/>
            </a:pPr>
            <a:r>
              <a:rPr lang="fa-IR" sz="3200" b="1" dirty="0" smtClean="0">
                <a:solidFill>
                  <a:srgbClr val="FFFF00"/>
                </a:solidFill>
                <a:cs typeface="B Nazanin" pitchFamily="2" charset="-78"/>
              </a:rPr>
              <a:t>کشورهای اروپایی در این سناریو وظیفه ترغیب ایران برای حرکت به سمت برجام 2 و 3 را بر عهده دارند.</a:t>
            </a:r>
            <a:endParaRPr lang="en-US" sz="3200" b="1" dirty="0">
              <a:solidFill>
                <a:srgbClr val="FFFF00"/>
              </a:solidFill>
              <a:cs typeface="B Nazanin" pitchFamily="2" charset="-78"/>
            </a:endParaRPr>
          </a:p>
        </p:txBody>
      </p:sp>
      <p:sp>
        <p:nvSpPr>
          <p:cNvPr id="4" name="Striped Right Arrow 3">
            <a:hlinkClick r:id="rId2" action="ppaction://hlinksldjump"/>
          </p:cNvPr>
          <p:cNvSpPr/>
          <p:nvPr/>
        </p:nvSpPr>
        <p:spPr>
          <a:xfrm>
            <a:off x="251520" y="5733256"/>
            <a:ext cx="158417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311991786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3">
                                            <p:txEl>
                                              <p:pRg st="0" end="0"/>
                                            </p:txEl>
                                          </p:spTgt>
                                        </p:tgtEl>
                                        <p:attrNameLst>
                                          <p:attrName>ppt_w</p:attrName>
                                        </p:attrNameLst>
                                      </p:cBhvr>
                                    </p:anim>
                                    <p:anim by="(#ppt_w*0.50)" calcmode="lin" valueType="num">
                                      <p:cBhvr>
                                        <p:cTn id="8" dur="250" decel="50000" autoRev="1" fill="hold">
                                          <p:stCondLst>
                                            <p:cond delay="0"/>
                                          </p:stCondLst>
                                        </p:cTn>
                                        <p:tgtEl>
                                          <p:spTgt spid="3">
                                            <p:txEl>
                                              <p:pRg st="0" end="0"/>
                                            </p:txEl>
                                          </p:spTgt>
                                        </p:tgtEl>
                                        <p:attrNameLst>
                                          <p:attrName>ppt_x</p:attrName>
                                        </p:attrNameLst>
                                      </p:cBhvr>
                                    </p:anim>
                                    <p:anim from="(-#ppt_h/2)" to="(#ppt_y)" calcmode="lin" valueType="num">
                                      <p:cBhvr>
                                        <p:cTn id="9" dur="500" fill="hold">
                                          <p:stCondLst>
                                            <p:cond delay="0"/>
                                          </p:stCondLst>
                                        </p:cTn>
                                        <p:tgtEl>
                                          <p:spTgt spid="3">
                                            <p:txEl>
                                              <p:pRg st="0" end="0"/>
                                            </p:txEl>
                                          </p:spTgt>
                                        </p:tgtEl>
                                        <p:attrNameLst>
                                          <p:attrName>ppt_y</p:attrName>
                                        </p:attrNameLst>
                                      </p:cBhvr>
                                    </p:anim>
                                    <p:animRot by="21600000">
                                      <p:cBhvr>
                                        <p:cTn id="10" dur="500" fill="hold">
                                          <p:stCondLst>
                                            <p:cond delay="0"/>
                                          </p:stCondLst>
                                        </p:cTn>
                                        <p:tgtEl>
                                          <p:spTgt spid="3">
                                            <p:txEl>
                                              <p:pRg st="0" end="0"/>
                                            </p:txEl>
                                          </p:spTgt>
                                        </p:tgtEl>
                                        <p:attrNameLst>
                                          <p:attrName>r</p:attrName>
                                        </p:attrNameLst>
                                      </p:cBhvr>
                                    </p:animRot>
                                  </p:childTnLst>
                                </p:cTn>
                              </p:par>
                            </p:childTnLst>
                          </p:cTn>
                        </p:par>
                        <p:par>
                          <p:cTn id="11" fill="hold">
                            <p:stCondLst>
                              <p:cond delay="10850"/>
                            </p:stCondLst>
                            <p:childTnLst>
                              <p:par>
                                <p:cTn id="12" presetID="56" presetClass="entr" presetSubtype="0" fill="hold" nodeType="afterEffect">
                                  <p:stCondLst>
                                    <p:cond delay="0"/>
                                  </p:stCondLst>
                                  <p:iterate type="lt">
                                    <p:tmPct val="10000"/>
                                  </p:iterate>
                                  <p:childTnLst>
                                    <p:set>
                                      <p:cBhvr>
                                        <p:cTn id="13" dur="1" fill="hold">
                                          <p:stCondLst>
                                            <p:cond delay="0"/>
                                          </p:stCondLst>
                                        </p:cTn>
                                        <p:tgtEl>
                                          <p:spTgt spid="3">
                                            <p:txEl>
                                              <p:pRg st="1" end="1"/>
                                            </p:txEl>
                                          </p:spTgt>
                                        </p:tgtEl>
                                        <p:attrNameLst>
                                          <p:attrName>style.visibility</p:attrName>
                                        </p:attrNameLst>
                                      </p:cBhvr>
                                      <p:to>
                                        <p:strVal val="visible"/>
                                      </p:to>
                                    </p:set>
                                    <p:anim by="(-#ppt_w*2)" calcmode="lin" valueType="num">
                                      <p:cBhvr rctx="PPT">
                                        <p:cTn id="14" dur="250" autoRev="1" fill="hold">
                                          <p:stCondLst>
                                            <p:cond delay="0"/>
                                          </p:stCondLst>
                                        </p:cTn>
                                        <p:tgtEl>
                                          <p:spTgt spid="3">
                                            <p:txEl>
                                              <p:pRg st="1" end="1"/>
                                            </p:txEl>
                                          </p:spTgt>
                                        </p:tgtEl>
                                        <p:attrNameLst>
                                          <p:attrName>ppt_w</p:attrName>
                                        </p:attrNameLst>
                                      </p:cBhvr>
                                    </p:anim>
                                    <p:anim by="(#ppt_w*0.50)" calcmode="lin" valueType="num">
                                      <p:cBhvr>
                                        <p:cTn id="15" dur="250" decel="50000" autoRev="1" fill="hold">
                                          <p:stCondLst>
                                            <p:cond delay="0"/>
                                          </p:stCondLst>
                                        </p:cTn>
                                        <p:tgtEl>
                                          <p:spTgt spid="3">
                                            <p:txEl>
                                              <p:pRg st="1" end="1"/>
                                            </p:txEl>
                                          </p:spTgt>
                                        </p:tgtEl>
                                        <p:attrNameLst>
                                          <p:attrName>ppt_x</p:attrName>
                                        </p:attrNameLst>
                                      </p:cBhvr>
                                    </p:anim>
                                    <p:anim from="(-#ppt_h/2)" to="(#ppt_y)" calcmode="lin" valueType="num">
                                      <p:cBhvr>
                                        <p:cTn id="16" dur="500" fill="hold">
                                          <p:stCondLst>
                                            <p:cond delay="0"/>
                                          </p:stCondLst>
                                        </p:cTn>
                                        <p:tgtEl>
                                          <p:spTgt spid="3">
                                            <p:txEl>
                                              <p:pRg st="1" end="1"/>
                                            </p:txEl>
                                          </p:spTgt>
                                        </p:tgtEl>
                                        <p:attrNameLst>
                                          <p:attrName>ppt_y</p:attrName>
                                        </p:attrNameLst>
                                      </p:cBhvr>
                                    </p:anim>
                                    <p:animRot by="21600000">
                                      <p:cBhvr>
                                        <p:cTn id="17" dur="500" fill="hold">
                                          <p:stCondLst>
                                            <p:cond delay="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معرفی ایران به عنوان تهدیدی برای </a:t>
            </a:r>
            <a:r>
              <a:rPr lang="fa-IR" sz="2400" dirty="0" smtClean="0">
                <a:solidFill>
                  <a:srgbClr val="FFFF00"/>
                </a:solidFill>
                <a:cs typeface="B Titr" pitchFamily="2" charset="-78"/>
              </a:rPr>
              <a:t>امنیت جهانی</a:t>
            </a:r>
            <a:endParaRPr lang="fa-IR" sz="2400" dirty="0">
              <a:solidFill>
                <a:srgbClr val="FFFF00"/>
              </a:solidFill>
              <a:cs typeface="B Titr" pitchFamily="2" charset="-78"/>
            </a:endParaRPr>
          </a:p>
        </p:txBody>
      </p:sp>
      <p:sp>
        <p:nvSpPr>
          <p:cNvPr id="3" name="Content Placeholder 2"/>
          <p:cNvSpPr>
            <a:spLocks noGrp="1"/>
          </p:cNvSpPr>
          <p:nvPr>
            <p:ph idx="1"/>
          </p:nvPr>
        </p:nvSpPr>
        <p:spPr>
          <a:xfrm>
            <a:off x="0" y="1124744"/>
            <a:ext cx="9144000" cy="5445224"/>
          </a:xfrm>
        </p:spPr>
        <p:txBody>
          <a:bodyPr/>
          <a:lstStyle/>
          <a:p>
            <a:pPr marL="88900" indent="2874963" algn="just" defTabSz="217488" rtl="1">
              <a:lnSpc>
                <a:spcPts val="5000"/>
              </a:lnSpc>
              <a:spcBef>
                <a:spcPts val="0"/>
              </a:spcBef>
              <a:buNone/>
            </a:pPr>
            <a:r>
              <a:rPr lang="fa-IR" sz="3200" b="1" dirty="0">
                <a:solidFill>
                  <a:srgbClr val="FFFF00"/>
                </a:solidFill>
                <a:cs typeface="B Nazanin" pitchFamily="2" charset="-78"/>
              </a:rPr>
              <a:t>در این سناریو آمریکا تلاش خواهد کرد از طریق تبلیغات و فشارهای سیاسی و رسانه‌ای ایران را همچنان بعنوان یک کشور دارای رفتارهای مخاطره‌آمیز برای نظام بین الملل نشان دهد؛‌ در همین راستا </a:t>
            </a:r>
            <a:r>
              <a:rPr lang="fa-IR" sz="3200" b="1" dirty="0" smtClean="0">
                <a:solidFill>
                  <a:srgbClr val="FFFF00"/>
                </a:solidFill>
                <a:cs typeface="B Nazanin" pitchFamily="2" charset="-78"/>
              </a:rPr>
              <a:t>ایران </a:t>
            </a:r>
            <a:r>
              <a:rPr lang="fa-IR" sz="3200" b="1" dirty="0">
                <a:solidFill>
                  <a:srgbClr val="FFFF00"/>
                </a:solidFill>
                <a:cs typeface="B Nazanin" pitchFamily="2" charset="-78"/>
              </a:rPr>
              <a:t>را در بخش رفتارهای منطقه‌ای و اقدامات توسعه طلبانه موشکی، کشوری چالش‌آفرین معرفی </a:t>
            </a:r>
            <a:r>
              <a:rPr lang="fa-IR" sz="3200" b="1" dirty="0" smtClean="0">
                <a:solidFill>
                  <a:srgbClr val="FFFF00"/>
                </a:solidFill>
                <a:cs typeface="B Nazanin" pitchFamily="2" charset="-78"/>
              </a:rPr>
              <a:t>می کند. </a:t>
            </a:r>
            <a:r>
              <a:rPr lang="fa-IR" sz="3200" b="1" dirty="0">
                <a:solidFill>
                  <a:srgbClr val="FFFF00"/>
                </a:solidFill>
                <a:cs typeface="B Nazanin" pitchFamily="2" charset="-78"/>
              </a:rPr>
              <a:t>نکته مهم آن است که آمریکا </a:t>
            </a:r>
            <a:r>
              <a:rPr lang="fa-IR" sz="3200" b="1" dirty="0" smtClean="0">
                <a:solidFill>
                  <a:srgbClr val="FFFF00"/>
                </a:solidFill>
                <a:cs typeface="B Nazanin" pitchFamily="2" charset="-78"/>
              </a:rPr>
              <a:t>و اروپا </a:t>
            </a:r>
            <a:r>
              <a:rPr lang="fa-IR" sz="3200" b="1" dirty="0">
                <a:solidFill>
                  <a:srgbClr val="FFFF00"/>
                </a:solidFill>
                <a:cs typeface="B Nazanin" pitchFamily="2" charset="-78"/>
              </a:rPr>
              <a:t>در خصوص </a:t>
            </a:r>
            <a:r>
              <a:rPr lang="fa-IR" sz="3200" b="1" dirty="0" smtClean="0">
                <a:solidFill>
                  <a:srgbClr val="FFFF00"/>
                </a:solidFill>
                <a:cs typeface="B Nazanin" pitchFamily="2" charset="-78"/>
              </a:rPr>
              <a:t>مهار   رفتارهای  منطقه‌ای   و  </a:t>
            </a:r>
            <a:r>
              <a:rPr lang="fa-IR" sz="3200" b="1" dirty="0">
                <a:solidFill>
                  <a:srgbClr val="FFFF00"/>
                </a:solidFill>
                <a:cs typeface="B Nazanin" pitchFamily="2" charset="-78"/>
              </a:rPr>
              <a:t>کنترل </a:t>
            </a:r>
            <a:r>
              <a:rPr lang="fa-IR" sz="3200" b="1" dirty="0" smtClean="0">
                <a:solidFill>
                  <a:srgbClr val="FFFF00"/>
                </a:solidFill>
                <a:cs typeface="B Nazanin" pitchFamily="2" charset="-78"/>
              </a:rPr>
              <a:t> توان  موشکی  </a:t>
            </a:r>
            <a:r>
              <a:rPr lang="fa-IR" sz="3200" b="1" dirty="0">
                <a:solidFill>
                  <a:srgbClr val="FFFF00"/>
                </a:solidFill>
                <a:cs typeface="B Nazanin" pitchFamily="2" charset="-78"/>
              </a:rPr>
              <a:t>ایران </a:t>
            </a:r>
            <a:r>
              <a:rPr lang="fa-IR" sz="3200" b="1" dirty="0" smtClean="0">
                <a:solidFill>
                  <a:srgbClr val="FFFF00"/>
                </a:solidFill>
                <a:cs typeface="B Nazanin" pitchFamily="2" charset="-78"/>
              </a:rPr>
              <a:t> تقریباً</a:t>
            </a:r>
          </a:p>
          <a:p>
            <a:pPr marL="88900" indent="1165225" algn="just" defTabSz="217488" rtl="1">
              <a:lnSpc>
                <a:spcPts val="5000"/>
              </a:lnSpc>
              <a:spcBef>
                <a:spcPts val="0"/>
              </a:spcBef>
              <a:buNone/>
            </a:pPr>
            <a:r>
              <a:rPr lang="fa-IR" sz="3200" b="1" dirty="0" smtClean="0">
                <a:solidFill>
                  <a:srgbClr val="FFFF00"/>
                </a:solidFill>
                <a:cs typeface="B Nazanin" pitchFamily="2" charset="-78"/>
              </a:rPr>
              <a:t> </a:t>
            </a:r>
            <a:r>
              <a:rPr lang="fa-IR" sz="3200" b="1" dirty="0">
                <a:solidFill>
                  <a:srgbClr val="FFFF00"/>
                </a:solidFill>
                <a:cs typeface="B Nazanin" pitchFamily="2" charset="-78"/>
              </a:rPr>
              <a:t>اجماع نظر </a:t>
            </a:r>
            <a:r>
              <a:rPr lang="fa-IR" sz="3200" b="1" dirty="0" smtClean="0">
                <a:solidFill>
                  <a:srgbClr val="FFFF00"/>
                </a:solidFill>
                <a:cs typeface="B Nazanin" pitchFamily="2" charset="-78"/>
              </a:rPr>
              <a:t>دارند. </a:t>
            </a:r>
            <a:endParaRPr lang="en-US" sz="3200" b="1" dirty="0">
              <a:solidFill>
                <a:srgbClr val="FFFF00"/>
              </a:solidFill>
              <a:cs typeface="B Nazanin" pitchFamily="2" charset="-78"/>
            </a:endParaRPr>
          </a:p>
        </p:txBody>
      </p:sp>
      <p:sp>
        <p:nvSpPr>
          <p:cNvPr id="4" name="Striped Right Arrow 3">
            <a:hlinkClick r:id="rId2" action="ppaction://hlinksldjump"/>
          </p:cNvPr>
          <p:cNvSpPr/>
          <p:nvPr/>
        </p:nvSpPr>
        <p:spPr>
          <a:xfrm>
            <a:off x="251520" y="5733256"/>
            <a:ext cx="158417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120190357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3">
                                            <p:txEl>
                                              <p:pRg st="0" end="0"/>
                                            </p:txEl>
                                          </p:spTgt>
                                        </p:tgtEl>
                                        <p:attrNameLst>
                                          <p:attrName>ppt_w</p:attrName>
                                        </p:attrNameLst>
                                      </p:cBhvr>
                                    </p:anim>
                                    <p:anim by="(#ppt_w*0.50)" calcmode="lin" valueType="num">
                                      <p:cBhvr>
                                        <p:cTn id="8" dur="250" decel="50000" autoRev="1" fill="hold">
                                          <p:stCondLst>
                                            <p:cond delay="0"/>
                                          </p:stCondLst>
                                        </p:cTn>
                                        <p:tgtEl>
                                          <p:spTgt spid="3">
                                            <p:txEl>
                                              <p:pRg st="0" end="0"/>
                                            </p:txEl>
                                          </p:spTgt>
                                        </p:tgtEl>
                                        <p:attrNameLst>
                                          <p:attrName>ppt_x</p:attrName>
                                        </p:attrNameLst>
                                      </p:cBhvr>
                                    </p:anim>
                                    <p:anim from="(-#ppt_h/2)" to="(#ppt_y)" calcmode="lin" valueType="num">
                                      <p:cBhvr>
                                        <p:cTn id="9" dur="500" fill="hold">
                                          <p:stCondLst>
                                            <p:cond delay="0"/>
                                          </p:stCondLst>
                                        </p:cTn>
                                        <p:tgtEl>
                                          <p:spTgt spid="3">
                                            <p:txEl>
                                              <p:pRg st="0" end="0"/>
                                            </p:txEl>
                                          </p:spTgt>
                                        </p:tgtEl>
                                        <p:attrNameLst>
                                          <p:attrName>ppt_y</p:attrName>
                                        </p:attrNameLst>
                                      </p:cBhvr>
                                    </p:anim>
                                    <p:animRot by="21600000">
                                      <p:cBhvr>
                                        <p:cTn id="10" dur="500" fill="hold">
                                          <p:stCondLst>
                                            <p:cond delay="0"/>
                                          </p:stCondLst>
                                        </p:cTn>
                                        <p:tgtEl>
                                          <p:spTgt spid="3">
                                            <p:txEl>
                                              <p:pRg st="0" end="0"/>
                                            </p:txEl>
                                          </p:spTgt>
                                        </p:tgtEl>
                                        <p:attrNameLst>
                                          <p:attrName>r</p:attrName>
                                        </p:attrNameLst>
                                      </p:cBhvr>
                                    </p:animRot>
                                  </p:childTnLst>
                                </p:cTn>
                              </p:par>
                            </p:childTnLst>
                          </p:cTn>
                        </p:par>
                        <p:par>
                          <p:cTn id="11" fill="hold">
                            <p:stCondLst>
                              <p:cond delay="15800"/>
                            </p:stCondLst>
                            <p:childTnLst>
                              <p:par>
                                <p:cTn id="12" presetID="56" presetClass="entr" presetSubtype="0" fill="hold" nodeType="afterEffect">
                                  <p:stCondLst>
                                    <p:cond delay="0"/>
                                  </p:stCondLst>
                                  <p:iterate type="lt">
                                    <p:tmPct val="10000"/>
                                  </p:iterate>
                                  <p:childTnLst>
                                    <p:set>
                                      <p:cBhvr>
                                        <p:cTn id="13" dur="1" fill="hold">
                                          <p:stCondLst>
                                            <p:cond delay="0"/>
                                          </p:stCondLst>
                                        </p:cTn>
                                        <p:tgtEl>
                                          <p:spTgt spid="3">
                                            <p:txEl>
                                              <p:pRg st="1" end="1"/>
                                            </p:txEl>
                                          </p:spTgt>
                                        </p:tgtEl>
                                        <p:attrNameLst>
                                          <p:attrName>style.visibility</p:attrName>
                                        </p:attrNameLst>
                                      </p:cBhvr>
                                      <p:to>
                                        <p:strVal val="visible"/>
                                      </p:to>
                                    </p:set>
                                    <p:anim by="(-#ppt_w*2)" calcmode="lin" valueType="num">
                                      <p:cBhvr rctx="PPT">
                                        <p:cTn id="14" dur="250" autoRev="1" fill="hold">
                                          <p:stCondLst>
                                            <p:cond delay="0"/>
                                          </p:stCondLst>
                                        </p:cTn>
                                        <p:tgtEl>
                                          <p:spTgt spid="3">
                                            <p:txEl>
                                              <p:pRg st="1" end="1"/>
                                            </p:txEl>
                                          </p:spTgt>
                                        </p:tgtEl>
                                        <p:attrNameLst>
                                          <p:attrName>ppt_w</p:attrName>
                                        </p:attrNameLst>
                                      </p:cBhvr>
                                    </p:anim>
                                    <p:anim by="(#ppt_w*0.50)" calcmode="lin" valueType="num">
                                      <p:cBhvr>
                                        <p:cTn id="15" dur="250" decel="50000" autoRev="1" fill="hold">
                                          <p:stCondLst>
                                            <p:cond delay="0"/>
                                          </p:stCondLst>
                                        </p:cTn>
                                        <p:tgtEl>
                                          <p:spTgt spid="3">
                                            <p:txEl>
                                              <p:pRg st="1" end="1"/>
                                            </p:txEl>
                                          </p:spTgt>
                                        </p:tgtEl>
                                        <p:attrNameLst>
                                          <p:attrName>ppt_x</p:attrName>
                                        </p:attrNameLst>
                                      </p:cBhvr>
                                    </p:anim>
                                    <p:anim from="(-#ppt_h/2)" to="(#ppt_y)" calcmode="lin" valueType="num">
                                      <p:cBhvr>
                                        <p:cTn id="16" dur="500" fill="hold">
                                          <p:stCondLst>
                                            <p:cond delay="0"/>
                                          </p:stCondLst>
                                        </p:cTn>
                                        <p:tgtEl>
                                          <p:spTgt spid="3">
                                            <p:txEl>
                                              <p:pRg st="1" end="1"/>
                                            </p:txEl>
                                          </p:spTgt>
                                        </p:tgtEl>
                                        <p:attrNameLst>
                                          <p:attrName>ppt_y</p:attrName>
                                        </p:attrNameLst>
                                      </p:cBhvr>
                                    </p:anim>
                                    <p:animRot by="21600000">
                                      <p:cBhvr>
                                        <p:cTn id="17" dur="500" fill="hold">
                                          <p:stCondLst>
                                            <p:cond delay="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افزایش تحریم های اقتصادی به بهانه های مختلف</a:t>
            </a:r>
          </a:p>
        </p:txBody>
      </p:sp>
      <p:sp>
        <p:nvSpPr>
          <p:cNvPr id="3" name="Content Placeholder 2"/>
          <p:cNvSpPr>
            <a:spLocks noGrp="1"/>
          </p:cNvSpPr>
          <p:nvPr>
            <p:ph idx="1"/>
          </p:nvPr>
        </p:nvSpPr>
        <p:spPr>
          <a:xfrm>
            <a:off x="21744" y="1124744"/>
            <a:ext cx="9144000" cy="5445224"/>
          </a:xfrm>
        </p:spPr>
        <p:txBody>
          <a:bodyPr/>
          <a:lstStyle/>
          <a:p>
            <a:pPr marL="88900" indent="2595563" algn="just" defTabSz="217488" rtl="1">
              <a:lnSpc>
                <a:spcPts val="5000"/>
              </a:lnSpc>
              <a:spcBef>
                <a:spcPts val="0"/>
              </a:spcBef>
              <a:buNone/>
            </a:pPr>
            <a:r>
              <a:rPr lang="fa-IR" sz="2700" b="1" dirty="0" smtClean="0">
                <a:solidFill>
                  <a:srgbClr val="FFFF00"/>
                </a:solidFill>
                <a:cs typeface="B Nazanin" pitchFamily="2" charset="-78"/>
              </a:rPr>
              <a:t>ایالات </a:t>
            </a:r>
            <a:r>
              <a:rPr lang="fa-IR" sz="2700" b="1" dirty="0">
                <a:solidFill>
                  <a:srgbClr val="FFFF00"/>
                </a:solidFill>
                <a:cs typeface="B Nazanin" pitchFamily="2" charset="-78"/>
              </a:rPr>
              <a:t>متحده و شرکایش با استفاده از ارتباطات راهبردی، سرمایه گذاران خارجی را از ورود به بازار ایران </a:t>
            </a:r>
            <a:r>
              <a:rPr lang="fa-IR" sz="2700" b="1" dirty="0" smtClean="0">
                <a:solidFill>
                  <a:srgbClr val="FFFF00"/>
                </a:solidFill>
                <a:cs typeface="B Nazanin" pitchFamily="2" charset="-78"/>
              </a:rPr>
              <a:t>بازمی دارند</a:t>
            </a:r>
            <a:r>
              <a:rPr lang="fa-IR" sz="2700" b="1" dirty="0">
                <a:solidFill>
                  <a:srgbClr val="FFFF00"/>
                </a:solidFill>
                <a:cs typeface="B Nazanin" pitchFamily="2" charset="-78"/>
              </a:rPr>
              <a:t>. </a:t>
            </a:r>
            <a:r>
              <a:rPr lang="fa-IR" sz="2700" b="1" dirty="0" smtClean="0">
                <a:solidFill>
                  <a:srgbClr val="FFFF00"/>
                </a:solidFill>
                <a:cs typeface="B Nazanin" pitchFamily="2" charset="-78"/>
              </a:rPr>
              <a:t>واشنگتن با استفاده </a:t>
            </a:r>
            <a:r>
              <a:rPr lang="fa-IR" sz="2700" b="1" dirty="0">
                <a:solidFill>
                  <a:srgbClr val="FFFF00"/>
                </a:solidFill>
                <a:cs typeface="B Nazanin" pitchFamily="2" charset="-78"/>
              </a:rPr>
              <a:t>از ابزار </a:t>
            </a:r>
            <a:r>
              <a:rPr lang="fa-IR" sz="2700" b="1" dirty="0" smtClean="0">
                <a:solidFill>
                  <a:srgbClr val="FFFF00"/>
                </a:solidFill>
                <a:cs typeface="B Nazanin" pitchFamily="2" charset="-78"/>
              </a:rPr>
              <a:t>تحریم های </a:t>
            </a:r>
            <a:r>
              <a:rPr lang="fa-IR" sz="2700" b="1" dirty="0">
                <a:solidFill>
                  <a:srgbClr val="FFFF00"/>
                </a:solidFill>
                <a:cs typeface="B Nazanin" pitchFamily="2" charset="-78"/>
              </a:rPr>
              <a:t>گسترده </a:t>
            </a:r>
            <a:r>
              <a:rPr lang="fa-IR" sz="2700" b="1" dirty="0" smtClean="0">
                <a:solidFill>
                  <a:srgbClr val="FFFF00"/>
                </a:solidFill>
                <a:cs typeface="B Nazanin" pitchFamily="2" charset="-78"/>
              </a:rPr>
              <a:t>غیرهسته ای، تلاش </a:t>
            </a:r>
            <a:r>
              <a:rPr lang="fa-IR" sz="2700" b="1" dirty="0">
                <a:solidFill>
                  <a:srgbClr val="FFFF00"/>
                </a:solidFill>
                <a:cs typeface="B Nazanin" pitchFamily="2" charset="-78"/>
              </a:rPr>
              <a:t>خواهد کرد تا در میان </a:t>
            </a:r>
            <a:r>
              <a:rPr lang="fa-IR" sz="2700" b="1" dirty="0" smtClean="0">
                <a:solidFill>
                  <a:srgbClr val="FFFF00"/>
                </a:solidFill>
                <a:cs typeface="B Nazanin" pitchFamily="2" charset="-78"/>
              </a:rPr>
              <a:t>شرکت های </a:t>
            </a:r>
            <a:r>
              <a:rPr lang="fa-IR" sz="2700" b="1" dirty="0">
                <a:solidFill>
                  <a:srgbClr val="FFFF00"/>
                </a:solidFill>
                <a:cs typeface="B Nazanin" pitchFamily="2" charset="-78"/>
              </a:rPr>
              <a:t>خصوصی نسبت به هرگونه تراکنش مالی با ایران هراس ایجاد </a:t>
            </a:r>
            <a:r>
              <a:rPr lang="fa-IR" sz="2700" b="1" dirty="0" smtClean="0">
                <a:solidFill>
                  <a:srgbClr val="FFFF00"/>
                </a:solidFill>
                <a:cs typeface="B Nazanin" pitchFamily="2" charset="-78"/>
              </a:rPr>
              <a:t>کند و می کوشد </a:t>
            </a:r>
            <a:r>
              <a:rPr lang="fa-IR" sz="2700" b="1" dirty="0">
                <a:solidFill>
                  <a:srgbClr val="FFFF00"/>
                </a:solidFill>
                <a:cs typeface="B Nazanin" pitchFamily="2" charset="-78"/>
              </a:rPr>
              <a:t>تا </a:t>
            </a:r>
            <a:r>
              <a:rPr lang="fa-IR" sz="2700" b="1" dirty="0" smtClean="0">
                <a:solidFill>
                  <a:srgbClr val="FFFF00"/>
                </a:solidFill>
                <a:cs typeface="B Nazanin" pitchFamily="2" charset="-78"/>
              </a:rPr>
              <a:t>فعالیت های منطقه ای </a:t>
            </a:r>
            <a:r>
              <a:rPr lang="fa-IR" sz="2700" b="1" dirty="0">
                <a:solidFill>
                  <a:srgbClr val="FFFF00"/>
                </a:solidFill>
                <a:cs typeface="B Nazanin" pitchFamily="2" charset="-78"/>
              </a:rPr>
              <a:t>ایران را علیه مردم </a:t>
            </a:r>
            <a:r>
              <a:rPr lang="fa-IR" sz="2700" b="1" dirty="0" smtClean="0">
                <a:solidFill>
                  <a:srgbClr val="FFFF00"/>
                </a:solidFill>
                <a:cs typeface="B Nazanin" pitchFamily="2" charset="-78"/>
              </a:rPr>
              <a:t>ایران نشان </a:t>
            </a:r>
            <a:r>
              <a:rPr lang="fa-IR" sz="2700" b="1" dirty="0">
                <a:solidFill>
                  <a:srgbClr val="FFFF00"/>
                </a:solidFill>
                <a:cs typeface="B Nazanin" pitchFamily="2" charset="-78"/>
              </a:rPr>
              <a:t>داد. تمرکز اصلی فشارهای تحریمی در واقع جو روانی سنگینی را در داخل علیه </a:t>
            </a:r>
            <a:r>
              <a:rPr lang="fa-IR" sz="2700" b="1" dirty="0" smtClean="0">
                <a:solidFill>
                  <a:srgbClr val="FFFF00"/>
                </a:solidFill>
                <a:cs typeface="B Nazanin" pitchFamily="2" charset="-78"/>
              </a:rPr>
              <a:t>نظام ایجاد </a:t>
            </a:r>
            <a:r>
              <a:rPr lang="fa-IR" sz="2700" b="1" dirty="0">
                <a:solidFill>
                  <a:srgbClr val="FFFF00"/>
                </a:solidFill>
                <a:cs typeface="B Nazanin" pitchFamily="2" charset="-78"/>
              </a:rPr>
              <a:t>می </a:t>
            </a:r>
            <a:r>
              <a:rPr lang="fa-IR" sz="2700" b="1" dirty="0" smtClean="0">
                <a:solidFill>
                  <a:srgbClr val="FFFF00"/>
                </a:solidFill>
                <a:cs typeface="B Nazanin" pitchFamily="2" charset="-78"/>
              </a:rPr>
              <a:t>کند.این </a:t>
            </a:r>
            <a:r>
              <a:rPr lang="fa-IR" sz="2700" b="1" dirty="0">
                <a:solidFill>
                  <a:srgbClr val="FFFF00"/>
                </a:solidFill>
                <a:cs typeface="B Nazanin" pitchFamily="2" charset="-78"/>
              </a:rPr>
              <a:t>اقدام </a:t>
            </a:r>
            <a:r>
              <a:rPr lang="fa-IR" sz="2700" b="1" dirty="0" smtClean="0">
                <a:solidFill>
                  <a:srgbClr val="FFFF00"/>
                </a:solidFill>
                <a:cs typeface="B Nazanin" pitchFamily="2" charset="-78"/>
              </a:rPr>
              <a:t>می تواند جریان سازی فشار مدنی</a:t>
            </a:r>
          </a:p>
          <a:p>
            <a:pPr marL="88900" indent="1252538" algn="just" defTabSz="217488" rtl="1">
              <a:lnSpc>
                <a:spcPts val="5000"/>
              </a:lnSpc>
              <a:spcBef>
                <a:spcPts val="0"/>
              </a:spcBef>
              <a:buNone/>
            </a:pPr>
            <a:r>
              <a:rPr lang="fa-IR" sz="2700" b="1" dirty="0" smtClean="0">
                <a:solidFill>
                  <a:srgbClr val="FFFF00"/>
                </a:solidFill>
                <a:cs typeface="B Nazanin" pitchFamily="2" charset="-78"/>
              </a:rPr>
              <a:t> </a:t>
            </a:r>
            <a:r>
              <a:rPr lang="fa-IR" sz="2700" b="1" dirty="0">
                <a:solidFill>
                  <a:srgbClr val="FFFF00"/>
                </a:solidFill>
                <a:cs typeface="B Nazanin" pitchFamily="2" charset="-78"/>
              </a:rPr>
              <a:t>علیه نظام سیاسی جمهوری اسلامی را پشتیبانی کند. </a:t>
            </a:r>
            <a:endParaRPr lang="en-US" sz="2700" b="1" dirty="0">
              <a:solidFill>
                <a:srgbClr val="FFFF00"/>
              </a:solidFill>
              <a:cs typeface="B Nazanin" pitchFamily="2" charset="-78"/>
            </a:endParaRPr>
          </a:p>
        </p:txBody>
      </p:sp>
      <p:sp>
        <p:nvSpPr>
          <p:cNvPr id="4" name="Striped Right Arrow 3">
            <a:hlinkClick r:id="rId2" action="ppaction://hlinksldjump"/>
          </p:cNvPr>
          <p:cNvSpPr/>
          <p:nvPr/>
        </p:nvSpPr>
        <p:spPr>
          <a:xfrm>
            <a:off x="251520" y="5733256"/>
            <a:ext cx="122413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33780939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Scale>
                                      <p:cBhvr>
                                        <p:cTn id="12"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1" end="1"/>
                                            </p:txEl>
                                          </p:spTgt>
                                        </p:tgtEl>
                                        <p:attrNameLst>
                                          <p:attrName>ppt_x</p:attrName>
                                          <p:attrName>ppt_y</p:attrName>
                                        </p:attrNameLst>
                                      </p:cBhvr>
                                    </p:animMotion>
                                    <p:animEffect transition="in" filter="fade">
                                      <p:cBhvr>
                                        <p:cTn id="1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تلاش برای ایجاد نافرمانی مدنی و شورش در ایران</a:t>
            </a:r>
          </a:p>
        </p:txBody>
      </p:sp>
      <p:sp>
        <p:nvSpPr>
          <p:cNvPr id="3" name="Content Placeholder 2"/>
          <p:cNvSpPr>
            <a:spLocks noGrp="1"/>
          </p:cNvSpPr>
          <p:nvPr>
            <p:ph idx="1"/>
          </p:nvPr>
        </p:nvSpPr>
        <p:spPr>
          <a:xfrm>
            <a:off x="21744" y="1628800"/>
            <a:ext cx="9144000" cy="4941168"/>
          </a:xfrm>
        </p:spPr>
        <p:txBody>
          <a:bodyPr/>
          <a:lstStyle/>
          <a:p>
            <a:pPr marL="88900" indent="0" algn="just" defTabSz="217488" rtl="1">
              <a:lnSpc>
                <a:spcPts val="5000"/>
              </a:lnSpc>
              <a:spcBef>
                <a:spcPts val="0"/>
              </a:spcBef>
              <a:buNone/>
            </a:pPr>
            <a:r>
              <a:rPr lang="fa-IR" sz="3200" b="1" dirty="0">
                <a:solidFill>
                  <a:srgbClr val="FFFF00"/>
                </a:solidFill>
                <a:cs typeface="B Nazanin" pitchFamily="2" charset="-78"/>
              </a:rPr>
              <a:t>متهم سازی نظام جمهوری اسلامی به فساد،تشدید شکاف های اجتماعی و هویتی درون کشور و تقویت خط تفرقه بین مردم با حاکمیت و مسئولان با یکدیگر از جمله اقداماتی است که آمریکایی ها می کوشند با این ابزارها در جامعه تولید نافرمانی و شورش های اجتماعی نموده و نهایتا تغییر محاسبه را در ذهنیت نخبگان و مسئولان کشور بوجود آورند. </a:t>
            </a:r>
            <a:endParaRPr lang="en-US" sz="3200" b="1" dirty="0">
              <a:solidFill>
                <a:srgbClr val="FFFF00"/>
              </a:solidFill>
              <a:cs typeface="B Nazanin" pitchFamily="2" charset="-78"/>
            </a:endParaRPr>
          </a:p>
        </p:txBody>
      </p:sp>
      <p:sp>
        <p:nvSpPr>
          <p:cNvPr id="4" name="Striped Right Arrow 3">
            <a:hlinkClick r:id="rId2" action="ppaction://hlinksldjump"/>
          </p:cNvPr>
          <p:cNvSpPr/>
          <p:nvPr/>
        </p:nvSpPr>
        <p:spPr>
          <a:xfrm>
            <a:off x="251520" y="5733256"/>
            <a:ext cx="122413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40653012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مقصر جلوه دادن سپاه در مشکلات پیش روی مردم</a:t>
            </a:r>
          </a:p>
        </p:txBody>
      </p:sp>
      <p:sp>
        <p:nvSpPr>
          <p:cNvPr id="3" name="Content Placeholder 2"/>
          <p:cNvSpPr>
            <a:spLocks noGrp="1"/>
          </p:cNvSpPr>
          <p:nvPr>
            <p:ph idx="1"/>
          </p:nvPr>
        </p:nvSpPr>
        <p:spPr>
          <a:xfrm>
            <a:off x="21744" y="1052736"/>
            <a:ext cx="9144000" cy="5517232"/>
          </a:xfrm>
        </p:spPr>
        <p:txBody>
          <a:bodyPr/>
          <a:lstStyle/>
          <a:p>
            <a:pPr marL="88900" indent="2787650" algn="just" defTabSz="217488" rtl="1">
              <a:lnSpc>
                <a:spcPts val="5000"/>
              </a:lnSpc>
              <a:spcBef>
                <a:spcPts val="0"/>
              </a:spcBef>
              <a:buNone/>
            </a:pPr>
            <a:r>
              <a:rPr lang="fa-IR" b="1" dirty="0">
                <a:solidFill>
                  <a:srgbClr val="FFFF00"/>
                </a:solidFill>
                <a:cs typeface="B Nazanin" pitchFamily="2" charset="-78"/>
              </a:rPr>
              <a:t>تیلرسون </a:t>
            </a:r>
            <a:r>
              <a:rPr lang="fa-IR" b="1" dirty="0" smtClean="0">
                <a:solidFill>
                  <a:srgbClr val="FFFF00"/>
                </a:solidFill>
                <a:cs typeface="B Nazanin" pitchFamily="2" charset="-78"/>
              </a:rPr>
              <a:t>وزیر </a:t>
            </a:r>
            <a:r>
              <a:rPr lang="fa-IR" b="1" dirty="0">
                <a:solidFill>
                  <a:srgbClr val="FFFF00"/>
                </a:solidFill>
                <a:cs typeface="B Nazanin" pitchFamily="2" charset="-78"/>
              </a:rPr>
              <a:t>خارجه آمریکا در مصاحبه روز شنبه 23 مهرماه 96 با شبکه سی ان ان رسماً اعلام کرد، آمریکا تلاش می‌کند که از صداهای معتدل در ایران حمایت کند و از دموکراسی‌خواهی و آزادی‌طلبی آنها حمایت کند. </a:t>
            </a:r>
            <a:r>
              <a:rPr lang="fa-IR" b="1" dirty="0" smtClean="0">
                <a:solidFill>
                  <a:srgbClr val="FFFF00"/>
                </a:solidFill>
                <a:cs typeface="B Nazanin" pitchFamily="2" charset="-78"/>
              </a:rPr>
              <a:t>وی </a:t>
            </a:r>
            <a:r>
              <a:rPr lang="fa-IR" b="1" dirty="0">
                <a:solidFill>
                  <a:srgbClr val="FFFF00"/>
                </a:solidFill>
                <a:cs typeface="B Nazanin" pitchFamily="2" charset="-78"/>
              </a:rPr>
              <a:t>آرزو کرد روزی مردم ایران کنترل حکومت ایران را باز پس گیرند. </a:t>
            </a:r>
            <a:r>
              <a:rPr lang="fa-IR" b="1" dirty="0" smtClean="0">
                <a:solidFill>
                  <a:srgbClr val="FFFF00"/>
                </a:solidFill>
                <a:cs typeface="B Nazanin" pitchFamily="2" charset="-78"/>
              </a:rPr>
              <a:t>دو </a:t>
            </a:r>
            <a:r>
              <a:rPr lang="fa-IR" b="1" dirty="0">
                <a:solidFill>
                  <a:srgbClr val="FFFF00"/>
                </a:solidFill>
                <a:cs typeface="B Nazanin" pitchFamily="2" charset="-78"/>
              </a:rPr>
              <a:t>قطبی سازی مردم و حاکمیت از طریق تشدید فشارهای سیاسی و اقتصادی و مقصر جلوه دادن سپاه پاسداران، هسته اصلی این سناریو را تشکیل می دهد. </a:t>
            </a:r>
            <a:endParaRPr lang="en-US" b="1" dirty="0">
              <a:solidFill>
                <a:srgbClr val="FFFF00"/>
              </a:solidFill>
              <a:cs typeface="B Nazanin" pitchFamily="2" charset="-78"/>
            </a:endParaRPr>
          </a:p>
        </p:txBody>
      </p:sp>
      <p:sp>
        <p:nvSpPr>
          <p:cNvPr id="4" name="Striped Right Arrow 3">
            <a:hlinkClick r:id="rId2" action="ppaction://hlinksldjump"/>
          </p:cNvPr>
          <p:cNvSpPr/>
          <p:nvPr/>
        </p:nvSpPr>
        <p:spPr>
          <a:xfrm>
            <a:off x="251520" y="5733256"/>
            <a:ext cx="122413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264808365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smtClean="0">
                <a:solidFill>
                  <a:srgbClr val="FFFF00"/>
                </a:solidFill>
                <a:cs typeface="B Titr" pitchFamily="2" charset="-78"/>
              </a:rPr>
              <a:t>اصول </a:t>
            </a:r>
            <a:r>
              <a:rPr lang="fa-IR" sz="2800" dirty="0">
                <a:solidFill>
                  <a:srgbClr val="FFFF00"/>
                </a:solidFill>
                <a:cs typeface="B Titr" pitchFamily="2" charset="-78"/>
              </a:rPr>
              <a:t>بنیادی راهبرد جدید دولت آمریکا علیه ایران</a:t>
            </a:r>
            <a:endParaRPr lang="en-US" sz="2800" dirty="0">
              <a:solidFill>
                <a:srgbClr val="FFFF00"/>
              </a:solidFill>
              <a:cs typeface="B Titr" pitchFamily="2" charset="-78"/>
            </a:endParaRPr>
          </a:p>
        </p:txBody>
      </p:sp>
      <p:sp>
        <p:nvSpPr>
          <p:cNvPr id="3" name="Content Placeholder 2"/>
          <p:cNvSpPr>
            <a:spLocks noGrp="1"/>
          </p:cNvSpPr>
          <p:nvPr>
            <p:ph idx="1"/>
          </p:nvPr>
        </p:nvSpPr>
        <p:spPr>
          <a:xfrm>
            <a:off x="35496" y="1268760"/>
            <a:ext cx="8064896" cy="5256584"/>
          </a:xfrm>
        </p:spPr>
        <p:txBody>
          <a:bodyPr/>
          <a:lstStyle/>
          <a:p>
            <a:pPr algn="just" rtl="1">
              <a:lnSpc>
                <a:spcPct val="150000"/>
              </a:lnSpc>
              <a:spcBef>
                <a:spcPts val="0"/>
              </a:spcBef>
            </a:pPr>
            <a:r>
              <a:rPr lang="fa-IR" b="1" dirty="0" smtClean="0">
                <a:solidFill>
                  <a:srgbClr val="FFC000"/>
                </a:solidFill>
                <a:cs typeface="B Nazanin" pitchFamily="2" charset="-78"/>
              </a:rPr>
              <a:t>جلوگیری از نفوذ مؤثر </a:t>
            </a:r>
            <a:r>
              <a:rPr lang="fa-IR" b="1" dirty="0">
                <a:solidFill>
                  <a:srgbClr val="FFC000"/>
                </a:solidFill>
                <a:cs typeface="B Nazanin" pitchFamily="2" charset="-78"/>
              </a:rPr>
              <a:t>ایران </a:t>
            </a:r>
            <a:r>
              <a:rPr lang="fa-IR" b="1" dirty="0" smtClean="0">
                <a:solidFill>
                  <a:srgbClr val="FFC000"/>
                </a:solidFill>
                <a:cs typeface="B Nazanin" pitchFamily="2" charset="-78"/>
              </a:rPr>
              <a:t>بر تحولات منطقه </a:t>
            </a:r>
            <a:endParaRPr lang="fa-IR" b="1" dirty="0">
              <a:solidFill>
                <a:srgbClr val="FFC000"/>
              </a:solidFill>
              <a:cs typeface="B Nazanin" pitchFamily="2" charset="-78"/>
            </a:endParaRPr>
          </a:p>
          <a:p>
            <a:pPr algn="just" rtl="1">
              <a:lnSpc>
                <a:spcPct val="150000"/>
              </a:lnSpc>
              <a:spcBef>
                <a:spcPts val="0"/>
              </a:spcBef>
            </a:pPr>
            <a:r>
              <a:rPr lang="fa-IR" b="1" dirty="0" smtClean="0">
                <a:solidFill>
                  <a:srgbClr val="FFC000"/>
                </a:solidFill>
                <a:cs typeface="B Nazanin" pitchFamily="2" charset="-78"/>
              </a:rPr>
              <a:t>ایجاد</a:t>
            </a:r>
            <a:r>
              <a:rPr lang="fa-IR" b="1" dirty="0">
                <a:solidFill>
                  <a:srgbClr val="FFC000"/>
                </a:solidFill>
                <a:cs typeface="B Nazanin" pitchFamily="2" charset="-78"/>
              </a:rPr>
              <a:t> ائتلاف‌های سنتی و شراکت‌های منطقه‌ای </a:t>
            </a:r>
            <a:r>
              <a:rPr lang="fa-IR" b="1" dirty="0" smtClean="0">
                <a:solidFill>
                  <a:srgbClr val="FFC000"/>
                </a:solidFill>
                <a:cs typeface="B Nazanin" pitchFamily="2" charset="-78"/>
              </a:rPr>
              <a:t> در مقابل ایران</a:t>
            </a:r>
            <a:endParaRPr lang="fa-IR" b="1" dirty="0">
              <a:solidFill>
                <a:srgbClr val="FFC000"/>
              </a:solidFill>
              <a:cs typeface="B Nazanin" pitchFamily="2" charset="-78"/>
            </a:endParaRPr>
          </a:p>
          <a:p>
            <a:pPr algn="just" rtl="1">
              <a:lnSpc>
                <a:spcPct val="150000"/>
              </a:lnSpc>
              <a:spcBef>
                <a:spcPts val="0"/>
              </a:spcBef>
            </a:pPr>
            <a:r>
              <a:rPr lang="fa-IR" b="1" dirty="0" smtClean="0">
                <a:solidFill>
                  <a:srgbClr val="FFC000"/>
                </a:solidFill>
                <a:cs typeface="B Nazanin" pitchFamily="2" charset="-78"/>
              </a:rPr>
              <a:t>تحریم سپاه </a:t>
            </a:r>
            <a:r>
              <a:rPr lang="fa-IR" b="1" dirty="0">
                <a:solidFill>
                  <a:srgbClr val="FFC000"/>
                </a:solidFill>
                <a:cs typeface="B Nazanin" pitchFamily="2" charset="-78"/>
              </a:rPr>
              <a:t>پاسداران انقلاب اسلامی ایران </a:t>
            </a:r>
            <a:endParaRPr lang="fa-IR" b="1" dirty="0" smtClean="0">
              <a:solidFill>
                <a:srgbClr val="FFC000"/>
              </a:solidFill>
              <a:cs typeface="B Nazanin" pitchFamily="2" charset="-78"/>
            </a:endParaRPr>
          </a:p>
          <a:p>
            <a:pPr marL="354013" indent="-354013" algn="just" rtl="1">
              <a:lnSpc>
                <a:spcPct val="150000"/>
              </a:lnSpc>
              <a:spcBef>
                <a:spcPts val="0"/>
              </a:spcBef>
            </a:pPr>
            <a:r>
              <a:rPr lang="fa-IR" b="1" dirty="0" smtClean="0">
                <a:solidFill>
                  <a:srgbClr val="FFC000"/>
                </a:solidFill>
                <a:cs typeface="B Nazanin" pitchFamily="2" charset="-78"/>
              </a:rPr>
              <a:t>مقابله  </a:t>
            </a:r>
            <a:r>
              <a:rPr lang="fa-IR" b="1" dirty="0">
                <a:solidFill>
                  <a:srgbClr val="FFC000"/>
                </a:solidFill>
                <a:cs typeface="B Nazanin" pitchFamily="2" charset="-78"/>
              </a:rPr>
              <a:t>با تهدیدهای ناشی از موشک‌های بالستیک و سایر سلاح‌های </a:t>
            </a:r>
            <a:r>
              <a:rPr lang="fa-IR" b="1" dirty="0" smtClean="0">
                <a:solidFill>
                  <a:srgbClr val="FFC000"/>
                </a:solidFill>
                <a:cs typeface="B Nazanin" pitchFamily="2" charset="-78"/>
              </a:rPr>
              <a:t>راهبردی ایران</a:t>
            </a:r>
            <a:endParaRPr lang="fa-IR" b="1" dirty="0">
              <a:solidFill>
                <a:srgbClr val="FFC000"/>
              </a:solidFill>
              <a:cs typeface="B Nazanin" pitchFamily="2" charset="-78"/>
            </a:endParaRPr>
          </a:p>
          <a:p>
            <a:pPr algn="just" rtl="1">
              <a:lnSpc>
                <a:spcPct val="150000"/>
              </a:lnSpc>
              <a:spcBef>
                <a:spcPts val="0"/>
              </a:spcBef>
            </a:pPr>
            <a:r>
              <a:rPr lang="fa-IR" b="1" dirty="0" smtClean="0">
                <a:solidFill>
                  <a:srgbClr val="FFC000"/>
                </a:solidFill>
                <a:cs typeface="B Nazanin" pitchFamily="2" charset="-78"/>
              </a:rPr>
              <a:t>همراه کردن </a:t>
            </a:r>
            <a:r>
              <a:rPr lang="fa-IR" b="1" dirty="0">
                <a:solidFill>
                  <a:srgbClr val="FFC000"/>
                </a:solidFill>
                <a:cs typeface="B Nazanin" pitchFamily="2" charset="-78"/>
              </a:rPr>
              <a:t>جامعه بین‌المللی </a:t>
            </a:r>
            <a:r>
              <a:rPr lang="fa-IR" b="1" dirty="0" smtClean="0">
                <a:solidFill>
                  <a:srgbClr val="FFC000"/>
                </a:solidFill>
                <a:cs typeface="B Nazanin" pitchFamily="2" charset="-78"/>
              </a:rPr>
              <a:t>برای </a:t>
            </a:r>
            <a:r>
              <a:rPr lang="fa-IR" b="1" dirty="0">
                <a:solidFill>
                  <a:srgbClr val="FFC000"/>
                </a:solidFill>
                <a:cs typeface="B Nazanin" pitchFamily="2" charset="-78"/>
              </a:rPr>
              <a:t>محکوم کردن </a:t>
            </a:r>
            <a:r>
              <a:rPr lang="fa-IR" b="1" dirty="0" smtClean="0">
                <a:solidFill>
                  <a:srgbClr val="FFC000"/>
                </a:solidFill>
                <a:cs typeface="B Nazanin" pitchFamily="2" charset="-78"/>
              </a:rPr>
              <a:t>سپاه </a:t>
            </a:r>
            <a:r>
              <a:rPr lang="fa-IR" b="1" dirty="0">
                <a:solidFill>
                  <a:srgbClr val="FFC000"/>
                </a:solidFill>
                <a:cs typeface="B Nazanin" pitchFamily="2" charset="-78"/>
              </a:rPr>
              <a:t>در نقض فاحش حقوق </a:t>
            </a:r>
            <a:r>
              <a:rPr lang="fa-IR" b="1" dirty="0" smtClean="0">
                <a:solidFill>
                  <a:srgbClr val="FFC000"/>
                </a:solidFill>
                <a:cs typeface="B Nazanin" pitchFamily="2" charset="-78"/>
              </a:rPr>
              <a:t>بشر</a:t>
            </a:r>
            <a:endParaRPr lang="fa-IR" b="1" dirty="0">
              <a:solidFill>
                <a:srgbClr val="FFC000"/>
              </a:solidFill>
              <a:cs typeface="B Nazanin" pitchFamily="2" charset="-78"/>
            </a:endParaRPr>
          </a:p>
          <a:p>
            <a:pPr algn="just" rtl="1">
              <a:lnSpc>
                <a:spcPct val="150000"/>
              </a:lnSpc>
              <a:spcBef>
                <a:spcPts val="0"/>
              </a:spcBef>
            </a:pPr>
            <a:r>
              <a:rPr lang="fa-IR" b="1" dirty="0" smtClean="0">
                <a:solidFill>
                  <a:srgbClr val="FFC000"/>
                </a:solidFill>
                <a:cs typeface="B Nazanin" pitchFamily="2" charset="-78"/>
              </a:rPr>
              <a:t>جلوگیری از دستیابی ایران </a:t>
            </a:r>
            <a:r>
              <a:rPr lang="fa-IR" b="1" dirty="0">
                <a:solidFill>
                  <a:srgbClr val="FFC000"/>
                </a:solidFill>
                <a:cs typeface="B Nazanin" pitchFamily="2" charset="-78"/>
              </a:rPr>
              <a:t>به سلاح‌های </a:t>
            </a:r>
            <a:r>
              <a:rPr lang="fa-IR" b="1" dirty="0" smtClean="0">
                <a:solidFill>
                  <a:srgbClr val="FFC000"/>
                </a:solidFill>
                <a:cs typeface="B Nazanin" pitchFamily="2" charset="-78"/>
              </a:rPr>
              <a:t>هسته‌ای</a:t>
            </a:r>
            <a:endParaRPr lang="en-US" b="1" dirty="0">
              <a:solidFill>
                <a:srgbClr val="FFC000"/>
              </a:solidFill>
              <a:cs typeface="B Nazanin" pitchFamily="2" charset="-78"/>
            </a:endParaRPr>
          </a:p>
        </p:txBody>
      </p:sp>
    </p:spTree>
    <p:extLst>
      <p:ext uri="{BB962C8B-B14F-4D97-AF65-F5344CB8AC3E}">
        <p14:creationId xmlns:p14="http://schemas.microsoft.com/office/powerpoint/2010/main" val="426008251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800" decel="100000"/>
                                        <p:tgtEl>
                                          <p:spTgt spid="3">
                                            <p:txEl>
                                              <p:pRg st="1" end="1"/>
                                            </p:txEl>
                                          </p:spTgt>
                                        </p:tgtEl>
                                      </p:cBhvr>
                                    </p:animEffect>
                                    <p:anim calcmode="lin" valueType="num">
                                      <p:cBhvr>
                                        <p:cTn id="18"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800" decel="100000"/>
                                        <p:tgtEl>
                                          <p:spTgt spid="3">
                                            <p:txEl>
                                              <p:pRg st="2" end="2"/>
                                            </p:txEl>
                                          </p:spTgt>
                                        </p:tgtEl>
                                      </p:cBhvr>
                                    </p:animEffect>
                                    <p:anim calcmode="lin" valueType="num">
                                      <p:cBhvr>
                                        <p:cTn id="28"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800" decel="100000"/>
                                        <p:tgtEl>
                                          <p:spTgt spid="3">
                                            <p:txEl>
                                              <p:pRg st="3" end="3"/>
                                            </p:txEl>
                                          </p:spTgt>
                                        </p:tgtEl>
                                      </p:cBhvr>
                                    </p:animEffect>
                                    <p:anim calcmode="lin" valueType="num">
                                      <p:cBhvr>
                                        <p:cTn id="38"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800" decel="100000"/>
                                        <p:tgtEl>
                                          <p:spTgt spid="3">
                                            <p:txEl>
                                              <p:pRg st="4" end="4"/>
                                            </p:txEl>
                                          </p:spTgt>
                                        </p:tgtEl>
                                      </p:cBhvr>
                                    </p:animEffect>
                                    <p:anim calcmode="lin" valueType="num">
                                      <p:cBhvr>
                                        <p:cTn id="48"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800" decel="100000"/>
                                        <p:tgtEl>
                                          <p:spTgt spid="3">
                                            <p:txEl>
                                              <p:pRg st="5" end="5"/>
                                            </p:txEl>
                                          </p:spTgt>
                                        </p:tgtEl>
                                      </p:cBhvr>
                                    </p:animEffect>
                                    <p:anim calcmode="lin" valueType="num">
                                      <p:cBhvr>
                                        <p:cTn id="58"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59"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60"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پلیس خوب- اروپا</a:t>
            </a:r>
          </a:p>
        </p:txBody>
      </p:sp>
      <p:sp>
        <p:nvSpPr>
          <p:cNvPr id="3" name="Content Placeholder 2"/>
          <p:cNvSpPr>
            <a:spLocks noGrp="1"/>
          </p:cNvSpPr>
          <p:nvPr>
            <p:ph idx="1"/>
          </p:nvPr>
        </p:nvSpPr>
        <p:spPr>
          <a:xfrm>
            <a:off x="21744" y="764704"/>
            <a:ext cx="9144000" cy="5517232"/>
          </a:xfrm>
        </p:spPr>
        <p:txBody>
          <a:bodyPr/>
          <a:lstStyle/>
          <a:p>
            <a:pPr marL="88900" indent="2787650" algn="just" defTabSz="217488" rtl="1">
              <a:lnSpc>
                <a:spcPts val="5000"/>
              </a:lnSpc>
              <a:spcBef>
                <a:spcPts val="0"/>
              </a:spcBef>
              <a:buNone/>
            </a:pPr>
            <a:r>
              <a:rPr lang="fa-IR" b="1" dirty="0">
                <a:solidFill>
                  <a:srgbClr val="FFC000"/>
                </a:solidFill>
                <a:cs typeface="B Nazanin" pitchFamily="2" charset="-78"/>
              </a:rPr>
              <a:t>تروئیکای اروپا از زمان سخنرانی ترامپ تاکنون در دو بیانیه رسمی دقیقا بر همین نکته تاکید کرده اند که اروپا از یکسو خواهان حفظ برجام است و از دیگر سو نگران توسعه طلبی ایران در حوزه منطقه ای و موشکی است. بر این اساس ممکن است کشورهای اروپایی در نقش پلیس خوب، طرح بینابینی خود را </a:t>
            </a:r>
            <a:r>
              <a:rPr lang="fa-IR" b="1" dirty="0" smtClean="0">
                <a:solidFill>
                  <a:srgbClr val="FFC000"/>
                </a:solidFill>
                <a:cs typeface="B Nazanin" pitchFamily="2" charset="-78"/>
              </a:rPr>
              <a:t>به ایران پیشنهاد دهند که </a:t>
            </a:r>
            <a:r>
              <a:rPr lang="fa-IR" b="1" dirty="0">
                <a:solidFill>
                  <a:srgbClr val="FFC000"/>
                </a:solidFill>
                <a:cs typeface="B Nazanin" pitchFamily="2" charset="-78"/>
              </a:rPr>
              <a:t>مرکز ثقل آن عبارتند </a:t>
            </a:r>
            <a:r>
              <a:rPr lang="fa-IR" b="1" dirty="0" smtClean="0">
                <a:solidFill>
                  <a:srgbClr val="FFC000"/>
                </a:solidFill>
                <a:cs typeface="B Nazanin" pitchFamily="2" charset="-78"/>
              </a:rPr>
              <a:t>از:</a:t>
            </a:r>
          </a:p>
          <a:p>
            <a:pPr marL="88900" indent="1252538" algn="just" defTabSz="217488" rtl="1">
              <a:lnSpc>
                <a:spcPct val="150000"/>
              </a:lnSpc>
              <a:spcBef>
                <a:spcPts val="0"/>
              </a:spcBef>
              <a:buNone/>
            </a:pPr>
            <a:r>
              <a:rPr lang="fa-IR" b="1" dirty="0" smtClean="0">
                <a:solidFill>
                  <a:srgbClr val="FFFF00"/>
                </a:solidFill>
                <a:cs typeface="B Nazanin" pitchFamily="2" charset="-78"/>
              </a:rPr>
              <a:t> </a:t>
            </a:r>
            <a:r>
              <a:rPr lang="fa-IR" sz="3600" b="1" dirty="0">
                <a:solidFill>
                  <a:srgbClr val="F4E59C"/>
                </a:solidFill>
                <a:cs typeface="B Nazanin" pitchFamily="2" charset="-78"/>
              </a:rPr>
              <a:t>1- حفظ برجام و ماندن همه </a:t>
            </a:r>
            <a:r>
              <a:rPr lang="fa-IR" sz="3600" b="1" dirty="0" smtClean="0">
                <a:solidFill>
                  <a:srgbClr val="F4E59C"/>
                </a:solidFill>
                <a:cs typeface="B Nazanin" pitchFamily="2" charset="-78"/>
              </a:rPr>
              <a:t>طرف‌ها</a:t>
            </a:r>
          </a:p>
          <a:p>
            <a:pPr marL="88900" indent="1252538" algn="just" defTabSz="217488" rtl="1">
              <a:lnSpc>
                <a:spcPct val="150000"/>
              </a:lnSpc>
              <a:spcBef>
                <a:spcPts val="0"/>
              </a:spcBef>
              <a:buNone/>
            </a:pPr>
            <a:r>
              <a:rPr lang="fa-IR" sz="3600" b="1" dirty="0" smtClean="0">
                <a:solidFill>
                  <a:srgbClr val="F4E59C"/>
                </a:solidFill>
                <a:cs typeface="B Nazanin" pitchFamily="2" charset="-78"/>
              </a:rPr>
              <a:t>2-آغاز </a:t>
            </a:r>
            <a:r>
              <a:rPr lang="fa-IR" sz="3600" b="1" dirty="0">
                <a:solidFill>
                  <a:srgbClr val="F4E59C"/>
                </a:solidFill>
                <a:cs typeface="B Nazanin" pitchFamily="2" charset="-78"/>
              </a:rPr>
              <a:t>مذاکرات فراهسته </a:t>
            </a:r>
            <a:r>
              <a:rPr lang="fa-IR" sz="3600" b="1" dirty="0" smtClean="0">
                <a:solidFill>
                  <a:srgbClr val="F4E59C"/>
                </a:solidFill>
                <a:cs typeface="B Nazanin" pitchFamily="2" charset="-78"/>
              </a:rPr>
              <a:t>ای</a:t>
            </a:r>
            <a:endParaRPr lang="en-US" sz="3600" b="1" dirty="0">
              <a:solidFill>
                <a:srgbClr val="F4E59C"/>
              </a:solidFill>
              <a:cs typeface="B Nazanin" pitchFamily="2" charset="-78"/>
            </a:endParaRPr>
          </a:p>
        </p:txBody>
      </p:sp>
      <p:sp>
        <p:nvSpPr>
          <p:cNvPr id="4" name="Striped Right Arrow 3">
            <a:hlinkClick r:id="rId2" action="ppaction://hlinksldjump"/>
          </p:cNvPr>
          <p:cNvSpPr/>
          <p:nvPr/>
        </p:nvSpPr>
        <p:spPr>
          <a:xfrm>
            <a:off x="251520" y="5733256"/>
            <a:ext cx="122413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19494693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0"/>
                                        <p:tgtEl>
                                          <p:spTgt spid="3">
                                            <p:txEl>
                                              <p:pRg st="1" end="1"/>
                                            </p:txEl>
                                          </p:spTgt>
                                        </p:tgtEl>
                                      </p:cBhvr>
                                    </p:animEffect>
                                    <p:anim calcmode="lin" valueType="num">
                                      <p:cBhvr>
                                        <p:cTn id="2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1000"/>
                                        <p:tgtEl>
                                          <p:spTgt spid="3">
                                            <p:txEl>
                                              <p:pRg st="2" end="2"/>
                                            </p:txEl>
                                          </p:spTgt>
                                        </p:tgtEl>
                                      </p:cBhvr>
                                    </p:animEffect>
                                    <p:anim calcmode="lin" valueType="num">
                                      <p:cBhvr>
                                        <p:cTn id="3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پلیس </a:t>
            </a:r>
            <a:r>
              <a:rPr lang="fa-IR" sz="2400" dirty="0" smtClean="0">
                <a:solidFill>
                  <a:srgbClr val="FFFF00"/>
                </a:solidFill>
                <a:cs typeface="B Titr" pitchFamily="2" charset="-78"/>
              </a:rPr>
              <a:t>بد - </a:t>
            </a:r>
            <a:r>
              <a:rPr lang="fa-IR" sz="2400" dirty="0">
                <a:solidFill>
                  <a:srgbClr val="FFFF00"/>
                </a:solidFill>
                <a:cs typeface="B Titr" pitchFamily="2" charset="-78"/>
              </a:rPr>
              <a:t>اروپا</a:t>
            </a:r>
          </a:p>
        </p:txBody>
      </p:sp>
      <p:sp>
        <p:nvSpPr>
          <p:cNvPr id="3" name="Content Placeholder 2"/>
          <p:cNvSpPr>
            <a:spLocks noGrp="1"/>
          </p:cNvSpPr>
          <p:nvPr>
            <p:ph idx="1"/>
          </p:nvPr>
        </p:nvSpPr>
        <p:spPr>
          <a:xfrm>
            <a:off x="251520" y="1628800"/>
            <a:ext cx="8640960" cy="3888432"/>
          </a:xfrm>
        </p:spPr>
        <p:txBody>
          <a:bodyPr/>
          <a:lstStyle/>
          <a:p>
            <a:pPr marL="88900" indent="0" algn="just" defTabSz="217488" rtl="1">
              <a:lnSpc>
                <a:spcPct val="150000"/>
              </a:lnSpc>
              <a:spcBef>
                <a:spcPts val="0"/>
              </a:spcBef>
              <a:buNone/>
            </a:pPr>
            <a:r>
              <a:rPr lang="fa-IR" sz="3200" b="1" dirty="0">
                <a:solidFill>
                  <a:srgbClr val="FFC000"/>
                </a:solidFill>
                <a:cs typeface="B Nazanin" pitchFamily="2" charset="-78"/>
              </a:rPr>
              <a:t>در این سناریو بحث بر سر این است که ترامپ در قامت پلیس بد نقطه اوج تهدید و خطر را در 60 روز آینده نشان داده است. ترامپ ماندن در برجام را مشروط به شروطی کرده است که جمهوی اسلامی آنها را نخواهد پذیرفت. پس به این معنا از هم اکنون می‌توان آمریکا را خارج شده از برجام فرض کرد</a:t>
            </a:r>
            <a:r>
              <a:rPr lang="fa-IR" sz="3200" b="1" dirty="0" smtClean="0">
                <a:solidFill>
                  <a:srgbClr val="FFC000"/>
                </a:solidFill>
                <a:cs typeface="B Nazanin" pitchFamily="2" charset="-78"/>
              </a:rPr>
              <a:t>.</a:t>
            </a:r>
          </a:p>
        </p:txBody>
      </p:sp>
      <p:sp>
        <p:nvSpPr>
          <p:cNvPr id="4" name="Striped Right Arrow 3">
            <a:hlinkClick r:id="rId2" action="ppaction://hlinksldjump"/>
          </p:cNvPr>
          <p:cNvSpPr/>
          <p:nvPr/>
        </p:nvSpPr>
        <p:spPr>
          <a:xfrm>
            <a:off x="251520" y="5733256"/>
            <a:ext cx="122413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422381313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400" dirty="0">
                <a:solidFill>
                  <a:srgbClr val="FFFF00"/>
                </a:solidFill>
                <a:cs typeface="B Titr" pitchFamily="2" charset="-78"/>
              </a:rPr>
              <a:t>تاکید بر اختلافات راهبردی میان ایران و آمریکا</a:t>
            </a:r>
          </a:p>
        </p:txBody>
      </p:sp>
      <p:sp>
        <p:nvSpPr>
          <p:cNvPr id="3" name="Content Placeholder 2"/>
          <p:cNvSpPr>
            <a:spLocks noGrp="1"/>
          </p:cNvSpPr>
          <p:nvPr>
            <p:ph idx="1"/>
          </p:nvPr>
        </p:nvSpPr>
        <p:spPr>
          <a:xfrm>
            <a:off x="0" y="1412776"/>
            <a:ext cx="9124070" cy="4392488"/>
          </a:xfrm>
        </p:spPr>
        <p:txBody>
          <a:bodyPr/>
          <a:lstStyle/>
          <a:p>
            <a:pPr marL="88900" indent="0" algn="ctr" defTabSz="217488" rtl="1">
              <a:lnSpc>
                <a:spcPct val="150000"/>
              </a:lnSpc>
              <a:spcBef>
                <a:spcPts val="0"/>
              </a:spcBef>
              <a:buNone/>
            </a:pPr>
            <a:r>
              <a:rPr lang="fa-IR" b="1" dirty="0" smtClean="0">
                <a:solidFill>
                  <a:srgbClr val="FFFF00"/>
                </a:solidFill>
                <a:cs typeface="B Titr" pitchFamily="2" charset="-78"/>
              </a:rPr>
              <a:t>تاکید </a:t>
            </a:r>
            <a:r>
              <a:rPr lang="fa-IR" b="1" dirty="0">
                <a:solidFill>
                  <a:srgbClr val="FFFF00"/>
                </a:solidFill>
                <a:cs typeface="B Titr" pitchFamily="2" charset="-78"/>
              </a:rPr>
              <a:t>بر این اصل 4 نتیجه را به همراه خواهد داشت:</a:t>
            </a:r>
          </a:p>
          <a:p>
            <a:pPr marL="431800" algn="just" defTabSz="217488" rtl="1">
              <a:lnSpc>
                <a:spcPct val="150000"/>
              </a:lnSpc>
              <a:spcBef>
                <a:spcPts val="0"/>
              </a:spcBef>
            </a:pPr>
            <a:r>
              <a:rPr lang="fa-IR" sz="3200" b="1" dirty="0" smtClean="0">
                <a:solidFill>
                  <a:srgbClr val="FFC000"/>
                </a:solidFill>
                <a:cs typeface="B Nazanin" pitchFamily="2" charset="-78"/>
              </a:rPr>
              <a:t>مشكل </a:t>
            </a:r>
            <a:r>
              <a:rPr lang="fa-IR" sz="3200" b="1" dirty="0">
                <a:solidFill>
                  <a:srgbClr val="FFC000"/>
                </a:solidFill>
                <a:cs typeface="B Nazanin" pitchFamily="2" charset="-78"/>
              </a:rPr>
              <a:t>و اختلاف ما با غرب ماهوي است و نه شکلی.</a:t>
            </a:r>
          </a:p>
          <a:p>
            <a:pPr marL="431800" algn="just" defTabSz="217488" rtl="1">
              <a:lnSpc>
                <a:spcPct val="150000"/>
              </a:lnSpc>
              <a:spcBef>
                <a:spcPts val="0"/>
              </a:spcBef>
            </a:pPr>
            <a:r>
              <a:rPr lang="fa-IR" sz="3200" b="1" dirty="0" smtClean="0">
                <a:solidFill>
                  <a:srgbClr val="FFC000"/>
                </a:solidFill>
                <a:cs typeface="B Nazanin" pitchFamily="2" charset="-78"/>
              </a:rPr>
              <a:t>اختلافات </a:t>
            </a:r>
            <a:r>
              <a:rPr lang="fa-IR" sz="3200" b="1" dirty="0">
                <a:solidFill>
                  <a:srgbClr val="FFC000"/>
                </a:solidFill>
                <a:cs typeface="B Nazanin" pitchFamily="2" charset="-78"/>
              </a:rPr>
              <a:t>ما با غرب قائم به اشخاص نيست </a:t>
            </a:r>
            <a:r>
              <a:rPr lang="fa-IR" sz="3200" b="1" dirty="0" smtClean="0">
                <a:solidFill>
                  <a:srgbClr val="FFC000"/>
                </a:solidFill>
                <a:cs typeface="B Nazanin" pitchFamily="2" charset="-78"/>
              </a:rPr>
              <a:t>(ترامپ  یا  </a:t>
            </a:r>
            <a:r>
              <a:rPr lang="fa-IR" sz="3200" b="1" dirty="0">
                <a:solidFill>
                  <a:srgbClr val="FFC000"/>
                </a:solidFill>
                <a:cs typeface="B Nazanin" pitchFamily="2" charset="-78"/>
              </a:rPr>
              <a:t>اوباما </a:t>
            </a:r>
            <a:r>
              <a:rPr lang="fa-IR" sz="3200" b="1" dirty="0" smtClean="0">
                <a:solidFill>
                  <a:srgbClr val="FFC000"/>
                </a:solidFill>
                <a:cs typeface="B Nazanin" pitchFamily="2" charset="-78"/>
              </a:rPr>
              <a:t>)</a:t>
            </a:r>
            <a:endParaRPr lang="fa-IR" sz="3200" b="1" dirty="0">
              <a:solidFill>
                <a:srgbClr val="FFC000"/>
              </a:solidFill>
              <a:cs typeface="B Nazanin" pitchFamily="2" charset="-78"/>
            </a:endParaRPr>
          </a:p>
          <a:p>
            <a:pPr marL="431800" algn="just" defTabSz="217488" rtl="1">
              <a:lnSpc>
                <a:spcPct val="150000"/>
              </a:lnSpc>
              <a:spcBef>
                <a:spcPts val="0"/>
              </a:spcBef>
            </a:pPr>
            <a:r>
              <a:rPr lang="fa-IR" sz="3200" b="1" dirty="0" smtClean="0">
                <a:solidFill>
                  <a:srgbClr val="FFC000"/>
                </a:solidFill>
                <a:cs typeface="B Nazanin" pitchFamily="2" charset="-78"/>
              </a:rPr>
              <a:t>اختلافات </a:t>
            </a:r>
            <a:r>
              <a:rPr lang="fa-IR" sz="3200" b="1" dirty="0">
                <a:solidFill>
                  <a:srgbClr val="FFC000"/>
                </a:solidFill>
                <a:cs typeface="B Nazanin" pitchFamily="2" charset="-78"/>
              </a:rPr>
              <a:t>ما قائم به موضوع هم نيست و با حل موضوع هسته ای ، موضوعات دیگر مطرح خواهد شد.</a:t>
            </a:r>
          </a:p>
          <a:p>
            <a:pPr marL="431800" algn="just" defTabSz="217488" rtl="1">
              <a:lnSpc>
                <a:spcPct val="150000"/>
              </a:lnSpc>
              <a:spcBef>
                <a:spcPts val="0"/>
              </a:spcBef>
            </a:pPr>
            <a:r>
              <a:rPr lang="fa-IR" sz="3200" b="1" dirty="0" smtClean="0">
                <a:solidFill>
                  <a:srgbClr val="FFC000"/>
                </a:solidFill>
                <a:cs typeface="B Nazanin" pitchFamily="2" charset="-78"/>
              </a:rPr>
              <a:t>مذاكرات </a:t>
            </a:r>
            <a:r>
              <a:rPr lang="fa-IR" sz="3200" b="1" dirty="0">
                <a:solidFill>
                  <a:srgbClr val="FFC000"/>
                </a:solidFill>
                <a:cs typeface="B Nazanin" pitchFamily="2" charset="-78"/>
              </a:rPr>
              <a:t>سابق غرب </a:t>
            </a:r>
            <a:r>
              <a:rPr lang="fa-IR" sz="3200" b="1" dirty="0" smtClean="0">
                <a:solidFill>
                  <a:srgbClr val="FFC000"/>
                </a:solidFill>
                <a:cs typeface="B Nazanin" pitchFamily="2" charset="-78"/>
              </a:rPr>
              <a:t>با ایران يك </a:t>
            </a:r>
            <a:r>
              <a:rPr lang="fa-IR" sz="3200" b="1" dirty="0">
                <a:solidFill>
                  <a:srgbClr val="FFC000"/>
                </a:solidFill>
                <a:cs typeface="B Nazanin" pitchFamily="2" charset="-78"/>
              </a:rPr>
              <a:t>فعل تاكتيكي </a:t>
            </a:r>
            <a:r>
              <a:rPr lang="fa-IR" sz="3200" b="1" dirty="0" smtClean="0">
                <a:solidFill>
                  <a:srgbClr val="FFC000"/>
                </a:solidFill>
                <a:cs typeface="B Nazanin" pitchFamily="2" charset="-78"/>
              </a:rPr>
              <a:t>بود نه راهبردی</a:t>
            </a:r>
            <a:endParaRPr lang="fa-IR" sz="3200" b="1" dirty="0">
              <a:solidFill>
                <a:srgbClr val="FFC000"/>
              </a:solidFill>
              <a:cs typeface="B Nazanin" pitchFamily="2" charset="-78"/>
            </a:endParaRPr>
          </a:p>
        </p:txBody>
      </p:sp>
      <p:sp>
        <p:nvSpPr>
          <p:cNvPr id="4" name="Striped Right Arrow 3">
            <a:hlinkClick r:id="rId2" action="ppaction://hlinksldjump"/>
          </p:cNvPr>
          <p:cNvSpPr/>
          <p:nvPr/>
        </p:nvSpPr>
        <p:spPr>
          <a:xfrm>
            <a:off x="251520" y="5733256"/>
            <a:ext cx="1224136" cy="792088"/>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rgbClr val="800000"/>
                </a:solidFill>
                <a:cs typeface="B Titr" pitchFamily="2" charset="-78"/>
              </a:rPr>
              <a:t>بازگشت</a:t>
            </a:r>
            <a:endParaRPr lang="en-US" sz="2000" dirty="0">
              <a:solidFill>
                <a:srgbClr val="800000"/>
              </a:solidFill>
              <a:cs typeface="B Titr" pitchFamily="2" charset="-78"/>
            </a:endParaRPr>
          </a:p>
        </p:txBody>
      </p:sp>
    </p:spTree>
    <p:extLst>
      <p:ext uri="{BB962C8B-B14F-4D97-AF65-F5344CB8AC3E}">
        <p14:creationId xmlns:p14="http://schemas.microsoft.com/office/powerpoint/2010/main" val="425621502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5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1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12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12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7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7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3200" dirty="0" smtClean="0">
                <a:solidFill>
                  <a:srgbClr val="FFFF00"/>
                </a:solidFill>
                <a:cs typeface="B Titr" pitchFamily="2" charset="-78"/>
              </a:rPr>
              <a:t>مسائل مربوط به برجام</a:t>
            </a:r>
            <a:endParaRPr lang="en-US" sz="3200" dirty="0">
              <a:solidFill>
                <a:srgbClr val="FFFF00"/>
              </a:solidFill>
              <a:cs typeface="B Titr" pitchFamily="2" charset="-78"/>
            </a:endParaRPr>
          </a:p>
        </p:txBody>
      </p:sp>
      <p:sp>
        <p:nvSpPr>
          <p:cNvPr id="3" name="Content Placeholder 2"/>
          <p:cNvSpPr>
            <a:spLocks noGrp="1"/>
          </p:cNvSpPr>
          <p:nvPr>
            <p:ph idx="1"/>
          </p:nvPr>
        </p:nvSpPr>
        <p:spPr>
          <a:xfrm>
            <a:off x="7813" y="1844824"/>
            <a:ext cx="9136187" cy="4392488"/>
          </a:xfrm>
        </p:spPr>
        <p:txBody>
          <a:bodyPr/>
          <a:lstStyle/>
          <a:p>
            <a:pPr algn="just" rtl="1">
              <a:lnSpc>
                <a:spcPct val="150000"/>
              </a:lnSpc>
            </a:pPr>
            <a:r>
              <a:rPr lang="fa-IR" sz="3000" b="1" dirty="0" smtClean="0">
                <a:solidFill>
                  <a:srgbClr val="FFC000"/>
                </a:solidFill>
                <a:cs typeface="B Nazanin" pitchFamily="2" charset="-78"/>
              </a:rPr>
              <a:t>از بین رفتن اثرات مثبت'برجام' </a:t>
            </a:r>
            <a:r>
              <a:rPr lang="fa-IR" sz="3000" b="1" dirty="0">
                <a:solidFill>
                  <a:srgbClr val="FFC000"/>
                </a:solidFill>
                <a:cs typeface="B Nazanin" pitchFamily="2" charset="-78"/>
              </a:rPr>
              <a:t>از حیث 'امنیت و صلح بین‌المللی' </a:t>
            </a:r>
            <a:endParaRPr lang="fa-IR" sz="3000" b="1" dirty="0" smtClean="0">
              <a:solidFill>
                <a:srgbClr val="FFC000"/>
              </a:solidFill>
              <a:cs typeface="B Nazanin" pitchFamily="2" charset="-78"/>
            </a:endParaRPr>
          </a:p>
          <a:p>
            <a:pPr algn="just" rtl="1">
              <a:lnSpc>
                <a:spcPct val="150000"/>
              </a:lnSpc>
            </a:pPr>
            <a:r>
              <a:rPr lang="fa-IR" sz="3000" b="1" dirty="0" smtClean="0">
                <a:solidFill>
                  <a:srgbClr val="FFC000"/>
                </a:solidFill>
                <a:cs typeface="B Nazanin" pitchFamily="2" charset="-78"/>
              </a:rPr>
              <a:t>ایران </a:t>
            </a:r>
            <a:r>
              <a:rPr lang="fa-IR" sz="3000" b="1" dirty="0">
                <a:solidFill>
                  <a:srgbClr val="FFC000"/>
                </a:solidFill>
                <a:cs typeface="B Nazanin" pitchFamily="2" charset="-78"/>
              </a:rPr>
              <a:t>به دنبال سوءاستفاده از مفرهای این توافق است.</a:t>
            </a:r>
          </a:p>
          <a:p>
            <a:pPr algn="just" rtl="1">
              <a:lnSpc>
                <a:spcPct val="150000"/>
              </a:lnSpc>
            </a:pPr>
            <a:r>
              <a:rPr lang="fa-IR" sz="3000" b="1" dirty="0">
                <a:solidFill>
                  <a:srgbClr val="FFC000"/>
                </a:solidFill>
                <a:cs typeface="B Nazanin" pitchFamily="2" charset="-78"/>
              </a:rPr>
              <a:t>ایران اعلام کرده‌ که اجازه بازرسی از سایت‌های نظامی این کشور را نخواهند داد. </a:t>
            </a:r>
          </a:p>
          <a:p>
            <a:pPr algn="just" rtl="1">
              <a:lnSpc>
                <a:spcPct val="150000"/>
              </a:lnSpc>
            </a:pPr>
            <a:r>
              <a:rPr lang="fa-IR" sz="3000" b="1" dirty="0">
                <a:solidFill>
                  <a:srgbClr val="FFC000"/>
                </a:solidFill>
                <a:cs typeface="B Nazanin" pitchFamily="2" charset="-78"/>
              </a:rPr>
              <a:t>آژانس بایست از اختیاراتش برای بازرسی استفاده کند.</a:t>
            </a:r>
            <a:endParaRPr lang="en-US" sz="3000" b="1" dirty="0">
              <a:solidFill>
                <a:srgbClr val="FFC000"/>
              </a:solidFill>
              <a:cs typeface="B Nazanin" pitchFamily="2" charset="-78"/>
            </a:endParaRPr>
          </a:p>
        </p:txBody>
      </p:sp>
    </p:spTree>
    <p:extLst>
      <p:ext uri="{BB962C8B-B14F-4D97-AF65-F5344CB8AC3E}">
        <p14:creationId xmlns:p14="http://schemas.microsoft.com/office/powerpoint/2010/main" val="318004979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1000" fill="hold"/>
                                        <p:tgtEl>
                                          <p:spTgt spid="3">
                                            <p:txEl>
                                              <p:pRg st="0" end="0"/>
                                            </p:txEl>
                                          </p:spTgt>
                                        </p:tgtEl>
                                        <p:attrNameLst>
                                          <p:attrName>style.color</p:attrName>
                                        </p:attrNameLst>
                                      </p:cBhvr>
                                      <p:to>
                                        <p:clrVal>
                                          <a:srgbClr val="DDDDDD"/>
                                        </p:clrVal>
                                      </p:to>
                                    </p:set>
                                    <p:set>
                                      <p:cBhvr>
                                        <p:cTn id="7" dur="1000" fill="hold"/>
                                        <p:tgtEl>
                                          <p:spTgt spid="3">
                                            <p:txEl>
                                              <p:pRg st="0" end="0"/>
                                            </p:txEl>
                                          </p:spTgt>
                                        </p:tgtEl>
                                        <p:attrNameLst>
                                          <p:attrName>fillcolor</p:attrName>
                                        </p:attrNameLst>
                                      </p:cBhvr>
                                      <p:to>
                                        <p:clrVal>
                                          <a:srgbClr val="DDDDDD"/>
                                        </p:clrVal>
                                      </p:to>
                                    </p:set>
                                    <p:set>
                                      <p:cBhvr>
                                        <p:cTn id="8" dur="1000" fill="hold"/>
                                        <p:tgtEl>
                                          <p:spTgt spid="3">
                                            <p:txEl>
                                              <p:pRg st="0" end="0"/>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6" presetClass="emph" presetSubtype="0" fill="hold" nodeType="clickEffect">
                                  <p:stCondLst>
                                    <p:cond delay="0"/>
                                  </p:stCondLst>
                                  <p:iterate type="lt">
                                    <p:tmPct val="4000"/>
                                  </p:iterate>
                                  <p:childTnLst>
                                    <p:set>
                                      <p:cBhvr override="childStyle">
                                        <p:cTn id="12" dur="1000" fill="hold"/>
                                        <p:tgtEl>
                                          <p:spTgt spid="3">
                                            <p:txEl>
                                              <p:pRg st="1" end="1"/>
                                            </p:txEl>
                                          </p:spTgt>
                                        </p:tgtEl>
                                        <p:attrNameLst>
                                          <p:attrName>style.color</p:attrName>
                                        </p:attrNameLst>
                                      </p:cBhvr>
                                      <p:to>
                                        <p:clrVal>
                                          <a:srgbClr val="DDDDDD"/>
                                        </p:clrVal>
                                      </p:to>
                                    </p:set>
                                    <p:set>
                                      <p:cBhvr>
                                        <p:cTn id="13" dur="1000" fill="hold"/>
                                        <p:tgtEl>
                                          <p:spTgt spid="3">
                                            <p:txEl>
                                              <p:pRg st="1" end="1"/>
                                            </p:txEl>
                                          </p:spTgt>
                                        </p:tgtEl>
                                        <p:attrNameLst>
                                          <p:attrName>fillcolor</p:attrName>
                                        </p:attrNameLst>
                                      </p:cBhvr>
                                      <p:to>
                                        <p:clrVal>
                                          <a:srgbClr val="DDDDDD"/>
                                        </p:clrVal>
                                      </p:to>
                                    </p:set>
                                    <p:set>
                                      <p:cBhvr>
                                        <p:cTn id="14" dur="1000" fill="hold"/>
                                        <p:tgtEl>
                                          <p:spTgt spid="3">
                                            <p:txEl>
                                              <p:pRg st="1" end="1"/>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16" presetClass="emph" presetSubtype="0" fill="hold" nodeType="clickEffect">
                                  <p:stCondLst>
                                    <p:cond delay="0"/>
                                  </p:stCondLst>
                                  <p:iterate type="lt">
                                    <p:tmPct val="4000"/>
                                  </p:iterate>
                                  <p:childTnLst>
                                    <p:set>
                                      <p:cBhvr override="childStyle">
                                        <p:cTn id="18" dur="1000" fill="hold"/>
                                        <p:tgtEl>
                                          <p:spTgt spid="3">
                                            <p:txEl>
                                              <p:pRg st="2" end="2"/>
                                            </p:txEl>
                                          </p:spTgt>
                                        </p:tgtEl>
                                        <p:attrNameLst>
                                          <p:attrName>style.color</p:attrName>
                                        </p:attrNameLst>
                                      </p:cBhvr>
                                      <p:to>
                                        <p:clrVal>
                                          <a:srgbClr val="DDDDDD"/>
                                        </p:clrVal>
                                      </p:to>
                                    </p:set>
                                    <p:set>
                                      <p:cBhvr>
                                        <p:cTn id="19" dur="1000" fill="hold"/>
                                        <p:tgtEl>
                                          <p:spTgt spid="3">
                                            <p:txEl>
                                              <p:pRg st="2" end="2"/>
                                            </p:txEl>
                                          </p:spTgt>
                                        </p:tgtEl>
                                        <p:attrNameLst>
                                          <p:attrName>fillcolor</p:attrName>
                                        </p:attrNameLst>
                                      </p:cBhvr>
                                      <p:to>
                                        <p:clrVal>
                                          <a:srgbClr val="DDDDDD"/>
                                        </p:clrVal>
                                      </p:to>
                                    </p:set>
                                    <p:set>
                                      <p:cBhvr>
                                        <p:cTn id="20" dur="1000" fill="hold"/>
                                        <p:tgtEl>
                                          <p:spTgt spid="3">
                                            <p:txEl>
                                              <p:pRg st="2" end="2"/>
                                            </p:txEl>
                                          </p:spTgt>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16" presetClass="emph" presetSubtype="0" fill="hold" nodeType="clickEffect">
                                  <p:stCondLst>
                                    <p:cond delay="0"/>
                                  </p:stCondLst>
                                  <p:iterate type="lt">
                                    <p:tmPct val="4000"/>
                                  </p:iterate>
                                  <p:childTnLst>
                                    <p:set>
                                      <p:cBhvr override="childStyle">
                                        <p:cTn id="24" dur="1000" fill="hold"/>
                                        <p:tgtEl>
                                          <p:spTgt spid="3">
                                            <p:txEl>
                                              <p:pRg st="3" end="3"/>
                                            </p:txEl>
                                          </p:spTgt>
                                        </p:tgtEl>
                                        <p:attrNameLst>
                                          <p:attrName>style.color</p:attrName>
                                        </p:attrNameLst>
                                      </p:cBhvr>
                                      <p:to>
                                        <p:clrVal>
                                          <a:srgbClr val="DDDDDD"/>
                                        </p:clrVal>
                                      </p:to>
                                    </p:set>
                                    <p:set>
                                      <p:cBhvr>
                                        <p:cTn id="25" dur="1000" fill="hold"/>
                                        <p:tgtEl>
                                          <p:spTgt spid="3">
                                            <p:txEl>
                                              <p:pRg st="3" end="3"/>
                                            </p:txEl>
                                          </p:spTgt>
                                        </p:tgtEl>
                                        <p:attrNameLst>
                                          <p:attrName>fillcolor</p:attrName>
                                        </p:attrNameLst>
                                      </p:cBhvr>
                                      <p:to>
                                        <p:clrVal>
                                          <a:srgbClr val="DDDDDD"/>
                                        </p:clrVal>
                                      </p:to>
                                    </p:set>
                                    <p:set>
                                      <p:cBhvr>
                                        <p:cTn id="26" dur="1000" fill="hold"/>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3200" dirty="0" smtClean="0">
                <a:solidFill>
                  <a:srgbClr val="FFFF00"/>
                </a:solidFill>
                <a:cs typeface="B Titr" pitchFamily="2" charset="-78"/>
              </a:rPr>
              <a:t>سپاه پاسداران انقلاب اسلامی</a:t>
            </a:r>
            <a:endParaRPr lang="en-US" sz="3200" dirty="0">
              <a:solidFill>
                <a:srgbClr val="FFFF00"/>
              </a:solidFill>
              <a:cs typeface="B Titr" pitchFamily="2" charset="-78"/>
            </a:endParaRPr>
          </a:p>
        </p:txBody>
      </p:sp>
      <p:sp>
        <p:nvSpPr>
          <p:cNvPr id="3" name="Content Placeholder 2"/>
          <p:cNvSpPr>
            <a:spLocks noGrp="1"/>
          </p:cNvSpPr>
          <p:nvPr>
            <p:ph idx="1"/>
          </p:nvPr>
        </p:nvSpPr>
        <p:spPr>
          <a:xfrm>
            <a:off x="22561" y="1296144"/>
            <a:ext cx="8653895" cy="4581128"/>
          </a:xfrm>
        </p:spPr>
        <p:txBody>
          <a:bodyPr>
            <a:normAutofit fontScale="92500"/>
          </a:bodyPr>
          <a:lstStyle/>
          <a:p>
            <a:pPr algn="just" rtl="1">
              <a:lnSpc>
                <a:spcPct val="200000"/>
              </a:lnSpc>
            </a:pPr>
            <a:r>
              <a:rPr lang="fa-IR" sz="3200" b="1" dirty="0" smtClean="0">
                <a:solidFill>
                  <a:srgbClr val="FFC000"/>
                </a:solidFill>
                <a:cs typeface="B Nazanin" pitchFamily="2" charset="-78"/>
              </a:rPr>
              <a:t>ابراز نگرانی از </a:t>
            </a:r>
            <a:r>
              <a:rPr lang="fa-IR" sz="3200" b="1" dirty="0">
                <a:solidFill>
                  <a:srgbClr val="FFC000"/>
                </a:solidFill>
                <a:cs typeface="B Nazanin" pitchFamily="2" charset="-78"/>
              </a:rPr>
              <a:t>افزایش قدرت و نفوذ سپاه </a:t>
            </a:r>
            <a:r>
              <a:rPr lang="fa-IR" sz="3200" b="1" dirty="0" smtClean="0">
                <a:solidFill>
                  <a:srgbClr val="FFC000"/>
                </a:solidFill>
                <a:cs typeface="B Nazanin" pitchFamily="2" charset="-78"/>
              </a:rPr>
              <a:t>پاسداران.</a:t>
            </a:r>
          </a:p>
          <a:p>
            <a:pPr algn="just" rtl="1">
              <a:lnSpc>
                <a:spcPct val="200000"/>
              </a:lnSpc>
            </a:pPr>
            <a:r>
              <a:rPr lang="fa-IR" sz="3200" b="1" dirty="0" smtClean="0">
                <a:solidFill>
                  <a:srgbClr val="FFC000"/>
                </a:solidFill>
                <a:cs typeface="B Nazanin" pitchFamily="2" charset="-78"/>
              </a:rPr>
              <a:t>هم</a:t>
            </a:r>
            <a:r>
              <a:rPr lang="fa-IR" sz="3200" b="1" dirty="0">
                <a:solidFill>
                  <a:srgbClr val="FFC000"/>
                </a:solidFill>
                <a:cs typeface="B Nazanin" pitchFamily="2" charset="-78"/>
              </a:rPr>
              <a:t>ک</a:t>
            </a:r>
            <a:r>
              <a:rPr lang="fa-IR" sz="3200" b="1" dirty="0" smtClean="0">
                <a:solidFill>
                  <a:srgbClr val="FFC000"/>
                </a:solidFill>
                <a:cs typeface="B Nazanin" pitchFamily="2" charset="-78"/>
              </a:rPr>
              <a:t>اری </a:t>
            </a:r>
            <a:r>
              <a:rPr lang="fa-IR" sz="3200" b="1" dirty="0" smtClean="0">
                <a:solidFill>
                  <a:srgbClr val="FFC000"/>
                </a:solidFill>
                <a:cs typeface="B Nazanin" pitchFamily="2" charset="-78"/>
              </a:rPr>
              <a:t>با شرکایمان </a:t>
            </a:r>
            <a:r>
              <a:rPr lang="fa-IR" sz="3200" b="1" dirty="0">
                <a:solidFill>
                  <a:srgbClr val="FFC000"/>
                </a:solidFill>
                <a:cs typeface="B Nazanin" pitchFamily="2" charset="-78"/>
              </a:rPr>
              <a:t>برای </a:t>
            </a:r>
            <a:r>
              <a:rPr lang="fa-IR" sz="3200" b="1" dirty="0" smtClean="0">
                <a:solidFill>
                  <a:srgbClr val="FFC000"/>
                </a:solidFill>
                <a:cs typeface="B Nazanin" pitchFamily="2" charset="-78"/>
              </a:rPr>
              <a:t>اعمال </a:t>
            </a:r>
            <a:r>
              <a:rPr lang="fa-IR" sz="3200" b="1" dirty="0">
                <a:solidFill>
                  <a:srgbClr val="FFC000"/>
                </a:solidFill>
                <a:cs typeface="B Nazanin" pitchFamily="2" charset="-78"/>
              </a:rPr>
              <a:t>فشار بر این سازمان خطرناک </a:t>
            </a:r>
            <a:endParaRPr lang="fa-IR" sz="3200" b="1" dirty="0" smtClean="0">
              <a:solidFill>
                <a:srgbClr val="FFC000"/>
              </a:solidFill>
              <a:cs typeface="B Nazanin" pitchFamily="2" charset="-78"/>
            </a:endParaRPr>
          </a:p>
          <a:p>
            <a:pPr algn="just" rtl="1">
              <a:lnSpc>
                <a:spcPct val="200000"/>
              </a:lnSpc>
            </a:pPr>
            <a:r>
              <a:rPr lang="fa-IR" sz="3200" b="1" dirty="0" smtClean="0">
                <a:solidFill>
                  <a:srgbClr val="FFC000"/>
                </a:solidFill>
                <a:cs typeface="B Nazanin" pitchFamily="2" charset="-78"/>
              </a:rPr>
              <a:t>مقابله </a:t>
            </a:r>
            <a:r>
              <a:rPr lang="fa-IR" sz="3200" b="1" dirty="0">
                <a:solidFill>
                  <a:srgbClr val="FFC000"/>
                </a:solidFill>
                <a:cs typeface="B Nazanin" pitchFamily="2" charset="-78"/>
              </a:rPr>
              <a:t>با تهدیدهای ایران و به ویژه سپاه </a:t>
            </a:r>
            <a:r>
              <a:rPr lang="fa-IR" sz="3200" b="1" dirty="0" smtClean="0">
                <a:solidFill>
                  <a:srgbClr val="FFC000"/>
                </a:solidFill>
                <a:cs typeface="B Nazanin" pitchFamily="2" charset="-78"/>
              </a:rPr>
              <a:t>از </a:t>
            </a:r>
            <a:r>
              <a:rPr lang="fa-IR" sz="3200" b="1" dirty="0">
                <a:solidFill>
                  <a:srgbClr val="FFC000"/>
                </a:solidFill>
                <a:cs typeface="B Nazanin" pitchFamily="2" charset="-78"/>
              </a:rPr>
              <a:t>طریق راهبردی </a:t>
            </a:r>
            <a:endParaRPr lang="fa-IR" sz="3200" b="1" dirty="0" smtClean="0">
              <a:solidFill>
                <a:srgbClr val="FFC000"/>
              </a:solidFill>
              <a:cs typeface="B Nazanin" pitchFamily="2" charset="-78"/>
            </a:endParaRPr>
          </a:p>
          <a:p>
            <a:pPr algn="just" rtl="1">
              <a:lnSpc>
                <a:spcPct val="200000"/>
              </a:lnSpc>
            </a:pPr>
            <a:r>
              <a:rPr lang="fa-IR" sz="3200" b="1" dirty="0" smtClean="0">
                <a:solidFill>
                  <a:srgbClr val="FFC000"/>
                </a:solidFill>
                <a:cs typeface="B Nazanin" pitchFamily="2" charset="-78"/>
              </a:rPr>
              <a:t>اعمال </a:t>
            </a:r>
            <a:r>
              <a:rPr lang="fa-IR" sz="3200" b="1" dirty="0" smtClean="0">
                <a:solidFill>
                  <a:srgbClr val="FFC000"/>
                </a:solidFill>
                <a:cs typeface="B Nazanin" pitchFamily="2" charset="-78"/>
              </a:rPr>
              <a:t>تحریم‌هایی سخت </a:t>
            </a:r>
            <a:r>
              <a:rPr lang="fa-IR" sz="3200" b="1" dirty="0">
                <a:solidFill>
                  <a:srgbClr val="FFC000"/>
                </a:solidFill>
                <a:cs typeface="B Nazanin" pitchFamily="2" charset="-78"/>
              </a:rPr>
              <a:t>علیه سپاه </a:t>
            </a:r>
            <a:r>
              <a:rPr lang="fa-IR" sz="3200" b="1" dirty="0" smtClean="0">
                <a:solidFill>
                  <a:srgbClr val="FFC000"/>
                </a:solidFill>
                <a:cs typeface="B Nazanin" pitchFamily="2" charset="-78"/>
              </a:rPr>
              <a:t>پاسداران</a:t>
            </a:r>
            <a:endParaRPr lang="en-US" sz="3200" b="1" dirty="0">
              <a:solidFill>
                <a:srgbClr val="FFC000"/>
              </a:solidFill>
              <a:cs typeface="B Nazanin" pitchFamily="2" charset="-78"/>
            </a:endParaRPr>
          </a:p>
        </p:txBody>
      </p:sp>
    </p:spTree>
    <p:extLst>
      <p:ext uri="{BB962C8B-B14F-4D97-AF65-F5344CB8AC3E}">
        <p14:creationId xmlns:p14="http://schemas.microsoft.com/office/powerpoint/2010/main" val="163439128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smtClean="0">
                <a:solidFill>
                  <a:srgbClr val="FFFF00"/>
                </a:solidFill>
                <a:cs typeface="B Titr" pitchFamily="2" charset="-78"/>
              </a:rPr>
              <a:t>الزامات ضروری در تحلیل راهبرد جدید آمریکا</a:t>
            </a:r>
            <a:endParaRPr lang="en-US" sz="2800" dirty="0">
              <a:solidFill>
                <a:srgbClr val="FFFF00"/>
              </a:solidFill>
              <a:cs typeface="B Titr" pitchFamily="2" charset="-78"/>
            </a:endParaRPr>
          </a:p>
        </p:txBody>
      </p:sp>
      <p:sp>
        <p:nvSpPr>
          <p:cNvPr id="3" name="Content Placeholder 2"/>
          <p:cNvSpPr>
            <a:spLocks noGrp="1"/>
          </p:cNvSpPr>
          <p:nvPr>
            <p:ph idx="1"/>
          </p:nvPr>
        </p:nvSpPr>
        <p:spPr>
          <a:xfrm>
            <a:off x="0" y="1700808"/>
            <a:ext cx="9144000" cy="4752528"/>
          </a:xfrm>
        </p:spPr>
        <p:txBody>
          <a:bodyPr>
            <a:noAutofit/>
          </a:bodyPr>
          <a:lstStyle/>
          <a:p>
            <a:pPr marL="0" indent="265113" algn="just" rtl="1">
              <a:lnSpc>
                <a:spcPct val="150000"/>
              </a:lnSpc>
            </a:pPr>
            <a:r>
              <a:rPr lang="fa-IR" b="1" dirty="0" smtClean="0">
                <a:solidFill>
                  <a:srgbClr val="FFC000"/>
                </a:solidFill>
                <a:cs typeface="B Nazanin" pitchFamily="2" charset="-78"/>
              </a:rPr>
              <a:t>بر خلاف برخی تصورات این راهبرد محصول تصمیم مقطعی ترامپ و دولت آمریکا نیست بلکه بخشی از راهبرد طولانی مدت این کشور است.</a:t>
            </a:r>
          </a:p>
          <a:p>
            <a:pPr marL="0" indent="265113" algn="just" rtl="1">
              <a:lnSpc>
                <a:spcPct val="150000"/>
              </a:lnSpc>
            </a:pPr>
            <a:r>
              <a:rPr lang="fa-IR" b="1" dirty="0" smtClean="0">
                <a:solidFill>
                  <a:srgbClr val="FFC000"/>
                </a:solidFill>
                <a:cs typeface="B Nazanin" pitchFamily="2" charset="-78"/>
              </a:rPr>
              <a:t>آمریکا به دنبال از بین بردن صنعت دفاعی ایران است.</a:t>
            </a:r>
          </a:p>
          <a:p>
            <a:pPr marL="0" indent="265113" algn="just" rtl="1">
              <a:lnSpc>
                <a:spcPct val="150000"/>
              </a:lnSpc>
            </a:pPr>
            <a:r>
              <a:rPr lang="fa-IR" b="1" dirty="0" smtClean="0">
                <a:solidFill>
                  <a:srgbClr val="FFC000"/>
                </a:solidFill>
                <a:cs typeface="B Nazanin" pitchFamily="2" charset="-78"/>
              </a:rPr>
              <a:t>نگرانی آمریکا از تحولات منطقه غرب آسیا و پیروزی های جبهه مقاومت</a:t>
            </a:r>
          </a:p>
          <a:p>
            <a:pPr marL="0" indent="265113" algn="just" rtl="1">
              <a:lnSpc>
                <a:spcPct val="150000"/>
              </a:lnSpc>
            </a:pPr>
            <a:r>
              <a:rPr lang="fa-IR" b="1" dirty="0" smtClean="0">
                <a:solidFill>
                  <a:srgbClr val="FFC000"/>
                </a:solidFill>
                <a:cs typeface="B Nazanin" pitchFamily="2" charset="-78"/>
              </a:rPr>
              <a:t> تثبیت قدرت منطقه ای ایران با اعلام نابودی داعش در کمتر از 3 ماه</a:t>
            </a:r>
          </a:p>
        </p:txBody>
      </p:sp>
    </p:spTree>
    <p:extLst>
      <p:ext uri="{BB962C8B-B14F-4D97-AF65-F5344CB8AC3E}">
        <p14:creationId xmlns:p14="http://schemas.microsoft.com/office/powerpoint/2010/main" val="301101777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smtClean="0">
                <a:solidFill>
                  <a:srgbClr val="FFFF00"/>
                </a:solidFill>
                <a:cs typeface="B Titr" pitchFamily="2" charset="-78"/>
              </a:rPr>
              <a:t>محورهای عملیاتی سازی راهبرد جدید آمریکا</a:t>
            </a:r>
            <a:endParaRPr lang="en-US" sz="2800" dirty="0">
              <a:solidFill>
                <a:srgbClr val="FFFF00"/>
              </a:solidFill>
              <a:cs typeface="B Titr" pitchFamily="2" charset="-78"/>
            </a:endParaRPr>
          </a:p>
        </p:txBody>
      </p:sp>
      <p:sp>
        <p:nvSpPr>
          <p:cNvPr id="3" name="Content Placeholder 2"/>
          <p:cNvSpPr>
            <a:spLocks noGrp="1"/>
          </p:cNvSpPr>
          <p:nvPr>
            <p:ph idx="1"/>
          </p:nvPr>
        </p:nvSpPr>
        <p:spPr>
          <a:xfrm>
            <a:off x="179512" y="1556792"/>
            <a:ext cx="8507288" cy="4844008"/>
          </a:xfrm>
        </p:spPr>
        <p:txBody>
          <a:bodyPr/>
          <a:lstStyle/>
          <a:p>
            <a:pPr marL="1079500" algn="r" defTabSz="339725" rtl="1">
              <a:lnSpc>
                <a:spcPct val="150000"/>
              </a:lnSpc>
            </a:pPr>
            <a:r>
              <a:rPr lang="fa-IR" sz="4000" b="1" dirty="0" smtClean="0">
                <a:solidFill>
                  <a:srgbClr val="FFFF00"/>
                </a:solidFill>
                <a:cs typeface="B Davat" pitchFamily="2" charset="-78"/>
              </a:rPr>
              <a:t>فشارهای نظامی (توسعه تهدید نظامی باور پذیر)</a:t>
            </a:r>
          </a:p>
          <a:p>
            <a:pPr marL="1079500" algn="r" defTabSz="339725" rtl="1">
              <a:lnSpc>
                <a:spcPct val="150000"/>
              </a:lnSpc>
            </a:pPr>
            <a:r>
              <a:rPr lang="fa-IR" sz="4000" b="1" dirty="0" smtClean="0">
                <a:solidFill>
                  <a:srgbClr val="FFFF00"/>
                </a:solidFill>
                <a:cs typeface="B Davat" pitchFamily="2" charset="-78"/>
              </a:rPr>
              <a:t>فشارهای سیاسی – دیپلماتیک</a:t>
            </a:r>
          </a:p>
          <a:p>
            <a:pPr marL="1079500" algn="r" defTabSz="339725" rtl="1">
              <a:lnSpc>
                <a:spcPct val="150000"/>
              </a:lnSpc>
            </a:pPr>
            <a:r>
              <a:rPr lang="fa-IR" sz="4000" b="1" dirty="0" smtClean="0">
                <a:solidFill>
                  <a:srgbClr val="FFFF00"/>
                </a:solidFill>
                <a:cs typeface="B Davat" pitchFamily="2" charset="-78"/>
              </a:rPr>
              <a:t>فشارهای  داخلی و عملیات روانی</a:t>
            </a:r>
          </a:p>
          <a:p>
            <a:pPr marL="1079500" algn="r" defTabSz="339725" rtl="1">
              <a:lnSpc>
                <a:spcPct val="150000"/>
              </a:lnSpc>
            </a:pPr>
            <a:r>
              <a:rPr lang="fa-IR" sz="4000" b="1" dirty="0" smtClean="0">
                <a:solidFill>
                  <a:srgbClr val="FFFF00"/>
                </a:solidFill>
                <a:cs typeface="B Davat" pitchFamily="2" charset="-78"/>
              </a:rPr>
              <a:t>بازسازی سناریوی پلیس خوب و پلیس بد</a:t>
            </a:r>
            <a:endParaRPr lang="en-US" sz="4000" b="1" dirty="0">
              <a:solidFill>
                <a:srgbClr val="FFFF00"/>
              </a:solidFill>
              <a:cs typeface="B Davat" pitchFamily="2" charset="-78"/>
            </a:endParaRPr>
          </a:p>
        </p:txBody>
      </p:sp>
    </p:spTree>
    <p:extLst>
      <p:ext uri="{BB962C8B-B14F-4D97-AF65-F5344CB8AC3E}">
        <p14:creationId xmlns:p14="http://schemas.microsoft.com/office/powerpoint/2010/main" val="82667067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2800" dirty="0">
                <a:solidFill>
                  <a:srgbClr val="FFFF00"/>
                </a:solidFill>
                <a:cs typeface="B Titr" pitchFamily="2" charset="-78"/>
              </a:rPr>
              <a:t>فشار نظامی: توسعه تهدید نظامی باور پذیر</a:t>
            </a:r>
            <a:endParaRPr lang="en-US" sz="2800" dirty="0">
              <a:solidFill>
                <a:srgbClr val="FFFF00"/>
              </a:solidFill>
              <a:cs typeface="B Titr" pitchFamily="2" charset="-78"/>
            </a:endParaRPr>
          </a:p>
        </p:txBody>
      </p:sp>
      <p:sp>
        <p:nvSpPr>
          <p:cNvPr id="5" name="Rounded Rectangle 4"/>
          <p:cNvSpPr/>
          <p:nvPr/>
        </p:nvSpPr>
        <p:spPr>
          <a:xfrm>
            <a:off x="971600" y="1844824"/>
            <a:ext cx="4320480"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a-IR" sz="2400" dirty="0" smtClean="0">
                <a:solidFill>
                  <a:schemeClr val="tx1"/>
                </a:solidFill>
                <a:cs typeface="B Titr" pitchFamily="2" charset="-78"/>
              </a:rPr>
              <a:t>پیاده سازی الگوی لیبی</a:t>
            </a:r>
            <a:endParaRPr lang="en-US" sz="2400" dirty="0">
              <a:solidFill>
                <a:schemeClr val="tx1"/>
              </a:solidFill>
              <a:cs typeface="B Titr" pitchFamily="2" charset="-78"/>
            </a:endParaRPr>
          </a:p>
        </p:txBody>
      </p:sp>
      <p:sp>
        <p:nvSpPr>
          <p:cNvPr id="6" name="Rounded Rectangle 5"/>
          <p:cNvSpPr/>
          <p:nvPr/>
        </p:nvSpPr>
        <p:spPr>
          <a:xfrm>
            <a:off x="971600" y="4581128"/>
            <a:ext cx="4320480"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a-IR" sz="2400" dirty="0" smtClean="0">
                <a:solidFill>
                  <a:schemeClr val="tx1"/>
                </a:solidFill>
                <a:cs typeface="B Titr" pitchFamily="2" charset="-78"/>
              </a:rPr>
              <a:t>تشکیل ائتلاف منطقه ای منسجم</a:t>
            </a:r>
            <a:endParaRPr lang="en-US" sz="2400" dirty="0">
              <a:solidFill>
                <a:schemeClr val="tx1"/>
              </a:solidFill>
              <a:cs typeface="B Titr" pitchFamily="2" charset="-78"/>
            </a:endParaRPr>
          </a:p>
        </p:txBody>
      </p:sp>
      <p:sp>
        <p:nvSpPr>
          <p:cNvPr id="7" name="Rounded Rectangle 6"/>
          <p:cNvSpPr/>
          <p:nvPr/>
        </p:nvSpPr>
        <p:spPr>
          <a:xfrm>
            <a:off x="971600" y="3212976"/>
            <a:ext cx="4320480" cy="936104"/>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a-IR" sz="2400" dirty="0" smtClean="0">
                <a:solidFill>
                  <a:schemeClr val="tx1"/>
                </a:solidFill>
                <a:cs typeface="B Titr" pitchFamily="2" charset="-78"/>
              </a:rPr>
              <a:t>ارتقای قدرت نظامی آمریکا در منطقه</a:t>
            </a:r>
            <a:endParaRPr lang="en-US" sz="2400" dirty="0">
              <a:solidFill>
                <a:schemeClr val="tx1"/>
              </a:solidFill>
              <a:cs typeface="B Titr" pitchFamily="2" charset="-78"/>
            </a:endParaRPr>
          </a:p>
        </p:txBody>
      </p:sp>
      <p:sp>
        <p:nvSpPr>
          <p:cNvPr id="8" name="Rounded Rectangle 7"/>
          <p:cNvSpPr/>
          <p:nvPr/>
        </p:nvSpPr>
        <p:spPr>
          <a:xfrm>
            <a:off x="6368792" y="2276872"/>
            <a:ext cx="2592288" cy="2772308"/>
          </a:xfrm>
          <a:prstGeom prst="roundRect">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a-IR" sz="2800" dirty="0" smtClean="0">
                <a:solidFill>
                  <a:schemeClr val="accent5">
                    <a:lumMod val="25000"/>
                  </a:schemeClr>
                </a:solidFill>
                <a:cs typeface="B Titr" pitchFamily="2" charset="-78"/>
              </a:rPr>
              <a:t>فشار نظامی در سه سطح بر ایران وارد می شود:</a:t>
            </a:r>
            <a:endParaRPr lang="en-US" sz="2800" dirty="0">
              <a:solidFill>
                <a:schemeClr val="accent5">
                  <a:lumMod val="25000"/>
                </a:schemeClr>
              </a:solidFill>
              <a:cs typeface="B Titr" pitchFamily="2" charset="-78"/>
            </a:endParaRPr>
          </a:p>
        </p:txBody>
      </p:sp>
      <p:cxnSp>
        <p:nvCxnSpPr>
          <p:cNvPr id="10" name="Straight Connector 9"/>
          <p:cNvCxnSpPr>
            <a:stCxn id="5" idx="3"/>
            <a:endCxn id="8" idx="1"/>
          </p:cNvCxnSpPr>
          <p:nvPr/>
        </p:nvCxnSpPr>
        <p:spPr>
          <a:xfrm>
            <a:off x="5292080" y="2312876"/>
            <a:ext cx="1076712" cy="1350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8" idx="1"/>
          </p:cNvCxnSpPr>
          <p:nvPr/>
        </p:nvCxnSpPr>
        <p:spPr>
          <a:xfrm flipV="1">
            <a:off x="5292080" y="3663026"/>
            <a:ext cx="1076712" cy="13861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7" idx="3"/>
            <a:endCxn id="8" idx="1"/>
          </p:cNvCxnSpPr>
          <p:nvPr/>
        </p:nvCxnSpPr>
        <p:spPr>
          <a:xfrm flipV="1">
            <a:off x="5292080" y="3663026"/>
            <a:ext cx="1076712" cy="180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041148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0-#ppt_w/2"/>
                                          </p:val>
                                        </p:tav>
                                        <p:tav tm="100000">
                                          <p:val>
                                            <p:strVal val="#ppt_x"/>
                                          </p:val>
                                        </p:tav>
                                      </p:tavLst>
                                    </p:anim>
                                    <p:anim calcmode="lin" valueType="num">
                                      <p:cBhvr additive="base">
                                        <p:cTn id="22"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2"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0-#ppt_w/2"/>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par>
                                <p:cTn id="29" presetID="2" presetClass="entr" presetSubtype="12"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0-#ppt_w/2"/>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63488"/>
            <a:ext cx="6912768" cy="457200"/>
          </a:xfrm>
        </p:spPr>
        <p:txBody>
          <a:bodyPr/>
          <a:lstStyle/>
          <a:p>
            <a:pPr rtl="1"/>
            <a:r>
              <a:rPr lang="fa-IR" sz="2800" dirty="0" smtClean="0">
                <a:solidFill>
                  <a:srgbClr val="FFFF00"/>
                </a:solidFill>
                <a:cs typeface="B Titr" pitchFamily="2" charset="-78"/>
              </a:rPr>
              <a:t>گام های پیاده سازی الگوی لیبی</a:t>
            </a:r>
            <a:endParaRPr lang="en-US" sz="2800" dirty="0">
              <a:solidFill>
                <a:srgbClr val="FFFF00"/>
              </a:solidFill>
              <a:cs typeface="B Titr" pitchFamily="2" charset="-78"/>
            </a:endParaRPr>
          </a:p>
        </p:txBody>
      </p:sp>
      <p:sp>
        <p:nvSpPr>
          <p:cNvPr id="3" name="Content Placeholder 2"/>
          <p:cNvSpPr>
            <a:spLocks noGrp="1"/>
          </p:cNvSpPr>
          <p:nvPr>
            <p:ph idx="1"/>
          </p:nvPr>
        </p:nvSpPr>
        <p:spPr>
          <a:xfrm>
            <a:off x="0" y="1124744"/>
            <a:ext cx="9144000" cy="5445224"/>
          </a:xfrm>
        </p:spPr>
        <p:txBody>
          <a:bodyPr/>
          <a:lstStyle/>
          <a:p>
            <a:pPr marL="88900" indent="0" algn="r" defTabSz="217488" rtl="1">
              <a:lnSpc>
                <a:spcPct val="150000"/>
              </a:lnSpc>
              <a:buNone/>
            </a:pPr>
            <a:r>
              <a:rPr lang="fa-IR" sz="2700" b="1" dirty="0" smtClean="0">
                <a:solidFill>
                  <a:srgbClr val="FFFF00"/>
                </a:solidFill>
                <a:cs typeface="B Nazanin" pitchFamily="2" charset="-78"/>
              </a:rPr>
              <a:t>1- با تحریم های سخت و مستمر فضای افکار عمومی داخل را تنگ می کنند.</a:t>
            </a:r>
          </a:p>
          <a:p>
            <a:pPr marL="88900" indent="0" algn="r" defTabSz="217488" rtl="1">
              <a:lnSpc>
                <a:spcPct val="150000"/>
              </a:lnSpc>
              <a:buNone/>
            </a:pPr>
            <a:r>
              <a:rPr lang="fa-IR" sz="2700" b="1" dirty="0" smtClean="0">
                <a:solidFill>
                  <a:srgbClr val="FFFF00"/>
                </a:solidFill>
                <a:cs typeface="B Nazanin" pitchFamily="2" charset="-78"/>
              </a:rPr>
              <a:t>2- نا امید کردن مردم کشور از ایستادگی در برابر سلطه گری آمریکا</a:t>
            </a:r>
          </a:p>
          <a:p>
            <a:pPr marL="88900" indent="0" algn="r" defTabSz="217488" rtl="1">
              <a:lnSpc>
                <a:spcPct val="150000"/>
              </a:lnSpc>
              <a:buNone/>
            </a:pPr>
            <a:r>
              <a:rPr lang="fa-IR" sz="2700" b="1" dirty="0" smtClean="0">
                <a:solidFill>
                  <a:srgbClr val="FFFF00"/>
                </a:solidFill>
                <a:cs typeface="B Nazanin" pitchFamily="2" charset="-78"/>
              </a:rPr>
              <a:t>3- حل نشدن همه موضوعات در مذاکرات تا باب مذاکره هرگز بسته نشود.</a:t>
            </a:r>
          </a:p>
          <a:p>
            <a:pPr marL="88900" indent="0" algn="r" defTabSz="217488" rtl="1">
              <a:lnSpc>
                <a:spcPct val="150000"/>
              </a:lnSpc>
              <a:buNone/>
            </a:pPr>
            <a:r>
              <a:rPr lang="fa-IR" sz="2700" b="1" dirty="0" smtClean="0">
                <a:solidFill>
                  <a:srgbClr val="FFFF00"/>
                </a:solidFill>
                <a:cs typeface="B Nazanin" pitchFamily="2" charset="-78"/>
              </a:rPr>
              <a:t>4- محدود سازی توانمندی های نظامی در مذاکرات.</a:t>
            </a:r>
          </a:p>
          <a:p>
            <a:pPr marL="88900" indent="0" algn="r" defTabSz="217488" rtl="1">
              <a:lnSpc>
                <a:spcPct val="150000"/>
              </a:lnSpc>
              <a:buNone/>
            </a:pPr>
            <a:r>
              <a:rPr lang="fa-IR" sz="2700" b="1" dirty="0" smtClean="0">
                <a:solidFill>
                  <a:srgbClr val="FFFF00"/>
                </a:solidFill>
                <a:cs typeface="B Nazanin" pitchFamily="2" charset="-78"/>
              </a:rPr>
              <a:t>5- اشراف اطلاعاتی بر توانمندی های نظامی کشور هدف با ابزارهای مختلف</a:t>
            </a:r>
          </a:p>
          <a:p>
            <a:pPr marL="88900" indent="0" algn="r" defTabSz="217488" rtl="1">
              <a:lnSpc>
                <a:spcPct val="150000"/>
              </a:lnSpc>
              <a:buNone/>
            </a:pPr>
            <a:r>
              <a:rPr lang="fa-IR" sz="2700" b="1" dirty="0" smtClean="0">
                <a:solidFill>
                  <a:srgbClr val="FFFF00"/>
                </a:solidFill>
                <a:cs typeface="B Nazanin" pitchFamily="2" charset="-78"/>
              </a:rPr>
              <a:t>6- هجوم نظامی به کشور هدف </a:t>
            </a:r>
          </a:p>
          <a:p>
            <a:pPr marL="2684463" indent="0" algn="r" defTabSz="339725" rtl="1">
              <a:lnSpc>
                <a:spcPct val="150000"/>
              </a:lnSpc>
              <a:buNone/>
            </a:pPr>
            <a:endParaRPr lang="en-US" sz="4000" b="1" dirty="0">
              <a:solidFill>
                <a:srgbClr val="FFFF00"/>
              </a:solidFill>
              <a:cs typeface="B Davat" pitchFamily="2" charset="-78"/>
            </a:endParaRPr>
          </a:p>
        </p:txBody>
      </p:sp>
      <p:sp>
        <p:nvSpPr>
          <p:cNvPr id="6" name="Rounded Rectangle 5"/>
          <p:cNvSpPr/>
          <p:nvPr/>
        </p:nvSpPr>
        <p:spPr>
          <a:xfrm>
            <a:off x="179512" y="5445224"/>
            <a:ext cx="7488832" cy="864096"/>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17488" rtl="1">
              <a:lnSpc>
                <a:spcPct val="150000"/>
              </a:lnSpc>
              <a:buNone/>
            </a:pPr>
            <a:r>
              <a:rPr lang="fa-IR" sz="2400" b="1" dirty="0">
                <a:solidFill>
                  <a:srgbClr val="FFFF00"/>
                </a:solidFill>
                <a:cs typeface="B Titr" pitchFamily="2" charset="-78"/>
              </a:rPr>
              <a:t>اجرای این راهبرد در ایران با موانع جدی برای آمریکا همراه </a:t>
            </a:r>
            <a:r>
              <a:rPr lang="fa-IR" sz="2400" b="1" dirty="0" smtClean="0">
                <a:solidFill>
                  <a:srgbClr val="FFFF00"/>
                </a:solidFill>
                <a:cs typeface="B Titr" pitchFamily="2" charset="-78"/>
              </a:rPr>
              <a:t>است</a:t>
            </a:r>
            <a:endParaRPr lang="fa-IR" sz="2400" b="1" dirty="0">
              <a:solidFill>
                <a:srgbClr val="FFFF00"/>
              </a:solidFill>
              <a:cs typeface="B Titr" pitchFamily="2" charset="-78"/>
            </a:endParaRPr>
          </a:p>
        </p:txBody>
      </p:sp>
    </p:spTree>
    <p:extLst>
      <p:ext uri="{BB962C8B-B14F-4D97-AF65-F5344CB8AC3E}">
        <p14:creationId xmlns:p14="http://schemas.microsoft.com/office/powerpoint/2010/main" val="417697974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nodeType="clickEffect">
                                  <p:stCondLst>
                                    <p:cond delay="0"/>
                                  </p:stCondLst>
                                  <p:iterate type="lt">
                                    <p:tmPct val="10000"/>
                                  </p:iterate>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nodeType="clickEffect">
                                  <p:stCondLst>
                                    <p:cond delay="0"/>
                                  </p:stCondLst>
                                  <p:iterate type="lt">
                                    <p:tmPct val="10000"/>
                                  </p:iterate>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54"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down)">
                                      <p:cBhvr>
                                        <p:cTn id="61" dur="580">
                                          <p:stCondLst>
                                            <p:cond delay="0"/>
                                          </p:stCondLst>
                                        </p:cTn>
                                        <p:tgtEl>
                                          <p:spTgt spid="6"/>
                                        </p:tgtEl>
                                      </p:cBhvr>
                                    </p:animEffect>
                                    <p:anim calcmode="lin" valueType="num">
                                      <p:cBhvr>
                                        <p:cTn id="6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7" dur="26">
                                          <p:stCondLst>
                                            <p:cond delay="650"/>
                                          </p:stCondLst>
                                        </p:cTn>
                                        <p:tgtEl>
                                          <p:spTgt spid="6"/>
                                        </p:tgtEl>
                                      </p:cBhvr>
                                      <p:to x="100000" y="60000"/>
                                    </p:animScale>
                                    <p:animScale>
                                      <p:cBhvr>
                                        <p:cTn id="68" dur="166" decel="50000">
                                          <p:stCondLst>
                                            <p:cond delay="676"/>
                                          </p:stCondLst>
                                        </p:cTn>
                                        <p:tgtEl>
                                          <p:spTgt spid="6"/>
                                        </p:tgtEl>
                                      </p:cBhvr>
                                      <p:to x="100000" y="100000"/>
                                    </p:animScale>
                                    <p:animScale>
                                      <p:cBhvr>
                                        <p:cTn id="69" dur="26">
                                          <p:stCondLst>
                                            <p:cond delay="1312"/>
                                          </p:stCondLst>
                                        </p:cTn>
                                        <p:tgtEl>
                                          <p:spTgt spid="6"/>
                                        </p:tgtEl>
                                      </p:cBhvr>
                                      <p:to x="100000" y="80000"/>
                                    </p:animScale>
                                    <p:animScale>
                                      <p:cBhvr>
                                        <p:cTn id="70" dur="166" decel="50000">
                                          <p:stCondLst>
                                            <p:cond delay="1338"/>
                                          </p:stCondLst>
                                        </p:cTn>
                                        <p:tgtEl>
                                          <p:spTgt spid="6"/>
                                        </p:tgtEl>
                                      </p:cBhvr>
                                      <p:to x="100000" y="100000"/>
                                    </p:animScale>
                                    <p:animScale>
                                      <p:cBhvr>
                                        <p:cTn id="71" dur="26">
                                          <p:stCondLst>
                                            <p:cond delay="1642"/>
                                          </p:stCondLst>
                                        </p:cTn>
                                        <p:tgtEl>
                                          <p:spTgt spid="6"/>
                                        </p:tgtEl>
                                      </p:cBhvr>
                                      <p:to x="100000" y="90000"/>
                                    </p:animScale>
                                    <p:animScale>
                                      <p:cBhvr>
                                        <p:cTn id="72" dur="166" decel="50000">
                                          <p:stCondLst>
                                            <p:cond delay="1668"/>
                                          </p:stCondLst>
                                        </p:cTn>
                                        <p:tgtEl>
                                          <p:spTgt spid="6"/>
                                        </p:tgtEl>
                                      </p:cBhvr>
                                      <p:to x="100000" y="100000"/>
                                    </p:animScale>
                                    <p:animScale>
                                      <p:cBhvr>
                                        <p:cTn id="73" dur="26">
                                          <p:stCondLst>
                                            <p:cond delay="1808"/>
                                          </p:stCondLst>
                                        </p:cTn>
                                        <p:tgtEl>
                                          <p:spTgt spid="6"/>
                                        </p:tgtEl>
                                      </p:cBhvr>
                                      <p:to x="100000" y="95000"/>
                                    </p:animScale>
                                    <p:animScale>
                                      <p:cBhvr>
                                        <p:cTn id="74"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Anim-14_World">
  <a:themeElements>
    <a:clrScheme name="217tgp_cube_dark 3">
      <a:dk1>
        <a:srgbClr val="969696"/>
      </a:dk1>
      <a:lt1>
        <a:srgbClr val="FFFFFF"/>
      </a:lt1>
      <a:dk2>
        <a:srgbClr val="3F1F53"/>
      </a:dk2>
      <a:lt2>
        <a:srgbClr val="F3CC9D"/>
      </a:lt2>
      <a:accent1>
        <a:srgbClr val="557FE7"/>
      </a:accent1>
      <a:accent2>
        <a:srgbClr val="84ACCA"/>
      </a:accent2>
      <a:accent3>
        <a:srgbClr val="AFABB3"/>
      </a:accent3>
      <a:accent4>
        <a:srgbClr val="DADADA"/>
      </a:accent4>
      <a:accent5>
        <a:srgbClr val="B4C0F1"/>
      </a:accent5>
      <a:accent6>
        <a:srgbClr val="779BB7"/>
      </a:accent6>
      <a:hlink>
        <a:srgbClr val="9351C9"/>
      </a:hlink>
      <a:folHlink>
        <a:srgbClr val="3EB2AC"/>
      </a:folHlink>
    </a:clrScheme>
    <a:fontScheme name="217tgp_cube_d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17tgp_cube_dark 1">
        <a:dk1>
          <a:srgbClr val="969696"/>
        </a:dk1>
        <a:lt1>
          <a:srgbClr val="FFFFFF"/>
        </a:lt1>
        <a:dk2>
          <a:srgbClr val="005E5C"/>
        </a:dk2>
        <a:lt2>
          <a:srgbClr val="DAEEA2"/>
        </a:lt2>
        <a:accent1>
          <a:srgbClr val="238FD9"/>
        </a:accent1>
        <a:accent2>
          <a:srgbClr val="43A98E"/>
        </a:accent2>
        <a:accent3>
          <a:srgbClr val="AAB6B5"/>
        </a:accent3>
        <a:accent4>
          <a:srgbClr val="DADADA"/>
        </a:accent4>
        <a:accent5>
          <a:srgbClr val="ACC6E9"/>
        </a:accent5>
        <a:accent6>
          <a:srgbClr val="3C9980"/>
        </a:accent6>
        <a:hlink>
          <a:srgbClr val="D8A642"/>
        </a:hlink>
        <a:folHlink>
          <a:srgbClr val="B3703D"/>
        </a:folHlink>
      </a:clrScheme>
      <a:clrMap bg1="dk2" tx1="lt1" bg2="dk1" tx2="lt2" accent1="accent1" accent2="accent2" accent3="accent3" accent4="accent4" accent5="accent5" accent6="accent6" hlink="hlink" folHlink="folHlink"/>
    </a:extraClrScheme>
    <a:extraClrScheme>
      <a:clrScheme name="217tgp_cube_dark 2">
        <a:dk1>
          <a:srgbClr val="969696"/>
        </a:dk1>
        <a:lt1>
          <a:srgbClr val="FFFFFF"/>
        </a:lt1>
        <a:dk2>
          <a:srgbClr val="0A2068"/>
        </a:dk2>
        <a:lt2>
          <a:srgbClr val="85D9F7"/>
        </a:lt2>
        <a:accent1>
          <a:srgbClr val="5AB14B"/>
        </a:accent1>
        <a:accent2>
          <a:srgbClr val="2F7ADF"/>
        </a:accent2>
        <a:accent3>
          <a:srgbClr val="AAABB9"/>
        </a:accent3>
        <a:accent4>
          <a:srgbClr val="DADADA"/>
        </a:accent4>
        <a:accent5>
          <a:srgbClr val="B5D5B1"/>
        </a:accent5>
        <a:accent6>
          <a:srgbClr val="2A6ECA"/>
        </a:accent6>
        <a:hlink>
          <a:srgbClr val="8A52C8"/>
        </a:hlink>
        <a:folHlink>
          <a:srgbClr val="DD8739"/>
        </a:folHlink>
      </a:clrScheme>
      <a:clrMap bg1="dk2" tx1="lt1" bg2="dk1" tx2="lt2" accent1="accent1" accent2="accent2" accent3="accent3" accent4="accent4" accent5="accent5" accent6="accent6" hlink="hlink" folHlink="folHlink"/>
    </a:extraClrScheme>
    <a:extraClrScheme>
      <a:clrScheme name="217tgp_cube_dark 3">
        <a:dk1>
          <a:srgbClr val="969696"/>
        </a:dk1>
        <a:lt1>
          <a:srgbClr val="FFFFFF"/>
        </a:lt1>
        <a:dk2>
          <a:srgbClr val="3F1F53"/>
        </a:dk2>
        <a:lt2>
          <a:srgbClr val="F3CC9D"/>
        </a:lt2>
        <a:accent1>
          <a:srgbClr val="557FE7"/>
        </a:accent1>
        <a:accent2>
          <a:srgbClr val="84ACCA"/>
        </a:accent2>
        <a:accent3>
          <a:srgbClr val="AFABB3"/>
        </a:accent3>
        <a:accent4>
          <a:srgbClr val="DADADA"/>
        </a:accent4>
        <a:accent5>
          <a:srgbClr val="B4C0F1"/>
        </a:accent5>
        <a:accent6>
          <a:srgbClr val="779BB7"/>
        </a:accent6>
        <a:hlink>
          <a:srgbClr val="9351C9"/>
        </a:hlink>
        <a:folHlink>
          <a:srgbClr val="3EB2AC"/>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Anim-14_World</Template>
  <TotalTime>2365</TotalTime>
  <Words>1658</Words>
  <Application>Microsoft Office PowerPoint</Application>
  <PresentationFormat>On-screen Show (4:3)</PresentationFormat>
  <Paragraphs>146</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Anim-14_World</vt:lpstr>
      <vt:lpstr>کنکاشی پیرامون  راهبرد جدید آمریکا </vt:lpstr>
      <vt:lpstr>کلیات راهبرد جدید آمریکا علیه ایران</vt:lpstr>
      <vt:lpstr>اصول بنیادی راهبرد جدید دولت آمریکا علیه ایران</vt:lpstr>
      <vt:lpstr>مسائل مربوط به برجام</vt:lpstr>
      <vt:lpstr>سپاه پاسداران انقلاب اسلامی</vt:lpstr>
      <vt:lpstr>الزامات ضروری در تحلیل راهبرد جدید آمریکا</vt:lpstr>
      <vt:lpstr>محورهای عملیاتی سازی راهبرد جدید آمریکا</vt:lpstr>
      <vt:lpstr>فشار نظامی: توسعه تهدید نظامی باور پذیر</vt:lpstr>
      <vt:lpstr>گام های پیاده سازی الگوی لیبی</vt:lpstr>
      <vt:lpstr>گام های ارتقای قدرت نظامی آمریکا در منطقه</vt:lpstr>
      <vt:lpstr>گام های تشکیل ائتلاف منطقه ای منسجم</vt:lpstr>
      <vt:lpstr>فشار سیاسی – دیپلماتیک : اجماع سازی علیه ایران</vt:lpstr>
      <vt:lpstr>فشار داخلی: افزایش فشار روانی علیه نظام سیاسی</vt:lpstr>
      <vt:lpstr>بازسازی سناریوی پلیس خوب و پلیس بد</vt:lpstr>
      <vt:lpstr>راهکارها و ملاحظات اساسی</vt:lpstr>
      <vt:lpstr>بایسته های معرفتی</vt:lpstr>
      <vt:lpstr>بایسته های تحلیلی و رفتاری</vt:lpstr>
      <vt:lpstr>بایسته های تحلیلی و محتوایی رسانه ها</vt:lpstr>
      <vt:lpstr>پایان</vt:lpstr>
      <vt:lpstr>PowerPoint Presentation</vt:lpstr>
      <vt:lpstr>ارتقای کمی و کیفی روابط دفاعی و تسلیحاتی با تل آویو</vt:lpstr>
      <vt:lpstr>تشکیل و تقویت ائتلاف نظامی کشورهای عرب منطقه</vt:lpstr>
      <vt:lpstr>ایجاد و تقویت  سامانه های دفاع موشکی</vt:lpstr>
      <vt:lpstr>تلاش برای حفظ برجام با دادن کمترین امتیاز</vt:lpstr>
      <vt:lpstr>فشار بر ایران برای پذیرفتن برجام های 2 و 3</vt:lpstr>
      <vt:lpstr>معرفی ایران به عنوان تهدیدی برای امنیت جهانی</vt:lpstr>
      <vt:lpstr>افزایش تحریم های اقتصادی به بهانه های مختلف</vt:lpstr>
      <vt:lpstr>تلاش برای ایجاد نافرمانی مدنی و شورش در ایران</vt:lpstr>
      <vt:lpstr>مقصر جلوه دادن سپاه در مشکلات پیش روی مردم</vt:lpstr>
      <vt:lpstr>پلیس خوب- اروپا</vt:lpstr>
      <vt:lpstr>پلیس بد - اروپا</vt:lpstr>
      <vt:lpstr>تاکید بر اختلافات راهبردی میان ایران و آمریکا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کنکاشی پیرامون  راهبرد جدید آمریکا</dc:title>
  <dc:creator>ali</dc:creator>
  <cp:lastModifiedBy>PC</cp:lastModifiedBy>
  <cp:revision>45</cp:revision>
  <dcterms:created xsi:type="dcterms:W3CDTF">2017-10-19T16:42:15Z</dcterms:created>
  <dcterms:modified xsi:type="dcterms:W3CDTF">2017-10-25T16:16:34Z</dcterms:modified>
</cp:coreProperties>
</file>