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6"/>
  </p:notesMasterIdLst>
  <p:sldIdLst>
    <p:sldId id="257" r:id="rId2"/>
    <p:sldId id="259" r:id="rId3"/>
    <p:sldId id="258" r:id="rId4"/>
    <p:sldId id="260" r:id="rId5"/>
    <p:sldId id="261" r:id="rId6"/>
    <p:sldId id="262" r:id="rId7"/>
    <p:sldId id="263" r:id="rId8"/>
    <p:sldId id="307" r:id="rId9"/>
    <p:sldId id="308" r:id="rId10"/>
    <p:sldId id="309" r:id="rId11"/>
    <p:sldId id="310" r:id="rId12"/>
    <p:sldId id="264" r:id="rId13"/>
    <p:sldId id="265" r:id="rId14"/>
    <p:sldId id="266" r:id="rId15"/>
    <p:sldId id="267" r:id="rId16"/>
    <p:sldId id="268" r:id="rId17"/>
    <p:sldId id="269" r:id="rId18"/>
    <p:sldId id="270" r:id="rId19"/>
    <p:sldId id="271" r:id="rId20"/>
    <p:sldId id="272" r:id="rId21"/>
    <p:sldId id="299" r:id="rId22"/>
    <p:sldId id="273" r:id="rId23"/>
    <p:sldId id="274" r:id="rId24"/>
    <p:sldId id="313" r:id="rId25"/>
    <p:sldId id="275" r:id="rId26"/>
    <p:sldId id="276" r:id="rId27"/>
    <p:sldId id="277" r:id="rId28"/>
    <p:sldId id="298" r:id="rId29"/>
    <p:sldId id="278" r:id="rId30"/>
    <p:sldId id="279" r:id="rId31"/>
    <p:sldId id="280" r:id="rId32"/>
    <p:sldId id="281" r:id="rId33"/>
    <p:sldId id="282" r:id="rId34"/>
    <p:sldId id="302" r:id="rId35"/>
    <p:sldId id="300" r:id="rId36"/>
    <p:sldId id="283" r:id="rId37"/>
    <p:sldId id="284" r:id="rId38"/>
    <p:sldId id="285" r:id="rId39"/>
    <p:sldId id="287" r:id="rId40"/>
    <p:sldId id="288" r:id="rId41"/>
    <p:sldId id="289" r:id="rId42"/>
    <p:sldId id="290" r:id="rId43"/>
    <p:sldId id="291" r:id="rId44"/>
    <p:sldId id="292" r:id="rId45"/>
    <p:sldId id="306" r:id="rId46"/>
    <p:sldId id="293" r:id="rId47"/>
    <p:sldId id="294" r:id="rId48"/>
    <p:sldId id="303" r:id="rId49"/>
    <p:sldId id="304" r:id="rId50"/>
    <p:sldId id="295" r:id="rId51"/>
    <p:sldId id="296" r:id="rId52"/>
    <p:sldId id="297" r:id="rId53"/>
    <p:sldId id="311" r:id="rId54"/>
    <p:sldId id="301" r:id="rId55"/>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F715"/>
    <a:srgbClr val="16F1F6"/>
    <a:srgbClr val="E29524"/>
    <a:srgbClr val="E329E3"/>
    <a:srgbClr val="00FFCC"/>
    <a:srgbClr val="CCFF99"/>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0" autoAdjust="0"/>
    <p:restoredTop sz="94660"/>
  </p:normalViewPr>
  <p:slideViewPr>
    <p:cSldViewPr>
      <p:cViewPr varScale="1">
        <p:scale>
          <a:sx n="108" d="100"/>
          <a:sy n="108" d="100"/>
        </p:scale>
        <p:origin x="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A1E51E30-9E0F-483E-AC5F-2B0CF7EDC175}" type="datetimeFigureOut">
              <a:rPr lang="fa-IR"/>
              <a:pPr>
                <a:defRPr/>
              </a:pPr>
              <a:t>04/25/1440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4166D704-D6FE-4667-AD6B-C4B150FDE3B0}" type="slidenum">
              <a:rPr lang="fa-IR"/>
              <a:pPr>
                <a:defRPr/>
              </a:pPr>
              <a:t>‹#›</a:t>
            </a:fld>
            <a:endParaRPr lang="fa-IR"/>
          </a:p>
        </p:txBody>
      </p:sp>
    </p:spTree>
    <p:extLst>
      <p:ext uri="{BB962C8B-B14F-4D97-AF65-F5344CB8AC3E}">
        <p14:creationId xmlns:p14="http://schemas.microsoft.com/office/powerpoint/2010/main" val="239213476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844493A6-1A5A-482A-9F89-3EB9964B21A0}" type="datetime8">
              <a:rPr lang="fa-IR"/>
              <a:pPr>
                <a:defRPr/>
              </a:pPr>
              <a:t>ژانويه 2، 19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55755B6B-951C-44E1-B709-68EA38F41215}"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559B681C-2317-4754-8F2E-BD0715F58267}" type="datetime8">
              <a:rPr lang="fa-IR"/>
              <a:pPr>
                <a:defRPr/>
              </a:pPr>
              <a:t>ژانويه 2، 19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0AE8F30B-082B-4FD9-86D3-0F904B64B580}"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EF5F3117-2BCA-488C-990D-DEBF3BE01962}" type="datetime8">
              <a:rPr lang="fa-IR"/>
              <a:pPr>
                <a:defRPr/>
              </a:pPr>
              <a:t>ژانويه 2، 19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35FC29C0-0AA5-4E9C-8350-9852D908D1FD}"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57A67E4A-E637-49F9-8575-F1C3DC958B0B}" type="datetime8">
              <a:rPr lang="fa-IR"/>
              <a:pPr>
                <a:defRPr/>
              </a:pPr>
              <a:t>ژانويه 2، 19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0E9C7E2A-28A8-4BD2-8BC4-F86B0BA85C9A}"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CFFD43-8B27-4D50-80F1-C97A1091BD16}" type="datetime8">
              <a:rPr lang="fa-IR"/>
              <a:pPr>
                <a:defRPr/>
              </a:pPr>
              <a:t>ژانويه 2، 19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86440DA0-0D68-47B8-A39B-AF80CAAFA1E6}"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F0C0E626-75DB-4521-A2E3-441CF4DA43F0}" type="datetime8">
              <a:rPr lang="fa-IR"/>
              <a:pPr>
                <a:defRPr/>
              </a:pPr>
              <a:t>ژانويه 2، 19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08F51E46-D7A9-4ABF-9C0B-8711AE555457}"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0E3F100C-22EC-498B-A437-B935178B0232}" type="datetime8">
              <a:rPr lang="fa-IR"/>
              <a:pPr>
                <a:defRPr/>
              </a:pPr>
              <a:t>ژانويه 2، 19</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5B383DA6-BB6D-4C37-972C-6FCFD8B9F8C0}"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56030CDD-AEAE-4A7E-9F94-0B569DC02E14}" type="datetime8">
              <a:rPr lang="fa-IR"/>
              <a:pPr>
                <a:defRPr/>
              </a:pPr>
              <a:t>ژانويه 2، 19</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2E294B26-96EC-4220-9342-0BA7FCFFE0B4}"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38AC63-4C80-49BB-AE4D-4F14F2FD5253}" type="datetime8">
              <a:rPr lang="fa-IR"/>
              <a:pPr>
                <a:defRPr/>
              </a:pPr>
              <a:t>ژانويه 2، 19</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0AF3B598-047A-437F-969B-6815A4E3B15B}"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49F704-AAF8-40E0-8F32-19D9DB6F50D4}" type="datetime8">
              <a:rPr lang="fa-IR"/>
              <a:pPr>
                <a:defRPr/>
              </a:pPr>
              <a:t>ژانويه 2، 19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764094E3-1101-4633-910F-CE7318DE59DA}" type="slidenum">
              <a:rPr lang="fa-IR"/>
              <a:pPr>
                <a:defRPr/>
              </a:pPr>
              <a:t>‹#›</a:t>
            </a:fld>
            <a:endParaRPr lang="fa-IR"/>
          </a:p>
        </p:txBody>
      </p:sp>
    </p:spTree>
  </p:cSld>
  <p:clrMapOvr>
    <a:masterClrMapping/>
  </p:clrMapOvr>
  <p:transition spd="med">
    <p:sndAc>
      <p:stSnd>
        <p:snd r:embed="rId1" name="voltag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BC5FC9-DFC9-4040-A9A5-D03F126E6867}" type="datetime8">
              <a:rPr lang="fa-IR"/>
              <a:pPr>
                <a:defRPr/>
              </a:pPr>
              <a:t>ژانويه 2، 19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2B039688-46CA-4CF3-B23A-745A440D0C53}" type="slidenum">
              <a:rPr lang="fa-IR"/>
              <a:pPr>
                <a:defRPr/>
              </a:pPr>
              <a:t>‹#›</a:t>
            </a:fld>
            <a:endParaRPr lang="fa-IR"/>
          </a:p>
        </p:txBody>
      </p:sp>
    </p:spTree>
  </p:cSld>
  <p:clrMapOvr>
    <a:masterClrMapping/>
  </p:clrMapOvr>
  <p:transition spd="med">
    <p:sndAc>
      <p:stSnd>
        <p:snd r:embed="rId1" name="voltag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66C513-6E4F-4ECD-91F7-C830F278BC9C}" type="datetime8">
              <a:rPr lang="fa-IR"/>
              <a:pPr>
                <a:defRPr/>
              </a:pPr>
              <a:t>ژانويه 2، 19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65D89C-59B6-40E2-9BB0-3D8E025007C0}"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ndAc>
      <p:stSnd>
        <p:snd r:embed="rId13" name="voltage.wav"/>
      </p:stSnd>
    </p:sndAc>
  </p:transition>
  <p:hf sldNum="0" hdr="0" ftr="0" dt="0"/>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hyperlink" Target="file:///D:\&#1605;&#1582;&#1605;&#1604;&#1740;\11.MPG"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file:///D:\&#1605;&#1582;&#1605;&#1604;&#1740;\35.MPG" TargetMode="External"/><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D:\&#1605;&#1582;&#1605;&#1604;&#1740;\49.MPG" TargetMode="External"/><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file:///D:\&#1605;&#1582;&#1605;&#1604;&#1740;\42.MPG" TargetMode="External"/><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hyperlink" Target="file:///D:\&#1605;&#1582;&#1605;&#1604;&#1740;\45.MPG"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hyperlink" Target="file:///D:\&#1605;&#1582;&#1605;&#1604;&#1740;\47.MPG" TargetMode="Externa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2.wav"/><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hyperlink" Target="file:///D:\&#1605;&#1582;&#1605;&#1604;&#1740;\07.mpg" TargetMode="Externa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hyperlink" Target="file:///D:\&#1605;&#1582;&#1605;&#1604;&#1740;\101.MPG" TargetMode="Externa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hyperlink" Target="file:///D:\&#1605;&#1582;&#1605;&#1604;&#1740;\102.MPG" TargetMode="Externa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hyperlink" Target="file:///D:\&#1605;&#1582;&#1605;&#1604;&#1740;\0003.M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2.wav"/><Relationship Id="rId1" Type="http://schemas.openxmlformats.org/officeDocument/2006/relationships/slideLayout" Target="../slideLayouts/slideLayout9.xml"/><Relationship Id="rId4" Type="http://schemas.openxmlformats.org/officeDocument/2006/relationships/hyperlink" Target="file:///D:\&#1605;&#1582;&#1605;&#1604;&#1740;\13880926_2390_32k.mp3"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9.xml"/><Relationship Id="rId5" Type="http://schemas.openxmlformats.org/officeDocument/2006/relationships/hyperlink" Target="file:///D:\&#1605;&#1582;&#1605;&#1604;&#1740;\12.MPG" TargetMode="External"/><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file:///D:\&#1605;&#1582;&#1605;&#1604;&#1740;\44.MPG" TargetMode="External"/><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22313" y="5072063"/>
            <a:ext cx="7772400" cy="1428750"/>
          </a:xfrm>
          <a:solidFill>
            <a:schemeClr val="accent6">
              <a:lumMod val="60000"/>
              <a:lumOff val="40000"/>
              <a:alpha val="86000"/>
            </a:schemeClr>
          </a:solidFill>
          <a:ln>
            <a:solidFill>
              <a:schemeClr val="accent3"/>
            </a:solidFill>
          </a:ln>
        </p:spPr>
        <p:txBody>
          <a:bodyPr/>
          <a:lstStyle/>
          <a:p>
            <a:pPr>
              <a:defRPr/>
            </a:pPr>
            <a:r>
              <a:rPr lang="fa-IR" dirty="0" smtClean="0"/>
              <a:t>    </a:t>
            </a:r>
            <a:r>
              <a:rPr lang="fa-IR" sz="2000" dirty="0" smtClean="0"/>
              <a:t>تهیه وتدوین :</a:t>
            </a:r>
            <a:br>
              <a:rPr lang="fa-IR" sz="2000" dirty="0" smtClean="0"/>
            </a:br>
            <a:r>
              <a:rPr lang="fa-IR" sz="2000" dirty="0" smtClean="0"/>
              <a:t>            مهندس روح الله صنعتکار</a:t>
            </a:r>
            <a:endParaRPr lang="en-US" sz="2000" dirty="0"/>
          </a:p>
        </p:txBody>
      </p:sp>
      <p:pic>
        <p:nvPicPr>
          <p:cNvPr id="6" name="Content Placeholder 3" descr="BES22.JPG"/>
          <p:cNvPicPr>
            <a:picLocks noGrp="1" noChangeAspect="1"/>
          </p:cNvPicPr>
          <p:nvPr>
            <p:ph idx="1"/>
          </p:nvPr>
        </p:nvPicPr>
        <p:blipFill>
          <a:blip r:embed="rId3">
            <a:grayscl/>
          </a:blip>
          <a:srcRect/>
          <a:stretch>
            <a:fillRect/>
          </a:stretch>
        </p:blipFill>
        <p:spPr>
          <a:xfrm>
            <a:off x="2051720" y="548680"/>
            <a:ext cx="5368652" cy="4071938"/>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571500"/>
            <a:ext cx="5757862" cy="1285875"/>
          </a:xfrm>
          <a:blipFill dpi="0" rotWithShape="1">
            <a:blip r:embed="rId3"/>
            <a:srcRect/>
            <a:tile tx="0" ty="0" sx="100000" sy="100000" flip="none" algn="tl"/>
          </a:blipFill>
        </p:spPr>
        <p:txBody>
          <a:bodyPr/>
          <a:lstStyle/>
          <a:p>
            <a:r>
              <a:rPr lang="fa-IR" sz="3200" smtClean="0">
                <a:cs typeface="B Badr" pitchFamily="2" charset="-78"/>
              </a:rPr>
              <a:t>3-بنیاد سوروس (موسسه جامعه باز    </a:t>
            </a:r>
            <a:r>
              <a:rPr lang="en-US" sz="3200" smtClean="0">
                <a:cs typeface="B Badr" pitchFamily="2" charset="-78"/>
              </a:rPr>
              <a:t>osi</a:t>
            </a:r>
            <a:r>
              <a:rPr lang="fa-IR" sz="3200" smtClean="0">
                <a:cs typeface="B Badr" pitchFamily="2" charset="-78"/>
              </a:rPr>
              <a:t/>
            </a:r>
            <a:br>
              <a:rPr lang="fa-IR" sz="3200" smtClean="0">
                <a:cs typeface="B Badr" pitchFamily="2" charset="-78"/>
              </a:rPr>
            </a:br>
            <a:r>
              <a:rPr lang="en-US" sz="3200" smtClean="0">
                <a:cs typeface="B Badr" pitchFamily="2" charset="-78"/>
              </a:rPr>
              <a:t>society institute open </a:t>
            </a:r>
            <a:r>
              <a:rPr lang="fa-IR" sz="3200" smtClean="0">
                <a:cs typeface="B Badr" pitchFamily="2" charset="-78"/>
              </a:rPr>
              <a:t>)</a:t>
            </a:r>
            <a:endParaRPr lang="en-US" sz="3200" smtClean="0">
              <a:cs typeface="B Badr" pitchFamily="2" charset="-78"/>
            </a:endParaRPr>
          </a:p>
        </p:txBody>
      </p:sp>
      <p:pic>
        <p:nvPicPr>
          <p:cNvPr id="5" name="Content Placeholder 4" descr="Soros_talk_in_Malaysia.jpg"/>
          <p:cNvPicPr>
            <a:picLocks noGrp="1" noChangeAspect="1"/>
          </p:cNvPicPr>
          <p:nvPr>
            <p:ph idx="1"/>
          </p:nvPr>
        </p:nvPicPr>
        <p:blipFill>
          <a:blip r:embed="rId4"/>
          <a:srcRect/>
          <a:stretch>
            <a:fillRect/>
          </a:stretch>
        </p:blipFill>
        <p:spPr>
          <a:xfrm>
            <a:off x="6286500" y="452438"/>
            <a:ext cx="2400300" cy="1547812"/>
          </a:xfrm>
        </p:spPr>
      </p:pic>
      <p:sp>
        <p:nvSpPr>
          <p:cNvPr id="4" name="Text Placeholder 3"/>
          <p:cNvSpPr>
            <a:spLocks noGrp="1"/>
          </p:cNvSpPr>
          <p:nvPr>
            <p:ph type="body" sz="half" idx="2"/>
          </p:nvPr>
        </p:nvSpPr>
        <p:spPr>
          <a:xfrm>
            <a:off x="457200" y="2143125"/>
            <a:ext cx="8258175" cy="4429125"/>
          </a:xfrm>
          <a:solidFill>
            <a:schemeClr val="accent2">
              <a:lumMod val="20000"/>
              <a:lumOff val="80000"/>
            </a:schemeClr>
          </a:solidFill>
        </p:spPr>
        <p:txBody>
          <a:bodyPr/>
          <a:lstStyle/>
          <a:p>
            <a:pPr>
              <a:defRPr/>
            </a:pPr>
            <a:r>
              <a:rPr lang="fa-IR" sz="2800" b="1" dirty="0" smtClean="0">
                <a:cs typeface="B Badr" pitchFamily="2" charset="-78"/>
              </a:rPr>
              <a:t>این بنیا دمتعلق به جورج سوروس سیاستمدار وسرمایه دار یهودی تبارآمریکایی در سال 1993 م تاسیس شد.</a:t>
            </a:r>
          </a:p>
          <a:p>
            <a:pPr>
              <a:defRPr/>
            </a:pPr>
            <a:r>
              <a:rPr lang="fa-IR" sz="2400" b="1" dirty="0" smtClean="0">
                <a:cs typeface="B Badr" pitchFamily="2" charset="-78"/>
              </a:rPr>
              <a:t>این موسسه درپوشش یک نهاد خیریه وغیر انتفاعی در بیش از 30 کشور جهان با </a:t>
            </a:r>
          </a:p>
          <a:p>
            <a:pPr>
              <a:defRPr/>
            </a:pPr>
            <a:r>
              <a:rPr lang="fa-IR" sz="2400" b="1" dirty="0" smtClean="0">
                <a:cs typeface="B Badr" pitchFamily="2" charset="-78"/>
              </a:rPr>
              <a:t>ماموریت </a:t>
            </a:r>
            <a:r>
              <a:rPr lang="fa-IR" sz="2400" b="1" dirty="0" smtClean="0">
                <a:cs typeface="B Badr" pitchFamily="2" charset="-78"/>
              </a:rPr>
              <a:t>همکاری گسترده در اجرای انقلابهای مخملی البته بصورت متمرکز در خاورمیانه وآسیای میانه در حال فعالیت است. این موسسه با شناسایی مخالفان دولت و عموما در پوشش انتخابات سعی در به قدرت رساندن آنها دارد.این بنیاد به عنوان نمونه بیش از 40 میلیون دلار تاکنون هزینه اجرای انقلاب مخملی در کشورهای قرقیزستان وقزاقستان وتاجیکستان وازبکستان وترکمنستان کرده است.</a:t>
            </a:r>
          </a:p>
          <a:p>
            <a:pPr>
              <a:defRPr/>
            </a:pPr>
            <a:r>
              <a:rPr lang="fa-IR" sz="2400" b="1" dirty="0" smtClean="0">
                <a:cs typeface="B Badr" pitchFamily="2" charset="-78"/>
              </a:rPr>
              <a:t>یحیی کیان تاج بخش نماینده آموزش دیده این بنیاد جهت شبکه سازی کودتا درایران بوده است.</a:t>
            </a:r>
          </a:p>
        </p:txBody>
      </p:sp>
    </p:spTree>
  </p:cSld>
  <p:clrMapOvr>
    <a:masterClrMapping/>
  </p:clrMapOvr>
  <p:transition spd="me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ppt_x</p:attrName>
                                        </p:attrNameLst>
                                      </p:cBhvr>
                                      <p:tavLst>
                                        <p:tav tm="0">
                                          <p:val>
                                            <p:strVal val="#ppt_x-.2"/>
                                          </p:val>
                                        </p:tav>
                                        <p:tav tm="100000">
                                          <p:val>
                                            <p:strVal val="#ppt_x"/>
                                          </p:val>
                                        </p:tav>
                                      </p:tavLst>
                                    </p:anim>
                                    <p:anim calcmode="lin" valueType="num">
                                      <p:cBhvr>
                                        <p:cTn id="16"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 calcmode="lin" valueType="num">
                                      <p:cBhvr>
                                        <p:cTn id="22" dur="2000" fill="hold"/>
                                        <p:tgtEl>
                                          <p:spTgt spid="4">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2000" fill="hold"/>
                                        <p:tgtEl>
                                          <p:spTgt spid="4">
                                            <p:bg/>
                                          </p:spTgt>
                                        </p:tgtEl>
                                        <p:attrNameLst>
                                          <p:attrName>ppt_x</p:attrName>
                                        </p:attrNameLst>
                                      </p:cBhvr>
                                      <p:tavLst>
                                        <p:tav tm="0">
                                          <p:val>
                                            <p:fltVal val="-1"/>
                                          </p:val>
                                        </p:tav>
                                        <p:tav tm="50000">
                                          <p:val>
                                            <p:fltVal val="0.95"/>
                                          </p:val>
                                        </p:tav>
                                        <p:tav tm="100000">
                                          <p:val>
                                            <p:strVal val="#ppt_x"/>
                                          </p:val>
                                        </p:tav>
                                      </p:tavLst>
                                    </p:anim>
                                    <p:anim calcmode="lin" valueType="num">
                                      <p:cBhvr>
                                        <p:cTn id="24" dur="2000" fill="hold"/>
                                        <p:tgtEl>
                                          <p:spTgt spid="4">
                                            <p:bg/>
                                          </p:spTgt>
                                        </p:tgtEl>
                                        <p:attrNameLst>
                                          <p:attrName>ppt_y</p:attrName>
                                        </p:attrNameLst>
                                      </p:cBhvr>
                                      <p:tavLst>
                                        <p:tav tm="0">
                                          <p:val>
                                            <p:strVal val="#ppt_y"/>
                                          </p:val>
                                        </p:tav>
                                        <p:tav tm="100000">
                                          <p:val>
                                            <p:strVal val="#ppt_y"/>
                                          </p:val>
                                        </p:tav>
                                      </p:tavLst>
                                    </p:anim>
                                    <p:animEffect transition="in" filter="fade">
                                      <p:cBhvr>
                                        <p:cTn id="25" dur="2000"/>
                                        <p:tgtEl>
                                          <p:spTgt spid="4">
                                            <p:bg/>
                                          </p:spTgt>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2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2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2" dur="2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33" dur="20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p:cTn id="38" dur="2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2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40" dur="2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41" dur="20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8" presetClass="entr" presetSubtype="0" accel="50000"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p:cTn id="46" dur="2000" fill="hold"/>
                                        <p:tgtEl>
                                          <p:spTgt spid="4">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2000" fill="hold"/>
                                        <p:tgtEl>
                                          <p:spTgt spid="4">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48" dur="2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49" dur="2000"/>
                                        <p:tgtEl>
                                          <p:spTgt spid="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8" presetClass="entr" presetSubtype="0" accel="50000"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 calcmode="lin" valueType="num">
                                      <p:cBhvr>
                                        <p:cTn id="54" dur="2000" fill="hold"/>
                                        <p:tgtEl>
                                          <p:spTgt spid="4">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2000" fill="hold"/>
                                        <p:tgtEl>
                                          <p:spTgt spid="4">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56" dur="2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5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642938"/>
            <a:ext cx="5686425" cy="1162050"/>
          </a:xfrm>
          <a:ln>
            <a:solidFill>
              <a:schemeClr val="accent6">
                <a:lumMod val="50000"/>
              </a:schemeClr>
            </a:solidFill>
          </a:ln>
        </p:spPr>
        <p:txBody>
          <a:bodyPr/>
          <a:lstStyle/>
          <a:p>
            <a:pPr>
              <a:defRPr/>
            </a:pPr>
            <a:r>
              <a:rPr lang="fa-IR" sz="3600" dirty="0" smtClean="0">
                <a:cs typeface="B Titr" pitchFamily="2" charset="-78"/>
              </a:rPr>
              <a:t>3- موسسه آلبرت انشتین</a:t>
            </a:r>
            <a:endParaRPr lang="en-US" sz="3600" dirty="0">
              <a:cs typeface="B Titr" pitchFamily="2" charset="-78"/>
            </a:endParaRPr>
          </a:p>
        </p:txBody>
      </p:sp>
      <p:pic>
        <p:nvPicPr>
          <p:cNvPr id="5" name="Content Placeholder 4" descr="140569[1].jpg"/>
          <p:cNvPicPr>
            <a:picLocks noGrp="1" noChangeAspect="1"/>
          </p:cNvPicPr>
          <p:nvPr>
            <p:ph idx="1"/>
          </p:nvPr>
        </p:nvPicPr>
        <p:blipFill>
          <a:blip r:embed="rId4"/>
          <a:srcRect/>
          <a:stretch>
            <a:fillRect/>
          </a:stretch>
        </p:blipFill>
        <p:spPr>
          <a:xfrm>
            <a:off x="6715125" y="542925"/>
            <a:ext cx="1971675" cy="1330325"/>
          </a:xfrm>
        </p:spPr>
      </p:pic>
      <p:sp>
        <p:nvSpPr>
          <p:cNvPr id="4" name="Text Placeholder 3"/>
          <p:cNvSpPr>
            <a:spLocks noGrp="1"/>
          </p:cNvSpPr>
          <p:nvPr>
            <p:ph type="body" sz="half" idx="2"/>
          </p:nvPr>
        </p:nvSpPr>
        <p:spPr>
          <a:xfrm>
            <a:off x="457200" y="2000250"/>
            <a:ext cx="8258175" cy="4572000"/>
          </a:xfrm>
          <a:solidFill>
            <a:schemeClr val="accent2">
              <a:lumMod val="20000"/>
              <a:lumOff val="80000"/>
            </a:schemeClr>
          </a:solidFill>
        </p:spPr>
        <p:txBody>
          <a:bodyPr/>
          <a:lstStyle/>
          <a:p>
            <a:pPr>
              <a:defRPr/>
            </a:pPr>
            <a:r>
              <a:rPr lang="fa-IR" sz="2800" b="1" dirty="0" smtClean="0">
                <a:cs typeface="B Traffic" pitchFamily="2" charset="-78"/>
              </a:rPr>
              <a:t>  همانطور که در قبل هم اشاره شد  این بنیاد در سال 1983 م   توسط  جین شارپ  </a:t>
            </a:r>
            <a:r>
              <a:rPr lang="fa-IR" sz="2800" b="1" dirty="0" smtClean="0">
                <a:cs typeface="B Titr" pitchFamily="2" charset="-78"/>
              </a:rPr>
              <a:t>پدر کودتاهای مخملی </a:t>
            </a:r>
            <a:r>
              <a:rPr lang="fa-IR" sz="2800" b="1" dirty="0" smtClean="0">
                <a:cs typeface="B Traffic" pitchFamily="2" charset="-78"/>
              </a:rPr>
              <a:t>ونظریه پرداز کنشهای غیر خشونت آمیز در دو سازمان ناتو و</a:t>
            </a:r>
            <a:r>
              <a:rPr lang="en-US" sz="2800" b="1" dirty="0" smtClean="0">
                <a:cs typeface="B Traffic" pitchFamily="2" charset="-78"/>
              </a:rPr>
              <a:t> </a:t>
            </a:r>
            <a:r>
              <a:rPr lang="fa-IR" sz="2800" b="1" dirty="0" smtClean="0">
                <a:cs typeface="B Traffic" pitchFamily="2" charset="-78"/>
              </a:rPr>
              <a:t>سیا پایه گذاری شد.</a:t>
            </a:r>
          </a:p>
          <a:p>
            <a:pPr>
              <a:defRPr/>
            </a:pPr>
            <a:r>
              <a:rPr lang="fa-IR" sz="2800" b="1" dirty="0" smtClean="0">
                <a:cs typeface="B Traffic" pitchFamily="2" charset="-78"/>
              </a:rPr>
              <a:t>     کتاب معروف وی بعنوان مانیفست انقلابهای مخملی ونرم به زبانهای مختلفی مانند عربی –اتیوپی-آذری – چینی-بلاروس-برمه-انگلیسی –فارسی-پشتو-اوکراینی-روسی-اسپانیولی-اندونزیایی و... ترجمه شده است.</a:t>
            </a:r>
          </a:p>
          <a:p>
            <a:pPr>
              <a:defRPr/>
            </a:pPr>
            <a:r>
              <a:rPr lang="fa-IR" sz="2800" b="1" dirty="0" smtClean="0">
                <a:cs typeface="B Titr" pitchFamily="2" charset="-78"/>
              </a:rPr>
              <a:t>شارپ در گفتگو با اسوشیتد پرس: </a:t>
            </a:r>
            <a:r>
              <a:rPr lang="fa-IR" sz="2800" b="1" dirty="0" smtClean="0">
                <a:cs typeface="B Badr" pitchFamily="2" charset="-78"/>
              </a:rPr>
              <a:t>اگر اثر من بتواند به اجرای انقلاب صلح آمیز در ایران کمک کند خوشحال میشوم.</a:t>
            </a:r>
            <a:endParaRPr lang="en-US" sz="2800" b="1" dirty="0">
              <a:cs typeface="B Badr" pitchFamily="2" charset="-78"/>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style.rotation</p:attrName>
                                        </p:attrNameLst>
                                      </p:cBhvr>
                                      <p:tavLst>
                                        <p:tav tm="0">
                                          <p:val>
                                            <p:fltVal val="720"/>
                                          </p:val>
                                        </p:tav>
                                        <p:tav tm="100000">
                                          <p:val>
                                            <p:fltVal val="0"/>
                                          </p:val>
                                        </p:tav>
                                      </p:tavLst>
                                    </p:anim>
                                    <p:anim calcmode="lin" valueType="num">
                                      <p:cBhvr>
                                        <p:cTn id="21" dur="2000" fill="hold"/>
                                        <p:tgtEl>
                                          <p:spTgt spid="2"/>
                                        </p:tgtEl>
                                        <p:attrNameLst>
                                          <p:attrName>ppt_h</p:attrName>
                                        </p:attrNameLst>
                                      </p:cBhvr>
                                      <p:tavLst>
                                        <p:tav tm="0">
                                          <p:val>
                                            <p:fltVal val="0"/>
                                          </p:val>
                                        </p:tav>
                                        <p:tav tm="100000">
                                          <p:val>
                                            <p:strVal val="#ppt_h"/>
                                          </p:val>
                                        </p:tav>
                                      </p:tavLst>
                                    </p:anim>
                                    <p:anim calcmode="lin" valueType="num">
                                      <p:cBhvr>
                                        <p:cTn id="22"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 calcmode="lin" valueType="num">
                                      <p:cBhvr>
                                        <p:cTn id="27" dur="1000" fill="hold"/>
                                        <p:tgtEl>
                                          <p:spTgt spid="4">
                                            <p:bg/>
                                          </p:spTgt>
                                        </p:tgtEl>
                                        <p:attrNameLst>
                                          <p:attrName>ppt_w</p:attrName>
                                        </p:attrNameLst>
                                      </p:cBhvr>
                                      <p:tavLst>
                                        <p:tav tm="0">
                                          <p:val>
                                            <p:fltVal val="0"/>
                                          </p:val>
                                        </p:tav>
                                        <p:tav tm="100000">
                                          <p:val>
                                            <p:strVal val="#ppt_w"/>
                                          </p:val>
                                        </p:tav>
                                      </p:tavLst>
                                    </p:anim>
                                    <p:anim calcmode="lin" valueType="num">
                                      <p:cBhvr>
                                        <p:cTn id="28" dur="1000" fill="hold"/>
                                        <p:tgtEl>
                                          <p:spTgt spid="4">
                                            <p:bg/>
                                          </p:spTgt>
                                        </p:tgtEl>
                                        <p:attrNameLst>
                                          <p:attrName>ppt_h</p:attrName>
                                        </p:attrNameLst>
                                      </p:cBhvr>
                                      <p:tavLst>
                                        <p:tav tm="0">
                                          <p:val>
                                            <p:fltVal val="0"/>
                                          </p:val>
                                        </p:tav>
                                        <p:tav tm="100000">
                                          <p:val>
                                            <p:strVal val="#ppt_h"/>
                                          </p:val>
                                        </p:tav>
                                      </p:tavLst>
                                    </p:anim>
                                    <p:anim calcmode="lin" valueType="num">
                                      <p:cBhvr>
                                        <p:cTn id="29" dur="1000" fill="hold"/>
                                        <p:tgtEl>
                                          <p:spTgt spid="4">
                                            <p:bg/>
                                          </p:spTgt>
                                        </p:tgtEl>
                                        <p:attrNameLst>
                                          <p:attrName>style.rotation</p:attrName>
                                        </p:attrNameLst>
                                      </p:cBhvr>
                                      <p:tavLst>
                                        <p:tav tm="0">
                                          <p:val>
                                            <p:fltVal val="360"/>
                                          </p:val>
                                        </p:tav>
                                        <p:tav tm="100000">
                                          <p:val>
                                            <p:fltVal val="0"/>
                                          </p:val>
                                        </p:tav>
                                      </p:tavLst>
                                    </p:anim>
                                    <p:animEffect transition="in" filter="fade">
                                      <p:cBhvr>
                                        <p:cTn id="30" dur="1000"/>
                                        <p:tgtEl>
                                          <p:spTgt spid="4">
                                            <p:bg/>
                                          </p:spTgt>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38" dur="10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p:cTn id="4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46" dur="10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p:cTn id="5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5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1571625"/>
            <a:ext cx="7850187" cy="4714875"/>
          </a:xfrm>
          <a:blipFill dpi="0" rotWithShape="1">
            <a:blip r:embed="rId3">
              <a:alphaModFix amt="21000"/>
            </a:blip>
            <a:srcRect/>
            <a:tile tx="0" ty="0" sx="100000" sy="100000" flip="none" algn="tl"/>
          </a:blipFill>
        </p:spPr>
        <p:txBody>
          <a:bodyPr rtlCol="1">
            <a:normAutofit fontScale="90000"/>
          </a:bodyPr>
          <a:lstStyle/>
          <a:p>
            <a:pPr eaLnBrk="1" fontAlgn="auto" hangingPunct="1">
              <a:spcAft>
                <a:spcPts val="0"/>
              </a:spcAft>
              <a:defRPr/>
            </a:pPr>
            <a:r>
              <a:rPr lang="fa-IR" sz="2700" dirty="0" smtClean="0">
                <a:cs typeface="B Titr" pitchFamily="2" charset="-78"/>
              </a:rPr>
              <a:t>مرکز </a:t>
            </a:r>
            <a:r>
              <a:rPr lang="fa-IR" sz="2700" dirty="0" smtClean="0">
                <a:cs typeface="B Titr" pitchFamily="2" charset="-78"/>
              </a:rPr>
              <a:t>سابان ایالات متحده آمریکا در یک گزارش 160 صفحه ای مسایل مهمی از انجام این </a:t>
            </a:r>
            <a:r>
              <a:rPr lang="fa-IR" sz="3100" b="0" dirty="0" smtClean="0">
                <a:cs typeface="B Titr" pitchFamily="2" charset="-78"/>
              </a:rPr>
              <a:t>کودتا های مخملی </a:t>
            </a:r>
            <a:r>
              <a:rPr lang="fa-IR" sz="2700" dirty="0" smtClean="0">
                <a:cs typeface="B Titr" pitchFamily="2" charset="-78"/>
              </a:rPr>
              <a:t>را  در ایران افشا کرد.</a:t>
            </a:r>
            <a:r>
              <a:rPr lang="en-US" sz="2700" dirty="0" smtClean="0">
                <a:cs typeface="B Titr" pitchFamily="2" charset="-78"/>
              </a:rPr>
              <a:t/>
            </a:r>
            <a:br>
              <a:rPr lang="en-US" sz="2700" dirty="0" smtClean="0">
                <a:cs typeface="B Titr" pitchFamily="2" charset="-78"/>
              </a:rPr>
            </a:br>
            <a:r>
              <a:rPr lang="fa-IR" sz="2700" dirty="0" smtClean="0">
                <a:cs typeface="B Titr" pitchFamily="2" charset="-78"/>
              </a:rPr>
              <a:t>این مرکز که وابسته به اندیشکده آمریکایی بروکینگز می باشد در این گزارش مفصل می نویسد ما با انجام مطالعات گسترده به این نتیجه </a:t>
            </a:r>
            <a:br>
              <a:rPr lang="fa-IR" sz="2700" dirty="0" smtClean="0">
                <a:cs typeface="B Titr" pitchFamily="2" charset="-78"/>
              </a:rPr>
            </a:br>
            <a:r>
              <a:rPr lang="fa-IR" sz="2700" dirty="0" smtClean="0">
                <a:cs typeface="B Titr" pitchFamily="2" charset="-78"/>
              </a:rPr>
              <a:t>رسیده ایم که در کنار گزینه های نظامی و  دیپلماتیک، بهترین راه برای سرنگونی حکومت فعلی ایران روش کودتای مخملی است.</a:t>
            </a:r>
            <a:r>
              <a:rPr lang="en-US" sz="2700" dirty="0" smtClean="0">
                <a:cs typeface="B Titr" pitchFamily="2" charset="-78"/>
              </a:rPr>
              <a:t/>
            </a:r>
            <a:br>
              <a:rPr lang="en-US" sz="2700" dirty="0" smtClean="0">
                <a:cs typeface="B Titr" pitchFamily="2" charset="-78"/>
              </a:rPr>
            </a:br>
            <a:r>
              <a:rPr lang="fa-IR" sz="2700" dirty="0" smtClean="0">
                <a:cs typeface="B Titr" pitchFamily="2" charset="-78"/>
              </a:rPr>
              <a:t>این مرکز در گزارشی با عنوان « کدام راه به سمت ایران» گزینه های این کودتا را به خوبی بررسی می نمایند.</a:t>
            </a:r>
            <a:r>
              <a:rPr lang="en-US" sz="2700" dirty="0" smtClean="0">
                <a:cs typeface="B Titr" pitchFamily="2" charset="-78"/>
              </a:rPr>
              <a:t/>
            </a:r>
            <a:br>
              <a:rPr lang="en-US" sz="2700" dirty="0" smtClean="0">
                <a:cs typeface="B Titr" pitchFamily="2" charset="-78"/>
              </a:rPr>
            </a:br>
            <a:r>
              <a:rPr lang="fa-IR" sz="2700" dirty="0" smtClean="0">
                <a:cs typeface="B Titr" pitchFamily="2" charset="-78"/>
              </a:rPr>
              <a:t>این گزارش توسط 6 نفر از استراتژیستهای با سابقه آمریکایی به رهبری آقای کنت ام پولاک، مدیر سابان و «مارتین </a:t>
            </a:r>
            <a:r>
              <a:rPr lang="fa-IR" sz="2700" dirty="0" smtClean="0">
                <a:cs typeface="B Titr" pitchFamily="2" charset="-78"/>
              </a:rPr>
              <a:t>ایندایک</a:t>
            </a:r>
            <a:r>
              <a:rPr lang="fa-IR" sz="2700" dirty="0" smtClean="0">
                <a:cs typeface="B Titr" pitchFamily="2" charset="-78"/>
              </a:rPr>
              <a:t>» سفیر سابق آمریکا در اسراییل نوشته شده است.</a:t>
            </a:r>
            <a:r>
              <a:rPr lang="en-US" dirty="0" smtClean="0">
                <a:cs typeface="B Badr" pitchFamily="2" charset="-78"/>
              </a:rPr>
              <a:t/>
            </a:r>
            <a:br>
              <a:rPr lang="en-US" dirty="0" smtClean="0">
                <a:cs typeface="B Badr" pitchFamily="2" charset="-78"/>
              </a:rPr>
            </a:br>
            <a:endParaRPr lang="fa-IR" dirty="0"/>
          </a:p>
        </p:txBody>
      </p:sp>
      <p:sp>
        <p:nvSpPr>
          <p:cNvPr id="5" name="Subtitle 4"/>
          <p:cNvSpPr>
            <a:spLocks noGrp="1"/>
          </p:cNvSpPr>
          <p:nvPr>
            <p:ph type="body" idx="1"/>
          </p:nvPr>
        </p:nvSpPr>
        <p:spPr>
          <a:xfrm>
            <a:off x="785813" y="571500"/>
            <a:ext cx="7843837" cy="857250"/>
          </a:xfrm>
          <a:solidFill>
            <a:schemeClr val="accent6">
              <a:lumMod val="75000"/>
              <a:alpha val="9000"/>
            </a:schemeClr>
          </a:solidFill>
        </p:spPr>
        <p:txBody>
          <a:bodyPr rtlCol="1">
            <a:normAutofit/>
          </a:bodyPr>
          <a:lstStyle/>
          <a:p>
            <a:pPr eaLnBrk="1" fontAlgn="auto" hangingPunct="1">
              <a:spcAft>
                <a:spcPts val="0"/>
              </a:spcAft>
              <a:buFont typeface="Arial" pitchFamily="34" charset="0"/>
              <a:buNone/>
              <a:defRPr/>
            </a:pPr>
            <a:r>
              <a:rPr lang="fa-IR" sz="4400" b="1" dirty="0" smtClean="0">
                <a:solidFill>
                  <a:schemeClr val="accent6">
                    <a:lumMod val="50000"/>
                  </a:schemeClr>
                </a:solidFill>
                <a:cs typeface="B Titr" pitchFamily="2" charset="-78"/>
              </a:rPr>
              <a:t>گزارش مرکز سابان :</a:t>
            </a: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 calcmode="lin" valueType="num">
                                      <p:cBhvr>
                                        <p:cTn id="7" dur="2000" fill="hold"/>
                                        <p:tgtEl>
                                          <p:spTgt spid="5">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bg/>
                                          </p:spTgt>
                                        </p:tgtEl>
                                        <p:attrNameLst>
                                          <p:attrName>ppt_y</p:attrName>
                                        </p:attrNameLst>
                                      </p:cBhvr>
                                      <p:tavLst>
                                        <p:tav tm="0">
                                          <p:val>
                                            <p:strVal val="#ppt_y"/>
                                          </p:val>
                                        </p:tav>
                                        <p:tav tm="100000">
                                          <p:val>
                                            <p:strVal val="#ppt_y"/>
                                          </p:val>
                                        </p:tav>
                                      </p:tavLst>
                                    </p:anim>
                                    <p:anim calcmode="lin" valueType="num">
                                      <p:cBhvr>
                                        <p:cTn id="9" dur="2000" fill="hold"/>
                                        <p:tgtEl>
                                          <p:spTgt spid="5">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2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2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000" tmFilter="0,0; .5, 1; 1, 1"/>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242" name="Title 3"/>
          <p:cNvSpPr>
            <a:spLocks noGrp="1"/>
          </p:cNvSpPr>
          <p:nvPr>
            <p:ph type="title"/>
          </p:nvPr>
        </p:nvSpPr>
        <p:spPr>
          <a:xfrm>
            <a:off x="457200" y="274638"/>
            <a:ext cx="8229600" cy="6154737"/>
          </a:xfrm>
        </p:spPr>
        <p:txBody>
          <a:bodyPr/>
          <a:lstStyle/>
          <a:p>
            <a:pPr algn="r" eaLnBrk="1" hangingPunct="1"/>
            <a:r>
              <a:rPr lang="en-US" sz="2800" b="1" dirty="0" smtClean="0">
                <a:cs typeface="Times New Roman" pitchFamily="18" charset="0"/>
              </a:rPr>
              <a:t/>
            </a:r>
            <a:br>
              <a:rPr lang="en-US" sz="2800" b="1" dirty="0" smtClean="0">
                <a:cs typeface="Times New Roman" pitchFamily="18" charset="0"/>
              </a:rPr>
            </a:br>
            <a:r>
              <a:rPr lang="fa-IR" sz="2800" b="1" dirty="0" smtClean="0"/>
              <a:t>فصل ششم این گزارش با عنوان </a:t>
            </a:r>
            <a:r>
              <a:rPr lang="fa-IR" sz="2800" b="1" dirty="0" smtClean="0">
                <a:cs typeface="B Titr" pitchFamily="2" charset="-78"/>
              </a:rPr>
              <a:t>«انقلاب مخملی در ایران » </a:t>
            </a:r>
            <a:r>
              <a:rPr lang="fa-IR" sz="2800" b="1" dirty="0" smtClean="0"/>
              <a:t>موضوع را عمیقا بررسی کرده است.</a:t>
            </a:r>
            <a:r>
              <a:rPr lang="en-US" sz="2800" b="1" dirty="0" smtClean="0">
                <a:cs typeface="Times New Roman" pitchFamily="18" charset="0"/>
              </a:rPr>
              <a:t/>
            </a:r>
            <a:br>
              <a:rPr lang="en-US" sz="2800" b="1" dirty="0" smtClean="0">
                <a:cs typeface="Times New Roman" pitchFamily="18" charset="0"/>
              </a:rPr>
            </a:br>
            <a:r>
              <a:rPr lang="en-US" sz="2800" dirty="0" smtClean="0">
                <a:cs typeface="Times New Roman" pitchFamily="18" charset="0"/>
              </a:rPr>
              <a:t/>
            </a:r>
            <a:br>
              <a:rPr lang="en-US" sz="2800" dirty="0" smtClean="0">
                <a:cs typeface="Times New Roman" pitchFamily="18" charset="0"/>
              </a:rPr>
            </a:br>
            <a:r>
              <a:rPr lang="fa-IR" sz="2800" b="1" dirty="0" smtClean="0">
                <a:cs typeface="B Titr" pitchFamily="2" charset="-78"/>
              </a:rPr>
              <a:t>در این گزارش اسباب و عوامل این انقلاب به شرح زیر آورده شده است:</a:t>
            </a:r>
            <a:r>
              <a:rPr lang="en-US" sz="2800" dirty="0" smtClean="0">
                <a:cs typeface="Times New Roman" pitchFamily="18" charset="0"/>
              </a:rPr>
              <a:t/>
            </a:r>
            <a:br>
              <a:rPr lang="en-US" sz="2800" dirty="0" smtClean="0">
                <a:cs typeface="Times New Roman" pitchFamily="18" charset="0"/>
              </a:rPr>
            </a:br>
            <a:r>
              <a:rPr lang="fa-IR" sz="2800" b="1" dirty="0" smtClean="0"/>
              <a:t>1-وجود یک رهبر محلی که مخالف روند کنونی است.</a:t>
            </a:r>
            <a:r>
              <a:rPr lang="en-US" sz="2800" b="1" dirty="0" smtClean="0">
                <a:cs typeface="Times New Roman" pitchFamily="18" charset="0"/>
              </a:rPr>
              <a:t/>
            </a:r>
            <a:br>
              <a:rPr lang="en-US" sz="2800" b="1" dirty="0" smtClean="0">
                <a:cs typeface="Times New Roman" pitchFamily="18" charset="0"/>
              </a:rPr>
            </a:br>
            <a:r>
              <a:rPr lang="en-US" sz="2800" b="1" dirty="0" smtClean="0">
                <a:cs typeface="Times New Roman" pitchFamily="18" charset="0"/>
              </a:rPr>
              <a:t/>
            </a:r>
            <a:br>
              <a:rPr lang="en-US" sz="2800" b="1" dirty="0" smtClean="0">
                <a:cs typeface="Times New Roman" pitchFamily="18" charset="0"/>
              </a:rPr>
            </a:br>
            <a:r>
              <a:rPr lang="fa-IR" sz="2800" b="1" dirty="0" smtClean="0"/>
              <a:t>2-در صحنه آمدن مخالفان جمهوری اسلامی که علاقمند به آمریکا هستند.</a:t>
            </a:r>
            <a:r>
              <a:rPr lang="en-US" sz="2800" b="1" dirty="0" smtClean="0">
                <a:cs typeface="Times New Roman" pitchFamily="18" charset="0"/>
              </a:rPr>
              <a:t/>
            </a:r>
            <a:br>
              <a:rPr lang="en-US" sz="2800" b="1" dirty="0" smtClean="0">
                <a:cs typeface="Times New Roman" pitchFamily="18" charset="0"/>
              </a:rPr>
            </a:br>
            <a:r>
              <a:rPr lang="fa-IR" sz="2800" b="1" dirty="0" smtClean="0"/>
              <a:t>3-استفاده از لیدرها و رهبران پراگماتیست در درون جمهوری اسلامی که علاقه مند ایجاد تغییر و رفورم باشند.</a:t>
            </a:r>
            <a:br>
              <a:rPr lang="fa-IR" sz="2800" b="1" dirty="0" smtClean="0"/>
            </a:br>
            <a:r>
              <a:rPr lang="en-US" sz="2800" b="1" dirty="0" smtClean="0">
                <a:cs typeface="Times New Roman" pitchFamily="18" charset="0"/>
              </a:rPr>
              <a:t/>
            </a:r>
            <a:br>
              <a:rPr lang="en-US" sz="2800" b="1" dirty="0" smtClean="0">
                <a:cs typeface="Times New Roman" pitchFamily="18" charset="0"/>
              </a:rPr>
            </a:br>
            <a:r>
              <a:rPr lang="fa-IR" sz="2800" b="1" dirty="0" smtClean="0"/>
              <a:t>4-هدایت انقلاب به سمت اغتشاش و آشوب خیابانی با هدایت اپوزیسیون</a:t>
            </a:r>
            <a:r>
              <a:rPr lang="en-US" sz="2800" b="1" dirty="0" smtClean="0">
                <a:cs typeface="Times New Roman" pitchFamily="18" charset="0"/>
              </a:rPr>
              <a:t/>
            </a:r>
            <a:br>
              <a:rPr lang="en-US" sz="2800" b="1" dirty="0" smtClean="0">
                <a:cs typeface="Times New Roman" pitchFamily="18" charset="0"/>
              </a:rPr>
            </a:br>
            <a:endParaRPr lang="fa-IR" sz="2800" b="1" dirty="0" smtClean="0"/>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600" decel="100000"/>
                                        <p:tgtEl>
                                          <p:spTgt spid="10242"/>
                                        </p:tgtEl>
                                      </p:cBhvr>
                                    </p:animEffect>
                                    <p:anim calcmode="lin" valueType="num">
                                      <p:cBhvr>
                                        <p:cTn id="8" dur="1600" decel="100000" fill="hold"/>
                                        <p:tgtEl>
                                          <p:spTgt spid="10242"/>
                                        </p:tgtEl>
                                        <p:attrNameLst>
                                          <p:attrName>style.rotation</p:attrName>
                                        </p:attrNameLst>
                                      </p:cBhvr>
                                      <p:tavLst>
                                        <p:tav tm="0">
                                          <p:val>
                                            <p:fltVal val="-90"/>
                                          </p:val>
                                        </p:tav>
                                        <p:tav tm="100000">
                                          <p:val>
                                            <p:fltVal val="0"/>
                                          </p:val>
                                        </p:tav>
                                      </p:tavLst>
                                    </p:anim>
                                    <p:anim calcmode="lin" valueType="num">
                                      <p:cBhvr>
                                        <p:cTn id="9" dur="1600" decel="100000" fill="hold"/>
                                        <p:tgtEl>
                                          <p:spTgt spid="10242"/>
                                        </p:tgtEl>
                                        <p:attrNameLst>
                                          <p:attrName>ppt_x</p:attrName>
                                        </p:attrNameLst>
                                      </p:cBhvr>
                                      <p:tavLst>
                                        <p:tav tm="0">
                                          <p:val>
                                            <p:strVal val="#ppt_x+0.4"/>
                                          </p:val>
                                        </p:tav>
                                        <p:tav tm="100000">
                                          <p:val>
                                            <p:strVal val="#ppt_x-0.05"/>
                                          </p:val>
                                        </p:tav>
                                      </p:tavLst>
                                    </p:anim>
                                    <p:anim calcmode="lin" valueType="num">
                                      <p:cBhvr>
                                        <p:cTn id="10" dur="1600" decel="100000" fill="hold"/>
                                        <p:tgtEl>
                                          <p:spTgt spid="1024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024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02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5" y="274638"/>
            <a:ext cx="5972175" cy="5868987"/>
          </a:xfrm>
          <a:blipFill>
            <a:blip r:embed="rId3"/>
            <a:tile tx="0" ty="0" sx="100000" sy="100000" flip="none" algn="tl"/>
          </a:blipFill>
        </p:spPr>
        <p:txBody>
          <a:bodyPr rtlCol="1">
            <a:normAutofit fontScale="90000"/>
          </a:bodyPr>
          <a:lstStyle/>
          <a:p>
            <a:pPr eaLnBrk="1" fontAlgn="auto" hangingPunct="1">
              <a:spcAft>
                <a:spcPts val="0"/>
              </a:spcAft>
              <a:defRPr/>
            </a:pPr>
            <a:r>
              <a:rPr lang="fa-IR" sz="3600" b="1" dirty="0" smtClean="0">
                <a:cs typeface="B Titr" pitchFamily="2" charset="-78"/>
              </a:rPr>
              <a:t/>
            </a:r>
            <a:br>
              <a:rPr lang="fa-IR" sz="3600" b="1" dirty="0" smtClean="0">
                <a:cs typeface="B Titr" pitchFamily="2" charset="-78"/>
              </a:rPr>
            </a:br>
            <a:r>
              <a:rPr lang="fa-IR" sz="3600" b="1" dirty="0" smtClean="0">
                <a:cs typeface="B Titr" pitchFamily="2" charset="-78"/>
              </a:rPr>
              <a:t>5</a:t>
            </a:r>
            <a:r>
              <a:rPr lang="fa-IR" sz="3600" b="1" dirty="0" smtClean="0"/>
              <a:t>-نقش های دیگر آمریکا در این کودتا:</a:t>
            </a:r>
            <a:br>
              <a:rPr lang="fa-IR" sz="3600" b="1" dirty="0" smtClean="0"/>
            </a:br>
            <a:r>
              <a:rPr lang="en-US" sz="2700" dirty="0" smtClean="0"/>
              <a:t/>
            </a:r>
            <a:br>
              <a:rPr lang="en-US" sz="2700" dirty="0" smtClean="0"/>
            </a:br>
            <a:r>
              <a:rPr lang="fa-IR" sz="2700" dirty="0" smtClean="0"/>
              <a:t>1</a:t>
            </a:r>
            <a:r>
              <a:rPr lang="fa-IR" sz="2700" dirty="0" smtClean="0">
                <a:cs typeface="B Titr" pitchFamily="2" charset="-78"/>
              </a:rPr>
              <a:t>-5. </a:t>
            </a:r>
            <a:r>
              <a:rPr lang="fa-IR" sz="2700" b="1" dirty="0" smtClean="0">
                <a:cs typeface="B Titr" pitchFamily="2" charset="-78"/>
              </a:rPr>
              <a:t>واگذاری کمکهای مالی از طریق رابطان خود برای پشتیبانی از کودتا</a:t>
            </a:r>
            <a:r>
              <a:rPr lang="en-US" sz="2700" b="1" dirty="0" smtClean="0">
                <a:cs typeface="B Titr" pitchFamily="2" charset="-78"/>
              </a:rPr>
              <a:t/>
            </a:r>
            <a:br>
              <a:rPr lang="en-US" sz="2700" b="1" dirty="0" smtClean="0">
                <a:cs typeface="B Titr" pitchFamily="2" charset="-78"/>
              </a:rPr>
            </a:br>
            <a:r>
              <a:rPr lang="fa-IR" sz="2700" b="1" dirty="0" smtClean="0">
                <a:cs typeface="B Titr" pitchFamily="2" charset="-78"/>
              </a:rPr>
              <a:t>2-5. حمایت همه جانبه از رهبران محلی انقلاب مخملی</a:t>
            </a:r>
            <a:r>
              <a:rPr lang="en-US" sz="2700" b="1" dirty="0" smtClean="0">
                <a:cs typeface="B Titr" pitchFamily="2" charset="-78"/>
              </a:rPr>
              <a:t/>
            </a:r>
            <a:br>
              <a:rPr lang="en-US" sz="2700" b="1" dirty="0" smtClean="0">
                <a:cs typeface="B Titr" pitchFamily="2" charset="-78"/>
              </a:rPr>
            </a:br>
            <a:r>
              <a:rPr lang="fa-IR" sz="2700" b="1" dirty="0" smtClean="0">
                <a:cs typeface="B Titr" pitchFamily="2" charset="-78"/>
              </a:rPr>
              <a:t>3-5 .استفاده از دانشجویان و کشاندن آنها در معارضه با ایران</a:t>
            </a:r>
            <a:r>
              <a:rPr lang="en-US" sz="2700" b="1" dirty="0" smtClean="0">
                <a:cs typeface="B Titr" pitchFamily="2" charset="-78"/>
              </a:rPr>
              <a:t/>
            </a:r>
            <a:br>
              <a:rPr lang="en-US" sz="2700" b="1" dirty="0" smtClean="0">
                <a:cs typeface="B Titr" pitchFamily="2" charset="-78"/>
              </a:rPr>
            </a:br>
            <a:r>
              <a:rPr lang="fa-IR" sz="2700" b="1" dirty="0" smtClean="0">
                <a:cs typeface="B Titr" pitchFamily="2" charset="-78"/>
              </a:rPr>
              <a:t>4-5. استفاده از زنان و نیز صنوف مختلف و کارگران </a:t>
            </a:r>
            <a:r>
              <a:rPr lang="en-US" sz="2700" b="1" dirty="0" smtClean="0">
                <a:cs typeface="B Titr" pitchFamily="2" charset="-78"/>
              </a:rPr>
              <a:t/>
            </a:r>
            <a:br>
              <a:rPr lang="en-US" sz="2700" b="1" dirty="0" smtClean="0">
                <a:cs typeface="B Titr" pitchFamily="2" charset="-78"/>
              </a:rPr>
            </a:br>
            <a:r>
              <a:rPr lang="fa-IR" sz="2700" b="1" dirty="0" smtClean="0">
                <a:cs typeface="B Titr" pitchFamily="2" charset="-78"/>
              </a:rPr>
              <a:t>5-5. حمایتها باید در درجه اول مخفی باشد و در صورت لزوم آشکار شود.</a:t>
            </a:r>
            <a:r>
              <a:rPr lang="en-US" sz="2700" b="1" dirty="0" smtClean="0">
                <a:cs typeface="B Titr" pitchFamily="2" charset="-78"/>
              </a:rPr>
              <a:t/>
            </a:r>
            <a:br>
              <a:rPr lang="en-US" sz="2700" b="1" dirty="0" smtClean="0">
                <a:cs typeface="B Titr" pitchFamily="2" charset="-78"/>
              </a:rPr>
            </a:br>
            <a:r>
              <a:rPr lang="fa-IR" sz="2700" b="1" dirty="0" smtClean="0">
                <a:cs typeface="B Titr" pitchFamily="2" charset="-78"/>
              </a:rPr>
              <a:t>6-5. رسانه ها ی مطبوعاتی، ماهواره ای، فاکس، اینترنت نقش کلیدی در انجام کودتای مخملی را دارند.</a:t>
            </a:r>
            <a:r>
              <a:rPr lang="en-US" b="1" dirty="0" smtClean="0">
                <a:cs typeface="B Titr" pitchFamily="2" charset="-78"/>
              </a:rPr>
              <a:t/>
            </a:r>
            <a:br>
              <a:rPr lang="en-US" b="1" dirty="0" smtClean="0">
                <a:cs typeface="B Titr" pitchFamily="2" charset="-78"/>
              </a:rPr>
            </a:br>
            <a:endParaRPr lang="fa-IR" b="1" dirty="0">
              <a:cs typeface="B Titr" pitchFamily="2" charset="-78"/>
            </a:endParaRPr>
          </a:p>
        </p:txBody>
      </p:sp>
      <p:pic>
        <p:nvPicPr>
          <p:cNvPr id="11267" name="Content Placeholder 3" descr="45.JPG"/>
          <p:cNvPicPr>
            <a:picLocks noGrp="1" noChangeAspect="1"/>
          </p:cNvPicPr>
          <p:nvPr>
            <p:ph idx="1"/>
          </p:nvPr>
        </p:nvPicPr>
        <p:blipFill>
          <a:blip r:embed="rId4"/>
          <a:srcRect/>
          <a:stretch>
            <a:fillRect/>
          </a:stretch>
        </p:blipFill>
        <p:spPr>
          <a:xfrm>
            <a:off x="336481" y="1484784"/>
            <a:ext cx="2357438" cy="1566491"/>
          </a:xfrm>
        </p:spPr>
      </p:pic>
      <p:sp>
        <p:nvSpPr>
          <p:cNvPr id="5" name="Action Button: Back or Previous 4">
            <a:hlinkClick r:id="rId5" action="ppaction://hlinkfile" highlightClick="1"/>
          </p:cNvPr>
          <p:cNvSpPr/>
          <p:nvPr/>
        </p:nvSpPr>
        <p:spPr>
          <a:xfrm>
            <a:off x="4857750" y="5643563"/>
            <a:ext cx="285750" cy="2143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en-US"/>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Scale>
                                      <p:cBhvr>
                                        <p:cTn id="14" dur="2000" decel="50000" fill="hold">
                                          <p:stCondLst>
                                            <p:cond delay="0"/>
                                          </p:stCondLst>
                                        </p:cTn>
                                        <p:tgtEl>
                                          <p:spTgt spid="112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11267"/>
                                        </p:tgtEl>
                                        <p:attrNameLst>
                                          <p:attrName>ppt_x</p:attrName>
                                          <p:attrName>ppt_y</p:attrName>
                                        </p:attrNameLst>
                                      </p:cBhvr>
                                    </p:animMotion>
                                    <p:animEffect transition="in" filter="fade">
                                      <p:cBhvr>
                                        <p:cTn id="16"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4375" y="357188"/>
            <a:ext cx="7786688" cy="1112837"/>
          </a:xfrm>
          <a:solidFill>
            <a:schemeClr val="bg1">
              <a:lumMod val="85000"/>
            </a:schemeClr>
          </a:solidFill>
        </p:spPr>
        <p:txBody>
          <a:bodyPr rtlCol="1">
            <a:normAutofit fontScale="90000"/>
          </a:bodyPr>
          <a:lstStyle/>
          <a:p>
            <a:pPr eaLnBrk="1" fontAlgn="auto" hangingPunct="1">
              <a:spcAft>
                <a:spcPts val="0"/>
              </a:spcAft>
              <a:defRPr/>
            </a:pPr>
            <a:r>
              <a:rPr lang="fa-IR" sz="3100" b="1" dirty="0" smtClean="0"/>
              <a:t/>
            </a:r>
            <a:br>
              <a:rPr lang="fa-IR" sz="3100" b="1" dirty="0" smtClean="0"/>
            </a:br>
            <a:r>
              <a:rPr lang="fa-IR" sz="3100" b="1" dirty="0" smtClean="0"/>
              <a:t>عناصر اپوزیسیونی که باید برای انجام کودتای مخملی از آنها استفاده کرد (طبق گزارش سابان) :</a:t>
            </a:r>
            <a:r>
              <a:rPr lang="en-US" dirty="0" smtClean="0"/>
              <a:t/>
            </a:r>
            <a:br>
              <a:rPr lang="en-US" dirty="0" smtClean="0"/>
            </a:br>
            <a:endParaRPr lang="fa-IR" dirty="0"/>
          </a:p>
        </p:txBody>
      </p:sp>
      <p:sp>
        <p:nvSpPr>
          <p:cNvPr id="5" name="Subtitle 4"/>
          <p:cNvSpPr>
            <a:spLocks noGrp="1"/>
          </p:cNvSpPr>
          <p:nvPr>
            <p:ph type="subTitle" idx="1"/>
          </p:nvPr>
        </p:nvSpPr>
        <p:spPr>
          <a:xfrm>
            <a:off x="500063" y="1643063"/>
            <a:ext cx="8072437" cy="4643437"/>
          </a:xfrm>
          <a:solidFill>
            <a:schemeClr val="accent6">
              <a:lumMod val="40000"/>
              <a:lumOff val="60000"/>
            </a:schemeClr>
          </a:solidFill>
          <a:ln>
            <a:solidFill>
              <a:schemeClr val="accent3">
                <a:lumMod val="50000"/>
              </a:schemeClr>
            </a:solidFill>
          </a:ln>
        </p:spPr>
        <p:txBody>
          <a:bodyPr rtlCol="1">
            <a:normAutofit fontScale="92500" lnSpcReduction="20000"/>
          </a:bodyPr>
          <a:lstStyle/>
          <a:p>
            <a:pPr eaLnBrk="1" fontAlgn="auto" hangingPunct="1">
              <a:spcAft>
                <a:spcPts val="0"/>
              </a:spcAft>
              <a:buFont typeface="Arial" pitchFamily="34" charset="0"/>
              <a:buNone/>
              <a:defRPr/>
            </a:pPr>
            <a:endParaRPr lang="fa-IR" dirty="0" smtClean="0">
              <a:cs typeface="B Titr" pitchFamily="2" charset="-78"/>
            </a:endParaRPr>
          </a:p>
          <a:p>
            <a:pPr algn="r" eaLnBrk="1" fontAlgn="auto" hangingPunct="1">
              <a:spcAft>
                <a:spcPts val="0"/>
              </a:spcAft>
              <a:buFont typeface="Arial" pitchFamily="34" charset="0"/>
              <a:buNone/>
              <a:defRPr/>
            </a:pPr>
            <a:r>
              <a:rPr lang="fa-IR" dirty="0" smtClean="0">
                <a:solidFill>
                  <a:schemeClr val="tx1"/>
                </a:solidFill>
                <a:cs typeface="B Titr" pitchFamily="2" charset="-78"/>
              </a:rPr>
              <a:t>1-اصلاح طلبان : شواهد نشان می دهد که رفرمیستهادر صدد ایجاد یک حکومت سکولار در ایران هستند. </a:t>
            </a:r>
            <a:endParaRPr lang="en-US" dirty="0" smtClean="0">
              <a:solidFill>
                <a:schemeClr val="tx1"/>
              </a:solidFill>
              <a:cs typeface="B Titr" pitchFamily="2" charset="-78"/>
            </a:endParaRPr>
          </a:p>
          <a:p>
            <a:pPr algn="r" eaLnBrk="1" fontAlgn="auto" hangingPunct="1">
              <a:spcAft>
                <a:spcPts val="0"/>
              </a:spcAft>
              <a:buFont typeface="Arial" pitchFamily="34" charset="0"/>
              <a:buNone/>
              <a:defRPr/>
            </a:pPr>
            <a:r>
              <a:rPr lang="fa-IR" dirty="0" smtClean="0">
                <a:solidFill>
                  <a:schemeClr val="tx1"/>
                </a:solidFill>
                <a:cs typeface="B Titr" pitchFamily="2" charset="-78"/>
              </a:rPr>
              <a:t>2-روشنفکران : این روشنفکران در دوره ریاست جمهوری خاتمی مشروعیت نظام ایران را زیر سوال می بردند. و اکنون هم این راه را ادامه می دهند اما با سانسور روبروهستند. </a:t>
            </a:r>
            <a:endParaRPr lang="en-US" dirty="0" smtClean="0">
              <a:solidFill>
                <a:schemeClr val="tx1"/>
              </a:solidFill>
              <a:cs typeface="B Titr" pitchFamily="2" charset="-78"/>
            </a:endParaRPr>
          </a:p>
          <a:p>
            <a:pPr eaLnBrk="1" fontAlgn="auto" hangingPunct="1">
              <a:spcAft>
                <a:spcPts val="0"/>
              </a:spcAft>
              <a:buFont typeface="Arial" pitchFamily="34" charset="0"/>
              <a:buNone/>
              <a:defRPr/>
            </a:pPr>
            <a:r>
              <a:rPr lang="fa-IR" dirty="0" smtClean="0">
                <a:solidFill>
                  <a:schemeClr val="tx1"/>
                </a:solidFill>
                <a:cs typeface="B Titr" pitchFamily="2" charset="-78"/>
              </a:rPr>
              <a:t>3-سازمانهای دانشجویی، کارگری و جامعه مدنی : لازم است بدانید که دانشجویان و کارگران پیاده نظامهای انقلاب مخملی هستند. به عنوان نمونه دفتر تحکیم وحدت دارای استراتژی درگیری و کشمکش درونی با نظام است.</a:t>
            </a:r>
            <a:endParaRPr lang="en-US" dirty="0" smtClean="0">
              <a:solidFill>
                <a:schemeClr val="tx1"/>
              </a:solidFill>
              <a:cs typeface="B Titr" pitchFamily="2" charset="-78"/>
            </a:endParaRPr>
          </a:p>
          <a:p>
            <a:pPr eaLnBrk="1" fontAlgn="auto" hangingPunct="1">
              <a:spcAft>
                <a:spcPts val="0"/>
              </a:spcAft>
              <a:buFont typeface="Arial" pitchFamily="34" charset="0"/>
              <a:buNone/>
              <a:defRPr/>
            </a:pPr>
            <a:endParaRPr lang="fa-IR" dirty="0">
              <a:solidFill>
                <a:schemeClr val="tx1"/>
              </a:solidFill>
            </a:endParaRPr>
          </a:p>
        </p:txBody>
      </p:sp>
      <p:sp>
        <p:nvSpPr>
          <p:cNvPr id="6" name="Action Button: Movie 5">
            <a:hlinkClick r:id="rId3" action="ppaction://hlinkfile" highlightClick="1"/>
          </p:cNvPr>
          <p:cNvSpPr/>
          <p:nvPr/>
        </p:nvSpPr>
        <p:spPr>
          <a:xfrm>
            <a:off x="714375" y="5786438"/>
            <a:ext cx="357188" cy="285750"/>
          </a:xfrm>
          <a:prstGeom prst="actionButtonMovie">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en-US" dirty="0">
              <a:solidFill>
                <a:srgbClr val="FFC000"/>
              </a:solidFill>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200"/>
                                        <p:tgtEl>
                                          <p:spTgt spid="5">
                                            <p:bg/>
                                          </p:spTgt>
                                        </p:tgtEl>
                                      </p:cBhvr>
                                    </p:animEffect>
                                    <p:anim calcmode="lin" valueType="num">
                                      <p:cBhvr>
                                        <p:cTn id="15" dur="800" fill="hold"/>
                                        <p:tgtEl>
                                          <p:spTgt spid="5">
                                            <p:bg/>
                                          </p:spTgt>
                                        </p:tgtEl>
                                        <p:attrNameLst>
                                          <p:attrName>ppt_x</p:attrName>
                                        </p:attrNameLst>
                                      </p:cBhvr>
                                      <p:tavLst>
                                        <p:tav tm="0">
                                          <p:val>
                                            <p:strVal val="#ppt_x"/>
                                          </p:val>
                                        </p:tav>
                                        <p:tav tm="100000">
                                          <p:val>
                                            <p:strVal val="#ppt_x"/>
                                          </p:val>
                                        </p:tav>
                                      </p:tavLst>
                                    </p:anim>
                                    <p:anim calcmode="lin" valueType="num">
                                      <p:cBhvr>
                                        <p:cTn id="16" dur="800" fill="hold"/>
                                        <p:tgtEl>
                                          <p:spTgt spid="5">
                                            <p:bg/>
                                          </p:spTgt>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5">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5">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
                                        <p:tgtEl>
                                          <p:spTgt spid="5">
                                            <p:txEl>
                                              <p:pRg st="1" end="1"/>
                                            </p:txEl>
                                          </p:spTgt>
                                        </p:tgtEl>
                                      </p:cBhvr>
                                    </p:animEffect>
                                    <p:anim calcmode="lin" valueType="num">
                                      <p:cBhvr>
                                        <p:cTn id="24" dur="8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8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26" dur="1200" decel="50000" fill="hold">
                                          <p:stCondLst>
                                            <p:cond delay="8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1200" decel="50000" fill="hold">
                                          <p:stCondLst>
                                            <p:cond delay="8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200"/>
                                        <p:tgtEl>
                                          <p:spTgt spid="5">
                                            <p:txEl>
                                              <p:pRg st="2" end="2"/>
                                            </p:txEl>
                                          </p:spTgt>
                                        </p:tgtEl>
                                      </p:cBhvr>
                                    </p:animEffect>
                                    <p:anim calcmode="lin" valueType="num">
                                      <p:cBhvr>
                                        <p:cTn id="33" dur="8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8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35" dur="1200" decel="50000" fill="hold">
                                          <p:stCondLst>
                                            <p:cond delay="8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1200" decel="50000" fill="hold">
                                          <p:stCondLst>
                                            <p:cond delay="8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200"/>
                                        <p:tgtEl>
                                          <p:spTgt spid="5">
                                            <p:txEl>
                                              <p:pRg st="3" end="3"/>
                                            </p:txEl>
                                          </p:spTgt>
                                        </p:tgtEl>
                                      </p:cBhvr>
                                    </p:animEffect>
                                    <p:anim calcmode="lin" valueType="num">
                                      <p:cBhvr>
                                        <p:cTn id="42" dur="8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3" dur="8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44" dur="1200" decel="50000" fill="hold">
                                          <p:stCondLst>
                                            <p:cond delay="8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1200" decel="50000" fill="hold">
                                          <p:stCondLst>
                                            <p:cond delay="8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274638"/>
            <a:ext cx="8229600" cy="2797175"/>
          </a:xfrm>
          <a:solidFill>
            <a:srgbClr val="FFFF00">
              <a:alpha val="27843"/>
            </a:srgbClr>
          </a:solidFill>
        </p:spPr>
        <p:txBody>
          <a:bodyPr/>
          <a:lstStyle/>
          <a:p>
            <a:pPr eaLnBrk="1" hangingPunct="1"/>
            <a:r>
              <a:rPr lang="fa-IR" sz="3200" smtClean="0">
                <a:cs typeface="B Titr" pitchFamily="2" charset="-78"/>
              </a:rPr>
              <a:t>4-عناصر خارج نشین مانند رضا پهلوی و اکبر گنجی : </a:t>
            </a:r>
            <a:br>
              <a:rPr lang="fa-IR" sz="3200" smtClean="0">
                <a:cs typeface="B Titr" pitchFamily="2" charset="-78"/>
              </a:rPr>
            </a:br>
            <a:r>
              <a:rPr lang="fa-IR" sz="3200" smtClean="0">
                <a:cs typeface="B Titr" pitchFamily="2" charset="-78"/>
              </a:rPr>
              <a:t/>
            </a:r>
            <a:br>
              <a:rPr lang="fa-IR" sz="3200" smtClean="0">
                <a:cs typeface="B Titr" pitchFamily="2" charset="-78"/>
              </a:rPr>
            </a:br>
            <a:r>
              <a:rPr lang="fa-IR" sz="3200" smtClean="0">
                <a:cs typeface="B Titr" pitchFamily="2" charset="-78"/>
              </a:rPr>
              <a:t>        </a:t>
            </a:r>
            <a:r>
              <a:rPr lang="fa-IR" sz="2800" smtClean="0">
                <a:cs typeface="B Titr" pitchFamily="2" charset="-78"/>
              </a:rPr>
              <a:t>اینها به عنوان سلطنت طلبان خارج نشین و در تقابل با جمهوری اسلامی بوده و کاتالیزور براندازی می باشند.</a:t>
            </a:r>
            <a:r>
              <a:rPr lang="en-US" sz="2800" smtClean="0">
                <a:cs typeface="B Titr" pitchFamily="2" charset="-78"/>
              </a:rPr>
              <a:t/>
            </a:r>
            <a:br>
              <a:rPr lang="en-US" sz="2800" smtClean="0">
                <a:cs typeface="B Titr" pitchFamily="2" charset="-78"/>
              </a:rPr>
            </a:br>
            <a:endParaRPr lang="fa-IR" sz="2800" smtClean="0"/>
          </a:p>
        </p:txBody>
      </p:sp>
      <p:pic>
        <p:nvPicPr>
          <p:cNvPr id="6" name="Content Placeholder 5" descr="%D8%A7%DA%A9%D8%A8%D8%B1%20%DA%AF%D9%86%D8%AC%DB%8C.jpg"/>
          <p:cNvPicPr>
            <a:picLocks noGrp="1" noChangeAspect="1"/>
          </p:cNvPicPr>
          <p:nvPr>
            <p:ph sz="half" idx="1"/>
          </p:nvPr>
        </p:nvPicPr>
        <p:blipFill>
          <a:blip r:embed="rId3"/>
          <a:srcRect/>
          <a:stretch>
            <a:fillRect/>
          </a:stretch>
        </p:blipFill>
        <p:spPr>
          <a:xfrm>
            <a:off x="928688" y="3214688"/>
            <a:ext cx="3357562" cy="3000375"/>
          </a:xfrm>
        </p:spPr>
      </p:pic>
      <p:pic>
        <p:nvPicPr>
          <p:cNvPr id="5" name="Content Placeholder 4" descr="1146099198_0.jpg"/>
          <p:cNvPicPr>
            <a:picLocks noGrp="1" noChangeAspect="1"/>
          </p:cNvPicPr>
          <p:nvPr>
            <p:ph sz="half" idx="2"/>
          </p:nvPr>
        </p:nvPicPr>
        <p:blipFill>
          <a:blip r:embed="rId4"/>
          <a:srcRect/>
          <a:stretch>
            <a:fillRect/>
          </a:stretch>
        </p:blipFill>
        <p:spPr>
          <a:xfrm>
            <a:off x="5286375" y="3214688"/>
            <a:ext cx="3214688" cy="3000375"/>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4)">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ppt_x</p:attrName>
                                        </p:attrNameLst>
                                      </p:cBhvr>
                                      <p:tavLst>
                                        <p:tav tm="0">
                                          <p:val>
                                            <p:strVal val="#ppt_x-.2"/>
                                          </p:val>
                                        </p:tav>
                                        <p:tav tm="100000">
                                          <p:val>
                                            <p:strVal val="#ppt_x"/>
                                          </p:val>
                                        </p:tav>
                                      </p:tavLst>
                                    </p:anim>
                                    <p:anim calcmode="lin" valueType="num">
                                      <p:cBhvr>
                                        <p:cTn id="13"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ppt_x</p:attrName>
                                        </p:attrNameLst>
                                      </p:cBhvr>
                                      <p:tavLst>
                                        <p:tav tm="0">
                                          <p:val>
                                            <p:strVal val="#ppt_x-.2"/>
                                          </p:val>
                                        </p:tav>
                                        <p:tav tm="100000">
                                          <p:val>
                                            <p:strVal val="#ppt_x"/>
                                          </p:val>
                                        </p:tav>
                                      </p:tavLst>
                                    </p:anim>
                                    <p:anim calcmode="lin" valueType="num">
                                      <p:cBhvr>
                                        <p:cTn id="20"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85813" y="500063"/>
            <a:ext cx="7772400" cy="1470025"/>
          </a:xfrm>
          <a:solidFill>
            <a:schemeClr val="bg2">
              <a:lumMod val="50000"/>
              <a:alpha val="45000"/>
            </a:schemeClr>
          </a:solidFill>
        </p:spPr>
        <p:txBody>
          <a:bodyPr rtlCol="1">
            <a:normAutofit/>
          </a:bodyPr>
          <a:lstStyle/>
          <a:p>
            <a:pPr eaLnBrk="1" fontAlgn="auto" hangingPunct="1">
              <a:spcAft>
                <a:spcPts val="0"/>
              </a:spcAft>
              <a:defRPr/>
            </a:pPr>
            <a:r>
              <a:rPr lang="fa-IR" b="1" dirty="0" smtClean="0"/>
              <a:t>در ادامه این گزارش آمده است :</a:t>
            </a:r>
            <a:r>
              <a:rPr lang="en-US" dirty="0" smtClean="0"/>
              <a:t/>
            </a:r>
            <a:br>
              <a:rPr lang="en-US" dirty="0" smtClean="0"/>
            </a:br>
            <a:endParaRPr lang="fa-IR" dirty="0"/>
          </a:p>
        </p:txBody>
      </p:sp>
      <p:sp>
        <p:nvSpPr>
          <p:cNvPr id="6" name="Subtitle 5"/>
          <p:cNvSpPr>
            <a:spLocks noGrp="1"/>
          </p:cNvSpPr>
          <p:nvPr>
            <p:ph type="subTitle" idx="1"/>
          </p:nvPr>
        </p:nvSpPr>
        <p:spPr>
          <a:xfrm>
            <a:off x="857250" y="2143125"/>
            <a:ext cx="7715250" cy="4000500"/>
          </a:xfrm>
          <a:solidFill>
            <a:schemeClr val="accent6">
              <a:lumMod val="40000"/>
              <a:lumOff val="60000"/>
              <a:alpha val="47000"/>
            </a:schemeClr>
          </a:solidFill>
        </p:spPr>
        <p:txBody>
          <a:bodyPr rtlCol="1">
            <a:normAutofit lnSpcReduction="10000"/>
          </a:bodyPr>
          <a:lstStyle/>
          <a:p>
            <a:pPr eaLnBrk="1" fontAlgn="auto" hangingPunct="1">
              <a:spcAft>
                <a:spcPts val="0"/>
              </a:spcAft>
              <a:buFont typeface="Arial" pitchFamily="34" charset="0"/>
              <a:buNone/>
              <a:defRPr/>
            </a:pPr>
            <a:endParaRPr lang="fa-IR" dirty="0" smtClean="0">
              <a:cs typeface="B Titr" pitchFamily="2" charset="-78"/>
            </a:endParaRPr>
          </a:p>
          <a:p>
            <a:pPr eaLnBrk="1" fontAlgn="auto" hangingPunct="1">
              <a:spcAft>
                <a:spcPts val="0"/>
              </a:spcAft>
              <a:buFont typeface="Arial" pitchFamily="34" charset="0"/>
              <a:buNone/>
              <a:defRPr/>
            </a:pPr>
            <a:r>
              <a:rPr lang="fa-IR" dirty="0" smtClean="0">
                <a:solidFill>
                  <a:schemeClr val="tx1"/>
                </a:solidFill>
                <a:cs typeface="B Titr" pitchFamily="2" charset="-78"/>
              </a:rPr>
              <a:t>متاسفانه ما آمریکایی ها در ایران سفارتخانه نداریم و امکان سازماندهی رهبران و اپوزیسیون را به طور مستقیم در دست نداریم برای پوشش بخشی از این نقصان جامعه اطلاعاتی آمریکا ( شامل 16 سازمان اطلاعاتی) باید کسب اطلاعات خود را از ایران </a:t>
            </a:r>
          </a:p>
          <a:p>
            <a:pPr eaLnBrk="1" fontAlgn="auto" hangingPunct="1">
              <a:spcAft>
                <a:spcPts val="0"/>
              </a:spcAft>
              <a:buFont typeface="Arial" pitchFamily="34" charset="0"/>
              <a:buNone/>
              <a:defRPr/>
            </a:pPr>
            <a:r>
              <a:rPr lang="fa-IR" dirty="0" smtClean="0">
                <a:solidFill>
                  <a:schemeClr val="tx1"/>
                </a:solidFill>
                <a:cs typeface="B Homa" pitchFamily="2" charset="-78"/>
              </a:rPr>
              <a:t>(از طرق برخی نهادها وافراد ونیز سفارتخانه دیگر کشورها ) </a:t>
            </a:r>
            <a:r>
              <a:rPr lang="fa-IR" dirty="0" smtClean="0">
                <a:solidFill>
                  <a:schemeClr val="tx1"/>
                </a:solidFill>
                <a:cs typeface="B Titr" pitchFamily="2" charset="-78"/>
              </a:rPr>
              <a:t>شتاب دهد.</a:t>
            </a:r>
            <a:endParaRPr lang="en-US" dirty="0" smtClean="0">
              <a:solidFill>
                <a:schemeClr val="tx1"/>
              </a:solidFill>
              <a:cs typeface="B Titr" pitchFamily="2" charset="-78"/>
            </a:endParaRPr>
          </a:p>
          <a:p>
            <a:pPr eaLnBrk="1" fontAlgn="auto" hangingPunct="1">
              <a:spcAft>
                <a:spcPts val="0"/>
              </a:spcAft>
              <a:buFont typeface="Arial" pitchFamily="34" charset="0"/>
              <a:buNone/>
              <a:defRPr/>
            </a:pPr>
            <a:endParaRPr lang="fa-IR" dirty="0"/>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barn(inHorizontal)">
                                      <p:cBhvr>
                                        <p:cTn id="13" dur="2000"/>
                                        <p:tgtEl>
                                          <p:spTgt spid="6">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Horizontal)">
                                      <p:cBhvr>
                                        <p:cTn id="18" dur="2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Horizontal)">
                                      <p:cBhvr>
                                        <p:cTn id="2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714375" y="500063"/>
            <a:ext cx="7772400" cy="1470025"/>
          </a:xfrm>
          <a:blipFill dpi="0" rotWithShape="1">
            <a:blip r:embed="rId3"/>
            <a:srcRect/>
            <a:tile tx="0" ty="0" sx="100000" sy="100000" flip="none" algn="tl"/>
          </a:blipFill>
        </p:spPr>
        <p:txBody>
          <a:bodyPr/>
          <a:lstStyle/>
          <a:p>
            <a:pPr eaLnBrk="1" hangingPunct="1"/>
            <a:r>
              <a:rPr lang="fa-IR" b="1" dirty="0" smtClean="0"/>
              <a:t/>
            </a:r>
            <a:br>
              <a:rPr lang="fa-IR" b="1" dirty="0" smtClean="0"/>
            </a:br>
            <a:r>
              <a:rPr lang="fa-IR" b="1" dirty="0" smtClean="0"/>
              <a:t>عامل تحقق انقلاب مخملی در ایران</a:t>
            </a:r>
            <a:br>
              <a:rPr lang="fa-IR" b="1" dirty="0" smtClean="0"/>
            </a:br>
            <a:r>
              <a:rPr lang="fa-IR" sz="3200" b="1" dirty="0" smtClean="0"/>
              <a:t>(درگزارش سابان) </a:t>
            </a:r>
            <a:r>
              <a:rPr lang="fa-IR" b="1" dirty="0" smtClean="0"/>
              <a:t>:</a:t>
            </a:r>
            <a:r>
              <a:rPr lang="en-US" dirty="0" smtClean="0">
                <a:cs typeface="Times New Roman" pitchFamily="18" charset="0"/>
              </a:rPr>
              <a:t/>
            </a:r>
            <a:br>
              <a:rPr lang="en-US" dirty="0" smtClean="0">
                <a:cs typeface="Times New Roman" pitchFamily="18" charset="0"/>
              </a:rPr>
            </a:br>
            <a:endParaRPr lang="fa-IR" dirty="0" smtClean="0"/>
          </a:p>
        </p:txBody>
      </p:sp>
      <p:sp>
        <p:nvSpPr>
          <p:cNvPr id="5" name="Subtitle 4"/>
          <p:cNvSpPr>
            <a:spLocks noGrp="1"/>
          </p:cNvSpPr>
          <p:nvPr>
            <p:ph type="subTitle" idx="1"/>
          </p:nvPr>
        </p:nvSpPr>
        <p:spPr>
          <a:xfrm>
            <a:off x="714375" y="2286000"/>
            <a:ext cx="7786688" cy="4000500"/>
          </a:xfrm>
          <a:solidFill>
            <a:schemeClr val="accent2">
              <a:lumMod val="75000"/>
              <a:alpha val="13000"/>
            </a:schemeClr>
          </a:solidFill>
        </p:spPr>
        <p:txBody>
          <a:bodyPr rtlCol="1">
            <a:normAutofit/>
          </a:bodyPr>
          <a:lstStyle/>
          <a:p>
            <a:pPr eaLnBrk="1" fontAlgn="auto" hangingPunct="1">
              <a:spcAft>
                <a:spcPts val="0"/>
              </a:spcAft>
              <a:buFont typeface="Arial" pitchFamily="34" charset="0"/>
              <a:buNone/>
              <a:defRPr/>
            </a:pPr>
            <a:endParaRPr lang="fa-IR" dirty="0" smtClean="0">
              <a:cs typeface="B Titr" pitchFamily="2" charset="-78"/>
            </a:endParaRPr>
          </a:p>
          <a:p>
            <a:pPr eaLnBrk="1" fontAlgn="auto" hangingPunct="1">
              <a:spcAft>
                <a:spcPts val="0"/>
              </a:spcAft>
              <a:buFont typeface="Arial" pitchFamily="34" charset="0"/>
              <a:buNone/>
              <a:defRPr/>
            </a:pPr>
            <a:r>
              <a:rPr lang="fa-IR" dirty="0" smtClean="0">
                <a:solidFill>
                  <a:schemeClr val="tx1"/>
                </a:solidFill>
                <a:cs typeface="B Titr" pitchFamily="2" charset="-78"/>
              </a:rPr>
              <a:t>از دست رفتن اداره حکومت ایران برای سرکوب انتظامی آن است، که باید </a:t>
            </a:r>
            <a:r>
              <a:rPr lang="fa-IR" sz="4000" b="1" dirty="0" smtClean="0">
                <a:solidFill>
                  <a:srgbClr val="00B050"/>
                </a:solidFill>
                <a:cs typeface="B Titr" pitchFamily="2" charset="-78"/>
              </a:rPr>
              <a:t>سپاه، بسیج </a:t>
            </a:r>
            <a:r>
              <a:rPr lang="fa-IR" dirty="0" smtClean="0">
                <a:solidFill>
                  <a:srgbClr val="00B050"/>
                </a:solidFill>
                <a:cs typeface="B Titr" pitchFamily="2" charset="-78"/>
              </a:rPr>
              <a:t>و پلیس </a:t>
            </a:r>
            <a:r>
              <a:rPr lang="fa-IR" dirty="0" smtClean="0">
                <a:solidFill>
                  <a:schemeClr val="tx1"/>
                </a:solidFill>
                <a:cs typeface="B Titr" pitchFamily="2" charset="-78"/>
              </a:rPr>
              <a:t>ایران ضعیف شده باشند، در غیر اینصورت آمریکا باید در حین آشوب ها خود را برای مداخله نظامی  و دفاع از تجمعات آماده کرده باشد.</a:t>
            </a:r>
            <a:endParaRPr lang="en-US" dirty="0" smtClean="0">
              <a:solidFill>
                <a:schemeClr val="tx1"/>
              </a:solidFill>
              <a:cs typeface="B Titr" pitchFamily="2" charset="-78"/>
            </a:endParaRPr>
          </a:p>
          <a:p>
            <a:pPr eaLnBrk="1" fontAlgn="auto" hangingPunct="1">
              <a:spcAft>
                <a:spcPts val="0"/>
              </a:spcAft>
              <a:buFont typeface="Arial" pitchFamily="34" charset="0"/>
              <a:buNone/>
              <a:defRPr/>
            </a:pPr>
            <a:endParaRPr lang="fa-IR" dirty="0"/>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500"/>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5362"/>
                                        </p:tgtEl>
                                        <p:attrNameLst>
                                          <p:attrName>fillcolor</p:attrName>
                                        </p:attrNameLst>
                                      </p:cBhvr>
                                      <p:tavLst>
                                        <p:tav tm="0">
                                          <p:val>
                                            <p:clrVal>
                                              <a:schemeClr val="accent2"/>
                                            </p:clrVal>
                                          </p:val>
                                        </p:tav>
                                        <p:tav tm="50000">
                                          <p:val>
                                            <p:clrVal>
                                              <a:schemeClr val="hlink"/>
                                            </p:clrVal>
                                          </p:val>
                                        </p:tav>
                                      </p:tavLst>
                                    </p:anim>
                                    <p:set>
                                      <p:cBhvr>
                                        <p:cTn id="9" dur="500"/>
                                        <p:tgtEl>
                                          <p:spTgt spid="1536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bg/>
                                          </p:spTgt>
                                        </p:tgtEl>
                                        <p:attrNameLst>
                                          <p:attrName>style.visibility</p:attrName>
                                        </p:attrNameLst>
                                      </p:cBhvr>
                                      <p:to>
                                        <p:strVal val="visible"/>
                                      </p:to>
                                    </p:set>
                                    <p:anim calcmode="discrete" valueType="clr">
                                      <p:cBhvr override="childStyle">
                                        <p:cTn id="14" dur="80"/>
                                        <p:tgtEl>
                                          <p:spTgt spid="5">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bg/>
                                          </p:spTgt>
                                        </p:tgtEl>
                                        <p:attrNameLst>
                                          <p:attrName>fillcolor</p:attrName>
                                        </p:attrNameLst>
                                      </p:cBhvr>
                                      <p:tavLst>
                                        <p:tav tm="0">
                                          <p:val>
                                            <p:clrVal>
                                              <a:schemeClr val="accent2"/>
                                            </p:clrVal>
                                          </p:val>
                                        </p:tav>
                                        <p:tav tm="50000">
                                          <p:val>
                                            <p:clrVal>
                                              <a:schemeClr val="hlink"/>
                                            </p:clrVal>
                                          </p:val>
                                        </p:tav>
                                      </p:tavLst>
                                    </p:anim>
                                    <p:set>
                                      <p:cBhvr>
                                        <p:cTn id="16" dur="80"/>
                                        <p:tgtEl>
                                          <p:spTgt spid="5">
                                            <p:bg/>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1"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75" y="357188"/>
            <a:ext cx="7772400" cy="1071562"/>
          </a:xfrm>
          <a:blipFill>
            <a:blip r:embed="rId3"/>
            <a:tile tx="0" ty="0" sx="100000" sy="100000" flip="none" algn="tl"/>
          </a:blipFill>
        </p:spPr>
        <p:txBody>
          <a:bodyPr rtlCol="1">
            <a:normAutofit fontScale="90000"/>
          </a:bodyPr>
          <a:lstStyle/>
          <a:p>
            <a:pPr eaLnBrk="1" fontAlgn="auto" hangingPunct="1">
              <a:spcAft>
                <a:spcPts val="0"/>
              </a:spcAft>
              <a:defRPr/>
            </a:pPr>
            <a:r>
              <a:rPr lang="fa-IR" sz="3600" b="1" dirty="0" smtClean="0">
                <a:cs typeface="B Titr" pitchFamily="2" charset="-78"/>
              </a:rPr>
              <a:t/>
            </a:r>
            <a:br>
              <a:rPr lang="fa-IR" sz="3600" b="1" dirty="0" smtClean="0">
                <a:cs typeface="B Titr" pitchFamily="2" charset="-78"/>
              </a:rPr>
            </a:br>
            <a:r>
              <a:rPr lang="fa-IR" sz="3600" b="1" dirty="0" smtClean="0">
                <a:cs typeface="B Titr" pitchFamily="2" charset="-78"/>
              </a:rPr>
              <a:t>و اما احتمالاتی که می توان به ضرر آمریکا باشد :</a:t>
            </a:r>
            <a:r>
              <a:rPr lang="en-US" dirty="0" smtClean="0">
                <a:cs typeface="B Titr" pitchFamily="2" charset="-78"/>
              </a:rPr>
              <a:t/>
            </a:r>
            <a:br>
              <a:rPr lang="en-US" dirty="0" smtClean="0">
                <a:cs typeface="B Titr" pitchFamily="2" charset="-78"/>
              </a:rPr>
            </a:br>
            <a:endParaRPr lang="fa-IR" dirty="0">
              <a:cs typeface="B Titr" pitchFamily="2" charset="-78"/>
            </a:endParaRPr>
          </a:p>
        </p:txBody>
      </p:sp>
      <p:sp>
        <p:nvSpPr>
          <p:cNvPr id="5" name="Subtitle 4"/>
          <p:cNvSpPr>
            <a:spLocks noGrp="1"/>
          </p:cNvSpPr>
          <p:nvPr>
            <p:ph type="subTitle" idx="1"/>
          </p:nvPr>
        </p:nvSpPr>
        <p:spPr>
          <a:xfrm>
            <a:off x="785813" y="1571625"/>
            <a:ext cx="7572375" cy="4500563"/>
          </a:xfrm>
          <a:solidFill>
            <a:schemeClr val="accent3">
              <a:lumMod val="75000"/>
              <a:alpha val="22000"/>
            </a:schemeClr>
          </a:solidFill>
        </p:spPr>
        <p:txBody>
          <a:bodyPr rtlCol="1">
            <a:normAutofit fontScale="92500" lnSpcReduction="20000"/>
          </a:bodyPr>
          <a:lstStyle/>
          <a:p>
            <a:pPr eaLnBrk="1" fontAlgn="auto" hangingPunct="1">
              <a:spcAft>
                <a:spcPts val="0"/>
              </a:spcAft>
              <a:buFont typeface="Arial" pitchFamily="34" charset="0"/>
              <a:buNone/>
              <a:defRPr/>
            </a:pPr>
            <a:endParaRPr lang="fa-IR" sz="3000" dirty="0" smtClean="0">
              <a:cs typeface="B Titr" pitchFamily="2" charset="-78"/>
            </a:endParaRPr>
          </a:p>
          <a:p>
            <a:pPr algn="r" eaLnBrk="1" fontAlgn="auto" hangingPunct="1">
              <a:spcAft>
                <a:spcPts val="0"/>
              </a:spcAft>
              <a:buFont typeface="Arial" pitchFamily="34" charset="0"/>
              <a:buNone/>
              <a:defRPr/>
            </a:pPr>
            <a:r>
              <a:rPr lang="fa-IR" sz="3000" dirty="0" smtClean="0">
                <a:solidFill>
                  <a:schemeClr val="tx1"/>
                </a:solidFill>
                <a:cs typeface="B Titr" pitchFamily="2" charset="-78"/>
              </a:rPr>
              <a:t>1-اینکه ایران برای مقابله با انقلاب مخملی تدارک یک سنگر سازی خوب را دیده باشد. چرا که برخی معتقدند جمهوری اسلامی ایران همه نوع فاجعه ای غیر از طاعون را پیش بینی کرده است.</a:t>
            </a:r>
            <a:endParaRPr lang="en-US" sz="3000" dirty="0" smtClean="0">
              <a:solidFill>
                <a:schemeClr val="tx1"/>
              </a:solidFill>
              <a:cs typeface="B Titr" pitchFamily="2" charset="-78"/>
            </a:endParaRPr>
          </a:p>
          <a:p>
            <a:pPr algn="r" eaLnBrk="1" fontAlgn="auto" hangingPunct="1">
              <a:spcAft>
                <a:spcPts val="0"/>
              </a:spcAft>
              <a:buFont typeface="Arial" pitchFamily="34" charset="0"/>
              <a:buNone/>
              <a:defRPr/>
            </a:pPr>
            <a:r>
              <a:rPr lang="fa-IR" sz="3000" dirty="0" smtClean="0">
                <a:solidFill>
                  <a:schemeClr val="tx1"/>
                </a:solidFill>
                <a:cs typeface="B Titr" pitchFamily="2" charset="-78"/>
              </a:rPr>
              <a:t>2-معلوم نیست نتایج رژیم </a:t>
            </a:r>
            <a:r>
              <a:rPr lang="en-US" sz="3000" dirty="0" smtClean="0">
                <a:solidFill>
                  <a:schemeClr val="tx1"/>
                </a:solidFill>
                <a:cs typeface="B Titr" pitchFamily="2" charset="-78"/>
              </a:rPr>
              <a:t>change</a:t>
            </a:r>
            <a:r>
              <a:rPr lang="fa-IR" sz="3000" dirty="0" smtClean="0">
                <a:solidFill>
                  <a:schemeClr val="tx1"/>
                </a:solidFill>
                <a:cs typeface="B Titr" pitchFamily="2" charset="-78"/>
              </a:rPr>
              <a:t> در ایران به نفع آمریکا تمام شود.</a:t>
            </a:r>
            <a:endParaRPr lang="en-US" sz="3000" dirty="0" smtClean="0">
              <a:solidFill>
                <a:schemeClr val="tx1"/>
              </a:solidFill>
              <a:cs typeface="B Titr" pitchFamily="2" charset="-78"/>
            </a:endParaRPr>
          </a:p>
          <a:p>
            <a:pPr algn="r" eaLnBrk="1" fontAlgn="auto" hangingPunct="1">
              <a:spcAft>
                <a:spcPts val="0"/>
              </a:spcAft>
              <a:buFont typeface="Arial" pitchFamily="34" charset="0"/>
              <a:buNone/>
              <a:defRPr/>
            </a:pPr>
            <a:r>
              <a:rPr lang="fa-IR" sz="3000" dirty="0" smtClean="0">
                <a:solidFill>
                  <a:schemeClr val="tx1"/>
                </a:solidFill>
                <a:cs typeface="B Titr" pitchFamily="2" charset="-78"/>
              </a:rPr>
              <a:t>3-حمایت آمریکا از کودتا موجب نفرت بیشتر ایرانیها شده که از آن به «</a:t>
            </a:r>
            <a:r>
              <a:rPr lang="fa-IR" sz="3000" dirty="0" smtClean="0">
                <a:solidFill>
                  <a:srgbClr val="FF0000"/>
                </a:solidFill>
                <a:cs typeface="B Titr" pitchFamily="2" charset="-78"/>
              </a:rPr>
              <a:t>بوسه مرگ</a:t>
            </a:r>
            <a:r>
              <a:rPr lang="fa-IR" sz="3000" dirty="0" smtClean="0">
                <a:solidFill>
                  <a:schemeClr val="tx1"/>
                </a:solidFill>
                <a:cs typeface="B Titr" pitchFamily="2" charset="-78"/>
              </a:rPr>
              <a:t>» یاد می شود.</a:t>
            </a:r>
            <a:endParaRPr lang="en-US" sz="3000" dirty="0" smtClean="0">
              <a:solidFill>
                <a:schemeClr val="tx1"/>
              </a:solidFill>
              <a:cs typeface="B Titr" pitchFamily="2" charset="-78"/>
            </a:endParaRPr>
          </a:p>
          <a:p>
            <a:pPr algn="r" eaLnBrk="1" fontAlgn="auto" hangingPunct="1">
              <a:spcAft>
                <a:spcPts val="0"/>
              </a:spcAft>
              <a:buFont typeface="Arial" pitchFamily="34" charset="0"/>
              <a:buNone/>
              <a:defRPr/>
            </a:pPr>
            <a:r>
              <a:rPr lang="fa-IR" sz="3000" dirty="0" smtClean="0">
                <a:solidFill>
                  <a:schemeClr val="tx1"/>
                </a:solidFill>
                <a:cs typeface="B Titr" pitchFamily="2" charset="-78"/>
              </a:rPr>
              <a:t>4-نظام ایران به خاطر ایدئولوژی خود تا آخرین حد مقاومت می کند.</a:t>
            </a:r>
            <a:endParaRPr lang="en-US" sz="3000" dirty="0" smtClean="0">
              <a:solidFill>
                <a:schemeClr val="tx1"/>
              </a:solidFill>
              <a:cs typeface="B Titr" pitchFamily="2" charset="-78"/>
            </a:endParaRPr>
          </a:p>
          <a:p>
            <a:pPr eaLnBrk="1" fontAlgn="auto" hangingPunct="1">
              <a:spcAft>
                <a:spcPts val="0"/>
              </a:spcAft>
              <a:buFont typeface="Arial" pitchFamily="34" charset="0"/>
              <a:buNone/>
              <a:defRPr/>
            </a:pPr>
            <a:endParaRPr lang="fa-IR" dirty="0">
              <a:solidFill>
                <a:schemeClr val="tx1"/>
              </a:solidFill>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circle(in)">
                                      <p:cBhvr>
                                        <p:cTn id="14" dur="20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circle(in)">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circle(in)">
                                      <p:cBhvr>
                                        <p:cTn id="24" dur="2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circle(in)">
                                      <p:cBhvr>
                                        <p:cTn id="29" dur="20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circle(in)">
                                      <p:cBhvr>
                                        <p:cTn id="3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649" y="1052736"/>
            <a:ext cx="8229600" cy="2368550"/>
          </a:xfrm>
          <a:solidFill>
            <a:schemeClr val="accent2">
              <a:lumMod val="20000"/>
              <a:lumOff val="80000"/>
            </a:schemeClr>
          </a:solidFill>
          <a:ln>
            <a:solidFill>
              <a:schemeClr val="accent1"/>
            </a:solidFill>
          </a:ln>
        </p:spPr>
        <p:txBody>
          <a:bodyPr rtlCol="1">
            <a:normAutofit/>
          </a:bodyPr>
          <a:lstStyle/>
          <a:p>
            <a:pPr eaLnBrk="1" fontAlgn="auto" hangingPunct="1">
              <a:spcAft>
                <a:spcPts val="0"/>
              </a:spcAft>
              <a:defRPr/>
            </a:pPr>
            <a:r>
              <a:rPr lang="en-US" sz="13800" dirty="0" smtClean="0">
                <a:solidFill>
                  <a:schemeClr val="accent2">
                    <a:lumMod val="75000"/>
                  </a:schemeClr>
                </a:solidFill>
                <a:latin typeface="IranNastaliq" pitchFamily="18" charset="0"/>
                <a:cs typeface="IranNastaliq" pitchFamily="18" charset="0"/>
              </a:rPr>
              <a:t>     </a:t>
            </a:r>
            <a:r>
              <a:rPr lang="fa-IR" sz="13800" dirty="0" smtClean="0">
                <a:solidFill>
                  <a:schemeClr val="accent2">
                    <a:lumMod val="75000"/>
                  </a:schemeClr>
                </a:solidFill>
                <a:latin typeface="IranNastaliq" pitchFamily="18" charset="0"/>
                <a:cs typeface="IranNastaliq" pitchFamily="18" charset="0"/>
              </a:rPr>
              <a:t>انقلاب مخملی</a:t>
            </a:r>
            <a:r>
              <a:rPr lang="en-US" sz="13800" dirty="0" smtClean="0">
                <a:solidFill>
                  <a:schemeClr val="accent2">
                    <a:lumMod val="75000"/>
                  </a:schemeClr>
                </a:solidFill>
                <a:latin typeface="IranNastaliq" pitchFamily="18" charset="0"/>
                <a:cs typeface="IranNastaliq" pitchFamily="18" charset="0"/>
              </a:rPr>
              <a:t>    </a:t>
            </a:r>
            <a:endParaRPr lang="fa-IR" sz="7200" dirty="0">
              <a:solidFill>
                <a:schemeClr val="accent2">
                  <a:lumMod val="75000"/>
                </a:schemeClr>
              </a:solidFill>
              <a:latin typeface="IranNastaliq" pitchFamily="18" charset="0"/>
              <a:cs typeface="B Lotus" pitchFamily="2" charset="-78"/>
            </a:endParaRPr>
          </a:p>
        </p:txBody>
      </p:sp>
      <p:pic>
        <p:nvPicPr>
          <p:cNvPr id="3075" name="Content Placeholder 3" descr="71.JPG"/>
          <p:cNvPicPr>
            <a:picLocks noGrp="1" noChangeAspect="1"/>
          </p:cNvPicPr>
          <p:nvPr>
            <p:ph idx="1"/>
          </p:nvPr>
        </p:nvPicPr>
        <p:blipFill>
          <a:blip r:embed="rId3"/>
          <a:srcRect/>
          <a:stretch>
            <a:fillRect/>
          </a:stretch>
        </p:blipFill>
        <p:spPr>
          <a:xfrm>
            <a:off x="1589087" y="3286125"/>
            <a:ext cx="6054725" cy="3571875"/>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edge">
                                      <p:cBhvr>
                                        <p:cTn id="1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2071688"/>
            <a:ext cx="7635875" cy="3929062"/>
          </a:xfrm>
          <a:solidFill>
            <a:schemeClr val="accent5">
              <a:lumMod val="60000"/>
              <a:lumOff val="40000"/>
              <a:alpha val="45000"/>
            </a:schemeClr>
          </a:solidFill>
        </p:spPr>
        <p:txBody>
          <a:bodyPr rtlCol="1">
            <a:normAutofit fontScale="90000"/>
          </a:bodyPr>
          <a:lstStyle/>
          <a:p>
            <a:pPr eaLnBrk="1" fontAlgn="auto" hangingPunct="1">
              <a:spcAft>
                <a:spcPts val="0"/>
              </a:spcAft>
              <a:defRPr/>
            </a:pPr>
            <a:r>
              <a:rPr lang="fa-IR" dirty="0" smtClean="0"/>
              <a:t>       برای تغییر رژیم ایران، مطمئن ترین راه و جذابترین روش، انجام انقلاب مخملی در ایران است که ظهور یک</a:t>
            </a:r>
            <a:br>
              <a:rPr lang="fa-IR" dirty="0" smtClean="0"/>
            </a:br>
            <a:r>
              <a:rPr lang="fa-IR" dirty="0" smtClean="0"/>
              <a:t>            «</a:t>
            </a:r>
            <a:r>
              <a:rPr lang="fa-IR" dirty="0" smtClean="0">
                <a:solidFill>
                  <a:srgbClr val="FF0000"/>
                </a:solidFill>
                <a:cs typeface="B Titr" pitchFamily="2" charset="-78"/>
              </a:rPr>
              <a:t>رهبر کاریزماتیک اپوزیسیون</a:t>
            </a:r>
            <a:r>
              <a:rPr lang="fa-IR" dirty="0" smtClean="0"/>
              <a:t>» </a:t>
            </a:r>
            <a:br>
              <a:rPr lang="fa-IR" dirty="0" smtClean="0"/>
            </a:br>
            <a:r>
              <a:rPr lang="fa-IR" dirty="0" smtClean="0"/>
              <a:t>می تواند تمامی معادلات آمریکا در خصوص براندازی ایران را چینش نماید.</a:t>
            </a:r>
            <a:r>
              <a:rPr lang="en-US" dirty="0" smtClean="0"/>
              <a:t/>
            </a:r>
            <a:br>
              <a:rPr lang="en-US" dirty="0" smtClean="0"/>
            </a:br>
            <a:endParaRPr lang="fa-IR" dirty="0"/>
          </a:p>
        </p:txBody>
      </p:sp>
      <p:sp>
        <p:nvSpPr>
          <p:cNvPr id="5" name="Text Placeholder 4"/>
          <p:cNvSpPr>
            <a:spLocks noGrp="1"/>
          </p:cNvSpPr>
          <p:nvPr>
            <p:ph type="body" idx="1"/>
          </p:nvPr>
        </p:nvSpPr>
        <p:spPr>
          <a:xfrm>
            <a:off x="714375" y="785813"/>
            <a:ext cx="7772400" cy="1071562"/>
          </a:xfrm>
        </p:spPr>
        <p:txBody>
          <a:bodyPr rtlCol="1">
            <a:normAutofit/>
          </a:bodyPr>
          <a:lstStyle/>
          <a:p>
            <a:pPr eaLnBrk="1" fontAlgn="auto" hangingPunct="1">
              <a:spcAft>
                <a:spcPts val="0"/>
              </a:spcAft>
              <a:buFont typeface="Arial" pitchFamily="34" charset="0"/>
              <a:buNone/>
              <a:defRPr/>
            </a:pPr>
            <a:r>
              <a:rPr lang="fa-IR" sz="3600" b="1" dirty="0" smtClean="0">
                <a:solidFill>
                  <a:schemeClr val="tx1"/>
                </a:solidFill>
                <a:cs typeface="B Titr" pitchFamily="2" charset="-78"/>
              </a:rPr>
              <a:t>و در پایان گزارش باز تاکید شده است :</a:t>
            </a:r>
            <a:endParaRPr lang="en-US" sz="3600" dirty="0" smtClean="0">
              <a:solidFill>
                <a:schemeClr val="tx1"/>
              </a:solidFill>
              <a:cs typeface="B Titr" pitchFamily="2" charset="-78"/>
            </a:endParaRPr>
          </a:p>
          <a:p>
            <a:pPr eaLnBrk="1" fontAlgn="auto" hangingPunct="1">
              <a:spcAft>
                <a:spcPts val="0"/>
              </a:spcAft>
              <a:buFont typeface="Arial" pitchFamily="34" charset="0"/>
              <a:buNone/>
              <a:defRPr/>
            </a:pPr>
            <a:endParaRPr lang="fa-IR" dirty="0"/>
          </a:p>
        </p:txBody>
      </p:sp>
      <p:sp>
        <p:nvSpPr>
          <p:cNvPr id="6" name="Action Button: Custom 5">
            <a:hlinkClick r:id="rId3" action="ppaction://hlinkfile" highlightClick="1"/>
          </p:cNvPr>
          <p:cNvSpPr/>
          <p:nvPr/>
        </p:nvSpPr>
        <p:spPr>
          <a:xfrm>
            <a:off x="1285875" y="5572125"/>
            <a:ext cx="642938" cy="428625"/>
          </a:xfrm>
          <a:prstGeom prst="actionButtonBlank">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dirty="0">
                <a:cs typeface="B Homa" pitchFamily="2" charset="-78"/>
              </a:rPr>
              <a:t>فازها</a:t>
            </a:r>
            <a:endParaRPr lang="en-US" sz="1400" dirty="0">
              <a:cs typeface="B Homa" pitchFamily="2" charset="-78"/>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329613" cy="1162050"/>
          </a:xfrm>
          <a:solidFill>
            <a:srgbClr val="39D3A3">
              <a:alpha val="61176"/>
            </a:srgbClr>
          </a:solidFill>
        </p:spPr>
        <p:txBody>
          <a:bodyPr/>
          <a:lstStyle/>
          <a:p>
            <a:r>
              <a:rPr lang="fa-IR" sz="4000" smtClean="0">
                <a:cs typeface="B Lotus" pitchFamily="2" charset="-78"/>
              </a:rPr>
              <a:t>خبرگزاری ایرنا :</a:t>
            </a:r>
            <a:endParaRPr lang="en-US" sz="4000" smtClean="0">
              <a:cs typeface="B Lotus" pitchFamily="2" charset="-78"/>
            </a:endParaRPr>
          </a:p>
        </p:txBody>
      </p:sp>
      <p:sp>
        <p:nvSpPr>
          <p:cNvPr id="6" name="Text Placeholder 5"/>
          <p:cNvSpPr>
            <a:spLocks noGrp="1"/>
          </p:cNvSpPr>
          <p:nvPr>
            <p:ph type="body" sz="half" idx="2"/>
          </p:nvPr>
        </p:nvSpPr>
        <p:spPr>
          <a:xfrm>
            <a:off x="457200" y="1643063"/>
            <a:ext cx="8329613" cy="4483100"/>
          </a:xfrm>
          <a:solidFill>
            <a:srgbClr val="BD4FC0">
              <a:alpha val="45882"/>
            </a:srgbClr>
          </a:solidFill>
        </p:spPr>
        <p:txBody>
          <a:bodyPr/>
          <a:lstStyle/>
          <a:p>
            <a:r>
              <a:rPr lang="fa-IR" sz="3600" dirty="0" smtClean="0">
                <a:cs typeface="B Titr" pitchFamily="2" charset="-78"/>
              </a:rPr>
              <a:t>موسسه اینتر پرایزآمریکا </a:t>
            </a:r>
            <a:r>
              <a:rPr lang="fa-IR" sz="3200" dirty="0" smtClean="0">
                <a:cs typeface="B Homa" pitchFamily="2" charset="-78"/>
              </a:rPr>
              <a:t>(مغز متفکر نومحافظه کاران)</a:t>
            </a:r>
          </a:p>
          <a:p>
            <a:r>
              <a:rPr lang="fa-IR" sz="6000" b="1" dirty="0" smtClean="0">
                <a:latin typeface="IranNastaliq" pitchFamily="18" charset="0"/>
                <a:cs typeface="IranNastaliq" pitchFamily="18" charset="0"/>
              </a:rPr>
              <a:t>         </a:t>
            </a:r>
            <a:r>
              <a:rPr lang="fa-IR" sz="4400" b="1" dirty="0" smtClean="0">
                <a:latin typeface="IranNastaliq" pitchFamily="18" charset="0"/>
                <a:cs typeface="B Lotus" panose="00000400000000000000" pitchFamily="2" charset="-78"/>
              </a:rPr>
              <a:t>با مطالعه یکساله خود برروی شرایط داخلی ایران نسخه اصلاح شده دستورالعمل آشوب درتهران و8شهر بزرگ ایران </a:t>
            </a:r>
            <a:r>
              <a:rPr lang="fa-IR" sz="4400" b="1" dirty="0" smtClean="0">
                <a:latin typeface="IranNastaliq" pitchFamily="18" charset="0"/>
                <a:cs typeface="B Lotus" panose="00000400000000000000" pitchFamily="2" charset="-78"/>
              </a:rPr>
              <a:t>را اواسط </a:t>
            </a:r>
            <a:r>
              <a:rPr lang="fa-IR" sz="4400" b="1" dirty="0" smtClean="0">
                <a:latin typeface="IranNastaliq" pitchFamily="18" charset="0"/>
                <a:cs typeface="B Lotus" panose="00000400000000000000" pitchFamily="2" charset="-78"/>
              </a:rPr>
              <a:t>خرداد ماه </a:t>
            </a:r>
            <a:r>
              <a:rPr lang="fa-IR" sz="4400" b="1" dirty="0" smtClean="0">
                <a:latin typeface="IranNastaliq" pitchFamily="18" charset="0"/>
                <a:cs typeface="B Lotus" panose="00000400000000000000" pitchFamily="2" charset="-78"/>
              </a:rPr>
              <a:t>تحویل‌مجریان </a:t>
            </a:r>
            <a:r>
              <a:rPr lang="fa-IR" sz="4400" b="1" dirty="0" smtClean="0">
                <a:latin typeface="IranNastaliq" pitchFamily="18" charset="0"/>
                <a:cs typeface="B Lotus" panose="00000400000000000000" pitchFamily="2" charset="-78"/>
              </a:rPr>
              <a:t>آشوب ورابطان اصلاح طلبان (</a:t>
            </a:r>
            <a:r>
              <a:rPr lang="fa-IR" sz="4400" b="1" dirty="0" smtClean="0">
                <a:solidFill>
                  <a:srgbClr val="FF0000"/>
                </a:solidFill>
                <a:latin typeface="IranNastaliq" pitchFamily="18" charset="0"/>
                <a:cs typeface="B Lotus" panose="00000400000000000000" pitchFamily="2" charset="-78"/>
              </a:rPr>
              <a:t>ستاد قیطریه</a:t>
            </a:r>
            <a:r>
              <a:rPr lang="fa-IR" sz="4400" b="1" dirty="0" smtClean="0">
                <a:latin typeface="IranNastaliq" pitchFamily="18" charset="0"/>
                <a:cs typeface="B Lotus" panose="00000400000000000000" pitchFamily="2" charset="-78"/>
              </a:rPr>
              <a:t>) قرار دادند.</a:t>
            </a:r>
            <a:endParaRPr lang="en-US" sz="4400" b="1" dirty="0" smtClean="0">
              <a:latin typeface="IranNastaliq" pitchFamily="18" charset="0"/>
              <a:cs typeface="B Lotus" panose="00000400000000000000" pitchFamily="2" charset="-78"/>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770" decel="100000"/>
                                        <p:tgtEl>
                                          <p:spTgt spid="6">
                                            <p:bg/>
                                          </p:spTgt>
                                        </p:tgtEl>
                                      </p:cBhvr>
                                    </p:animEffect>
                                    <p:animScale>
                                      <p:cBhvr>
                                        <p:cTn id="14" dur="770" decel="100000"/>
                                        <p:tgtEl>
                                          <p:spTgt spid="6">
                                            <p:bg/>
                                          </p:spTgt>
                                        </p:tgtEl>
                                      </p:cBhvr>
                                      <p:from x="10000" y="10000"/>
                                      <p:to x="200000" y="450000"/>
                                    </p:animScale>
                                    <p:animScale>
                                      <p:cBhvr>
                                        <p:cTn id="15" dur="1230" accel="100000" fill="hold">
                                          <p:stCondLst>
                                            <p:cond delay="770"/>
                                          </p:stCondLst>
                                        </p:cTn>
                                        <p:tgtEl>
                                          <p:spTgt spid="6">
                                            <p:bg/>
                                          </p:spTgt>
                                        </p:tgtEl>
                                      </p:cBhvr>
                                      <p:from x="200000" y="450000"/>
                                      <p:to x="100000" y="100000"/>
                                    </p:animScale>
                                    <p:set>
                                      <p:cBhvr>
                                        <p:cTn id="16" dur="770" fill="hold"/>
                                        <p:tgtEl>
                                          <p:spTgt spid="6">
                                            <p:bg/>
                                          </p:spTgt>
                                        </p:tgtEl>
                                        <p:attrNameLst>
                                          <p:attrName>ppt_x</p:attrName>
                                        </p:attrNameLst>
                                      </p:cBhvr>
                                      <p:to>
                                        <p:strVal val="(0.5)"/>
                                      </p:to>
                                    </p:set>
                                    <p:anim from="(0.5)" to="(#ppt_x)" calcmode="lin" valueType="num">
                                      <p:cBhvr>
                                        <p:cTn id="17" dur="1230" accel="100000" fill="hold">
                                          <p:stCondLst>
                                            <p:cond delay="770"/>
                                          </p:stCondLst>
                                        </p:cTn>
                                        <p:tgtEl>
                                          <p:spTgt spid="6">
                                            <p:bg/>
                                          </p:spTgt>
                                        </p:tgtEl>
                                        <p:attrNameLst>
                                          <p:attrName>ppt_x</p:attrName>
                                        </p:attrNameLst>
                                      </p:cBhvr>
                                    </p:anim>
                                    <p:set>
                                      <p:cBhvr>
                                        <p:cTn id="18" dur="770" fill="hold"/>
                                        <p:tgtEl>
                                          <p:spTgt spid="6">
                                            <p:bg/>
                                          </p:spTgt>
                                        </p:tgtEl>
                                        <p:attrNameLst>
                                          <p:attrName>ppt_y</p:attrName>
                                        </p:attrNameLst>
                                      </p:cBhvr>
                                      <p:to>
                                        <p:strVal val="(#ppt_y+0.4)"/>
                                      </p:to>
                                    </p:set>
                                    <p:anim from="(#ppt_y+0.4)" to="(#ppt_y)" calcmode="lin" valueType="num">
                                      <p:cBhvr>
                                        <p:cTn id="19" dur="1230" accel="100000" fill="hold">
                                          <p:stCondLst>
                                            <p:cond delay="770"/>
                                          </p:stCondLst>
                                        </p:cTn>
                                        <p:tgtEl>
                                          <p:spTgt spid="6">
                                            <p:bg/>
                                          </p:spTgt>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770" decel="100000"/>
                                        <p:tgtEl>
                                          <p:spTgt spid="6">
                                            <p:txEl>
                                              <p:pRg st="0" end="0"/>
                                            </p:txEl>
                                          </p:spTgt>
                                        </p:tgtEl>
                                      </p:cBhvr>
                                    </p:animEffect>
                                    <p:animScale>
                                      <p:cBhvr>
                                        <p:cTn id="25" dur="770" decel="100000"/>
                                        <p:tgtEl>
                                          <p:spTgt spid="6">
                                            <p:txEl>
                                              <p:pRg st="0" end="0"/>
                                            </p:txEl>
                                          </p:spTgt>
                                        </p:tgtEl>
                                      </p:cBhvr>
                                      <p:from x="10000" y="10000"/>
                                      <p:to x="200000" y="450000"/>
                                    </p:animScale>
                                    <p:animScale>
                                      <p:cBhvr>
                                        <p:cTn id="26" dur="1230" accel="100000" fill="hold">
                                          <p:stCondLst>
                                            <p:cond delay="770"/>
                                          </p:stCondLst>
                                        </p:cTn>
                                        <p:tgtEl>
                                          <p:spTgt spid="6">
                                            <p:txEl>
                                              <p:pRg st="0" end="0"/>
                                            </p:txEl>
                                          </p:spTgt>
                                        </p:tgtEl>
                                      </p:cBhvr>
                                      <p:from x="200000" y="450000"/>
                                      <p:to x="100000" y="100000"/>
                                    </p:animScale>
                                    <p:set>
                                      <p:cBhvr>
                                        <p:cTn id="27" dur="770" fill="hold"/>
                                        <p:tgtEl>
                                          <p:spTgt spid="6">
                                            <p:txEl>
                                              <p:pRg st="0" end="0"/>
                                            </p:txEl>
                                          </p:spTgt>
                                        </p:tgtEl>
                                        <p:attrNameLst>
                                          <p:attrName>ppt_x</p:attrName>
                                        </p:attrNameLst>
                                      </p:cBhvr>
                                      <p:to>
                                        <p:strVal val="(0.5)"/>
                                      </p:to>
                                    </p:set>
                                    <p:anim from="(0.5)" to="(#ppt_x)" calcmode="lin" valueType="num">
                                      <p:cBhvr>
                                        <p:cTn id="28" dur="1230" accel="100000" fill="hold">
                                          <p:stCondLst>
                                            <p:cond delay="770"/>
                                          </p:stCondLst>
                                        </p:cTn>
                                        <p:tgtEl>
                                          <p:spTgt spid="6">
                                            <p:txEl>
                                              <p:pRg st="0" end="0"/>
                                            </p:txEl>
                                          </p:spTgt>
                                        </p:tgtEl>
                                        <p:attrNameLst>
                                          <p:attrName>ppt_x</p:attrName>
                                        </p:attrNameLst>
                                      </p:cBhvr>
                                    </p:anim>
                                    <p:set>
                                      <p:cBhvr>
                                        <p:cTn id="29" dur="770" fill="hold"/>
                                        <p:tgtEl>
                                          <p:spTgt spid="6">
                                            <p:txEl>
                                              <p:pRg st="0" end="0"/>
                                            </p:txEl>
                                          </p:spTgt>
                                        </p:tgtEl>
                                        <p:attrNameLst>
                                          <p:attrName>ppt_y</p:attrName>
                                        </p:attrNameLst>
                                      </p:cBhvr>
                                      <p:to>
                                        <p:strVal val="(#ppt_y+0.4)"/>
                                      </p:to>
                                    </p:set>
                                    <p:anim from="(#ppt_y+0.4)" to="(#ppt_y)" calcmode="lin" valueType="num">
                                      <p:cBhvr>
                                        <p:cTn id="30" dur="1230" accel="100000" fill="hold">
                                          <p:stCondLst>
                                            <p:cond delay="770"/>
                                          </p:stCondLst>
                                        </p:cTn>
                                        <p:tgtEl>
                                          <p:spTgt spid="6">
                                            <p:txEl>
                                              <p:pRg st="0" end="0"/>
                                            </p:txEl>
                                          </p:spTgt>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770" decel="100000"/>
                                        <p:tgtEl>
                                          <p:spTgt spid="6">
                                            <p:txEl>
                                              <p:pRg st="1" end="1"/>
                                            </p:txEl>
                                          </p:spTgt>
                                        </p:tgtEl>
                                      </p:cBhvr>
                                    </p:animEffect>
                                    <p:animScale>
                                      <p:cBhvr>
                                        <p:cTn id="36" dur="770" decel="100000"/>
                                        <p:tgtEl>
                                          <p:spTgt spid="6">
                                            <p:txEl>
                                              <p:pRg st="1" end="1"/>
                                            </p:txEl>
                                          </p:spTgt>
                                        </p:tgtEl>
                                      </p:cBhvr>
                                      <p:from x="10000" y="10000"/>
                                      <p:to x="200000" y="450000"/>
                                    </p:animScale>
                                    <p:animScale>
                                      <p:cBhvr>
                                        <p:cTn id="37" dur="1230" accel="100000" fill="hold">
                                          <p:stCondLst>
                                            <p:cond delay="770"/>
                                          </p:stCondLst>
                                        </p:cTn>
                                        <p:tgtEl>
                                          <p:spTgt spid="6">
                                            <p:txEl>
                                              <p:pRg st="1" end="1"/>
                                            </p:txEl>
                                          </p:spTgt>
                                        </p:tgtEl>
                                      </p:cBhvr>
                                      <p:from x="200000" y="450000"/>
                                      <p:to x="100000" y="100000"/>
                                    </p:animScale>
                                    <p:set>
                                      <p:cBhvr>
                                        <p:cTn id="38" dur="770" fill="hold"/>
                                        <p:tgtEl>
                                          <p:spTgt spid="6">
                                            <p:txEl>
                                              <p:pRg st="1" end="1"/>
                                            </p:txEl>
                                          </p:spTgt>
                                        </p:tgtEl>
                                        <p:attrNameLst>
                                          <p:attrName>ppt_x</p:attrName>
                                        </p:attrNameLst>
                                      </p:cBhvr>
                                      <p:to>
                                        <p:strVal val="(0.5)"/>
                                      </p:to>
                                    </p:set>
                                    <p:anim from="(0.5)" to="(#ppt_x)" calcmode="lin" valueType="num">
                                      <p:cBhvr>
                                        <p:cTn id="39" dur="1230" accel="100000" fill="hold">
                                          <p:stCondLst>
                                            <p:cond delay="770"/>
                                          </p:stCondLst>
                                        </p:cTn>
                                        <p:tgtEl>
                                          <p:spTgt spid="6">
                                            <p:txEl>
                                              <p:pRg st="1" end="1"/>
                                            </p:txEl>
                                          </p:spTgt>
                                        </p:tgtEl>
                                        <p:attrNameLst>
                                          <p:attrName>ppt_x</p:attrName>
                                        </p:attrNameLst>
                                      </p:cBhvr>
                                    </p:anim>
                                    <p:set>
                                      <p:cBhvr>
                                        <p:cTn id="40" dur="770" fill="hold"/>
                                        <p:tgtEl>
                                          <p:spTgt spid="6">
                                            <p:txEl>
                                              <p:pRg st="1" end="1"/>
                                            </p:txEl>
                                          </p:spTgt>
                                        </p:tgtEl>
                                        <p:attrNameLst>
                                          <p:attrName>ppt_y</p:attrName>
                                        </p:attrNameLst>
                                      </p:cBhvr>
                                      <p:to>
                                        <p:strVal val="(#ppt_y+0.4)"/>
                                      </p:to>
                                    </p:set>
                                    <p:anim from="(#ppt_y+0.4)" to="(#ppt_y)" calcmode="lin" valueType="num">
                                      <p:cBhvr>
                                        <p:cTn id="41" dur="1230" accel="100000" fill="hold">
                                          <p:stCondLst>
                                            <p:cond delay="770"/>
                                          </p:stCondLst>
                                        </p:cTn>
                                        <p:tgtEl>
                                          <p:spTgt spid="6">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43063"/>
            <a:ext cx="7772400" cy="4125912"/>
          </a:xfrm>
          <a:gradFill>
            <a:gsLst>
              <a:gs pos="0">
                <a:srgbClr val="FFEFD1"/>
              </a:gs>
              <a:gs pos="64999">
                <a:srgbClr val="F0EBD5"/>
              </a:gs>
              <a:gs pos="100000">
                <a:srgbClr val="D1C39F"/>
              </a:gs>
            </a:gsLst>
            <a:lin ang="5400000" scaled="0"/>
          </a:gradFill>
        </p:spPr>
        <p:txBody>
          <a:bodyPr rtlCol="1">
            <a:normAutofit fontScale="90000"/>
          </a:bodyPr>
          <a:lstStyle/>
          <a:p>
            <a:pPr eaLnBrk="1" fontAlgn="auto" hangingPunct="1">
              <a:spcAft>
                <a:spcPts val="0"/>
              </a:spcAft>
              <a:defRPr/>
            </a:pPr>
            <a:r>
              <a:rPr lang="fa-IR" sz="2400" dirty="0" smtClean="0">
                <a:cs typeface="B Titr" pitchFamily="2" charset="-78"/>
              </a:rPr>
              <a:t/>
            </a:r>
            <a:br>
              <a:rPr lang="fa-IR" sz="2400" dirty="0" smtClean="0">
                <a:cs typeface="B Titr" pitchFamily="2" charset="-78"/>
              </a:rPr>
            </a:br>
            <a:r>
              <a:rPr lang="fa-IR" sz="2400" dirty="0" smtClean="0">
                <a:cs typeface="B Titr" pitchFamily="2" charset="-78"/>
              </a:rPr>
              <a:t>روزی که خانم رایس وزیر خارجه سابق آمریکا موفق شد بودجه 85 میلیارد دلاری را برای تغییر رژیم در ایران از طریق کنگره در اختیار «خانه آزادی» موسسه زیر مجموعه سازمان سیا قرار دهد در برابر نمایندگان کنگره می گوید: </a:t>
            </a:r>
            <a:br>
              <a:rPr lang="fa-IR" sz="2400" dirty="0" smtClean="0">
                <a:cs typeface="B Titr" pitchFamily="2" charset="-78"/>
              </a:rPr>
            </a:br>
            <a:r>
              <a:rPr lang="fa-IR" sz="2400" dirty="0" smtClean="0">
                <a:cs typeface="B Titr" pitchFamily="2" charset="-78"/>
              </a:rPr>
              <a:t/>
            </a:r>
            <a:br>
              <a:rPr lang="fa-IR" sz="2400" dirty="0" smtClean="0">
                <a:cs typeface="B Titr" pitchFamily="2" charset="-78"/>
              </a:rPr>
            </a:br>
            <a:r>
              <a:rPr lang="fa-IR" sz="2800" dirty="0" smtClean="0">
                <a:solidFill>
                  <a:srgbClr val="FF0000"/>
                </a:solidFill>
                <a:cs typeface="B Titr" pitchFamily="2" charset="-78"/>
              </a:rPr>
              <a:t>« ما توانستیم با یک </a:t>
            </a:r>
            <a:r>
              <a:rPr lang="fa-IR" sz="3600" dirty="0" smtClean="0">
                <a:solidFill>
                  <a:srgbClr val="FF0000"/>
                </a:solidFill>
                <a:cs typeface="B Titr" pitchFamily="2" charset="-78"/>
              </a:rPr>
              <a:t>براندازی نرم </a:t>
            </a:r>
            <a:r>
              <a:rPr lang="fa-IR" sz="2800" dirty="0" smtClean="0">
                <a:solidFill>
                  <a:srgbClr val="FF0000"/>
                </a:solidFill>
                <a:cs typeface="B Titr" pitchFamily="2" charset="-78"/>
              </a:rPr>
              <a:t>از لهستان و با جنبش همبستگی تا پشت مرزهای روسیه، انقلاب رنگین را سامان دهیم و رژیم های حاکم را ساقط و رژیم های دموکراتیک مورد نظر آمریکا را به قدرت برسانیم تنها راه برای تغییر نظام </a:t>
            </a:r>
            <a:r>
              <a:rPr lang="fa-IR" sz="3600" dirty="0" smtClean="0">
                <a:solidFill>
                  <a:srgbClr val="FF0000"/>
                </a:solidFill>
                <a:cs typeface="B Titr" pitchFamily="2" charset="-78"/>
              </a:rPr>
              <a:t>در</a:t>
            </a:r>
            <a:r>
              <a:rPr lang="fa-IR" sz="4400" dirty="0" smtClean="0">
                <a:solidFill>
                  <a:srgbClr val="FF0000"/>
                </a:solidFill>
                <a:cs typeface="B Titr" pitchFamily="2" charset="-78"/>
              </a:rPr>
              <a:t> ایران</a:t>
            </a:r>
            <a:r>
              <a:rPr lang="fa-IR" sz="2800" dirty="0" smtClean="0">
                <a:solidFill>
                  <a:srgbClr val="FF0000"/>
                </a:solidFill>
                <a:cs typeface="B Titr" pitchFamily="2" charset="-78"/>
              </a:rPr>
              <a:t>، استفاده از همین تجربه است»</a:t>
            </a:r>
            <a:r>
              <a:rPr lang="en-US" sz="2800" dirty="0" smtClean="0">
                <a:cs typeface="B Titr" pitchFamily="2" charset="-78"/>
              </a:rPr>
              <a:t/>
            </a:r>
            <a:br>
              <a:rPr lang="en-US" sz="2800" dirty="0" smtClean="0">
                <a:cs typeface="B Titr" pitchFamily="2" charset="-78"/>
              </a:rPr>
            </a:br>
            <a:endParaRPr lang="fa-IR" sz="2800" dirty="0">
              <a:cs typeface="B Titr" pitchFamily="2" charset="-78"/>
            </a:endParaRPr>
          </a:p>
        </p:txBody>
      </p:sp>
      <p:sp>
        <p:nvSpPr>
          <p:cNvPr id="3" name="Text Placeholder 2"/>
          <p:cNvSpPr>
            <a:spLocks noGrp="1"/>
          </p:cNvSpPr>
          <p:nvPr>
            <p:ph type="body" idx="1"/>
          </p:nvPr>
        </p:nvSpPr>
        <p:spPr>
          <a:xfrm>
            <a:off x="714375" y="357188"/>
            <a:ext cx="7772400" cy="928687"/>
          </a:xfrm>
          <a:solidFill>
            <a:schemeClr val="accent2">
              <a:alpha val="18039"/>
            </a:schemeClr>
          </a:solidFill>
        </p:spPr>
        <p:txBody>
          <a:bodyPr/>
          <a:lstStyle/>
          <a:p>
            <a:pPr eaLnBrk="1" hangingPunct="1"/>
            <a:r>
              <a:rPr lang="fa-IR" sz="3200" smtClean="0">
                <a:solidFill>
                  <a:schemeClr val="tx1"/>
                </a:solidFill>
                <a:cs typeface="B Titr" pitchFamily="2" charset="-78"/>
              </a:rPr>
              <a:t>نظررایس (وزیر سابق خارجه آمریکا):</a:t>
            </a: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500063" y="285750"/>
            <a:ext cx="4614862" cy="441325"/>
          </a:xfrm>
          <a:solidFill>
            <a:schemeClr val="tx2">
              <a:alpha val="16862"/>
            </a:schemeClr>
          </a:solidFill>
        </p:spPr>
        <p:txBody>
          <a:bodyPr/>
          <a:lstStyle/>
          <a:p>
            <a:pPr eaLnBrk="1" hangingPunct="1"/>
            <a:r>
              <a:rPr lang="fa-IR" sz="2400" smtClean="0"/>
              <a:t>مسئله انتخابات (پاشنه آشیل):</a:t>
            </a:r>
          </a:p>
        </p:txBody>
      </p:sp>
      <p:pic>
        <p:nvPicPr>
          <p:cNvPr id="19459" name="Content Placeholder 6" descr="333.JPG"/>
          <p:cNvPicPr>
            <a:picLocks noGrp="1" noChangeAspect="1"/>
          </p:cNvPicPr>
          <p:nvPr>
            <p:ph idx="1"/>
          </p:nvPr>
        </p:nvPicPr>
        <p:blipFill>
          <a:blip r:embed="rId3"/>
          <a:srcRect/>
          <a:stretch>
            <a:fillRect/>
          </a:stretch>
        </p:blipFill>
        <p:spPr>
          <a:xfrm>
            <a:off x="5429250" y="857250"/>
            <a:ext cx="3114675" cy="2211710"/>
          </a:xfrm>
        </p:spPr>
      </p:pic>
      <p:sp>
        <p:nvSpPr>
          <p:cNvPr id="19460" name="Text Placeholder 5"/>
          <p:cNvSpPr>
            <a:spLocks noGrp="1"/>
          </p:cNvSpPr>
          <p:nvPr>
            <p:ph type="body" sz="half" idx="2"/>
          </p:nvPr>
        </p:nvSpPr>
        <p:spPr>
          <a:xfrm>
            <a:off x="457200" y="857250"/>
            <a:ext cx="4972050" cy="5500688"/>
          </a:xfrm>
          <a:blipFill dpi="0" rotWithShape="1">
            <a:blip r:embed="rId4"/>
            <a:srcRect/>
            <a:tile tx="0" ty="0" sx="100000" sy="100000" flip="none" algn="tl"/>
          </a:blipFill>
        </p:spPr>
        <p:txBody>
          <a:bodyPr/>
          <a:lstStyle/>
          <a:p>
            <a:pPr eaLnBrk="1" hangingPunct="1"/>
            <a:r>
              <a:rPr lang="fa-IR" sz="2400" dirty="0" smtClean="0">
                <a:cs typeface="B Titr" pitchFamily="2" charset="-78"/>
              </a:rPr>
              <a:t>     یکی از عوامل عمده و مهم برای ایجاد انقلاب مخملی در هر کشور ، مسئله </a:t>
            </a:r>
            <a:r>
              <a:rPr lang="fa-IR" sz="4000" dirty="0" smtClean="0">
                <a:cs typeface="B Titr" pitchFamily="2" charset="-78"/>
              </a:rPr>
              <a:t>«</a:t>
            </a:r>
            <a:r>
              <a:rPr lang="fa-IR" sz="4000" dirty="0" smtClean="0">
                <a:solidFill>
                  <a:srgbClr val="FF0000"/>
                </a:solidFill>
                <a:cs typeface="B Titr" pitchFamily="2" charset="-78"/>
              </a:rPr>
              <a:t>انتخابات</a:t>
            </a:r>
            <a:r>
              <a:rPr lang="fa-IR" sz="4000" dirty="0" smtClean="0">
                <a:cs typeface="B Titr" pitchFamily="2" charset="-78"/>
              </a:rPr>
              <a:t>» </a:t>
            </a:r>
            <a:r>
              <a:rPr lang="fa-IR" sz="2400" dirty="0" smtClean="0">
                <a:cs typeface="B Titr" pitchFamily="2" charset="-78"/>
              </a:rPr>
              <a:t>بوده است. به عنوان  مثال انقلاب مخملی در </a:t>
            </a:r>
            <a:r>
              <a:rPr lang="fa-IR" sz="2800" dirty="0" smtClean="0">
                <a:cs typeface="B Titr" pitchFamily="2" charset="-78"/>
              </a:rPr>
              <a:t>گرجستان</a:t>
            </a:r>
            <a:r>
              <a:rPr lang="fa-IR" sz="2400" dirty="0" smtClean="0">
                <a:cs typeface="B Titr" pitchFamily="2" charset="-78"/>
              </a:rPr>
              <a:t>(</a:t>
            </a:r>
            <a:r>
              <a:rPr lang="fa-IR" sz="2400" dirty="0" smtClean="0">
                <a:solidFill>
                  <a:srgbClr val="FF0000"/>
                </a:solidFill>
                <a:cs typeface="B Titr" pitchFamily="2" charset="-78"/>
              </a:rPr>
              <a:t> انقلاب گل رز</a:t>
            </a:r>
            <a:r>
              <a:rPr lang="fa-IR" sz="2400" dirty="0" smtClean="0">
                <a:cs typeface="B Titr" pitchFamily="2" charset="-78"/>
              </a:rPr>
              <a:t>) در سال 2003 پیرامون انتخابات پارلمانی، انقلاب مخملی در</a:t>
            </a:r>
            <a:r>
              <a:rPr lang="fa-IR" sz="2800" dirty="0" smtClean="0">
                <a:cs typeface="B Titr" pitchFamily="2" charset="-78"/>
              </a:rPr>
              <a:t> اوکراین</a:t>
            </a:r>
            <a:r>
              <a:rPr lang="fa-IR" sz="2400" dirty="0" smtClean="0">
                <a:cs typeface="B Titr" pitchFamily="2" charset="-78"/>
              </a:rPr>
              <a:t>( </a:t>
            </a:r>
            <a:r>
              <a:rPr lang="fa-IR" sz="2400" dirty="0" smtClean="0">
                <a:solidFill>
                  <a:srgbClr val="FF0000"/>
                </a:solidFill>
                <a:cs typeface="B Titr" pitchFamily="2" charset="-78"/>
              </a:rPr>
              <a:t>انقلاب نارنجی</a:t>
            </a:r>
            <a:r>
              <a:rPr lang="fa-IR" sz="2400" dirty="0" smtClean="0">
                <a:cs typeface="B Titr" pitchFamily="2" charset="-78"/>
              </a:rPr>
              <a:t>) در سال 2004 پیرامون انتخابات ریاست جمهوری،</a:t>
            </a:r>
          </a:p>
          <a:p>
            <a:pPr eaLnBrk="1" hangingPunct="1"/>
            <a:r>
              <a:rPr lang="fa-IR" sz="2400" dirty="0" smtClean="0">
                <a:cs typeface="B Titr" pitchFamily="2" charset="-78"/>
              </a:rPr>
              <a:t> انقلاب مخملی در </a:t>
            </a:r>
            <a:r>
              <a:rPr lang="fa-IR" sz="2800" dirty="0" smtClean="0">
                <a:cs typeface="B Titr" pitchFamily="2" charset="-78"/>
              </a:rPr>
              <a:t>قرقیزستان</a:t>
            </a:r>
            <a:r>
              <a:rPr lang="fa-IR" sz="2400" dirty="0" smtClean="0">
                <a:cs typeface="B Titr" pitchFamily="2" charset="-78"/>
              </a:rPr>
              <a:t> ( </a:t>
            </a:r>
            <a:r>
              <a:rPr lang="fa-IR" sz="2400" dirty="0" smtClean="0">
                <a:solidFill>
                  <a:srgbClr val="FF0000"/>
                </a:solidFill>
                <a:cs typeface="B Titr" pitchFamily="2" charset="-78"/>
              </a:rPr>
              <a:t>انقلاب لاله ای</a:t>
            </a:r>
            <a:r>
              <a:rPr lang="fa-IR" sz="2400" dirty="0" smtClean="0">
                <a:cs typeface="B Titr" pitchFamily="2" charset="-78"/>
              </a:rPr>
              <a:t>)در سال 2005 پیرامون انتخابات پارلمانی و انقلاب مخملی در </a:t>
            </a:r>
            <a:r>
              <a:rPr lang="fa-IR" sz="2800" dirty="0" smtClean="0">
                <a:cs typeface="B Titr" pitchFamily="2" charset="-78"/>
              </a:rPr>
              <a:t>ایران</a:t>
            </a:r>
            <a:r>
              <a:rPr lang="fa-IR" sz="2400" dirty="0" smtClean="0">
                <a:cs typeface="B Titr" pitchFamily="2" charset="-78"/>
              </a:rPr>
              <a:t>  ( </a:t>
            </a:r>
            <a:r>
              <a:rPr lang="fa-IR" sz="2400" dirty="0" smtClean="0">
                <a:solidFill>
                  <a:srgbClr val="FF0000"/>
                </a:solidFill>
                <a:cs typeface="B Titr" pitchFamily="2" charset="-78"/>
              </a:rPr>
              <a:t>انقلاب سبز</a:t>
            </a:r>
            <a:r>
              <a:rPr lang="fa-IR" sz="2400" dirty="0" smtClean="0">
                <a:cs typeface="B Titr" pitchFamily="2" charset="-78"/>
              </a:rPr>
              <a:t>) در سال 2009 پیرامون انتخابات ریاست جمهوری بوده است.</a:t>
            </a:r>
            <a:endParaRPr lang="en-US" sz="2400" dirty="0" smtClean="0">
              <a:cs typeface="B Titr" pitchFamily="2" charset="-78"/>
            </a:endParaRPr>
          </a:p>
          <a:p>
            <a:pPr eaLnBrk="1" hangingPunct="1"/>
            <a:endParaRPr lang="fa-IR" sz="2400" dirty="0" smtClean="0">
              <a:cs typeface="B Titr" pitchFamily="2" charset="-78"/>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8"/>
                                        </p:tgtEl>
                                        <p:attrNameLst>
                                          <p:attrName>style.visibility</p:attrName>
                                        </p:attrNameLst>
                                      </p:cBhvr>
                                      <p:to>
                                        <p:strVal val="visible"/>
                                      </p:to>
                                    </p:set>
                                    <p:anim calcmode="discrete" valueType="clr">
                                      <p:cBhvr override="childStyle">
                                        <p:cTn id="7"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gtEl>
                                        <p:attrNameLst>
                                          <p:attrName>fillcolor</p:attrName>
                                        </p:attrNameLst>
                                      </p:cBhvr>
                                      <p:tavLst>
                                        <p:tav tm="0">
                                          <p:val>
                                            <p:clrVal>
                                              <a:schemeClr val="accent2"/>
                                            </p:clrVal>
                                          </p:val>
                                        </p:tav>
                                        <p:tav tm="50000">
                                          <p:val>
                                            <p:clrVal>
                                              <a:schemeClr val="hlink"/>
                                            </p:clrVal>
                                          </p:val>
                                        </p:tav>
                                      </p:tavLst>
                                    </p:anim>
                                    <p:set>
                                      <p:cBhvr>
                                        <p:cTn id="9" dur="80"/>
                                        <p:tgtEl>
                                          <p:spTgt spid="1945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slide(fromBottom)">
                                      <p:cBhvr>
                                        <p:cTn id="14" dur="1000"/>
                                        <p:tgtEl>
                                          <p:spTgt spid="1945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9460">
                                            <p:bg/>
                                          </p:spTgt>
                                        </p:tgtEl>
                                        <p:attrNameLst>
                                          <p:attrName>style.visibility</p:attrName>
                                        </p:attrNameLst>
                                      </p:cBhvr>
                                      <p:to>
                                        <p:strVal val="visible"/>
                                      </p:to>
                                    </p:set>
                                    <p:anim calcmode="lin" valueType="num">
                                      <p:cBhvr>
                                        <p:cTn id="19" dur="2000" fill="hold"/>
                                        <p:tgtEl>
                                          <p:spTgt spid="19460">
                                            <p:bg/>
                                          </p:spTgt>
                                        </p:tgtEl>
                                        <p:attrNameLst>
                                          <p:attrName>ppt_x</p:attrName>
                                        </p:attrNameLst>
                                      </p:cBhvr>
                                      <p:tavLst>
                                        <p:tav tm="0">
                                          <p:val>
                                            <p:strVal val="#ppt_x-.2"/>
                                          </p:val>
                                        </p:tav>
                                        <p:tav tm="100000">
                                          <p:val>
                                            <p:strVal val="#ppt_x"/>
                                          </p:val>
                                        </p:tav>
                                      </p:tavLst>
                                    </p:anim>
                                    <p:anim calcmode="lin" valueType="num">
                                      <p:cBhvr>
                                        <p:cTn id="20" dur="2000" fill="hold"/>
                                        <p:tgtEl>
                                          <p:spTgt spid="19460">
                                            <p:bg/>
                                          </p:spTgt>
                                        </p:tgtEl>
                                        <p:attrNameLst>
                                          <p:attrName>ppt_y</p:attrName>
                                        </p:attrNameLst>
                                      </p:cBhvr>
                                      <p:tavLst>
                                        <p:tav tm="0">
                                          <p:val>
                                            <p:strVal val="#ppt_y"/>
                                          </p:val>
                                        </p:tav>
                                        <p:tav tm="100000">
                                          <p:val>
                                            <p:strVal val="#ppt_y"/>
                                          </p:val>
                                        </p:tav>
                                      </p:tavLst>
                                    </p:anim>
                                    <p:animEffect transition="in" filter="wipe(right)" prLst="gradientSize: 0.1">
                                      <p:cBhvr>
                                        <p:cTn id="21" dur="2000"/>
                                        <p:tgtEl>
                                          <p:spTgt spid="19460">
                                            <p:bg/>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9460">
                                            <p:txEl>
                                              <p:pRg st="0" end="0"/>
                                            </p:txEl>
                                          </p:spTgt>
                                        </p:tgtEl>
                                        <p:attrNameLst>
                                          <p:attrName>style.visibility</p:attrName>
                                        </p:attrNameLst>
                                      </p:cBhvr>
                                      <p:to>
                                        <p:strVal val="visible"/>
                                      </p:to>
                                    </p:set>
                                    <p:anim calcmode="lin" valueType="num">
                                      <p:cBhvr>
                                        <p:cTn id="26" dur="2000" fill="hold"/>
                                        <p:tgtEl>
                                          <p:spTgt spid="19460">
                                            <p:txEl>
                                              <p:pRg st="0" end="0"/>
                                            </p:txEl>
                                          </p:spTgt>
                                        </p:tgtEl>
                                        <p:attrNameLst>
                                          <p:attrName>ppt_x</p:attrName>
                                        </p:attrNameLst>
                                      </p:cBhvr>
                                      <p:tavLst>
                                        <p:tav tm="0">
                                          <p:val>
                                            <p:strVal val="#ppt_x-.2"/>
                                          </p:val>
                                        </p:tav>
                                        <p:tav tm="100000">
                                          <p:val>
                                            <p:strVal val="#ppt_x"/>
                                          </p:val>
                                        </p:tav>
                                      </p:tavLst>
                                    </p:anim>
                                    <p:anim calcmode="lin" valueType="num">
                                      <p:cBhvr>
                                        <p:cTn id="27" dur="2000" fill="hold"/>
                                        <p:tgtEl>
                                          <p:spTgt spid="1946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2000"/>
                                        <p:tgtEl>
                                          <p:spTgt spid="1946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9460">
                                            <p:txEl>
                                              <p:pRg st="1" end="1"/>
                                            </p:txEl>
                                          </p:spTgt>
                                        </p:tgtEl>
                                        <p:attrNameLst>
                                          <p:attrName>style.visibility</p:attrName>
                                        </p:attrNameLst>
                                      </p:cBhvr>
                                      <p:to>
                                        <p:strVal val="visible"/>
                                      </p:to>
                                    </p:set>
                                    <p:anim calcmode="lin" valueType="num">
                                      <p:cBhvr>
                                        <p:cTn id="33" dur="2000" fill="hold"/>
                                        <p:tgtEl>
                                          <p:spTgt spid="19460">
                                            <p:txEl>
                                              <p:pRg st="1" end="1"/>
                                            </p:txEl>
                                          </p:spTgt>
                                        </p:tgtEl>
                                        <p:attrNameLst>
                                          <p:attrName>ppt_x</p:attrName>
                                        </p:attrNameLst>
                                      </p:cBhvr>
                                      <p:tavLst>
                                        <p:tav tm="0">
                                          <p:val>
                                            <p:strVal val="#ppt_x-.2"/>
                                          </p:val>
                                        </p:tav>
                                        <p:tav tm="100000">
                                          <p:val>
                                            <p:strVal val="#ppt_x"/>
                                          </p:val>
                                        </p:tav>
                                      </p:tavLst>
                                    </p:anim>
                                    <p:anim calcmode="lin" valueType="num">
                                      <p:cBhvr>
                                        <p:cTn id="34" dur="2000" fill="hold"/>
                                        <p:tgtEl>
                                          <p:spTgt spid="1946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5" dur="2000"/>
                                        <p:tgtEl>
                                          <p:spTgt spid="194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60"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58175" cy="1162050"/>
          </a:xfrm>
          <a:solidFill>
            <a:srgbClr val="FFFF00">
              <a:alpha val="36862"/>
            </a:srgbClr>
          </a:solidFill>
        </p:spPr>
        <p:txBody>
          <a:bodyPr/>
          <a:lstStyle/>
          <a:p>
            <a:r>
              <a:rPr lang="fa-IR" sz="3600" smtClean="0">
                <a:cs typeface="B Titr" pitchFamily="2" charset="-78"/>
              </a:rPr>
              <a:t>گزارش شبکه آرتی.آر روسیه :</a:t>
            </a:r>
            <a:endParaRPr lang="en-US" sz="3600" smtClean="0">
              <a:cs typeface="B Titr" pitchFamily="2" charset="-78"/>
            </a:endParaRPr>
          </a:p>
        </p:txBody>
      </p:sp>
      <p:sp>
        <p:nvSpPr>
          <p:cNvPr id="4" name="Text Placeholder 3"/>
          <p:cNvSpPr>
            <a:spLocks noGrp="1"/>
          </p:cNvSpPr>
          <p:nvPr>
            <p:ph type="body" sz="half" idx="2"/>
          </p:nvPr>
        </p:nvSpPr>
        <p:spPr>
          <a:xfrm>
            <a:off x="457200" y="1857375"/>
            <a:ext cx="8329613" cy="4429125"/>
          </a:xfrm>
          <a:solidFill>
            <a:srgbClr val="E329E3">
              <a:alpha val="27843"/>
            </a:srgbClr>
          </a:solidFill>
        </p:spPr>
        <p:txBody>
          <a:bodyPr/>
          <a:lstStyle/>
          <a:p>
            <a:r>
              <a:rPr lang="fa-IR" sz="3600" smtClean="0">
                <a:cs typeface="B Traffic" pitchFamily="2" charset="-78"/>
              </a:rPr>
              <a:t>تظاهرات واغتشاشات خیابانی مردم ایران شبیه صحنه هایی است که در</a:t>
            </a:r>
            <a:r>
              <a:rPr lang="fa-IR" sz="4000" b="1" smtClean="0">
                <a:cs typeface="B Traffic" pitchFamily="2" charset="-78"/>
              </a:rPr>
              <a:t> انقلاب های مخملی  </a:t>
            </a:r>
            <a:r>
              <a:rPr lang="fa-IR" sz="4000" smtClean="0">
                <a:cs typeface="B Traffic" pitchFamily="2" charset="-78"/>
              </a:rPr>
              <a:t>و</a:t>
            </a:r>
            <a:r>
              <a:rPr lang="fa-IR" sz="4000" b="1" smtClean="0">
                <a:cs typeface="B Traffic" pitchFamily="2" charset="-78"/>
              </a:rPr>
              <a:t>نارنجی</a:t>
            </a:r>
            <a:r>
              <a:rPr lang="fa-IR" sz="4000" smtClean="0">
                <a:cs typeface="B Traffic" pitchFamily="2" charset="-78"/>
              </a:rPr>
              <a:t> </a:t>
            </a:r>
            <a:r>
              <a:rPr lang="fa-IR" sz="3600" smtClean="0">
                <a:cs typeface="B Traffic" pitchFamily="2" charset="-78"/>
              </a:rPr>
              <a:t>دیده میشود.</a:t>
            </a:r>
          </a:p>
          <a:p>
            <a:r>
              <a:rPr lang="fa-IR" sz="3600" smtClean="0">
                <a:cs typeface="B Traffic" pitchFamily="2" charset="-78"/>
              </a:rPr>
              <a:t>نامزد شکست خورده این انتخابات از حمایت کامل </a:t>
            </a:r>
            <a:r>
              <a:rPr lang="fa-IR" sz="3600" smtClean="0">
                <a:cs typeface="B Titr" pitchFamily="2" charset="-78"/>
              </a:rPr>
              <a:t>رسانه های غربی </a:t>
            </a:r>
            <a:r>
              <a:rPr lang="fa-IR" sz="3600" smtClean="0">
                <a:cs typeface="B Traffic" pitchFamily="2" charset="-78"/>
              </a:rPr>
              <a:t>برخوردار است.</a:t>
            </a:r>
          </a:p>
          <a:p>
            <a:r>
              <a:rPr lang="fa-IR" sz="3600" smtClean="0">
                <a:cs typeface="B Titr" pitchFamily="2" charset="-78"/>
              </a:rPr>
              <a:t>زنان </a:t>
            </a:r>
            <a:r>
              <a:rPr lang="fa-IR" sz="3600" smtClean="0">
                <a:cs typeface="B Traffic" pitchFamily="2" charset="-78"/>
              </a:rPr>
              <a:t>در این مبارزات تصمیم گرفته اند که مشخص کنند چگونه میخواهند سر خود را بپوشانند.</a:t>
            </a:r>
            <a:endParaRPr lang="en-US" sz="3600" smtClean="0">
              <a:cs typeface="B Traffic" pitchFamily="2" charset="-78"/>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anim calcmode="lin" valueType="num">
                                      <p:cBhvr>
                                        <p:cTn id="13" dur="1000" fill="hold"/>
                                        <p:tgtEl>
                                          <p:spTgt spid="4">
                                            <p:bg/>
                                          </p:spTgt>
                                        </p:tgtEl>
                                        <p:attrNameLst>
                                          <p:attrName>ppt_x</p:attrName>
                                        </p:attrNameLst>
                                      </p:cBhvr>
                                      <p:tavLst>
                                        <p:tav tm="0">
                                          <p:val>
                                            <p:strVal val="#ppt_x"/>
                                          </p:val>
                                        </p:tav>
                                        <p:tav tm="100000">
                                          <p:val>
                                            <p:strVal val="#ppt_x"/>
                                          </p:val>
                                        </p:tav>
                                      </p:tavLst>
                                    </p:anim>
                                    <p:anim calcmode="lin" valueType="num">
                                      <p:cBhvr>
                                        <p:cTn id="14"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1857375"/>
            <a:ext cx="7772400" cy="3911600"/>
          </a:xfrm>
          <a:gradFill>
            <a:gsLst>
              <a:gs pos="0">
                <a:srgbClr val="FFEFD1"/>
              </a:gs>
              <a:gs pos="64999">
                <a:srgbClr val="F0EBD5"/>
              </a:gs>
              <a:gs pos="100000">
                <a:srgbClr val="D1C39F"/>
              </a:gs>
            </a:gsLst>
            <a:lin ang="5400000" scaled="0"/>
          </a:gradFill>
        </p:spPr>
        <p:txBody>
          <a:bodyPr rtlCol="1">
            <a:normAutofit fontScale="90000"/>
          </a:bodyPr>
          <a:lstStyle/>
          <a:p>
            <a:pPr eaLnBrk="1" fontAlgn="auto" hangingPunct="1">
              <a:spcAft>
                <a:spcPts val="0"/>
              </a:spcAft>
              <a:defRPr/>
            </a:pPr>
            <a:r>
              <a:rPr lang="en-US" dirty="0" smtClean="0"/>
              <a:t/>
            </a:r>
            <a:br>
              <a:rPr lang="en-US" dirty="0" smtClean="0"/>
            </a:br>
            <a:r>
              <a:rPr lang="fa-IR" dirty="0" smtClean="0">
                <a:cs typeface="B Traffic" pitchFamily="2" charset="-78"/>
              </a:rPr>
              <a:t>1-</a:t>
            </a:r>
            <a:r>
              <a:rPr lang="fa-IR" sz="3100" dirty="0" smtClean="0">
                <a:cs typeface="B Traffic" pitchFamily="2" charset="-78"/>
              </a:rPr>
              <a:t>وجود یک کاندیدای کاریزما و مخالف منافع غرب و تخریب گسترده وی.</a:t>
            </a:r>
            <a:r>
              <a:rPr lang="en-US" sz="3100" dirty="0" smtClean="0">
                <a:cs typeface="B Traffic" pitchFamily="2" charset="-78"/>
              </a:rPr>
              <a:t/>
            </a:r>
            <a:br>
              <a:rPr lang="en-US" sz="3100" dirty="0" smtClean="0">
                <a:cs typeface="B Traffic" pitchFamily="2" charset="-78"/>
              </a:rPr>
            </a:br>
            <a:r>
              <a:rPr lang="fa-IR" sz="3100" dirty="0" smtClean="0">
                <a:cs typeface="B Traffic" pitchFamily="2" charset="-78"/>
              </a:rPr>
              <a:t>2-وجود یک کاندیدای مخالف نظام که بتواند رهبری اپوزیسیون را بر عهده گیرد.</a:t>
            </a:r>
            <a:r>
              <a:rPr lang="en-US" sz="3100" dirty="0" smtClean="0">
                <a:cs typeface="B Traffic" pitchFamily="2" charset="-78"/>
              </a:rPr>
              <a:t/>
            </a:r>
            <a:br>
              <a:rPr lang="en-US" sz="3100" dirty="0" smtClean="0">
                <a:cs typeface="B Traffic" pitchFamily="2" charset="-78"/>
              </a:rPr>
            </a:br>
            <a:r>
              <a:rPr lang="fa-IR" sz="3100" dirty="0" smtClean="0">
                <a:cs typeface="B Traffic" pitchFamily="2" charset="-78"/>
              </a:rPr>
              <a:t>3-اتهام علیه نظام برای تقلب در انتخابات و لزوم وجود ناظران غیر قانونی.</a:t>
            </a:r>
            <a:r>
              <a:rPr lang="en-US" sz="3100" dirty="0" smtClean="0"/>
              <a:t/>
            </a:r>
            <a:br>
              <a:rPr lang="en-US" sz="3100" dirty="0" smtClean="0"/>
            </a:br>
            <a:endParaRPr lang="fa-IR" sz="3100" dirty="0"/>
          </a:p>
        </p:txBody>
      </p:sp>
      <p:sp>
        <p:nvSpPr>
          <p:cNvPr id="6" name="Text Placeholder 5"/>
          <p:cNvSpPr>
            <a:spLocks noGrp="1"/>
          </p:cNvSpPr>
          <p:nvPr>
            <p:ph type="body" idx="1"/>
          </p:nvPr>
        </p:nvSpPr>
        <p:spPr>
          <a:xfrm>
            <a:off x="714375" y="500063"/>
            <a:ext cx="7786688" cy="785812"/>
          </a:xfrm>
          <a:solidFill>
            <a:schemeClr val="accent2">
              <a:alpha val="21000"/>
            </a:schemeClr>
          </a:solidFill>
        </p:spPr>
        <p:txBody>
          <a:bodyPr rtlCol="1">
            <a:normAutofit fontScale="55000" lnSpcReduction="20000"/>
          </a:bodyPr>
          <a:lstStyle/>
          <a:p>
            <a:pPr eaLnBrk="1" fontAlgn="auto" hangingPunct="1">
              <a:spcAft>
                <a:spcPts val="0"/>
              </a:spcAft>
              <a:buFont typeface="Arial" pitchFamily="34" charset="0"/>
              <a:buNone/>
              <a:defRPr/>
            </a:pPr>
            <a:endParaRPr lang="fa-IR" sz="2800" b="1" dirty="0" smtClean="0">
              <a:cs typeface="B Titr" pitchFamily="2" charset="-78"/>
            </a:endParaRPr>
          </a:p>
          <a:p>
            <a:pPr eaLnBrk="1" fontAlgn="auto" hangingPunct="1">
              <a:spcAft>
                <a:spcPts val="0"/>
              </a:spcAft>
              <a:buFont typeface="Arial" pitchFamily="34" charset="0"/>
              <a:buNone/>
              <a:defRPr/>
            </a:pPr>
            <a:r>
              <a:rPr lang="fa-IR" sz="5100" b="1" dirty="0" smtClean="0">
                <a:solidFill>
                  <a:schemeClr val="tx1"/>
                </a:solidFill>
                <a:cs typeface="B Titr" pitchFamily="2" charset="-78"/>
              </a:rPr>
              <a:t>عوامل اساسی در بروز مقدمات وقوع انقلاب مخملی:</a:t>
            </a:r>
            <a:endParaRPr lang="en-US" sz="5100" dirty="0" smtClean="0">
              <a:solidFill>
                <a:schemeClr val="tx1"/>
              </a:solidFill>
              <a:cs typeface="B Titr" pitchFamily="2" charset="-78"/>
            </a:endParaRPr>
          </a:p>
          <a:p>
            <a:pPr eaLnBrk="1" fontAlgn="auto" hangingPunct="1">
              <a:spcAft>
                <a:spcPts val="0"/>
              </a:spcAft>
              <a:buFont typeface="Arial" pitchFamily="34" charset="0"/>
              <a:buNone/>
              <a:defRPr/>
            </a:pPr>
            <a:endParaRPr lang="fa-IR" dirty="0"/>
          </a:p>
        </p:txBody>
      </p:sp>
    </p:spTree>
  </p:cSld>
  <p:clrMapOvr>
    <a:masterClrMapping/>
  </p:clrMapOvr>
  <p:transition spd="me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slide(fromBottom)">
                                      <p:cBhvr>
                                        <p:cTn id="7" dur="1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alpha val="38039"/>
          </a:schemeClr>
        </a:solidFill>
        <a:effectLst/>
      </p:bgPr>
    </p:bg>
    <p:spTree>
      <p:nvGrpSpPr>
        <p:cNvPr id="1" name=""/>
        <p:cNvGrpSpPr/>
        <p:nvPr/>
      </p:nvGrpSpPr>
      <p:grpSpPr>
        <a:xfrm>
          <a:off x="0" y="0"/>
          <a:ext cx="0" cy="0"/>
          <a:chOff x="0" y="0"/>
          <a:chExt cx="0" cy="0"/>
        </a:xfrm>
      </p:grpSpPr>
      <p:sp>
        <p:nvSpPr>
          <p:cNvPr id="21506" name="Title 3"/>
          <p:cNvSpPr>
            <a:spLocks noGrp="1"/>
          </p:cNvSpPr>
          <p:nvPr>
            <p:ph type="title"/>
          </p:nvPr>
        </p:nvSpPr>
        <p:spPr>
          <a:xfrm>
            <a:off x="457200" y="357188"/>
            <a:ext cx="8229600" cy="6143625"/>
          </a:xfrm>
          <a:gradFill rotWithShape="0">
            <a:gsLst>
              <a:gs pos="0">
                <a:srgbClr val="FFEFD1"/>
              </a:gs>
              <a:gs pos="64999">
                <a:srgbClr val="F0EBD5"/>
              </a:gs>
              <a:gs pos="100000">
                <a:srgbClr val="D1C39F"/>
              </a:gs>
            </a:gsLst>
            <a:lin ang="5400000"/>
          </a:gradFill>
        </p:spPr>
        <p:txBody>
          <a:bodyPr/>
          <a:lstStyle/>
          <a:p>
            <a:pPr algn="r" eaLnBrk="1" hangingPunct="1"/>
            <a:r>
              <a:rPr lang="fa-IR" sz="3200" dirty="0" smtClean="0">
                <a:cs typeface="B Traffic" pitchFamily="2" charset="-78"/>
              </a:rPr>
              <a:t/>
            </a:r>
            <a:br>
              <a:rPr lang="fa-IR" sz="3200" dirty="0" smtClean="0">
                <a:cs typeface="B Traffic" pitchFamily="2" charset="-78"/>
              </a:rPr>
            </a:br>
            <a:r>
              <a:rPr lang="fa-IR" sz="3200" dirty="0" smtClean="0">
                <a:cs typeface="B Traffic" pitchFamily="2" charset="-78"/>
              </a:rPr>
              <a:t/>
            </a:r>
            <a:br>
              <a:rPr lang="fa-IR" sz="3200" dirty="0" smtClean="0">
                <a:cs typeface="B Traffic" pitchFamily="2" charset="-78"/>
              </a:rPr>
            </a:br>
            <a:r>
              <a:rPr lang="fa-IR" sz="3600" dirty="0" smtClean="0">
                <a:cs typeface="B Traffic" pitchFamily="2" charset="-78"/>
              </a:rPr>
              <a:t>4- بستن اتهامات گسترده به مخالفان غربگرایی مانند </a:t>
            </a:r>
            <a:r>
              <a:rPr lang="fa-IR" sz="4000" b="1" dirty="0" smtClean="0">
                <a:cs typeface="B Traffic" pitchFamily="2" charset="-78"/>
              </a:rPr>
              <a:t>دروغ گویی</a:t>
            </a:r>
            <a:r>
              <a:rPr lang="fa-IR" sz="3600" dirty="0" smtClean="0">
                <a:cs typeface="B Traffic" pitchFamily="2" charset="-78"/>
              </a:rPr>
              <a:t>، فساد مالی، فساد سیاسی و ناکارآمدی.</a:t>
            </a:r>
            <a:r>
              <a:rPr lang="en-US" sz="3600" dirty="0" smtClean="0">
                <a:cs typeface="B Traffic" pitchFamily="2" charset="-78"/>
              </a:rPr>
              <a:t/>
            </a:r>
            <a:br>
              <a:rPr lang="en-US" sz="3600" dirty="0" smtClean="0">
                <a:cs typeface="B Traffic" pitchFamily="2" charset="-78"/>
              </a:rPr>
            </a:br>
            <a:r>
              <a:rPr lang="fa-IR" sz="3600" dirty="0" smtClean="0">
                <a:cs typeface="B Traffic" pitchFamily="2" charset="-78"/>
              </a:rPr>
              <a:t>5- دعوت به بازشماری آرا انتخاباتی و فشاربرای پذیرش نظر مخالفان و ایجاد </a:t>
            </a:r>
            <a:r>
              <a:rPr lang="fa-IR" sz="3600" b="1" dirty="0" smtClean="0">
                <a:cs typeface="B Traffic" pitchFamily="2" charset="-78"/>
              </a:rPr>
              <a:t>فضای تردید عمومی</a:t>
            </a:r>
            <a:r>
              <a:rPr lang="fa-IR" sz="3600" dirty="0" smtClean="0">
                <a:cs typeface="B Traffic" pitchFamily="2" charset="-78"/>
              </a:rPr>
              <a:t>.</a:t>
            </a:r>
            <a:r>
              <a:rPr lang="en-US" sz="3600" dirty="0" smtClean="0">
                <a:cs typeface="B Traffic" pitchFamily="2" charset="-78"/>
              </a:rPr>
              <a:t/>
            </a:r>
            <a:br>
              <a:rPr lang="en-US" sz="3600" dirty="0" smtClean="0">
                <a:cs typeface="B Traffic" pitchFamily="2" charset="-78"/>
              </a:rPr>
            </a:br>
            <a:r>
              <a:rPr lang="fa-IR" sz="3600" dirty="0" smtClean="0">
                <a:cs typeface="B Traffic" pitchFamily="2" charset="-78"/>
              </a:rPr>
              <a:t>6- دعوت به انجام </a:t>
            </a:r>
            <a:r>
              <a:rPr lang="fa-IR" sz="3600" b="1" dirty="0" smtClean="0">
                <a:cs typeface="B Traffic" pitchFamily="2" charset="-78"/>
              </a:rPr>
              <a:t>نافرمانی های مدنی </a:t>
            </a:r>
            <a:r>
              <a:rPr lang="fa-IR" sz="3600" dirty="0" smtClean="0">
                <a:cs typeface="B Traffic" pitchFamily="2" charset="-78"/>
              </a:rPr>
              <a:t>به خاطر عدم صلاحیت فرد منتخب.</a:t>
            </a:r>
            <a:r>
              <a:rPr lang="en-US" sz="3600" dirty="0" smtClean="0">
                <a:cs typeface="B Traffic" pitchFamily="2" charset="-78"/>
              </a:rPr>
              <a:t/>
            </a:r>
            <a:br>
              <a:rPr lang="en-US" sz="3600" dirty="0" smtClean="0">
                <a:cs typeface="B Traffic" pitchFamily="2" charset="-78"/>
              </a:rPr>
            </a:br>
            <a:r>
              <a:rPr lang="fa-IR" sz="3600" dirty="0" smtClean="0">
                <a:cs typeface="B Traffic" pitchFamily="2" charset="-78"/>
              </a:rPr>
              <a:t>7- اعلام پیروزی پیش از موعد و زودرس نامزد غربگرا</a:t>
            </a:r>
            <a:r>
              <a:rPr lang="fa-IR" sz="3600" dirty="0" smtClean="0"/>
              <a:t/>
            </a:r>
            <a:br>
              <a:rPr lang="fa-IR" sz="3600" dirty="0" smtClean="0"/>
            </a:br>
            <a:r>
              <a:rPr lang="en-US" sz="4800" dirty="0" smtClean="0">
                <a:cs typeface="Times New Roman" pitchFamily="18" charset="0"/>
              </a:rPr>
              <a:t/>
            </a:r>
            <a:br>
              <a:rPr lang="en-US" sz="4800" dirty="0" smtClean="0">
                <a:cs typeface="Times New Roman" pitchFamily="18" charset="0"/>
              </a:rPr>
            </a:br>
            <a:endParaRPr lang="fa-IR" dirty="0" smtClean="0"/>
          </a:p>
        </p:txBody>
      </p:sp>
      <p:sp>
        <p:nvSpPr>
          <p:cNvPr id="3" name="Action Button: Custom 2">
            <a:hlinkClick r:id="rId3" action="ppaction://hlinkfile" highlightClick="1"/>
          </p:cNvPr>
          <p:cNvSpPr/>
          <p:nvPr/>
        </p:nvSpPr>
        <p:spPr>
          <a:xfrm>
            <a:off x="571500" y="1714500"/>
            <a:ext cx="428625" cy="357188"/>
          </a:xfrm>
          <a:prstGeom prst="actionButtonBlan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1100" dirty="0"/>
              <a:t>قطعه</a:t>
            </a:r>
            <a:endParaRPr lang="en-US" sz="1100" dirty="0"/>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3000"/>
                                        <p:tgtEl>
                                          <p:spTgt spid="21506"/>
                                        </p:tgtEl>
                                      </p:cBhvr>
                                    </p:animEffect>
                                    <p:anim calcmode="lin" valueType="num">
                                      <p:cBhvr>
                                        <p:cTn id="8" dur="3000" fill="hold"/>
                                        <p:tgtEl>
                                          <p:spTgt spid="21506"/>
                                        </p:tgtEl>
                                        <p:attrNameLst>
                                          <p:attrName>style.rotation</p:attrName>
                                        </p:attrNameLst>
                                      </p:cBhvr>
                                      <p:tavLst>
                                        <p:tav tm="0">
                                          <p:val>
                                            <p:fltVal val="720"/>
                                          </p:val>
                                        </p:tav>
                                        <p:tav tm="100000">
                                          <p:val>
                                            <p:fltVal val="0"/>
                                          </p:val>
                                        </p:tav>
                                      </p:tavLst>
                                    </p:anim>
                                    <p:anim calcmode="lin" valueType="num">
                                      <p:cBhvr>
                                        <p:cTn id="9" dur="3000" fill="hold"/>
                                        <p:tgtEl>
                                          <p:spTgt spid="21506"/>
                                        </p:tgtEl>
                                        <p:attrNameLst>
                                          <p:attrName>ppt_h</p:attrName>
                                        </p:attrNameLst>
                                      </p:cBhvr>
                                      <p:tavLst>
                                        <p:tav tm="0">
                                          <p:val>
                                            <p:fltVal val="0"/>
                                          </p:val>
                                        </p:tav>
                                        <p:tav tm="100000">
                                          <p:val>
                                            <p:strVal val="#ppt_h"/>
                                          </p:val>
                                        </p:tav>
                                      </p:tavLst>
                                    </p:anim>
                                    <p:anim calcmode="lin" valueType="num">
                                      <p:cBhvr>
                                        <p:cTn id="10" dur="3000" fill="hold"/>
                                        <p:tgtEl>
                                          <p:spTgt spid="215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00688" y="1143000"/>
            <a:ext cx="3000375" cy="4286250"/>
          </a:xfrm>
          <a:blipFill dpi="0" rotWithShape="1">
            <a:blip r:embed="rId3"/>
            <a:srcRect/>
            <a:tile tx="0" ty="0" sx="100000" sy="100000" flip="none" algn="tl"/>
          </a:blipFill>
        </p:spPr>
        <p:txBody>
          <a:bodyPr/>
          <a:lstStyle/>
          <a:p>
            <a:pPr eaLnBrk="1" hangingPunct="1"/>
            <a:r>
              <a:rPr lang="fa-IR" b="1" smtClean="0">
                <a:cs typeface="B Titr" pitchFamily="2" charset="-78"/>
              </a:rPr>
              <a:t/>
            </a:r>
            <a:br>
              <a:rPr lang="fa-IR" b="1" smtClean="0">
                <a:cs typeface="B Titr" pitchFamily="2" charset="-78"/>
              </a:rPr>
            </a:br>
            <a:r>
              <a:rPr lang="fa-IR" b="1" smtClean="0">
                <a:cs typeface="B Titr" pitchFamily="2" charset="-78"/>
              </a:rPr>
              <a:t>نیم نگاهی به انجام پروژه انقلاب مخملی در ایران :</a:t>
            </a:r>
            <a:r>
              <a:rPr lang="en-US" b="1" smtClean="0">
                <a:cs typeface="B Titr" pitchFamily="2" charset="-78"/>
              </a:rPr>
              <a:t/>
            </a:r>
            <a:br>
              <a:rPr lang="en-US" b="1" smtClean="0">
                <a:cs typeface="B Titr" pitchFamily="2" charset="-78"/>
              </a:rPr>
            </a:br>
            <a:r>
              <a:rPr lang="en-US" sz="2400" b="1" smtClean="0">
                <a:cs typeface="B Titr" pitchFamily="2" charset="-78"/>
              </a:rPr>
              <a:t>)</a:t>
            </a:r>
            <a:r>
              <a:rPr lang="fa-IR" sz="2400" b="1" smtClean="0">
                <a:cs typeface="B Titr" pitchFamily="2" charset="-78"/>
              </a:rPr>
              <a:t>مستندات)</a:t>
            </a:r>
            <a:r>
              <a:rPr lang="en-US" smtClean="0">
                <a:cs typeface="B Titr" pitchFamily="2" charset="-78"/>
              </a:rPr>
              <a:t/>
            </a:r>
            <a:br>
              <a:rPr lang="en-US" smtClean="0">
                <a:cs typeface="B Titr" pitchFamily="2" charset="-78"/>
              </a:rPr>
            </a:br>
            <a:endParaRPr lang="fa-IR" smtClean="0">
              <a:cs typeface="B Titr" pitchFamily="2" charset="-78"/>
            </a:endParaRPr>
          </a:p>
        </p:txBody>
      </p:sp>
      <p:pic>
        <p:nvPicPr>
          <p:cNvPr id="29699" name="Content Placeholder 6" descr="BORDER9.JPG"/>
          <p:cNvPicPr>
            <a:picLocks noGrp="1" noChangeAspect="1"/>
          </p:cNvPicPr>
          <p:nvPr>
            <p:ph idx="1"/>
          </p:nvPr>
        </p:nvPicPr>
        <p:blipFill>
          <a:blip r:embed="rId4"/>
          <a:srcRect/>
          <a:stretch>
            <a:fillRect/>
          </a:stretch>
        </p:blipFill>
        <p:spPr>
          <a:xfrm>
            <a:off x="785813" y="857250"/>
            <a:ext cx="4445000" cy="4525963"/>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alpha val="10196"/>
          </a:srgb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1928813"/>
            <a:ext cx="7772400" cy="4286250"/>
          </a:xfrm>
          <a:solidFill>
            <a:schemeClr val="accent1">
              <a:alpha val="29000"/>
            </a:schemeClr>
          </a:solidFill>
        </p:spPr>
        <p:txBody>
          <a:bodyPr/>
          <a:lstStyle/>
          <a:p>
            <a:pPr>
              <a:defRPr/>
            </a:pPr>
            <a:r>
              <a:rPr lang="fa-IR" dirty="0" smtClean="0"/>
              <a:t> -  مدتها قبل از انتخابات  </a:t>
            </a:r>
            <a:r>
              <a:rPr lang="fa-IR" sz="3200" dirty="0" smtClean="0"/>
              <a:t>نومحافظه کاران امریکا </a:t>
            </a:r>
            <a:r>
              <a:rPr lang="fa-IR" dirty="0" smtClean="0"/>
              <a:t>از وقوع    </a:t>
            </a:r>
            <a:r>
              <a:rPr lang="fa-IR" sz="4800" dirty="0" smtClean="0"/>
              <a:t>کودتای سبز    </a:t>
            </a:r>
            <a:r>
              <a:rPr lang="fa-IR" dirty="0" smtClean="0"/>
              <a:t>پس از انتخابات ایران خبر داده بودند.</a:t>
            </a:r>
            <a:br>
              <a:rPr lang="fa-IR" dirty="0" smtClean="0"/>
            </a:br>
            <a:r>
              <a:rPr lang="fa-IR" dirty="0" smtClean="0"/>
              <a:t> </a:t>
            </a:r>
            <a:br>
              <a:rPr lang="fa-IR" dirty="0" smtClean="0"/>
            </a:br>
            <a:r>
              <a:rPr lang="fa-IR" dirty="0" smtClean="0"/>
              <a:t>-  انکار اتهام کودتای مخملی از سوی سران اصلاحات خود بخشی از پروژه کودتا است.</a:t>
            </a:r>
            <a:br>
              <a:rPr lang="fa-IR" dirty="0" smtClean="0"/>
            </a:br>
            <a:r>
              <a:rPr lang="fa-IR" sz="2000" dirty="0" smtClean="0"/>
              <a:t>(کیهان 18/6/88)</a:t>
            </a:r>
            <a:endParaRPr lang="en-US" sz="2000" dirty="0"/>
          </a:p>
        </p:txBody>
      </p:sp>
      <p:sp>
        <p:nvSpPr>
          <p:cNvPr id="5" name="Text Placeholder 4"/>
          <p:cNvSpPr>
            <a:spLocks noGrp="1"/>
          </p:cNvSpPr>
          <p:nvPr>
            <p:ph type="body" idx="1"/>
          </p:nvPr>
        </p:nvSpPr>
        <p:spPr>
          <a:xfrm>
            <a:off x="714375" y="642938"/>
            <a:ext cx="7772400" cy="785812"/>
          </a:xfrm>
          <a:solidFill>
            <a:schemeClr val="accent6">
              <a:lumMod val="75000"/>
              <a:alpha val="18000"/>
            </a:schemeClr>
          </a:solidFill>
        </p:spPr>
        <p:txBody>
          <a:bodyPr/>
          <a:lstStyle/>
          <a:p>
            <a:pPr>
              <a:defRPr/>
            </a:pPr>
            <a:r>
              <a:rPr lang="fa-IR" sz="3600" b="1" dirty="0" smtClean="0"/>
              <a:t>کریگ روبرتز </a:t>
            </a:r>
            <a:r>
              <a:rPr lang="fa-IR" sz="3200" b="1" dirty="0" smtClean="0"/>
              <a:t>مشاور سابق خزانه داری آمریکا :</a:t>
            </a:r>
            <a:endParaRPr lang="en-US" sz="3200" b="1" dirty="0"/>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path" presetSubtype="0" accel="50000" decel="50000" fill="hold" grpId="0" nodeType="clickEffect">
                                  <p:stCondLst>
                                    <p:cond delay="0"/>
                                  </p:stCondLst>
                                  <p:childTnLst>
                                    <p:animMotion origin="layout" path="M 0 0  C 0.002 -0.004  0.012 -0.04533  0.037 -0.04267  C 0.075 -0.03867  0.09 -0.00933  0.125 -0.03867  C 0.147 -0.056  0.173 -0.1  0.192 -0.09867  C 0.235 -0.09733  0.244 -0.052  0.244 -0.01067  C 0.245 0.048  0.189 0.09733  0.121 0.10267  C 0.052 0.10667  -0.005 0.044  0 0  Z" pathEditMode="relative" ptsTypes="">
                                      <p:cBhvr>
                                        <p:cTn id="6" dur="2000" fill="hold"/>
                                        <p:tgtEl>
                                          <p:spTgt spid="5">
                                            <p:bg/>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1" presetClass="path" presetSubtype="0" accel="50000" decel="50000" fill="hold" grpId="0" nodeType="clickEffect">
                                  <p:stCondLst>
                                    <p:cond delay="0"/>
                                  </p:stCondLst>
                                  <p:childTnLst>
                                    <p:animMotion origin="layout" path="M 0 0  C 0.002 -0.004  0.012 -0.04533  0.037 -0.04267  C 0.075 -0.03867  0.09 -0.00933  0.125 -0.03867  C 0.147 -0.056  0.173 -0.1  0.192 -0.09867  C 0.235 -0.09733  0.244 -0.052  0.244 -0.01067  C 0.245 0.048  0.189 0.09733  0.121 0.10267  C 0.052 0.10667  -0.005 0.044  0 0  Z" pathEditMode="relative" ptsTypes="">
                                      <p:cBhvr>
                                        <p:cTn id="10" dur="2000" fill="hold"/>
                                        <p:tgtEl>
                                          <p:spTgt spid="5">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style.rotation</p:attrName>
                                        </p:attrNameLst>
                                      </p:cBhvr>
                                      <p:tavLst>
                                        <p:tav tm="0">
                                          <p:val>
                                            <p:fltVal val="360"/>
                                          </p:val>
                                        </p:tav>
                                        <p:tav tm="100000">
                                          <p:val>
                                            <p:fltVal val="0"/>
                                          </p:val>
                                        </p:tav>
                                      </p:tavLst>
                                    </p:anim>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69.JPG"/>
          <p:cNvPicPr>
            <a:picLocks noGrp="1" noChangeAspect="1"/>
          </p:cNvPicPr>
          <p:nvPr>
            <p:ph idx="1"/>
          </p:nvPr>
        </p:nvPicPr>
        <p:blipFill>
          <a:blip r:embed="rId3"/>
          <a:srcRect/>
          <a:stretch>
            <a:fillRect/>
          </a:stretch>
        </p:blipFill>
        <p:spPr>
          <a:xfrm>
            <a:off x="5508104" y="578623"/>
            <a:ext cx="3043237" cy="2287141"/>
          </a:xfrm>
        </p:spPr>
      </p:pic>
      <p:sp>
        <p:nvSpPr>
          <p:cNvPr id="23555" name="Text Placeholder 5"/>
          <p:cNvSpPr>
            <a:spLocks noGrp="1"/>
          </p:cNvSpPr>
          <p:nvPr>
            <p:ph type="body" sz="half" idx="2"/>
          </p:nvPr>
        </p:nvSpPr>
        <p:spPr>
          <a:xfrm>
            <a:off x="457200" y="571500"/>
            <a:ext cx="5186363" cy="5857875"/>
          </a:xfrm>
          <a:blipFill dpi="0" rotWithShape="1">
            <a:blip r:embed="rId4"/>
            <a:srcRect/>
            <a:tile tx="0" ty="0" sx="100000" sy="100000" flip="none" algn="tl"/>
          </a:blipFill>
        </p:spPr>
        <p:txBody>
          <a:bodyPr/>
          <a:lstStyle/>
          <a:p>
            <a:pPr marL="0" lvl="1" eaLnBrk="1" hangingPunct="1"/>
            <a:endParaRPr lang="fa-IR" sz="3200" i="1" dirty="0" smtClean="0">
              <a:cs typeface="B Titr" pitchFamily="2" charset="-78"/>
            </a:endParaRPr>
          </a:p>
          <a:p>
            <a:pPr marL="0" lvl="1" eaLnBrk="1" hangingPunct="1"/>
            <a:r>
              <a:rPr lang="fa-IR" sz="3200" i="1" dirty="0" smtClean="0">
                <a:cs typeface="B Titr" pitchFamily="2" charset="-78"/>
              </a:rPr>
              <a:t>میرحسین موسوی در جواب سوال</a:t>
            </a:r>
          </a:p>
          <a:p>
            <a:pPr marL="0" lvl="1" eaLnBrk="1" hangingPunct="1"/>
            <a:r>
              <a:rPr lang="fa-IR" sz="3200" i="1" dirty="0" smtClean="0">
                <a:cs typeface="B Titr" pitchFamily="2" charset="-78"/>
              </a:rPr>
              <a:t>                                      نشریه تایم</a:t>
            </a:r>
          </a:p>
          <a:p>
            <a:pPr marL="0" lvl="1" eaLnBrk="1" hangingPunct="1"/>
            <a:r>
              <a:rPr lang="fa-IR" sz="3200" i="1" dirty="0" smtClean="0">
                <a:cs typeface="B Titr" pitchFamily="2" charset="-78"/>
              </a:rPr>
              <a:t>( قبل از انجام انتخابات در ایران) :</a:t>
            </a:r>
            <a:r>
              <a:rPr lang="fa-IR" sz="3200" dirty="0" smtClean="0">
                <a:cs typeface="B Titr" pitchFamily="2" charset="-78"/>
              </a:rPr>
              <a:t> </a:t>
            </a:r>
          </a:p>
          <a:p>
            <a:pPr marL="0" lvl="1" eaLnBrk="1" hangingPunct="1"/>
            <a:r>
              <a:rPr lang="fa-IR" sz="4000" dirty="0" smtClean="0">
                <a:solidFill>
                  <a:srgbClr val="C00000"/>
                </a:solidFill>
                <a:cs typeface="B Titr" pitchFamily="2" charset="-78"/>
              </a:rPr>
              <a:t>   تظاهرات خیابانی</a:t>
            </a:r>
            <a:endParaRPr lang="en-US" sz="4000" dirty="0" smtClean="0">
              <a:solidFill>
                <a:srgbClr val="C00000"/>
              </a:solidFill>
              <a:cs typeface="B Titr" pitchFamily="2" charset="-78"/>
            </a:endParaRPr>
          </a:p>
          <a:p>
            <a:pPr marL="0" lvl="1" eaLnBrk="1" hangingPunct="1"/>
            <a:r>
              <a:rPr lang="fa-IR" sz="4000" dirty="0" smtClean="0">
                <a:solidFill>
                  <a:srgbClr val="C00000"/>
                </a:solidFill>
                <a:cs typeface="B Titr" pitchFamily="2" charset="-78"/>
              </a:rPr>
              <a:t> </a:t>
            </a:r>
            <a:r>
              <a:rPr lang="fa-IR" sz="3200" dirty="0" smtClean="0">
                <a:solidFill>
                  <a:srgbClr val="C00000"/>
                </a:solidFill>
                <a:cs typeface="B Titr" pitchFamily="2" charset="-78"/>
              </a:rPr>
              <a:t>می تواند به شکلهای اساسی طبیعت ساختار قدرت در ایران را تغییر دهد و</a:t>
            </a:r>
            <a:r>
              <a:rPr lang="fa-IR" sz="3600" b="1" dirty="0" smtClean="0">
                <a:solidFill>
                  <a:srgbClr val="C00000"/>
                </a:solidFill>
                <a:cs typeface="B Titr" pitchFamily="2" charset="-78"/>
              </a:rPr>
              <a:t> </a:t>
            </a:r>
            <a:r>
              <a:rPr lang="fa-IR" sz="4000" b="1" dirty="0" smtClean="0">
                <a:solidFill>
                  <a:srgbClr val="C00000"/>
                </a:solidFill>
                <a:cs typeface="B Titr" pitchFamily="2" charset="-78"/>
              </a:rPr>
              <a:t>رهبری</a:t>
            </a:r>
            <a:r>
              <a:rPr lang="fa-IR" sz="3600" b="1" dirty="0" smtClean="0">
                <a:solidFill>
                  <a:srgbClr val="C00000"/>
                </a:solidFill>
                <a:cs typeface="B Titr" pitchFamily="2" charset="-78"/>
              </a:rPr>
              <a:t> </a:t>
            </a:r>
            <a:r>
              <a:rPr lang="fa-IR" sz="3200" dirty="0" smtClean="0">
                <a:solidFill>
                  <a:srgbClr val="C00000"/>
                </a:solidFill>
                <a:cs typeface="B Titr" pitchFamily="2" charset="-78"/>
              </a:rPr>
              <a:t>را مجبور کند توجه بیشتری به افکار عمومی نماید !!</a:t>
            </a:r>
            <a:endParaRPr lang="en-US" sz="3200" dirty="0" smtClean="0">
              <a:solidFill>
                <a:srgbClr val="C00000"/>
              </a:solidFill>
              <a:cs typeface="B Titr" pitchFamily="2" charset="-78"/>
            </a:endParaRPr>
          </a:p>
          <a:p>
            <a:pPr eaLnBrk="1" hangingPunct="1"/>
            <a:endParaRPr lang="fa-IR" dirty="0" smtClean="0"/>
          </a:p>
        </p:txBody>
      </p:sp>
      <p:sp>
        <p:nvSpPr>
          <p:cNvPr id="4" name="Action Button: Custom 3">
            <a:hlinkClick r:id="rId5" action="ppaction://hlinkfile" highlightClick="1"/>
          </p:cNvPr>
          <p:cNvSpPr/>
          <p:nvPr/>
        </p:nvSpPr>
        <p:spPr>
          <a:xfrm>
            <a:off x="2643188" y="5929313"/>
            <a:ext cx="500062" cy="357187"/>
          </a:xfrm>
          <a:prstGeom prst="actionButtonBlank">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1200" dirty="0"/>
              <a:t>مستند</a:t>
            </a:r>
            <a:endParaRPr lang="en-US" sz="1200" dirty="0"/>
          </a:p>
        </p:txBody>
      </p:sp>
    </p:spTree>
  </p:cSld>
  <p:clrMapOvr>
    <a:masterClrMapping/>
  </p:clrMapOvr>
  <p:transition spd="me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555">
                                            <p:bg/>
                                          </p:spTgt>
                                        </p:tgtEl>
                                        <p:attrNameLst>
                                          <p:attrName>style.visibility</p:attrName>
                                        </p:attrNameLst>
                                      </p:cBhvr>
                                      <p:to>
                                        <p:strVal val="visible"/>
                                      </p:to>
                                    </p:set>
                                    <p:animEffect transition="in" filter="wedge">
                                      <p:cBhvr>
                                        <p:cTn id="7" dur="2000"/>
                                        <p:tgtEl>
                                          <p:spTgt spid="23555">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wedge">
                                      <p:cBhvr>
                                        <p:cTn id="10" dur="2000"/>
                                        <p:tgtEl>
                                          <p:spTgt spid="23555">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wedge">
                                      <p:cBhvr>
                                        <p:cTn id="13" dur="2000"/>
                                        <p:tgtEl>
                                          <p:spTgt spid="23555">
                                            <p:txEl>
                                              <p:pRg st="2" end="2"/>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555">
                                            <p:txEl>
                                              <p:pRg st="3" end="3"/>
                                            </p:txEl>
                                          </p:spTgt>
                                        </p:tgtEl>
                                        <p:attrNameLst>
                                          <p:attrName>style.visibility</p:attrName>
                                        </p:attrNameLst>
                                      </p:cBhvr>
                                      <p:to>
                                        <p:strVal val="visible"/>
                                      </p:to>
                                    </p:set>
                                    <p:animEffect transition="in" filter="wedge">
                                      <p:cBhvr>
                                        <p:cTn id="16" dur="2000"/>
                                        <p:tgtEl>
                                          <p:spTgt spid="23555">
                                            <p:txEl>
                                              <p:pRg st="3" end="3"/>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Effect transition="in" filter="wedge">
                                      <p:cBhvr>
                                        <p:cTn id="19" dur="2000"/>
                                        <p:tgtEl>
                                          <p:spTgt spid="23555">
                                            <p:txEl>
                                              <p:pRg st="4" end="4"/>
                                            </p:txEl>
                                          </p:spTgt>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3555">
                                            <p:txEl>
                                              <p:pRg st="5" end="5"/>
                                            </p:txEl>
                                          </p:spTgt>
                                        </p:tgtEl>
                                        <p:attrNameLst>
                                          <p:attrName>style.visibility</p:attrName>
                                        </p:attrNameLst>
                                      </p:cBhvr>
                                      <p:to>
                                        <p:strVal val="visible"/>
                                      </p:to>
                                    </p:set>
                                    <p:animEffect transition="in" filter="wedge">
                                      <p:cBhvr>
                                        <p:cTn id="22" dur="2000"/>
                                        <p:tgtEl>
                                          <p:spTgt spid="2355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23554"/>
                                        </p:tgtEl>
                                        <p:attrNameLst>
                                          <p:attrName>style.visibility</p:attrName>
                                        </p:attrNameLst>
                                      </p:cBhvr>
                                      <p:to>
                                        <p:strVal val="visible"/>
                                      </p:to>
                                    </p:set>
                                    <p:animEffect transition="in" filter="fade">
                                      <p:cBhvr>
                                        <p:cTn id="27" dur="2000"/>
                                        <p:tgtEl>
                                          <p:spTgt spid="23554"/>
                                        </p:tgtEl>
                                      </p:cBhvr>
                                    </p:animEffect>
                                    <p:anim calcmode="lin" valueType="num">
                                      <p:cBhvr>
                                        <p:cTn id="28" dur="2000" fill="hold"/>
                                        <p:tgtEl>
                                          <p:spTgt spid="23554"/>
                                        </p:tgtEl>
                                        <p:attrNameLst>
                                          <p:attrName>style.rotation</p:attrName>
                                        </p:attrNameLst>
                                      </p:cBhvr>
                                      <p:tavLst>
                                        <p:tav tm="0">
                                          <p:val>
                                            <p:fltVal val="720"/>
                                          </p:val>
                                        </p:tav>
                                        <p:tav tm="100000">
                                          <p:val>
                                            <p:fltVal val="0"/>
                                          </p:val>
                                        </p:tav>
                                      </p:tavLst>
                                    </p:anim>
                                    <p:anim calcmode="lin" valueType="num">
                                      <p:cBhvr>
                                        <p:cTn id="29" dur="2000" fill="hold"/>
                                        <p:tgtEl>
                                          <p:spTgt spid="23554"/>
                                        </p:tgtEl>
                                        <p:attrNameLst>
                                          <p:attrName>ppt_h</p:attrName>
                                        </p:attrNameLst>
                                      </p:cBhvr>
                                      <p:tavLst>
                                        <p:tav tm="0">
                                          <p:val>
                                            <p:fltVal val="0"/>
                                          </p:val>
                                        </p:tav>
                                        <p:tav tm="100000">
                                          <p:val>
                                            <p:strVal val="#ppt_h"/>
                                          </p:val>
                                        </p:tav>
                                      </p:tavLst>
                                    </p:anim>
                                    <p:anim calcmode="lin" valueType="num">
                                      <p:cBhvr>
                                        <p:cTn id="30" dur="2000" fill="hold"/>
                                        <p:tgtEl>
                                          <p:spTgt spid="2355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0" y="785813"/>
            <a:ext cx="4400550" cy="5500687"/>
          </a:xfrm>
        </p:spPr>
        <p:txBody>
          <a:bodyPr rtlCol="1">
            <a:normAutofit fontScale="90000"/>
          </a:bodyPr>
          <a:lstStyle/>
          <a:p>
            <a:pPr eaLnBrk="1" fontAlgn="auto" hangingPunct="1">
              <a:spcAft>
                <a:spcPts val="0"/>
              </a:spcAft>
              <a:defRPr/>
            </a:pPr>
            <a:r>
              <a:rPr lang="fa-IR" sz="2400" dirty="0" smtClean="0">
                <a:cs typeface="B Titr" pitchFamily="2" charset="-78"/>
              </a:rPr>
              <a:t>نظریه </a:t>
            </a:r>
            <a:r>
              <a:rPr lang="fa-IR" sz="2400" dirty="0">
                <a:cs typeface="B Titr" pitchFamily="2" charset="-78"/>
              </a:rPr>
              <a:t>پرداز اصلی تفکر</a:t>
            </a:r>
            <a:r>
              <a:rPr lang="fa-IR" sz="3100" dirty="0">
                <a:cs typeface="B Titr" pitchFamily="2" charset="-78"/>
              </a:rPr>
              <a:t> انقلاب مخملی </a:t>
            </a:r>
            <a:r>
              <a:rPr lang="fa-IR" sz="2400" dirty="0">
                <a:cs typeface="B Titr" pitchFamily="2" charset="-78"/>
              </a:rPr>
              <a:t>فردی است به نام </a:t>
            </a:r>
            <a:r>
              <a:rPr lang="fa-IR" sz="2400" dirty="0" smtClean="0">
                <a:latin typeface="Colonna MT" pitchFamily="82" charset="0"/>
                <a:cs typeface="B Titr" pitchFamily="2" charset="-78"/>
              </a:rPr>
              <a:t>آقای</a:t>
            </a:r>
            <a:br>
              <a:rPr lang="fa-IR" sz="2400" dirty="0" smtClean="0">
                <a:latin typeface="Colonna MT" pitchFamily="82" charset="0"/>
                <a:cs typeface="B Titr" pitchFamily="2" charset="-78"/>
              </a:rPr>
            </a:br>
            <a:r>
              <a:rPr lang="fa-IR" sz="3600" b="1" dirty="0" smtClean="0">
                <a:latin typeface="Colonna MT" pitchFamily="82" charset="0"/>
                <a:cs typeface="B Titr" pitchFamily="2" charset="-78"/>
              </a:rPr>
              <a:t> </a:t>
            </a:r>
            <a:r>
              <a:rPr lang="fa-IR" sz="3600" b="1" dirty="0">
                <a:latin typeface="Colonna MT" pitchFamily="82" charset="0"/>
                <a:cs typeface="B Titr" pitchFamily="2" charset="-78"/>
              </a:rPr>
              <a:t>جین </a:t>
            </a:r>
            <a:r>
              <a:rPr lang="fa-IR" sz="3600" b="1" dirty="0" smtClean="0">
                <a:latin typeface="Colonna MT" pitchFamily="82" charset="0"/>
                <a:cs typeface="B Titr" pitchFamily="2" charset="-78"/>
              </a:rPr>
              <a:t>شارپ</a:t>
            </a:r>
            <a:r>
              <a:rPr lang="fa-IR" sz="2400" b="1" dirty="0" smtClean="0">
                <a:latin typeface="Colonna MT" pitchFamily="82" charset="0"/>
                <a:cs typeface="B Titr" pitchFamily="2" charset="-78"/>
              </a:rPr>
              <a:t/>
            </a:r>
            <a:br>
              <a:rPr lang="fa-IR" sz="2400" b="1" dirty="0" smtClean="0">
                <a:latin typeface="Colonna MT" pitchFamily="82" charset="0"/>
                <a:cs typeface="B Titr" pitchFamily="2" charset="-78"/>
              </a:rPr>
            </a:br>
            <a:r>
              <a:rPr lang="fa-IR" sz="2700" b="1" dirty="0" smtClean="0">
                <a:cs typeface="B Titr" pitchFamily="2" charset="-78"/>
              </a:rPr>
              <a:t>دکترای </a:t>
            </a:r>
            <a:r>
              <a:rPr lang="fa-IR" sz="2700" b="1" dirty="0">
                <a:cs typeface="B Titr" pitchFamily="2" charset="-78"/>
              </a:rPr>
              <a:t>فلسفه </a:t>
            </a:r>
            <a:r>
              <a:rPr lang="fa-IR" sz="2700" dirty="0">
                <a:cs typeface="B Titr" pitchFamily="2" charset="-78"/>
              </a:rPr>
              <a:t>و استاد علوم سیاسی چندین دانشگاه آمریکا و عضو ارشد اندیشکده آلبرت انیشتین می باشد. که از اواسط قرن بیستم نظریه خود را تبیین کرد. او 198 مورد از تعالیم و دستورات کودتای مخملی </a:t>
            </a:r>
            <a:r>
              <a:rPr lang="fa-IR" sz="2700" dirty="0" smtClean="0">
                <a:cs typeface="B Titr" pitchFamily="2" charset="-78"/>
              </a:rPr>
              <a:t>را </a:t>
            </a:r>
            <a:r>
              <a:rPr lang="fa-IR" sz="2700" dirty="0">
                <a:cs typeface="B Titr" pitchFamily="2" charset="-78"/>
              </a:rPr>
              <a:t>در کتاب معروف خود به نام « از دیکتاتوری تا دمکراسی» آورد . </a:t>
            </a:r>
            <a:r>
              <a:rPr lang="fa-IR" sz="2700" dirty="0" smtClean="0">
                <a:cs typeface="B Titr" pitchFamily="2" charset="-78"/>
              </a:rPr>
              <a:t>او این </a:t>
            </a:r>
            <a:r>
              <a:rPr lang="fa-IR" sz="2700" dirty="0">
                <a:cs typeface="B Titr" pitchFamily="2" charset="-78"/>
              </a:rPr>
              <a:t>کتاب را در سال 1993 یعنی حدود 16 سال پیش منتشر کرد. </a:t>
            </a:r>
            <a:r>
              <a:rPr lang="en-US" sz="2700" dirty="0">
                <a:cs typeface="B Titr" pitchFamily="2" charset="-78"/>
              </a:rPr>
              <a:t/>
            </a:r>
            <a:br>
              <a:rPr lang="en-US" sz="2700" dirty="0">
                <a:cs typeface="B Titr" pitchFamily="2" charset="-78"/>
              </a:rPr>
            </a:br>
            <a:endParaRPr lang="fa-IR" sz="2700" dirty="0">
              <a:cs typeface="B Titr" pitchFamily="2" charset="-78"/>
            </a:endParaRPr>
          </a:p>
        </p:txBody>
      </p:sp>
      <p:pic>
        <p:nvPicPr>
          <p:cNvPr id="4" name="Content Placeholder 3" descr="140569[1].jpg"/>
          <p:cNvPicPr>
            <a:picLocks noGrp="1" noChangeAspect="1"/>
          </p:cNvPicPr>
          <p:nvPr>
            <p:ph idx="1"/>
          </p:nvPr>
        </p:nvPicPr>
        <p:blipFill>
          <a:blip r:embed="rId4"/>
          <a:srcRect/>
          <a:stretch>
            <a:fillRect/>
          </a:stretch>
        </p:blipFill>
        <p:spPr>
          <a:xfrm>
            <a:off x="708025" y="1214438"/>
            <a:ext cx="3435350" cy="4500562"/>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5" name="Content Placeholder 4" descr="images.jpg"/>
          <p:cNvPicPr>
            <a:picLocks noGrp="1" noChangeAspect="1"/>
          </p:cNvPicPr>
          <p:nvPr>
            <p:ph idx="1"/>
          </p:nvPr>
        </p:nvPicPr>
        <p:blipFill>
          <a:blip r:embed="rId4"/>
          <a:srcRect/>
          <a:stretch>
            <a:fillRect/>
          </a:stretch>
        </p:blipFill>
        <p:spPr>
          <a:xfrm>
            <a:off x="6227432" y="857233"/>
            <a:ext cx="1454993" cy="1635664"/>
          </a:xfrm>
        </p:spPr>
      </p:pic>
      <p:sp>
        <p:nvSpPr>
          <p:cNvPr id="4" name="Text Placeholder 3"/>
          <p:cNvSpPr>
            <a:spLocks noGrp="1"/>
          </p:cNvSpPr>
          <p:nvPr>
            <p:ph type="body" sz="half" idx="2"/>
          </p:nvPr>
        </p:nvSpPr>
        <p:spPr>
          <a:xfrm>
            <a:off x="457200" y="857232"/>
            <a:ext cx="5757874" cy="5268931"/>
          </a:xfrm>
          <a:solidFill>
            <a:schemeClr val="accent2">
              <a:alpha val="43000"/>
            </a:schemeClr>
          </a:solidFill>
          <a:ln>
            <a:solidFill>
              <a:schemeClr val="accent2">
                <a:lumMod val="60000"/>
                <a:lumOff val="40000"/>
              </a:schemeClr>
            </a:solidFill>
          </a:ln>
          <a:effectLst>
            <a:innerShdw blurRad="63500" dist="50800">
              <a:schemeClr val="accent6">
                <a:lumMod val="75000"/>
                <a:alpha val="50000"/>
              </a:schemeClr>
            </a:innerShdw>
          </a:effectLst>
        </p:spPr>
        <p:txBody>
          <a:bodyPr rtlCol="1">
            <a:normAutofit/>
          </a:bodyPr>
          <a:lstStyle/>
          <a:p>
            <a:pPr marL="0" lvl="1" eaLnBrk="1" fontAlgn="auto" hangingPunct="1">
              <a:spcAft>
                <a:spcPts val="0"/>
              </a:spcAft>
              <a:buFont typeface="Arial" pitchFamily="34" charset="0"/>
              <a:buNone/>
              <a:defRPr/>
            </a:pPr>
            <a:r>
              <a:rPr lang="fa-IR" sz="3600" i="1" dirty="0" smtClean="0">
                <a:cs typeface="B Titr" pitchFamily="2" charset="-78"/>
              </a:rPr>
              <a:t>ژنرال میرزا اسلم بیگ رییس سابق ارتش پاکستان    (دراوج آشوبها درایران) :</a:t>
            </a:r>
          </a:p>
          <a:p>
            <a:pPr marL="0" lvl="1" eaLnBrk="1" fontAlgn="auto" hangingPunct="1">
              <a:spcAft>
                <a:spcPts val="0"/>
              </a:spcAft>
              <a:buFont typeface="Arial" pitchFamily="34" charset="0"/>
              <a:buNone/>
              <a:defRPr/>
            </a:pPr>
            <a:r>
              <a:rPr lang="fa-IR" sz="4000" dirty="0" smtClean="0">
                <a:cs typeface="B Titr" pitchFamily="2" charset="-78"/>
              </a:rPr>
              <a:t> اسناد به دست آمده حکایت می کند سازمان سیا 400 میلیون دلار در داخل ایران برای وقوع انقلاب مخملی هزینه کرده است.</a:t>
            </a:r>
            <a:endParaRPr lang="en-US" sz="4000" dirty="0" smtClean="0">
              <a:cs typeface="B Titr" pitchFamily="2" charset="-78"/>
            </a:endParaRPr>
          </a:p>
          <a:p>
            <a:pPr eaLnBrk="1" fontAlgn="auto" hangingPunct="1">
              <a:spcAft>
                <a:spcPts val="0"/>
              </a:spcAft>
              <a:buFont typeface="Arial" pitchFamily="34" charset="0"/>
              <a:buNone/>
              <a:defRPr/>
            </a:pPr>
            <a:endParaRPr lang="fa-IR" dirty="0"/>
          </a:p>
        </p:txBody>
      </p:sp>
    </p:spTree>
  </p:cSld>
  <p:clrMapOvr>
    <a:masterClrMapping/>
  </p:clrMapOvr>
  <p:transition spd="me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p:cTn id="15" dur="2000" fill="hold"/>
                                        <p:tgtEl>
                                          <p:spTgt spid="4">
                                            <p:bg/>
                                          </p:spTgt>
                                        </p:tgtEl>
                                        <p:attrNameLst>
                                          <p:attrName>ppt_w</p:attrName>
                                        </p:attrNameLst>
                                      </p:cBhvr>
                                      <p:tavLst>
                                        <p:tav tm="0">
                                          <p:val>
                                            <p:fltVal val="0"/>
                                          </p:val>
                                        </p:tav>
                                        <p:tav tm="100000">
                                          <p:val>
                                            <p:strVal val="#ppt_w"/>
                                          </p:val>
                                        </p:tav>
                                      </p:tavLst>
                                    </p:anim>
                                    <p:anim calcmode="lin" valueType="num">
                                      <p:cBhvr>
                                        <p:cTn id="16" dur="2000" fill="hold"/>
                                        <p:tgtEl>
                                          <p:spTgt spid="4">
                                            <p:bg/>
                                          </p:spTgt>
                                        </p:tgtEl>
                                        <p:attrNameLst>
                                          <p:attrName>ppt_h</p:attrName>
                                        </p:attrNameLst>
                                      </p:cBhvr>
                                      <p:tavLst>
                                        <p:tav tm="0">
                                          <p:val>
                                            <p:fltVal val="0"/>
                                          </p:val>
                                        </p:tav>
                                        <p:tav tm="100000">
                                          <p:val>
                                            <p:strVal val="#ppt_h"/>
                                          </p:val>
                                        </p:tav>
                                      </p:tavLst>
                                    </p:anim>
                                    <p:anim calcmode="lin" valueType="num">
                                      <p:cBhvr>
                                        <p:cTn id="17" dur="2000" fill="hold"/>
                                        <p:tgtEl>
                                          <p:spTgt spid="4">
                                            <p:bg/>
                                          </p:spTgt>
                                        </p:tgtEl>
                                        <p:attrNameLst>
                                          <p:attrName>style.rotation</p:attrName>
                                        </p:attrNameLst>
                                      </p:cBhvr>
                                      <p:tavLst>
                                        <p:tav tm="0">
                                          <p:val>
                                            <p:fltVal val="360"/>
                                          </p:val>
                                        </p:tav>
                                        <p:tav tm="100000">
                                          <p:val>
                                            <p:fltVal val="0"/>
                                          </p:val>
                                        </p:tav>
                                      </p:tavLst>
                                    </p:anim>
                                    <p:animEffect transition="in" filter="fade">
                                      <p:cBhvr>
                                        <p:cTn id="18" dur="2000"/>
                                        <p:tgtEl>
                                          <p:spTgt spid="4">
                                            <p:bg/>
                                          </p:spTgt>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3" dur="2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24" dur="2000"/>
                                        <p:tgtEl>
                                          <p:spTgt spid="4">
                                            <p:txEl>
                                              <p:pRg st="0" end="0"/>
                                            </p:txEl>
                                          </p:spTgt>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3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4" name="Content Placeholder 3" descr="i22.jpg"/>
          <p:cNvPicPr>
            <a:picLocks noGrp="1" noChangeAspect="1"/>
          </p:cNvPicPr>
          <p:nvPr>
            <p:ph idx="1"/>
          </p:nvPr>
        </p:nvPicPr>
        <p:blipFill>
          <a:blip r:embed="rId3"/>
          <a:srcRect/>
          <a:stretch>
            <a:fillRect/>
          </a:stretch>
        </p:blipFill>
        <p:spPr>
          <a:xfrm>
            <a:off x="6156176" y="1020713"/>
            <a:ext cx="2185987" cy="1571625"/>
          </a:xfrm>
        </p:spPr>
      </p:pic>
      <p:sp>
        <p:nvSpPr>
          <p:cNvPr id="25603" name="Text Placeholder 3"/>
          <p:cNvSpPr>
            <a:spLocks noGrp="1"/>
          </p:cNvSpPr>
          <p:nvPr>
            <p:ph type="body" sz="half" idx="2"/>
          </p:nvPr>
        </p:nvSpPr>
        <p:spPr>
          <a:xfrm>
            <a:off x="457200" y="1000125"/>
            <a:ext cx="6043613" cy="5214938"/>
          </a:xfrm>
          <a:blipFill dpi="0" rotWithShape="1">
            <a:blip r:embed="rId4"/>
            <a:srcRect/>
            <a:tile tx="0" ty="0" sx="100000" sy="100000" flip="none" algn="tl"/>
          </a:blipFill>
        </p:spPr>
        <p:txBody>
          <a:bodyPr/>
          <a:lstStyle/>
          <a:p>
            <a:pPr marL="0" lvl="1" eaLnBrk="1" hangingPunct="1"/>
            <a:r>
              <a:rPr lang="fa-IR" sz="3600" i="1" dirty="0" smtClean="0">
                <a:cs typeface="B Titr" pitchFamily="2" charset="-78"/>
              </a:rPr>
              <a:t>سایت قلم نیوز  </a:t>
            </a:r>
            <a:r>
              <a:rPr lang="fa-IR" sz="3200" i="1" dirty="0" smtClean="0">
                <a:cs typeface="B Titr" pitchFamily="2" charset="-78"/>
              </a:rPr>
              <a:t>(همزمان با عملیات نظارت شورای نگهبان) :</a:t>
            </a:r>
            <a:r>
              <a:rPr lang="fa-IR" sz="3200" dirty="0" smtClean="0">
                <a:cs typeface="B Titr" pitchFamily="2" charset="-78"/>
              </a:rPr>
              <a:t> </a:t>
            </a:r>
          </a:p>
          <a:p>
            <a:pPr marL="0" lvl="1" eaLnBrk="1" hangingPunct="1"/>
            <a:r>
              <a:rPr lang="fa-IR" sz="4400" dirty="0" smtClean="0">
                <a:cs typeface="B Titr" pitchFamily="2" charset="-78"/>
              </a:rPr>
              <a:t> کمیته صیانت از آرا </a:t>
            </a:r>
            <a:r>
              <a:rPr lang="fa-IR" sz="3600" dirty="0" smtClean="0">
                <a:cs typeface="B Titr" pitchFamily="2" charset="-78"/>
              </a:rPr>
              <a:t>به مسئولیت آقای محتشمی پور، علیرضا بهشتی نماینده آقای موسوی، الویری نماینده آقای کروبی و مهدی هاشمی رفسنجانی فرزند رییس مجمع تشخیص مصلحت برای نظارت بر انتخابات تشکیل شد.</a:t>
            </a:r>
            <a:endParaRPr lang="en-US" sz="3600" dirty="0" smtClean="0">
              <a:cs typeface="B Titr" pitchFamily="2" charset="-78"/>
            </a:endParaRPr>
          </a:p>
          <a:p>
            <a:pPr eaLnBrk="1" hangingPunct="1"/>
            <a:endParaRPr lang="fa-IR" dirty="0" smtClean="0"/>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5603">
                                            <p:bg/>
                                          </p:spTgt>
                                        </p:tgtEl>
                                        <p:attrNameLst>
                                          <p:attrName>style.visibility</p:attrName>
                                        </p:attrNameLst>
                                      </p:cBhvr>
                                      <p:to>
                                        <p:strVal val="visible"/>
                                      </p:to>
                                    </p:set>
                                    <p:anim calcmode="lin" valueType="num">
                                      <p:cBhvr>
                                        <p:cTn id="15" dur="1000" decel="50000" fill="hold">
                                          <p:stCondLst>
                                            <p:cond delay="0"/>
                                          </p:stCondLst>
                                        </p:cTn>
                                        <p:tgtEl>
                                          <p:spTgt spid="25603">
                                            <p:bg/>
                                          </p:spTgt>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25603">
                                            <p:bg/>
                                          </p:spTgt>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25603">
                                            <p:bg/>
                                          </p:spTgt>
                                        </p:tgtEl>
                                        <p:attrNameLst>
                                          <p:attrName>ppt_w</p:attrName>
                                        </p:attrNameLst>
                                      </p:cBhvr>
                                      <p:tavLst>
                                        <p:tav tm="0">
                                          <p:val>
                                            <p:strVal val="#ppt_w*.05"/>
                                          </p:val>
                                        </p:tav>
                                        <p:tav tm="100000">
                                          <p:val>
                                            <p:strVal val="#ppt_w"/>
                                          </p:val>
                                        </p:tav>
                                      </p:tavLst>
                                    </p:anim>
                                    <p:anim calcmode="lin" valueType="num">
                                      <p:cBhvr>
                                        <p:cTn id="18" dur="2000" fill="hold"/>
                                        <p:tgtEl>
                                          <p:spTgt spid="25603">
                                            <p:bg/>
                                          </p:spTgt>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25603">
                                            <p:bg/>
                                          </p:spTgt>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25603">
                                            <p:bg/>
                                          </p:spTgt>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25603">
                                            <p:bg/>
                                          </p:spTgt>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25603">
                                            <p:bg/>
                                          </p:spTgt>
                                        </p:tgtEl>
                                      </p:cBhvr>
                                    </p:animEffect>
                                  </p:childTnLst>
                                </p:cTn>
                              </p:par>
                              <p:par>
                                <p:cTn id="23" presetID="25" presetClass="entr" presetSubtype="0" fill="hold" grpId="0" nodeType="withEffect">
                                  <p:stCondLst>
                                    <p:cond delay="0"/>
                                  </p:stCondLst>
                                  <p:childTnLst>
                                    <p:set>
                                      <p:cBhvr>
                                        <p:cTn id="24" dur="1" fill="hold">
                                          <p:stCondLst>
                                            <p:cond delay="0"/>
                                          </p:stCondLst>
                                        </p:cTn>
                                        <p:tgtEl>
                                          <p:spTgt spid="25603">
                                            <p:txEl>
                                              <p:pRg st="0" end="0"/>
                                            </p:txEl>
                                          </p:spTgt>
                                        </p:tgtEl>
                                        <p:attrNameLst>
                                          <p:attrName>style.visibility</p:attrName>
                                        </p:attrNameLst>
                                      </p:cBhvr>
                                      <p:to>
                                        <p:strVal val="visible"/>
                                      </p:to>
                                    </p:set>
                                    <p:anim calcmode="lin" valueType="num">
                                      <p:cBhvr>
                                        <p:cTn id="25" dur="1000" decel="50000" fill="hold">
                                          <p:stCondLst>
                                            <p:cond delay="0"/>
                                          </p:stCondLst>
                                        </p:cTn>
                                        <p:tgtEl>
                                          <p:spTgt spid="25603">
                                            <p:txEl>
                                              <p:pRg st="0" end="0"/>
                                            </p:txEl>
                                          </p:spTgt>
                                        </p:tgtEl>
                                        <p:attrNameLst>
                                          <p:attrName>style.rotation</p:attrName>
                                        </p:attrNameLst>
                                      </p:cBhvr>
                                      <p:tavLst>
                                        <p:tav tm="0">
                                          <p:val>
                                            <p:fltVal val="-90"/>
                                          </p:val>
                                        </p:tav>
                                        <p:tav tm="100000">
                                          <p:val>
                                            <p:fltVal val="0"/>
                                          </p:val>
                                        </p:tav>
                                      </p:tavLst>
                                    </p:anim>
                                    <p:anim calcmode="lin" valueType="num">
                                      <p:cBhvr>
                                        <p:cTn id="26" dur="1000" decel="50000" fill="hold">
                                          <p:stCondLst>
                                            <p:cond delay="0"/>
                                          </p:stCondLst>
                                        </p:cTn>
                                        <p:tgtEl>
                                          <p:spTgt spid="25603">
                                            <p:txEl>
                                              <p:pRg st="0" end="0"/>
                                            </p:txEl>
                                          </p:spTgt>
                                        </p:tgtEl>
                                        <p:attrNameLst>
                                          <p:attrName>ppt_w</p:attrName>
                                        </p:attrNameLst>
                                      </p:cBhvr>
                                      <p:tavLst>
                                        <p:tav tm="0">
                                          <p:val>
                                            <p:strVal val="#ppt_w"/>
                                          </p:val>
                                        </p:tav>
                                        <p:tav tm="100000">
                                          <p:val>
                                            <p:strVal val="#ppt_w*.05"/>
                                          </p:val>
                                        </p:tav>
                                      </p:tavLst>
                                    </p:anim>
                                    <p:anim calcmode="lin" valueType="num">
                                      <p:cBhvr>
                                        <p:cTn id="27" dur="1000" accel="50000" fill="hold">
                                          <p:stCondLst>
                                            <p:cond delay="1000"/>
                                          </p:stCondLst>
                                        </p:cTn>
                                        <p:tgtEl>
                                          <p:spTgt spid="25603">
                                            <p:txEl>
                                              <p:pRg st="0" end="0"/>
                                            </p:txEl>
                                          </p:spTgt>
                                        </p:tgtEl>
                                        <p:attrNameLst>
                                          <p:attrName>ppt_w</p:attrName>
                                        </p:attrNameLst>
                                      </p:cBhvr>
                                      <p:tavLst>
                                        <p:tav tm="0">
                                          <p:val>
                                            <p:strVal val="#ppt_w*.05"/>
                                          </p:val>
                                        </p:tav>
                                        <p:tav tm="100000">
                                          <p:val>
                                            <p:strVal val="#ppt_w"/>
                                          </p:val>
                                        </p:tav>
                                      </p:tavLst>
                                    </p:anim>
                                    <p:anim calcmode="lin" valueType="num">
                                      <p:cBhvr>
                                        <p:cTn id="28" dur="2000" fill="hold"/>
                                        <p:tgtEl>
                                          <p:spTgt spid="25603">
                                            <p:txEl>
                                              <p:pRg st="0" end="0"/>
                                            </p:txEl>
                                          </p:spTgt>
                                        </p:tgtEl>
                                        <p:attrNameLst>
                                          <p:attrName>ppt_h</p:attrName>
                                        </p:attrNameLst>
                                      </p:cBhvr>
                                      <p:tavLst>
                                        <p:tav tm="0">
                                          <p:val>
                                            <p:strVal val="#ppt_h"/>
                                          </p:val>
                                        </p:tav>
                                        <p:tav tm="100000">
                                          <p:val>
                                            <p:strVal val="#ppt_h"/>
                                          </p:val>
                                        </p:tav>
                                      </p:tavLst>
                                    </p:anim>
                                    <p:anim calcmode="lin" valueType="num">
                                      <p:cBhvr>
                                        <p:cTn id="29" dur="1000" decel="50000" fill="hold">
                                          <p:stCondLst>
                                            <p:cond delay="0"/>
                                          </p:stCondLst>
                                        </p:cTn>
                                        <p:tgtEl>
                                          <p:spTgt spid="25603">
                                            <p:txEl>
                                              <p:pRg st="0" end="0"/>
                                            </p:txEl>
                                          </p:spTgt>
                                        </p:tgtEl>
                                        <p:attrNameLst>
                                          <p:attrName>ppt_x</p:attrName>
                                        </p:attrNameLst>
                                      </p:cBhvr>
                                      <p:tavLst>
                                        <p:tav tm="0">
                                          <p:val>
                                            <p:strVal val="#ppt_x+.4"/>
                                          </p:val>
                                        </p:tav>
                                        <p:tav tm="100000">
                                          <p:val>
                                            <p:strVal val="#ppt_x"/>
                                          </p:val>
                                        </p:tav>
                                      </p:tavLst>
                                    </p:anim>
                                    <p:anim calcmode="lin" valueType="num">
                                      <p:cBhvr>
                                        <p:cTn id="30" dur="1000" decel="50000" fill="hold">
                                          <p:stCondLst>
                                            <p:cond delay="0"/>
                                          </p:stCondLst>
                                        </p:cTn>
                                        <p:tgtEl>
                                          <p:spTgt spid="25603">
                                            <p:txEl>
                                              <p:pRg st="0" end="0"/>
                                            </p:txEl>
                                          </p:spTgt>
                                        </p:tgtEl>
                                        <p:attrNameLst>
                                          <p:attrName>ppt_y</p:attrName>
                                        </p:attrNameLst>
                                      </p:cBhvr>
                                      <p:tavLst>
                                        <p:tav tm="0">
                                          <p:val>
                                            <p:strVal val="#ppt_y-.2"/>
                                          </p:val>
                                        </p:tav>
                                        <p:tav tm="100000">
                                          <p:val>
                                            <p:strVal val="#ppt_y+.1"/>
                                          </p:val>
                                        </p:tav>
                                      </p:tavLst>
                                    </p:anim>
                                    <p:anim calcmode="lin" valueType="num">
                                      <p:cBhvr>
                                        <p:cTn id="31" dur="1000" accel="50000" fill="hold">
                                          <p:stCondLst>
                                            <p:cond delay="1000"/>
                                          </p:stCondLst>
                                        </p:cTn>
                                        <p:tgtEl>
                                          <p:spTgt spid="25603">
                                            <p:txEl>
                                              <p:pRg st="0" end="0"/>
                                            </p:txEl>
                                          </p:spTgt>
                                        </p:tgtEl>
                                        <p:attrNameLst>
                                          <p:attrName>ppt_y</p:attrName>
                                        </p:attrNameLst>
                                      </p:cBhvr>
                                      <p:tavLst>
                                        <p:tav tm="0">
                                          <p:val>
                                            <p:strVal val="#ppt_y+.1"/>
                                          </p:val>
                                        </p:tav>
                                        <p:tav tm="100000">
                                          <p:val>
                                            <p:strVal val="#ppt_y"/>
                                          </p:val>
                                        </p:tav>
                                      </p:tavLst>
                                    </p:anim>
                                    <p:animEffect transition="in" filter="fade">
                                      <p:cBhvr>
                                        <p:cTn id="32" dur="2000" decel="50000">
                                          <p:stCondLst>
                                            <p:cond delay="0"/>
                                          </p:stCondLst>
                                        </p:cTn>
                                        <p:tgtEl>
                                          <p:spTgt spid="25603">
                                            <p:txEl>
                                              <p:pRg st="0" end="0"/>
                                            </p:txEl>
                                          </p:spTgt>
                                        </p:tgtEl>
                                      </p:cBhvr>
                                    </p:animEffect>
                                  </p:childTnLst>
                                </p:cTn>
                              </p:par>
                              <p:par>
                                <p:cTn id="33" presetID="25" presetClass="entr" presetSubtype="0" fill="hold" grpId="0" nodeType="withEffect">
                                  <p:stCondLst>
                                    <p:cond delay="0"/>
                                  </p:stCondLst>
                                  <p:childTnLst>
                                    <p:set>
                                      <p:cBhvr>
                                        <p:cTn id="34" dur="1" fill="hold">
                                          <p:stCondLst>
                                            <p:cond delay="0"/>
                                          </p:stCondLst>
                                        </p:cTn>
                                        <p:tgtEl>
                                          <p:spTgt spid="25603">
                                            <p:txEl>
                                              <p:pRg st="1" end="1"/>
                                            </p:txEl>
                                          </p:spTgt>
                                        </p:tgtEl>
                                        <p:attrNameLst>
                                          <p:attrName>style.visibility</p:attrName>
                                        </p:attrNameLst>
                                      </p:cBhvr>
                                      <p:to>
                                        <p:strVal val="visible"/>
                                      </p:to>
                                    </p:set>
                                    <p:anim calcmode="lin" valueType="num">
                                      <p:cBhvr>
                                        <p:cTn id="35" dur="1000" decel="50000" fill="hold">
                                          <p:stCondLst>
                                            <p:cond delay="0"/>
                                          </p:stCondLst>
                                        </p:cTn>
                                        <p:tgtEl>
                                          <p:spTgt spid="25603">
                                            <p:txEl>
                                              <p:pRg st="1" end="1"/>
                                            </p:txEl>
                                          </p:spTgt>
                                        </p:tgtEl>
                                        <p:attrNameLst>
                                          <p:attrName>style.rotation</p:attrName>
                                        </p:attrNameLst>
                                      </p:cBhvr>
                                      <p:tavLst>
                                        <p:tav tm="0">
                                          <p:val>
                                            <p:fltVal val="-90"/>
                                          </p:val>
                                        </p:tav>
                                        <p:tav tm="100000">
                                          <p:val>
                                            <p:fltVal val="0"/>
                                          </p:val>
                                        </p:tav>
                                      </p:tavLst>
                                    </p:anim>
                                    <p:anim calcmode="lin" valueType="num">
                                      <p:cBhvr>
                                        <p:cTn id="36" dur="1000" decel="50000" fill="hold">
                                          <p:stCondLst>
                                            <p:cond delay="0"/>
                                          </p:stCondLst>
                                        </p:cTn>
                                        <p:tgtEl>
                                          <p:spTgt spid="25603">
                                            <p:txEl>
                                              <p:pRg st="1" end="1"/>
                                            </p:txEl>
                                          </p:spTgt>
                                        </p:tgtEl>
                                        <p:attrNameLst>
                                          <p:attrName>ppt_w</p:attrName>
                                        </p:attrNameLst>
                                      </p:cBhvr>
                                      <p:tavLst>
                                        <p:tav tm="0">
                                          <p:val>
                                            <p:strVal val="#ppt_w"/>
                                          </p:val>
                                        </p:tav>
                                        <p:tav tm="100000">
                                          <p:val>
                                            <p:strVal val="#ppt_w*.05"/>
                                          </p:val>
                                        </p:tav>
                                      </p:tavLst>
                                    </p:anim>
                                    <p:anim calcmode="lin" valueType="num">
                                      <p:cBhvr>
                                        <p:cTn id="37" dur="1000" accel="50000" fill="hold">
                                          <p:stCondLst>
                                            <p:cond delay="1000"/>
                                          </p:stCondLst>
                                        </p:cTn>
                                        <p:tgtEl>
                                          <p:spTgt spid="25603">
                                            <p:txEl>
                                              <p:pRg st="1" end="1"/>
                                            </p:txEl>
                                          </p:spTgt>
                                        </p:tgtEl>
                                        <p:attrNameLst>
                                          <p:attrName>ppt_w</p:attrName>
                                        </p:attrNameLst>
                                      </p:cBhvr>
                                      <p:tavLst>
                                        <p:tav tm="0">
                                          <p:val>
                                            <p:strVal val="#ppt_w*.05"/>
                                          </p:val>
                                        </p:tav>
                                        <p:tav tm="100000">
                                          <p:val>
                                            <p:strVal val="#ppt_w"/>
                                          </p:val>
                                        </p:tav>
                                      </p:tavLst>
                                    </p:anim>
                                    <p:anim calcmode="lin" valueType="num">
                                      <p:cBhvr>
                                        <p:cTn id="38" dur="2000" fill="hold"/>
                                        <p:tgtEl>
                                          <p:spTgt spid="25603">
                                            <p:txEl>
                                              <p:pRg st="1" end="1"/>
                                            </p:txEl>
                                          </p:spTgt>
                                        </p:tgtEl>
                                        <p:attrNameLst>
                                          <p:attrName>ppt_h</p:attrName>
                                        </p:attrNameLst>
                                      </p:cBhvr>
                                      <p:tavLst>
                                        <p:tav tm="0">
                                          <p:val>
                                            <p:strVal val="#ppt_h"/>
                                          </p:val>
                                        </p:tav>
                                        <p:tav tm="100000">
                                          <p:val>
                                            <p:strVal val="#ppt_h"/>
                                          </p:val>
                                        </p:tav>
                                      </p:tavLst>
                                    </p:anim>
                                    <p:anim calcmode="lin" valueType="num">
                                      <p:cBhvr>
                                        <p:cTn id="39" dur="1000" decel="50000" fill="hold">
                                          <p:stCondLst>
                                            <p:cond delay="0"/>
                                          </p:stCondLst>
                                        </p:cTn>
                                        <p:tgtEl>
                                          <p:spTgt spid="25603">
                                            <p:txEl>
                                              <p:pRg st="1" end="1"/>
                                            </p:txEl>
                                          </p:spTgt>
                                        </p:tgtEl>
                                        <p:attrNameLst>
                                          <p:attrName>ppt_x</p:attrName>
                                        </p:attrNameLst>
                                      </p:cBhvr>
                                      <p:tavLst>
                                        <p:tav tm="0">
                                          <p:val>
                                            <p:strVal val="#ppt_x+.4"/>
                                          </p:val>
                                        </p:tav>
                                        <p:tav tm="100000">
                                          <p:val>
                                            <p:strVal val="#ppt_x"/>
                                          </p:val>
                                        </p:tav>
                                      </p:tavLst>
                                    </p:anim>
                                    <p:anim calcmode="lin" valueType="num">
                                      <p:cBhvr>
                                        <p:cTn id="40" dur="1000" decel="50000" fill="hold">
                                          <p:stCondLst>
                                            <p:cond delay="0"/>
                                          </p:stCondLst>
                                        </p:cTn>
                                        <p:tgtEl>
                                          <p:spTgt spid="25603">
                                            <p:txEl>
                                              <p:pRg st="1" end="1"/>
                                            </p:txEl>
                                          </p:spTgt>
                                        </p:tgtEl>
                                        <p:attrNameLst>
                                          <p:attrName>ppt_y</p:attrName>
                                        </p:attrNameLst>
                                      </p:cBhvr>
                                      <p:tavLst>
                                        <p:tav tm="0">
                                          <p:val>
                                            <p:strVal val="#ppt_y-.2"/>
                                          </p:val>
                                        </p:tav>
                                        <p:tav tm="100000">
                                          <p:val>
                                            <p:strVal val="#ppt_y+.1"/>
                                          </p:val>
                                        </p:tav>
                                      </p:tavLst>
                                    </p:anim>
                                    <p:anim calcmode="lin" valueType="num">
                                      <p:cBhvr>
                                        <p:cTn id="41" dur="1000" accel="50000" fill="hold">
                                          <p:stCondLst>
                                            <p:cond delay="1000"/>
                                          </p:stCondLst>
                                        </p:cTn>
                                        <p:tgtEl>
                                          <p:spTgt spid="25603">
                                            <p:txEl>
                                              <p:pRg st="1" end="1"/>
                                            </p:txEl>
                                          </p:spTgt>
                                        </p:tgtEl>
                                        <p:attrNameLst>
                                          <p:attrName>ppt_y</p:attrName>
                                        </p:attrNameLst>
                                      </p:cBhvr>
                                      <p:tavLst>
                                        <p:tav tm="0">
                                          <p:val>
                                            <p:strVal val="#ppt_y+.1"/>
                                          </p:val>
                                        </p:tav>
                                        <p:tav tm="100000">
                                          <p:val>
                                            <p:strVal val="#ppt_y"/>
                                          </p:val>
                                        </p:tav>
                                      </p:tavLst>
                                    </p:anim>
                                    <p:animEffect transition="in" filter="fade">
                                      <p:cBhvr>
                                        <p:cTn id="42" dur="2000" decel="50000">
                                          <p:stCondLst>
                                            <p:cond delay="0"/>
                                          </p:stCondLst>
                                        </p:cTn>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6626" name="Title 4"/>
          <p:cNvSpPr>
            <a:spLocks noGrp="1"/>
          </p:cNvSpPr>
          <p:nvPr>
            <p:ph type="title"/>
          </p:nvPr>
        </p:nvSpPr>
        <p:spPr>
          <a:xfrm>
            <a:off x="3214688" y="274638"/>
            <a:ext cx="5500687" cy="6226175"/>
          </a:xfrm>
          <a:solidFill>
            <a:srgbClr val="99FF66">
              <a:alpha val="59999"/>
            </a:srgbClr>
          </a:solidFill>
        </p:spPr>
        <p:txBody>
          <a:bodyPr/>
          <a:lstStyle/>
          <a:p>
            <a:pPr marL="342900" indent="-342900" algn="r" eaLnBrk="1" hangingPunct="1"/>
            <a:r>
              <a:rPr lang="fa-IR" sz="3200" i="1" dirty="0" smtClean="0">
                <a:solidFill>
                  <a:srgbClr val="000000"/>
                </a:solidFill>
                <a:cs typeface="B Titr" pitchFamily="2" charset="-78"/>
              </a:rPr>
              <a:t>اعتراف ابطحی در</a:t>
            </a:r>
            <a:br>
              <a:rPr lang="fa-IR" sz="3200" i="1" dirty="0" smtClean="0">
                <a:solidFill>
                  <a:srgbClr val="000000"/>
                </a:solidFill>
                <a:cs typeface="B Titr" pitchFamily="2" charset="-78"/>
              </a:rPr>
            </a:br>
            <a:r>
              <a:rPr lang="fa-IR" sz="3200" i="1" dirty="0" smtClean="0">
                <a:solidFill>
                  <a:srgbClr val="000000"/>
                </a:solidFill>
                <a:cs typeface="B Titr" pitchFamily="2" charset="-78"/>
              </a:rPr>
              <a:t> دادگاه :</a:t>
            </a:r>
            <a:r>
              <a:rPr lang="fa-IR" sz="3200" dirty="0" smtClean="0">
                <a:solidFill>
                  <a:srgbClr val="000000"/>
                </a:solidFill>
                <a:cs typeface="B Titr" pitchFamily="2" charset="-78"/>
              </a:rPr>
              <a:t> </a:t>
            </a:r>
            <a:br>
              <a:rPr lang="fa-IR" sz="3200" dirty="0" smtClean="0">
                <a:solidFill>
                  <a:srgbClr val="000000"/>
                </a:solidFill>
                <a:cs typeface="B Titr" pitchFamily="2" charset="-78"/>
              </a:rPr>
            </a:br>
            <a:r>
              <a:rPr lang="fa-IR" sz="3600" dirty="0" smtClean="0">
                <a:solidFill>
                  <a:srgbClr val="000000"/>
                </a:solidFill>
                <a:cs typeface="B Jadid" pitchFamily="2" charset="-78"/>
              </a:rPr>
              <a:t>تقلب</a:t>
            </a:r>
            <a:r>
              <a:rPr lang="fa-IR" sz="3200" dirty="0" smtClean="0">
                <a:solidFill>
                  <a:srgbClr val="000000"/>
                </a:solidFill>
                <a:cs typeface="B Titr" pitchFamily="2" charset="-78"/>
              </a:rPr>
              <a:t>درانتخابات اسم رمز</a:t>
            </a:r>
            <a:r>
              <a:rPr lang="fa-IR" sz="2800" dirty="0" smtClean="0">
                <a:solidFill>
                  <a:srgbClr val="000000"/>
                </a:solidFill>
                <a:cs typeface="B Titr" pitchFamily="2" charset="-78"/>
              </a:rPr>
              <a:t>آشوب </a:t>
            </a:r>
            <a:r>
              <a:rPr lang="fa-IR" sz="3200" dirty="0" smtClean="0">
                <a:solidFill>
                  <a:srgbClr val="000000"/>
                </a:solidFill>
                <a:cs typeface="B Titr" pitchFamily="2" charset="-78"/>
              </a:rPr>
              <a:t>ها بود که در آن تمرین پهن شدن مردم در خیابانها وجود داشت. من و </a:t>
            </a:r>
            <a:r>
              <a:rPr lang="fa-IR" sz="3200" dirty="0" smtClean="0">
                <a:solidFill>
                  <a:srgbClr val="000000"/>
                </a:solidFill>
                <a:cs typeface="B Jadid" pitchFamily="2" charset="-78"/>
              </a:rPr>
              <a:t>خاتمی</a:t>
            </a:r>
            <a:r>
              <a:rPr lang="fa-IR" sz="3200" dirty="0" smtClean="0">
                <a:solidFill>
                  <a:srgbClr val="000000"/>
                </a:solidFill>
                <a:cs typeface="B Titr" pitchFamily="2" charset="-78"/>
              </a:rPr>
              <a:t> در سفر از شهر ری تا پاسداران در سال 76 تمرین گسترده نگهداری مردم در خیابانها را کردیم چرا که این تمرین در چارچوب تقلب در انتخابات خیلی معنی دار بود.</a:t>
            </a:r>
            <a:br>
              <a:rPr lang="fa-IR" sz="3200" dirty="0" smtClean="0">
                <a:solidFill>
                  <a:srgbClr val="000000"/>
                </a:solidFill>
                <a:cs typeface="B Titr" pitchFamily="2" charset="-78"/>
              </a:rPr>
            </a:br>
            <a:r>
              <a:rPr lang="fa-IR" sz="3200" dirty="0" smtClean="0">
                <a:solidFill>
                  <a:srgbClr val="000000"/>
                </a:solidFill>
                <a:cs typeface="B Jadid" pitchFamily="2" charset="-78"/>
              </a:rPr>
              <a:t>خاتمی</a:t>
            </a:r>
            <a:r>
              <a:rPr lang="fa-IR" sz="3200" dirty="0" smtClean="0">
                <a:solidFill>
                  <a:srgbClr val="000000"/>
                </a:solidFill>
                <a:cs typeface="B Titr" pitchFamily="2" charset="-78"/>
              </a:rPr>
              <a:t> به مردم خیانت کرد.</a:t>
            </a:r>
            <a:r>
              <a:rPr lang="en-US" sz="1800" dirty="0" smtClean="0">
                <a:solidFill>
                  <a:srgbClr val="000000"/>
                </a:solidFill>
                <a:cs typeface="Times New Roman" pitchFamily="18" charset="0"/>
              </a:rPr>
              <a:t/>
            </a:r>
            <a:br>
              <a:rPr lang="en-US" sz="1800" dirty="0" smtClean="0">
                <a:solidFill>
                  <a:srgbClr val="000000"/>
                </a:solidFill>
                <a:cs typeface="Times New Roman" pitchFamily="18" charset="0"/>
              </a:rPr>
            </a:br>
            <a:endParaRPr lang="fa-IR" sz="1800" dirty="0" smtClean="0">
              <a:solidFill>
                <a:srgbClr val="000000"/>
              </a:solidFill>
            </a:endParaRPr>
          </a:p>
        </p:txBody>
      </p:sp>
      <p:pic>
        <p:nvPicPr>
          <p:cNvPr id="4" name="Content Placeholder 3" descr="91027_879.jpg"/>
          <p:cNvPicPr>
            <a:picLocks noGrp="1" noChangeAspect="1"/>
          </p:cNvPicPr>
          <p:nvPr>
            <p:ph sz="half" idx="1"/>
          </p:nvPr>
        </p:nvPicPr>
        <p:blipFill>
          <a:blip r:embed="rId4"/>
          <a:srcRect/>
          <a:stretch>
            <a:fillRect/>
          </a:stretch>
        </p:blipFill>
        <p:spPr>
          <a:xfrm>
            <a:off x="357188" y="1428750"/>
            <a:ext cx="2714625" cy="3857625"/>
          </a:xfrm>
        </p:spPr>
      </p:pic>
      <p:sp>
        <p:nvSpPr>
          <p:cNvPr id="5" name="Action Button: Movie 4">
            <a:hlinkClick r:id="rId5" action="ppaction://hlinkfile" highlightClick="1"/>
          </p:cNvPr>
          <p:cNvSpPr/>
          <p:nvPr/>
        </p:nvSpPr>
        <p:spPr>
          <a:xfrm>
            <a:off x="3635896" y="5445224"/>
            <a:ext cx="357188" cy="357187"/>
          </a:xfrm>
          <a:prstGeom prst="actionButtonMovie">
            <a:avLst/>
          </a:prstGeom>
          <a:solidFill>
            <a:srgbClr val="E329E3"/>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en-US"/>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2000" fill="hold"/>
                                        <p:tgtEl>
                                          <p:spTgt spid="26626"/>
                                        </p:tgtEl>
                                        <p:attrNameLst>
                                          <p:attrName>ppt_w</p:attrName>
                                        </p:attrNameLst>
                                      </p:cBhvr>
                                      <p:tavLst>
                                        <p:tav tm="0">
                                          <p:val>
                                            <p:strVal val="#ppt_w*0.05"/>
                                          </p:val>
                                        </p:tav>
                                        <p:tav tm="100000">
                                          <p:val>
                                            <p:strVal val="#ppt_w"/>
                                          </p:val>
                                        </p:tav>
                                      </p:tavLst>
                                    </p:anim>
                                    <p:anim calcmode="lin" valueType="num">
                                      <p:cBhvr>
                                        <p:cTn id="8" dur="2000" fill="hold"/>
                                        <p:tgtEl>
                                          <p:spTgt spid="26626"/>
                                        </p:tgtEl>
                                        <p:attrNameLst>
                                          <p:attrName>ppt_h</p:attrName>
                                        </p:attrNameLst>
                                      </p:cBhvr>
                                      <p:tavLst>
                                        <p:tav tm="0">
                                          <p:val>
                                            <p:strVal val="#ppt_h"/>
                                          </p:val>
                                        </p:tav>
                                        <p:tav tm="100000">
                                          <p:val>
                                            <p:strVal val="#ppt_h"/>
                                          </p:val>
                                        </p:tav>
                                      </p:tavLst>
                                    </p:anim>
                                    <p:anim calcmode="lin" valueType="num">
                                      <p:cBhvr>
                                        <p:cTn id="9" dur="2000" fill="hold"/>
                                        <p:tgtEl>
                                          <p:spTgt spid="26626"/>
                                        </p:tgtEl>
                                        <p:attrNameLst>
                                          <p:attrName>ppt_x</p:attrName>
                                        </p:attrNameLst>
                                      </p:cBhvr>
                                      <p:tavLst>
                                        <p:tav tm="0">
                                          <p:val>
                                            <p:strVal val="#ppt_x-.2"/>
                                          </p:val>
                                        </p:tav>
                                        <p:tav tm="100000">
                                          <p:val>
                                            <p:strVal val="#ppt_x"/>
                                          </p:val>
                                        </p:tav>
                                      </p:tavLst>
                                    </p:anim>
                                    <p:anim calcmode="lin" valueType="num">
                                      <p:cBhvr>
                                        <p:cTn id="10" dur="2000" fill="hold"/>
                                        <p:tgtEl>
                                          <p:spTgt spid="26626"/>
                                        </p:tgtEl>
                                        <p:attrNameLst>
                                          <p:attrName>ppt_y</p:attrName>
                                        </p:attrNameLst>
                                      </p:cBhvr>
                                      <p:tavLst>
                                        <p:tav tm="0">
                                          <p:val>
                                            <p:strVal val="#ppt_y"/>
                                          </p:val>
                                        </p:tav>
                                        <p:tav tm="100000">
                                          <p:val>
                                            <p:strVal val="#ppt_y"/>
                                          </p:val>
                                        </p:tav>
                                      </p:tavLst>
                                    </p:anim>
                                    <p:animEffect transition="in" filter="fade">
                                      <p:cBhvr>
                                        <p:cTn id="11" dur="2000"/>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4750" y="274638"/>
            <a:ext cx="4972050" cy="6083300"/>
          </a:xfrm>
          <a:solidFill>
            <a:schemeClr val="accent5">
              <a:lumMod val="60000"/>
              <a:lumOff val="40000"/>
              <a:alpha val="63000"/>
            </a:schemeClr>
          </a:solidFill>
        </p:spPr>
        <p:txBody>
          <a:bodyPr rtlCol="1">
            <a:normAutofit fontScale="90000"/>
          </a:bodyPr>
          <a:lstStyle/>
          <a:p>
            <a:pPr lvl="1" eaLnBrk="1" fontAlgn="auto" hangingPunct="1">
              <a:spcAft>
                <a:spcPts val="0"/>
              </a:spcAft>
              <a:defRPr/>
            </a:pPr>
            <a:r>
              <a:rPr lang="fa-IR" sz="3600" i="1" dirty="0">
                <a:solidFill>
                  <a:sysClr val="windowText" lastClr="000000"/>
                </a:solidFill>
                <a:cs typeface="B Titr" pitchFamily="2" charset="-78"/>
              </a:rPr>
              <a:t>سایت رجا نیوز :</a:t>
            </a:r>
            <a:br>
              <a:rPr lang="fa-IR" sz="3600" i="1" dirty="0">
                <a:solidFill>
                  <a:sysClr val="windowText" lastClr="000000"/>
                </a:solidFill>
                <a:cs typeface="B Titr" pitchFamily="2" charset="-78"/>
              </a:rPr>
            </a:br>
            <a:r>
              <a:rPr lang="fa-IR" sz="3600" i="1" dirty="0">
                <a:solidFill>
                  <a:sysClr val="windowText" lastClr="000000"/>
                </a:solidFill>
                <a:cs typeface="B Titr" pitchFamily="2" charset="-78"/>
              </a:rPr>
              <a:t/>
            </a:r>
            <a:br>
              <a:rPr lang="fa-IR" sz="3600" i="1" dirty="0">
                <a:solidFill>
                  <a:sysClr val="windowText" lastClr="000000"/>
                </a:solidFill>
                <a:cs typeface="B Titr" pitchFamily="2" charset="-78"/>
              </a:rPr>
            </a:br>
            <a:r>
              <a:rPr lang="fa-IR" sz="3600" dirty="0">
                <a:solidFill>
                  <a:sysClr val="windowText" lastClr="000000"/>
                </a:solidFill>
                <a:cs typeface="B Titr" pitchFamily="2" charset="-78"/>
              </a:rPr>
              <a:t> فیلم انقلاب مخملی در صربستان که توسط بنیاد سورس ترجمه شده بود </a:t>
            </a:r>
            <a:r>
              <a:rPr lang="fa-IR" sz="3600" dirty="0" smtClean="0">
                <a:solidFill>
                  <a:sysClr val="windowText" lastClr="000000"/>
                </a:solidFill>
                <a:cs typeface="B Titr" pitchFamily="2" charset="-78"/>
              </a:rPr>
              <a:t>و </a:t>
            </a:r>
            <a:r>
              <a:rPr lang="fa-IR" sz="3600" dirty="0">
                <a:solidFill>
                  <a:sysClr val="windowText" lastClr="000000"/>
                </a:solidFill>
                <a:cs typeface="B Titr" pitchFamily="2" charset="-78"/>
              </a:rPr>
              <a:t>شباهتهای بسیار زیادی با وقوع انقلاب مخملی در ایران داشت </a:t>
            </a:r>
            <a:r>
              <a:rPr lang="fa-IR" sz="3600" dirty="0" smtClean="0">
                <a:solidFill>
                  <a:sysClr val="windowText" lastClr="000000"/>
                </a:solidFill>
                <a:cs typeface="B Titr" pitchFamily="2" charset="-78"/>
              </a:rPr>
              <a:t>در </a:t>
            </a:r>
            <a:r>
              <a:rPr lang="fa-IR" sz="3600" dirty="0">
                <a:solidFill>
                  <a:sysClr val="windowText" lastClr="000000"/>
                </a:solidFill>
                <a:cs typeface="B Titr" pitchFamily="2" charset="-78"/>
              </a:rPr>
              <a:t>منزل </a:t>
            </a:r>
            <a:r>
              <a:rPr lang="fa-IR" b="1" dirty="0">
                <a:solidFill>
                  <a:sysClr val="windowText" lastClr="000000"/>
                </a:solidFill>
                <a:cs typeface="B Titr" pitchFamily="2" charset="-78"/>
              </a:rPr>
              <a:t>سعید حجاریان </a:t>
            </a:r>
            <a:r>
              <a:rPr lang="fa-IR" sz="3600" dirty="0">
                <a:solidFill>
                  <a:sysClr val="windowText" lastClr="000000"/>
                </a:solidFill>
                <a:cs typeface="B Titr" pitchFamily="2" charset="-78"/>
              </a:rPr>
              <a:t>کشف شد</a:t>
            </a:r>
            <a:r>
              <a:rPr lang="fa-IR" sz="3600" dirty="0" smtClean="0">
                <a:solidFill>
                  <a:sysClr val="windowText" lastClr="000000"/>
                </a:solidFill>
                <a:cs typeface="B Titr" pitchFamily="2" charset="-78"/>
              </a:rPr>
              <a:t>.</a:t>
            </a:r>
            <a:br>
              <a:rPr lang="fa-IR" sz="3600" dirty="0" smtClean="0">
                <a:solidFill>
                  <a:sysClr val="windowText" lastClr="000000"/>
                </a:solidFill>
                <a:cs typeface="B Titr" pitchFamily="2" charset="-78"/>
              </a:rPr>
            </a:br>
            <a:r>
              <a:rPr lang="fa-IR" sz="3100" dirty="0" smtClean="0">
                <a:solidFill>
                  <a:sysClr val="windowText" lastClr="000000"/>
                </a:solidFill>
                <a:cs typeface="B Titr" pitchFamily="2" charset="-78"/>
              </a:rPr>
              <a:t>فقط در یک مورد حجاریان از سوروس از طریق سهراب رزاقی 300 میلیون تومان برای عملیاتی کردن یک برنامه 5 ساله در یافت کرده است.</a:t>
            </a:r>
            <a:r>
              <a:rPr lang="en-US" sz="1800" dirty="0">
                <a:solidFill>
                  <a:sysClr val="windowText" lastClr="000000"/>
                </a:solidFill>
              </a:rPr>
              <a:t/>
            </a:r>
            <a:br>
              <a:rPr lang="en-US" sz="1800" dirty="0">
                <a:solidFill>
                  <a:sysClr val="windowText" lastClr="000000"/>
                </a:solidFill>
              </a:rPr>
            </a:br>
            <a:endParaRPr lang="fa-IR" sz="1800" dirty="0">
              <a:solidFill>
                <a:sysClr val="windowText" lastClr="000000"/>
              </a:solidFill>
            </a:endParaRPr>
          </a:p>
        </p:txBody>
      </p:sp>
      <p:pic>
        <p:nvPicPr>
          <p:cNvPr id="27651" name="Content Placeholder 3" descr="111.JPG"/>
          <p:cNvPicPr>
            <a:picLocks noGrp="1" noChangeAspect="1"/>
          </p:cNvPicPr>
          <p:nvPr>
            <p:ph sz="half" idx="1"/>
          </p:nvPr>
        </p:nvPicPr>
        <p:blipFill>
          <a:blip r:embed="rId4"/>
          <a:srcRect/>
          <a:stretch>
            <a:fillRect/>
          </a:stretch>
        </p:blipFill>
        <p:spPr>
          <a:xfrm>
            <a:off x="428625" y="1143000"/>
            <a:ext cx="2928938" cy="4357688"/>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dissolve">
                                      <p:cBhvr>
                                        <p:cTn id="12"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86063" y="274638"/>
            <a:ext cx="5900737" cy="6011862"/>
          </a:xfrm>
          <a:blipFill dpi="0" rotWithShape="1">
            <a:blip r:embed="rId3"/>
            <a:srcRect/>
            <a:tile tx="0" ty="0" sx="100000" sy="100000" flip="none" algn="tl"/>
          </a:blipFill>
        </p:spPr>
        <p:txBody>
          <a:bodyPr/>
          <a:lstStyle/>
          <a:p>
            <a:pPr algn="r"/>
            <a:r>
              <a:rPr lang="fa-IR" sz="3600" b="1" dirty="0" smtClean="0">
                <a:cs typeface="B Jadid" pitchFamily="2" charset="-78"/>
              </a:rPr>
              <a:t>اهداف بنیاد سوروس در </a:t>
            </a:r>
            <a:br>
              <a:rPr lang="fa-IR" sz="3600" b="1" dirty="0" smtClean="0">
                <a:cs typeface="B Jadid" pitchFamily="2" charset="-78"/>
              </a:rPr>
            </a:br>
            <a:r>
              <a:rPr lang="fa-IR" sz="3600" b="1" dirty="0" smtClean="0">
                <a:cs typeface="B Jadid" pitchFamily="2" charset="-78"/>
              </a:rPr>
              <a:t>اعترافات کیان تاج بخش </a:t>
            </a:r>
            <a:r>
              <a:rPr lang="fa-IR" sz="3600" b="1" dirty="0" smtClean="0">
                <a:cs typeface="B Badr" pitchFamily="2" charset="-78"/>
              </a:rPr>
              <a:t>:</a:t>
            </a:r>
            <a:br>
              <a:rPr lang="fa-IR" sz="3600" b="1" dirty="0" smtClean="0">
                <a:cs typeface="B Badr" pitchFamily="2" charset="-78"/>
              </a:rPr>
            </a:br>
            <a:r>
              <a:rPr lang="fa-IR" sz="3600" b="1" dirty="0" smtClean="0">
                <a:cs typeface="B Badr" pitchFamily="2" charset="-78"/>
              </a:rPr>
              <a:t>1-کمک به افراد همسو وشکل دهی تیمها و گروهها</a:t>
            </a:r>
            <a:br>
              <a:rPr lang="fa-IR" sz="3600" b="1" dirty="0" smtClean="0">
                <a:cs typeface="B Badr" pitchFamily="2" charset="-78"/>
              </a:rPr>
            </a:br>
            <a:r>
              <a:rPr lang="fa-IR" sz="3600" b="1" dirty="0" smtClean="0">
                <a:cs typeface="B Badr" pitchFamily="2" charset="-78"/>
              </a:rPr>
              <a:t>2-شناسایی نهادهای غیر دولتی برای تشکیل </a:t>
            </a:r>
            <a:r>
              <a:rPr lang="en-US" sz="3600" b="1" dirty="0" err="1" smtClean="0">
                <a:cs typeface="B Badr" pitchFamily="2" charset="-78"/>
              </a:rPr>
              <a:t>osi</a:t>
            </a:r>
            <a:r>
              <a:rPr lang="fa-IR" sz="3600" b="1" dirty="0" smtClean="0">
                <a:cs typeface="B Badr" pitchFamily="2" charset="-78"/>
              </a:rPr>
              <a:t>(موسسه جامعه باز)</a:t>
            </a:r>
            <a:br>
              <a:rPr lang="fa-IR" sz="3600" b="1" dirty="0" smtClean="0">
                <a:cs typeface="B Badr" pitchFamily="2" charset="-78"/>
              </a:rPr>
            </a:br>
            <a:r>
              <a:rPr lang="fa-IR" sz="3600" b="1" dirty="0" smtClean="0">
                <a:cs typeface="B Badr" pitchFamily="2" charset="-78"/>
              </a:rPr>
              <a:t>3- </a:t>
            </a:r>
            <a:r>
              <a:rPr lang="fa-IR" sz="2800" b="1" dirty="0" smtClean="0">
                <a:cs typeface="B Badr" pitchFamily="2" charset="-78"/>
              </a:rPr>
              <a:t>یارگیری در دولت وکسب مجوزبرای موسسات</a:t>
            </a:r>
            <a:r>
              <a:rPr lang="fa-IR" sz="3600" b="1" dirty="0" smtClean="0">
                <a:cs typeface="B Badr" pitchFamily="2" charset="-78"/>
              </a:rPr>
              <a:t/>
            </a:r>
            <a:br>
              <a:rPr lang="fa-IR" sz="3600" b="1" dirty="0" smtClean="0">
                <a:cs typeface="B Badr" pitchFamily="2" charset="-78"/>
              </a:rPr>
            </a:br>
            <a:r>
              <a:rPr lang="fa-IR" sz="3600" b="1" dirty="0" smtClean="0">
                <a:cs typeface="B Jadid" pitchFamily="2" charset="-78"/>
              </a:rPr>
              <a:t>واما</a:t>
            </a:r>
            <a:r>
              <a:rPr lang="fa-IR" sz="3600" b="1" dirty="0" smtClean="0">
                <a:cs typeface="B Badr" pitchFamily="2" charset="-78"/>
              </a:rPr>
              <a:t/>
            </a:r>
            <a:br>
              <a:rPr lang="fa-IR" sz="3600" b="1" dirty="0" smtClean="0">
                <a:cs typeface="B Badr" pitchFamily="2" charset="-78"/>
              </a:rPr>
            </a:br>
            <a:r>
              <a:rPr lang="fa-IR" sz="3600" b="1" dirty="0" smtClean="0">
                <a:cs typeface="B Badr" pitchFamily="2" charset="-78"/>
              </a:rPr>
              <a:t>ما ایران را در مرحله اول . پاکستان را در مرحله دوم وترکیه رادرمرحله سوم</a:t>
            </a:r>
            <a:br>
              <a:rPr lang="fa-IR" sz="3600" b="1" dirty="0" smtClean="0">
                <a:cs typeface="B Badr" pitchFamily="2" charset="-78"/>
              </a:rPr>
            </a:br>
            <a:r>
              <a:rPr lang="fa-IR" sz="3600" b="1" dirty="0" smtClean="0">
                <a:cs typeface="B Badr" pitchFamily="2" charset="-78"/>
              </a:rPr>
              <a:t> می دانیم.</a:t>
            </a:r>
            <a:endParaRPr lang="en-US" sz="3600" b="1" dirty="0" smtClean="0">
              <a:cs typeface="B Badr" pitchFamily="2" charset="-78"/>
            </a:endParaRPr>
          </a:p>
        </p:txBody>
      </p:sp>
      <p:pic>
        <p:nvPicPr>
          <p:cNvPr id="4" name="Content Placeholder 3" descr="AEA8F9CF-9850-4168-ABA0-ECDD4684016D_mw800_mh600.jpg"/>
          <p:cNvPicPr>
            <a:picLocks noGrp="1" noChangeAspect="1"/>
          </p:cNvPicPr>
          <p:nvPr>
            <p:ph sz="half" idx="1"/>
          </p:nvPr>
        </p:nvPicPr>
        <p:blipFill>
          <a:blip r:embed="rId4"/>
          <a:srcRect/>
          <a:stretch>
            <a:fillRect/>
          </a:stretch>
        </p:blipFill>
        <p:spPr>
          <a:xfrm>
            <a:off x="463567" y="290998"/>
            <a:ext cx="2357438" cy="2076822"/>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000" autoRev="1" fill="hold">
                                          <p:stCondLst>
                                            <p:cond delay="0"/>
                                          </p:stCondLst>
                                        </p:cTn>
                                        <p:tgtEl>
                                          <p:spTgt spid="4"/>
                                        </p:tgtEl>
                                        <p:attrNameLst>
                                          <p:attrName>ppt_w</p:attrName>
                                        </p:attrNameLst>
                                      </p:cBhvr>
                                    </p:anim>
                                    <p:anim by="(#ppt_w*0.50)" calcmode="lin" valueType="num">
                                      <p:cBhvr>
                                        <p:cTn id="8" dur="1000" decel="50000" autoRev="1" fill="hold">
                                          <p:stCondLst>
                                            <p:cond delay="0"/>
                                          </p:stCondLst>
                                        </p:cTn>
                                        <p:tgtEl>
                                          <p:spTgt spid="4"/>
                                        </p:tgtEl>
                                        <p:attrNameLst>
                                          <p:attrName>ppt_x</p:attrName>
                                        </p:attrNameLst>
                                      </p:cBhvr>
                                    </p:anim>
                                    <p:anim from="(-#ppt_h/2)" to="(#ppt_y)" calcmode="lin" valueType="num">
                                      <p:cBhvr>
                                        <p:cTn id="9" dur="2000" fill="hold">
                                          <p:stCondLst>
                                            <p:cond delay="0"/>
                                          </p:stCondLst>
                                        </p:cTn>
                                        <p:tgtEl>
                                          <p:spTgt spid="4"/>
                                        </p:tgtEl>
                                        <p:attrNameLst>
                                          <p:attrName>ppt_y</p:attrName>
                                        </p:attrNameLst>
                                      </p:cBhvr>
                                    </p:anim>
                                    <p:animRot by="21600000">
                                      <p:cBhvr>
                                        <p:cTn id="10" dur="2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0722"/>
                                        </p:tgtEl>
                                        <p:attrNameLst>
                                          <p:attrName>style.visibility</p:attrName>
                                        </p:attrNameLst>
                                      </p:cBhvr>
                                      <p:to>
                                        <p:strVal val="visible"/>
                                      </p:to>
                                    </p:set>
                                    <p:anim calcmode="lin" valueType="num">
                                      <p:cBhvr>
                                        <p:cTn id="15" dur="500" decel="50000" fill="hold">
                                          <p:stCondLst>
                                            <p:cond delay="0"/>
                                          </p:stCondLst>
                                        </p:cTn>
                                        <p:tgtEl>
                                          <p:spTgt spid="3072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072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0722"/>
                                        </p:tgtEl>
                                        <p:attrNameLst>
                                          <p:attrName>ppt_w</p:attrName>
                                        </p:attrNameLst>
                                      </p:cBhvr>
                                      <p:tavLst>
                                        <p:tav tm="0">
                                          <p:val>
                                            <p:strVal val="#ppt_w*.05"/>
                                          </p:val>
                                        </p:tav>
                                        <p:tav tm="100000">
                                          <p:val>
                                            <p:strVal val="#ppt_w"/>
                                          </p:val>
                                        </p:tav>
                                      </p:tavLst>
                                    </p:anim>
                                    <p:anim calcmode="lin" valueType="num">
                                      <p:cBhvr>
                                        <p:cTn id="18" dur="1000" fill="hold"/>
                                        <p:tgtEl>
                                          <p:spTgt spid="3072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072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072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072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82800"/>
          </a:xfrm>
          <a:solidFill>
            <a:srgbClr val="70F715">
              <a:alpha val="21960"/>
            </a:srgbClr>
          </a:solidFill>
        </p:spPr>
        <p:txBody>
          <a:bodyPr/>
          <a:lstStyle/>
          <a:p>
            <a:r>
              <a:rPr lang="fa-IR" smtClean="0">
                <a:cs typeface="B Titr" pitchFamily="2" charset="-78"/>
              </a:rPr>
              <a:t>جورج سوروس در</a:t>
            </a:r>
            <a:r>
              <a:rPr lang="fa-IR" sz="3600" smtClean="0">
                <a:cs typeface="B Titr" pitchFamily="2" charset="-78"/>
              </a:rPr>
              <a:t>( 2دیدارخصوصی) </a:t>
            </a:r>
            <a:r>
              <a:rPr lang="fa-IR" smtClean="0">
                <a:cs typeface="B Titr" pitchFamily="2" charset="-78"/>
              </a:rPr>
              <a:t>: </a:t>
            </a:r>
            <a:r>
              <a:rPr lang="fa-IR" smtClean="0">
                <a:cs typeface="B Jadid" pitchFamily="2" charset="-78"/>
              </a:rPr>
              <a:t>خاتمي</a:t>
            </a:r>
            <a:r>
              <a:rPr lang="fa-IR" smtClean="0">
                <a:cs typeface="B Titr" pitchFamily="2" charset="-78"/>
              </a:rPr>
              <a:t> به من گفت </a:t>
            </a:r>
            <a:r>
              <a:rPr lang="fa-IR" smtClean="0"/>
              <a:t>با حكومت مذهبي نمي‌توان به دمكراسي دست يافت</a:t>
            </a:r>
            <a:r>
              <a:rPr lang="en-US" smtClean="0">
                <a:cs typeface="Times New Roman" pitchFamily="18" charset="0"/>
              </a:rPr>
              <a:t>.</a:t>
            </a:r>
          </a:p>
        </p:txBody>
      </p:sp>
      <p:pic>
        <p:nvPicPr>
          <p:cNvPr id="10" name="Content Placeholder 9" descr="Soros_talk_in_Malaysia.jpg"/>
          <p:cNvPicPr>
            <a:picLocks noGrp="1" noChangeAspect="1"/>
          </p:cNvPicPr>
          <p:nvPr>
            <p:ph sz="half" idx="2"/>
          </p:nvPr>
        </p:nvPicPr>
        <p:blipFill>
          <a:blip r:embed="rId3"/>
          <a:srcRect/>
          <a:stretch>
            <a:fillRect/>
          </a:stretch>
        </p:blipFill>
        <p:spPr>
          <a:xfrm>
            <a:off x="6108238" y="2428875"/>
            <a:ext cx="2328862" cy="1925390"/>
          </a:xfrm>
        </p:spPr>
      </p:pic>
      <p:sp>
        <p:nvSpPr>
          <p:cNvPr id="8" name="Text Placeholder 7"/>
          <p:cNvSpPr>
            <a:spLocks noGrp="1"/>
          </p:cNvSpPr>
          <p:nvPr>
            <p:ph type="body" sz="quarter" idx="3"/>
          </p:nvPr>
        </p:nvSpPr>
        <p:spPr>
          <a:xfrm>
            <a:off x="500063" y="2428875"/>
            <a:ext cx="5643562" cy="4071938"/>
          </a:xfrm>
          <a:solidFill>
            <a:srgbClr val="E88B24">
              <a:alpha val="32941"/>
            </a:srgbClr>
          </a:solidFill>
        </p:spPr>
        <p:txBody>
          <a:bodyPr/>
          <a:lstStyle/>
          <a:p>
            <a:r>
              <a:rPr lang="fa-IR" sz="3200" dirty="0" smtClean="0"/>
              <a:t> </a:t>
            </a:r>
            <a:r>
              <a:rPr lang="en-US" sz="3200" dirty="0" smtClean="0">
                <a:cs typeface="Arial" charset="0"/>
              </a:rPr>
              <a:t>  </a:t>
            </a:r>
            <a:r>
              <a:rPr lang="fa-IR" sz="3200" dirty="0" smtClean="0"/>
              <a:t>رييس هيات مديره موسسه جامعه باز ادامه داد:«در مقابل اين جريان ستيزه جو، بخشي از انديشمندان مسلمان نظير </a:t>
            </a:r>
            <a:r>
              <a:rPr lang="fa-IR" sz="3200" dirty="0" smtClean="0">
                <a:cs typeface="B Titr" pitchFamily="2" charset="-78"/>
              </a:rPr>
              <a:t>عبدالكريم سروش و </a:t>
            </a:r>
            <a:r>
              <a:rPr lang="fa-IR" sz="4000" dirty="0" smtClean="0">
                <a:cs typeface="B Titr" pitchFamily="2" charset="-78"/>
              </a:rPr>
              <a:t>محمد خاتمي </a:t>
            </a:r>
            <a:r>
              <a:rPr lang="fa-IR" sz="3200" dirty="0" smtClean="0"/>
              <a:t>با بهره گيري از آموزه هاي كارل پوپر تلاش مي كنند تا اسلام را با دنياي مدرن آشتي داده و مدرنیسم را در جوامع اسلامي ترويج كنند.»</a:t>
            </a:r>
            <a:endParaRPr lang="en-US" sz="3200" dirty="0" smtClean="0">
              <a:cs typeface="Arial" charset="0"/>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200" fill="hold">
                                          <p:stCondLst>
                                            <p:cond delay="0"/>
                                          </p:stCondLst>
                                        </p:cTn>
                                        <p:tgtEl>
                                          <p:spTgt spid="5"/>
                                        </p:tgtEl>
                                        <p:attrNameLst>
                                          <p:attrName>ppt_x</p:attrName>
                                        </p:attrNameLst>
                                      </p:cBhvr>
                                    </p:anim>
                                    <p:anim from="0" to="-1.0" calcmode="lin" valueType="num">
                                      <p:cBhvr>
                                        <p:cTn id="8" dur="400" decel="50000" autoRev="1" fill="hold">
                                          <p:stCondLst>
                                            <p:cond delay="1200"/>
                                          </p:stCondLst>
                                        </p:cTn>
                                        <p:tgtEl>
                                          <p:spTgt spid="5"/>
                                        </p:tgtEl>
                                        <p:attrNameLst>
                                          <p:attrName>xshear</p:attrName>
                                        </p:attrNameLst>
                                      </p:cBhvr>
                                    </p:anim>
                                    <p:animScale>
                                      <p:cBhvr>
                                        <p:cTn id="9" dur="400" decel="100000" autoRev="1" fill="hold">
                                          <p:stCondLst>
                                            <p:cond delay="1200"/>
                                          </p:stCondLst>
                                        </p:cTn>
                                        <p:tgtEl>
                                          <p:spTgt spid="5"/>
                                        </p:tgtEl>
                                      </p:cBhvr>
                                      <p:from x="100000" y="100000"/>
                                      <p:to x="80000" y="100000"/>
                                    </p:animScale>
                                    <p:anim by="(#ppt_h/3+#ppt_w*0.1)" calcmode="lin" valueType="num">
                                      <p:cBhvr additive="sum">
                                        <p:cTn id="10" dur="400" decel="100000" autoRev="1" fill="hold">
                                          <p:stCondLst>
                                            <p:cond delay="12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8">
                                            <p:bg/>
                                          </p:spTgt>
                                        </p:tgtEl>
                                        <p:attrNameLst>
                                          <p:attrName>style.visibility</p:attrName>
                                        </p:attrNameLst>
                                      </p:cBhvr>
                                      <p:to>
                                        <p:strVal val="visible"/>
                                      </p:to>
                                    </p:set>
                                    <p:anim calcmode="lin" valueType="num">
                                      <p:cBhvr>
                                        <p:cTn id="33" dur="1000" decel="50000" fill="hold">
                                          <p:stCondLst>
                                            <p:cond delay="0"/>
                                          </p:stCondLst>
                                        </p:cTn>
                                        <p:tgtEl>
                                          <p:spTgt spid="8">
                                            <p:bg/>
                                          </p:spTgt>
                                        </p:tgtEl>
                                        <p:attrNameLst>
                                          <p:attrName>style.rotation</p:attrName>
                                        </p:attrNameLst>
                                      </p:cBhvr>
                                      <p:tavLst>
                                        <p:tav tm="0">
                                          <p:val>
                                            <p:fltVal val="-90"/>
                                          </p:val>
                                        </p:tav>
                                        <p:tav tm="100000">
                                          <p:val>
                                            <p:fltVal val="0"/>
                                          </p:val>
                                        </p:tav>
                                      </p:tavLst>
                                    </p:anim>
                                    <p:anim calcmode="lin" valueType="num">
                                      <p:cBhvr>
                                        <p:cTn id="34" dur="1000" decel="50000" fill="hold">
                                          <p:stCondLst>
                                            <p:cond delay="0"/>
                                          </p:stCondLst>
                                        </p:cTn>
                                        <p:tgtEl>
                                          <p:spTgt spid="8">
                                            <p:bg/>
                                          </p:spTgt>
                                        </p:tgtEl>
                                        <p:attrNameLst>
                                          <p:attrName>ppt_w</p:attrName>
                                        </p:attrNameLst>
                                      </p:cBhvr>
                                      <p:tavLst>
                                        <p:tav tm="0">
                                          <p:val>
                                            <p:strVal val="#ppt_w"/>
                                          </p:val>
                                        </p:tav>
                                        <p:tav tm="100000">
                                          <p:val>
                                            <p:strVal val="#ppt_w*.05"/>
                                          </p:val>
                                        </p:tav>
                                      </p:tavLst>
                                    </p:anim>
                                    <p:anim calcmode="lin" valueType="num">
                                      <p:cBhvr>
                                        <p:cTn id="35" dur="1000" accel="50000" fill="hold">
                                          <p:stCondLst>
                                            <p:cond delay="1000"/>
                                          </p:stCondLst>
                                        </p:cTn>
                                        <p:tgtEl>
                                          <p:spTgt spid="8">
                                            <p:bg/>
                                          </p:spTgt>
                                        </p:tgtEl>
                                        <p:attrNameLst>
                                          <p:attrName>ppt_w</p:attrName>
                                        </p:attrNameLst>
                                      </p:cBhvr>
                                      <p:tavLst>
                                        <p:tav tm="0">
                                          <p:val>
                                            <p:strVal val="#ppt_w*.05"/>
                                          </p:val>
                                        </p:tav>
                                        <p:tav tm="100000">
                                          <p:val>
                                            <p:strVal val="#ppt_w"/>
                                          </p:val>
                                        </p:tav>
                                      </p:tavLst>
                                    </p:anim>
                                    <p:anim calcmode="lin" valueType="num">
                                      <p:cBhvr>
                                        <p:cTn id="36" dur="2000" fill="hold"/>
                                        <p:tgtEl>
                                          <p:spTgt spid="8">
                                            <p:bg/>
                                          </p:spTgt>
                                        </p:tgtEl>
                                        <p:attrNameLst>
                                          <p:attrName>ppt_h</p:attrName>
                                        </p:attrNameLst>
                                      </p:cBhvr>
                                      <p:tavLst>
                                        <p:tav tm="0">
                                          <p:val>
                                            <p:strVal val="#ppt_h"/>
                                          </p:val>
                                        </p:tav>
                                        <p:tav tm="100000">
                                          <p:val>
                                            <p:strVal val="#ppt_h"/>
                                          </p:val>
                                        </p:tav>
                                      </p:tavLst>
                                    </p:anim>
                                    <p:anim calcmode="lin" valueType="num">
                                      <p:cBhvr>
                                        <p:cTn id="37" dur="1000" decel="50000" fill="hold">
                                          <p:stCondLst>
                                            <p:cond delay="0"/>
                                          </p:stCondLst>
                                        </p:cTn>
                                        <p:tgtEl>
                                          <p:spTgt spid="8">
                                            <p:bg/>
                                          </p:spTgt>
                                        </p:tgtEl>
                                        <p:attrNameLst>
                                          <p:attrName>ppt_x</p:attrName>
                                        </p:attrNameLst>
                                      </p:cBhvr>
                                      <p:tavLst>
                                        <p:tav tm="0">
                                          <p:val>
                                            <p:strVal val="#ppt_x+.4"/>
                                          </p:val>
                                        </p:tav>
                                        <p:tav tm="100000">
                                          <p:val>
                                            <p:strVal val="#ppt_x"/>
                                          </p:val>
                                        </p:tav>
                                      </p:tavLst>
                                    </p:anim>
                                    <p:anim calcmode="lin" valueType="num">
                                      <p:cBhvr>
                                        <p:cTn id="38" dur="1000" decel="50000" fill="hold">
                                          <p:stCondLst>
                                            <p:cond delay="0"/>
                                          </p:stCondLst>
                                        </p:cTn>
                                        <p:tgtEl>
                                          <p:spTgt spid="8">
                                            <p:bg/>
                                          </p:spTgt>
                                        </p:tgtEl>
                                        <p:attrNameLst>
                                          <p:attrName>ppt_y</p:attrName>
                                        </p:attrNameLst>
                                      </p:cBhvr>
                                      <p:tavLst>
                                        <p:tav tm="0">
                                          <p:val>
                                            <p:strVal val="#ppt_y-.2"/>
                                          </p:val>
                                        </p:tav>
                                        <p:tav tm="100000">
                                          <p:val>
                                            <p:strVal val="#ppt_y+.1"/>
                                          </p:val>
                                        </p:tav>
                                      </p:tavLst>
                                    </p:anim>
                                    <p:anim calcmode="lin" valueType="num">
                                      <p:cBhvr>
                                        <p:cTn id="39" dur="1000" accel="50000" fill="hold">
                                          <p:stCondLst>
                                            <p:cond delay="1000"/>
                                          </p:stCondLst>
                                        </p:cTn>
                                        <p:tgtEl>
                                          <p:spTgt spid="8">
                                            <p:bg/>
                                          </p:spTgt>
                                        </p:tgtEl>
                                        <p:attrNameLst>
                                          <p:attrName>ppt_y</p:attrName>
                                        </p:attrNameLst>
                                      </p:cBhvr>
                                      <p:tavLst>
                                        <p:tav tm="0">
                                          <p:val>
                                            <p:strVal val="#ppt_y+.1"/>
                                          </p:val>
                                        </p:tav>
                                        <p:tav tm="100000">
                                          <p:val>
                                            <p:strVal val="#ppt_y"/>
                                          </p:val>
                                        </p:tav>
                                      </p:tavLst>
                                    </p:anim>
                                    <p:animEffect transition="in" filter="fade">
                                      <p:cBhvr>
                                        <p:cTn id="40" dur="2000" decel="50000">
                                          <p:stCondLst>
                                            <p:cond delay="0"/>
                                          </p:stCondLst>
                                        </p:cTn>
                                        <p:tgtEl>
                                          <p:spTgt spid="8">
                                            <p:bg/>
                                          </p:spTgt>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10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46" dur="10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47" dur="1000" accel="50000" fill="hold">
                                          <p:stCondLst>
                                            <p:cond delay="10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48" dur="2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49" dur="10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50" dur="10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51" dur="1000" accel="50000" fill="hold">
                                          <p:stCondLst>
                                            <p:cond delay="10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52" dur="2000" decel="50000">
                                          <p:stCondLst>
                                            <p:cond delay="0"/>
                                          </p:stCondLst>
                                        </p:cTn>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5"/>
            <a:ext cx="8229600" cy="6154738"/>
          </a:xfrm>
          <a:blipFill>
            <a:blip r:embed="rId3"/>
            <a:tile tx="0" ty="0" sx="100000" sy="100000" flip="none" algn="tl"/>
          </a:blipFill>
        </p:spPr>
        <p:txBody>
          <a:bodyPr rtlCol="1">
            <a:normAutofit fontScale="90000"/>
          </a:bodyPr>
          <a:lstStyle/>
          <a:p>
            <a:pPr lvl="1" eaLnBrk="1" fontAlgn="auto" hangingPunct="1">
              <a:spcAft>
                <a:spcPts val="0"/>
              </a:spcAft>
              <a:defRPr/>
            </a:pPr>
            <a:r>
              <a:rPr lang="fa-IR" i="1" dirty="0" smtClean="0">
                <a:solidFill>
                  <a:sysClr val="windowText" lastClr="000000"/>
                </a:solidFill>
                <a:cs typeface="B Titr" pitchFamily="2" charset="-78"/>
              </a:rPr>
              <a:t/>
            </a:r>
            <a:br>
              <a:rPr lang="fa-IR" i="1" dirty="0" smtClean="0">
                <a:solidFill>
                  <a:sysClr val="windowText" lastClr="000000"/>
                </a:solidFill>
                <a:cs typeface="B Titr" pitchFamily="2" charset="-78"/>
              </a:rPr>
            </a:br>
            <a:r>
              <a:rPr lang="fa-IR" i="1" dirty="0" smtClean="0">
                <a:solidFill>
                  <a:sysClr val="windowText" lastClr="000000"/>
                </a:solidFill>
                <a:cs typeface="B Titr" pitchFamily="2" charset="-78"/>
              </a:rPr>
              <a:t>سایت </a:t>
            </a:r>
            <a:r>
              <a:rPr lang="fa-IR" i="1" dirty="0">
                <a:solidFill>
                  <a:sysClr val="windowText" lastClr="000000"/>
                </a:solidFill>
                <a:cs typeface="B Titr" pitchFamily="2" charset="-78"/>
              </a:rPr>
              <a:t>رجا :</a:t>
            </a:r>
            <a:r>
              <a:rPr lang="fa-IR" dirty="0">
                <a:solidFill>
                  <a:sysClr val="windowText" lastClr="000000"/>
                </a:solidFill>
                <a:cs typeface="B Titr" pitchFamily="2" charset="-78"/>
              </a:rPr>
              <a:t> </a:t>
            </a:r>
            <a:br>
              <a:rPr lang="fa-IR" dirty="0">
                <a:solidFill>
                  <a:sysClr val="windowText" lastClr="000000"/>
                </a:solidFill>
                <a:cs typeface="B Titr" pitchFamily="2" charset="-78"/>
              </a:rPr>
            </a:br>
            <a:r>
              <a:rPr lang="fa-IR" dirty="0" smtClean="0">
                <a:solidFill>
                  <a:schemeClr val="accent2">
                    <a:lumMod val="75000"/>
                  </a:schemeClr>
                </a:solidFill>
                <a:cs typeface="B Titr" pitchFamily="2" charset="-78"/>
              </a:rPr>
              <a:t>بیش </a:t>
            </a:r>
            <a:r>
              <a:rPr lang="fa-IR" dirty="0">
                <a:solidFill>
                  <a:schemeClr val="accent2">
                    <a:lumMod val="75000"/>
                  </a:schemeClr>
                </a:solidFill>
                <a:cs typeface="B Titr" pitchFamily="2" charset="-78"/>
              </a:rPr>
              <a:t>از 30 هزار پست الکترونیکی را برای هماهنگی ایجاد فضای آشوب پس از انتخابات سازماندهی کرده بودند که به شکل هرمی تا 3 میلیون پست الکترونیکی را </a:t>
            </a:r>
            <a:r>
              <a:rPr lang="fa-IR" dirty="0" smtClean="0">
                <a:solidFill>
                  <a:schemeClr val="accent2">
                    <a:lumMod val="75000"/>
                  </a:schemeClr>
                </a:solidFill>
                <a:cs typeface="B Titr" pitchFamily="2" charset="-78"/>
              </a:rPr>
              <a:t>هدایت</a:t>
            </a:r>
            <a:r>
              <a:rPr lang="en-US" dirty="0" smtClean="0">
                <a:solidFill>
                  <a:schemeClr val="accent2">
                    <a:lumMod val="75000"/>
                  </a:schemeClr>
                </a:solidFill>
                <a:cs typeface="B Titr" pitchFamily="2" charset="-78"/>
              </a:rPr>
              <a:t/>
            </a:r>
            <a:br>
              <a:rPr lang="en-US" dirty="0" smtClean="0">
                <a:solidFill>
                  <a:schemeClr val="accent2">
                    <a:lumMod val="75000"/>
                  </a:schemeClr>
                </a:solidFill>
                <a:cs typeface="B Titr" pitchFamily="2" charset="-78"/>
              </a:rPr>
            </a:br>
            <a:r>
              <a:rPr lang="fa-IR" dirty="0" smtClean="0">
                <a:solidFill>
                  <a:schemeClr val="accent2">
                    <a:lumMod val="75000"/>
                  </a:schemeClr>
                </a:solidFill>
                <a:cs typeface="B Titr" pitchFamily="2" charset="-78"/>
              </a:rPr>
              <a:t> </a:t>
            </a:r>
            <a:r>
              <a:rPr lang="fa-IR" dirty="0">
                <a:solidFill>
                  <a:schemeClr val="accent2">
                    <a:lumMod val="75000"/>
                  </a:schemeClr>
                </a:solidFill>
                <a:cs typeface="B Titr" pitchFamily="2" charset="-78"/>
              </a:rPr>
              <a:t>می نمود</a:t>
            </a:r>
            <a:r>
              <a:rPr lang="fa-IR" dirty="0" smtClean="0">
                <a:solidFill>
                  <a:schemeClr val="accent2">
                    <a:lumMod val="75000"/>
                  </a:schemeClr>
                </a:solidFill>
                <a:cs typeface="B Titr" pitchFamily="2" charset="-78"/>
              </a:rPr>
              <a:t>.</a:t>
            </a:r>
            <a:br>
              <a:rPr lang="fa-IR" dirty="0" smtClean="0">
                <a:solidFill>
                  <a:schemeClr val="accent2">
                    <a:lumMod val="75000"/>
                  </a:schemeClr>
                </a:solidFill>
                <a:cs typeface="B Titr" pitchFamily="2" charset="-78"/>
              </a:rPr>
            </a:br>
            <a:r>
              <a:rPr lang="fa-IR" dirty="0" smtClean="0">
                <a:solidFill>
                  <a:schemeClr val="accent2">
                    <a:lumMod val="75000"/>
                  </a:schemeClr>
                </a:solidFill>
                <a:cs typeface="B Titr" pitchFamily="2" charset="-78"/>
              </a:rPr>
              <a:t>این تعداد سبب سازماندهی حدود 360 هزار نفربرای هدایت سازمان رای وانجام مانورهای خیا بانی شده بود.</a:t>
            </a:r>
            <a:r>
              <a:rPr lang="en-US" dirty="0">
                <a:solidFill>
                  <a:schemeClr val="accent2">
                    <a:lumMod val="75000"/>
                  </a:schemeClr>
                </a:solidFill>
                <a:cs typeface="B Titr" pitchFamily="2" charset="-78"/>
              </a:rPr>
              <a:t/>
            </a:r>
            <a:br>
              <a:rPr lang="en-US" dirty="0">
                <a:solidFill>
                  <a:schemeClr val="accent2">
                    <a:lumMod val="75000"/>
                  </a:schemeClr>
                </a:solidFill>
                <a:cs typeface="B Titr" pitchFamily="2" charset="-78"/>
              </a:rPr>
            </a:br>
            <a:endParaRPr lang="fa-IR" dirty="0">
              <a:solidFill>
                <a:schemeClr val="accent2">
                  <a:lumMod val="75000"/>
                </a:schemeClr>
              </a:solidFill>
              <a:cs typeface="B Titr" pitchFamily="2" charset="-78"/>
            </a:endParaRPr>
          </a:p>
        </p:txBody>
      </p:sp>
    </p:spTree>
  </p:cSld>
  <p:clrMapOvr>
    <a:masterClrMapping/>
  </p:clrMapOvr>
  <p:transition spd="me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88" y="274638"/>
            <a:ext cx="4900612" cy="6011862"/>
          </a:xfrm>
          <a:solidFill>
            <a:schemeClr val="accent2">
              <a:lumMod val="60000"/>
              <a:lumOff val="40000"/>
              <a:alpha val="46000"/>
            </a:schemeClr>
          </a:solidFill>
        </p:spPr>
        <p:txBody>
          <a:bodyPr rtlCol="1">
            <a:normAutofit fontScale="90000"/>
          </a:bodyPr>
          <a:lstStyle/>
          <a:p>
            <a:pPr lvl="1" eaLnBrk="1" fontAlgn="auto" hangingPunct="1">
              <a:spcAft>
                <a:spcPts val="0"/>
              </a:spcAft>
              <a:defRPr/>
            </a:pPr>
            <a:r>
              <a:rPr lang="fa-IR" b="1" i="1" dirty="0" smtClean="0">
                <a:solidFill>
                  <a:sysClr val="windowText" lastClr="000000"/>
                </a:solidFill>
                <a:cs typeface="B Badr" pitchFamily="2" charset="-78"/>
              </a:rPr>
              <a:t/>
            </a:r>
            <a:br>
              <a:rPr lang="fa-IR" b="1" i="1" dirty="0" smtClean="0">
                <a:solidFill>
                  <a:sysClr val="windowText" lastClr="000000"/>
                </a:solidFill>
                <a:cs typeface="B Badr" pitchFamily="2" charset="-78"/>
              </a:rPr>
            </a:br>
            <a:r>
              <a:rPr lang="fa-IR" b="1" i="1" dirty="0" smtClean="0">
                <a:solidFill>
                  <a:sysClr val="windowText" lastClr="000000"/>
                </a:solidFill>
                <a:cs typeface="B Badr" pitchFamily="2" charset="-78"/>
              </a:rPr>
              <a:t>حسین </a:t>
            </a:r>
            <a:r>
              <a:rPr lang="fa-IR" b="1" i="1" dirty="0">
                <a:solidFill>
                  <a:sysClr val="windowText" lastClr="000000"/>
                </a:solidFill>
                <a:cs typeface="B Badr" pitchFamily="2" charset="-78"/>
              </a:rPr>
              <a:t>رسام ( </a:t>
            </a:r>
            <a:r>
              <a:rPr lang="fa-IR" b="1" i="1" dirty="0" smtClean="0">
                <a:solidFill>
                  <a:sysClr val="windowText" lastClr="000000"/>
                </a:solidFill>
                <a:cs typeface="B Badr" pitchFamily="2" charset="-78"/>
              </a:rPr>
              <a:t>تحلیلگر </a:t>
            </a:r>
            <a:r>
              <a:rPr lang="fa-IR" b="1" i="1" dirty="0">
                <a:solidFill>
                  <a:sysClr val="windowText" lastClr="000000"/>
                </a:solidFill>
                <a:cs typeface="B Badr" pitchFamily="2" charset="-78"/>
              </a:rPr>
              <a:t>ارشد سفارت انگلیس) :</a:t>
            </a:r>
            <a:r>
              <a:rPr lang="fa-IR" b="1" dirty="0">
                <a:solidFill>
                  <a:sysClr val="windowText" lastClr="000000"/>
                </a:solidFill>
                <a:cs typeface="B Badr" pitchFamily="2" charset="-78"/>
              </a:rPr>
              <a:t> </a:t>
            </a:r>
            <a:r>
              <a:rPr lang="fa-IR" b="1" dirty="0" smtClean="0">
                <a:solidFill>
                  <a:sysClr val="windowText" lastClr="000000"/>
                </a:solidFill>
                <a:cs typeface="B Badr" pitchFamily="2" charset="-78"/>
              </a:rPr>
              <a:t/>
            </a:r>
            <a:br>
              <a:rPr lang="fa-IR" b="1" dirty="0" smtClean="0">
                <a:solidFill>
                  <a:sysClr val="windowText" lastClr="000000"/>
                </a:solidFill>
                <a:cs typeface="B Badr" pitchFamily="2" charset="-78"/>
              </a:rPr>
            </a:br>
            <a:r>
              <a:rPr lang="fa-IR" sz="3600" b="1" dirty="0" smtClean="0">
                <a:solidFill>
                  <a:sysClr val="windowText" lastClr="000000"/>
                </a:solidFill>
                <a:cs typeface="B Badr" pitchFamily="2" charset="-78"/>
              </a:rPr>
              <a:t>ما </a:t>
            </a:r>
            <a:r>
              <a:rPr lang="fa-IR" sz="3600" b="1" dirty="0">
                <a:solidFill>
                  <a:sysClr val="windowText" lastClr="000000"/>
                </a:solidFill>
                <a:cs typeface="B Badr" pitchFamily="2" charset="-78"/>
              </a:rPr>
              <a:t>سفارت انگلیس را از طریق ماهر مشاور ارشد میر حسین موسوی در جریان امور قرار می دادیم</a:t>
            </a:r>
            <a:r>
              <a:rPr lang="fa-IR" sz="3600" b="1" dirty="0" smtClean="0">
                <a:solidFill>
                  <a:sysClr val="windowText" lastClr="000000"/>
                </a:solidFill>
                <a:cs typeface="B Badr" pitchFamily="2" charset="-78"/>
              </a:rPr>
              <a:t>.</a:t>
            </a:r>
            <a:br>
              <a:rPr lang="fa-IR" sz="3600" b="1" dirty="0" smtClean="0">
                <a:solidFill>
                  <a:sysClr val="windowText" lastClr="000000"/>
                </a:solidFill>
                <a:cs typeface="B Badr" pitchFamily="2" charset="-78"/>
              </a:rPr>
            </a:br>
            <a:r>
              <a:rPr lang="fa-IR" sz="3600" b="1" dirty="0" smtClean="0">
                <a:solidFill>
                  <a:sysClr val="windowText" lastClr="000000"/>
                </a:solidFill>
                <a:cs typeface="B Badr" pitchFamily="2" charset="-78"/>
              </a:rPr>
              <a:t>در طول 5سال اخیر 130 مرتبط با سفارت انگلیس ودر طول یکسال اخیر 50 نفر دیگر را جذب کردیم وتلاش ما استفاده از این انتخابات برای فروپاشی ویا تغییر رفتار نظام بود.</a:t>
            </a:r>
            <a:r>
              <a:rPr lang="en-US" sz="3600" b="1" dirty="0">
                <a:solidFill>
                  <a:sysClr val="windowText" lastClr="000000"/>
                </a:solidFill>
                <a:cs typeface="B Badr" pitchFamily="2" charset="-78"/>
              </a:rPr>
              <a:t/>
            </a:r>
            <a:br>
              <a:rPr lang="en-US" sz="3600" b="1" dirty="0">
                <a:solidFill>
                  <a:sysClr val="windowText" lastClr="000000"/>
                </a:solidFill>
                <a:cs typeface="B Badr" pitchFamily="2" charset="-78"/>
              </a:rPr>
            </a:br>
            <a:endParaRPr lang="fa-IR" b="1" dirty="0">
              <a:solidFill>
                <a:sysClr val="windowText" lastClr="000000"/>
              </a:solidFill>
              <a:cs typeface="B Badr" pitchFamily="2" charset="-78"/>
            </a:endParaRPr>
          </a:p>
        </p:txBody>
      </p:sp>
      <p:pic>
        <p:nvPicPr>
          <p:cNvPr id="4" name="Content Placeholder 3" descr="115656_160.jpg"/>
          <p:cNvPicPr>
            <a:picLocks noGrp="1" noChangeAspect="1"/>
          </p:cNvPicPr>
          <p:nvPr>
            <p:ph sz="half" idx="1"/>
          </p:nvPr>
        </p:nvPicPr>
        <p:blipFill>
          <a:blip r:embed="rId3"/>
          <a:srcRect/>
          <a:stretch>
            <a:fillRect/>
          </a:stretch>
        </p:blipFill>
        <p:spPr>
          <a:xfrm>
            <a:off x="285750" y="1071563"/>
            <a:ext cx="3286125" cy="4500562"/>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Bottom)">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6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72113" cy="6011862"/>
          </a:xfrm>
          <a:blipFill>
            <a:blip r:embed="rId3"/>
            <a:tile tx="0" ty="0" sx="100000" sy="100000" flip="none" algn="tl"/>
          </a:blipFill>
        </p:spPr>
        <p:txBody>
          <a:bodyPr rtlCol="1">
            <a:normAutofit fontScale="90000"/>
          </a:bodyPr>
          <a:lstStyle/>
          <a:p>
            <a:pPr lvl="1" eaLnBrk="1" fontAlgn="auto" hangingPunct="1">
              <a:spcAft>
                <a:spcPts val="0"/>
              </a:spcAft>
              <a:defRPr/>
            </a:pPr>
            <a:r>
              <a:rPr lang="fa-IR" sz="3200" i="1" dirty="0" smtClean="0">
                <a:solidFill>
                  <a:schemeClr val="bg1"/>
                </a:solidFill>
                <a:cs typeface="B Titr" pitchFamily="2" charset="-78"/>
              </a:rPr>
              <a:t>رجاوفارس نیوز:</a:t>
            </a:r>
            <a:r>
              <a:rPr lang="fa-IR" sz="3200" i="1" dirty="0">
                <a:solidFill>
                  <a:schemeClr val="bg1"/>
                </a:solidFill>
                <a:cs typeface="B Titr" pitchFamily="2" charset="-78"/>
              </a:rPr>
              <a:t/>
            </a:r>
            <a:br>
              <a:rPr lang="fa-IR" sz="3200" i="1" dirty="0">
                <a:solidFill>
                  <a:schemeClr val="bg1"/>
                </a:solidFill>
                <a:cs typeface="B Titr" pitchFamily="2" charset="-78"/>
              </a:rPr>
            </a:br>
            <a:r>
              <a:rPr lang="fa-IR" sz="3200" dirty="0">
                <a:solidFill>
                  <a:schemeClr val="bg1"/>
                </a:solidFill>
                <a:cs typeface="B Titr" pitchFamily="2" charset="-78"/>
              </a:rPr>
              <a:t> </a:t>
            </a:r>
            <a:r>
              <a:rPr lang="fa-IR" sz="3200" dirty="0">
                <a:solidFill>
                  <a:schemeClr val="bg1"/>
                </a:solidFill>
                <a:cs typeface="B Badr" pitchFamily="2" charset="-78"/>
              </a:rPr>
              <a:t/>
            </a:r>
            <a:br>
              <a:rPr lang="fa-IR" sz="3200" dirty="0">
                <a:solidFill>
                  <a:schemeClr val="bg1"/>
                </a:solidFill>
                <a:cs typeface="B Badr" pitchFamily="2" charset="-78"/>
              </a:rPr>
            </a:br>
            <a:r>
              <a:rPr lang="fa-IR" sz="3200" dirty="0">
                <a:solidFill>
                  <a:schemeClr val="bg1"/>
                </a:solidFill>
                <a:cs typeface="B Titr" pitchFamily="2" charset="-78"/>
              </a:rPr>
              <a:t>مهدی هاشمی رفسنجانی در اواخر اسفند سال 87 قرارداد 5/4 میلیون دلاری با </a:t>
            </a:r>
            <a:r>
              <a:rPr lang="en-US" sz="3200" dirty="0">
                <a:solidFill>
                  <a:schemeClr val="bg1"/>
                </a:solidFill>
                <a:cs typeface="B Titr" pitchFamily="2" charset="-78"/>
              </a:rPr>
              <a:t>BBC</a:t>
            </a:r>
            <a:r>
              <a:rPr lang="fa-IR" sz="3200" dirty="0">
                <a:solidFill>
                  <a:schemeClr val="bg1"/>
                </a:solidFill>
                <a:cs typeface="B Titr" pitchFamily="2" charset="-78"/>
              </a:rPr>
              <a:t> فارسی منعقد کرده بود که از طریق </a:t>
            </a:r>
            <a:r>
              <a:rPr lang="fa-IR" sz="3200" dirty="0" smtClean="0">
                <a:solidFill>
                  <a:schemeClr val="bg1"/>
                </a:solidFill>
                <a:cs typeface="B Titr" pitchFamily="2" charset="-78"/>
              </a:rPr>
              <a:t>استودیو </a:t>
            </a:r>
            <a:r>
              <a:rPr lang="fa-IR" sz="3200" dirty="0">
                <a:solidFill>
                  <a:schemeClr val="bg1"/>
                </a:solidFill>
                <a:cs typeface="B Titr" pitchFamily="2" charset="-78"/>
              </a:rPr>
              <a:t>داخلی واقع در قیطریه اخبار  آشوبها را مستقیما به شبکه های </a:t>
            </a:r>
            <a:r>
              <a:rPr lang="fa-IR" sz="3200" dirty="0" smtClean="0">
                <a:solidFill>
                  <a:schemeClr val="bg1"/>
                </a:solidFill>
                <a:cs typeface="B Titr" pitchFamily="2" charset="-78"/>
              </a:rPr>
              <a:t/>
            </a:r>
            <a:br>
              <a:rPr lang="fa-IR" sz="3200" dirty="0" smtClean="0">
                <a:solidFill>
                  <a:schemeClr val="bg1"/>
                </a:solidFill>
                <a:cs typeface="B Titr" pitchFamily="2" charset="-78"/>
              </a:rPr>
            </a:br>
            <a:r>
              <a:rPr lang="fa-IR" sz="3200" dirty="0" smtClean="0">
                <a:solidFill>
                  <a:schemeClr val="bg1"/>
                </a:solidFill>
                <a:cs typeface="B Titr" pitchFamily="2" charset="-78"/>
              </a:rPr>
              <a:t>ماهواره </a:t>
            </a:r>
            <a:r>
              <a:rPr lang="fa-IR" sz="3200" dirty="0">
                <a:solidFill>
                  <a:schemeClr val="bg1"/>
                </a:solidFill>
                <a:cs typeface="B Titr" pitchFamily="2" charset="-78"/>
              </a:rPr>
              <a:t>ای ارسال دارد. همچنین وی 18 روزنامه داخلی را برای برنامه های قبل و پس از انتخابات به هزینه قابل توجهی اجاره کرده بود.</a:t>
            </a:r>
            <a:r>
              <a:rPr lang="en-US" sz="1800" dirty="0">
                <a:solidFill>
                  <a:sysClr val="windowText" lastClr="000000"/>
                </a:solidFill>
                <a:cs typeface="B Titr" pitchFamily="2" charset="-78"/>
              </a:rPr>
              <a:t/>
            </a:r>
            <a:br>
              <a:rPr lang="en-US" sz="1800" dirty="0">
                <a:solidFill>
                  <a:sysClr val="windowText" lastClr="000000"/>
                </a:solidFill>
                <a:cs typeface="B Titr" pitchFamily="2" charset="-78"/>
              </a:rPr>
            </a:br>
            <a:endParaRPr lang="fa-IR" sz="1800" dirty="0">
              <a:solidFill>
                <a:sysClr val="windowText" lastClr="000000"/>
              </a:solidFill>
              <a:cs typeface="B Titr" pitchFamily="2" charset="-78"/>
            </a:endParaRPr>
          </a:p>
        </p:txBody>
      </p:sp>
      <p:pic>
        <p:nvPicPr>
          <p:cNvPr id="4" name="Content Placeholder 3" descr="98F5AC9D-79E7-472A-84D3-68B0A1FC282F_w204_h153_s[1].jpg"/>
          <p:cNvPicPr>
            <a:picLocks noGrp="1" noChangeAspect="1"/>
          </p:cNvPicPr>
          <p:nvPr>
            <p:ph sz="half" idx="1"/>
          </p:nvPr>
        </p:nvPicPr>
        <p:blipFill>
          <a:blip r:embed="rId4"/>
          <a:srcRect/>
          <a:stretch>
            <a:fillRect/>
          </a:stretch>
        </p:blipFill>
        <p:spPr>
          <a:xfrm>
            <a:off x="6072188" y="1071563"/>
            <a:ext cx="2643187" cy="4598987"/>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alpha val="16862"/>
          </a:srgb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0313" y="4500563"/>
            <a:ext cx="6215062" cy="2000250"/>
          </a:xfrm>
          <a:solidFill>
            <a:schemeClr val="accent2">
              <a:lumMod val="20000"/>
              <a:lumOff val="80000"/>
            </a:schemeClr>
          </a:solidFill>
        </p:spPr>
        <p:txBody>
          <a:bodyPr/>
          <a:lstStyle/>
          <a:p>
            <a:pPr>
              <a:defRPr/>
            </a:pPr>
            <a:r>
              <a:rPr lang="fa-IR" sz="3200" dirty="0" smtClean="0"/>
              <a:t> میر دامادی (دبیر حزب مشارکت در بازداشت):</a:t>
            </a:r>
          </a:p>
          <a:p>
            <a:pPr>
              <a:defRPr/>
            </a:pPr>
            <a:r>
              <a:rPr lang="fa-IR" sz="2800" dirty="0" smtClean="0">
                <a:cs typeface="B Titr" pitchFamily="2" charset="-78"/>
              </a:rPr>
              <a:t>   قرار بود انقلاب مخملی را در ایران بومی کنیم.</a:t>
            </a:r>
          </a:p>
          <a:p>
            <a:pPr>
              <a:defRPr/>
            </a:pPr>
            <a:r>
              <a:rPr lang="fa-IR" sz="2000" dirty="0" smtClean="0">
                <a:cs typeface="B Badr" pitchFamily="2" charset="-78"/>
              </a:rPr>
              <a:t>(روزنامه ایران)</a:t>
            </a:r>
            <a:endParaRPr lang="en-US" sz="2000" dirty="0">
              <a:cs typeface="B Badr" pitchFamily="2" charset="-78"/>
            </a:endParaRPr>
          </a:p>
        </p:txBody>
      </p:sp>
      <p:pic>
        <p:nvPicPr>
          <p:cNvPr id="12" name="Content Placeholder 11" descr="C004485E-2E7B-41B6-B866-2DBC4C335BAE_w393_s.jpg"/>
          <p:cNvPicPr>
            <a:picLocks noGrp="1" noChangeAspect="1"/>
          </p:cNvPicPr>
          <p:nvPr>
            <p:ph sz="half" idx="2"/>
          </p:nvPr>
        </p:nvPicPr>
        <p:blipFill>
          <a:blip r:embed="rId3"/>
          <a:srcRect/>
          <a:stretch>
            <a:fillRect/>
          </a:stretch>
        </p:blipFill>
        <p:spPr>
          <a:xfrm>
            <a:off x="357188" y="857250"/>
            <a:ext cx="2857500" cy="2643188"/>
          </a:xfrm>
        </p:spPr>
      </p:pic>
      <p:sp>
        <p:nvSpPr>
          <p:cNvPr id="10" name="Text Placeholder 9"/>
          <p:cNvSpPr>
            <a:spLocks noGrp="1"/>
          </p:cNvSpPr>
          <p:nvPr>
            <p:ph type="body" sz="quarter" idx="3"/>
          </p:nvPr>
        </p:nvSpPr>
        <p:spPr>
          <a:xfrm>
            <a:off x="3429000" y="285750"/>
            <a:ext cx="5429250" cy="3714750"/>
          </a:xfrm>
          <a:solidFill>
            <a:srgbClr val="00FFCC">
              <a:alpha val="45882"/>
            </a:srgbClr>
          </a:solidFill>
        </p:spPr>
        <p:txBody>
          <a:bodyPr/>
          <a:lstStyle/>
          <a:p>
            <a:r>
              <a:rPr lang="fa-IR" sz="3600" i="1" smtClean="0">
                <a:solidFill>
                  <a:srgbClr val="000000"/>
                </a:solidFill>
                <a:cs typeface="B Titr" pitchFamily="2" charset="-78"/>
              </a:rPr>
              <a:t>  اعترافات محمد قوچانی :</a:t>
            </a:r>
            <a:r>
              <a:rPr lang="fa-IR" sz="3600" smtClean="0">
                <a:solidFill>
                  <a:srgbClr val="000000"/>
                </a:solidFill>
                <a:cs typeface="B Titr" pitchFamily="2" charset="-78"/>
              </a:rPr>
              <a:t> </a:t>
            </a:r>
            <a:r>
              <a:rPr lang="fa-IR" sz="1400" smtClean="0">
                <a:solidFill>
                  <a:srgbClr val="000000"/>
                </a:solidFill>
                <a:cs typeface="B Titr" pitchFamily="2" charset="-78"/>
              </a:rPr>
              <a:t/>
            </a:r>
            <a:br>
              <a:rPr lang="fa-IR" sz="1400" smtClean="0">
                <a:solidFill>
                  <a:srgbClr val="000000"/>
                </a:solidFill>
                <a:cs typeface="B Titr" pitchFamily="2" charset="-78"/>
              </a:rPr>
            </a:br>
            <a:r>
              <a:rPr lang="fa-IR" sz="1400" smtClean="0">
                <a:solidFill>
                  <a:srgbClr val="000000"/>
                </a:solidFill>
                <a:cs typeface="B Titr" pitchFamily="2" charset="-78"/>
              </a:rPr>
              <a:t/>
            </a:r>
            <a:br>
              <a:rPr lang="fa-IR" sz="1400" smtClean="0">
                <a:solidFill>
                  <a:srgbClr val="000000"/>
                </a:solidFill>
                <a:cs typeface="B Titr" pitchFamily="2" charset="-78"/>
              </a:rPr>
            </a:br>
            <a:r>
              <a:rPr lang="fa-IR" sz="1400" smtClean="0">
                <a:solidFill>
                  <a:srgbClr val="000000"/>
                </a:solidFill>
                <a:cs typeface="B Titr" pitchFamily="2" charset="-78"/>
              </a:rPr>
              <a:t>    </a:t>
            </a:r>
            <a:r>
              <a:rPr lang="fa-IR" sz="3600" smtClean="0">
                <a:solidFill>
                  <a:srgbClr val="000000"/>
                </a:solidFill>
                <a:cs typeface="B Badr" pitchFamily="2" charset="-78"/>
              </a:rPr>
              <a:t>من ، همسر و مادرزنم در یک    ماموریت برون مرزی مراحل انجام انقلابهای مخملی را از ماههای قبل با سفری به امارات در کلاسهای تخصصی آموزش دیده بودیم.</a:t>
            </a:r>
            <a:endParaRPr lang="en-US" sz="3600" smtClean="0">
              <a:cs typeface="Arial" charset="0"/>
            </a:endParaRPr>
          </a:p>
        </p:txBody>
      </p:sp>
      <p:pic>
        <p:nvPicPr>
          <p:cNvPr id="6" name="Content Placeholder 5" descr="2005321168281399906_rs.jpg"/>
          <p:cNvPicPr>
            <a:picLocks noGrp="1" noChangeAspect="1"/>
          </p:cNvPicPr>
          <p:nvPr>
            <p:ph sz="quarter" idx="4"/>
          </p:nvPr>
        </p:nvPicPr>
        <p:blipFill>
          <a:blip r:embed="rId4"/>
          <a:srcRect/>
          <a:stretch>
            <a:fillRect/>
          </a:stretch>
        </p:blipFill>
        <p:spPr>
          <a:xfrm>
            <a:off x="285750" y="4500563"/>
            <a:ext cx="2143125" cy="1965325"/>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10">
                                            <p:bg/>
                                          </p:spTgt>
                                        </p:tgtEl>
                                        <p:attrNameLst>
                                          <p:attrName>style.visibility</p:attrName>
                                        </p:attrNameLst>
                                      </p:cBhvr>
                                      <p:to>
                                        <p:strVal val="visible"/>
                                      </p:to>
                                    </p:set>
                                    <p:anim calcmode="lin" valueType="num">
                                      <p:cBhvr>
                                        <p:cTn id="14" dur="500" fill="hold"/>
                                        <p:tgtEl>
                                          <p:spTgt spid="10">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
                                            <p:bg/>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
                                            <p:bg/>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
                                            <p:bg/>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p:cTn id="22" dur="500" fill="hold"/>
                                        <p:tgtEl>
                                          <p:spTgt spid="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8">
                                            <p:bg/>
                                          </p:spTgt>
                                        </p:tgtEl>
                                        <p:attrNameLst>
                                          <p:attrName>style.visibility</p:attrName>
                                        </p:attrNameLst>
                                      </p:cBhvr>
                                      <p:to>
                                        <p:strVal val="visible"/>
                                      </p:to>
                                    </p:set>
                                    <p:animScale>
                                      <p:cBhvr>
                                        <p:cTn id="38" dur="2000" decel="50000" fill="hold">
                                          <p:stCondLst>
                                            <p:cond delay="0"/>
                                          </p:stCondLst>
                                        </p:cTn>
                                        <p:tgtEl>
                                          <p:spTgt spid="8">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2000" decel="50000" fill="hold">
                                          <p:stCondLst>
                                            <p:cond delay="0"/>
                                          </p:stCondLst>
                                        </p:cTn>
                                        <p:tgtEl>
                                          <p:spTgt spid="8">
                                            <p:bg/>
                                          </p:spTgt>
                                        </p:tgtEl>
                                        <p:attrNameLst>
                                          <p:attrName>ppt_x</p:attrName>
                                          <p:attrName>ppt_y</p:attrName>
                                        </p:attrNameLst>
                                      </p:cBhvr>
                                    </p:animMotion>
                                    <p:animEffect transition="in" filter="fade">
                                      <p:cBhvr>
                                        <p:cTn id="40" dur="2000"/>
                                        <p:tgtEl>
                                          <p:spTgt spid="8">
                                            <p:bg/>
                                          </p:spTgt>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Scale>
                                      <p:cBhvr>
                                        <p:cTn id="45" dur="2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2000" decel="50000" fill="hold">
                                          <p:stCondLst>
                                            <p:cond delay="0"/>
                                          </p:stCondLst>
                                        </p:cTn>
                                        <p:tgtEl>
                                          <p:spTgt spid="8">
                                            <p:txEl>
                                              <p:pRg st="0" end="0"/>
                                            </p:txEl>
                                          </p:spTgt>
                                        </p:tgtEl>
                                        <p:attrNameLst>
                                          <p:attrName>ppt_x</p:attrName>
                                          <p:attrName>ppt_y</p:attrName>
                                        </p:attrNameLst>
                                      </p:cBhvr>
                                    </p:animMotion>
                                    <p:animEffect transition="in" filter="fade">
                                      <p:cBhvr>
                                        <p:cTn id="47" dur="20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grpId="0"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Scale>
                                      <p:cBhvr>
                                        <p:cTn id="52" dur="2000" decel="50000" fill="hold">
                                          <p:stCondLst>
                                            <p:cond delay="0"/>
                                          </p:stCondLst>
                                        </p:cTn>
                                        <p:tgtEl>
                                          <p:spTgt spid="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2000" decel="50000" fill="hold">
                                          <p:stCondLst>
                                            <p:cond delay="0"/>
                                          </p:stCondLst>
                                        </p:cTn>
                                        <p:tgtEl>
                                          <p:spTgt spid="8">
                                            <p:txEl>
                                              <p:pRg st="1" end="1"/>
                                            </p:txEl>
                                          </p:spTgt>
                                        </p:tgtEl>
                                        <p:attrNameLst>
                                          <p:attrName>ppt_x</p:attrName>
                                          <p:attrName>ppt_y</p:attrName>
                                        </p:attrNameLst>
                                      </p:cBhvr>
                                    </p:animMotion>
                                    <p:animEffect transition="in" filter="fade">
                                      <p:cBhvr>
                                        <p:cTn id="54" dur="20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grpId="0" nodeType="click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animScale>
                                      <p:cBhvr>
                                        <p:cTn id="59" dur="2000" decel="50000" fill="hold">
                                          <p:stCondLst>
                                            <p:cond delay="0"/>
                                          </p:stCondLst>
                                        </p:cTn>
                                        <p:tgtEl>
                                          <p:spTgt spid="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2000" decel="50000" fill="hold">
                                          <p:stCondLst>
                                            <p:cond delay="0"/>
                                          </p:stCondLst>
                                        </p:cTn>
                                        <p:tgtEl>
                                          <p:spTgt spid="8">
                                            <p:txEl>
                                              <p:pRg st="2" end="2"/>
                                            </p:txEl>
                                          </p:spTgt>
                                        </p:tgtEl>
                                        <p:attrNameLst>
                                          <p:attrName>ppt_x</p:attrName>
                                          <p:attrName>ppt_y</p:attrName>
                                        </p:attrNameLst>
                                      </p:cBhvr>
                                    </p:animMotion>
                                    <p:animEffect transition="in" filter="fade">
                                      <p:cBhvr>
                                        <p:cTn id="61"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8875" y="428625"/>
            <a:ext cx="6257925" cy="5929313"/>
          </a:xfrm>
          <a:solidFill>
            <a:srgbClr val="FFFF00">
              <a:alpha val="20000"/>
            </a:srgbClr>
          </a:solidFill>
          <a:ln>
            <a:solidFill>
              <a:srgbClr val="C00000"/>
            </a:solidFill>
          </a:ln>
        </p:spPr>
        <p:txBody>
          <a:bodyPr rtlCol="1">
            <a:normAutofit fontScale="90000"/>
          </a:bodyPr>
          <a:lstStyle/>
          <a:p>
            <a:pPr eaLnBrk="1" fontAlgn="auto" hangingPunct="1">
              <a:spcAft>
                <a:spcPts val="0"/>
              </a:spcAft>
              <a:defRPr/>
            </a:pPr>
            <a:r>
              <a:rPr lang="fa-IR" sz="2700" dirty="0" smtClean="0">
                <a:cs typeface="B Titr" pitchFamily="2" charset="-78"/>
              </a:rPr>
              <a:t>    </a:t>
            </a:r>
            <a:br>
              <a:rPr lang="fa-IR" sz="2700" dirty="0" smtClean="0">
                <a:cs typeface="B Titr" pitchFamily="2" charset="-78"/>
              </a:rPr>
            </a:br>
            <a:r>
              <a:rPr lang="fa-IR" sz="2700" dirty="0" smtClean="0">
                <a:cs typeface="B Titr" pitchFamily="2" charset="-78"/>
              </a:rPr>
              <a:t>جالب است بدانید این کتاب به وسیله موسسه آلبرت انیشتین به زبانهای مختلفی </a:t>
            </a:r>
            <a:r>
              <a:rPr lang="fa-IR" sz="3600" dirty="0" smtClean="0">
                <a:cs typeface="B Titr" pitchFamily="2" charset="-78"/>
              </a:rPr>
              <a:t>از جمله فارسی </a:t>
            </a:r>
            <a:r>
              <a:rPr lang="fa-IR" sz="2700" dirty="0" smtClean="0">
                <a:cs typeface="B Titr" pitchFamily="2" charset="-78"/>
              </a:rPr>
              <a:t>ترجمه شده و در دسترس کاربران اینترنتی قرار داده است.</a:t>
            </a:r>
            <a:r>
              <a:rPr lang="fa-IR" sz="3100" dirty="0" smtClean="0">
                <a:cs typeface="B Titr" pitchFamily="2" charset="-78"/>
              </a:rPr>
              <a:t/>
            </a:r>
            <a:br>
              <a:rPr lang="fa-IR" sz="3100" dirty="0" smtClean="0">
                <a:cs typeface="B Titr" pitchFamily="2" charset="-78"/>
              </a:rPr>
            </a:br>
            <a:r>
              <a:rPr lang="fa-IR" sz="3100" dirty="0" smtClean="0">
                <a:cs typeface="B Titr" pitchFamily="2" charset="-78"/>
              </a:rPr>
              <a:t>        کتابی با حدود 70 صفحه و شامل 10 فصل و شامل همه فرامین اجرایی کردن انقلاب مخملی برای براندازی به صورت کاملا کاربردی می باشد.</a:t>
            </a:r>
            <a:r>
              <a:rPr lang="en-US" sz="3100" dirty="0" smtClean="0">
                <a:cs typeface="B Titr" pitchFamily="2" charset="-78"/>
              </a:rPr>
              <a:t/>
            </a:r>
            <a:br>
              <a:rPr lang="en-US" sz="3100" dirty="0" smtClean="0">
                <a:cs typeface="B Titr" pitchFamily="2" charset="-78"/>
              </a:rPr>
            </a:br>
            <a:r>
              <a:rPr lang="fa-IR" sz="3600" dirty="0" smtClean="0">
                <a:cs typeface="B Titr" pitchFamily="2" charset="-78"/>
              </a:rPr>
              <a:t>با خواندن این دستورات آقای جین شارپ، به راحتی می توانیم بفهمیم که آقایان اصلاح طلب در واقع کپی این تعلیمات </a:t>
            </a:r>
            <a:br>
              <a:rPr lang="fa-IR" sz="3600" dirty="0" smtClean="0">
                <a:cs typeface="B Titr" pitchFamily="2" charset="-78"/>
              </a:rPr>
            </a:br>
            <a:r>
              <a:rPr lang="fa-IR" sz="3600" dirty="0" smtClean="0">
                <a:cs typeface="B Titr" pitchFamily="2" charset="-78"/>
              </a:rPr>
              <a:t>را در ایران پیاده</a:t>
            </a:r>
            <a:br>
              <a:rPr lang="fa-IR" sz="3600" dirty="0" smtClean="0">
                <a:cs typeface="B Titr" pitchFamily="2" charset="-78"/>
              </a:rPr>
            </a:br>
            <a:r>
              <a:rPr lang="fa-IR" sz="3600" dirty="0" smtClean="0">
                <a:cs typeface="B Titr" pitchFamily="2" charset="-78"/>
              </a:rPr>
              <a:t>کرده اند و چیزی از خود نداشته اند.</a:t>
            </a:r>
            <a:r>
              <a:rPr lang="en-US" sz="3600" dirty="0" smtClean="0"/>
              <a:t/>
            </a:r>
            <a:br>
              <a:rPr lang="en-US" sz="3600" dirty="0" smtClean="0"/>
            </a:br>
            <a:endParaRPr lang="fa-IR" sz="3600" dirty="0"/>
          </a:p>
        </p:txBody>
      </p:sp>
      <p:pic>
        <p:nvPicPr>
          <p:cNvPr id="4" name="Content Placeholder 3" descr="140569[1].jpg"/>
          <p:cNvPicPr>
            <a:picLocks noGrp="1" noChangeAspect="1"/>
          </p:cNvPicPr>
          <p:nvPr>
            <p:ph idx="1"/>
          </p:nvPr>
        </p:nvPicPr>
        <p:blipFill>
          <a:blip r:embed="rId4"/>
          <a:srcRect/>
          <a:stretch>
            <a:fillRect/>
          </a:stretch>
        </p:blipFill>
        <p:spPr>
          <a:xfrm>
            <a:off x="285750" y="1011238"/>
            <a:ext cx="1828800" cy="1846262"/>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5929312"/>
          </a:xfrm>
          <a:solidFill>
            <a:srgbClr val="923473">
              <a:alpha val="34902"/>
            </a:srgbClr>
          </a:solidFill>
        </p:spPr>
        <p:txBody>
          <a:bodyPr rtlCol="1">
            <a:normAutofit fontScale="90000"/>
          </a:bodyPr>
          <a:lstStyle/>
          <a:p>
            <a:pPr lvl="1" eaLnBrk="1" fontAlgn="auto" hangingPunct="1">
              <a:spcAft>
                <a:spcPts val="0"/>
              </a:spcAft>
              <a:defRPr/>
            </a:pPr>
            <a:r>
              <a:rPr lang="fa-IR" sz="7200" b="1" i="1" dirty="0">
                <a:solidFill>
                  <a:sysClr val="windowText" lastClr="000000"/>
                </a:solidFill>
                <a:cs typeface="B Badr" pitchFamily="2" charset="-78"/>
              </a:rPr>
              <a:t/>
            </a:r>
            <a:br>
              <a:rPr lang="fa-IR" sz="7200" b="1" i="1" dirty="0">
                <a:solidFill>
                  <a:sysClr val="windowText" lastClr="000000"/>
                </a:solidFill>
                <a:cs typeface="B Badr" pitchFamily="2" charset="-78"/>
              </a:rPr>
            </a:br>
            <a:r>
              <a:rPr lang="fa-IR" sz="7200" b="1" i="1" dirty="0">
                <a:solidFill>
                  <a:sysClr val="windowText" lastClr="000000"/>
                </a:solidFill>
                <a:cs typeface="B Badr" pitchFamily="2" charset="-78"/>
              </a:rPr>
              <a:t>کمیته های </a:t>
            </a:r>
            <a:br>
              <a:rPr lang="fa-IR" sz="7200" b="1" i="1" dirty="0">
                <a:solidFill>
                  <a:sysClr val="windowText" lastClr="000000"/>
                </a:solidFill>
                <a:cs typeface="B Badr" pitchFamily="2" charset="-78"/>
              </a:rPr>
            </a:br>
            <a:r>
              <a:rPr lang="fa-IR" sz="7200" b="1" i="1" dirty="0">
                <a:solidFill>
                  <a:sysClr val="windowText" lastClr="000000"/>
                </a:solidFill>
                <a:cs typeface="B Badr" pitchFamily="2" charset="-78"/>
              </a:rPr>
              <a:t/>
            </a:r>
            <a:br>
              <a:rPr lang="fa-IR" sz="7200" b="1" i="1" dirty="0">
                <a:solidFill>
                  <a:sysClr val="windowText" lastClr="000000"/>
                </a:solidFill>
                <a:cs typeface="B Badr" pitchFamily="2" charset="-78"/>
              </a:rPr>
            </a:br>
            <a:r>
              <a:rPr lang="fa-IR" sz="7200" b="1" i="1" dirty="0">
                <a:solidFill>
                  <a:sysClr val="windowText" lastClr="000000"/>
                </a:solidFill>
                <a:cs typeface="B Titr" pitchFamily="2" charset="-78"/>
              </a:rPr>
              <a:t>   کودتای مخملی</a:t>
            </a:r>
            <a:br>
              <a:rPr lang="fa-IR" sz="7200" b="1" i="1" dirty="0">
                <a:solidFill>
                  <a:sysClr val="windowText" lastClr="000000"/>
                </a:solidFill>
                <a:cs typeface="B Titr" pitchFamily="2" charset="-78"/>
              </a:rPr>
            </a:br>
            <a:r>
              <a:rPr lang="fa-IR" sz="7200" b="1" i="1" dirty="0">
                <a:solidFill>
                  <a:sysClr val="windowText" lastClr="000000"/>
                </a:solidFill>
                <a:cs typeface="B Badr" pitchFamily="2" charset="-78"/>
              </a:rPr>
              <a:t> </a:t>
            </a:r>
            <a:br>
              <a:rPr lang="fa-IR" sz="7200" b="1" i="1" dirty="0">
                <a:solidFill>
                  <a:sysClr val="windowText" lastClr="000000"/>
                </a:solidFill>
                <a:cs typeface="B Badr" pitchFamily="2" charset="-78"/>
              </a:rPr>
            </a:br>
            <a:r>
              <a:rPr lang="fa-IR" sz="7200" b="1" i="1" dirty="0">
                <a:solidFill>
                  <a:sysClr val="windowText" lastClr="000000"/>
                </a:solidFill>
                <a:cs typeface="B Badr" pitchFamily="2" charset="-78"/>
              </a:rPr>
              <a:t>در ایران :</a:t>
            </a:r>
            <a:r>
              <a:rPr lang="en-US" sz="7200" dirty="0">
                <a:solidFill>
                  <a:sysClr val="windowText" lastClr="000000"/>
                </a:solidFill>
                <a:cs typeface="B Badr" pitchFamily="2" charset="-78"/>
              </a:rPr>
              <a:t/>
            </a:r>
            <a:br>
              <a:rPr lang="en-US" sz="7200" dirty="0">
                <a:solidFill>
                  <a:sysClr val="windowText" lastClr="000000"/>
                </a:solidFill>
                <a:cs typeface="B Badr" pitchFamily="2" charset="-78"/>
              </a:rPr>
            </a:br>
            <a:endParaRPr lang="fa-IR" sz="7200" dirty="0">
              <a:solidFill>
                <a:sysClr val="windowText" lastClr="000000"/>
              </a:solidFill>
              <a:cs typeface="B Badr" pitchFamily="2" charset="-78"/>
            </a:endParaRPr>
          </a:p>
        </p:txBody>
      </p:sp>
    </p:spTree>
  </p:cSld>
  <p:clrMapOvr>
    <a:masterClrMapping/>
  </p:clrMapOvr>
  <p:transition spd="me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alpha val="12941"/>
          </a:srgbClr>
        </a:solidFill>
        <a:effectLst/>
      </p:bgPr>
    </p:bg>
    <p:spTree>
      <p:nvGrpSpPr>
        <p:cNvPr id="1" name=""/>
        <p:cNvGrpSpPr/>
        <p:nvPr/>
      </p:nvGrpSpPr>
      <p:grpSpPr>
        <a:xfrm>
          <a:off x="0" y="0"/>
          <a:ext cx="0" cy="0"/>
          <a:chOff x="0" y="0"/>
          <a:chExt cx="0" cy="0"/>
        </a:xfrm>
      </p:grpSpPr>
      <p:pic>
        <p:nvPicPr>
          <p:cNvPr id="34818" name="Content Placeholder 3" descr="122.JPG"/>
          <p:cNvPicPr>
            <a:picLocks noGrp="1" noChangeAspect="1"/>
          </p:cNvPicPr>
          <p:nvPr>
            <p:ph idx="1"/>
          </p:nvPr>
        </p:nvPicPr>
        <p:blipFill>
          <a:blip r:embed="rId3"/>
          <a:srcRect/>
          <a:stretch>
            <a:fillRect/>
          </a:stretch>
        </p:blipFill>
        <p:spPr>
          <a:xfrm>
            <a:off x="6357938" y="1571625"/>
            <a:ext cx="2500312" cy="3357563"/>
          </a:xfrm>
        </p:spPr>
      </p:pic>
      <p:sp>
        <p:nvSpPr>
          <p:cNvPr id="6" name="Text Placeholder 5"/>
          <p:cNvSpPr>
            <a:spLocks noGrp="1"/>
          </p:cNvSpPr>
          <p:nvPr>
            <p:ph type="body" sz="half" idx="2"/>
          </p:nvPr>
        </p:nvSpPr>
        <p:spPr>
          <a:xfrm>
            <a:off x="457200" y="500063"/>
            <a:ext cx="5757863" cy="5626100"/>
          </a:xfrm>
          <a:blipFill dpi="0" rotWithShape="1">
            <a:blip r:embed="rId4">
              <a:alphaModFix amt="49000"/>
            </a:blip>
            <a:srcRect/>
            <a:tile tx="0" ty="0" sx="100000" sy="100000" flip="none" algn="tl"/>
          </a:blipFill>
        </p:spPr>
        <p:txBody>
          <a:bodyPr rtlCol="1">
            <a:normAutofit lnSpcReduction="10000"/>
          </a:bodyPr>
          <a:lstStyle/>
          <a:p>
            <a:pPr eaLnBrk="1" fontAlgn="auto" hangingPunct="1">
              <a:spcAft>
                <a:spcPts val="0"/>
              </a:spcAft>
              <a:buFont typeface="Arial" pitchFamily="34" charset="0"/>
              <a:buNone/>
              <a:defRPr/>
            </a:pPr>
            <a:r>
              <a:rPr lang="fa-IR" sz="2800" b="1" dirty="0" smtClean="0">
                <a:cs typeface="B Titr" pitchFamily="2" charset="-78"/>
              </a:rPr>
              <a:t>    </a:t>
            </a:r>
          </a:p>
          <a:p>
            <a:pPr eaLnBrk="1" fontAlgn="auto" hangingPunct="1">
              <a:spcAft>
                <a:spcPts val="0"/>
              </a:spcAft>
              <a:buFont typeface="Arial" pitchFamily="34" charset="0"/>
              <a:buNone/>
              <a:defRPr/>
            </a:pPr>
            <a:r>
              <a:rPr lang="fa-IR" sz="2800" b="1" dirty="0" smtClean="0">
                <a:cs typeface="B Titr" pitchFamily="2" charset="-78"/>
              </a:rPr>
              <a:t>کمیته رسانه ای </a:t>
            </a:r>
            <a:r>
              <a:rPr lang="fa-IR" sz="2800" b="1" dirty="0" smtClean="0">
                <a:cs typeface="B Badr" pitchFamily="2" charset="-78"/>
              </a:rPr>
              <a:t>:   ستاد اصلی این کمیته طبقه دهم در ساختمان قیطریه بوده است. </a:t>
            </a:r>
            <a:r>
              <a:rPr lang="fa-IR" sz="2400" b="1" dirty="0" smtClean="0">
                <a:cs typeface="B Titr" pitchFamily="2" charset="-78"/>
              </a:rPr>
              <a:t>اعضای اصلی </a:t>
            </a:r>
            <a:r>
              <a:rPr lang="fa-IR" sz="2800" b="1" dirty="0" smtClean="0">
                <a:cs typeface="B Badr" pitchFamily="2" charset="-78"/>
              </a:rPr>
              <a:t>آن  محمد عطریانفر، عبداله رمضانزاده، محمد قوچانی و محسن امین زاده بوده اند.</a:t>
            </a:r>
            <a:endParaRPr lang="en-US" sz="2800" b="1" dirty="0" smtClean="0">
              <a:cs typeface="B Badr" pitchFamily="2" charset="-78"/>
            </a:endParaRPr>
          </a:p>
          <a:p>
            <a:pPr eaLnBrk="1" fontAlgn="auto" hangingPunct="1">
              <a:spcAft>
                <a:spcPts val="0"/>
              </a:spcAft>
              <a:buFont typeface="Arial" pitchFamily="34" charset="0"/>
              <a:buNone/>
              <a:defRPr/>
            </a:pPr>
            <a:r>
              <a:rPr lang="fa-IR" sz="2800" b="1" dirty="0" smtClean="0">
                <a:cs typeface="B Titr" pitchFamily="2" charset="-78"/>
              </a:rPr>
              <a:t>وظایف </a:t>
            </a:r>
            <a:r>
              <a:rPr lang="fa-IR" sz="2800" b="1" dirty="0" smtClean="0">
                <a:cs typeface="B Badr" pitchFamily="2" charset="-78"/>
              </a:rPr>
              <a:t>: انتشار شایعات و اعلامیه ها از طریق چاپ و </a:t>
            </a:r>
            <a:r>
              <a:rPr lang="en-US" sz="2800" b="1" dirty="0" smtClean="0">
                <a:cs typeface="B Badr" pitchFamily="2" charset="-78"/>
              </a:rPr>
              <a:t>Email</a:t>
            </a:r>
            <a:r>
              <a:rPr lang="fa-IR" sz="2800" b="1" dirty="0" smtClean="0">
                <a:cs typeface="B Badr" pitchFamily="2" charset="-78"/>
              </a:rPr>
              <a:t>، ارتباط آنلاین با </a:t>
            </a:r>
            <a:r>
              <a:rPr lang="en-US" sz="2800" b="1" dirty="0" smtClean="0">
                <a:cs typeface="B Badr" pitchFamily="2" charset="-78"/>
              </a:rPr>
              <a:t>BBC</a:t>
            </a:r>
            <a:r>
              <a:rPr lang="fa-IR" sz="2800" b="1" dirty="0" smtClean="0">
                <a:cs typeface="B Badr" pitchFamily="2" charset="-78"/>
              </a:rPr>
              <a:t>، پوشش اخبار ماهواره ای، هماهنگی اخبار با روزنامه ها و سایتها</a:t>
            </a:r>
            <a:endParaRPr lang="en-US" sz="2800" b="1" dirty="0" smtClean="0">
              <a:cs typeface="B Badr" pitchFamily="2" charset="-78"/>
            </a:endParaRPr>
          </a:p>
          <a:p>
            <a:pPr eaLnBrk="1" fontAlgn="auto" hangingPunct="1">
              <a:spcAft>
                <a:spcPts val="0"/>
              </a:spcAft>
              <a:buFont typeface="Arial" pitchFamily="34" charset="0"/>
              <a:buNone/>
              <a:defRPr/>
            </a:pPr>
            <a:r>
              <a:rPr lang="fa-IR" sz="2800" b="1" dirty="0" smtClean="0">
                <a:cs typeface="B Badr" pitchFamily="2" charset="-78"/>
              </a:rPr>
              <a:t>(</a:t>
            </a:r>
            <a:r>
              <a:rPr lang="fa-IR" sz="2800" b="1" dirty="0" smtClean="0">
                <a:cs typeface="B Titr" pitchFamily="2" charset="-78"/>
              </a:rPr>
              <a:t>توضیح</a:t>
            </a:r>
            <a:r>
              <a:rPr lang="fa-IR" sz="2800" b="1" dirty="0" smtClean="0">
                <a:cs typeface="B Badr" pitchFamily="2" charset="-78"/>
              </a:rPr>
              <a:t> : در این خانه تیمی سیستمهای شنود </a:t>
            </a:r>
          </a:p>
          <a:p>
            <a:pPr eaLnBrk="1" fontAlgn="auto" hangingPunct="1">
              <a:spcAft>
                <a:spcPts val="0"/>
              </a:spcAft>
              <a:buFont typeface="Arial" pitchFamily="34" charset="0"/>
              <a:buNone/>
              <a:defRPr/>
            </a:pPr>
            <a:r>
              <a:rPr lang="fa-IR" sz="2800" b="1" dirty="0" smtClean="0">
                <a:cs typeface="B Badr" pitchFamily="2" charset="-78"/>
              </a:rPr>
              <a:t>بی سیم، تلفن های همراه ثریا، دوربین های فوق حرفه ای و </a:t>
            </a:r>
            <a:r>
              <a:rPr lang="en-US" sz="2800" b="1" dirty="0" smtClean="0">
                <a:cs typeface="B Badr" pitchFamily="2" charset="-78"/>
              </a:rPr>
              <a:t>CD</a:t>
            </a:r>
            <a:r>
              <a:rPr lang="fa-IR" sz="2800" b="1" dirty="0" smtClean="0">
                <a:cs typeface="B Badr" pitchFamily="2" charset="-78"/>
              </a:rPr>
              <a:t> های تخریبی تبلیغی به دست آمده است.که در این خانه از برخی از هنرمندان سینما هم استفاده شده است.)</a:t>
            </a:r>
            <a:endParaRPr lang="en-US" sz="2800" b="1" dirty="0" smtClean="0">
              <a:cs typeface="B Badr" pitchFamily="2" charset="-78"/>
            </a:endParaRPr>
          </a:p>
          <a:p>
            <a:pPr eaLnBrk="1" fontAlgn="auto" hangingPunct="1">
              <a:spcAft>
                <a:spcPts val="0"/>
              </a:spcAft>
              <a:buFont typeface="Arial" pitchFamily="34" charset="0"/>
              <a:buNone/>
              <a:defRPr/>
            </a:pPr>
            <a:endParaRPr lang="fa-IR" dirty="0"/>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from="(-#ppt_w/2)" to="(#ppt_x)" calcmode="lin" valueType="num">
                                      <p:cBhvr>
                                        <p:cTn id="7" dur="600" fill="hold">
                                          <p:stCondLst>
                                            <p:cond delay="0"/>
                                          </p:stCondLst>
                                        </p:cTn>
                                        <p:tgtEl>
                                          <p:spTgt spid="34818"/>
                                        </p:tgtEl>
                                        <p:attrNameLst>
                                          <p:attrName>ppt_x</p:attrName>
                                        </p:attrNameLst>
                                      </p:cBhvr>
                                    </p:anim>
                                    <p:anim from="0" to="-1.0" calcmode="lin" valueType="num">
                                      <p:cBhvr>
                                        <p:cTn id="8" dur="200" decel="50000" autoRev="1" fill="hold">
                                          <p:stCondLst>
                                            <p:cond delay="600"/>
                                          </p:stCondLst>
                                        </p:cTn>
                                        <p:tgtEl>
                                          <p:spTgt spid="34818"/>
                                        </p:tgtEl>
                                        <p:attrNameLst>
                                          <p:attrName>xshear</p:attrName>
                                        </p:attrNameLst>
                                      </p:cBhvr>
                                    </p:anim>
                                    <p:animScale>
                                      <p:cBhvr>
                                        <p:cTn id="9" dur="200" decel="100000" autoRev="1" fill="hold">
                                          <p:stCondLst>
                                            <p:cond delay="600"/>
                                          </p:stCondLst>
                                        </p:cTn>
                                        <p:tgtEl>
                                          <p:spTgt spid="34818"/>
                                        </p:tgtEl>
                                      </p:cBhvr>
                                      <p:from x="100000" y="100000"/>
                                      <p:to x="80000" y="100000"/>
                                    </p:animScale>
                                    <p:anim by="(#ppt_h/3+#ppt_w*0.1)" calcmode="lin" valueType="num">
                                      <p:cBhvr additive="sum">
                                        <p:cTn id="10" dur="200" decel="100000" autoRev="1" fill="hold">
                                          <p:stCondLst>
                                            <p:cond delay="600"/>
                                          </p:stCondLst>
                                        </p:cTn>
                                        <p:tgtEl>
                                          <p:spTgt spid="348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Scale>
                                      <p:cBhvr>
                                        <p:cTn id="15" dur="1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bg/>
                                          </p:spTgt>
                                        </p:tgtEl>
                                        <p:attrNameLst>
                                          <p:attrName>ppt_x</p:attrName>
                                          <p:attrName>ppt_y</p:attrName>
                                        </p:attrNameLst>
                                      </p:cBhvr>
                                    </p:animMotion>
                                    <p:animEffect transition="in" filter="fade">
                                      <p:cBhvr>
                                        <p:cTn id="17" dur="1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Scale>
                                      <p:cBhvr>
                                        <p:cTn id="22"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0" end="0"/>
                                            </p:txEl>
                                          </p:spTgt>
                                        </p:tgtEl>
                                        <p:attrNameLst>
                                          <p:attrName>ppt_x</p:attrName>
                                          <p:attrName>ppt_y</p:attrName>
                                        </p:attrNameLst>
                                      </p:cBhvr>
                                    </p:animMotion>
                                    <p:animEffect transition="in" filter="fade">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Scale>
                                      <p:cBhvr>
                                        <p:cTn id="29"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xEl>
                                              <p:pRg st="1" end="1"/>
                                            </p:txEl>
                                          </p:spTgt>
                                        </p:tgtEl>
                                        <p:attrNameLst>
                                          <p:attrName>ppt_x</p:attrName>
                                          <p:attrName>ppt_y</p:attrName>
                                        </p:attrNameLst>
                                      </p:cBhvr>
                                    </p:animMotion>
                                    <p:animEffect transition="in" filter="fade">
                                      <p:cBhvr>
                                        <p:cTn id="31" dur="10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Scale>
                                      <p:cBhvr>
                                        <p:cTn id="36"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
                                            <p:txEl>
                                              <p:pRg st="2" end="2"/>
                                            </p:txEl>
                                          </p:spTgt>
                                        </p:tgtEl>
                                        <p:attrNameLst>
                                          <p:attrName>ppt_x</p:attrName>
                                          <p:attrName>ppt_y</p:attrName>
                                        </p:attrNameLst>
                                      </p:cBhvr>
                                    </p:animMotion>
                                    <p:animEffect transition="in" filter="fade">
                                      <p:cBhvr>
                                        <p:cTn id="38" dur="10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Scale>
                                      <p:cBhvr>
                                        <p:cTn id="43"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txEl>
                                              <p:pRg st="3" end="3"/>
                                            </p:txEl>
                                          </p:spTgt>
                                        </p:tgtEl>
                                        <p:attrNameLst>
                                          <p:attrName>ppt_x</p:attrName>
                                          <p:attrName>ppt_y</p:attrName>
                                        </p:attrNameLst>
                                      </p:cBhvr>
                                    </p:animMotion>
                                    <p:animEffect transition="in" filter="fade">
                                      <p:cBhvr>
                                        <p:cTn id="45" dur="10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Scale>
                                      <p:cBhvr>
                                        <p:cTn id="50"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txEl>
                                              <p:pRg st="4" end="4"/>
                                            </p:txEl>
                                          </p:spTgt>
                                        </p:tgtEl>
                                        <p:attrNameLst>
                                          <p:attrName>ppt_x</p:attrName>
                                          <p:attrName>ppt_y</p:attrName>
                                        </p:attrNameLst>
                                      </p:cBhvr>
                                    </p:animMotion>
                                    <p:animEffect transition="in" filter="fade">
                                      <p:cBhvr>
                                        <p:cTn id="5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Content Placeholder 5" descr="87061001200501-1.jpg"/>
          <p:cNvPicPr>
            <a:picLocks noGrp="1" noChangeAspect="1"/>
          </p:cNvPicPr>
          <p:nvPr>
            <p:ph idx="1"/>
          </p:nvPr>
        </p:nvPicPr>
        <p:blipFill>
          <a:blip r:embed="rId4"/>
          <a:srcRect/>
          <a:stretch>
            <a:fillRect/>
          </a:stretch>
        </p:blipFill>
        <p:spPr>
          <a:xfrm>
            <a:off x="6215063" y="1143000"/>
            <a:ext cx="2643187" cy="4714875"/>
          </a:xfrm>
        </p:spPr>
      </p:pic>
      <p:sp>
        <p:nvSpPr>
          <p:cNvPr id="4" name="Text Placeholder 3"/>
          <p:cNvSpPr>
            <a:spLocks noGrp="1"/>
          </p:cNvSpPr>
          <p:nvPr>
            <p:ph type="body" sz="half" idx="2"/>
          </p:nvPr>
        </p:nvSpPr>
        <p:spPr>
          <a:xfrm>
            <a:off x="457200" y="500063"/>
            <a:ext cx="5543550" cy="5929312"/>
          </a:xfrm>
          <a:solidFill>
            <a:schemeClr val="accent5">
              <a:lumMod val="60000"/>
              <a:lumOff val="40000"/>
              <a:alpha val="61000"/>
            </a:schemeClr>
          </a:solidFill>
        </p:spPr>
        <p:txBody>
          <a:bodyPr rtlCol="1">
            <a:normAutofit/>
          </a:bodyPr>
          <a:lstStyle/>
          <a:p>
            <a:pPr eaLnBrk="1" fontAlgn="auto" hangingPunct="1">
              <a:spcAft>
                <a:spcPts val="0"/>
              </a:spcAft>
              <a:buFont typeface="Arial" pitchFamily="34" charset="0"/>
              <a:buNone/>
              <a:defRPr/>
            </a:pPr>
            <a:r>
              <a:rPr lang="fa-IR" sz="2800" b="1" dirty="0" smtClean="0">
                <a:cs typeface="B Badr" pitchFamily="2" charset="-78"/>
              </a:rPr>
              <a:t> </a:t>
            </a:r>
            <a:r>
              <a:rPr lang="fa-IR" sz="3600" b="1" dirty="0" smtClean="0">
                <a:cs typeface="B Titr" pitchFamily="2" charset="-78"/>
              </a:rPr>
              <a:t>کمیته سیاسی : </a:t>
            </a:r>
            <a:r>
              <a:rPr lang="fa-IR" sz="2800" b="1" dirty="0" smtClean="0">
                <a:cs typeface="B Badr" pitchFamily="2" charset="-78"/>
              </a:rPr>
              <a:t>ستاد اصلی آن در ساختمان 5 طبقه ای واقع در میدان هفت تیر قرارداشته است. </a:t>
            </a:r>
          </a:p>
          <a:p>
            <a:pPr eaLnBrk="1" fontAlgn="auto" hangingPunct="1">
              <a:spcAft>
                <a:spcPts val="0"/>
              </a:spcAft>
              <a:buFont typeface="Arial" pitchFamily="34" charset="0"/>
              <a:buNone/>
              <a:defRPr/>
            </a:pPr>
            <a:endParaRPr lang="en-US" sz="2800" b="1" dirty="0" smtClean="0">
              <a:cs typeface="B Badr" pitchFamily="2" charset="-78"/>
            </a:endParaRPr>
          </a:p>
          <a:p>
            <a:pPr eaLnBrk="1" fontAlgn="auto" hangingPunct="1">
              <a:spcAft>
                <a:spcPts val="0"/>
              </a:spcAft>
              <a:buFont typeface="Arial" pitchFamily="34" charset="0"/>
              <a:buNone/>
              <a:defRPr/>
            </a:pPr>
            <a:r>
              <a:rPr lang="fa-IR" sz="2800" b="1" dirty="0" smtClean="0">
                <a:cs typeface="B Badr" pitchFamily="2" charset="-78"/>
              </a:rPr>
              <a:t>برخی </a:t>
            </a:r>
            <a:r>
              <a:rPr lang="fa-IR" sz="2400" b="1" dirty="0" smtClean="0">
                <a:cs typeface="B Titr" pitchFamily="2" charset="-78"/>
              </a:rPr>
              <a:t>اعضاء اصلی </a:t>
            </a:r>
            <a:r>
              <a:rPr lang="fa-IR" sz="2800" b="1" dirty="0" smtClean="0">
                <a:cs typeface="B Badr" pitchFamily="2" charset="-78"/>
              </a:rPr>
              <a:t>آن : مصطفی تاج زاده، عیسی سحر خیز، محمد ابطحی به مدیریت بهزاد نبوی</a:t>
            </a:r>
          </a:p>
          <a:p>
            <a:pPr eaLnBrk="1" fontAlgn="auto" hangingPunct="1">
              <a:spcAft>
                <a:spcPts val="0"/>
              </a:spcAft>
              <a:buFont typeface="Arial" pitchFamily="34" charset="0"/>
              <a:buNone/>
              <a:defRPr/>
            </a:pPr>
            <a:r>
              <a:rPr lang="fa-IR" sz="2800" b="1" dirty="0" smtClean="0">
                <a:cs typeface="B Titr" pitchFamily="2" charset="-78"/>
              </a:rPr>
              <a:t>وظایف : </a:t>
            </a:r>
            <a:r>
              <a:rPr lang="fa-IR" sz="2800" b="1" dirty="0" smtClean="0">
                <a:cs typeface="B Badr" pitchFamily="2" charset="-78"/>
              </a:rPr>
              <a:t>سازماندهی نیروهای سیاسی جهت سخنرانی ، تحریر مقالات، هیجان بخشی به تجمعات و ساخت شایعات بوده است.</a:t>
            </a:r>
            <a:endParaRPr lang="en-US" sz="2800" b="1" dirty="0" smtClean="0">
              <a:cs typeface="B Badr" pitchFamily="2" charset="-78"/>
            </a:endParaRPr>
          </a:p>
          <a:p>
            <a:pPr eaLnBrk="1" fontAlgn="auto" hangingPunct="1">
              <a:spcAft>
                <a:spcPts val="0"/>
              </a:spcAft>
              <a:buFont typeface="Arial" pitchFamily="34" charset="0"/>
              <a:buNone/>
              <a:defRPr/>
            </a:pPr>
            <a:r>
              <a:rPr lang="fa-IR" sz="2800" b="1" dirty="0" smtClean="0">
                <a:cs typeface="B Badr" pitchFamily="2" charset="-78"/>
              </a:rPr>
              <a:t>(</a:t>
            </a:r>
            <a:r>
              <a:rPr lang="fa-IR" sz="2800" b="1" dirty="0" smtClean="0">
                <a:cs typeface="B Titr" pitchFamily="2" charset="-78"/>
              </a:rPr>
              <a:t>توضیح</a:t>
            </a:r>
            <a:r>
              <a:rPr lang="fa-IR" sz="2800" b="1" dirty="0" smtClean="0">
                <a:cs typeface="B Badr" pitchFamily="2" charset="-78"/>
              </a:rPr>
              <a:t> : این کمیته ساختمان دیگری در حوالی خیابان انقلاب داشته است که نزدیک به تجمعات خیابانی بوده و نقش رصد و هدایت جریان لیدرها را بر عهده داشته است.)</a:t>
            </a:r>
            <a:endParaRPr lang="en-US" sz="2800" b="1" dirty="0" smtClean="0">
              <a:cs typeface="B Badr" pitchFamily="2" charset="-78"/>
            </a:endParaRPr>
          </a:p>
          <a:p>
            <a:pPr eaLnBrk="1" fontAlgn="auto" hangingPunct="1">
              <a:spcAft>
                <a:spcPts val="0"/>
              </a:spcAft>
              <a:buFont typeface="Arial" pitchFamily="34" charset="0"/>
              <a:buNone/>
              <a:defRPr/>
            </a:pPr>
            <a:endParaRPr lang="fa-IR" dirty="0"/>
          </a:p>
        </p:txBody>
      </p:sp>
      <p:sp>
        <p:nvSpPr>
          <p:cNvPr id="5" name="Action Button: Movie 4">
            <a:hlinkClick r:id="rId5" action="ppaction://hlinkfile" highlightClick="1"/>
          </p:cNvPr>
          <p:cNvSpPr/>
          <p:nvPr/>
        </p:nvSpPr>
        <p:spPr>
          <a:xfrm>
            <a:off x="571500" y="5857875"/>
            <a:ext cx="428625" cy="50006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en-US"/>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Scale>
                                      <p:cBhvr>
                                        <p:cTn id="25" dur="2000" decel="50000" fill="hold">
                                          <p:stCondLst>
                                            <p:cond delay="0"/>
                                          </p:stCondLst>
                                        </p:cTn>
                                        <p:tgtEl>
                                          <p:spTgt spid="4">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4">
                                            <p:bg/>
                                          </p:spTgt>
                                        </p:tgtEl>
                                        <p:attrNameLst>
                                          <p:attrName>ppt_x</p:attrName>
                                          <p:attrName>ppt_y</p:attrName>
                                        </p:attrNameLst>
                                      </p:cBhvr>
                                    </p:animMotion>
                                    <p:animEffect transition="in" filter="fade">
                                      <p:cBhvr>
                                        <p:cTn id="27" dur="20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Scale>
                                      <p:cBhvr>
                                        <p:cTn id="32"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4">
                                            <p:txEl>
                                              <p:pRg st="0" end="0"/>
                                            </p:txEl>
                                          </p:spTgt>
                                        </p:tgtEl>
                                        <p:attrNameLst>
                                          <p:attrName>ppt_x</p:attrName>
                                          <p:attrName>ppt_y</p:attrName>
                                        </p:attrNameLst>
                                      </p:cBhvr>
                                    </p:animMotion>
                                    <p:animEffect transition="in" filter="fade">
                                      <p:cBhvr>
                                        <p:cTn id="34" dur="2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Scale>
                                      <p:cBhvr>
                                        <p:cTn id="39" dur="2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2000" decel="50000" fill="hold">
                                          <p:stCondLst>
                                            <p:cond delay="0"/>
                                          </p:stCondLst>
                                        </p:cTn>
                                        <p:tgtEl>
                                          <p:spTgt spid="4">
                                            <p:txEl>
                                              <p:pRg st="2" end="2"/>
                                            </p:txEl>
                                          </p:spTgt>
                                        </p:tgtEl>
                                        <p:attrNameLst>
                                          <p:attrName>ppt_x</p:attrName>
                                          <p:attrName>ppt_y</p:attrName>
                                        </p:attrNameLst>
                                      </p:cBhvr>
                                    </p:animMotion>
                                    <p:animEffect transition="in" filter="fade">
                                      <p:cBhvr>
                                        <p:cTn id="41" dur="20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Scale>
                                      <p:cBhvr>
                                        <p:cTn id="46" dur="2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2000" decel="50000" fill="hold">
                                          <p:stCondLst>
                                            <p:cond delay="0"/>
                                          </p:stCondLst>
                                        </p:cTn>
                                        <p:tgtEl>
                                          <p:spTgt spid="4">
                                            <p:txEl>
                                              <p:pRg st="3" end="3"/>
                                            </p:txEl>
                                          </p:spTgt>
                                        </p:tgtEl>
                                        <p:attrNameLst>
                                          <p:attrName>ppt_x</p:attrName>
                                          <p:attrName>ppt_y</p:attrName>
                                        </p:attrNameLst>
                                      </p:cBhvr>
                                    </p:animMotion>
                                    <p:animEffect transition="in" filter="fade">
                                      <p:cBhvr>
                                        <p:cTn id="48" dur="20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Scale>
                                      <p:cBhvr>
                                        <p:cTn id="53" dur="2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000" decel="50000" fill="hold">
                                          <p:stCondLst>
                                            <p:cond delay="0"/>
                                          </p:stCondLst>
                                        </p:cTn>
                                        <p:tgtEl>
                                          <p:spTgt spid="4">
                                            <p:txEl>
                                              <p:pRg st="4" end="4"/>
                                            </p:txEl>
                                          </p:spTgt>
                                        </p:tgtEl>
                                        <p:attrNameLst>
                                          <p:attrName>ppt_x</p:attrName>
                                          <p:attrName>ppt_y</p:attrName>
                                        </p:attrNameLst>
                                      </p:cBhvr>
                                    </p:animMotion>
                                    <p:animEffect transition="in" filter="fade">
                                      <p:cBhvr>
                                        <p:cTn id="55"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011612"/>
          </a:xfrm>
          <a:solidFill>
            <a:schemeClr val="bg1">
              <a:lumMod val="75000"/>
            </a:schemeClr>
          </a:solidFill>
        </p:spPr>
        <p:txBody>
          <a:bodyPr rtlCol="1">
            <a:normAutofit fontScale="90000"/>
          </a:bodyPr>
          <a:lstStyle/>
          <a:p>
            <a:pPr eaLnBrk="1" fontAlgn="auto" hangingPunct="1">
              <a:spcAft>
                <a:spcPts val="0"/>
              </a:spcAft>
              <a:defRPr/>
            </a:pPr>
            <a:r>
              <a:rPr lang="en-US" sz="3100" b="1" dirty="0" smtClean="0">
                <a:cs typeface="B Titr" pitchFamily="2" charset="-78"/>
              </a:rPr>
              <a:t> </a:t>
            </a:r>
            <a:br>
              <a:rPr lang="en-US" sz="3100" b="1" dirty="0" smtClean="0">
                <a:cs typeface="B Titr" pitchFamily="2" charset="-78"/>
              </a:rPr>
            </a:br>
            <a:r>
              <a:rPr lang="fa-IR" sz="3100" b="1" i="1" dirty="0" smtClean="0">
                <a:cs typeface="B Titr" pitchFamily="2" charset="-78"/>
              </a:rPr>
              <a:t>کمیته تخریب </a:t>
            </a:r>
            <a:r>
              <a:rPr lang="fa-IR" sz="3100" b="1" i="1" dirty="0" smtClean="0"/>
              <a:t>:</a:t>
            </a:r>
            <a:r>
              <a:rPr lang="fa-IR" sz="3100" b="1" dirty="0" smtClean="0"/>
              <a:t> </a:t>
            </a:r>
            <a:r>
              <a:rPr lang="fa-IR" sz="3600" b="1" dirty="0" smtClean="0">
                <a:cs typeface="B Badr" pitchFamily="2" charset="-78"/>
              </a:rPr>
              <a:t>شامل 15 الی 20 نفر از نیروهای اخراجی و بازنشته یک مجموعه بوده</a:t>
            </a:r>
            <a:r>
              <a:rPr lang="fa-IR" sz="3600" b="1" dirty="0" smtClean="0">
                <a:cs typeface="B Titr" pitchFamily="2" charset="-78"/>
              </a:rPr>
              <a:t> </a:t>
            </a:r>
            <a:r>
              <a:rPr lang="fa-IR" b="1" dirty="0" smtClean="0">
                <a:cs typeface="B Titr" pitchFamily="2" charset="-78"/>
              </a:rPr>
              <a:t>و</a:t>
            </a:r>
            <a:r>
              <a:rPr lang="en-US" sz="3100" b="1" dirty="0" smtClean="0"/>
              <a:t/>
            </a:r>
            <a:br>
              <a:rPr lang="en-US" sz="3100" b="1" dirty="0" smtClean="0"/>
            </a:br>
            <a:r>
              <a:rPr lang="fa-IR" sz="3100" b="1" dirty="0" smtClean="0"/>
              <a:t>محوریت کمیته زیر نظر </a:t>
            </a:r>
            <a:r>
              <a:rPr lang="fa-IR" sz="3100" b="1" dirty="0" smtClean="0">
                <a:cs typeface="B Titr" pitchFamily="2" charset="-78"/>
              </a:rPr>
              <a:t>مهدی هاشمی </a:t>
            </a:r>
            <a:r>
              <a:rPr lang="fa-IR" sz="3100" b="1" dirty="0" smtClean="0"/>
              <a:t>فعال بوده است.</a:t>
            </a:r>
            <a:r>
              <a:rPr lang="en-US" sz="3100" b="1" dirty="0" smtClean="0"/>
              <a:t/>
            </a:r>
            <a:br>
              <a:rPr lang="en-US" sz="3100" b="1" dirty="0" smtClean="0"/>
            </a:br>
            <a:r>
              <a:rPr lang="fa-IR" sz="3100" b="1" dirty="0" smtClean="0">
                <a:cs typeface="B Titr" pitchFamily="2" charset="-78"/>
              </a:rPr>
              <a:t>وظایف</a:t>
            </a:r>
            <a:r>
              <a:rPr lang="fa-IR" sz="3100" b="1" dirty="0" smtClean="0"/>
              <a:t> : سازماندهی اراذل و اوباش، محور بندی خیابانها، درگیریها و تجهیز نیروها </a:t>
            </a:r>
            <a:r>
              <a:rPr lang="en-US" sz="3100" b="1" dirty="0" smtClean="0"/>
              <a:t/>
            </a:r>
            <a:br>
              <a:rPr lang="en-US" sz="3100" b="1" dirty="0" smtClean="0"/>
            </a:br>
            <a:r>
              <a:rPr lang="fa-IR" sz="3100" b="1" dirty="0" smtClean="0">
                <a:cs typeface="B Titr" pitchFamily="2" charset="-78"/>
              </a:rPr>
              <a:t>(توضیح </a:t>
            </a:r>
            <a:r>
              <a:rPr lang="fa-IR" sz="3100" b="1" dirty="0" smtClean="0"/>
              <a:t>: کمیته مزبور سیستم پیشرفته مخابراتی را وارد کشور کرده بود و بخشی از تسلیحات اعم از سرد و گرم را برای آشوبهای</a:t>
            </a:r>
            <a:r>
              <a:rPr lang="en-US" sz="3100" b="1" dirty="0" smtClean="0"/>
              <a:t> </a:t>
            </a:r>
            <a:r>
              <a:rPr lang="fa-IR" sz="3100" b="1" dirty="0" smtClean="0"/>
              <a:t>خیابانی تهیه نموده است.)</a:t>
            </a:r>
            <a:r>
              <a:rPr lang="en-US" dirty="0" smtClean="0"/>
              <a:t/>
            </a:r>
            <a:br>
              <a:rPr lang="en-US" dirty="0" smtClean="0"/>
            </a:br>
            <a:endParaRPr lang="fa-IR" dirty="0"/>
          </a:p>
        </p:txBody>
      </p:sp>
      <p:pic>
        <p:nvPicPr>
          <p:cNvPr id="36867" name="Content Placeholder 6" descr="67.JPG"/>
          <p:cNvPicPr>
            <a:picLocks noGrp="1" noChangeAspect="1"/>
          </p:cNvPicPr>
          <p:nvPr>
            <p:ph sz="half" idx="1"/>
          </p:nvPr>
        </p:nvPicPr>
        <p:blipFill>
          <a:blip r:embed="rId3"/>
          <a:srcRect/>
          <a:stretch>
            <a:fillRect/>
          </a:stretch>
        </p:blipFill>
        <p:spPr>
          <a:xfrm>
            <a:off x="571500" y="4286250"/>
            <a:ext cx="3071813" cy="2286000"/>
          </a:xfrm>
        </p:spPr>
      </p:pic>
      <p:pic>
        <p:nvPicPr>
          <p:cNvPr id="7" name="Content Placeholder 6" descr="98F5AC9D-79E7-472A-84D3-68B0A1FC282F_w204_h153_s[1].jpg"/>
          <p:cNvPicPr>
            <a:picLocks noGrp="1" noChangeAspect="1"/>
          </p:cNvPicPr>
          <p:nvPr>
            <p:ph sz="half" idx="2"/>
          </p:nvPr>
        </p:nvPicPr>
        <p:blipFill>
          <a:blip r:embed="rId4"/>
          <a:srcRect/>
          <a:stretch>
            <a:fillRect/>
          </a:stretch>
        </p:blipFill>
        <p:spPr>
          <a:xfrm>
            <a:off x="5572125" y="4286250"/>
            <a:ext cx="3071813" cy="2286000"/>
          </a:xfrm>
        </p:spPr>
      </p:pic>
      <p:sp>
        <p:nvSpPr>
          <p:cNvPr id="4" name="Action Button: Information 3">
            <a:hlinkClick r:id="rId5" action="ppaction://hlinkfile" highlightClick="1"/>
          </p:cNvPr>
          <p:cNvSpPr/>
          <p:nvPr/>
        </p:nvSpPr>
        <p:spPr>
          <a:xfrm>
            <a:off x="4357688" y="4714875"/>
            <a:ext cx="500062" cy="50006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5"/>
                                        </p:tgtEl>
                                        <p:attrNameLst>
                                          <p:attrName>ppt_y</p:attrName>
                                        </p:attrNameLst>
                                      </p:cBhvr>
                                      <p:tavLst>
                                        <p:tav tm="0">
                                          <p:val>
                                            <p:strVal val="#ppt_y"/>
                                          </p:val>
                                        </p:tav>
                                        <p:tav tm="100000">
                                          <p:val>
                                            <p:strVal val="#ppt_y"/>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6867"/>
                                        </p:tgtEl>
                                        <p:attrNameLst>
                                          <p:attrName>style.visibility</p:attrName>
                                        </p:attrNameLst>
                                      </p:cBhvr>
                                      <p:to>
                                        <p:strVal val="visible"/>
                                      </p:to>
                                    </p:set>
                                    <p:animEffect transition="in" filter="strips(downLeft)">
                                      <p:cBhvr>
                                        <p:cTn id="20" dur="1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16000"/>
          </a:schemeClr>
        </a:solidFill>
        <a:effectLst/>
      </p:bgPr>
    </p:bg>
    <p:spTree>
      <p:nvGrpSpPr>
        <p:cNvPr id="1" name=""/>
        <p:cNvGrpSpPr/>
        <p:nvPr/>
      </p:nvGrpSpPr>
      <p:grpSpPr>
        <a:xfrm>
          <a:off x="0" y="0"/>
          <a:ext cx="0" cy="0"/>
          <a:chOff x="0" y="0"/>
          <a:chExt cx="0" cy="0"/>
        </a:xfrm>
      </p:grpSpPr>
      <p:sp>
        <p:nvSpPr>
          <p:cNvPr id="37890" name="Title 4"/>
          <p:cNvSpPr>
            <a:spLocks noGrp="1"/>
          </p:cNvSpPr>
          <p:nvPr>
            <p:ph type="title"/>
          </p:nvPr>
        </p:nvSpPr>
        <p:spPr>
          <a:xfrm>
            <a:off x="457200" y="714375"/>
            <a:ext cx="8229600" cy="5143500"/>
          </a:xfrm>
          <a:blipFill dpi="0" rotWithShape="1">
            <a:blip r:embed="rId3">
              <a:lum bright="4000" contrast="12000"/>
              <a:alphaModFix amt="33000"/>
            </a:blip>
            <a:srcRect/>
            <a:stretch>
              <a:fillRect/>
            </a:stretch>
          </a:blipFill>
        </p:spPr>
        <p:txBody>
          <a:bodyPr/>
          <a:lstStyle/>
          <a:p>
            <a:pPr eaLnBrk="1" hangingPunct="1"/>
            <a:r>
              <a:rPr lang="fa-IR" sz="12400" b="1" smtClean="0">
                <a:cs typeface="B Badr" pitchFamily="2" charset="-78"/>
              </a:rPr>
              <a:t>حال دقت کنید !</a:t>
            </a:r>
          </a:p>
        </p:txBody>
      </p:sp>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style.rotation</p:attrName>
                                        </p:attrNameLst>
                                      </p:cBhvr>
                                      <p:tavLst>
                                        <p:tav tm="0">
                                          <p:val>
                                            <p:fltVal val="360"/>
                                          </p:val>
                                        </p:tav>
                                        <p:tav tm="100000">
                                          <p:val>
                                            <p:fltVal val="0"/>
                                          </p:val>
                                        </p:tav>
                                      </p:tavLst>
                                    </p:anim>
                                    <p:animEffect transition="in" filter="fade">
                                      <p:cBhvr>
                                        <p:cTn id="10"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3010" name="Title 2"/>
          <p:cNvSpPr>
            <a:spLocks noGrp="1"/>
          </p:cNvSpPr>
          <p:nvPr>
            <p:ph type="title"/>
          </p:nvPr>
        </p:nvSpPr>
        <p:spPr>
          <a:xfrm>
            <a:off x="4429125" y="500063"/>
            <a:ext cx="4257675" cy="5857875"/>
          </a:xfrm>
          <a:solidFill>
            <a:srgbClr val="CCFF99"/>
          </a:solidFill>
        </p:spPr>
        <p:txBody>
          <a:bodyPr/>
          <a:lstStyle/>
          <a:p>
            <a:r>
              <a:rPr lang="fa-IR" sz="4000" b="1" smtClean="0">
                <a:cs typeface="B Titr" pitchFamily="2" charset="-78"/>
              </a:rPr>
              <a:t>رابرت بائردر مصاحبه شبکه </a:t>
            </a:r>
            <a:r>
              <a:rPr lang="en-US" sz="4000" b="1" smtClean="0">
                <a:cs typeface="B Titr" pitchFamily="2" charset="-78"/>
              </a:rPr>
              <a:t>voa </a:t>
            </a:r>
            <a:r>
              <a:rPr lang="fa-IR" sz="4000" b="1" smtClean="0">
                <a:cs typeface="B Titr" pitchFamily="2" charset="-78"/>
              </a:rPr>
              <a:t>آمریکا :</a:t>
            </a:r>
            <a:r>
              <a:rPr lang="fa-IR" sz="4000" b="1" smtClean="0">
                <a:cs typeface="B Badr" pitchFamily="2" charset="-78"/>
              </a:rPr>
              <a:t/>
            </a:r>
            <a:br>
              <a:rPr lang="fa-IR" sz="4000" b="1" smtClean="0">
                <a:cs typeface="B Badr" pitchFamily="2" charset="-78"/>
              </a:rPr>
            </a:br>
            <a:r>
              <a:rPr lang="fa-IR" sz="4000" b="1" smtClean="0">
                <a:cs typeface="B Badr" pitchFamily="2" charset="-78"/>
              </a:rPr>
              <a:t>من 21 سال در سازمان سیا بوده ام باید بگویم آمریکا در قبال ایران گزینه دیگری جز حمایت آشکار از </a:t>
            </a:r>
            <a:r>
              <a:rPr lang="fa-IR" sz="4000" b="1" smtClean="0">
                <a:cs typeface="B Jadid" pitchFamily="2" charset="-78"/>
              </a:rPr>
              <a:t>تظاهرات خیابانی </a:t>
            </a:r>
            <a:r>
              <a:rPr lang="fa-IR" sz="4000" b="1" smtClean="0">
                <a:cs typeface="B Badr" pitchFamily="2" charset="-78"/>
              </a:rPr>
              <a:t>ندارد.</a:t>
            </a:r>
            <a:endParaRPr lang="en-US" sz="4000" b="1" smtClean="0">
              <a:cs typeface="B Badr" pitchFamily="2" charset="-78"/>
            </a:endParaRPr>
          </a:p>
        </p:txBody>
      </p:sp>
      <p:pic>
        <p:nvPicPr>
          <p:cNvPr id="6" name="Content Placeholder 5" descr="ro.jpg"/>
          <p:cNvPicPr>
            <a:picLocks noGrp="1" noChangeAspect="1"/>
          </p:cNvPicPr>
          <p:nvPr>
            <p:ph sz="half" idx="1"/>
          </p:nvPr>
        </p:nvPicPr>
        <p:blipFill>
          <a:blip r:embed="rId4"/>
          <a:srcRect/>
          <a:stretch>
            <a:fillRect/>
          </a:stretch>
        </p:blipFill>
        <p:spPr>
          <a:xfrm>
            <a:off x="1071563" y="285750"/>
            <a:ext cx="2286000" cy="2428875"/>
          </a:xfrm>
        </p:spPr>
      </p:pic>
      <p:pic>
        <p:nvPicPr>
          <p:cNvPr id="7" name="Content Placeholder 6" descr="%D8%AF%D8%B1%DA%AF%DB%8C%D8%B1%DB%8C+%D8%AE%DB%8C%D8%A7%D8%A8%D8%A7%D9%86%DB%8C.jpg"/>
          <p:cNvPicPr>
            <a:picLocks noGrp="1" noChangeAspect="1"/>
          </p:cNvPicPr>
          <p:nvPr>
            <p:ph sz="half" idx="2"/>
          </p:nvPr>
        </p:nvPicPr>
        <p:blipFill>
          <a:blip r:embed="rId5"/>
          <a:srcRect/>
          <a:stretch>
            <a:fillRect/>
          </a:stretch>
        </p:blipFill>
        <p:spPr>
          <a:xfrm>
            <a:off x="357188" y="2928938"/>
            <a:ext cx="3929062" cy="3460750"/>
          </a:xfrm>
        </p:spPr>
      </p:pic>
    </p:spTree>
  </p:cSld>
  <p:clrMapOvr>
    <a:masterClrMapping/>
  </p:clrMapOvr>
  <p:transition spd="me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3010"/>
                                        </p:tgtEl>
                                        <p:attrNameLst>
                                          <p:attrName>style.visibility</p:attrName>
                                        </p:attrNameLst>
                                      </p:cBhvr>
                                      <p:to>
                                        <p:strVal val="visible"/>
                                      </p:to>
                                    </p:set>
                                    <p:animEffect transition="in" filter="fade">
                                      <p:cBhvr>
                                        <p:cTn id="23" dur="1000"/>
                                        <p:tgtEl>
                                          <p:spTgt spid="43010"/>
                                        </p:tgtEl>
                                      </p:cBhvr>
                                    </p:animEffect>
                                    <p:anim calcmode="lin" valueType="num">
                                      <p:cBhvr>
                                        <p:cTn id="24" dur="1000" fill="hold"/>
                                        <p:tgtEl>
                                          <p:spTgt spid="43010"/>
                                        </p:tgtEl>
                                        <p:attrNameLst>
                                          <p:attrName>ppt_x</p:attrName>
                                        </p:attrNameLst>
                                      </p:cBhvr>
                                      <p:tavLst>
                                        <p:tav tm="0">
                                          <p:val>
                                            <p:strVal val="#ppt_x"/>
                                          </p:val>
                                        </p:tav>
                                        <p:tav tm="100000">
                                          <p:val>
                                            <p:strVal val="#ppt_x"/>
                                          </p:val>
                                        </p:tav>
                                      </p:tavLst>
                                    </p:anim>
                                    <p:anim calcmode="lin" valueType="num">
                                      <p:cBhvr>
                                        <p:cTn id="25" dur="900" decel="100000" fill="hold"/>
                                        <p:tgtEl>
                                          <p:spTgt spid="430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30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99FF">
            <a:alpha val="38823"/>
          </a:srgbClr>
        </a:solidFill>
        <a:effectLst/>
      </p:bgPr>
    </p:bg>
    <p:spTree>
      <p:nvGrpSpPr>
        <p:cNvPr id="1" name=""/>
        <p:cNvGrpSpPr/>
        <p:nvPr/>
      </p:nvGrpSpPr>
      <p:grpSpPr>
        <a:xfrm>
          <a:off x="0" y="0"/>
          <a:ext cx="0" cy="0"/>
          <a:chOff x="0" y="0"/>
          <a:chExt cx="0" cy="0"/>
        </a:xfrm>
      </p:grpSpPr>
      <p:pic>
        <p:nvPicPr>
          <p:cNvPr id="5" name="Picture Placeholder 4" descr="%D9%85%D9%88%D8%B3%D9%88%DB%8C.jpg"/>
          <p:cNvPicPr>
            <a:picLocks noGrp="1" noChangeAspect="1"/>
          </p:cNvPicPr>
          <p:nvPr>
            <p:ph idx="1"/>
          </p:nvPr>
        </p:nvPicPr>
        <p:blipFill>
          <a:blip r:embed="rId3"/>
          <a:srcRect/>
          <a:stretch>
            <a:fillRect/>
          </a:stretch>
        </p:blipFill>
        <p:spPr>
          <a:xfrm>
            <a:off x="2286000" y="357188"/>
            <a:ext cx="4714875" cy="2643187"/>
          </a:xfrm>
        </p:spPr>
      </p:pic>
      <p:sp>
        <p:nvSpPr>
          <p:cNvPr id="38915" name="Text Placeholder 4"/>
          <p:cNvSpPr>
            <a:spLocks noGrp="1"/>
          </p:cNvSpPr>
          <p:nvPr>
            <p:ph type="body" sz="half" idx="2"/>
          </p:nvPr>
        </p:nvSpPr>
        <p:spPr>
          <a:xfrm>
            <a:off x="457200" y="3071813"/>
            <a:ext cx="8043863" cy="3054350"/>
          </a:xfrm>
          <a:blipFill dpi="0" rotWithShape="1">
            <a:blip r:embed="rId4">
              <a:alphaModFix amt="16000"/>
            </a:blip>
            <a:srcRect/>
            <a:stretch>
              <a:fillRect/>
            </a:stretch>
          </a:blipFill>
        </p:spPr>
        <p:txBody>
          <a:bodyPr/>
          <a:lstStyle/>
          <a:p>
            <a:pPr marL="0" lvl="1" eaLnBrk="1" hangingPunct="1"/>
            <a:r>
              <a:rPr lang="fa-IR" sz="2800" i="1" smtClean="0">
                <a:cs typeface="B Titr" pitchFamily="2" charset="-78"/>
              </a:rPr>
              <a:t>میر حسین موسوی در اطلاعیه شماره 5 :</a:t>
            </a:r>
            <a:r>
              <a:rPr lang="fa-IR" sz="2800" smtClean="0">
                <a:cs typeface="B Titr" pitchFamily="2" charset="-78"/>
              </a:rPr>
              <a:t> </a:t>
            </a:r>
          </a:p>
          <a:p>
            <a:pPr marL="0" lvl="1" eaLnBrk="1" hangingPunct="1"/>
            <a:r>
              <a:rPr lang="fa-IR" sz="4000" b="1" smtClean="0">
                <a:cs typeface="B Badr" pitchFamily="2" charset="-78"/>
              </a:rPr>
              <a:t>چقدر بی انصافند کسانی که منافع کوچکشان آنها را وا  می دارد تا این حرکت خودجوش مردم را ساخته و پرداخته بیگانگان و</a:t>
            </a:r>
            <a:r>
              <a:rPr lang="fa-IR" sz="4800" b="1" smtClean="0">
                <a:cs typeface="B Badr" pitchFamily="2" charset="-78"/>
              </a:rPr>
              <a:t> انقلاب مخملین </a:t>
            </a:r>
            <a:r>
              <a:rPr lang="fa-IR" sz="4000" b="1" smtClean="0">
                <a:cs typeface="B Badr" pitchFamily="2" charset="-78"/>
              </a:rPr>
              <a:t>بنامند.</a:t>
            </a:r>
            <a:endParaRPr lang="en-US" sz="4000" b="1" smtClean="0">
              <a:cs typeface="B Badr" pitchFamily="2" charset="-78"/>
            </a:endParaRPr>
          </a:p>
          <a:p>
            <a:pPr eaLnBrk="1" hangingPunct="1"/>
            <a:endParaRPr lang="fa-IR" smtClean="0"/>
          </a:p>
        </p:txBody>
      </p:sp>
      <p:sp>
        <p:nvSpPr>
          <p:cNvPr id="6" name="Action Button: Help 5">
            <a:hlinkClick r:id="rId5" action="ppaction://hlinkfile" highlightClick="1"/>
          </p:cNvPr>
          <p:cNvSpPr/>
          <p:nvPr/>
        </p:nvSpPr>
        <p:spPr>
          <a:xfrm>
            <a:off x="785813" y="5214938"/>
            <a:ext cx="571500" cy="50006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path" presetSubtype="0" accel="50000" decel="50000" fill="hold" grpId="0" nodeType="clickEffect">
                                  <p:stCondLst>
                                    <p:cond delay="0"/>
                                  </p:stCondLst>
                                  <p:childTnLst>
                                    <p:animMotion origin="layout" path="M 0 0  C -0.014 -0.00667  -0.029 -0.012  -0.044 -0.012  C -0.114 -0.012  -0.169 0.064  -0.169 0.156  C -0.169 0.24667  -0.114 0.32133  -0.044 0.32133  C -0.029 0.32133  -0.014 0.31733  0 0.31067  C -0.047 0.28667  -0.08 0.22667  -0.08 0.156  C -0.08 0.084  -0.047 0.024  0 0  Z" pathEditMode="relative" ptsTypes="">
                                      <p:cBhvr>
                                        <p:cTn id="11" dur="2000" fill="hold"/>
                                        <p:tgtEl>
                                          <p:spTgt spid="38915">
                                            <p:bg/>
                                          </p:spTgt>
                                        </p:tgtEl>
                                        <p:attrNameLst>
                                          <p:attrName>ppt_x</p:attrName>
                                          <p:attrName>ppt_y</p:attrName>
                                        </p:attrNameLst>
                                      </p:cBhvr>
                                    </p:animMotion>
                                  </p:childTnLst>
                                </p:cTn>
                              </p:par>
                              <p:par>
                                <p:cTn id="12" presetID="6" presetClass="path" presetSubtype="0" accel="50000" decel="50000" fill="hold" grpId="0" nodeType="withEffect">
                                  <p:stCondLst>
                                    <p:cond delay="0"/>
                                  </p:stCondLst>
                                  <p:childTnLst>
                                    <p:animMotion origin="layout" path="M 0 0  C -0.014 -0.00667  -0.029 -0.012  -0.044 -0.012  C -0.114 -0.012  -0.169 0.064  -0.169 0.156  C -0.169 0.24667  -0.114 0.32133  -0.044 0.32133  C -0.029 0.32133  -0.014 0.31733  0 0.31067  C -0.047 0.28667  -0.08 0.22667  -0.08 0.156  C -0.08 0.084  -0.047 0.024  0 0  Z" pathEditMode="relative" ptsTypes="">
                                      <p:cBhvr>
                                        <p:cTn id="13" dur="2000" fill="hold"/>
                                        <p:tgtEl>
                                          <p:spTgt spid="38915">
                                            <p:txEl>
                                              <p:pRg st="0" end="0"/>
                                            </p:txEl>
                                          </p:spTgt>
                                        </p:tgtEl>
                                        <p:attrNameLst>
                                          <p:attrName>ppt_x</p:attrName>
                                          <p:attrName>ppt_y</p:attrName>
                                        </p:attrNameLst>
                                      </p:cBhvr>
                                    </p:animMotion>
                                  </p:childTnLst>
                                </p:cTn>
                              </p:par>
                              <p:par>
                                <p:cTn id="14" presetID="6" presetClass="path" presetSubtype="0" accel="50000" decel="50000" fill="hold" grpId="0" nodeType="withEffect">
                                  <p:stCondLst>
                                    <p:cond delay="0"/>
                                  </p:stCondLst>
                                  <p:childTnLst>
                                    <p:animMotion origin="layout" path="M 0 0  C -0.014 -0.00667  -0.029 -0.012  -0.044 -0.012  C -0.114 -0.012  -0.169 0.064  -0.169 0.156  C -0.169 0.24667  -0.114 0.32133  -0.044 0.32133  C -0.029 0.32133  -0.014 0.31733  0 0.31067  C -0.047 0.28667  -0.08 0.22667  -0.08 0.156  C -0.08 0.084  -0.047 0.024  0 0  Z" pathEditMode="relative" ptsTypes="">
                                      <p:cBhvr>
                                        <p:cTn id="15" dur="2000" fill="hold"/>
                                        <p:tgtEl>
                                          <p:spTgt spid="38915">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22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725737"/>
          </a:xfrm>
        </p:spPr>
        <p:txBody>
          <a:bodyPr/>
          <a:lstStyle/>
          <a:p>
            <a:pPr marL="342900" indent="-342900" eaLnBrk="1" hangingPunct="1"/>
            <a:r>
              <a:rPr lang="en-US" sz="2800" i="1" smtClean="0">
                <a:cs typeface="B Titr" pitchFamily="2" charset="-78"/>
              </a:rPr>
              <a:t/>
            </a:r>
            <a:br>
              <a:rPr lang="en-US" sz="2800" i="1" smtClean="0">
                <a:cs typeface="B Titr" pitchFamily="2" charset="-78"/>
              </a:rPr>
            </a:br>
            <a:r>
              <a:rPr lang="en-US" sz="2800" i="1" smtClean="0">
                <a:cs typeface="B Titr" pitchFamily="2" charset="-78"/>
              </a:rPr>
              <a:t/>
            </a:r>
            <a:br>
              <a:rPr lang="en-US" sz="2800" i="1" smtClean="0">
                <a:cs typeface="B Titr" pitchFamily="2" charset="-78"/>
              </a:rPr>
            </a:br>
            <a:r>
              <a:rPr lang="fa-IR" i="1" smtClean="0">
                <a:cs typeface="B Titr" pitchFamily="2" charset="-78"/>
              </a:rPr>
              <a:t>اعتراف </a:t>
            </a:r>
            <a:r>
              <a:rPr lang="fa-IR" sz="2800" i="1" smtClean="0">
                <a:cs typeface="B Titr" pitchFamily="2" charset="-78"/>
              </a:rPr>
              <a:t>کلینتون وزیر خارجه آمریکا                   </a:t>
            </a:r>
            <a:br>
              <a:rPr lang="fa-IR" sz="2800" i="1" smtClean="0">
                <a:cs typeface="B Titr" pitchFamily="2" charset="-78"/>
              </a:rPr>
            </a:br>
            <a:r>
              <a:rPr lang="fa-IR" sz="3600" i="1" smtClean="0">
                <a:cs typeface="B Titr" pitchFamily="2" charset="-78"/>
              </a:rPr>
              <a:t>در حمایت از آشوبگران </a:t>
            </a:r>
            <a:r>
              <a:rPr lang="fa-IR" sz="2800" i="1" smtClean="0">
                <a:cs typeface="B Titr" pitchFamily="2" charset="-78"/>
              </a:rPr>
              <a:t>:</a:t>
            </a:r>
            <a:r>
              <a:rPr lang="fa-IR" sz="2800" smtClean="0">
                <a:cs typeface="B Titr" pitchFamily="2" charset="-78"/>
              </a:rPr>
              <a:t> </a:t>
            </a:r>
            <a:r>
              <a:rPr lang="en-US" sz="2800" smtClean="0">
                <a:cs typeface="B Titr" pitchFamily="2" charset="-78"/>
              </a:rPr>
              <a:t>        </a:t>
            </a:r>
            <a:r>
              <a:rPr lang="fa-IR" sz="2800" smtClean="0">
                <a:cs typeface="B Titr" pitchFamily="2" charset="-78"/>
              </a:rPr>
              <a:t>ما حمایت گسترده ای از معترضان به انتخابات ایران انجام داده ایم</a:t>
            </a:r>
            <a:r>
              <a:rPr lang="en-US" sz="2800" smtClean="0">
                <a:cs typeface="B Titr" pitchFamily="2" charset="-78"/>
              </a:rPr>
              <a:t> </a:t>
            </a:r>
            <a:r>
              <a:rPr lang="fa-IR" sz="2800" smtClean="0">
                <a:cs typeface="B Titr" pitchFamily="2" charset="-78"/>
              </a:rPr>
              <a:t>و به این حمایت ادامه می دهیم.</a:t>
            </a:r>
            <a:r>
              <a:rPr lang="en-US" sz="2800" smtClean="0">
                <a:cs typeface="B Titr" pitchFamily="2" charset="-78"/>
              </a:rPr>
              <a:t/>
            </a:r>
            <a:br>
              <a:rPr lang="en-US" sz="2800" smtClean="0">
                <a:cs typeface="B Titr" pitchFamily="2" charset="-78"/>
              </a:rPr>
            </a:br>
            <a:endParaRPr lang="en-US" smtClean="0">
              <a:cs typeface="Times New Roman" pitchFamily="18" charset="0"/>
            </a:endParaRPr>
          </a:p>
        </p:txBody>
      </p:sp>
      <p:pic>
        <p:nvPicPr>
          <p:cNvPr id="4" name="Picture Placeholder 3" descr="untitled.bmp"/>
          <p:cNvPicPr>
            <a:picLocks noGrp="1" noChangeAspect="1"/>
          </p:cNvPicPr>
          <p:nvPr>
            <p:ph idx="1"/>
          </p:nvPr>
        </p:nvPicPr>
        <p:blipFill>
          <a:blip r:embed="rId3"/>
          <a:srcRect/>
          <a:stretch>
            <a:fillRect/>
          </a:stretch>
        </p:blipFill>
        <p:spPr>
          <a:xfrm>
            <a:off x="2143125" y="3071813"/>
            <a:ext cx="5214938" cy="3262312"/>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3643313" y="285750"/>
            <a:ext cx="5043487" cy="3000375"/>
          </a:xfrm>
          <a:blipFill dpi="0" rotWithShape="1">
            <a:blip r:embed="rId3"/>
            <a:srcRect/>
            <a:tile tx="0" ty="0" sx="100000" sy="100000" flip="none" algn="tl"/>
          </a:blipFill>
        </p:spPr>
        <p:txBody>
          <a:bodyPr/>
          <a:lstStyle/>
          <a:p>
            <a:r>
              <a:rPr lang="fa-IR" b="1" smtClean="0">
                <a:cs typeface="B Badr" pitchFamily="2" charset="-78"/>
              </a:rPr>
              <a:t/>
            </a:r>
            <a:br>
              <a:rPr lang="fa-IR" b="1" smtClean="0">
                <a:cs typeface="B Badr" pitchFamily="2" charset="-78"/>
              </a:rPr>
            </a:br>
            <a:r>
              <a:rPr lang="fa-IR" b="1" smtClean="0">
                <a:cs typeface="B Badr" pitchFamily="2" charset="-78"/>
              </a:rPr>
              <a:t/>
            </a:r>
            <a:br>
              <a:rPr lang="fa-IR" b="1" smtClean="0">
                <a:cs typeface="B Badr" pitchFamily="2" charset="-78"/>
              </a:rPr>
            </a:br>
            <a:r>
              <a:rPr lang="fa-IR" sz="4000" b="1" smtClean="0">
                <a:cs typeface="B Jadid" pitchFamily="2" charset="-78"/>
              </a:rPr>
              <a:t>محمد خاتمی :</a:t>
            </a:r>
            <a:r>
              <a:rPr lang="fa-IR" b="1" smtClean="0">
                <a:cs typeface="B Badr" pitchFamily="2" charset="-78"/>
              </a:rPr>
              <a:t/>
            </a:r>
            <a:br>
              <a:rPr lang="fa-IR" b="1" smtClean="0">
                <a:cs typeface="B Badr" pitchFamily="2" charset="-78"/>
              </a:rPr>
            </a:br>
            <a:r>
              <a:rPr lang="fa-IR" sz="3600" b="1" smtClean="0">
                <a:cs typeface="B Badr" pitchFamily="2" charset="-78"/>
              </a:rPr>
              <a:t>اگر می خواهید واقعیت را بدانیدوحقیقت در مورد انتخابات مشخص شود آن را به </a:t>
            </a:r>
            <a:r>
              <a:rPr lang="fa-IR" sz="3600" b="1" smtClean="0">
                <a:cs typeface="B Jadid" pitchFamily="2" charset="-78"/>
              </a:rPr>
              <a:t>رفراندوم</a:t>
            </a:r>
            <a:r>
              <a:rPr lang="fa-IR" sz="3600" b="1" smtClean="0">
                <a:cs typeface="B Badr" pitchFamily="2" charset="-78"/>
              </a:rPr>
              <a:t> بگذارید.</a:t>
            </a:r>
            <a:r>
              <a:rPr lang="fa-IR" b="1" smtClean="0">
                <a:cs typeface="B Badr" pitchFamily="2" charset="-78"/>
              </a:rPr>
              <a:t/>
            </a:r>
            <a:br>
              <a:rPr lang="fa-IR" b="1" smtClean="0">
                <a:cs typeface="B Badr" pitchFamily="2" charset="-78"/>
              </a:rPr>
            </a:br>
            <a:r>
              <a:rPr lang="fa-IR" sz="3200" smtClean="0">
                <a:cs typeface="B Badr" pitchFamily="2" charset="-78"/>
              </a:rPr>
              <a:t/>
            </a:r>
            <a:br>
              <a:rPr lang="fa-IR" sz="3200" smtClean="0">
                <a:cs typeface="B Badr" pitchFamily="2" charset="-78"/>
              </a:rPr>
            </a:br>
            <a:endParaRPr lang="en-US" sz="3200" smtClean="0">
              <a:cs typeface="B Badr" pitchFamily="2" charset="-78"/>
            </a:endParaRPr>
          </a:p>
        </p:txBody>
      </p:sp>
      <p:sp>
        <p:nvSpPr>
          <p:cNvPr id="5" name="Text Placeholder 4"/>
          <p:cNvSpPr>
            <a:spLocks noGrp="1"/>
          </p:cNvSpPr>
          <p:nvPr>
            <p:ph type="body" idx="1"/>
          </p:nvPr>
        </p:nvSpPr>
        <p:spPr>
          <a:xfrm>
            <a:off x="3714750" y="3429000"/>
            <a:ext cx="4929188" cy="2928938"/>
          </a:xfrm>
          <a:solidFill>
            <a:schemeClr val="accent2">
              <a:lumMod val="40000"/>
              <a:lumOff val="60000"/>
              <a:alpha val="49000"/>
            </a:schemeClr>
          </a:solidFill>
        </p:spPr>
        <p:txBody>
          <a:bodyPr/>
          <a:lstStyle/>
          <a:p>
            <a:pPr>
              <a:defRPr/>
            </a:pPr>
            <a:r>
              <a:rPr lang="fa-IR" sz="4000" dirty="0" smtClean="0">
                <a:cs typeface="B Badr" pitchFamily="2" charset="-78"/>
              </a:rPr>
              <a:t>رسانه ها </a:t>
            </a:r>
            <a:r>
              <a:rPr lang="fa-IR" sz="3600" b="0" dirty="0" smtClean="0">
                <a:cs typeface="B Badr" pitchFamily="2" charset="-78"/>
              </a:rPr>
              <a:t>(ساعاتی بعد):</a:t>
            </a:r>
          </a:p>
          <a:p>
            <a:pPr>
              <a:defRPr/>
            </a:pPr>
            <a:r>
              <a:rPr lang="fa-IR" sz="3200" dirty="0" smtClean="0">
                <a:cs typeface="B Jadid" pitchFamily="2" charset="-78"/>
              </a:rPr>
              <a:t>طبق مستندات ،خاتمی پیشنهاد رفراندوم را از مایکل لدین دستیار سابق رامسفلد ومشاور دیک چنی دریا</a:t>
            </a:r>
            <a:r>
              <a:rPr lang="en-US" sz="3200" dirty="0" smtClean="0">
                <a:cs typeface="B Jadid" pitchFamily="2" charset="-78"/>
              </a:rPr>
              <a:t> </a:t>
            </a:r>
            <a:r>
              <a:rPr lang="fa-IR" sz="3200" dirty="0" smtClean="0">
                <a:cs typeface="B Jadid" pitchFamily="2" charset="-78"/>
              </a:rPr>
              <a:t>فت کرده است.</a:t>
            </a:r>
            <a:endParaRPr lang="en-US" sz="3200" dirty="0">
              <a:cs typeface="B Jadid" pitchFamily="2" charset="-78"/>
            </a:endParaRPr>
          </a:p>
        </p:txBody>
      </p:sp>
      <p:pic>
        <p:nvPicPr>
          <p:cNvPr id="50180" name="Content Placeholder 8" descr="khatami-moosavi.jpg"/>
          <p:cNvPicPr>
            <a:picLocks noGrp="1" noChangeAspect="1"/>
          </p:cNvPicPr>
          <p:nvPr>
            <p:ph sz="half" idx="2"/>
          </p:nvPr>
        </p:nvPicPr>
        <p:blipFill>
          <a:blip r:embed="rId4"/>
          <a:srcRect/>
          <a:stretch>
            <a:fillRect/>
          </a:stretch>
        </p:blipFill>
        <p:spPr>
          <a:xfrm>
            <a:off x="285750" y="1357313"/>
            <a:ext cx="3286125" cy="4143375"/>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path" presetSubtype="0" accel="50000" decel="50000" fill="hold" nodeType="clickEffect">
                                  <p:stCondLst>
                                    <p:cond delay="0"/>
                                  </p:stCondLst>
                                  <p:childTnLst>
                                    <p:animMotion origin="layout" path="M 0 0  C 0 -0.04267  0.026 -0.07733  0.058 -0.07733  L 0.192 -0.07733  C 0.224 -0.07733  0.25 -0.04267  0.25 0  L 0.25 0.176  C 0.25 0.21867  0.224 0.25467  0.192 0.25467  L 0.058 0.25467  C 0.026 0.25467  0 0.21867  0 0.176  Z" pathEditMode="relative" ptsTypes="">
                                      <p:cBhvr>
                                        <p:cTn id="6" dur="2000" fill="hold"/>
                                        <p:tgtEl>
                                          <p:spTgt spid="5018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0178"/>
                                        </p:tgtEl>
                                        <p:attrNameLst>
                                          <p:attrName>style.visibility</p:attrName>
                                        </p:attrNameLst>
                                      </p:cBhvr>
                                      <p:to>
                                        <p:strVal val="visible"/>
                                      </p:to>
                                    </p:set>
                                    <p:animEffect transition="in" filter="fade">
                                      <p:cBhvr>
                                        <p:cTn id="11" dur="2000"/>
                                        <p:tgtEl>
                                          <p:spTgt spid="50178"/>
                                        </p:tgtEl>
                                      </p:cBhvr>
                                    </p:animEffect>
                                    <p:anim calcmode="lin" valueType="num">
                                      <p:cBhvr>
                                        <p:cTn id="12" dur="2000" fill="hold"/>
                                        <p:tgtEl>
                                          <p:spTgt spid="50178"/>
                                        </p:tgtEl>
                                        <p:attrNameLst>
                                          <p:attrName>ppt_x</p:attrName>
                                        </p:attrNameLst>
                                      </p:cBhvr>
                                      <p:tavLst>
                                        <p:tav tm="0">
                                          <p:val>
                                            <p:strVal val="#ppt_x"/>
                                          </p:val>
                                        </p:tav>
                                        <p:tav tm="100000">
                                          <p:val>
                                            <p:strVal val="#ppt_x"/>
                                          </p:val>
                                        </p:tav>
                                      </p:tavLst>
                                    </p:anim>
                                    <p:anim calcmode="lin" valueType="num">
                                      <p:cBhvr>
                                        <p:cTn id="13" dur="1800" decel="100000" fill="hold"/>
                                        <p:tgtEl>
                                          <p:spTgt spid="50178"/>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5017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p:cTn id="19" dur="500" fill="hold"/>
                                        <p:tgtEl>
                                          <p:spTgt spid="5">
                                            <p:bg/>
                                          </p:spTgt>
                                        </p:tgtEl>
                                        <p:attrNameLst>
                                          <p:attrName>ppt_w</p:attrName>
                                        </p:attrNameLst>
                                      </p:cBhvr>
                                      <p:tavLst>
                                        <p:tav tm="0">
                                          <p:val>
                                            <p:fltVal val="0"/>
                                          </p:val>
                                        </p:tav>
                                        <p:tav tm="100000">
                                          <p:val>
                                            <p:strVal val="#ppt_w"/>
                                          </p:val>
                                        </p:tav>
                                      </p:tavLst>
                                    </p:anim>
                                    <p:anim calcmode="lin" valueType="num">
                                      <p:cBhvr>
                                        <p:cTn id="20"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alpha val="14117"/>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1938" y="357188"/>
            <a:ext cx="4429125" cy="2000250"/>
          </a:xfrm>
          <a:blipFill dpi="0" rotWithShape="1">
            <a:blip r:embed="rId3">
              <a:alphaModFix amt="36000"/>
            </a:blip>
            <a:srcRect/>
            <a:tile tx="0" ty="0" sx="100000" sy="100000" flip="none" algn="tl"/>
          </a:blipFill>
        </p:spPr>
        <p:txBody>
          <a:bodyPr/>
          <a:lstStyle/>
          <a:p>
            <a:r>
              <a:rPr lang="fa-IR" sz="4000" b="1" smtClean="0">
                <a:cs typeface="B Badr" pitchFamily="2" charset="-78"/>
              </a:rPr>
              <a:t>علی اکبر محتشمی پور</a:t>
            </a:r>
            <a:br>
              <a:rPr lang="fa-IR" sz="4000" b="1" smtClean="0">
                <a:cs typeface="B Badr" pitchFamily="2" charset="-78"/>
              </a:rPr>
            </a:br>
            <a:r>
              <a:rPr lang="fa-IR" sz="3600" b="1" smtClean="0">
                <a:cs typeface="B Badr" pitchFamily="2" charset="-78"/>
              </a:rPr>
              <a:t>در دیدار با برخی اعضاء          شورای نگهبان:</a:t>
            </a:r>
            <a:endParaRPr lang="en-US" sz="3600" b="1" smtClean="0">
              <a:cs typeface="B Badr" pitchFamily="2" charset="-78"/>
            </a:endParaRPr>
          </a:p>
        </p:txBody>
      </p:sp>
      <p:sp>
        <p:nvSpPr>
          <p:cNvPr id="5" name="Text Placeholder 4"/>
          <p:cNvSpPr>
            <a:spLocks noGrp="1"/>
          </p:cNvSpPr>
          <p:nvPr>
            <p:ph type="body" sz="quarter" idx="3"/>
          </p:nvPr>
        </p:nvSpPr>
        <p:spPr>
          <a:xfrm>
            <a:off x="4143375" y="2571750"/>
            <a:ext cx="4400550" cy="3571875"/>
          </a:xfrm>
          <a:solidFill>
            <a:schemeClr val="accent2">
              <a:lumMod val="40000"/>
              <a:lumOff val="60000"/>
              <a:alpha val="66000"/>
            </a:schemeClr>
          </a:solidFill>
        </p:spPr>
        <p:txBody>
          <a:bodyPr/>
          <a:lstStyle/>
          <a:p>
            <a:pPr>
              <a:defRPr/>
            </a:pPr>
            <a:r>
              <a:rPr lang="fa-IR" sz="3600" dirty="0" smtClean="0"/>
              <a:t>گرچه سندی مبنی بر بروز تقلب در انتخابات نداریم اما </a:t>
            </a:r>
            <a:r>
              <a:rPr lang="fa-IR" sz="3200" dirty="0" smtClean="0"/>
              <a:t>مشکل اصلی ما </a:t>
            </a:r>
            <a:r>
              <a:rPr lang="fa-IR" sz="4000" dirty="0" smtClean="0"/>
              <a:t>احمدی نژاد </a:t>
            </a:r>
            <a:r>
              <a:rPr lang="fa-IR" sz="3600" dirty="0" smtClean="0"/>
              <a:t>است .</a:t>
            </a:r>
          </a:p>
          <a:p>
            <a:pPr>
              <a:defRPr/>
            </a:pPr>
            <a:r>
              <a:rPr lang="fa-IR" sz="3600" dirty="0" smtClean="0"/>
              <a:t>انتخابات باید بار دیگر بدون حضور وی تکرار شود.</a:t>
            </a:r>
            <a:endParaRPr lang="en-US" sz="3600" dirty="0"/>
          </a:p>
        </p:txBody>
      </p:sp>
      <p:pic>
        <p:nvPicPr>
          <p:cNvPr id="7" name="Content Placeholder 6" descr="i22.jpg"/>
          <p:cNvPicPr>
            <a:picLocks noGrp="1" noChangeAspect="1"/>
          </p:cNvPicPr>
          <p:nvPr>
            <p:ph sz="quarter" idx="4"/>
          </p:nvPr>
        </p:nvPicPr>
        <p:blipFill>
          <a:blip r:embed="rId4"/>
          <a:srcRect/>
          <a:stretch>
            <a:fillRect/>
          </a:stretch>
        </p:blipFill>
        <p:spPr>
          <a:xfrm>
            <a:off x="714375" y="642938"/>
            <a:ext cx="2427288" cy="1785937"/>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5">
                                            <p:bg/>
                                          </p:spTgt>
                                        </p:tgtEl>
                                        <p:attrNameLst>
                                          <p:attrName>style.visibility</p:attrName>
                                        </p:attrNameLst>
                                      </p:cBhvr>
                                      <p:to>
                                        <p:strVal val="visible"/>
                                      </p:to>
                                    </p:set>
                                    <p:animEffect transition="in" filter="fade">
                                      <p:cBhvr>
                                        <p:cTn id="20" dur="1000"/>
                                        <p:tgtEl>
                                          <p:spTgt spid="5">
                                            <p:bg/>
                                          </p:spTgt>
                                        </p:tgtEl>
                                      </p:cBhvr>
                                    </p:animEffect>
                                    <p:anim calcmode="lin" valueType="num">
                                      <p:cBhvr>
                                        <p:cTn id="21" dur="1000" fill="hold"/>
                                        <p:tgtEl>
                                          <p:spTgt spid="5">
                                            <p:bg/>
                                          </p:spTgt>
                                        </p:tgtEl>
                                        <p:attrNameLst>
                                          <p:attrName>ppt_x</p:attrName>
                                        </p:attrNameLst>
                                      </p:cBhvr>
                                      <p:tavLst>
                                        <p:tav tm="0">
                                          <p:val>
                                            <p:strVal val="#ppt_x-.1"/>
                                          </p:val>
                                        </p:tav>
                                        <p:tav tm="100000">
                                          <p:val>
                                            <p:strVal val="#ppt_x"/>
                                          </p:val>
                                        </p:tav>
                                      </p:tavLst>
                                    </p:anim>
                                    <p:anim calcmode="lin" valueType="num">
                                      <p:cBhvr>
                                        <p:cTn id="22" dur="10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1000"/>
                                        <p:tgtEl>
                                          <p:spTgt spid="5">
                                            <p:txEl>
                                              <p:pRg st="1" end="1"/>
                                            </p:txEl>
                                          </p:spTgt>
                                        </p:tgtEl>
                                      </p:cBhvr>
                                    </p:animEffect>
                                    <p:anim calcmode="lin" valueType="num">
                                      <p:cBhvr>
                                        <p:cTn id="35"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36"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3300"/>
          </a:xfrm>
          <a:gradFill rotWithShape="1">
            <a:gsLst>
              <a:gs pos="0">
                <a:srgbClr val="5E9EFF"/>
              </a:gs>
              <a:gs pos="39999">
                <a:srgbClr val="85C2FF"/>
              </a:gs>
              <a:gs pos="70000">
                <a:srgbClr val="C4D6EB"/>
              </a:gs>
              <a:gs pos="100000">
                <a:srgbClr val="FFEBFA"/>
              </a:gs>
            </a:gsLst>
            <a:lin ang="5400000"/>
          </a:gradFill>
        </p:spPr>
        <p:txBody>
          <a:bodyPr/>
          <a:lstStyle/>
          <a:p>
            <a:pPr marL="514350" indent="-514350" algn="r" eaLnBrk="1" hangingPunct="1"/>
            <a:r>
              <a:rPr lang="fa-IR" sz="2800" b="1" smtClean="0">
                <a:cs typeface="B Titr" pitchFamily="2" charset="-78"/>
              </a:rPr>
              <a:t>        در زیر به چند نمونه از آن اشاره می شود:</a:t>
            </a:r>
            <a:r>
              <a:rPr lang="en-US" sz="2800" b="1" smtClean="0">
                <a:cs typeface="Times New Roman" pitchFamily="18" charset="0"/>
              </a:rPr>
              <a:t/>
            </a:r>
            <a:br>
              <a:rPr lang="en-US" sz="2800" b="1" smtClean="0">
                <a:cs typeface="Times New Roman" pitchFamily="18" charset="0"/>
              </a:rPr>
            </a:br>
            <a:r>
              <a:rPr lang="fa-IR" sz="2800" b="1" smtClean="0"/>
              <a:t> </a:t>
            </a:r>
            <a:r>
              <a:rPr lang="fa-IR" sz="2800" b="1" smtClean="0">
                <a:cs typeface="B Badr" pitchFamily="2" charset="-78"/>
              </a:rPr>
              <a:t>1-انجام سخنرانیهای عمومی </a:t>
            </a:r>
            <a:r>
              <a:rPr lang="fa-IR" sz="2400" b="1" smtClean="0">
                <a:cs typeface="B Badr" pitchFamily="2" charset="-78"/>
              </a:rPr>
              <a:t>(سخنرانیهای موسوی وحامیان وی در خیابان)</a:t>
            </a:r>
            <a:r>
              <a:rPr lang="en-US" sz="2800" b="1" smtClean="0">
                <a:cs typeface="B Badr" pitchFamily="2" charset="-78"/>
              </a:rPr>
              <a:t/>
            </a:r>
            <a:br>
              <a:rPr lang="en-US" sz="2800" b="1" smtClean="0">
                <a:cs typeface="B Badr" pitchFamily="2" charset="-78"/>
              </a:rPr>
            </a:br>
            <a:r>
              <a:rPr lang="fa-IR" sz="2800" b="1" smtClean="0">
                <a:cs typeface="B Badr" pitchFamily="2" charset="-78"/>
              </a:rPr>
              <a:t>2-دادن بیانه های مختلف (بیانیه های مکررموسوی و کروبی)</a:t>
            </a:r>
            <a:r>
              <a:rPr lang="en-US" sz="2800" b="1" smtClean="0">
                <a:cs typeface="B Badr" pitchFamily="2" charset="-78"/>
              </a:rPr>
              <a:t/>
            </a:r>
            <a:br>
              <a:rPr lang="en-US" sz="2800" b="1" smtClean="0">
                <a:cs typeface="B Badr" pitchFamily="2" charset="-78"/>
              </a:rPr>
            </a:br>
            <a:r>
              <a:rPr lang="fa-IR" sz="2800" b="1" smtClean="0">
                <a:cs typeface="B Badr" pitchFamily="2" charset="-78"/>
              </a:rPr>
              <a:t>3-استفاده از شعار ها و نمادها (یک یا حسین تا میر حسین </a:t>
            </a:r>
            <a:br>
              <a:rPr lang="fa-IR" sz="2800" b="1" smtClean="0">
                <a:cs typeface="B Badr" pitchFamily="2" charset="-78"/>
              </a:rPr>
            </a:br>
            <a:r>
              <a:rPr lang="fa-IR" sz="2800" b="1" smtClean="0">
                <a:cs typeface="B Badr" pitchFamily="2" charset="-78"/>
              </a:rPr>
              <a:t>وشعارالله اکبرو...)</a:t>
            </a:r>
            <a:r>
              <a:rPr lang="en-US" sz="2800" b="1" smtClean="0">
                <a:cs typeface="B Badr" pitchFamily="2" charset="-78"/>
              </a:rPr>
              <a:t/>
            </a:r>
            <a:br>
              <a:rPr lang="en-US" sz="2800" b="1" smtClean="0">
                <a:cs typeface="B Badr" pitchFamily="2" charset="-78"/>
              </a:rPr>
            </a:br>
            <a:r>
              <a:rPr lang="fa-IR" sz="2800" b="1" smtClean="0">
                <a:cs typeface="B Badr" pitchFamily="2" charset="-78"/>
              </a:rPr>
              <a:t>4-تجمع واعتصاب های دانشجویی</a:t>
            </a:r>
            <a:r>
              <a:rPr lang="en-US" sz="2800" b="1" smtClean="0">
                <a:cs typeface="B Badr" pitchFamily="2" charset="-78"/>
              </a:rPr>
              <a:t/>
            </a:r>
            <a:br>
              <a:rPr lang="en-US" sz="2800" b="1" smtClean="0">
                <a:cs typeface="B Badr" pitchFamily="2" charset="-78"/>
              </a:rPr>
            </a:br>
            <a:r>
              <a:rPr lang="fa-IR" sz="2800" b="1" smtClean="0">
                <a:cs typeface="B Badr" pitchFamily="2" charset="-78"/>
              </a:rPr>
              <a:t>5-استفاده ار رنگها و اشکال (رنگ سبز و مچ بند و سربند و ...)</a:t>
            </a:r>
            <a:r>
              <a:rPr lang="en-US" sz="2800" b="1" smtClean="0">
                <a:cs typeface="B Badr" pitchFamily="2" charset="-78"/>
              </a:rPr>
              <a:t/>
            </a:r>
            <a:br>
              <a:rPr lang="en-US" sz="2800" b="1" smtClean="0">
                <a:cs typeface="B Badr" pitchFamily="2" charset="-78"/>
              </a:rPr>
            </a:br>
            <a:r>
              <a:rPr lang="fa-IR" sz="2800" b="1" smtClean="0">
                <a:cs typeface="B Badr" pitchFamily="2" charset="-78"/>
              </a:rPr>
              <a:t>6-استفاده گسترده از رسانه ای داخلی و خارجی </a:t>
            </a:r>
            <a:r>
              <a:rPr lang="en-US" sz="2800" b="1" smtClean="0">
                <a:cs typeface="B Badr" pitchFamily="2" charset="-78"/>
              </a:rPr>
              <a:t/>
            </a:r>
            <a:br>
              <a:rPr lang="en-US" sz="2800" b="1" smtClean="0">
                <a:cs typeface="B Badr" pitchFamily="2" charset="-78"/>
              </a:rPr>
            </a:br>
            <a:r>
              <a:rPr lang="fa-IR" sz="2800" b="1" smtClean="0">
                <a:cs typeface="B Badr" pitchFamily="2" charset="-78"/>
              </a:rPr>
              <a:t>7-نافرمانی اجتماعی و تحصن (تحصن نمایندگان مجلس ششم و ...)</a:t>
            </a:r>
            <a:br>
              <a:rPr lang="fa-IR" sz="2800" b="1" smtClean="0">
                <a:cs typeface="B Badr" pitchFamily="2" charset="-78"/>
              </a:rPr>
            </a:br>
            <a:r>
              <a:rPr lang="fa-IR" sz="2800" b="1" smtClean="0">
                <a:cs typeface="B Badr" pitchFamily="2" charset="-78"/>
              </a:rPr>
              <a:t>8-تخریب اموال عمومی و راهبندان خیابانی</a:t>
            </a:r>
            <a:r>
              <a:rPr lang="en-US" sz="2800" b="1" smtClean="0">
                <a:cs typeface="B Badr" pitchFamily="2" charset="-78"/>
              </a:rPr>
              <a:t/>
            </a:r>
            <a:br>
              <a:rPr lang="en-US" sz="2800" b="1" smtClean="0">
                <a:cs typeface="B Badr" pitchFamily="2" charset="-78"/>
              </a:rPr>
            </a:br>
            <a:r>
              <a:rPr lang="fa-IR" sz="2800" b="1" smtClean="0">
                <a:cs typeface="B Badr" pitchFamily="2" charset="-78"/>
              </a:rPr>
              <a:t>9-تشویق به اعتصابات کارگری و صنعتی</a:t>
            </a:r>
            <a:r>
              <a:rPr lang="en-US" sz="2800" b="1" smtClean="0">
                <a:cs typeface="B Badr" pitchFamily="2" charset="-78"/>
              </a:rPr>
              <a:t/>
            </a:r>
            <a:br>
              <a:rPr lang="en-US" sz="2800" b="1" smtClean="0">
                <a:cs typeface="B Badr" pitchFamily="2" charset="-78"/>
              </a:rPr>
            </a:br>
            <a:r>
              <a:rPr lang="fa-IR" sz="2800" b="1" smtClean="0">
                <a:cs typeface="B Badr" pitchFamily="2" charset="-78"/>
              </a:rPr>
              <a:t>10-برگزاری تشییع جنازه ومراسمات  مردگان اعتراضات سیاسی</a:t>
            </a:r>
            <a:endParaRPr lang="en-US" sz="2800" b="1" smtClean="0">
              <a:cs typeface="B Badr" pitchFamily="2" charset="-78"/>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00">
            <a:alpha val="16078"/>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500063"/>
            <a:ext cx="8186738" cy="3357562"/>
          </a:xfrm>
          <a:solidFill>
            <a:schemeClr val="accent6">
              <a:lumMod val="50000"/>
              <a:alpha val="35000"/>
            </a:schemeClr>
          </a:solidFill>
        </p:spPr>
        <p:txBody>
          <a:bodyPr rtlCol="1">
            <a:normAutofit fontScale="85000" lnSpcReduction="10000"/>
          </a:bodyPr>
          <a:lstStyle/>
          <a:p>
            <a:pPr marL="0" lvl="1" eaLnBrk="1" fontAlgn="auto" hangingPunct="1">
              <a:spcAft>
                <a:spcPts val="0"/>
              </a:spcAft>
              <a:buFont typeface="Arial" pitchFamily="34" charset="0"/>
              <a:buNone/>
              <a:defRPr/>
            </a:pPr>
            <a:endParaRPr lang="en-US" sz="3200" i="1" dirty="0" smtClean="0">
              <a:cs typeface="B Titr" pitchFamily="2" charset="-78"/>
            </a:endParaRPr>
          </a:p>
          <a:p>
            <a:pPr marL="0" lvl="1" eaLnBrk="1" fontAlgn="auto" hangingPunct="1">
              <a:spcAft>
                <a:spcPts val="0"/>
              </a:spcAft>
              <a:buFont typeface="Arial" pitchFamily="34" charset="0"/>
              <a:buNone/>
              <a:defRPr/>
            </a:pPr>
            <a:r>
              <a:rPr lang="fa-IR" sz="3200" i="1" dirty="0" smtClean="0">
                <a:cs typeface="B Titr" pitchFamily="2" charset="-78"/>
              </a:rPr>
              <a:t>مسعود رجوی :</a:t>
            </a:r>
            <a:r>
              <a:rPr lang="fa-IR" sz="3200" dirty="0" smtClean="0">
                <a:cs typeface="B Titr" pitchFamily="2" charset="-78"/>
              </a:rPr>
              <a:t> </a:t>
            </a:r>
          </a:p>
          <a:p>
            <a:pPr marL="0" lvl="1" eaLnBrk="1" fontAlgn="auto" hangingPunct="1">
              <a:spcAft>
                <a:spcPts val="0"/>
              </a:spcAft>
              <a:buFont typeface="Arial" pitchFamily="34" charset="0"/>
              <a:buNone/>
              <a:defRPr/>
            </a:pPr>
            <a:r>
              <a:rPr lang="fa-IR" sz="3200" dirty="0" smtClean="0">
                <a:cs typeface="B Badr" pitchFamily="2" charset="-78"/>
              </a:rPr>
              <a:t>ما حمایت خود را از </a:t>
            </a:r>
            <a:r>
              <a:rPr lang="fa-IR" sz="3200" dirty="0" smtClean="0">
                <a:cs typeface="B Titr" pitchFamily="2" charset="-78"/>
              </a:rPr>
              <a:t>موسوی، کروبی </a:t>
            </a:r>
            <a:r>
              <a:rPr lang="fa-IR" sz="3200" dirty="0" smtClean="0">
                <a:cs typeface="B Badr" pitchFamily="2" charset="-78"/>
              </a:rPr>
              <a:t>و حامیان آنها اعلام می داریم. آقای </a:t>
            </a:r>
            <a:r>
              <a:rPr lang="fa-IR" sz="3200" dirty="0" smtClean="0">
                <a:cs typeface="B Titr" pitchFamily="2" charset="-78"/>
              </a:rPr>
              <a:t>منتظری !</a:t>
            </a:r>
            <a:r>
              <a:rPr lang="fa-IR" sz="3200" dirty="0" smtClean="0">
                <a:cs typeface="B Badr" pitchFamily="2" charset="-78"/>
              </a:rPr>
              <a:t> شما هم به افشاگریهای خود ادامه دهید، باید گفت که بالاترین سرمایه دنیوی و اخروی شما </a:t>
            </a:r>
            <a:r>
              <a:rPr lang="fa-IR" sz="3200" dirty="0" smtClean="0">
                <a:cs typeface="B Titr" pitchFamily="2" charset="-78"/>
              </a:rPr>
              <a:t>عزلتان توسط خمینی </a:t>
            </a:r>
            <a:r>
              <a:rPr lang="fa-IR" sz="3200" dirty="0" smtClean="0">
                <a:cs typeface="B Badr" pitchFamily="2" charset="-78"/>
              </a:rPr>
              <a:t>{ره}بود.</a:t>
            </a:r>
          </a:p>
          <a:p>
            <a:pPr marL="0" lvl="1" eaLnBrk="1" fontAlgn="auto" hangingPunct="1">
              <a:spcAft>
                <a:spcPts val="0"/>
              </a:spcAft>
              <a:buFont typeface="Arial" pitchFamily="34" charset="0"/>
              <a:buNone/>
              <a:defRPr/>
            </a:pPr>
            <a:r>
              <a:rPr lang="fa-IR" sz="3200" dirty="0" smtClean="0">
                <a:cs typeface="B Titr" pitchFamily="2" charset="-78"/>
              </a:rPr>
              <a:t>موسوی در نامه به </a:t>
            </a:r>
            <a:r>
              <a:rPr lang="fa-IR" sz="3200" smtClean="0">
                <a:cs typeface="B Titr" pitchFamily="2" charset="-78"/>
              </a:rPr>
              <a:t>منتظری در88/6/21: </a:t>
            </a:r>
            <a:endParaRPr lang="fa-IR" sz="3200" dirty="0" smtClean="0">
              <a:cs typeface="B Titr" pitchFamily="2" charset="-78"/>
            </a:endParaRPr>
          </a:p>
          <a:p>
            <a:pPr marL="0" lvl="1" eaLnBrk="1" fontAlgn="auto" hangingPunct="1">
              <a:spcAft>
                <a:spcPts val="0"/>
              </a:spcAft>
              <a:buFont typeface="Arial" pitchFamily="34" charset="0"/>
              <a:buNone/>
              <a:defRPr/>
            </a:pPr>
            <a:r>
              <a:rPr lang="fa-IR" sz="3200" dirty="0" smtClean="0">
                <a:cs typeface="B Badr" pitchFamily="2" charset="-78"/>
              </a:rPr>
              <a:t>مرجع عالیقدر ومتعهد به همفکری وهمکاری شما نیاز دارم  مرا راهنمایی کنید!!</a:t>
            </a:r>
            <a:endParaRPr lang="en-US" sz="3200" dirty="0" smtClean="0">
              <a:cs typeface="B Badr" pitchFamily="2" charset="-78"/>
            </a:endParaRPr>
          </a:p>
          <a:p>
            <a:pPr eaLnBrk="1" fontAlgn="auto" hangingPunct="1">
              <a:spcAft>
                <a:spcPts val="0"/>
              </a:spcAft>
              <a:buFont typeface="Arial" pitchFamily="34" charset="0"/>
              <a:buNone/>
              <a:defRPr/>
            </a:pPr>
            <a:endParaRPr lang="fa-IR" sz="3200" dirty="0"/>
          </a:p>
        </p:txBody>
      </p:sp>
      <p:pic>
        <p:nvPicPr>
          <p:cNvPr id="40963" name="Content Placeholder 10" descr="Kand001.jpg"/>
          <p:cNvPicPr>
            <a:picLocks noGrp="1" noChangeAspect="1"/>
          </p:cNvPicPr>
          <p:nvPr>
            <p:ph sz="half" idx="2"/>
          </p:nvPr>
        </p:nvPicPr>
        <p:blipFill>
          <a:blip r:embed="rId3"/>
          <a:srcRect/>
          <a:stretch>
            <a:fillRect/>
          </a:stretch>
        </p:blipFill>
        <p:spPr>
          <a:xfrm>
            <a:off x="5214938" y="4071938"/>
            <a:ext cx="3429000" cy="2339975"/>
          </a:xfrm>
        </p:spPr>
      </p:pic>
      <p:pic>
        <p:nvPicPr>
          <p:cNvPr id="40964" name="Content Placeholder 9" descr="montazeri-05.jpg"/>
          <p:cNvPicPr>
            <a:picLocks noGrp="1" noChangeAspect="1"/>
          </p:cNvPicPr>
          <p:nvPr>
            <p:ph sz="quarter" idx="4"/>
          </p:nvPr>
        </p:nvPicPr>
        <p:blipFill>
          <a:blip r:embed="rId4"/>
          <a:srcRect/>
          <a:stretch>
            <a:fillRect/>
          </a:stretch>
        </p:blipFill>
        <p:spPr>
          <a:xfrm>
            <a:off x="571500" y="4071938"/>
            <a:ext cx="3502025" cy="2411412"/>
          </a:xfrm>
        </p:spPr>
      </p:pic>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lide(fromBottom)">
                                      <p:cBhvr>
                                        <p:cTn id="7" dur="2000"/>
                                        <p:tgtEl>
                                          <p:spTgt spid="4">
                                            <p:bg/>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2000"/>
                                        <p:tgtEl>
                                          <p:spTgt spid="4">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slide(fromBottom)">
                                      <p:cBhvr>
                                        <p:cTn id="13" dur="2000"/>
                                        <p:tgtEl>
                                          <p:spTgt spid="4">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slide(fromBottom)">
                                      <p:cBhvr>
                                        <p:cTn id="16" dur="2000"/>
                                        <p:tgtEl>
                                          <p:spTgt spid="4">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slide(fromBottom)">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40964"/>
                                        </p:tgtEl>
                                        <p:attrNameLst>
                                          <p:attrName>style.visibility</p:attrName>
                                        </p:attrNameLst>
                                      </p:cBhvr>
                                      <p:to>
                                        <p:strVal val="visible"/>
                                      </p:to>
                                    </p:set>
                                    <p:anim calcmode="lin" valueType="num">
                                      <p:cBhvr additive="base">
                                        <p:cTn id="24" dur="2000" fill="hold"/>
                                        <p:tgtEl>
                                          <p:spTgt spid="40964"/>
                                        </p:tgtEl>
                                        <p:attrNameLst>
                                          <p:attrName>ppt_x</p:attrName>
                                        </p:attrNameLst>
                                      </p:cBhvr>
                                      <p:tavLst>
                                        <p:tav tm="0">
                                          <p:val>
                                            <p:strVal val="#ppt_x"/>
                                          </p:val>
                                        </p:tav>
                                        <p:tav tm="100000">
                                          <p:val>
                                            <p:strVal val="#ppt_x"/>
                                          </p:val>
                                        </p:tav>
                                      </p:tavLst>
                                    </p:anim>
                                    <p:anim calcmode="lin" valueType="num">
                                      <p:cBhvr additive="base">
                                        <p:cTn id="25" dur="20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40963"/>
                                        </p:tgtEl>
                                        <p:attrNameLst>
                                          <p:attrName>style.visibility</p:attrName>
                                        </p:attrNameLst>
                                      </p:cBhvr>
                                      <p:to>
                                        <p:strVal val="visible"/>
                                      </p:to>
                                    </p:set>
                                    <p:anim calcmode="lin" valueType="num">
                                      <p:cBhvr additive="base">
                                        <p:cTn id="30" dur="2000" fill="hold"/>
                                        <p:tgtEl>
                                          <p:spTgt spid="40963"/>
                                        </p:tgtEl>
                                        <p:attrNameLst>
                                          <p:attrName>ppt_x</p:attrName>
                                        </p:attrNameLst>
                                      </p:cBhvr>
                                      <p:tavLst>
                                        <p:tav tm="0">
                                          <p:val>
                                            <p:strVal val="#ppt_x"/>
                                          </p:val>
                                        </p:tav>
                                        <p:tav tm="100000">
                                          <p:val>
                                            <p:strVal val="#ppt_x"/>
                                          </p:val>
                                        </p:tav>
                                      </p:tavLst>
                                    </p:anim>
                                    <p:anim calcmode="lin" valueType="num">
                                      <p:cBhvr additive="base">
                                        <p:cTn id="31" dur="2000" fill="hold"/>
                                        <p:tgtEl>
                                          <p:spTgt spid="40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50000"/>
            <a:alpha val="13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0063" y="285750"/>
            <a:ext cx="8158162" cy="3143250"/>
          </a:xfrm>
          <a:solidFill>
            <a:schemeClr val="accent6">
              <a:lumMod val="75000"/>
              <a:alpha val="27000"/>
            </a:schemeClr>
          </a:solidFill>
        </p:spPr>
        <p:txBody>
          <a:bodyPr rtlCol="1">
            <a:normAutofit fontScale="90000"/>
          </a:bodyPr>
          <a:lstStyle/>
          <a:p>
            <a:pPr lvl="1" eaLnBrk="1" fontAlgn="auto" hangingPunct="1">
              <a:spcBef>
                <a:spcPts val="0"/>
              </a:spcBef>
              <a:spcAft>
                <a:spcPts val="0"/>
              </a:spcAft>
              <a:defRPr/>
            </a:pPr>
            <a:r>
              <a:rPr lang="en-US" sz="3600" i="1" dirty="0" smtClean="0">
                <a:solidFill>
                  <a:sysClr val="windowText" lastClr="000000"/>
                </a:solidFill>
                <a:cs typeface="B Titr" pitchFamily="2" charset="-78"/>
              </a:rPr>
              <a:t/>
            </a:r>
            <a:br>
              <a:rPr lang="en-US" sz="3600" i="1" dirty="0" smtClean="0">
                <a:solidFill>
                  <a:sysClr val="windowText" lastClr="000000"/>
                </a:solidFill>
                <a:cs typeface="B Titr" pitchFamily="2" charset="-78"/>
              </a:rPr>
            </a:br>
            <a:r>
              <a:rPr lang="fa-IR" sz="3600" i="1" dirty="0" smtClean="0">
                <a:solidFill>
                  <a:sysClr val="windowText" lastClr="000000"/>
                </a:solidFill>
                <a:cs typeface="B Titr" pitchFamily="2" charset="-78"/>
              </a:rPr>
              <a:t>مجله </a:t>
            </a:r>
            <a:r>
              <a:rPr lang="fa-IR" sz="3600" i="1" dirty="0">
                <a:solidFill>
                  <a:sysClr val="windowText" lastClr="000000"/>
                </a:solidFill>
                <a:cs typeface="B Titr" pitchFamily="2" charset="-78"/>
              </a:rPr>
              <a:t>آلمانی -  صهیونیستی اشپیگل :</a:t>
            </a:r>
            <a:r>
              <a:rPr lang="fa-IR" sz="3600" dirty="0">
                <a:solidFill>
                  <a:sysClr val="windowText" lastClr="000000"/>
                </a:solidFill>
                <a:cs typeface="B Titr" pitchFamily="2" charset="-78"/>
              </a:rPr>
              <a:t> </a:t>
            </a:r>
            <a:r>
              <a:rPr lang="fa-IR" sz="3600" dirty="0">
                <a:solidFill>
                  <a:sysClr val="windowText" lastClr="000000"/>
                </a:solidFill>
                <a:cs typeface="B Badr" pitchFamily="2" charset="-78"/>
              </a:rPr>
              <a:t/>
            </a:r>
            <a:br>
              <a:rPr lang="fa-IR" sz="3600" dirty="0">
                <a:solidFill>
                  <a:sysClr val="windowText" lastClr="000000"/>
                </a:solidFill>
                <a:cs typeface="B Badr" pitchFamily="2" charset="-78"/>
              </a:rPr>
            </a:br>
            <a:r>
              <a:rPr lang="fa-IR" sz="3600" b="1" dirty="0">
                <a:solidFill>
                  <a:sysClr val="windowText" lastClr="000000"/>
                </a:solidFill>
                <a:cs typeface="B Badr" pitchFamily="2" charset="-78"/>
              </a:rPr>
              <a:t>اعتراض در ایران دیگر تقلب در انتخابات نیست بلکه هدف پایان دادن به جمهوری اسلامی است. دست بر قضا </a:t>
            </a:r>
            <a:r>
              <a:rPr lang="fa-IR" sz="3100" b="1" dirty="0">
                <a:solidFill>
                  <a:sysClr val="windowText" lastClr="000000"/>
                </a:solidFill>
                <a:cs typeface="B Titr" pitchFamily="2" charset="-78"/>
              </a:rPr>
              <a:t>موسوی</a:t>
            </a:r>
            <a:r>
              <a:rPr lang="fa-IR" sz="3600" b="1" dirty="0">
                <a:solidFill>
                  <a:sysClr val="windowText" lastClr="000000"/>
                </a:solidFill>
                <a:cs typeface="B Badr" pitchFamily="2" charset="-78"/>
              </a:rPr>
              <a:t> باید رهبر سرنگونی باشد. اپوزیسیون در ایران موسوی را برای رسیدن به هدف خود در مقابل رژیم برگزیده است، این هدف او نیست اما باید پیروز شود.</a:t>
            </a:r>
            <a:r>
              <a:rPr lang="en-US" sz="1800" dirty="0">
                <a:solidFill>
                  <a:sysClr val="windowText" lastClr="000000"/>
                </a:solidFill>
              </a:rPr>
              <a:t/>
            </a:r>
            <a:br>
              <a:rPr lang="en-US" sz="1800" dirty="0">
                <a:solidFill>
                  <a:sysClr val="windowText" lastClr="000000"/>
                </a:solidFill>
              </a:rPr>
            </a:br>
            <a:endParaRPr lang="en-US" sz="1800" dirty="0">
              <a:solidFill>
                <a:sysClr val="windowText" lastClr="000000"/>
              </a:solidFill>
            </a:endParaRPr>
          </a:p>
        </p:txBody>
      </p:sp>
      <p:pic>
        <p:nvPicPr>
          <p:cNvPr id="11" name="Content Placeholder 10" descr="mousavy%20and%20wife.jpg"/>
          <p:cNvPicPr>
            <a:picLocks noGrp="1" noChangeAspect="1"/>
          </p:cNvPicPr>
          <p:nvPr>
            <p:ph sz="half" idx="2"/>
          </p:nvPr>
        </p:nvPicPr>
        <p:blipFill>
          <a:blip r:embed="rId3"/>
          <a:srcRect/>
          <a:stretch>
            <a:fillRect/>
          </a:stretch>
        </p:blipFill>
        <p:spPr>
          <a:xfrm>
            <a:off x="500063" y="3646488"/>
            <a:ext cx="4357687" cy="2833687"/>
          </a:xfrm>
        </p:spPr>
      </p:pic>
      <p:sp>
        <p:nvSpPr>
          <p:cNvPr id="8" name="Text Placeholder 7"/>
          <p:cNvSpPr>
            <a:spLocks noGrp="1"/>
          </p:cNvSpPr>
          <p:nvPr>
            <p:ph type="body" sz="quarter" idx="3"/>
          </p:nvPr>
        </p:nvSpPr>
        <p:spPr>
          <a:xfrm>
            <a:off x="4929188" y="3786188"/>
            <a:ext cx="3898900" cy="2714625"/>
          </a:xfrm>
        </p:spPr>
        <p:txBody>
          <a:bodyPr/>
          <a:lstStyle/>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endParaRPr lang="en-US" i="1" smtClean="0">
              <a:cs typeface="B Titr" pitchFamily="2" charset="-78"/>
            </a:endParaRPr>
          </a:p>
          <a:p>
            <a:r>
              <a:rPr lang="fa-IR" sz="2800" i="1" smtClean="0">
                <a:cs typeface="B Titr" pitchFamily="2" charset="-78"/>
              </a:rPr>
              <a:t>وزیر امور راهبردی رژیم صهیونیستی :</a:t>
            </a:r>
            <a:r>
              <a:rPr lang="fa-IR" sz="2800" smtClean="0">
                <a:cs typeface="B Titr" pitchFamily="2" charset="-78"/>
              </a:rPr>
              <a:t> </a:t>
            </a:r>
            <a:endParaRPr lang="en-US" sz="2800" smtClean="0">
              <a:cs typeface="B Titr" pitchFamily="2" charset="-78"/>
            </a:endParaRPr>
          </a:p>
          <a:p>
            <a:r>
              <a:rPr lang="fa-IR" sz="2800" smtClean="0">
                <a:cs typeface="B Titr" pitchFamily="2" charset="-78"/>
              </a:rPr>
              <a:t>موسوی و همسرش روح جدیدی به آزادی بخشیدند.</a:t>
            </a:r>
          </a:p>
          <a:p>
            <a:endParaRPr lang="en-US" smtClean="0">
              <a:cs typeface="Arial" charset="0"/>
            </a:endParaRPr>
          </a:p>
        </p:txBody>
      </p:sp>
      <p:sp>
        <p:nvSpPr>
          <p:cNvPr id="7" name="Action Button: Information 6">
            <a:hlinkClick r:id="rId4" action="ppaction://hlinkfile" highlightClick="1"/>
          </p:cNvPr>
          <p:cNvSpPr/>
          <p:nvPr/>
        </p:nvSpPr>
        <p:spPr>
          <a:xfrm>
            <a:off x="6072188" y="3643313"/>
            <a:ext cx="500062" cy="42862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en-US"/>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1"/>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8">
                                            <p:txEl>
                                              <p:pRg st="14" end="14"/>
                                            </p:txEl>
                                          </p:spTgt>
                                        </p:tgtEl>
                                        <p:attrNameLst>
                                          <p:attrName>style.visibility</p:attrName>
                                        </p:attrNameLst>
                                      </p:cBhvr>
                                      <p:to>
                                        <p:strVal val="visible"/>
                                      </p:to>
                                    </p:set>
                                    <p:anim calcmode="lin" valueType="num">
                                      <p:cBhvr>
                                        <p:cTn id="24" dur="1000" fill="hold"/>
                                        <p:tgtEl>
                                          <p:spTgt spid="8">
                                            <p:txEl>
                                              <p:pRg st="14" end="1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8">
                                            <p:txEl>
                                              <p:pRg st="14" end="14"/>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8">
                                            <p:txEl>
                                              <p:pRg st="14" end="14"/>
                                            </p:txEl>
                                          </p:spTgt>
                                        </p:tgtEl>
                                        <p:attrNameLst>
                                          <p:attrName>ppt_y</p:attrName>
                                        </p:attrNameLst>
                                      </p:cBhvr>
                                      <p:tavLst>
                                        <p:tav tm="0">
                                          <p:val>
                                            <p:strVal val="#ppt_y"/>
                                          </p:val>
                                        </p:tav>
                                        <p:tav tm="100000">
                                          <p:val>
                                            <p:strVal val="#ppt_y"/>
                                          </p:val>
                                        </p:tav>
                                      </p:tavLst>
                                    </p:anim>
                                    <p:animEffect transition="in" filter="fade">
                                      <p:cBhvr>
                                        <p:cTn id="27" dur="1000"/>
                                        <p:tgtEl>
                                          <p:spTgt spid="8">
                                            <p:txEl>
                                              <p:pRg st="14" end="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8">
                                            <p:txEl>
                                              <p:pRg st="15" end="15"/>
                                            </p:txEl>
                                          </p:spTgt>
                                        </p:tgtEl>
                                        <p:attrNameLst>
                                          <p:attrName>style.visibility</p:attrName>
                                        </p:attrNameLst>
                                      </p:cBhvr>
                                      <p:to>
                                        <p:strVal val="visible"/>
                                      </p:to>
                                    </p:set>
                                    <p:anim calcmode="lin" valueType="num">
                                      <p:cBhvr>
                                        <p:cTn id="32" dur="1000" fill="hold"/>
                                        <p:tgtEl>
                                          <p:spTgt spid="8">
                                            <p:txEl>
                                              <p:pRg st="15" end="1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8">
                                            <p:txEl>
                                              <p:pRg st="15" end="15"/>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8">
                                            <p:txEl>
                                              <p:pRg st="15" end="15"/>
                                            </p:txEl>
                                          </p:spTgt>
                                        </p:tgtEl>
                                        <p:attrNameLst>
                                          <p:attrName>ppt_y</p:attrName>
                                        </p:attrNameLst>
                                      </p:cBhvr>
                                      <p:tavLst>
                                        <p:tav tm="0">
                                          <p:val>
                                            <p:strVal val="#ppt_y"/>
                                          </p:val>
                                        </p:tav>
                                        <p:tav tm="100000">
                                          <p:val>
                                            <p:strVal val="#ppt_y"/>
                                          </p:val>
                                        </p:tav>
                                      </p:tavLst>
                                    </p:anim>
                                    <p:animEffect transition="in" filter="fade">
                                      <p:cBhvr>
                                        <p:cTn id="35" dur="10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C99FF">
            <a:alpha val="29019"/>
          </a:srgbClr>
        </a:solidFill>
        <a:effectLst/>
      </p:bgPr>
    </p:bg>
    <p:spTree>
      <p:nvGrpSpPr>
        <p:cNvPr id="1" name=""/>
        <p:cNvGrpSpPr/>
        <p:nvPr/>
      </p:nvGrpSpPr>
      <p:grpSpPr>
        <a:xfrm>
          <a:off x="0" y="0"/>
          <a:ext cx="0" cy="0"/>
          <a:chOff x="0" y="0"/>
          <a:chExt cx="0" cy="0"/>
        </a:xfrm>
      </p:grpSpPr>
      <p:pic>
        <p:nvPicPr>
          <p:cNvPr id="43010" name="Picture Placeholder 4" descr="4mtrzw2.jpg"/>
          <p:cNvPicPr>
            <a:picLocks noGrp="1" noChangeAspect="1"/>
          </p:cNvPicPr>
          <p:nvPr>
            <p:ph type="pic" idx="1"/>
          </p:nvPr>
        </p:nvPicPr>
        <p:blipFill>
          <a:blip r:embed="rId3"/>
          <a:srcRect t="25742" b="25742"/>
          <a:stretch>
            <a:fillRect/>
          </a:stretch>
        </p:blipFill>
        <p:spPr>
          <a:xfrm>
            <a:off x="1792288" y="612775"/>
            <a:ext cx="5851525" cy="1887538"/>
          </a:xfrm>
        </p:spPr>
      </p:pic>
      <p:sp>
        <p:nvSpPr>
          <p:cNvPr id="6" name="Text Placeholder 5"/>
          <p:cNvSpPr>
            <a:spLocks noGrp="1"/>
          </p:cNvSpPr>
          <p:nvPr>
            <p:ph type="body" sz="half" idx="2"/>
          </p:nvPr>
        </p:nvSpPr>
        <p:spPr>
          <a:xfrm>
            <a:off x="1285875" y="2643188"/>
            <a:ext cx="6858000" cy="3529012"/>
          </a:xfrm>
          <a:solidFill>
            <a:srgbClr val="00FF99">
              <a:alpha val="25098"/>
            </a:srgbClr>
          </a:solidFill>
        </p:spPr>
        <p:txBody>
          <a:bodyPr/>
          <a:lstStyle/>
          <a:p>
            <a:pPr marL="0" lvl="1" eaLnBrk="1" hangingPunct="1"/>
            <a:r>
              <a:rPr lang="fa-IR" sz="2800" i="1" smtClean="0">
                <a:cs typeface="B Titr" pitchFamily="2" charset="-78"/>
              </a:rPr>
              <a:t>رهبر معظم انقلاب در خطبه های بی نظیر 29 خرداد :</a:t>
            </a:r>
            <a:r>
              <a:rPr lang="fa-IR" sz="2800" smtClean="0">
                <a:cs typeface="B Titr" pitchFamily="2" charset="-78"/>
              </a:rPr>
              <a:t> </a:t>
            </a:r>
          </a:p>
          <a:p>
            <a:pPr marL="0" lvl="1" eaLnBrk="1" hangingPunct="1"/>
            <a:r>
              <a:rPr lang="fa-IR" sz="3500" b="1" smtClean="0">
                <a:cs typeface="B Badr" pitchFamily="2" charset="-78"/>
              </a:rPr>
              <a:t>   دشمنان تصور کردند که در ایران هم می توانند همچون برخی کشورهای کوچک که با چند ده میلیون دلار یک سرمایه دار صهیونیست </a:t>
            </a:r>
            <a:r>
              <a:rPr lang="fa-IR" sz="3500" b="1" smtClean="0">
                <a:cs typeface="B Titr" pitchFamily="2" charset="-78"/>
              </a:rPr>
              <a:t>انقلاب</a:t>
            </a:r>
            <a:r>
              <a:rPr lang="fa-IR" sz="3500" b="1" smtClean="0">
                <a:cs typeface="B Badr" pitchFamily="2" charset="-78"/>
              </a:rPr>
              <a:t> </a:t>
            </a:r>
            <a:r>
              <a:rPr lang="fa-IR" sz="3500" b="1" smtClean="0">
                <a:cs typeface="B Titr" pitchFamily="2" charset="-78"/>
              </a:rPr>
              <a:t>مخملی </a:t>
            </a:r>
            <a:r>
              <a:rPr lang="fa-IR" sz="3500" b="1" smtClean="0">
                <a:cs typeface="B Badr" pitchFamily="2" charset="-78"/>
              </a:rPr>
              <a:t>کنند. اما مشکل اصلی این دشمنان نادان این است که هنوز هم ملت ایران را نشناخته اند.</a:t>
            </a:r>
            <a:endParaRPr lang="en-US" sz="3500" b="1" smtClean="0">
              <a:cs typeface="B Badr" pitchFamily="2" charset="-78"/>
            </a:endParaRPr>
          </a:p>
          <a:p>
            <a:pPr eaLnBrk="1" hangingPunct="1"/>
            <a:endParaRPr lang="fa-IR" smtClean="0"/>
          </a:p>
        </p:txBody>
      </p:sp>
      <p:sp>
        <p:nvSpPr>
          <p:cNvPr id="5" name="Action Button: Document 4">
            <a:hlinkClick r:id="rId4" action="ppaction://hlinkfile" highlightClick="1"/>
          </p:cNvPr>
          <p:cNvSpPr/>
          <p:nvPr/>
        </p:nvSpPr>
        <p:spPr>
          <a:xfrm>
            <a:off x="1357313" y="5500688"/>
            <a:ext cx="357187" cy="285750"/>
          </a:xfrm>
          <a:prstGeom prst="actionButtonDocumen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en-US"/>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2000" fill="hold"/>
                                        <p:tgtEl>
                                          <p:spTgt spid="6">
                                            <p:bg/>
                                          </p:spTgt>
                                        </p:tgtEl>
                                        <p:attrNameLst>
                                          <p:attrName>ppt_w</p:attrName>
                                        </p:attrNameLst>
                                      </p:cBhvr>
                                      <p:tavLst>
                                        <p:tav tm="0">
                                          <p:val>
                                            <p:fltVal val="0"/>
                                          </p:val>
                                        </p:tav>
                                        <p:tav tm="100000">
                                          <p:val>
                                            <p:strVal val="#ppt_w"/>
                                          </p:val>
                                        </p:tav>
                                      </p:tavLst>
                                    </p:anim>
                                    <p:anim calcmode="lin" valueType="num">
                                      <p:cBhvr>
                                        <p:cTn id="8" dur="2000" fill="hold"/>
                                        <p:tgtEl>
                                          <p:spTgt spid="6">
                                            <p:bg/>
                                          </p:spTgt>
                                        </p:tgtEl>
                                        <p:attrNameLst>
                                          <p:attrName>ppt_h</p:attrName>
                                        </p:attrNameLst>
                                      </p:cBhvr>
                                      <p:tavLst>
                                        <p:tav tm="0">
                                          <p:val>
                                            <p:fltVal val="0"/>
                                          </p:val>
                                        </p:tav>
                                        <p:tav tm="100000">
                                          <p:val>
                                            <p:strVal val="#ppt_h"/>
                                          </p:val>
                                        </p:tav>
                                      </p:tavLst>
                                    </p:anim>
                                    <p:anim calcmode="lin" valueType="num">
                                      <p:cBhvr>
                                        <p:cTn id="9" dur="2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43010"/>
                                        </p:tgtEl>
                                        <p:attrNameLst>
                                          <p:attrName>style.visibility</p:attrName>
                                        </p:attrNameLst>
                                      </p:cBhvr>
                                      <p:to>
                                        <p:strVal val="visible"/>
                                      </p:to>
                                    </p:set>
                                    <p:animEffect transition="in" filter="fade">
                                      <p:cBhvr>
                                        <p:cTn id="27" dur="2000"/>
                                        <p:tgtEl>
                                          <p:spTgt spid="43010"/>
                                        </p:tgtEl>
                                      </p:cBhvr>
                                    </p:animEffect>
                                    <p:anim calcmode="lin" valueType="num">
                                      <p:cBhvr>
                                        <p:cTn id="28" dur="2000" fill="hold"/>
                                        <p:tgtEl>
                                          <p:spTgt spid="43010"/>
                                        </p:tgtEl>
                                        <p:attrNameLst>
                                          <p:attrName>ppt_x</p:attrName>
                                        </p:attrNameLst>
                                      </p:cBhvr>
                                      <p:tavLst>
                                        <p:tav tm="0">
                                          <p:val>
                                            <p:strVal val="#ppt_x"/>
                                          </p:val>
                                        </p:tav>
                                        <p:tav tm="100000">
                                          <p:val>
                                            <p:strVal val="#ppt_x"/>
                                          </p:val>
                                        </p:tav>
                                      </p:tavLst>
                                    </p:anim>
                                    <p:anim calcmode="lin" valueType="num">
                                      <p:cBhvr>
                                        <p:cTn id="29" dur="1800" decel="100000" fill="hold"/>
                                        <p:tgtEl>
                                          <p:spTgt spid="43010"/>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430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75" y="2714625"/>
            <a:ext cx="7929563" cy="3571875"/>
          </a:xfrm>
        </p:spPr>
        <p:txBody>
          <a:bodyPr/>
          <a:lstStyle/>
          <a:p>
            <a:r>
              <a:rPr lang="fa-IR" sz="4000" dirty="0" smtClean="0">
                <a:cs typeface="B Badr" pitchFamily="2" charset="-78"/>
              </a:rPr>
              <a:t>من به شما عرض میکنم اینها (</a:t>
            </a:r>
            <a:r>
              <a:rPr lang="fa-IR" sz="3200" dirty="0" smtClean="0">
                <a:cs typeface="B Badr" pitchFamily="2" charset="-78"/>
              </a:rPr>
              <a:t>عوامل فتنه</a:t>
            </a:r>
            <a:r>
              <a:rPr lang="fa-IR" sz="4000" dirty="0" smtClean="0">
                <a:cs typeface="B Badr" pitchFamily="2" charset="-78"/>
              </a:rPr>
              <a:t>) نا امید نیستند دارند قضایا را دنبال میکنند به این زودی هم زمین نمی گذارند البته موفق نمی شوند وشکست می خورند ولی میزان</a:t>
            </a:r>
            <a:r>
              <a:rPr lang="fa-IR" sz="4000" dirty="0" smtClean="0">
                <a:cs typeface="B Titr" pitchFamily="2" charset="-78"/>
              </a:rPr>
              <a:t> آگاهی وبصیرت  ، </a:t>
            </a:r>
            <a:r>
              <a:rPr lang="fa-IR" sz="4000" dirty="0" smtClean="0">
                <a:cs typeface="B Badr" pitchFamily="2" charset="-78"/>
              </a:rPr>
              <a:t>خسارت وضرار ما را کمتر می کند.</a:t>
            </a:r>
            <a:br>
              <a:rPr lang="fa-IR" sz="4000" dirty="0" smtClean="0">
                <a:cs typeface="B Badr" pitchFamily="2" charset="-78"/>
              </a:rPr>
            </a:br>
            <a:r>
              <a:rPr lang="fa-IR" sz="2400" dirty="0" smtClean="0">
                <a:cs typeface="B Badr" pitchFamily="2" charset="-78"/>
              </a:rPr>
              <a:t>رهبر معظم انقلاب در دیدار دانشجویان  88/6/4</a:t>
            </a:r>
            <a:endParaRPr lang="en-US" sz="4000" dirty="0" smtClean="0">
              <a:cs typeface="B Badr" pitchFamily="2" charset="-78"/>
            </a:endParaRPr>
          </a:p>
        </p:txBody>
      </p:sp>
      <p:pic>
        <p:nvPicPr>
          <p:cNvPr id="6" name="Picture Placeholder 5" descr="8eft1g2.jpg"/>
          <p:cNvPicPr>
            <a:picLocks noGrp="1" noChangeAspect="1"/>
          </p:cNvPicPr>
          <p:nvPr>
            <p:ph type="pic" idx="1"/>
          </p:nvPr>
        </p:nvPicPr>
        <p:blipFill>
          <a:blip r:embed="rId4"/>
          <a:srcRect t="21828" b="21828"/>
          <a:stretch>
            <a:fillRect/>
          </a:stretch>
        </p:blipFill>
        <p:spPr>
          <a:xfrm>
            <a:off x="1785938" y="500063"/>
            <a:ext cx="5929312" cy="2214562"/>
          </a:xfrm>
        </p:spPr>
      </p:pic>
      <p:sp>
        <p:nvSpPr>
          <p:cNvPr id="7" name="Action Button: Movie 6">
            <a:hlinkClick r:id="rId5" action="ppaction://hlinkfile" highlightClick="1"/>
          </p:cNvPr>
          <p:cNvSpPr/>
          <p:nvPr/>
        </p:nvSpPr>
        <p:spPr>
          <a:xfrm>
            <a:off x="1214438" y="5572125"/>
            <a:ext cx="500062" cy="42862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en-US"/>
          </a:p>
        </p:txBody>
      </p:sp>
    </p:spTree>
  </p:cSld>
  <p:clrMapOvr>
    <a:masterClrMapping/>
  </p:clrMapOvr>
  <p:transition spd="med">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1071563"/>
            <a:ext cx="7286625" cy="1357312"/>
          </a:xfrm>
          <a:solidFill>
            <a:srgbClr val="FF00FF">
              <a:alpha val="25098"/>
            </a:srgbClr>
          </a:solidFill>
        </p:spPr>
        <p:txBody>
          <a:bodyPr/>
          <a:lstStyle/>
          <a:p>
            <a:pPr algn="ctr"/>
            <a:r>
              <a:rPr lang="fa-IR" sz="8000" smtClean="0">
                <a:latin typeface="IranNastaliq" pitchFamily="18" charset="0"/>
                <a:cs typeface="IranNastaliq" pitchFamily="18" charset="0"/>
              </a:rPr>
              <a:t>والعاقبه للمتقین</a:t>
            </a:r>
            <a:endParaRPr lang="en-US" sz="8000" smtClean="0">
              <a:latin typeface="IranNastaliq" pitchFamily="18" charset="0"/>
              <a:cs typeface="IranNastaliq" pitchFamily="18" charset="0"/>
            </a:endParaRPr>
          </a:p>
        </p:txBody>
      </p:sp>
      <p:sp>
        <p:nvSpPr>
          <p:cNvPr id="4" name="Text Placeholder 3"/>
          <p:cNvSpPr>
            <a:spLocks noGrp="1"/>
          </p:cNvSpPr>
          <p:nvPr>
            <p:ph type="body" sz="half" idx="2"/>
          </p:nvPr>
        </p:nvSpPr>
        <p:spPr>
          <a:xfrm>
            <a:off x="857250" y="2928938"/>
            <a:ext cx="7286625" cy="2857500"/>
          </a:xfrm>
          <a:solidFill>
            <a:srgbClr val="FF9900">
              <a:alpha val="43137"/>
            </a:srgbClr>
          </a:solidFill>
        </p:spPr>
        <p:txBody>
          <a:bodyPr/>
          <a:lstStyle/>
          <a:p>
            <a:pPr algn="ctr"/>
            <a:r>
              <a:rPr lang="fa-IR" sz="4800" b="1" smtClean="0">
                <a:latin typeface="IranNastaliq" pitchFamily="18" charset="0"/>
                <a:cs typeface="B Titr" pitchFamily="2" charset="-78"/>
              </a:rPr>
              <a:t>اللهم صل علی محمد وآل محمد</a:t>
            </a:r>
          </a:p>
          <a:p>
            <a:pPr algn="ctr"/>
            <a:r>
              <a:rPr lang="fa-IR" sz="4800" b="1" smtClean="0">
                <a:latin typeface="IranNastaliq" pitchFamily="18" charset="0"/>
                <a:cs typeface="B Titr" pitchFamily="2" charset="-78"/>
              </a:rPr>
              <a:t> و</a:t>
            </a:r>
          </a:p>
          <a:p>
            <a:pPr algn="ctr"/>
            <a:r>
              <a:rPr lang="fa-IR" sz="4800" b="1" smtClean="0">
                <a:latin typeface="IranNastaliq" pitchFamily="18" charset="0"/>
                <a:cs typeface="B Titr" pitchFamily="2" charset="-78"/>
              </a:rPr>
              <a:t>عجل فرجهم</a:t>
            </a:r>
            <a:endParaRPr lang="en-US" sz="4800" b="1" smtClean="0">
              <a:latin typeface="IranNastaliq" pitchFamily="18" charset="0"/>
              <a:cs typeface="B Titr" pitchFamily="2" charset="-78"/>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anim from="(-#ppt_w/2)" to="(#ppt_x)" calcmode="lin" valueType="num">
                                      <p:cBhvr>
                                        <p:cTn id="16" dur="1200" fill="hold">
                                          <p:stCondLst>
                                            <p:cond delay="0"/>
                                          </p:stCondLst>
                                        </p:cTn>
                                        <p:tgtEl>
                                          <p:spTgt spid="4">
                                            <p:bg/>
                                          </p:spTgt>
                                        </p:tgtEl>
                                        <p:attrNameLst>
                                          <p:attrName>ppt_x</p:attrName>
                                        </p:attrNameLst>
                                      </p:cBhvr>
                                    </p:anim>
                                    <p:anim from="0" to="-1.0" calcmode="lin" valueType="num">
                                      <p:cBhvr>
                                        <p:cTn id="17" dur="400" decel="50000" autoRev="1" fill="hold">
                                          <p:stCondLst>
                                            <p:cond delay="1200"/>
                                          </p:stCondLst>
                                        </p:cTn>
                                        <p:tgtEl>
                                          <p:spTgt spid="4">
                                            <p:bg/>
                                          </p:spTgt>
                                        </p:tgtEl>
                                        <p:attrNameLst>
                                          <p:attrName>xshear</p:attrName>
                                        </p:attrNameLst>
                                      </p:cBhvr>
                                    </p:anim>
                                    <p:animScale>
                                      <p:cBhvr>
                                        <p:cTn id="18" dur="400" decel="100000" autoRev="1" fill="hold">
                                          <p:stCondLst>
                                            <p:cond delay="1200"/>
                                          </p:stCondLst>
                                        </p:cTn>
                                        <p:tgtEl>
                                          <p:spTgt spid="4">
                                            <p:bg/>
                                          </p:spTgt>
                                        </p:tgtEl>
                                      </p:cBhvr>
                                      <p:from x="100000" y="100000"/>
                                      <p:to x="80000" y="100000"/>
                                    </p:animScale>
                                    <p:anim by="(#ppt_h/3+#ppt_w*0.1)" calcmode="lin" valueType="num">
                                      <p:cBhvr additive="sum">
                                        <p:cTn id="19" dur="400" decel="100000" autoRev="1" fill="hold">
                                          <p:stCondLst>
                                            <p:cond delay="1200"/>
                                          </p:stCondLst>
                                        </p:cTn>
                                        <p:tgtEl>
                                          <p:spTgt spid="4">
                                            <p:bg/>
                                          </p:spTgt>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from="(-#ppt_w/2)" to="(#ppt_x)" calcmode="lin" valueType="num">
                                      <p:cBhvr>
                                        <p:cTn id="24" dur="1200" fill="hold">
                                          <p:stCondLst>
                                            <p:cond delay="0"/>
                                          </p:stCondLst>
                                        </p:cTn>
                                        <p:tgtEl>
                                          <p:spTgt spid="4">
                                            <p:txEl>
                                              <p:pRg st="0" end="0"/>
                                            </p:txEl>
                                          </p:spTgt>
                                        </p:tgtEl>
                                        <p:attrNameLst>
                                          <p:attrName>ppt_x</p:attrName>
                                        </p:attrNameLst>
                                      </p:cBhvr>
                                    </p:anim>
                                    <p:anim from="0" to="-1.0" calcmode="lin" valueType="num">
                                      <p:cBhvr>
                                        <p:cTn id="25" dur="400" decel="50000" autoRev="1" fill="hold">
                                          <p:stCondLst>
                                            <p:cond delay="1200"/>
                                          </p:stCondLst>
                                        </p:cTn>
                                        <p:tgtEl>
                                          <p:spTgt spid="4">
                                            <p:txEl>
                                              <p:pRg st="0" end="0"/>
                                            </p:txEl>
                                          </p:spTgt>
                                        </p:tgtEl>
                                        <p:attrNameLst>
                                          <p:attrName>xshear</p:attrName>
                                        </p:attrNameLst>
                                      </p:cBhvr>
                                    </p:anim>
                                    <p:animScale>
                                      <p:cBhvr>
                                        <p:cTn id="26" dur="400" decel="100000" autoRev="1" fill="hold">
                                          <p:stCondLst>
                                            <p:cond delay="1200"/>
                                          </p:stCondLst>
                                        </p:cTn>
                                        <p:tgtEl>
                                          <p:spTgt spid="4">
                                            <p:txEl>
                                              <p:pRg st="0" end="0"/>
                                            </p:txEl>
                                          </p:spTgt>
                                        </p:tgtEl>
                                      </p:cBhvr>
                                      <p:from x="100000" y="100000"/>
                                      <p:to x="80000" y="100000"/>
                                    </p:animScale>
                                    <p:anim by="(#ppt_h/3+#ppt_w*0.1)" calcmode="lin" valueType="num">
                                      <p:cBhvr additive="sum">
                                        <p:cTn id="27" dur="400" decel="100000" autoRev="1" fill="hold">
                                          <p:stCondLst>
                                            <p:cond delay="1200"/>
                                          </p:stCondLst>
                                        </p:cTn>
                                        <p:tgtEl>
                                          <p:spTgt spid="4">
                                            <p:txEl>
                                              <p:pRg st="0" end="0"/>
                                            </p:txEl>
                                          </p:spTgt>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from="(-#ppt_w/2)" to="(#ppt_x)" calcmode="lin" valueType="num">
                                      <p:cBhvr>
                                        <p:cTn id="32" dur="1200" fill="hold">
                                          <p:stCondLst>
                                            <p:cond delay="0"/>
                                          </p:stCondLst>
                                        </p:cTn>
                                        <p:tgtEl>
                                          <p:spTgt spid="4">
                                            <p:txEl>
                                              <p:pRg st="1" end="1"/>
                                            </p:txEl>
                                          </p:spTgt>
                                        </p:tgtEl>
                                        <p:attrNameLst>
                                          <p:attrName>ppt_x</p:attrName>
                                        </p:attrNameLst>
                                      </p:cBhvr>
                                    </p:anim>
                                    <p:anim from="0" to="-1.0" calcmode="lin" valueType="num">
                                      <p:cBhvr>
                                        <p:cTn id="33" dur="400" decel="50000" autoRev="1" fill="hold">
                                          <p:stCondLst>
                                            <p:cond delay="1200"/>
                                          </p:stCondLst>
                                        </p:cTn>
                                        <p:tgtEl>
                                          <p:spTgt spid="4">
                                            <p:txEl>
                                              <p:pRg st="1" end="1"/>
                                            </p:txEl>
                                          </p:spTgt>
                                        </p:tgtEl>
                                        <p:attrNameLst>
                                          <p:attrName>xshear</p:attrName>
                                        </p:attrNameLst>
                                      </p:cBhvr>
                                    </p:anim>
                                    <p:animScale>
                                      <p:cBhvr>
                                        <p:cTn id="34" dur="400" decel="100000" autoRev="1" fill="hold">
                                          <p:stCondLst>
                                            <p:cond delay="1200"/>
                                          </p:stCondLst>
                                        </p:cTn>
                                        <p:tgtEl>
                                          <p:spTgt spid="4">
                                            <p:txEl>
                                              <p:pRg st="1" end="1"/>
                                            </p:txEl>
                                          </p:spTgt>
                                        </p:tgtEl>
                                      </p:cBhvr>
                                      <p:from x="100000" y="100000"/>
                                      <p:to x="80000" y="100000"/>
                                    </p:animScale>
                                    <p:anim by="(#ppt_h/3+#ppt_w*0.1)" calcmode="lin" valueType="num">
                                      <p:cBhvr additive="sum">
                                        <p:cTn id="35" dur="400" decel="100000" autoRev="1" fill="hold">
                                          <p:stCondLst>
                                            <p:cond delay="1200"/>
                                          </p:stCondLst>
                                        </p:cTn>
                                        <p:tgtEl>
                                          <p:spTgt spid="4">
                                            <p:txEl>
                                              <p:pRg st="1" end="1"/>
                                            </p:txEl>
                                          </p:spTgt>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 from="(-#ppt_w/2)" to="(#ppt_x)" calcmode="lin" valueType="num">
                                      <p:cBhvr>
                                        <p:cTn id="40" dur="1200" fill="hold">
                                          <p:stCondLst>
                                            <p:cond delay="0"/>
                                          </p:stCondLst>
                                        </p:cTn>
                                        <p:tgtEl>
                                          <p:spTgt spid="4">
                                            <p:txEl>
                                              <p:pRg st="2" end="2"/>
                                            </p:txEl>
                                          </p:spTgt>
                                        </p:tgtEl>
                                        <p:attrNameLst>
                                          <p:attrName>ppt_x</p:attrName>
                                        </p:attrNameLst>
                                      </p:cBhvr>
                                    </p:anim>
                                    <p:anim from="0" to="-1.0" calcmode="lin" valueType="num">
                                      <p:cBhvr>
                                        <p:cTn id="41" dur="400" decel="50000" autoRev="1" fill="hold">
                                          <p:stCondLst>
                                            <p:cond delay="1200"/>
                                          </p:stCondLst>
                                        </p:cTn>
                                        <p:tgtEl>
                                          <p:spTgt spid="4">
                                            <p:txEl>
                                              <p:pRg st="2" end="2"/>
                                            </p:txEl>
                                          </p:spTgt>
                                        </p:tgtEl>
                                        <p:attrNameLst>
                                          <p:attrName>xshear</p:attrName>
                                        </p:attrNameLst>
                                      </p:cBhvr>
                                    </p:anim>
                                    <p:animScale>
                                      <p:cBhvr>
                                        <p:cTn id="42" dur="400" decel="100000" autoRev="1" fill="hold">
                                          <p:stCondLst>
                                            <p:cond delay="1200"/>
                                          </p:stCondLst>
                                        </p:cTn>
                                        <p:tgtEl>
                                          <p:spTgt spid="4">
                                            <p:txEl>
                                              <p:pRg st="2" end="2"/>
                                            </p:txEl>
                                          </p:spTgt>
                                        </p:tgtEl>
                                      </p:cBhvr>
                                      <p:from x="100000" y="100000"/>
                                      <p:to x="80000" y="100000"/>
                                    </p:animScale>
                                    <p:anim by="(#ppt_h/3+#ppt_w*0.1)" calcmode="lin" valueType="num">
                                      <p:cBhvr additive="sum">
                                        <p:cTn id="43" dur="400" decel="100000" autoRev="1" fill="hold">
                                          <p:stCondLst>
                                            <p:cond delay="1200"/>
                                          </p:stCondLst>
                                        </p:cTn>
                                        <p:tgtEl>
                                          <p:spTgt spid="4">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alpha val="23137"/>
          </a:srgb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50081" y="764704"/>
            <a:ext cx="7915275" cy="1470025"/>
          </a:xfrm>
          <a:gradFill rotWithShape="0">
            <a:gsLst>
              <a:gs pos="0">
                <a:srgbClr val="D49E6C"/>
              </a:gs>
              <a:gs pos="30000">
                <a:srgbClr val="D49E6C"/>
              </a:gs>
              <a:gs pos="70000">
                <a:srgbClr val="A65528"/>
              </a:gs>
              <a:gs pos="82001">
                <a:srgbClr val="D6B19C"/>
              </a:gs>
              <a:gs pos="100000">
                <a:srgbClr val="663012"/>
              </a:gs>
            </a:gsLst>
            <a:lin ang="5400000"/>
          </a:gradFill>
        </p:spPr>
        <p:txBody>
          <a:bodyPr/>
          <a:lstStyle/>
          <a:p>
            <a:pPr eaLnBrk="1" hangingPunct="1"/>
            <a:r>
              <a:rPr lang="fa-IR" sz="8000" smtClean="0">
                <a:latin typeface="IranNastaliq" pitchFamily="18" charset="0"/>
                <a:cs typeface="IranNastaliq" pitchFamily="18" charset="0"/>
              </a:rPr>
              <a:t>چیستی انقلاب مخملی</a:t>
            </a:r>
          </a:p>
        </p:txBody>
      </p:sp>
      <p:sp>
        <p:nvSpPr>
          <p:cNvPr id="5" name="Subtitle 4"/>
          <p:cNvSpPr>
            <a:spLocks noGrp="1"/>
          </p:cNvSpPr>
          <p:nvPr>
            <p:ph type="subTitle" idx="1"/>
          </p:nvPr>
        </p:nvSpPr>
        <p:spPr>
          <a:xfrm>
            <a:off x="571500" y="2143125"/>
            <a:ext cx="8072438" cy="4000500"/>
          </a:xfrm>
          <a:solidFill>
            <a:srgbClr val="70F715">
              <a:alpha val="25000"/>
            </a:srgbClr>
          </a:solidFill>
          <a:ln>
            <a:solidFill>
              <a:schemeClr val="accent6">
                <a:lumMod val="50000"/>
              </a:schemeClr>
            </a:solidFill>
          </a:ln>
        </p:spPr>
        <p:txBody>
          <a:bodyPr rtlCol="1">
            <a:normAutofit/>
          </a:bodyPr>
          <a:lstStyle/>
          <a:p>
            <a:pPr eaLnBrk="1" fontAlgn="auto" hangingPunct="1">
              <a:spcAft>
                <a:spcPts val="0"/>
              </a:spcAft>
              <a:buFont typeface="Arial" pitchFamily="34" charset="0"/>
              <a:buNone/>
              <a:defRPr/>
            </a:pPr>
            <a:endParaRPr lang="fa-IR" sz="2800" dirty="0" smtClean="0">
              <a:solidFill>
                <a:schemeClr val="bg2">
                  <a:lumMod val="10000"/>
                </a:schemeClr>
              </a:solidFill>
              <a:cs typeface="B Titr" pitchFamily="2" charset="-78"/>
            </a:endParaRPr>
          </a:p>
          <a:p>
            <a:pPr eaLnBrk="1" fontAlgn="auto" hangingPunct="1">
              <a:spcAft>
                <a:spcPts val="0"/>
              </a:spcAft>
              <a:buFont typeface="Arial" pitchFamily="34" charset="0"/>
              <a:buNone/>
              <a:defRPr/>
            </a:pPr>
            <a:r>
              <a:rPr lang="fa-IR" sz="2800" dirty="0" smtClean="0">
                <a:solidFill>
                  <a:schemeClr val="bg2">
                    <a:lumMod val="10000"/>
                  </a:schemeClr>
                </a:solidFill>
                <a:cs typeface="B Titr" pitchFamily="2" charset="-78"/>
              </a:rPr>
              <a:t>انقلاب مخملی یا رنگی از جمله شیوهای براندازی نرم می باشد که دگرگونی قدرت را از طریق مبارزه منفی و نافرمانی مدنی انجام می دهد. این واژه نخستین بار از سوی </a:t>
            </a:r>
            <a:r>
              <a:rPr lang="fa-IR" sz="2800" dirty="0" smtClean="0">
                <a:solidFill>
                  <a:schemeClr val="bg2">
                    <a:lumMod val="10000"/>
                  </a:schemeClr>
                </a:solidFill>
                <a:cs typeface="B Titr" pitchFamily="2" charset="-78"/>
              </a:rPr>
              <a:t>واسلاوهاول </a:t>
            </a:r>
            <a:endParaRPr lang="fa-IR" sz="2800" dirty="0" smtClean="0">
              <a:solidFill>
                <a:schemeClr val="bg2">
                  <a:lumMod val="10000"/>
                </a:schemeClr>
              </a:solidFill>
              <a:cs typeface="B Titr" pitchFamily="2" charset="-78"/>
            </a:endParaRPr>
          </a:p>
          <a:p>
            <a:pPr eaLnBrk="1" fontAlgn="auto" hangingPunct="1">
              <a:spcAft>
                <a:spcPts val="0"/>
              </a:spcAft>
              <a:buFont typeface="Arial" pitchFamily="34" charset="0"/>
              <a:buNone/>
              <a:defRPr/>
            </a:pPr>
            <a:r>
              <a:rPr lang="fa-IR" sz="2800" dirty="0" smtClean="0">
                <a:solidFill>
                  <a:schemeClr val="bg2">
                    <a:lumMod val="10000"/>
                  </a:schemeClr>
                </a:solidFill>
                <a:cs typeface="B Titr" pitchFamily="2" charset="-78"/>
              </a:rPr>
              <a:t>رییس جمهور پیشین چک وارد ادبیات سیاسی گردید. البته ریشه بحث انقلاب مخملی به بحث و جدلهای دهه های 70 و 80 میلادی در کاخ سفید آمریکا برای انجام براندازی بر می گردد.</a:t>
            </a:r>
            <a:endParaRPr lang="en-US" sz="2800" dirty="0" smtClean="0">
              <a:solidFill>
                <a:schemeClr val="bg2">
                  <a:lumMod val="10000"/>
                </a:schemeClr>
              </a:solidFill>
              <a:cs typeface="B Titr" pitchFamily="2" charset="-78"/>
            </a:endParaRPr>
          </a:p>
          <a:p>
            <a:pPr eaLnBrk="1" fontAlgn="auto" hangingPunct="1">
              <a:spcAft>
                <a:spcPts val="0"/>
              </a:spcAft>
              <a:buFont typeface="Arial" pitchFamily="34" charset="0"/>
              <a:buNone/>
              <a:defRPr/>
            </a:pPr>
            <a:endParaRPr lang="fa-IR" dirty="0">
              <a:solidFill>
                <a:schemeClr val="bg2">
                  <a:lumMod val="10000"/>
                </a:schemeClr>
              </a:solidFill>
            </a:endParaRPr>
          </a:p>
        </p:txBody>
      </p:sp>
      <p:sp>
        <p:nvSpPr>
          <p:cNvPr id="7" name="Action Button: Custom 6">
            <a:hlinkClick r:id="rId3" action="ppaction://hlinkfile" highlightClick="1"/>
          </p:cNvPr>
          <p:cNvSpPr/>
          <p:nvPr/>
        </p:nvSpPr>
        <p:spPr>
          <a:xfrm>
            <a:off x="857250" y="5715000"/>
            <a:ext cx="500063" cy="285750"/>
          </a:xfrm>
          <a:prstGeom prst="actionButtonBlan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1100" dirty="0"/>
              <a:t>تراکت</a:t>
            </a:r>
            <a:endParaRPr lang="en-US" sz="1100" dirty="0"/>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p:cTn id="13" dur="2000" fill="hold"/>
                                        <p:tgtEl>
                                          <p:spTgt spid="5">
                                            <p:bg/>
                                          </p:spTgt>
                                        </p:tgtEl>
                                        <p:attrNameLst>
                                          <p:attrName>ppt_w</p:attrName>
                                        </p:attrNameLst>
                                      </p:cBhvr>
                                      <p:tavLst>
                                        <p:tav tm="0">
                                          <p:val>
                                            <p:strVal val="#ppt_w*2.5"/>
                                          </p:val>
                                        </p:tav>
                                        <p:tav tm="100000">
                                          <p:val>
                                            <p:strVal val="#ppt_w"/>
                                          </p:val>
                                        </p:tav>
                                      </p:tavLst>
                                    </p:anim>
                                    <p:anim calcmode="lin" valueType="num">
                                      <p:cBhvr>
                                        <p:cTn id="14" dur="2000" fill="hold"/>
                                        <p:tgtEl>
                                          <p:spTgt spid="5">
                                            <p:bg/>
                                          </p:spTgt>
                                        </p:tgtEl>
                                        <p:attrNameLst>
                                          <p:attrName>ppt_h</p:attrName>
                                        </p:attrNameLst>
                                      </p:cBhvr>
                                      <p:tavLst>
                                        <p:tav tm="0">
                                          <p:val>
                                            <p:strVal val="#ppt_h*0.01"/>
                                          </p:val>
                                        </p:tav>
                                        <p:tav tm="100000">
                                          <p:val>
                                            <p:strVal val="#ppt_h"/>
                                          </p:val>
                                        </p:tav>
                                      </p:tavLst>
                                    </p:anim>
                                    <p:anim calcmode="lin" valueType="num">
                                      <p:cBhvr>
                                        <p:cTn id="15" dur="2000" fill="hold"/>
                                        <p:tgtEl>
                                          <p:spTgt spid="5">
                                            <p:bg/>
                                          </p:spTgt>
                                        </p:tgtEl>
                                        <p:attrNameLst>
                                          <p:attrName>ppt_x</p:attrName>
                                        </p:attrNameLst>
                                      </p:cBhvr>
                                      <p:tavLst>
                                        <p:tav tm="0">
                                          <p:val>
                                            <p:strVal val="#ppt_x"/>
                                          </p:val>
                                        </p:tav>
                                        <p:tav tm="100000">
                                          <p:val>
                                            <p:strVal val="#ppt_x"/>
                                          </p:val>
                                        </p:tav>
                                      </p:tavLst>
                                    </p:anim>
                                    <p:anim calcmode="lin" valueType="num">
                                      <p:cBhvr>
                                        <p:cTn id="16" dur="2000" fill="hold"/>
                                        <p:tgtEl>
                                          <p:spTgt spid="5">
                                            <p:bg/>
                                          </p:spTgt>
                                        </p:tgtEl>
                                        <p:attrNameLst>
                                          <p:attrName>ppt_y</p:attrName>
                                        </p:attrNameLst>
                                      </p:cBhvr>
                                      <p:tavLst>
                                        <p:tav tm="0">
                                          <p:val>
                                            <p:strVal val="#ppt_h+1"/>
                                          </p:val>
                                        </p:tav>
                                        <p:tav tm="100000">
                                          <p:val>
                                            <p:strVal val="#ppt_y"/>
                                          </p:val>
                                        </p:tav>
                                      </p:tavLst>
                                    </p:anim>
                                    <p:animEffect transition="in" filter="fade">
                                      <p:cBhvr>
                                        <p:cTn id="17" dur="20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2000" fill="hold"/>
                                        <p:tgtEl>
                                          <p:spTgt spid="5">
                                            <p:txEl>
                                              <p:pRg st="1" end="1"/>
                                            </p:txEl>
                                          </p:spTgt>
                                        </p:tgtEl>
                                        <p:attrNameLst>
                                          <p:attrName>ppt_w</p:attrName>
                                        </p:attrNameLst>
                                      </p:cBhvr>
                                      <p:tavLst>
                                        <p:tav tm="0">
                                          <p:val>
                                            <p:strVal val="#ppt_w*2.5"/>
                                          </p:val>
                                        </p:tav>
                                        <p:tav tm="100000">
                                          <p:val>
                                            <p:strVal val="#ppt_w"/>
                                          </p:val>
                                        </p:tav>
                                      </p:tavLst>
                                    </p:anim>
                                    <p:anim calcmode="lin" valueType="num">
                                      <p:cBhvr>
                                        <p:cTn id="23" dur="2000" fill="hold"/>
                                        <p:tgtEl>
                                          <p:spTgt spid="5">
                                            <p:txEl>
                                              <p:pRg st="1" end="1"/>
                                            </p:txEl>
                                          </p:spTgt>
                                        </p:tgtEl>
                                        <p:attrNameLst>
                                          <p:attrName>ppt_h</p:attrName>
                                        </p:attrNameLst>
                                      </p:cBhvr>
                                      <p:tavLst>
                                        <p:tav tm="0">
                                          <p:val>
                                            <p:strVal val="#ppt_h*0.01"/>
                                          </p:val>
                                        </p:tav>
                                        <p:tav tm="100000">
                                          <p:val>
                                            <p:strVal val="#ppt_h"/>
                                          </p:val>
                                        </p:tav>
                                      </p:tavLst>
                                    </p:anim>
                                    <p:anim calcmode="lin" valueType="num">
                                      <p:cBhvr>
                                        <p:cTn id="24"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5">
                                            <p:txEl>
                                              <p:pRg st="1" end="1"/>
                                            </p:txEl>
                                          </p:spTgt>
                                        </p:tgtEl>
                                        <p:attrNameLst>
                                          <p:attrName>ppt_y</p:attrName>
                                        </p:attrNameLst>
                                      </p:cBhvr>
                                      <p:tavLst>
                                        <p:tav tm="0">
                                          <p:val>
                                            <p:strVal val="#ppt_h+1"/>
                                          </p:val>
                                        </p:tav>
                                        <p:tav tm="100000">
                                          <p:val>
                                            <p:strVal val="#ppt_y"/>
                                          </p:val>
                                        </p:tav>
                                      </p:tavLst>
                                    </p:anim>
                                    <p:animEffect transition="in" filter="fade">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2000" fill="hold"/>
                                        <p:tgtEl>
                                          <p:spTgt spid="5">
                                            <p:txEl>
                                              <p:pRg st="2" end="2"/>
                                            </p:txEl>
                                          </p:spTgt>
                                        </p:tgtEl>
                                        <p:attrNameLst>
                                          <p:attrName>ppt_w</p:attrName>
                                        </p:attrNameLst>
                                      </p:cBhvr>
                                      <p:tavLst>
                                        <p:tav tm="0">
                                          <p:val>
                                            <p:strVal val="#ppt_w*2.5"/>
                                          </p:val>
                                        </p:tav>
                                        <p:tav tm="100000">
                                          <p:val>
                                            <p:strVal val="#ppt_w"/>
                                          </p:val>
                                        </p:tav>
                                      </p:tavLst>
                                    </p:anim>
                                    <p:anim calcmode="lin" valueType="num">
                                      <p:cBhvr>
                                        <p:cTn id="32" dur="2000" fill="hold"/>
                                        <p:tgtEl>
                                          <p:spTgt spid="5">
                                            <p:txEl>
                                              <p:pRg st="2" end="2"/>
                                            </p:txEl>
                                          </p:spTgt>
                                        </p:tgtEl>
                                        <p:attrNameLst>
                                          <p:attrName>ppt_h</p:attrName>
                                        </p:attrNameLst>
                                      </p:cBhvr>
                                      <p:tavLst>
                                        <p:tav tm="0">
                                          <p:val>
                                            <p:strVal val="#ppt_h*0.01"/>
                                          </p:val>
                                        </p:tav>
                                        <p:tav tm="100000">
                                          <p:val>
                                            <p:strVal val="#ppt_h"/>
                                          </p:val>
                                        </p:tav>
                                      </p:tavLst>
                                    </p:anim>
                                    <p:anim calcmode="lin" valueType="num">
                                      <p:cBhvr>
                                        <p:cTn id="3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2000" fill="hold"/>
                                        <p:tgtEl>
                                          <p:spTgt spid="5">
                                            <p:txEl>
                                              <p:pRg st="2" end="2"/>
                                            </p:txEl>
                                          </p:spTgt>
                                        </p:tgtEl>
                                        <p:attrNameLst>
                                          <p:attrName>ppt_y</p:attrName>
                                        </p:attrNameLst>
                                      </p:cBhvr>
                                      <p:tavLst>
                                        <p:tav tm="0">
                                          <p:val>
                                            <p:strVal val="#ppt_h+1"/>
                                          </p:val>
                                        </p:tav>
                                        <p:tav tm="100000">
                                          <p:val>
                                            <p:strVal val="#ppt_y"/>
                                          </p:val>
                                        </p:tav>
                                      </p:tavLst>
                                    </p:anim>
                                    <p:animEffect transition="in" filter="fade">
                                      <p:cBhvr>
                                        <p:cTn id="3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4375" y="428625"/>
            <a:ext cx="7772400" cy="1000125"/>
          </a:xfrm>
          <a:gradFill>
            <a:gsLst>
              <a:gs pos="0">
                <a:srgbClr val="03D4A8"/>
              </a:gs>
              <a:gs pos="25000">
                <a:srgbClr val="21D6E0"/>
              </a:gs>
              <a:gs pos="75000">
                <a:srgbClr val="0087E6"/>
              </a:gs>
              <a:gs pos="100000">
                <a:srgbClr val="005CBF"/>
              </a:gs>
            </a:gsLst>
            <a:lin ang="5400000" scaled="0"/>
          </a:gradFill>
        </p:spPr>
        <p:txBody>
          <a:bodyPr rtlCol="1">
            <a:normAutofit fontScale="90000"/>
          </a:bodyPr>
          <a:lstStyle/>
          <a:p>
            <a:pPr eaLnBrk="1" fontAlgn="auto" hangingPunct="1">
              <a:spcAft>
                <a:spcPts val="0"/>
              </a:spcAft>
              <a:defRPr/>
            </a:pPr>
            <a:r>
              <a:rPr lang="fa-IR" dirty="0" smtClean="0"/>
              <a:t/>
            </a:r>
            <a:br>
              <a:rPr lang="fa-IR" dirty="0" smtClean="0"/>
            </a:br>
            <a:r>
              <a:rPr lang="fa-IR" dirty="0" smtClean="0">
                <a:cs typeface="B Titr" pitchFamily="2" charset="-78"/>
              </a:rPr>
              <a:t>مسئول اجرا:</a:t>
            </a:r>
            <a:br>
              <a:rPr lang="fa-IR" dirty="0" smtClean="0">
                <a:cs typeface="B Titr" pitchFamily="2" charset="-78"/>
              </a:rPr>
            </a:br>
            <a:endParaRPr lang="fa-IR" dirty="0">
              <a:cs typeface="B Titr" pitchFamily="2" charset="-78"/>
            </a:endParaRPr>
          </a:p>
        </p:txBody>
      </p:sp>
      <p:sp>
        <p:nvSpPr>
          <p:cNvPr id="5" name="Subtitle 4"/>
          <p:cNvSpPr>
            <a:spLocks noGrp="1"/>
          </p:cNvSpPr>
          <p:nvPr>
            <p:ph type="subTitle" idx="1"/>
          </p:nvPr>
        </p:nvSpPr>
        <p:spPr>
          <a:xfrm>
            <a:off x="785813" y="1857375"/>
            <a:ext cx="7643812" cy="4357688"/>
          </a:xfrm>
          <a:solidFill>
            <a:schemeClr val="bg2"/>
          </a:solidFill>
          <a:ln>
            <a:solidFill>
              <a:schemeClr val="tx1"/>
            </a:solidFill>
          </a:ln>
        </p:spPr>
        <p:txBody>
          <a:bodyPr rtlCol="1">
            <a:normAutofit/>
          </a:bodyPr>
          <a:lstStyle/>
          <a:p>
            <a:pPr eaLnBrk="1" fontAlgn="auto" hangingPunct="1">
              <a:spcAft>
                <a:spcPts val="0"/>
              </a:spcAft>
              <a:buFont typeface="Arial" pitchFamily="34" charset="0"/>
              <a:buNone/>
              <a:defRPr/>
            </a:pPr>
            <a:endParaRPr lang="fa-IR" sz="2800" dirty="0" smtClean="0">
              <a:cs typeface="B Titr" pitchFamily="2" charset="-78"/>
            </a:endParaRPr>
          </a:p>
          <a:p>
            <a:pPr eaLnBrk="1" fontAlgn="auto" hangingPunct="1">
              <a:spcAft>
                <a:spcPts val="0"/>
              </a:spcAft>
              <a:buFont typeface="Arial" pitchFamily="34" charset="0"/>
              <a:buNone/>
              <a:defRPr/>
            </a:pPr>
            <a:r>
              <a:rPr lang="fa-IR" sz="2800" dirty="0" smtClean="0">
                <a:solidFill>
                  <a:schemeClr val="tx1"/>
                </a:solidFill>
                <a:cs typeface="B Titr" pitchFamily="2" charset="-78"/>
              </a:rPr>
              <a:t>مسئولیت اجرای این نوع انقلابها یا کودتای مخملی بر عهده سازمانهای جاسوسی آمریکا (سیا)، انگلیس و کشورهای دیگری مانند فرانسه، آلمان و اسراییل (موساد) می باشد. که البته از طریق موسسات بشر دوستانه و در ظاهر غیر وابسته و غیر دولتی مانند </a:t>
            </a:r>
            <a:r>
              <a:rPr lang="en-US" sz="2800" dirty="0" smtClean="0">
                <a:solidFill>
                  <a:schemeClr val="tx1"/>
                </a:solidFill>
                <a:cs typeface="B Titr" pitchFamily="2" charset="-78"/>
              </a:rPr>
              <a:t>NED</a:t>
            </a:r>
            <a:r>
              <a:rPr lang="fa-IR" sz="2800" dirty="0" smtClean="0">
                <a:solidFill>
                  <a:schemeClr val="tx1"/>
                </a:solidFill>
                <a:cs typeface="B Titr" pitchFamily="2" charset="-78"/>
              </a:rPr>
              <a:t> که خود بیش از 6000 موسسه زیر مجموعه دارد و نیز بنیادهایی مانند سورس و موسسه آلبرت انیشتین انجام می پذیرد.</a:t>
            </a:r>
            <a:endParaRPr lang="en-US" sz="2800" dirty="0" smtClean="0">
              <a:solidFill>
                <a:schemeClr val="tx1"/>
              </a:solidFill>
              <a:cs typeface="B Titr" pitchFamily="2" charset="-78"/>
            </a:endParaRPr>
          </a:p>
          <a:p>
            <a:pPr algn="l" eaLnBrk="1" fontAlgn="auto" hangingPunct="1">
              <a:spcAft>
                <a:spcPts val="0"/>
              </a:spcAft>
              <a:buFont typeface="Arial" pitchFamily="34" charset="0"/>
              <a:buNone/>
              <a:defRPr/>
            </a:pPr>
            <a:endParaRPr lang="fa-IR" dirty="0">
              <a:solidFill>
                <a:srgbClr val="FFFF00"/>
              </a:solidFill>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4"/>
                                        </p:tgtEl>
                                        <p:attrNameLst>
                                          <p:attrName>ppt_y</p:attrName>
                                        </p:attrNameLst>
                                      </p:cBhvr>
                                      <p:tavLst>
                                        <p:tav tm="0">
                                          <p:val>
                                            <p:strVal val="#ppt_y"/>
                                          </p:val>
                                        </p:tav>
                                        <p:tav tm="100000">
                                          <p:val>
                                            <p:strVal val="#ppt_y"/>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p:cTn id="15" dur="2000" fill="hold"/>
                                        <p:tgtEl>
                                          <p:spTgt spid="5">
                                            <p:bg/>
                                          </p:spTgt>
                                        </p:tgtEl>
                                        <p:attrNameLst>
                                          <p:attrName>ppt_w</p:attrName>
                                        </p:attrNameLst>
                                      </p:cBhvr>
                                      <p:tavLst>
                                        <p:tav tm="0">
                                          <p:val>
                                            <p:fltVal val="0"/>
                                          </p:val>
                                        </p:tav>
                                        <p:tav tm="100000">
                                          <p:val>
                                            <p:strVal val="#ppt_w"/>
                                          </p:val>
                                        </p:tav>
                                      </p:tavLst>
                                    </p:anim>
                                    <p:anim calcmode="lin" valueType="num">
                                      <p:cBhvr>
                                        <p:cTn id="16" dur="2000" fill="hold"/>
                                        <p:tgtEl>
                                          <p:spTgt spid="5">
                                            <p:bg/>
                                          </p:spTgt>
                                        </p:tgtEl>
                                        <p:attrNameLst>
                                          <p:attrName>ppt_h</p:attrName>
                                        </p:attrNameLst>
                                      </p:cBhvr>
                                      <p:tavLst>
                                        <p:tav tm="0">
                                          <p:val>
                                            <p:fltVal val="0"/>
                                          </p:val>
                                        </p:tav>
                                        <p:tav tm="100000">
                                          <p:val>
                                            <p:strVal val="#ppt_h"/>
                                          </p:val>
                                        </p:tav>
                                      </p:tavLst>
                                    </p:anim>
                                    <p:anim calcmode="lin" valueType="num">
                                      <p:cBhvr>
                                        <p:cTn id="17" dur="2000" fill="hold"/>
                                        <p:tgtEl>
                                          <p:spTgt spid="5">
                                            <p:bg/>
                                          </p:spTgt>
                                        </p:tgtEl>
                                        <p:attrNameLst>
                                          <p:attrName>style.rotation</p:attrName>
                                        </p:attrNameLst>
                                      </p:cBhvr>
                                      <p:tavLst>
                                        <p:tav tm="0">
                                          <p:val>
                                            <p:fltVal val="360"/>
                                          </p:val>
                                        </p:tav>
                                        <p:tav tm="100000">
                                          <p:val>
                                            <p:fltVal val="0"/>
                                          </p:val>
                                        </p:tav>
                                      </p:tavLst>
                                    </p:anim>
                                    <p:animEffect transition="in" filter="fade">
                                      <p:cBhvr>
                                        <p:cTn id="18" dur="2000"/>
                                        <p:tgtEl>
                                          <p:spTgt spid="5">
                                            <p:bg/>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6"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50" y="274638"/>
            <a:ext cx="8572500" cy="6297612"/>
          </a:xfrm>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chemeClr val="accent6">
                <a:lumMod val="50000"/>
              </a:schemeClr>
            </a:solidFill>
          </a:ln>
        </p:spPr>
        <p:txBody>
          <a:bodyPr/>
          <a:lstStyle/>
          <a:p>
            <a:pPr>
              <a:defRPr/>
            </a:pPr>
            <a:r>
              <a:rPr lang="fa-IR" sz="5400" dirty="0" smtClean="0">
                <a:cs typeface="B Titr" pitchFamily="2" charset="-78"/>
              </a:rPr>
              <a:t>بنیادهای مخملی</a:t>
            </a:r>
            <a:r>
              <a:rPr lang="fa-IR" sz="3200" dirty="0" smtClean="0">
                <a:cs typeface="B Badr" pitchFamily="2" charset="-78"/>
              </a:rPr>
              <a:t/>
            </a:r>
            <a:br>
              <a:rPr lang="fa-IR" sz="3200" dirty="0" smtClean="0">
                <a:cs typeface="B Badr" pitchFamily="2" charset="-78"/>
              </a:rPr>
            </a:br>
            <a:r>
              <a:rPr lang="fa-IR" sz="3200" b="1" dirty="0" smtClean="0">
                <a:cs typeface="B Badr" pitchFamily="2" charset="-78"/>
              </a:rPr>
              <a:t>1-بنیاد اعانه ملی برای دموکراسی(</a:t>
            </a:r>
            <a:r>
              <a:rPr lang="en-US" sz="3200" b="1" dirty="0" smtClean="0">
                <a:cs typeface="B Badr" pitchFamily="2" charset="-78"/>
              </a:rPr>
              <a:t>(NED</a:t>
            </a:r>
            <a:r>
              <a:rPr lang="fa-IR" sz="3200" b="1" dirty="0" smtClean="0">
                <a:cs typeface="B Badr" pitchFamily="2" charset="-78"/>
              </a:rPr>
              <a:t/>
            </a:r>
            <a:br>
              <a:rPr lang="fa-IR" sz="3200" b="1" dirty="0" smtClean="0">
                <a:cs typeface="B Badr" pitchFamily="2" charset="-78"/>
              </a:rPr>
            </a:br>
            <a:r>
              <a:rPr lang="fa-IR" sz="2800" b="1" dirty="0" smtClean="0">
                <a:cs typeface="B Badr" pitchFamily="2" charset="-78"/>
              </a:rPr>
              <a:t>این بنیاد توسط دولت ریگان درسال 1983برای تقویت موسسات دموکراتیک در کشورهای دیگر به عنوان یک سازمان غیر دولتی و تاسیس شد.</a:t>
            </a:r>
            <a:br>
              <a:rPr lang="fa-IR" sz="2800" b="1" dirty="0" smtClean="0">
                <a:cs typeface="B Badr" pitchFamily="2" charset="-78"/>
              </a:rPr>
            </a:br>
            <a:r>
              <a:rPr lang="fa-IR" sz="3200" b="1" dirty="0" smtClean="0">
                <a:cs typeface="B Titr" pitchFamily="2" charset="-78"/>
              </a:rPr>
              <a:t>سخنان کنت تیمرمن </a:t>
            </a:r>
            <a:r>
              <a:rPr lang="fa-IR" sz="3200" b="1" dirty="0" smtClean="0">
                <a:cs typeface="B Badr" pitchFamily="2" charset="-78"/>
              </a:rPr>
              <a:t>(رئیس بنیاد)در 11ژوئن2009 : </a:t>
            </a:r>
            <a:br>
              <a:rPr lang="fa-IR" sz="3200" b="1" dirty="0" smtClean="0">
                <a:cs typeface="B Badr" pitchFamily="2" charset="-78"/>
              </a:rPr>
            </a:br>
            <a:r>
              <a:rPr lang="fa-IR" sz="3200" b="1" dirty="0" smtClean="0">
                <a:cs typeface="B Badr" pitchFamily="2" charset="-78"/>
              </a:rPr>
              <a:t>صحبت از یک </a:t>
            </a:r>
            <a:r>
              <a:rPr lang="fa-IR" sz="2800" b="1" dirty="0" smtClean="0">
                <a:cs typeface="B Titr" pitchFamily="2" charset="-78"/>
              </a:rPr>
              <a:t>انقلاب سبز </a:t>
            </a:r>
            <a:r>
              <a:rPr lang="fa-IR" sz="3200" b="1" dirty="0" smtClean="0">
                <a:cs typeface="B Badr" pitchFamily="2" charset="-78"/>
              </a:rPr>
              <a:t>در ایران است </a:t>
            </a:r>
            <a:br>
              <a:rPr lang="fa-IR" sz="3200" b="1" dirty="0" smtClean="0">
                <a:cs typeface="B Badr" pitchFamily="2" charset="-78"/>
              </a:rPr>
            </a:br>
            <a:r>
              <a:rPr lang="en-US" sz="3200" b="1" dirty="0" smtClean="0">
                <a:cs typeface="B Badr" pitchFamily="2" charset="-78"/>
              </a:rPr>
              <a:t>NED</a:t>
            </a:r>
            <a:r>
              <a:rPr lang="fa-IR" sz="3200" b="1" dirty="0" smtClean="0">
                <a:cs typeface="B Badr" pitchFamily="2" charset="-78"/>
              </a:rPr>
              <a:t>در طول دهه گذشته میلیونهادلار صرف گسترش انقلابهای رنگی درکشورهایی همچون اوکراین وصربستان کرده که بخشی از این پول به دست</a:t>
            </a:r>
            <a:r>
              <a:rPr lang="fa-IR" sz="4000" b="1" dirty="0" smtClean="0">
                <a:cs typeface="B Badr" pitchFamily="2" charset="-78"/>
              </a:rPr>
              <a:t> حامیان میر حسین موسوی </a:t>
            </a:r>
            <a:r>
              <a:rPr lang="fa-IR" sz="3200" b="1" dirty="0" smtClean="0">
                <a:cs typeface="B Badr" pitchFamily="2" charset="-78"/>
              </a:rPr>
              <a:t>رسیده است.</a:t>
            </a:r>
            <a:r>
              <a:rPr lang="fa-IR" sz="2400" b="1" dirty="0" smtClean="0">
                <a:cs typeface="B Badr" pitchFamily="2" charset="-78"/>
              </a:rPr>
              <a:t> </a:t>
            </a:r>
            <a:br>
              <a:rPr lang="fa-IR" sz="2400" b="1" dirty="0" smtClean="0">
                <a:cs typeface="B Badr" pitchFamily="2" charset="-78"/>
              </a:rPr>
            </a:br>
            <a:r>
              <a:rPr lang="fa-IR" sz="2400" b="1" dirty="0" smtClean="0">
                <a:cs typeface="B Badr" pitchFamily="2" charset="-78"/>
              </a:rPr>
              <a:t>(مجله آمریکایی  فارین پالیسی)</a:t>
            </a:r>
            <a:br>
              <a:rPr lang="fa-IR" sz="2400" b="1" dirty="0" smtClean="0">
                <a:cs typeface="B Badr" pitchFamily="2" charset="-78"/>
              </a:rPr>
            </a:br>
            <a:r>
              <a:rPr lang="fa-IR" sz="2400" b="1" dirty="0" smtClean="0">
                <a:cs typeface="B Traffic" pitchFamily="2" charset="-78"/>
              </a:rPr>
              <a:t>رامین جهانبگلو در سال 1376بر پایه ماموریتی مخفی از همین نهاد وارد ایران شد.</a:t>
            </a:r>
            <a:endParaRPr lang="en-US" sz="2400" b="1" dirty="0">
              <a:cs typeface="B Traffic" pitchFamily="2" charset="-78"/>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70">
                                          <p:stCondLst>
                                            <p:cond delay="0"/>
                                          </p:stCondLst>
                                        </p:cTn>
                                        <p:tgtEl>
                                          <p:spTgt spid="4"/>
                                        </p:tgtEl>
                                      </p:cBhvr>
                                    </p:animEffect>
                                    <p:anim calcmode="lin" valueType="num">
                                      <p:cBhvr>
                                        <p:cTn id="8"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gtEl>
                                      </p:cBhvr>
                                      <p:to x="100000" y="60000"/>
                                    </p:animScale>
                                    <p:animScale>
                                      <p:cBhvr>
                                        <p:cTn id="14" dur="249" decel="50000">
                                          <p:stCondLst>
                                            <p:cond delay="1014"/>
                                          </p:stCondLst>
                                        </p:cTn>
                                        <p:tgtEl>
                                          <p:spTgt spid="4"/>
                                        </p:tgtEl>
                                      </p:cBhvr>
                                      <p:to x="100000" y="100000"/>
                                    </p:animScale>
                                    <p:animScale>
                                      <p:cBhvr>
                                        <p:cTn id="15" dur="39">
                                          <p:stCondLst>
                                            <p:cond delay="1968"/>
                                          </p:stCondLst>
                                        </p:cTn>
                                        <p:tgtEl>
                                          <p:spTgt spid="4"/>
                                        </p:tgtEl>
                                      </p:cBhvr>
                                      <p:to x="100000" y="80000"/>
                                    </p:animScale>
                                    <p:animScale>
                                      <p:cBhvr>
                                        <p:cTn id="16" dur="249" decel="50000">
                                          <p:stCondLst>
                                            <p:cond delay="2007"/>
                                          </p:stCondLst>
                                        </p:cTn>
                                        <p:tgtEl>
                                          <p:spTgt spid="4"/>
                                        </p:tgtEl>
                                      </p:cBhvr>
                                      <p:to x="100000" y="100000"/>
                                    </p:animScale>
                                    <p:animScale>
                                      <p:cBhvr>
                                        <p:cTn id="17" dur="39">
                                          <p:stCondLst>
                                            <p:cond delay="2463"/>
                                          </p:stCondLst>
                                        </p:cTn>
                                        <p:tgtEl>
                                          <p:spTgt spid="4"/>
                                        </p:tgtEl>
                                      </p:cBhvr>
                                      <p:to x="100000" y="90000"/>
                                    </p:animScale>
                                    <p:animScale>
                                      <p:cBhvr>
                                        <p:cTn id="18" dur="249" decel="50000">
                                          <p:stCondLst>
                                            <p:cond delay="2502"/>
                                          </p:stCondLst>
                                        </p:cTn>
                                        <p:tgtEl>
                                          <p:spTgt spid="4"/>
                                        </p:tgtEl>
                                      </p:cBhvr>
                                      <p:to x="100000" y="100000"/>
                                    </p:animScale>
                                    <p:animScale>
                                      <p:cBhvr>
                                        <p:cTn id="19" dur="39">
                                          <p:stCondLst>
                                            <p:cond delay="2712"/>
                                          </p:stCondLst>
                                        </p:cTn>
                                        <p:tgtEl>
                                          <p:spTgt spid="4"/>
                                        </p:tgtEl>
                                      </p:cBhvr>
                                      <p:to x="100000" y="95000"/>
                                    </p:animScale>
                                    <p:animScale>
                                      <p:cBhvr>
                                        <p:cTn id="20" dur="249" decel="50000">
                                          <p:stCondLst>
                                            <p:cond delay="27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7188" y="642938"/>
            <a:ext cx="5900737" cy="1162050"/>
          </a:xfrm>
          <a:solidFill>
            <a:schemeClr val="accent3">
              <a:lumMod val="20000"/>
              <a:lumOff val="80000"/>
            </a:schemeClr>
          </a:solidFill>
          <a:ln>
            <a:solidFill>
              <a:schemeClr val="accent6">
                <a:lumMod val="50000"/>
              </a:schemeClr>
            </a:solidFill>
          </a:ln>
        </p:spPr>
        <p:txBody>
          <a:bodyPr/>
          <a:lstStyle/>
          <a:p>
            <a:pPr>
              <a:defRPr/>
            </a:pPr>
            <a:r>
              <a:rPr lang="fa-IR" sz="3200" dirty="0" smtClean="0">
                <a:cs typeface="B Titr" pitchFamily="2" charset="-78"/>
              </a:rPr>
              <a:t>2-مرکز بین المللی محققان ویلسون</a:t>
            </a:r>
            <a:r>
              <a:rPr lang="fa-IR" sz="3200" dirty="0" smtClean="0">
                <a:cs typeface="B Badr" pitchFamily="2" charset="-78"/>
              </a:rPr>
              <a:t>:</a:t>
            </a:r>
            <a:r>
              <a:rPr lang="fa-IR" dirty="0" smtClean="0">
                <a:cs typeface="B Badr" pitchFamily="2" charset="-78"/>
              </a:rPr>
              <a:t/>
            </a:r>
            <a:br>
              <a:rPr lang="fa-IR" dirty="0" smtClean="0">
                <a:cs typeface="B Badr" pitchFamily="2" charset="-78"/>
              </a:rPr>
            </a:br>
            <a:endParaRPr lang="en-US" dirty="0"/>
          </a:p>
        </p:txBody>
      </p:sp>
      <p:pic>
        <p:nvPicPr>
          <p:cNvPr id="5" name="Content Placeholder 4" descr="untitled2.jpg"/>
          <p:cNvPicPr>
            <a:picLocks noGrp="1" noChangeAspect="1"/>
          </p:cNvPicPr>
          <p:nvPr>
            <p:ph idx="1"/>
          </p:nvPr>
        </p:nvPicPr>
        <p:blipFill>
          <a:blip r:embed="rId3"/>
          <a:srcRect/>
          <a:stretch>
            <a:fillRect/>
          </a:stretch>
        </p:blipFill>
        <p:spPr>
          <a:xfrm>
            <a:off x="6429375" y="280988"/>
            <a:ext cx="2257425" cy="1862137"/>
          </a:xfrm>
        </p:spPr>
      </p:pic>
      <p:sp>
        <p:nvSpPr>
          <p:cNvPr id="10244" name="Text Placeholder 4"/>
          <p:cNvSpPr>
            <a:spLocks noGrp="1"/>
          </p:cNvSpPr>
          <p:nvPr>
            <p:ph type="body" sz="half" idx="2"/>
          </p:nvPr>
        </p:nvSpPr>
        <p:spPr>
          <a:xfrm>
            <a:off x="357188" y="2286000"/>
            <a:ext cx="8429625" cy="4071938"/>
          </a:xfrm>
          <a:gradFill rotWithShape="1">
            <a:gsLst>
              <a:gs pos="0">
                <a:srgbClr val="E6DCAC"/>
              </a:gs>
              <a:gs pos="12000">
                <a:srgbClr val="E6D78A"/>
              </a:gs>
              <a:gs pos="30000">
                <a:srgbClr val="C7AC4C"/>
              </a:gs>
              <a:gs pos="45000">
                <a:srgbClr val="E6D78A"/>
              </a:gs>
              <a:gs pos="77000">
                <a:srgbClr val="C7AC4C"/>
              </a:gs>
              <a:gs pos="100000">
                <a:srgbClr val="E6DCAC"/>
              </a:gs>
            </a:gsLst>
            <a:lin ang="13500000"/>
          </a:gradFill>
        </p:spPr>
        <p:txBody>
          <a:bodyPr/>
          <a:lstStyle/>
          <a:p>
            <a:r>
              <a:rPr lang="fa-IR" sz="3200" b="1" smtClean="0">
                <a:cs typeface="B Badr" pitchFamily="2" charset="-78"/>
              </a:rPr>
              <a:t>  این مرکز آمریکایی اسراییلی بوسیله کنگره آمریکا درسال 1968م در واشنگتن تاسیس شد. این موسسه دارای ردیف بودجه سالانه از دولت آمریکا است که بزرگترین همایشهای آن درباره ایران برگزار شده است.</a:t>
            </a:r>
          </a:p>
          <a:p>
            <a:r>
              <a:rPr lang="fa-IR" sz="4000" b="1" smtClean="0">
                <a:cs typeface="B Badr" pitchFamily="2" charset="-78"/>
              </a:rPr>
              <a:t>    هاله اسفند یاری </a:t>
            </a:r>
            <a:r>
              <a:rPr lang="fa-IR" sz="2800" b="1" smtClean="0">
                <a:cs typeface="B Badr" pitchFamily="2" charset="-78"/>
              </a:rPr>
              <a:t>مدیر ارشد این مرکز بوده وبا ماموریت مستقیم ازمرکز  راههای فروپاشی وانقلاب از درون ایران را دنبال میکرده است</a:t>
            </a:r>
          </a:p>
          <a:p>
            <a:r>
              <a:rPr lang="en-US" sz="2800" b="1" smtClean="0">
                <a:cs typeface="B Badr" pitchFamily="2" charset="-78"/>
              </a:rPr>
              <a:t>    </a:t>
            </a:r>
            <a:r>
              <a:rPr lang="fa-IR" sz="2800" b="1" smtClean="0">
                <a:cs typeface="B Badr" pitchFamily="2" charset="-78"/>
              </a:rPr>
              <a:t>دراردیبهشت 86 با اعترافات جهانبگلو، اسفندیاری هم دستگیر می شود. </a:t>
            </a:r>
            <a:endParaRPr lang="en-US" sz="2800" b="1" smtClean="0">
              <a:cs typeface="B Badr" pitchFamily="2" charset="-78"/>
            </a:endParaRPr>
          </a:p>
        </p:txBody>
      </p:sp>
    </p:spTree>
  </p:cSld>
  <p:clrMapOvr>
    <a:masterClrMapping/>
  </p:clrMapOvr>
  <p:transition spd="me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244">
                                            <p:bg/>
                                          </p:spTgt>
                                        </p:tgtEl>
                                        <p:attrNameLst>
                                          <p:attrName>style.visibility</p:attrName>
                                        </p:attrNameLst>
                                      </p:cBhvr>
                                      <p:to>
                                        <p:strVal val="visible"/>
                                      </p:to>
                                    </p:set>
                                    <p:animEffect transition="in" filter="strips(downLeft)">
                                      <p:cBhvr>
                                        <p:cTn id="17" dur="1000"/>
                                        <p:tgtEl>
                                          <p:spTgt spid="1024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244">
                                            <p:txEl>
                                              <p:pRg st="0" end="0"/>
                                            </p:txEl>
                                          </p:spTgt>
                                        </p:tgtEl>
                                        <p:attrNameLst>
                                          <p:attrName>style.visibility</p:attrName>
                                        </p:attrNameLst>
                                      </p:cBhvr>
                                      <p:to>
                                        <p:strVal val="visible"/>
                                      </p:to>
                                    </p:set>
                                    <p:animEffect transition="in" filter="strips(downLeft)">
                                      <p:cBhvr>
                                        <p:cTn id="22" dur="1000"/>
                                        <p:tgtEl>
                                          <p:spTgt spid="102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244">
                                            <p:txEl>
                                              <p:pRg st="1" end="1"/>
                                            </p:txEl>
                                          </p:spTgt>
                                        </p:tgtEl>
                                        <p:attrNameLst>
                                          <p:attrName>style.visibility</p:attrName>
                                        </p:attrNameLst>
                                      </p:cBhvr>
                                      <p:to>
                                        <p:strVal val="visible"/>
                                      </p:to>
                                    </p:set>
                                    <p:animEffect transition="in" filter="strips(downLeft)">
                                      <p:cBhvr>
                                        <p:cTn id="27" dur="1000"/>
                                        <p:tgtEl>
                                          <p:spTgt spid="1024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0244">
                                            <p:txEl>
                                              <p:pRg st="2" end="2"/>
                                            </p:txEl>
                                          </p:spTgt>
                                        </p:tgtEl>
                                        <p:attrNameLst>
                                          <p:attrName>style.visibility</p:attrName>
                                        </p:attrNameLst>
                                      </p:cBhvr>
                                      <p:to>
                                        <p:strVal val="visible"/>
                                      </p:to>
                                    </p:set>
                                    <p:animEffect transition="in" filter="strips(downLeft)">
                                      <p:cBhvr>
                                        <p:cTn id="32" dur="1000"/>
                                        <p:tgtEl>
                                          <p:spTgt spid="102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244"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مخملی</Template>
  <TotalTime>25</TotalTime>
  <Words>1804</Words>
  <Application>Microsoft Office PowerPoint</Application>
  <PresentationFormat>On-screen Show (4:3)</PresentationFormat>
  <Paragraphs>148</Paragraphs>
  <Slides>54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Arial</vt:lpstr>
      <vt:lpstr>B Badr</vt:lpstr>
      <vt:lpstr>B Homa</vt:lpstr>
      <vt:lpstr>B Jadid</vt:lpstr>
      <vt:lpstr>B Lotus</vt:lpstr>
      <vt:lpstr>B Titr</vt:lpstr>
      <vt:lpstr>B Traffic</vt:lpstr>
      <vt:lpstr>Calibri</vt:lpstr>
      <vt:lpstr>Colonna MT</vt:lpstr>
      <vt:lpstr>IranNastaliq</vt:lpstr>
      <vt:lpstr>Times New Roman</vt:lpstr>
      <vt:lpstr>Office Theme</vt:lpstr>
      <vt:lpstr>    تهیه وتدوین :             مهندس روح الله صنعتکار</vt:lpstr>
      <vt:lpstr>     انقلاب مخملی    </vt:lpstr>
      <vt:lpstr>نظریه پرداز اصلی تفکر انقلاب مخملی فردی است به نام آقای  جین شارپ دکترای فلسفه و استاد علوم سیاسی چندین دانشگاه آمریکا و عضو ارشد اندیشکده آلبرت انیشتین می باشد. که از اواسط قرن بیستم نظریه خود را تبیین کرد. او 198 مورد از تعالیم و دستورات کودتای مخملی را در کتاب معروف خود به نام « از دیکتاتوری تا دمکراسی» آورد . او این کتاب را در سال 1993 یعنی حدود 16 سال پیش منتشر کرد.  </vt:lpstr>
      <vt:lpstr>     جالب است بدانید این کتاب به وسیله موسسه آلبرت انیشتین به زبانهای مختلفی از جمله فارسی ترجمه شده و در دسترس کاربران اینترنتی قرار داده است.         کتابی با حدود 70 صفحه و شامل 10 فصل و شامل همه فرامین اجرایی کردن انقلاب مخملی برای براندازی به صورت کاملا کاربردی می باشد. با خواندن این دستورات آقای جین شارپ، به راحتی می توانیم بفهمیم که آقایان اصلاح طلب در واقع کپی این تعلیمات  را در ایران پیاده کرده اند و چیزی از خود نداشته اند. </vt:lpstr>
      <vt:lpstr>        در زیر به چند نمونه از آن اشاره می شود:  1-انجام سخنرانیهای عمومی (سخنرانیهای موسوی وحامیان وی در خیابان) 2-دادن بیانه های مختلف (بیانیه های مکررموسوی و کروبی) 3-استفاده از شعار ها و نمادها (یک یا حسین تا میر حسین  وشعارالله اکبرو...) 4-تجمع واعتصاب های دانشجویی 5-استفاده ار رنگها و اشکال (رنگ سبز و مچ بند و سربند و ...) 6-استفاده گسترده از رسانه ای داخلی و خارجی  7-نافرمانی اجتماعی و تحصن (تحصن نمایندگان مجلس ششم و ...) 8-تخریب اموال عمومی و راهبندان خیابانی 9-تشویق به اعتصابات کارگری و صنعتی 10-برگزاری تشییع جنازه ومراسمات  مردگان اعتراضات سیاسی</vt:lpstr>
      <vt:lpstr>چیستی انقلاب مخملی</vt:lpstr>
      <vt:lpstr> مسئول اجرا: </vt:lpstr>
      <vt:lpstr>بنیادهای مخملی 1-بنیاد اعانه ملی برای دموکراسی((NED این بنیاد توسط دولت ریگان درسال 1983برای تقویت موسسات دموکراتیک در کشورهای دیگر به عنوان یک سازمان غیر دولتی و تاسیس شد. سخنان کنت تیمرمن (رئیس بنیاد)در 11ژوئن2009 :  صحبت از یک انقلاب سبز در ایران است  NEDدر طول دهه گذشته میلیونهادلار صرف گسترش انقلابهای رنگی درکشورهایی همچون اوکراین وصربستان کرده که بخشی از این پول به دست حامیان میر حسین موسوی رسیده است.  (مجله آمریکایی  فارین پالیسی) رامین جهانبگلو در سال 1376بر پایه ماموریتی مخفی از همین نهاد وارد ایران شد.</vt:lpstr>
      <vt:lpstr>2-مرکز بین المللی محققان ویلسون: </vt:lpstr>
      <vt:lpstr>3-بنیاد سوروس (موسسه جامعه باز    osi society institute open )</vt:lpstr>
      <vt:lpstr>3- موسسه آلبرت انشتین</vt:lpstr>
      <vt:lpstr>مرکز سابان ایالات متحده آمریکا در یک گزارش 160 صفحه ای مسایل مهمی از انجام این کودتا های مخملی را  در ایران افشا کرد. این مرکز که وابسته به اندیشکده آمریکایی بروکینگز می باشد در این گزارش مفصل می نویسد ما با انجام مطالعات گسترده به این نتیجه  رسیده ایم که در کنار گزینه های نظامی و  دیپلماتیک، بهترین راه برای سرنگونی حکومت فعلی ایران روش کودتای مخملی است. این مرکز در گزارشی با عنوان « کدام راه به سمت ایران» گزینه های این کودتا را به خوبی بررسی می نمایند. این گزارش توسط 6 نفر از استراتژیستهای با سابقه آمریکایی به رهبری آقای کنت ام پولاک، مدیر سابان و «مارتین ایندایک» سفیر سابق آمریکا در اسراییل نوشته شده است. </vt:lpstr>
      <vt:lpstr> فصل ششم این گزارش با عنوان «انقلاب مخملی در ایران » موضوع را عمیقا بررسی کرده است.  در این گزارش اسباب و عوامل این انقلاب به شرح زیر آورده شده است: 1-وجود یک رهبر محلی که مخالف روند کنونی است.  2-در صحنه آمدن مخالفان جمهوری اسلامی که علاقمند به آمریکا هستند. 3-استفاده از لیدرها و رهبران پراگماتیست در درون جمهوری اسلامی که علاقه مند ایجاد تغییر و رفورم باشند.  4-هدایت انقلاب به سمت اغتشاش و آشوب خیابانی با هدایت اپوزیسیون </vt:lpstr>
      <vt:lpstr> 5-نقش های دیگر آمریکا در این کودتا:  1-5. واگذاری کمکهای مالی از طریق رابطان خود برای پشتیبانی از کودتا 2-5. حمایت همه جانبه از رهبران محلی انقلاب مخملی 3-5 .استفاده از دانشجویان و کشاندن آنها در معارضه با ایران 4-5. استفاده از زنان و نیز صنوف مختلف و کارگران  5-5. حمایتها باید در درجه اول مخفی باشد و در صورت لزوم آشکار شود. 6-5. رسانه ها ی مطبوعاتی، ماهواره ای، فاکس، اینترنت نقش کلیدی در انجام کودتای مخملی را دارند. </vt:lpstr>
      <vt:lpstr> عناصر اپوزیسیونی که باید برای انجام کودتای مخملی از آنها استفاده کرد (طبق گزارش سابان) : </vt:lpstr>
      <vt:lpstr>4-عناصر خارج نشین مانند رضا پهلوی و اکبر گنجی :           اینها به عنوان سلطنت طلبان خارج نشین و در تقابل با جمهوری اسلامی بوده و کاتالیزور براندازی می باشند. </vt:lpstr>
      <vt:lpstr>در ادامه این گزارش آمده است : </vt:lpstr>
      <vt:lpstr> عامل تحقق انقلاب مخملی در ایران (درگزارش سابان) : </vt:lpstr>
      <vt:lpstr> و اما احتمالاتی که می توان به ضرر آمریکا باشد : </vt:lpstr>
      <vt:lpstr>       برای تغییر رژیم ایران، مطمئن ترین راه و جذابترین روش، انجام انقلاب مخملی در ایران است که ظهور یک             «رهبر کاریزماتیک اپوزیسیون»  می تواند تمامی معادلات آمریکا در خصوص براندازی ایران را چینش نماید. </vt:lpstr>
      <vt:lpstr>خبرگزاری ایرنا :</vt:lpstr>
      <vt:lpstr> روزی که خانم رایس وزیر خارجه سابق آمریکا موفق شد بودجه 85 میلیارد دلاری را برای تغییر رژیم در ایران از طریق کنگره در اختیار «خانه آزادی» موسسه زیر مجموعه سازمان سیا قرار دهد در برابر نمایندگان کنگره می گوید:   « ما توانستیم با یک براندازی نرم از لهستان و با جنبش همبستگی تا پشت مرزهای روسیه، انقلاب رنگین را سامان دهیم و رژیم های حاکم را ساقط و رژیم های دموکراتیک مورد نظر آمریکا را به قدرت برسانیم تنها راه برای تغییر نظام در ایران، استفاده از همین تجربه است» </vt:lpstr>
      <vt:lpstr>مسئله انتخابات (پاشنه آشیل):</vt:lpstr>
      <vt:lpstr>گزارش شبکه آرتی.آر روسیه :</vt:lpstr>
      <vt:lpstr> 1-وجود یک کاندیدای کاریزما و مخالف منافع غرب و تخریب گسترده وی. 2-وجود یک کاندیدای مخالف نظام که بتواند رهبری اپوزیسیون را بر عهده گیرد. 3-اتهام علیه نظام برای تقلب در انتخابات و لزوم وجود ناظران غیر قانونی. </vt:lpstr>
      <vt:lpstr>  4- بستن اتهامات گسترده به مخالفان غربگرایی مانند دروغ گویی، فساد مالی، فساد سیاسی و ناکارآمدی. 5- دعوت به بازشماری آرا انتخاباتی و فشاربرای پذیرش نظر مخالفان و ایجاد فضای تردید عمومی. 6- دعوت به انجام نافرمانی های مدنی به خاطر عدم صلاحیت فرد منتخب. 7- اعلام پیروزی پیش از موعد و زودرس نامزد غربگرا  </vt:lpstr>
      <vt:lpstr> نیم نگاهی به انجام پروژه انقلاب مخملی در ایران : )مستندات) </vt:lpstr>
      <vt:lpstr> -  مدتها قبل از انتخابات  نومحافظه کاران امریکا از وقوع    کودتای سبز    پس از انتخابات ایران خبر داده بودند.   -  انکار اتهام کودتای مخملی از سوی سران اصلاحات خود بخشی از پروژه کودتا است. (کیهان 18/6/88)</vt:lpstr>
      <vt:lpstr>PowerPoint Presentation</vt:lpstr>
      <vt:lpstr>PowerPoint Presentation</vt:lpstr>
      <vt:lpstr>PowerPoint Presentation</vt:lpstr>
      <vt:lpstr>اعتراف ابطحی در  دادگاه :  تقلبدرانتخابات اسم رمزآشوب ها بود که در آن تمرین پهن شدن مردم در خیابانها وجود داشت. من و خاتمی در سفر از شهر ری تا پاسداران در سال 76 تمرین گسترده نگهداری مردم در خیابانها را کردیم چرا که این تمرین در چارچوب تقلب در انتخابات خیلی معنی دار بود. خاتمی به مردم خیانت کرد. </vt:lpstr>
      <vt:lpstr>سایت رجا نیوز :   فیلم انقلاب مخملی در صربستان که توسط بنیاد سورس ترجمه شده بود و شباهتهای بسیار زیادی با وقوع انقلاب مخملی در ایران داشت در منزل سعید حجاریان کشف شد. فقط در یک مورد حجاریان از سوروس از طریق سهراب رزاقی 300 میلیون تومان برای عملیاتی کردن یک برنامه 5 ساله در یافت کرده است. </vt:lpstr>
      <vt:lpstr>اهداف بنیاد سوروس در  اعترافات کیان تاج بخش : 1-کمک به افراد همسو وشکل دهی تیمها و گروهها 2-شناسایی نهادهای غیر دولتی برای تشکیل osi(موسسه جامعه باز) 3- یارگیری در دولت وکسب مجوزبرای موسسات واما ما ایران را در مرحله اول . پاکستان را در مرحله دوم وترکیه رادرمرحله سوم  می دانیم.</vt:lpstr>
      <vt:lpstr>جورج سوروس در( 2دیدارخصوصی) : خاتمي به من گفت با حكومت مذهبي نمي‌توان به دمكراسي دست يافت.</vt:lpstr>
      <vt:lpstr> سایت رجا :  بیش از 30 هزار پست الکترونیکی را برای هماهنگی ایجاد فضای آشوب پس از انتخابات سازماندهی کرده بودند که به شکل هرمی تا 3 میلیون پست الکترونیکی را هدایت  می نمود. این تعداد سبب سازماندهی حدود 360 هزار نفربرای هدایت سازمان رای وانجام مانورهای خیا بانی شده بود. </vt:lpstr>
      <vt:lpstr> حسین رسام ( تحلیلگر ارشد سفارت انگلیس) :  ما سفارت انگلیس را از طریق ماهر مشاور ارشد میر حسین موسوی در جریان امور قرار می دادیم. در طول 5سال اخیر 130 مرتبط با سفارت انگلیس ودر طول یکسال اخیر 50 نفر دیگر را جذب کردیم وتلاش ما استفاده از این انتخابات برای فروپاشی ویا تغییر رفتار نظام بود. </vt:lpstr>
      <vt:lpstr>رجاوفارس نیوز:   مهدی هاشمی رفسنجانی در اواخر اسفند سال 87 قرارداد 5/4 میلیون دلاری با BBC فارسی منعقد کرده بود که از طریق استودیو داخلی واقع در قیطریه اخبار  آشوبها را مستقیما به شبکه های  ماهواره ای ارسال دارد. همچنین وی 18 روزنامه داخلی را برای برنامه های قبل و پس از انتخابات به هزینه قابل توجهی اجاره کرده بود. </vt:lpstr>
      <vt:lpstr>PowerPoint Presentation</vt:lpstr>
      <vt:lpstr> کمیته های      کودتای مخملی   در ایران : </vt:lpstr>
      <vt:lpstr>PowerPoint Presentation</vt:lpstr>
      <vt:lpstr>PowerPoint Presentation</vt:lpstr>
      <vt:lpstr>  کمیته تخریب : شامل 15 الی 20 نفر از نیروهای اخراجی و بازنشته یک مجموعه بوده و محوریت کمیته زیر نظر مهدی هاشمی فعال بوده است. وظایف : سازماندهی اراذل و اوباش، محور بندی خیابانها، درگیریها و تجهیز نیروها  (توضیح : کمیته مزبور سیستم پیشرفته مخابراتی را وارد کشور کرده بود و بخشی از تسلیحات اعم از سرد و گرم را برای آشوبهای خیابانی تهیه نموده است.) </vt:lpstr>
      <vt:lpstr>حال دقت کنید !</vt:lpstr>
      <vt:lpstr>رابرت بائردر مصاحبه شبکه voa آمریکا : من 21 سال در سازمان سیا بوده ام باید بگویم آمریکا در قبال ایران گزینه دیگری جز حمایت آشکار از تظاهرات خیابانی ندارد.</vt:lpstr>
      <vt:lpstr>PowerPoint Presentation</vt:lpstr>
      <vt:lpstr>  اعتراف کلینتون وزیر خارجه آمریکا                    در حمایت از آشوبگران :         ما حمایت گسترده ای از معترضان به انتخابات ایران انجام داده ایم و به این حمایت ادامه می دهیم. </vt:lpstr>
      <vt:lpstr>  محمد خاتمی : اگر می خواهید واقعیت را بدانیدوحقیقت در مورد انتخابات مشخص شود آن را به رفراندوم بگذارید.  </vt:lpstr>
      <vt:lpstr>علی اکبر محتشمی پور در دیدار با برخی اعضاء          شورای نگهبان:</vt:lpstr>
      <vt:lpstr>PowerPoint Presentation</vt:lpstr>
      <vt:lpstr> مجله آلمانی -  صهیونیستی اشپیگل :  اعتراض در ایران دیگر تقلب در انتخابات نیست بلکه هدف پایان دادن به جمهوری اسلامی است. دست بر قضا موسوی باید رهبر سرنگونی باشد. اپوزیسیون در ایران موسوی را برای رسیدن به هدف خود در مقابل رژیم برگزیده است، این هدف او نیست اما باید پیروز شود. </vt:lpstr>
      <vt:lpstr>PowerPoint Presentation</vt:lpstr>
      <vt:lpstr>من به شما عرض میکنم اینها (عوامل فتنه) نا امید نیستند دارند قضایا را دنبال میکنند به این زودی هم زمین نمی گذارند البته موفق نمی شوند وشکست می خورند ولی میزان آگاهی وبصیرت  ، خسارت وضرار ما را کمتر می کند. رهبر معظم انقلاب در دیدار دانشجویان  88/6/4</vt:lpstr>
      <vt:lpstr>والعاقبه للمتقین</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تهیه وتدوین :             مهندس روح الله صنعتکار</dc:title>
  <dc:creator>MRT</dc:creator>
  <cp:lastModifiedBy>MRT</cp:lastModifiedBy>
  <cp:revision>4</cp:revision>
  <dcterms:created xsi:type="dcterms:W3CDTF">2019-01-02T12:35:53Z</dcterms:created>
  <dcterms:modified xsi:type="dcterms:W3CDTF">2019-01-02T13:01:04Z</dcterms:modified>
</cp:coreProperties>
</file>