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948" r:id="rId1"/>
  </p:sldMasterIdLst>
  <p:notesMasterIdLst>
    <p:notesMasterId r:id="rId29"/>
  </p:notesMasterIdLst>
  <p:handoutMasterIdLst>
    <p:handoutMasterId r:id="rId30"/>
  </p:handoutMasterIdLst>
  <p:sldIdLst>
    <p:sldId id="283" r:id="rId2"/>
    <p:sldId id="288" r:id="rId3"/>
    <p:sldId id="298" r:id="rId4"/>
    <p:sldId id="297" r:id="rId5"/>
    <p:sldId id="290" r:id="rId6"/>
    <p:sldId id="291" r:id="rId7"/>
    <p:sldId id="292" r:id="rId8"/>
    <p:sldId id="259" r:id="rId9"/>
    <p:sldId id="285" r:id="rId10"/>
    <p:sldId id="286" r:id="rId11"/>
    <p:sldId id="287" r:id="rId12"/>
    <p:sldId id="293" r:id="rId13"/>
    <p:sldId id="294" r:id="rId14"/>
    <p:sldId id="317" r:id="rId15"/>
    <p:sldId id="316" r:id="rId16"/>
    <p:sldId id="299" r:id="rId17"/>
    <p:sldId id="300" r:id="rId18"/>
    <p:sldId id="301" r:id="rId19"/>
    <p:sldId id="302" r:id="rId20"/>
    <p:sldId id="303" r:id="rId21"/>
    <p:sldId id="321" r:id="rId22"/>
    <p:sldId id="304" r:id="rId23"/>
    <p:sldId id="318" r:id="rId24"/>
    <p:sldId id="319" r:id="rId25"/>
    <p:sldId id="305" r:id="rId26"/>
    <p:sldId id="320" r:id="rId27"/>
    <p:sldId id="282"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3B9DCD5-1DBC-4F28-A6BA-5F365A2F95B6}">
          <p14:sldIdLst>
            <p14:sldId id="283"/>
            <p14:sldId id="288"/>
            <p14:sldId id="298"/>
            <p14:sldId id="297"/>
            <p14:sldId id="290"/>
            <p14:sldId id="291"/>
            <p14:sldId id="292"/>
            <p14:sldId id="259"/>
            <p14:sldId id="285"/>
            <p14:sldId id="286"/>
            <p14:sldId id="287"/>
            <p14:sldId id="293"/>
            <p14:sldId id="294"/>
            <p14:sldId id="317"/>
            <p14:sldId id="316"/>
            <p14:sldId id="299"/>
            <p14:sldId id="300"/>
            <p14:sldId id="301"/>
            <p14:sldId id="302"/>
            <p14:sldId id="303"/>
            <p14:sldId id="321"/>
            <p14:sldId id="304"/>
            <p14:sldId id="318"/>
            <p14:sldId id="319"/>
            <p14:sldId id="305"/>
            <p14:sldId id="320"/>
            <p14:sldId id="28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99667" autoAdjust="0"/>
  </p:normalViewPr>
  <p:slideViewPr>
    <p:cSldViewPr>
      <p:cViewPr varScale="1">
        <p:scale>
          <a:sx n="82" d="100"/>
          <a:sy n="82" d="100"/>
        </p:scale>
        <p:origin x="222"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972564" y="2"/>
            <a:ext cx="3037839" cy="464820"/>
          </a:xfrm>
          <a:prstGeom prst="rect">
            <a:avLst/>
          </a:prstGeom>
        </p:spPr>
        <p:txBody>
          <a:bodyPr vert="horz" lIns="91431" tIns="45716" rIns="91431" bIns="45716" rtlCol="1"/>
          <a:lstStyle>
            <a:lvl1pPr algn="r">
              <a:defRPr sz="1100"/>
            </a:lvl1pPr>
          </a:lstStyle>
          <a:p>
            <a:endParaRPr lang="fa-IR"/>
          </a:p>
        </p:txBody>
      </p:sp>
      <p:sp>
        <p:nvSpPr>
          <p:cNvPr id="3" name="Date Placeholder 2"/>
          <p:cNvSpPr>
            <a:spLocks noGrp="1"/>
          </p:cNvSpPr>
          <p:nvPr>
            <p:ph type="dt" sz="quarter" idx="1"/>
          </p:nvPr>
        </p:nvSpPr>
        <p:spPr>
          <a:xfrm>
            <a:off x="1625" y="2"/>
            <a:ext cx="3037839" cy="464820"/>
          </a:xfrm>
          <a:prstGeom prst="rect">
            <a:avLst/>
          </a:prstGeom>
        </p:spPr>
        <p:txBody>
          <a:bodyPr vert="horz" lIns="91431" tIns="45716" rIns="91431" bIns="45716" rtlCol="1"/>
          <a:lstStyle>
            <a:lvl1pPr algn="l">
              <a:defRPr sz="1100"/>
            </a:lvl1pPr>
          </a:lstStyle>
          <a:p>
            <a:fld id="{7678DF19-D768-4458-B83F-A77CEFC5DBDD}" type="datetimeFigureOut">
              <a:rPr lang="fa-IR" smtClean="0"/>
              <a:pPr/>
              <a:t>02/05/1440</a:t>
            </a:fld>
            <a:endParaRPr lang="fa-IR"/>
          </a:p>
        </p:txBody>
      </p:sp>
      <p:sp>
        <p:nvSpPr>
          <p:cNvPr id="4" name="Footer Placeholder 3"/>
          <p:cNvSpPr>
            <a:spLocks noGrp="1"/>
          </p:cNvSpPr>
          <p:nvPr>
            <p:ph type="ftr" sz="quarter" idx="2"/>
          </p:nvPr>
        </p:nvSpPr>
        <p:spPr>
          <a:xfrm>
            <a:off x="3972564" y="8829967"/>
            <a:ext cx="3037839" cy="464820"/>
          </a:xfrm>
          <a:prstGeom prst="rect">
            <a:avLst/>
          </a:prstGeom>
        </p:spPr>
        <p:txBody>
          <a:bodyPr vert="horz" lIns="91431" tIns="45716" rIns="91431" bIns="45716" rtlCol="1" anchor="b"/>
          <a:lstStyle>
            <a:lvl1pPr algn="r">
              <a:defRPr sz="1100"/>
            </a:lvl1pPr>
          </a:lstStyle>
          <a:p>
            <a:endParaRPr lang="fa-IR"/>
          </a:p>
        </p:txBody>
      </p:sp>
      <p:sp>
        <p:nvSpPr>
          <p:cNvPr id="5" name="Slide Number Placeholder 4"/>
          <p:cNvSpPr>
            <a:spLocks noGrp="1"/>
          </p:cNvSpPr>
          <p:nvPr>
            <p:ph type="sldNum" sz="quarter" idx="3"/>
          </p:nvPr>
        </p:nvSpPr>
        <p:spPr>
          <a:xfrm>
            <a:off x="1625" y="8829967"/>
            <a:ext cx="3037839" cy="464820"/>
          </a:xfrm>
          <a:prstGeom prst="rect">
            <a:avLst/>
          </a:prstGeom>
        </p:spPr>
        <p:txBody>
          <a:bodyPr vert="horz" lIns="91431" tIns="45716" rIns="91431" bIns="45716" rtlCol="1" anchor="b"/>
          <a:lstStyle>
            <a:lvl1pPr algn="l">
              <a:defRPr sz="1100"/>
            </a:lvl1pPr>
          </a:lstStyle>
          <a:p>
            <a:fld id="{D7E4D422-3A2D-4303-97B0-CECC02736714}" type="slidenum">
              <a:rPr lang="fa-IR" smtClean="0"/>
              <a:pPr/>
              <a:t>‹#›</a:t>
            </a:fld>
            <a:endParaRPr lang="fa-IR"/>
          </a:p>
        </p:txBody>
      </p:sp>
    </p:spTree>
    <p:extLst>
      <p:ext uri="{BB962C8B-B14F-4D97-AF65-F5344CB8AC3E}">
        <p14:creationId xmlns:p14="http://schemas.microsoft.com/office/powerpoint/2010/main" val="19297959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37839" cy="464820"/>
          </a:xfrm>
          <a:prstGeom prst="rect">
            <a:avLst/>
          </a:prstGeom>
        </p:spPr>
        <p:txBody>
          <a:bodyPr vert="horz" lIns="91431" tIns="45716" rIns="91431" bIns="45716" rtlCol="0"/>
          <a:lstStyle>
            <a:lvl1pPr algn="l">
              <a:defRPr sz="1100"/>
            </a:lvl1pPr>
          </a:lstStyle>
          <a:p>
            <a:endParaRPr lang="en-US"/>
          </a:p>
        </p:txBody>
      </p:sp>
      <p:sp>
        <p:nvSpPr>
          <p:cNvPr id="3" name="Date Placeholder 2"/>
          <p:cNvSpPr>
            <a:spLocks noGrp="1"/>
          </p:cNvSpPr>
          <p:nvPr>
            <p:ph type="dt" idx="1"/>
          </p:nvPr>
        </p:nvSpPr>
        <p:spPr>
          <a:xfrm>
            <a:off x="3970941" y="2"/>
            <a:ext cx="3037839" cy="464820"/>
          </a:xfrm>
          <a:prstGeom prst="rect">
            <a:avLst/>
          </a:prstGeom>
        </p:spPr>
        <p:txBody>
          <a:bodyPr vert="horz" lIns="91431" tIns="45716" rIns="91431" bIns="45716" rtlCol="0"/>
          <a:lstStyle>
            <a:lvl1pPr algn="r">
              <a:defRPr sz="1100"/>
            </a:lvl1pPr>
          </a:lstStyle>
          <a:p>
            <a:fld id="{1C9E0555-AD03-46FF-BF87-EA1DCF461548}" type="datetimeFigureOut">
              <a:rPr lang="en-US" smtClean="0"/>
              <a:pPr/>
              <a:t>1/8/2019</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31" tIns="45716" rIns="91431" bIns="45716" rtlCol="0" anchor="ctr"/>
          <a:lstStyle/>
          <a:p>
            <a:endParaRPr lang="en-US"/>
          </a:p>
        </p:txBody>
      </p:sp>
      <p:sp>
        <p:nvSpPr>
          <p:cNvPr id="5" name="Notes Placeholder 4"/>
          <p:cNvSpPr>
            <a:spLocks noGrp="1"/>
          </p:cNvSpPr>
          <p:nvPr>
            <p:ph type="body" sz="quarter" idx="3"/>
          </p:nvPr>
        </p:nvSpPr>
        <p:spPr>
          <a:xfrm>
            <a:off x="701042" y="4415791"/>
            <a:ext cx="5608320" cy="4183380"/>
          </a:xfrm>
          <a:prstGeom prst="rect">
            <a:avLst/>
          </a:prstGeom>
        </p:spPr>
        <p:txBody>
          <a:bodyPr vert="horz" lIns="91431" tIns="45716" rIns="91431" bIns="4571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829967"/>
            <a:ext cx="3037839" cy="464820"/>
          </a:xfrm>
          <a:prstGeom prst="rect">
            <a:avLst/>
          </a:prstGeom>
        </p:spPr>
        <p:txBody>
          <a:bodyPr vert="horz" lIns="91431" tIns="45716" rIns="91431" bIns="45716" rtlCol="0" anchor="b"/>
          <a:lstStyle>
            <a:lvl1pPr algn="l">
              <a:defRPr sz="1100"/>
            </a:lvl1pPr>
          </a:lstStyle>
          <a:p>
            <a:endParaRPr lang="en-US"/>
          </a:p>
        </p:txBody>
      </p:sp>
      <p:sp>
        <p:nvSpPr>
          <p:cNvPr id="7" name="Slide Number Placeholder 6"/>
          <p:cNvSpPr>
            <a:spLocks noGrp="1"/>
          </p:cNvSpPr>
          <p:nvPr>
            <p:ph type="sldNum" sz="quarter" idx="5"/>
          </p:nvPr>
        </p:nvSpPr>
        <p:spPr>
          <a:xfrm>
            <a:off x="3970941" y="8829967"/>
            <a:ext cx="3037839" cy="464820"/>
          </a:xfrm>
          <a:prstGeom prst="rect">
            <a:avLst/>
          </a:prstGeom>
        </p:spPr>
        <p:txBody>
          <a:bodyPr vert="horz" lIns="91431" tIns="45716" rIns="91431" bIns="45716" rtlCol="0" anchor="b"/>
          <a:lstStyle>
            <a:lvl1pPr algn="r">
              <a:defRPr sz="1100"/>
            </a:lvl1pPr>
          </a:lstStyle>
          <a:p>
            <a:fld id="{5F1E1DF2-0A9F-42F1-A22B-7782CE8E247B}" type="slidenum">
              <a:rPr lang="en-US" smtClean="0"/>
              <a:pPr/>
              <a:t>‹#›</a:t>
            </a:fld>
            <a:endParaRPr lang="en-US"/>
          </a:p>
        </p:txBody>
      </p:sp>
    </p:spTree>
    <p:extLst>
      <p:ext uri="{BB962C8B-B14F-4D97-AF65-F5344CB8AC3E}">
        <p14:creationId xmlns:p14="http://schemas.microsoft.com/office/powerpoint/2010/main" val="2335366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1E1DF2-0A9F-42F1-A22B-7782CE8E247B}" type="slidenum">
              <a:rPr lang="en-US" smtClean="0"/>
              <a:pPr/>
              <a:t>1</a:t>
            </a:fld>
            <a:endParaRPr lang="en-US"/>
          </a:p>
        </p:txBody>
      </p:sp>
    </p:spTree>
    <p:extLst>
      <p:ext uri="{BB962C8B-B14F-4D97-AF65-F5344CB8AC3E}">
        <p14:creationId xmlns:p14="http://schemas.microsoft.com/office/powerpoint/2010/main" val="1819494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1E1DF2-0A9F-42F1-A22B-7782CE8E247B}" type="slidenum">
              <a:rPr lang="en-US" smtClean="0"/>
              <a:pPr/>
              <a:t>2</a:t>
            </a:fld>
            <a:endParaRPr lang="en-US"/>
          </a:p>
        </p:txBody>
      </p:sp>
    </p:spTree>
    <p:extLst>
      <p:ext uri="{BB962C8B-B14F-4D97-AF65-F5344CB8AC3E}">
        <p14:creationId xmlns:p14="http://schemas.microsoft.com/office/powerpoint/2010/main" val="4207056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12192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0" y="0"/>
            <a:ext cx="12192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Rectangle 12"/>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Oval 13"/>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ubtitle 2"/>
          <p:cNvSpPr>
            <a:spLocks noGrp="1"/>
          </p:cNvSpPr>
          <p:nvPr>
            <p:ph type="subTitle" idx="1"/>
          </p:nvPr>
        </p:nvSpPr>
        <p:spPr>
          <a:xfrm>
            <a:off x="1965060" y="5052546"/>
            <a:ext cx="7516013"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490EF29-557B-4002-B3B6-5D8FED472FC7}" type="datetime1">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10AD24-2BD9-4E4A-9497-FBAC8115E66B}" type="slidenum">
              <a:rPr lang="en-US" smtClean="0"/>
              <a:pPr/>
              <a:t>‹#›</a:t>
            </a:fld>
            <a:endParaRPr lang="en-US"/>
          </a:p>
        </p:txBody>
      </p:sp>
      <p:sp>
        <p:nvSpPr>
          <p:cNvPr id="2" name="Title 1"/>
          <p:cNvSpPr>
            <a:spLocks noGrp="1"/>
          </p:cNvSpPr>
          <p:nvPr>
            <p:ph type="ctrTitle"/>
          </p:nvPr>
        </p:nvSpPr>
        <p:spPr>
          <a:xfrm>
            <a:off x="1090109" y="3132290"/>
            <a:ext cx="9567135"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540000" y="731519"/>
            <a:ext cx="85344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60E555-D2DE-458E-A2A3-CFF2274071F1}" type="datetime1">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10AD24-2BD9-4E4A-9497-FBAC8115E66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8344" y="376518"/>
            <a:ext cx="27432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432151" y="731520"/>
            <a:ext cx="6439049"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B8CDE6-8E45-42FD-86D5-D4ED3020DD32}" type="datetime1">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10AD24-2BD9-4E4A-9497-FBAC8115E66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79D7E63-6974-4619-B8C3-0722C6809643}" type="datetime1">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10AD24-2BD9-4E4A-9497-FBAC8115E66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524000" y="731520"/>
            <a:ext cx="85344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Rectangle 8"/>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710927" y="2172648"/>
            <a:ext cx="7955555"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696584" y="4607511"/>
            <a:ext cx="7960659"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4D0C74-065A-4C6C-BAA3-BB3F34FD7487}" type="datetime1">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10AD24-2BD9-4E4A-9497-FBAC8115E66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2C39ADE-CC96-47FD-97D1-1837167A29C0}" type="datetime1">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10AD24-2BD9-4E4A-9497-FBAC8115E66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523999" y="731519"/>
            <a:ext cx="4462272"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6193536" y="731520"/>
            <a:ext cx="4462272"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41929" y="1400327"/>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6403"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6193367" y="1399032"/>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4FB43C4-55ED-40A0-AC31-2AFB2AA18F00}" type="datetime1">
              <a:rPr lang="en-US" smtClean="0"/>
              <a:t>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10AD24-2BD9-4E4A-9497-FBAC8115E66B}"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990F3E2-2EF7-47FE-BD2D-40F56531C340}" type="datetime1">
              <a:rPr lang="en-US" smtClean="0"/>
              <a:t>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10AD24-2BD9-4E4A-9497-FBAC8115E66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1545DF-DBEA-452F-9AA6-62A42BB1C8EC}" type="datetime1">
              <a:rPr lang="en-US" smtClean="0"/>
              <a:t>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10AD24-2BD9-4E4A-9497-FBAC8115E66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8794" y="2209801"/>
            <a:ext cx="4848113"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6124688" y="731520"/>
            <a:ext cx="5356113"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34354" y="3497802"/>
            <a:ext cx="4518213"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6ABC3D-4B3D-4DB5-B46B-B68087E6433D}" type="datetime1">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10AD24-2BD9-4E4A-9497-FBAC8115E66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Oval 10"/>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Picture Placeholder 2"/>
          <p:cNvSpPr>
            <a:spLocks noGrp="1"/>
          </p:cNvSpPr>
          <p:nvPr>
            <p:ph type="pic" idx="1"/>
          </p:nvPr>
        </p:nvSpPr>
        <p:spPr>
          <a:xfrm>
            <a:off x="5966900" y="1143000"/>
            <a:ext cx="54864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70516" y="1010486"/>
            <a:ext cx="4925485"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005CF1-E8FC-452B-8B7C-B94C421518F6}" type="datetime1">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10AD24-2BD9-4E4A-9497-FBAC8115E66B}" type="slidenum">
              <a:rPr lang="en-US" smtClean="0"/>
              <a:pPr/>
              <a:t>‹#›</a:t>
            </a:fld>
            <a:endParaRPr lang="en-US"/>
          </a:p>
        </p:txBody>
      </p:sp>
      <p:sp>
        <p:nvSpPr>
          <p:cNvPr id="2" name="Title 1"/>
          <p:cNvSpPr>
            <a:spLocks noGrp="1"/>
          </p:cNvSpPr>
          <p:nvPr>
            <p:ph type="title"/>
          </p:nvPr>
        </p:nvSpPr>
        <p:spPr>
          <a:xfrm>
            <a:off x="969691" y="4464421"/>
            <a:ext cx="8511384"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12192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0" y="0"/>
            <a:ext cx="12192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Rectangle 8"/>
          <p:cNvSpPr/>
          <p:nvPr/>
        </p:nvSpPr>
        <p:spPr>
          <a:xfrm>
            <a:off x="0" y="3768304"/>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p:cNvSpPr/>
          <p:nvPr/>
        </p:nvSpPr>
        <p:spPr>
          <a:xfrm>
            <a:off x="0" y="1600200"/>
            <a:ext cx="12192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2391053" y="4372168"/>
            <a:ext cx="8683348"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524000" y="732260"/>
            <a:ext cx="85344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00" y="6172201"/>
            <a:ext cx="33528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24410022-9495-46CF-92E9-5675409232F6}" type="datetime1">
              <a:rPr lang="en-US" smtClean="0"/>
              <a:t>1/8/2019</a:t>
            </a:fld>
            <a:endParaRPr lang="en-US"/>
          </a:p>
        </p:txBody>
      </p:sp>
      <p:sp>
        <p:nvSpPr>
          <p:cNvPr id="5" name="Footer Placeholder 4"/>
          <p:cNvSpPr>
            <a:spLocks noGrp="1"/>
          </p:cNvSpPr>
          <p:nvPr>
            <p:ph type="ftr" sz="quarter" idx="3"/>
          </p:nvPr>
        </p:nvSpPr>
        <p:spPr>
          <a:xfrm>
            <a:off x="609600" y="6172201"/>
            <a:ext cx="44704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5080000" y="6172201"/>
            <a:ext cx="24384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0610AD24-2BD9-4E4A-9497-FBAC8115E66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iming>
    <p:tnLst>
      <p:par>
        <p:cTn id="1" dur="indefinite" restart="never" nodeType="tmRoot"/>
      </p:par>
    </p:tnLst>
  </p:timing>
  <p:hf hdr="0" ft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تصویر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0610AD24-2BD9-4E4A-9497-FBAC8115E66B}" type="slidenum">
              <a:rPr lang="en-US" smtClean="0"/>
              <a:pPr/>
              <a:t>1</a:t>
            </a:fld>
            <a:endParaRPr lang="en-US"/>
          </a:p>
        </p:txBody>
      </p:sp>
    </p:spTree>
    <p:extLst>
      <p:ext uri="{BB962C8B-B14F-4D97-AF65-F5344CB8AC3E}">
        <p14:creationId xmlns:p14="http://schemas.microsoft.com/office/powerpoint/2010/main" val="3623476447"/>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35360" y="533400"/>
            <a:ext cx="11377264" cy="61722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rtl="1" fontAlgn="t">
              <a:lnSpc>
                <a:spcPct val="200000"/>
              </a:lnSpc>
              <a:buNone/>
            </a:pPr>
            <a:r>
              <a:rPr lang="fa-IR" sz="2400" dirty="0">
                <a:ln w="900" cmpd="sng">
                  <a:solidFill>
                    <a:schemeClr val="tx1"/>
                  </a:solidFill>
                  <a:prstDash val="solid"/>
                </a:ln>
                <a:solidFill>
                  <a:schemeClr val="tx1"/>
                </a:solidFill>
                <a:effectLst>
                  <a:innerShdw blurRad="101600" dist="76200" dir="5400000">
                    <a:schemeClr val="accent1">
                      <a:satMod val="190000"/>
                      <a:tint val="100000"/>
                      <a:alpha val="74000"/>
                    </a:schemeClr>
                  </a:innerShdw>
                </a:effectLst>
                <a:cs typeface="B Nazanin" pitchFamily="2" charset="-78"/>
              </a:rPr>
              <a:t/>
            </a:r>
            <a:br>
              <a:rPr lang="fa-IR" sz="2400" dirty="0">
                <a:ln w="900" cmpd="sng">
                  <a:solidFill>
                    <a:schemeClr val="tx1"/>
                  </a:solidFill>
                  <a:prstDash val="solid"/>
                </a:ln>
                <a:solidFill>
                  <a:schemeClr val="tx1"/>
                </a:solidFill>
                <a:effectLst>
                  <a:innerShdw blurRad="101600" dist="76200" dir="5400000">
                    <a:schemeClr val="accent1">
                      <a:satMod val="190000"/>
                      <a:tint val="100000"/>
                      <a:alpha val="74000"/>
                    </a:schemeClr>
                  </a:innerShdw>
                </a:effectLst>
                <a:cs typeface="B Nazanin" pitchFamily="2" charset="-78"/>
              </a:rPr>
            </a:br>
            <a:r>
              <a:rPr lang="fa-IR" sz="2000" dirty="0">
                <a:cs typeface="B Nazanin" pitchFamily="2" charset="-78"/>
              </a:rPr>
              <a:t/>
            </a:r>
            <a:br>
              <a:rPr lang="fa-IR" sz="2000" dirty="0">
                <a:cs typeface="B Nazanin" pitchFamily="2" charset="-78"/>
              </a:rPr>
            </a:br>
            <a:r>
              <a:rPr lang="fa-IR" sz="2000" dirty="0">
                <a:cs typeface="B Nazanin" pitchFamily="2" charset="-78"/>
              </a:rPr>
              <a:t/>
            </a:r>
            <a:br>
              <a:rPr lang="fa-IR" sz="2000" dirty="0">
                <a:cs typeface="B Nazanin" pitchFamily="2" charset="-78"/>
              </a:rPr>
            </a:br>
            <a:endParaRPr lang="en-US" sz="1600" b="0" dirty="0">
              <a:solidFill>
                <a:srgbClr val="7030A0"/>
              </a:solidFill>
              <a:effectLst/>
              <a:cs typeface="B Titr" pitchFamily="2" charset="-78"/>
            </a:endParaRPr>
          </a:p>
        </p:txBody>
      </p:sp>
      <p:pic>
        <p:nvPicPr>
          <p:cNvPr id="4" name="Picture 3" descr="I:\DCAF145E0CAXW3KJ5CA7211NDCASSHA5DCA13HM3RCAHJ7WGYCATGI4JACA110GJ7CA1SA0MICALPZBOVCAD5K7GHCAA3JNIICAZ78CC3CAXG33GSCANKEK8YCA23E20TCAXB6C6ECAMZQ19TCAES1EQLCARR15CN.jpg"/>
          <p:cNvPicPr>
            <a:picLocks noChangeAspect="1" noChangeArrowheads="1"/>
          </p:cNvPicPr>
          <p:nvPr/>
        </p:nvPicPr>
        <p:blipFill>
          <a:blip r:embed="rId2" cstate="print"/>
          <a:srcRect/>
          <a:stretch>
            <a:fillRect/>
          </a:stretch>
        </p:blipFill>
        <p:spPr bwMode="auto">
          <a:xfrm>
            <a:off x="119336" y="54194"/>
            <a:ext cx="855414" cy="64073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Slide Number Placeholder 2"/>
          <p:cNvSpPr>
            <a:spLocks noGrp="1"/>
          </p:cNvSpPr>
          <p:nvPr>
            <p:ph type="sldNum" sz="quarter" idx="12"/>
          </p:nvPr>
        </p:nvSpPr>
        <p:spPr/>
        <p:txBody>
          <a:bodyPr/>
          <a:lstStyle/>
          <a:p>
            <a:fld id="{0610AD24-2BD9-4E4A-9497-FBAC8115E66B}" type="slidenum">
              <a:rPr lang="en-US" smtClean="0"/>
              <a:pPr/>
              <a:t>10</a:t>
            </a:fld>
            <a:endParaRPr lang="en-US"/>
          </a:p>
        </p:txBody>
      </p:sp>
      <p:sp>
        <p:nvSpPr>
          <p:cNvPr id="5" name="Rectangle 4"/>
          <p:cNvSpPr/>
          <p:nvPr/>
        </p:nvSpPr>
        <p:spPr>
          <a:xfrm>
            <a:off x="344100" y="1203055"/>
            <a:ext cx="11377264" cy="4628447"/>
          </a:xfrm>
          <a:prstGeom prst="rect">
            <a:avLst/>
          </a:prstGeom>
        </p:spPr>
        <p:txBody>
          <a:bodyPr wrap="square">
            <a:spAutoFit/>
          </a:bodyPr>
          <a:lstStyle/>
          <a:p>
            <a:pPr algn="just" rtl="1">
              <a:lnSpc>
                <a:spcPct val="115000"/>
              </a:lnSpc>
              <a:spcAft>
                <a:spcPts val="1000"/>
              </a:spcAft>
            </a:pP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در </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نظام ولایی </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به معنای واقعی </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مردم سالاری دینی تحقق پیدا می کند زیرا اولاً حکومت برای مردم است و تمام جهت </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گیری ها </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و اقدامات در </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راستای منافع</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 مصالح و تامین نیازهای مادی و معنوی مردم می باشد نه خواسته ها و منافع هیات حاکمه و حقیقتا مردم سالار و مقصود اصلی هستند و ثانیاً </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گرچه </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مردم در اصل مشروعیت و انشاء ولایت نقش ندارند (زیرا ولایت شان ربوبی دارد و جز با نصب مستقیم یا غیرمستقیم خدا مشروعیت و حقانیت نمی یابد)  لکن در تحقق خارجی و فعلیت نظام ولایی نقش تعیین کننده با آنهاست و در واقع مقبولیت و مشارکت مردمی نظام مشروع الهی را عینیت و در عمل محقق می سازد </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a:t>
            </a:r>
          </a:p>
          <a:p>
            <a:pPr algn="just" rtl="1">
              <a:lnSpc>
                <a:spcPct val="150000"/>
              </a:lnSpc>
              <a:spcAft>
                <a:spcPts val="1000"/>
              </a:spcAft>
            </a:pP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 </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کسانی از نعمت ولایت تشریعی و سرپرستی خدا و نظام ولایی </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بهرهمند می گردند </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که با ایمان و پذیرش آگاهانه و مجاهدت عملی و قیام خود برای آن تلاش </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کنند چرا که: </a:t>
            </a:r>
          </a:p>
          <a:p>
            <a:pPr algn="just" rtl="1">
              <a:lnSpc>
                <a:spcPct val="150000"/>
              </a:lnSpc>
              <a:spcAft>
                <a:spcPts val="1000"/>
              </a:spcAft>
            </a:pPr>
            <a:r>
              <a:rPr lang="fa-IR" sz="2400" b="1" dirty="0">
                <a:ln w="900" cmpd="sng">
                  <a:solidFill>
                    <a:schemeClr val="tx1"/>
                  </a:solidFill>
                  <a:prstDash val="solid"/>
                </a:ln>
                <a:solidFill>
                  <a:srgbClr val="FF0000"/>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 </a:t>
            </a:r>
            <a:r>
              <a:rPr lang="fa-IR" sz="2400" b="1" dirty="0" smtClean="0">
                <a:ln w="900" cmpd="sng">
                  <a:solidFill>
                    <a:schemeClr val="tx1"/>
                  </a:solidFill>
                  <a:prstDash val="solid"/>
                </a:ln>
                <a:solidFill>
                  <a:srgbClr val="FF0000"/>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                                                                                 </a:t>
            </a:r>
            <a:r>
              <a:rPr lang="fa-IR" sz="2700" b="1" dirty="0" smtClean="0">
                <a:ln w="900" cmpd="sng">
                  <a:solidFill>
                    <a:srgbClr val="FF0000"/>
                  </a:solidFill>
                  <a:prstDash val="solid"/>
                </a:ln>
                <a:solidFill>
                  <a:srgbClr val="FF0000"/>
                </a:solidFill>
                <a:effectLst>
                  <a:glow rad="228600">
                    <a:srgbClr val="00B050">
                      <a:alpha val="40000"/>
                    </a:srgbClr>
                  </a:glow>
                  <a:innerShdw blurRad="101600" dist="76200" dir="5400000">
                    <a:schemeClr val="accent1">
                      <a:satMod val="190000"/>
                      <a:tint val="100000"/>
                      <a:alpha val="74000"/>
                    </a:schemeClr>
                  </a:innerShdw>
                </a:effectLst>
                <a:latin typeface="+mj-lt"/>
                <a:ea typeface="+mj-ea"/>
                <a:cs typeface="B Nazanin" pitchFamily="2" charset="-78"/>
              </a:rPr>
              <a:t>« </a:t>
            </a:r>
            <a:r>
              <a:rPr lang="fa-IR" sz="2700" b="1" dirty="0">
                <a:ln w="900" cmpd="sng">
                  <a:solidFill>
                    <a:srgbClr val="FF0000"/>
                  </a:solidFill>
                  <a:prstDash val="solid"/>
                </a:ln>
                <a:solidFill>
                  <a:srgbClr val="FF0000"/>
                </a:solidFill>
                <a:effectLst>
                  <a:glow rad="228600">
                    <a:srgbClr val="00B050">
                      <a:alpha val="40000"/>
                    </a:srgbClr>
                  </a:glow>
                  <a:innerShdw blurRad="101600" dist="76200" dir="5400000">
                    <a:schemeClr val="accent1">
                      <a:satMod val="190000"/>
                      <a:tint val="100000"/>
                      <a:alpha val="74000"/>
                    </a:schemeClr>
                  </a:innerShdw>
                </a:effectLst>
                <a:latin typeface="+mj-lt"/>
                <a:ea typeface="+mj-ea"/>
                <a:cs typeface="B Nazanin" pitchFamily="2" charset="-78"/>
              </a:rPr>
              <a:t>إ ِنَّ اللَّهَ لَا يُغَيِّرُ مَا بِقَوْمٍ حَتَّى يُغَيِّرُوا مَا بِأَنْفُسِهِمْ»</a:t>
            </a:r>
            <a:r>
              <a:rPr lang="en-US" sz="2700" b="1" dirty="0">
                <a:ln w="900" cmpd="sng">
                  <a:solidFill>
                    <a:srgbClr val="FF0000"/>
                  </a:solidFill>
                  <a:prstDash val="solid"/>
                </a:ln>
                <a:solidFill>
                  <a:srgbClr val="FF0000"/>
                </a:solidFill>
                <a:effectLst>
                  <a:glow rad="228600">
                    <a:srgbClr val="00B050">
                      <a:alpha val="40000"/>
                    </a:srgbClr>
                  </a:glow>
                  <a:innerShdw blurRad="101600" dist="76200" dir="5400000">
                    <a:schemeClr val="accent1">
                      <a:satMod val="190000"/>
                      <a:tint val="100000"/>
                      <a:alpha val="74000"/>
                    </a:schemeClr>
                  </a:innerShdw>
                </a:effectLst>
                <a:latin typeface="+mj-lt"/>
                <a:ea typeface="+mj-ea"/>
                <a:cs typeface="B Nazanin" pitchFamily="2" charset="-78"/>
              </a:rPr>
              <a:t>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0096" y="5301208"/>
            <a:ext cx="4439816"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p:cNvPicPr>
          <p:nvPr/>
        </p:nvPicPr>
        <p:blipFill>
          <a:blip r:embed="rId4" cstate="print"/>
          <a:srcRect/>
          <a:stretch>
            <a:fillRect/>
          </a:stretch>
        </p:blipFill>
        <p:spPr bwMode="auto">
          <a:xfrm>
            <a:off x="3215680" y="53388"/>
            <a:ext cx="6192688" cy="639308"/>
          </a:xfrm>
          <a:prstGeom prst="rect">
            <a:avLst/>
          </a:prstGeom>
          <a:noFill/>
          <a:ln w="9525">
            <a:noFill/>
            <a:miter lim="800000"/>
            <a:headEnd/>
            <a:tailEnd/>
          </a:ln>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9024" y="54194"/>
            <a:ext cx="2286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758639" y="5931336"/>
            <a:ext cx="1475083" cy="473206"/>
          </a:xfrm>
          <a:prstGeom prst="rect">
            <a:avLst/>
          </a:prstGeom>
        </p:spPr>
        <p:txBody>
          <a:bodyPr wrap="none">
            <a:spAutoFit/>
          </a:bodyPr>
          <a:lstStyle/>
          <a:p>
            <a:pPr lvl="0" algn="just" rtl="1">
              <a:lnSpc>
                <a:spcPct val="150000"/>
              </a:lnSpc>
              <a:spcAft>
                <a:spcPts val="1000"/>
              </a:spcAft>
            </a:pPr>
            <a:r>
              <a:rPr lang="fa-IR" b="1" dirty="0">
                <a:ln w="900" cmpd="sng">
                  <a:solidFill>
                    <a:prstClr val="black"/>
                  </a:solidFill>
                  <a:prstDash val="solid"/>
                </a:ln>
                <a:solidFill>
                  <a:prstClr val="black"/>
                </a:solidFill>
                <a:effectLst>
                  <a:glow rad="63500">
                    <a:srgbClr val="FF8021">
                      <a:satMod val="175000"/>
                      <a:alpha val="40000"/>
                    </a:srgbClr>
                  </a:glow>
                  <a:innerShdw blurRad="101600" dist="76200" dir="5400000">
                    <a:srgbClr val="4E67C8">
                      <a:satMod val="190000"/>
                      <a:tint val="100000"/>
                      <a:alpha val="74000"/>
                    </a:srgbClr>
                  </a:innerShdw>
                </a:effectLst>
                <a:ea typeface="+mj-ea"/>
                <a:cs typeface="B Nazanin" pitchFamily="2" charset="-78"/>
              </a:rPr>
              <a:t>سوره رعد آیه 11</a:t>
            </a:r>
            <a:endParaRPr lang="en-US" b="1" dirty="0">
              <a:ln w="900" cmpd="sng">
                <a:solidFill>
                  <a:prstClr val="black"/>
                </a:solidFill>
                <a:prstDash val="solid"/>
              </a:ln>
              <a:solidFill>
                <a:prstClr val="black"/>
              </a:solidFill>
              <a:effectLst>
                <a:glow rad="63500">
                  <a:srgbClr val="FF8021">
                    <a:satMod val="175000"/>
                    <a:alpha val="40000"/>
                  </a:srgbClr>
                </a:glow>
                <a:innerShdw blurRad="101600" dist="76200" dir="5400000">
                  <a:srgbClr val="4E67C8">
                    <a:satMod val="190000"/>
                    <a:tint val="100000"/>
                    <a:alpha val="74000"/>
                  </a:srgbClr>
                </a:innerShdw>
              </a:effectLst>
              <a:ea typeface="+mj-ea"/>
              <a:cs typeface="B Nazanin" pitchFamily="2" charset="-78"/>
            </a:endParaRPr>
          </a:p>
        </p:txBody>
      </p:sp>
    </p:spTree>
    <p:extLst>
      <p:ext uri="{BB962C8B-B14F-4D97-AF65-F5344CB8AC3E}">
        <p14:creationId xmlns:p14="http://schemas.microsoft.com/office/powerpoint/2010/main" val="2414679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79376" y="533400"/>
            <a:ext cx="10945216" cy="61722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rtl="1" fontAlgn="t">
              <a:lnSpc>
                <a:spcPct val="150000"/>
              </a:lnSpc>
              <a:buNone/>
            </a:pPr>
            <a:r>
              <a:rPr lang="fa-IR" sz="2400" dirty="0">
                <a:ln w="900" cmpd="sng">
                  <a:solidFill>
                    <a:schemeClr val="tx1"/>
                  </a:solidFill>
                  <a:prstDash val="solid"/>
                </a:ln>
                <a:solidFill>
                  <a:schemeClr val="tx1"/>
                </a:solidFill>
                <a:effectLst>
                  <a:innerShdw blurRad="101600" dist="76200" dir="5400000">
                    <a:schemeClr val="accent1">
                      <a:satMod val="190000"/>
                      <a:tint val="100000"/>
                      <a:alpha val="74000"/>
                    </a:schemeClr>
                  </a:innerShdw>
                </a:effectLst>
                <a:cs typeface="B Nazanin" pitchFamily="2" charset="-78"/>
              </a:rPr>
              <a:t/>
            </a:r>
            <a:br>
              <a:rPr lang="fa-IR" sz="2400" dirty="0">
                <a:ln w="900" cmpd="sng">
                  <a:solidFill>
                    <a:schemeClr val="tx1"/>
                  </a:solidFill>
                  <a:prstDash val="solid"/>
                </a:ln>
                <a:solidFill>
                  <a:schemeClr val="tx1"/>
                </a:solidFill>
                <a:effectLst>
                  <a:innerShdw blurRad="101600" dist="76200" dir="5400000">
                    <a:schemeClr val="accent1">
                      <a:satMod val="190000"/>
                      <a:tint val="100000"/>
                      <a:alpha val="74000"/>
                    </a:schemeClr>
                  </a:innerShdw>
                </a:effectLst>
                <a:cs typeface="B Nazanin" pitchFamily="2" charset="-78"/>
              </a:rPr>
            </a:br>
            <a:r>
              <a:rPr lang="fa-IR" sz="2000" dirty="0"/>
              <a:t/>
            </a:r>
            <a:br>
              <a:rPr lang="fa-IR" sz="2000" dirty="0"/>
            </a:br>
            <a:r>
              <a:rPr lang="fa-IR" sz="2000" dirty="0">
                <a:cs typeface="B Nazanin" pitchFamily="2" charset="-78"/>
              </a:rPr>
              <a:t/>
            </a:r>
            <a:br>
              <a:rPr lang="fa-IR" sz="2000" dirty="0">
                <a:cs typeface="B Nazanin" pitchFamily="2" charset="-78"/>
              </a:rPr>
            </a:br>
            <a:endParaRPr lang="en-US" sz="1600" b="0" dirty="0">
              <a:solidFill>
                <a:srgbClr val="7030A0"/>
              </a:solidFill>
              <a:effectLst/>
              <a:cs typeface="B Titr" pitchFamily="2" charset="-78"/>
            </a:endParaRPr>
          </a:p>
        </p:txBody>
      </p:sp>
      <p:pic>
        <p:nvPicPr>
          <p:cNvPr id="5" name="Picture 4" descr="I:\DCAF145E0CAXW3KJ5CA7211NDCASSHA5DCA13HM3RCAHJ7WGYCATGI4JACA110GJ7CA1SA0MICALPZBOVCAD5K7GHCAA3JNIICAZ78CC3CAXG33GSCANKEK8YCA23E20TCAXB6C6ECAMZQ19TCAES1EQLCARR15CN.jpg"/>
          <p:cNvPicPr>
            <a:picLocks noChangeAspect="1" noChangeArrowheads="1"/>
          </p:cNvPicPr>
          <p:nvPr/>
        </p:nvPicPr>
        <p:blipFill>
          <a:blip r:embed="rId2" cstate="print"/>
          <a:srcRect/>
          <a:stretch>
            <a:fillRect/>
          </a:stretch>
        </p:blipFill>
        <p:spPr bwMode="auto">
          <a:xfrm>
            <a:off x="51669" y="54194"/>
            <a:ext cx="855414" cy="64073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Slide Number Placeholder 3"/>
          <p:cNvSpPr>
            <a:spLocks noGrp="1"/>
          </p:cNvSpPr>
          <p:nvPr>
            <p:ph type="sldNum" sz="quarter" idx="12"/>
          </p:nvPr>
        </p:nvSpPr>
        <p:spPr/>
        <p:txBody>
          <a:bodyPr/>
          <a:lstStyle/>
          <a:p>
            <a:fld id="{0610AD24-2BD9-4E4A-9497-FBAC8115E66B}" type="slidenum">
              <a:rPr lang="en-US" smtClean="0"/>
              <a:pPr/>
              <a:t>11</a:t>
            </a:fld>
            <a:endParaRPr lang="en-US"/>
          </a:p>
        </p:txBody>
      </p:sp>
      <p:sp>
        <p:nvSpPr>
          <p:cNvPr id="7" name="Rectangle 6"/>
          <p:cNvSpPr/>
          <p:nvPr/>
        </p:nvSpPr>
        <p:spPr>
          <a:xfrm>
            <a:off x="335360" y="533400"/>
            <a:ext cx="11521280" cy="5463034"/>
          </a:xfrm>
          <a:prstGeom prst="rect">
            <a:avLst/>
          </a:prstGeom>
        </p:spPr>
        <p:txBody>
          <a:bodyPr wrap="square">
            <a:spAutoFit/>
          </a:bodyPr>
          <a:lstStyle/>
          <a:p>
            <a:pPr algn="just" rtl="1">
              <a:lnSpc>
                <a:spcPct val="150000"/>
              </a:lnSpc>
              <a:spcAft>
                <a:spcPts val="1000"/>
              </a:spcAft>
            </a:pP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اگر مشاهده می کنیم </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که با </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تلاش همه </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ائمه </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اطهار </a:t>
            </a:r>
            <a:r>
              <a:rPr lang="fa-IR" sz="2000" b="1" dirty="0">
                <a:ln w="900" cmpd="sng">
                  <a:solidFill>
                    <a:srgbClr val="FF0000"/>
                  </a:solidFill>
                  <a:prstDash val="solid"/>
                </a:ln>
                <a:solidFill>
                  <a:srgbClr val="FF0000"/>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«علیهم السلام» </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و به تبع آنها علما و فقهای بزرگ نظام ولایی جز در مدت کوتاهی شکل نگرفت به خاطر عدم همراهی و مجاهدت نکردن مسلمانان برای تحقق نظام ولایی و ملزم نشدن آنان به وظیفه بزرگ ولایت محوری </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است</a:t>
            </a:r>
          </a:p>
          <a:p>
            <a:pPr algn="just" rtl="1">
              <a:lnSpc>
                <a:spcPct val="150000"/>
              </a:lnSpc>
              <a:spcAft>
                <a:spcPts val="1000"/>
              </a:spcAft>
            </a:pP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 </a:t>
            </a:r>
          </a:p>
          <a:p>
            <a:pPr algn="just" rtl="1">
              <a:lnSpc>
                <a:spcPct val="150000"/>
              </a:lnSpc>
              <a:spcAft>
                <a:spcPts val="1000"/>
              </a:spcAft>
            </a:pP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قرآن </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با صراحت بیان می کند که ارسال رسل و انزال کتب جز با قیام مردمی تامین کننده عدالت اجتماعی و حاکمیت حق نمی </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شود </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گرچه ابزار این قیام را خدا در اختیار آنها قرار داده است. </a:t>
            </a:r>
            <a:endParaRPr lang="en-US"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endParaRPr>
          </a:p>
          <a:p>
            <a:pPr algn="just" rtl="1">
              <a:lnSpc>
                <a:spcPct val="200000"/>
              </a:lnSpc>
              <a:spcAft>
                <a:spcPts val="1000"/>
              </a:spcAft>
            </a:pPr>
            <a:r>
              <a:rPr lang="fa-IR" sz="2700" b="1" dirty="0">
                <a:ln w="900" cmpd="sng">
                  <a:solidFill>
                    <a:srgbClr val="FF0000"/>
                  </a:solidFill>
                  <a:prstDash val="solid"/>
                </a:ln>
                <a:solidFill>
                  <a:srgbClr val="FF0000"/>
                </a:solidFill>
                <a:effectLst>
                  <a:glow rad="228600">
                    <a:srgbClr val="00B050">
                      <a:alpha val="40000"/>
                    </a:srgbClr>
                  </a:glow>
                  <a:innerShdw blurRad="101600" dist="76200" dir="5400000">
                    <a:schemeClr val="accent1">
                      <a:satMod val="190000"/>
                      <a:tint val="100000"/>
                      <a:alpha val="74000"/>
                    </a:schemeClr>
                  </a:innerShdw>
                </a:effectLst>
                <a:latin typeface="+mj-lt"/>
                <a:ea typeface="+mj-ea"/>
                <a:cs typeface="B Nazanin" pitchFamily="2" charset="-78"/>
              </a:rPr>
              <a:t>« لَقَدْ أَرْسَلْنَا رُسُلَنَا بِالْبَيِّنَاتِ وَأَنْزَلْنَا مَعَهُمُ الْكِتَابَ وَالْمِيزَانَ لِيَقُومَ النَّاسُ بِالْقِسْطِ وَأَنْزَلْنَا الْحَدِيدَ فِيهِ بَأْسٌ شَدِيدٌ وَمَنَافِعُ لِلنَّاسِ وَلِيَعْلَمَ اللَّهُ مَنْ يَنْصُرُهُ وَرُسُلَهُ بِالْغَيْبِ إِنَّ اللَّهَ قَوِيٌّ عَزِيز »     حدید-25</a:t>
            </a:r>
            <a:endParaRPr lang="en-US" sz="2700" b="1" dirty="0">
              <a:ln w="900" cmpd="sng">
                <a:solidFill>
                  <a:srgbClr val="FF0000"/>
                </a:solidFill>
                <a:prstDash val="solid"/>
              </a:ln>
              <a:solidFill>
                <a:srgbClr val="FF0000"/>
              </a:solidFill>
              <a:effectLst>
                <a:glow rad="228600">
                  <a:srgbClr val="00B050">
                    <a:alpha val="40000"/>
                  </a:srgbClr>
                </a:glow>
                <a:innerShdw blurRad="101600" dist="76200" dir="5400000">
                  <a:schemeClr val="accent1">
                    <a:satMod val="190000"/>
                    <a:tint val="100000"/>
                    <a:alpha val="74000"/>
                  </a:schemeClr>
                </a:innerShdw>
              </a:effectLst>
              <a:latin typeface="+mj-lt"/>
              <a:ea typeface="+mj-ea"/>
              <a:cs typeface="B Nazanin" pitchFamily="2" charset="-78"/>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831" y="1916832"/>
            <a:ext cx="4439816"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8416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51384" y="188640"/>
            <a:ext cx="11161240" cy="61722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rtl="1" fontAlgn="t">
              <a:lnSpc>
                <a:spcPct val="150000"/>
              </a:lnSpc>
              <a:buNone/>
            </a:pPr>
            <a:r>
              <a:rPr lang="fa-IR" sz="2000" dirty="0">
                <a:cs typeface="B Nazanin" pitchFamily="2" charset="-78"/>
              </a:rPr>
              <a:t/>
            </a:r>
            <a:br>
              <a:rPr lang="fa-IR" sz="2000" dirty="0">
                <a:cs typeface="B Nazanin" pitchFamily="2" charset="-78"/>
              </a:rPr>
            </a:br>
            <a:r>
              <a:rPr lang="fa-IR" sz="2000" dirty="0">
                <a:cs typeface="B Nazanin" pitchFamily="2" charset="-78"/>
              </a:rPr>
              <a:t/>
            </a:r>
            <a:br>
              <a:rPr lang="fa-IR" sz="2000" dirty="0">
                <a:cs typeface="B Nazanin" pitchFamily="2" charset="-78"/>
              </a:rPr>
            </a:br>
            <a:endParaRPr lang="en-US" sz="1600" b="0" dirty="0">
              <a:solidFill>
                <a:srgbClr val="7030A0"/>
              </a:solidFill>
              <a:effectLst/>
              <a:cs typeface="B Titr" pitchFamily="2" charset="-78"/>
            </a:endParaRPr>
          </a:p>
        </p:txBody>
      </p:sp>
      <p:pic>
        <p:nvPicPr>
          <p:cNvPr id="3" name="Picture 2" descr="I:\DCAF145E0CAXW3KJ5CA7211NDCASSHA5DCA13HM3RCAHJ7WGYCATGI4JACA110GJ7CA1SA0MICALPZBOVCAD5K7GHCAA3JNIICAZ78CC3CAXG33GSCANKEK8YCA23E20TCAXB6C6ECAMZQ19TCAES1EQLCARR15CN.jpg"/>
          <p:cNvPicPr>
            <a:picLocks noChangeAspect="1" noChangeArrowheads="1"/>
          </p:cNvPicPr>
          <p:nvPr/>
        </p:nvPicPr>
        <p:blipFill>
          <a:blip r:embed="rId2" cstate="print"/>
          <a:srcRect/>
          <a:stretch>
            <a:fillRect/>
          </a:stretch>
        </p:blipFill>
        <p:spPr bwMode="auto">
          <a:xfrm>
            <a:off x="123677" y="54194"/>
            <a:ext cx="855414" cy="64073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Slide Number Placeholder 4"/>
          <p:cNvSpPr>
            <a:spLocks noGrp="1"/>
          </p:cNvSpPr>
          <p:nvPr>
            <p:ph type="sldNum" sz="quarter" idx="12"/>
          </p:nvPr>
        </p:nvSpPr>
        <p:spPr/>
        <p:txBody>
          <a:bodyPr/>
          <a:lstStyle/>
          <a:p>
            <a:fld id="{0610AD24-2BD9-4E4A-9497-FBAC8115E66B}" type="slidenum">
              <a:rPr lang="en-US" smtClean="0"/>
              <a:pPr/>
              <a:t>12</a:t>
            </a:fld>
            <a:endParaRPr lang="en-US"/>
          </a:p>
        </p:txBody>
      </p:sp>
      <p:sp>
        <p:nvSpPr>
          <p:cNvPr id="6" name="Rectangle 5"/>
          <p:cNvSpPr/>
          <p:nvPr/>
        </p:nvSpPr>
        <p:spPr>
          <a:xfrm>
            <a:off x="524272" y="1124744"/>
            <a:ext cx="11161240" cy="4780796"/>
          </a:xfrm>
          <a:prstGeom prst="rect">
            <a:avLst/>
          </a:prstGeom>
        </p:spPr>
        <p:txBody>
          <a:bodyPr wrap="square">
            <a:spAutoFit/>
          </a:bodyPr>
          <a:lstStyle/>
          <a:p>
            <a:pPr algn="just" rtl="1">
              <a:lnSpc>
                <a:spcPct val="150000"/>
              </a:lnSpc>
              <a:spcAft>
                <a:spcPts val="1000"/>
              </a:spcAft>
            </a:pP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اینک </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بعد از آشنایی با نظام ولایی و عظمت بی بدیل این نعمت بزرگ می گوییم :</a:t>
            </a:r>
            <a:endParaRPr lang="en-US"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endParaRPr>
          </a:p>
          <a:p>
            <a:pPr algn="just" rtl="1">
              <a:lnSpc>
                <a:spcPct val="150000"/>
              </a:lnSpc>
              <a:spcAft>
                <a:spcPts val="1000"/>
              </a:spcAft>
            </a:pP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در بین دست آوردها و نعمت های انقلاب اسلامی برجسته ترین و محوری ترین آنها احیا و استقرار نظام ولایی و حاکمیت خدا به جای سلطه طاغوت ها می </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باشد یعنی احیاء اسلام ناب محمدی </a:t>
            </a:r>
            <a:r>
              <a:rPr lang="fa-IR" b="1" dirty="0" smtClean="0">
                <a:ln w="900" cmpd="sng">
                  <a:solidFill>
                    <a:prstClr val="black"/>
                  </a:solidFill>
                  <a:prstDash val="solid"/>
                </a:ln>
                <a:solidFill>
                  <a:prstClr val="black"/>
                </a:solidFill>
                <a:effectLst>
                  <a:glow rad="63500">
                    <a:srgbClr val="FF8021">
                      <a:satMod val="175000"/>
                      <a:alpha val="40000"/>
                    </a:srgbClr>
                  </a:glow>
                  <a:innerShdw blurRad="101600" dist="76200" dir="5400000">
                    <a:srgbClr val="4E67C8">
                      <a:satMod val="190000"/>
                      <a:tint val="100000"/>
                      <a:alpha val="74000"/>
                    </a:srgbClr>
                  </a:innerShdw>
                </a:effectLst>
                <a:ea typeface="+mj-ea"/>
                <a:cs typeface="B Nazanin" pitchFamily="2" charset="-78"/>
              </a:rPr>
              <a:t>(</a:t>
            </a:r>
            <a:r>
              <a:rPr lang="fa-IR" b="1" dirty="0">
                <a:ln w="900" cmpd="sng">
                  <a:solidFill>
                    <a:srgbClr val="FF0000"/>
                  </a:solidFill>
                  <a:prstDash val="solid"/>
                </a:ln>
                <a:solidFill>
                  <a:srgbClr val="FF0000"/>
                </a:solidFill>
                <a:effectLst>
                  <a:glow rad="63500">
                    <a:srgbClr val="FF8021">
                      <a:satMod val="175000"/>
                      <a:alpha val="40000"/>
                    </a:srgbClr>
                  </a:glow>
                  <a:innerShdw blurRad="101600" dist="76200" dir="5400000">
                    <a:srgbClr val="4E67C8">
                      <a:satMod val="190000"/>
                      <a:tint val="100000"/>
                      <a:alpha val="74000"/>
                    </a:srgbClr>
                  </a:innerShdw>
                </a:effectLst>
                <a:ea typeface="+mj-ea"/>
                <a:cs typeface="B Nazanin" pitchFamily="2" charset="-78"/>
              </a:rPr>
              <a:t>صلی الله علیه و آله</a:t>
            </a:r>
            <a:r>
              <a:rPr lang="fa-IR" b="1" dirty="0">
                <a:ln w="900" cmpd="sng">
                  <a:solidFill>
                    <a:prstClr val="black"/>
                  </a:solidFill>
                  <a:prstDash val="solid"/>
                </a:ln>
                <a:solidFill>
                  <a:prstClr val="black"/>
                </a:solidFill>
                <a:effectLst>
                  <a:glow rad="63500">
                    <a:srgbClr val="FF8021">
                      <a:satMod val="175000"/>
                      <a:alpha val="40000"/>
                    </a:srgbClr>
                  </a:glow>
                  <a:innerShdw blurRad="101600" dist="76200" dir="5400000">
                    <a:srgbClr val="4E67C8">
                      <a:satMod val="190000"/>
                      <a:tint val="100000"/>
                      <a:alpha val="74000"/>
                    </a:srgbClr>
                  </a:innerShdw>
                </a:effectLst>
                <a:ea typeface="+mj-ea"/>
                <a:cs typeface="B Nazanin" pitchFamily="2" charset="-78"/>
              </a:rPr>
              <a:t>) </a:t>
            </a:r>
            <a:endParaRPr lang="en-US"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endParaRPr>
          </a:p>
          <a:p>
            <a:pPr algn="just" rtl="1">
              <a:lnSpc>
                <a:spcPct val="150000"/>
              </a:lnSpc>
              <a:spcAft>
                <a:spcPts val="1000"/>
              </a:spcAft>
            </a:pP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    بعد از قرن ها که مسلمانان از نعمت ولایت الله و نظام ولایی محروم بودند و در عصری که سکولاریسم به حاکمیت کامل رسیده بود انقلاب اسلامی تولد و حیات جدیدی به دین داد و ملت ما را از سلطه طاغوت و استعمار خارج و از نعمت </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بی همتای نظام </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ولایی در قالب ولایت فقیه </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بهرهمند </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ساخت و مدل حکومت دینی که شاخص و ملاک اسلامی بودن یک جامعه است را در </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معرض </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جهان قرار داد و تمام مدل های دیگر حکومت و سلطه ستمگران و طاغوت ها را به چالش </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کشاند</a:t>
            </a:r>
            <a:r>
              <a:rPr lang="fa-IR" dirty="0">
                <a:latin typeface="Calibri"/>
                <a:ea typeface="Calibri"/>
                <a:cs typeface="B Badr"/>
              </a:rPr>
              <a:t>. </a:t>
            </a:r>
            <a:endParaRPr lang="en-US" sz="1400" dirty="0">
              <a:effectLst/>
              <a:latin typeface="Calibri"/>
              <a:ea typeface="Calibri"/>
              <a:cs typeface="Aria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441" y="5373216"/>
            <a:ext cx="4438650"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p:cNvPicPr>
          <p:nvPr/>
        </p:nvPicPr>
        <p:blipFill>
          <a:blip r:embed="rId4" cstate="print"/>
          <a:srcRect/>
          <a:stretch>
            <a:fillRect/>
          </a:stretch>
        </p:blipFill>
        <p:spPr bwMode="auto">
          <a:xfrm>
            <a:off x="3215680" y="44624"/>
            <a:ext cx="6192688" cy="792088"/>
          </a:xfrm>
          <a:prstGeom prst="rect">
            <a:avLst/>
          </a:prstGeom>
          <a:noFill/>
          <a:ln w="9525">
            <a:noFill/>
            <a:miter lim="800000"/>
            <a:headEnd/>
            <a:tailEnd/>
          </a:ln>
        </p:spPr>
      </p:pic>
      <p:sp>
        <p:nvSpPr>
          <p:cNvPr id="8" name="Rectangle 7"/>
          <p:cNvSpPr/>
          <p:nvPr/>
        </p:nvSpPr>
        <p:spPr>
          <a:xfrm>
            <a:off x="4151784" y="116632"/>
            <a:ext cx="4169731" cy="517065"/>
          </a:xfrm>
          <a:prstGeom prst="rect">
            <a:avLst/>
          </a:prstGeom>
        </p:spPr>
        <p:txBody>
          <a:bodyPr wrap="none">
            <a:spAutoFit/>
          </a:bodyPr>
          <a:lstStyle/>
          <a:p>
            <a:pPr lvl="0" algn="just" rtl="1">
              <a:lnSpc>
                <a:spcPct val="115000"/>
              </a:lnSpc>
              <a:spcAft>
                <a:spcPts val="1000"/>
              </a:spcAft>
            </a:pPr>
            <a:r>
              <a:rPr lang="fa-IR" sz="2400" b="1" dirty="0">
                <a:ln w="900" cmpd="sng">
                  <a:solidFill>
                    <a:srgbClr val="FF0000"/>
                  </a:solidFill>
                  <a:prstDash val="solid"/>
                </a:ln>
                <a:solidFill>
                  <a:srgbClr val="FF0000"/>
                </a:solidFill>
                <a:effectLst>
                  <a:glow rad="63500">
                    <a:srgbClr val="FF8021">
                      <a:satMod val="175000"/>
                      <a:alpha val="40000"/>
                    </a:srgbClr>
                  </a:glow>
                  <a:innerShdw blurRad="101600" dist="76200" dir="5400000">
                    <a:srgbClr val="4E67C8">
                      <a:satMod val="190000"/>
                      <a:tint val="100000"/>
                      <a:alpha val="74000"/>
                    </a:srgbClr>
                  </a:innerShdw>
                </a:effectLst>
                <a:ea typeface="+mj-ea"/>
                <a:cs typeface="B Nazanin" pitchFamily="2" charset="-78"/>
              </a:rPr>
              <a:t>انقلاب اسلامی احیاء کننده نظام ولایی </a:t>
            </a:r>
            <a:endParaRPr lang="en-US" sz="2400" b="1" dirty="0">
              <a:ln w="900" cmpd="sng">
                <a:solidFill>
                  <a:srgbClr val="FF0000"/>
                </a:solidFill>
                <a:prstDash val="solid"/>
              </a:ln>
              <a:solidFill>
                <a:srgbClr val="FF0000"/>
              </a:solidFill>
              <a:effectLst>
                <a:glow rad="63500">
                  <a:srgbClr val="FF8021">
                    <a:satMod val="175000"/>
                    <a:alpha val="40000"/>
                  </a:srgbClr>
                </a:glow>
                <a:innerShdw blurRad="101600" dist="76200" dir="5400000">
                  <a:srgbClr val="4E67C8">
                    <a:satMod val="190000"/>
                    <a:tint val="100000"/>
                    <a:alpha val="74000"/>
                  </a:srgbClr>
                </a:innerShdw>
              </a:effectLst>
              <a:ea typeface="+mj-ea"/>
              <a:cs typeface="B Nazanin" pitchFamily="2" charset="-78"/>
            </a:endParaRPr>
          </a:p>
        </p:txBody>
      </p:sp>
    </p:spTree>
    <p:extLst>
      <p:ext uri="{BB962C8B-B14F-4D97-AF65-F5344CB8AC3E}">
        <p14:creationId xmlns:p14="http://schemas.microsoft.com/office/powerpoint/2010/main" val="3418384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35360" y="533400"/>
            <a:ext cx="11449272" cy="61722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rtl="1" fontAlgn="t">
              <a:lnSpc>
                <a:spcPct val="200000"/>
              </a:lnSpc>
              <a:buNone/>
            </a:pPr>
            <a:r>
              <a:rPr lang="fa-IR" sz="2000" dirty="0">
                <a:cs typeface="B Nazanin" pitchFamily="2" charset="-78"/>
              </a:rPr>
              <a:t/>
            </a:r>
            <a:br>
              <a:rPr lang="fa-IR" sz="2000" dirty="0">
                <a:cs typeface="B Nazanin" pitchFamily="2" charset="-78"/>
              </a:rPr>
            </a:br>
            <a:r>
              <a:rPr lang="fa-IR" sz="2000" dirty="0">
                <a:cs typeface="B Nazanin" pitchFamily="2" charset="-78"/>
              </a:rPr>
              <a:t/>
            </a:r>
            <a:br>
              <a:rPr lang="fa-IR" sz="2000" dirty="0">
                <a:cs typeface="B Nazanin" pitchFamily="2" charset="-78"/>
              </a:rPr>
            </a:br>
            <a:endParaRPr lang="en-US" sz="1600" b="0" dirty="0">
              <a:solidFill>
                <a:srgbClr val="7030A0"/>
              </a:solidFill>
              <a:effectLst/>
              <a:cs typeface="B Titr" pitchFamily="2" charset="-78"/>
            </a:endParaRPr>
          </a:p>
        </p:txBody>
      </p:sp>
      <p:pic>
        <p:nvPicPr>
          <p:cNvPr id="3" name="Picture 2" descr="I:\DCAF145E0CAXW3KJ5CA7211NDCASSHA5DCA13HM3RCAHJ7WGYCATGI4JACA110GJ7CA1SA0MICALPZBOVCAD5K7GHCAA3JNIICAZ78CC3CAXG33GSCANKEK8YCA23E20TCAXB6C6ECAMZQ19TCAES1EQLCARR15CN.jpg"/>
          <p:cNvPicPr>
            <a:picLocks noChangeAspect="1" noChangeArrowheads="1"/>
          </p:cNvPicPr>
          <p:nvPr/>
        </p:nvPicPr>
        <p:blipFill>
          <a:blip r:embed="rId2" cstate="print"/>
          <a:srcRect/>
          <a:stretch>
            <a:fillRect/>
          </a:stretch>
        </p:blipFill>
        <p:spPr bwMode="auto">
          <a:xfrm>
            <a:off x="119336" y="54194"/>
            <a:ext cx="855414" cy="64073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Slide Number Placeholder 4"/>
          <p:cNvSpPr>
            <a:spLocks noGrp="1"/>
          </p:cNvSpPr>
          <p:nvPr>
            <p:ph type="sldNum" sz="quarter" idx="12"/>
          </p:nvPr>
        </p:nvSpPr>
        <p:spPr/>
        <p:txBody>
          <a:bodyPr/>
          <a:lstStyle/>
          <a:p>
            <a:fld id="{0610AD24-2BD9-4E4A-9497-FBAC8115E66B}" type="slidenum">
              <a:rPr lang="en-US" smtClean="0"/>
              <a:pPr/>
              <a:t>13</a:t>
            </a:fld>
            <a:endParaRPr lang="en-US"/>
          </a:p>
        </p:txBody>
      </p:sp>
      <p:sp>
        <p:nvSpPr>
          <p:cNvPr id="4" name="Rectangle 3"/>
          <p:cNvSpPr/>
          <p:nvPr/>
        </p:nvSpPr>
        <p:spPr>
          <a:xfrm>
            <a:off x="407368" y="721892"/>
            <a:ext cx="11377263" cy="5788764"/>
          </a:xfrm>
          <a:prstGeom prst="rect">
            <a:avLst/>
          </a:prstGeom>
        </p:spPr>
        <p:txBody>
          <a:bodyPr wrap="square">
            <a:spAutoFit/>
          </a:bodyPr>
          <a:lstStyle/>
          <a:p>
            <a:pPr algn="just" rtl="1">
              <a:lnSpc>
                <a:spcPct val="150000"/>
              </a:lnSpc>
              <a:spcAft>
                <a:spcPts val="1000"/>
              </a:spcAft>
            </a:pP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 انقلاب اسلامی با استقرار نظام ولایی، جامعیت و کارآمدی دین را در اندیشه و عمل در عرصه های مختلف متجلی ساخت و بزرگترین رسالت و ماموریت رهبران الهی را که اقامه </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دین و حاکمیت الله </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در زندگی انسان ها و نفی سلطه طاغوت ها </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الله </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است را تحقق بخشید</a:t>
            </a:r>
            <a:endParaRPr lang="en-US"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endParaRPr>
          </a:p>
          <a:p>
            <a:pPr algn="just" rtl="1">
              <a:lnSpc>
                <a:spcPct val="150000"/>
              </a:lnSpc>
              <a:spcAft>
                <a:spcPts val="1000"/>
              </a:spcAft>
            </a:pP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قرآن گاهی در فلسفه رسالت انبیاء الهی و ماموریت آنان می فرماید:</a:t>
            </a:r>
            <a:endParaRPr lang="en-US"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endParaRPr>
          </a:p>
          <a:p>
            <a:pPr algn="just" rtl="1">
              <a:lnSpc>
                <a:spcPct val="150000"/>
              </a:lnSpc>
              <a:spcAft>
                <a:spcPts val="1000"/>
              </a:spcAft>
            </a:pPr>
            <a:r>
              <a:rPr lang="fa-IR" sz="2700" b="1" dirty="0">
                <a:ln w="900" cmpd="sng">
                  <a:solidFill>
                    <a:srgbClr val="FF0000"/>
                  </a:solidFill>
                  <a:prstDash val="solid"/>
                </a:ln>
                <a:solidFill>
                  <a:srgbClr val="FF0000"/>
                </a:solidFill>
                <a:effectLst>
                  <a:glow rad="228600">
                    <a:srgbClr val="00B050">
                      <a:alpha val="40000"/>
                    </a:srgbClr>
                  </a:glow>
                  <a:innerShdw blurRad="101600" dist="76200" dir="5400000">
                    <a:schemeClr val="accent1">
                      <a:satMod val="190000"/>
                      <a:tint val="100000"/>
                      <a:alpha val="74000"/>
                    </a:schemeClr>
                  </a:innerShdw>
                </a:effectLst>
                <a:latin typeface="+mj-lt"/>
                <a:ea typeface="+mj-ea"/>
                <a:cs typeface="B Nazanin" pitchFamily="2" charset="-78"/>
              </a:rPr>
              <a:t>« وَلَقَدْ بَعَثْنَا فِي كُلِّ أُمَّةٍ رَسُولًا أَنِ اعْبُدُوا اللَّهَ وَاجْتَنِبُوا الطَّاغُوت »      نحل 36</a:t>
            </a:r>
            <a:endParaRPr lang="en-US" sz="2700" b="1" dirty="0">
              <a:ln w="900" cmpd="sng">
                <a:solidFill>
                  <a:srgbClr val="FF0000"/>
                </a:solidFill>
                <a:prstDash val="solid"/>
              </a:ln>
              <a:solidFill>
                <a:srgbClr val="FF0000"/>
              </a:solidFill>
              <a:effectLst>
                <a:glow rad="228600">
                  <a:srgbClr val="00B050">
                    <a:alpha val="40000"/>
                  </a:srgbClr>
                </a:glow>
                <a:innerShdw blurRad="101600" dist="76200" dir="5400000">
                  <a:schemeClr val="accent1">
                    <a:satMod val="190000"/>
                    <a:tint val="100000"/>
                    <a:alpha val="74000"/>
                  </a:schemeClr>
                </a:innerShdw>
              </a:effectLst>
              <a:latin typeface="+mj-lt"/>
              <a:ea typeface="+mj-ea"/>
              <a:cs typeface="B Nazanin" pitchFamily="2" charset="-78"/>
            </a:endParaRPr>
          </a:p>
          <a:p>
            <a:pPr algn="just" rtl="1">
              <a:lnSpc>
                <a:spcPct val="150000"/>
              </a:lnSpc>
              <a:spcAft>
                <a:spcPts val="1000"/>
              </a:spcAft>
            </a:pP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و گاهی ماموریت مشترک تمام انبیاء اولوالعزم را اقامه دین خدا معرفی کرده می فرماید:</a:t>
            </a:r>
            <a:endParaRPr lang="en-US"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endParaRPr>
          </a:p>
          <a:p>
            <a:pPr algn="just" rtl="1">
              <a:lnSpc>
                <a:spcPct val="150000"/>
              </a:lnSpc>
              <a:spcAft>
                <a:spcPts val="1000"/>
              </a:spcAft>
            </a:pPr>
            <a:r>
              <a:rPr lang="fa-IR" sz="2400" b="1" dirty="0">
                <a:ln w="900" cmpd="sng">
                  <a:solidFill>
                    <a:srgbClr val="FF0000"/>
                  </a:solidFill>
                  <a:prstDash val="solid"/>
                </a:ln>
                <a:solidFill>
                  <a:srgbClr val="FF0000"/>
                </a:solidFill>
                <a:effectLst>
                  <a:glow rad="228600">
                    <a:srgbClr val="00B050">
                      <a:alpha val="40000"/>
                    </a:srgbClr>
                  </a:glow>
                  <a:innerShdw blurRad="101600" dist="76200" dir="5400000">
                    <a:schemeClr val="accent1">
                      <a:satMod val="190000"/>
                      <a:tint val="100000"/>
                      <a:alpha val="74000"/>
                    </a:schemeClr>
                  </a:innerShdw>
                </a:effectLst>
                <a:latin typeface="+mj-lt"/>
                <a:ea typeface="+mj-ea"/>
                <a:cs typeface="B Nazanin" pitchFamily="2" charset="-78"/>
              </a:rPr>
              <a:t>« شَرَعَ لَكُمْ مِنَ الدِّينِ مَا وَصَّى بِهِ نُوحًا وَالَّذِي أَوْحَيْنَا إِلَيْكَ وَمَا وَصَّيْنَا بِهِ إِبْرَاهِيمَ وَمُوسَى وَعِيسَى أَنْ أَقِيمُوا الدِّينَ وَلَا تَتَفَرَّقُوا فِيهِ كَبُرَ عَلَى الْمُشْرِكِينَ مَا تَدْعُوهُمْ إِلَيْهِ اللَّهُ يَجْتَبِي إِلَيْهِ مَنْ يَشَاءُ وَيَهْدِي إِلَيْهِ مَنْ يُنِيب »       </a:t>
            </a:r>
          </a:p>
          <a:p>
            <a:pPr algn="just" rtl="1">
              <a:lnSpc>
                <a:spcPct val="150000"/>
              </a:lnSpc>
              <a:spcAft>
                <a:spcPts val="1000"/>
              </a:spcAft>
            </a:pPr>
            <a:r>
              <a:rPr lang="fa-IR" sz="2400" b="1" dirty="0">
                <a:ln w="900" cmpd="sng">
                  <a:solidFill>
                    <a:srgbClr val="FF0000"/>
                  </a:solidFill>
                  <a:prstDash val="solid"/>
                </a:ln>
                <a:solidFill>
                  <a:srgbClr val="FF0000"/>
                </a:solidFill>
                <a:effectLst>
                  <a:glow rad="228600">
                    <a:srgbClr val="00B050">
                      <a:alpha val="40000"/>
                    </a:srgbClr>
                  </a:glow>
                  <a:innerShdw blurRad="101600" dist="76200" dir="5400000">
                    <a:schemeClr val="accent1">
                      <a:satMod val="190000"/>
                      <a:tint val="100000"/>
                      <a:alpha val="74000"/>
                    </a:schemeClr>
                  </a:innerShdw>
                </a:effectLst>
                <a:latin typeface="+mj-lt"/>
                <a:ea typeface="+mj-ea"/>
                <a:cs typeface="B Nazanin" pitchFamily="2" charset="-78"/>
              </a:rPr>
              <a:t>                                                                                                                                                        شوری 13</a:t>
            </a:r>
            <a:endParaRPr lang="en-US" sz="2400" b="1" dirty="0">
              <a:ln w="900" cmpd="sng">
                <a:solidFill>
                  <a:srgbClr val="FF0000"/>
                </a:solidFill>
                <a:prstDash val="solid"/>
              </a:ln>
              <a:solidFill>
                <a:srgbClr val="FF0000"/>
              </a:solidFill>
              <a:effectLst>
                <a:glow rad="228600">
                  <a:srgbClr val="00B050">
                    <a:alpha val="40000"/>
                  </a:srgbClr>
                </a:glow>
                <a:innerShdw blurRad="101600" dist="76200" dir="5400000">
                  <a:schemeClr val="accent1">
                    <a:satMod val="190000"/>
                    <a:tint val="100000"/>
                    <a:alpha val="74000"/>
                  </a:schemeClr>
                </a:innerShdw>
              </a:effectLst>
              <a:latin typeface="+mj-lt"/>
              <a:ea typeface="+mj-ea"/>
              <a:cs typeface="B Nazanin" pitchFamily="2" charset="-78"/>
            </a:endParaRPr>
          </a:p>
        </p:txBody>
      </p:sp>
    </p:spTree>
    <p:extLst>
      <p:ext uri="{BB962C8B-B14F-4D97-AF65-F5344CB8AC3E}">
        <p14:creationId xmlns:p14="http://schemas.microsoft.com/office/powerpoint/2010/main" val="4030611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357166"/>
            <a:ext cx="12072664" cy="6348434"/>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rtl="1">
              <a:buNone/>
            </a:pPr>
            <a:endParaRPr lang="fa-IR" sz="2800" dirty="0">
              <a:ln w="900" cmpd="sng">
                <a:solidFill>
                  <a:schemeClr val="accent3">
                    <a:lumMod val="50000"/>
                    <a:alpha val="55000"/>
                  </a:schemeClr>
                </a:solidFill>
                <a:prstDash val="solid"/>
              </a:ln>
              <a:solidFill>
                <a:schemeClr val="accent3">
                  <a:lumMod val="50000"/>
                </a:schemeClr>
              </a:solidFill>
              <a:effectLst>
                <a:glow rad="63500">
                  <a:schemeClr val="accent6">
                    <a:satMod val="175000"/>
                    <a:alpha val="40000"/>
                  </a:schemeClr>
                </a:glow>
                <a:innerShdw blurRad="101600" dist="76200" dir="5400000">
                  <a:schemeClr val="accent1">
                    <a:satMod val="190000"/>
                    <a:tint val="100000"/>
                    <a:alpha val="74000"/>
                  </a:schemeClr>
                </a:innerShdw>
              </a:effectLst>
              <a:latin typeface="IranNastaliq" pitchFamily="18" charset="0"/>
              <a:cs typeface="B Badr" pitchFamily="2" charset="-78"/>
            </a:endParaRPr>
          </a:p>
          <a:p>
            <a:pPr marL="0" indent="0" rtl="1">
              <a:buNone/>
            </a:pPr>
            <a:r>
              <a:rPr lang="fa-IR" sz="2000" dirty="0"/>
              <a:t/>
            </a:r>
            <a:br>
              <a:rPr lang="fa-IR" sz="2000" dirty="0"/>
            </a:br>
            <a:r>
              <a:rPr lang="fa-IR" sz="2000" dirty="0">
                <a:cs typeface="B Nazanin" pitchFamily="2" charset="-78"/>
              </a:rPr>
              <a:t/>
            </a:r>
            <a:br>
              <a:rPr lang="fa-IR" sz="2000" dirty="0">
                <a:cs typeface="B Nazanin" pitchFamily="2" charset="-78"/>
              </a:rPr>
            </a:br>
            <a:endParaRPr lang="en-US" sz="1600" b="0" dirty="0">
              <a:solidFill>
                <a:srgbClr val="7030A0"/>
              </a:solidFill>
              <a:effectLst/>
              <a:cs typeface="B Titr" pitchFamily="2" charset="-78"/>
            </a:endParaRPr>
          </a:p>
        </p:txBody>
      </p:sp>
      <p:pic>
        <p:nvPicPr>
          <p:cNvPr id="4" name="Picture 3" descr="I:\DCAF145E0CAXW3KJ5CA7211NDCASSHA5DCA13HM3RCAHJ7WGYCATGI4JACA110GJ7CA1SA0MICALPZBOVCAD5K7GHCAA3JNIICAZ78CC3CAXG33GSCANKEK8YCA23E20TCAXB6C6ECAMZQ19TCAES1EQLCARR15CN.jpg"/>
          <p:cNvPicPr>
            <a:picLocks noChangeAspect="1" noChangeArrowheads="1"/>
          </p:cNvPicPr>
          <p:nvPr/>
        </p:nvPicPr>
        <p:blipFill>
          <a:blip r:embed="rId2" cstate="print"/>
          <a:srcRect/>
          <a:stretch>
            <a:fillRect/>
          </a:stretch>
        </p:blipFill>
        <p:spPr bwMode="auto">
          <a:xfrm>
            <a:off x="119336" y="54194"/>
            <a:ext cx="855414" cy="64073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6"/>
          <p:cNvPicPr>
            <a:picLocks noChangeAspect="1"/>
          </p:cNvPicPr>
          <p:nvPr/>
        </p:nvPicPr>
        <p:blipFill>
          <a:blip r:embed="rId3" cstate="print"/>
          <a:srcRect/>
          <a:stretch>
            <a:fillRect/>
          </a:stretch>
        </p:blipFill>
        <p:spPr bwMode="auto">
          <a:xfrm>
            <a:off x="568766" y="5661247"/>
            <a:ext cx="3141533" cy="1141811"/>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0610AD24-2BD9-4E4A-9497-FBAC8115E66B}" type="slidenum">
              <a:rPr lang="en-US" smtClean="0"/>
              <a:pPr/>
              <a:t>14</a:t>
            </a:fld>
            <a:endParaRPr lang="en-US"/>
          </a:p>
        </p:txBody>
      </p:sp>
      <p:sp>
        <p:nvSpPr>
          <p:cNvPr id="9" name="Rectangle 8"/>
          <p:cNvSpPr/>
          <p:nvPr/>
        </p:nvSpPr>
        <p:spPr>
          <a:xfrm>
            <a:off x="472530" y="582945"/>
            <a:ext cx="11093573" cy="5799023"/>
          </a:xfrm>
          <a:prstGeom prst="rect">
            <a:avLst/>
          </a:prstGeom>
        </p:spPr>
        <p:txBody>
          <a:bodyPr wrap="square">
            <a:spAutoFit/>
          </a:bodyPr>
          <a:lstStyle/>
          <a:p>
            <a:pPr algn="just" rtl="1">
              <a:lnSpc>
                <a:spcPct val="150000"/>
              </a:lnSpc>
              <a:spcAft>
                <a:spcPts val="1000"/>
              </a:spcAft>
            </a:pP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 انقلاب اسلامی با </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قطع حاکمیت </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ستمگران </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بر </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جامعه دینی </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و اقامه دین و استقرار </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ولایت الله و نظام ولایی جامعه مرده و سلطه پذیر ما را در پرتو اسلام </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حیات</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 پوپایی و عزّت بخشید. همان حیات طیبه ای که قرآن </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آن را </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حاصل تبعیت از دستورات اسلام و پیامبر اکرم(</a:t>
            </a:r>
            <a:r>
              <a:rPr lang="fa-IR" sz="2400" b="1" dirty="0">
                <a:ln w="900" cmpd="sng">
                  <a:solidFill>
                    <a:srgbClr val="FF0000"/>
                  </a:solidFill>
                  <a:prstDash val="solid"/>
                </a:ln>
                <a:solidFill>
                  <a:srgbClr val="FF0000"/>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صلی الله علیه و </a:t>
            </a:r>
            <a:r>
              <a:rPr lang="fa-IR" sz="2400" b="1" dirty="0" smtClean="0">
                <a:ln w="900" cmpd="sng">
                  <a:solidFill>
                    <a:srgbClr val="FF0000"/>
                  </a:solidFill>
                  <a:prstDash val="solid"/>
                </a:ln>
                <a:solidFill>
                  <a:srgbClr val="FF0000"/>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آله</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 </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معرفی می کند.</a:t>
            </a:r>
            <a:endParaRPr lang="en-US"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endParaRPr>
          </a:p>
          <a:p>
            <a:pPr algn="just" rtl="1">
              <a:lnSpc>
                <a:spcPct val="150000"/>
              </a:lnSpc>
              <a:spcAft>
                <a:spcPts val="1000"/>
              </a:spcAft>
            </a:pPr>
            <a:r>
              <a:rPr lang="fa-IR" sz="2700" b="1" dirty="0">
                <a:ln w="900" cmpd="sng">
                  <a:solidFill>
                    <a:srgbClr val="FF0000"/>
                  </a:solidFill>
                  <a:prstDash val="solid"/>
                </a:ln>
                <a:solidFill>
                  <a:srgbClr val="FF0000"/>
                </a:solidFill>
                <a:effectLst>
                  <a:glow rad="228600">
                    <a:srgbClr val="00B050">
                      <a:alpha val="40000"/>
                    </a:srgbClr>
                  </a:glow>
                  <a:innerShdw blurRad="101600" dist="76200" dir="5400000">
                    <a:schemeClr val="accent1">
                      <a:satMod val="190000"/>
                      <a:tint val="100000"/>
                      <a:alpha val="74000"/>
                    </a:schemeClr>
                  </a:innerShdw>
                </a:effectLst>
                <a:latin typeface="+mj-lt"/>
                <a:ea typeface="+mj-ea"/>
                <a:cs typeface="B Nazanin" pitchFamily="2" charset="-78"/>
              </a:rPr>
              <a:t>« يَا أَيُّهَا الَّذِينَ آمَنُوا اسْتَجِيبُوا لِلَّهِ وَلِلرَّسُولِ إِذَا دَعَاكُمْ لِمَا يُحْيِيكُمْ »</a:t>
            </a:r>
            <a:r>
              <a:rPr lang="en-US" sz="2700" b="1" dirty="0">
                <a:ln w="900" cmpd="sng">
                  <a:solidFill>
                    <a:srgbClr val="FF0000"/>
                  </a:solidFill>
                  <a:prstDash val="solid"/>
                </a:ln>
                <a:solidFill>
                  <a:srgbClr val="FF0000"/>
                </a:solidFill>
                <a:effectLst>
                  <a:glow rad="228600">
                    <a:srgbClr val="00B050">
                      <a:alpha val="40000"/>
                    </a:srgbClr>
                  </a:glow>
                  <a:innerShdw blurRad="101600" dist="76200" dir="5400000">
                    <a:schemeClr val="accent1">
                      <a:satMod val="190000"/>
                      <a:tint val="100000"/>
                      <a:alpha val="74000"/>
                    </a:schemeClr>
                  </a:innerShdw>
                </a:effectLst>
                <a:latin typeface="+mj-lt"/>
                <a:ea typeface="+mj-ea"/>
                <a:cs typeface="B Nazanin" pitchFamily="2" charset="-78"/>
              </a:rPr>
              <a:t>  </a:t>
            </a:r>
            <a:r>
              <a:rPr lang="fa-IR" sz="2700" b="1" dirty="0">
                <a:ln w="900" cmpd="sng">
                  <a:solidFill>
                    <a:srgbClr val="FF0000"/>
                  </a:solidFill>
                  <a:prstDash val="solid"/>
                </a:ln>
                <a:solidFill>
                  <a:srgbClr val="FF0000"/>
                </a:solidFill>
                <a:effectLst>
                  <a:glow rad="228600">
                    <a:srgbClr val="00B050">
                      <a:alpha val="40000"/>
                    </a:srgbClr>
                  </a:glow>
                  <a:innerShdw blurRad="101600" dist="76200" dir="5400000">
                    <a:schemeClr val="accent1">
                      <a:satMod val="190000"/>
                      <a:tint val="100000"/>
                      <a:alpha val="74000"/>
                    </a:schemeClr>
                  </a:innerShdw>
                </a:effectLst>
                <a:latin typeface="+mj-lt"/>
                <a:ea typeface="+mj-ea"/>
                <a:cs typeface="B Nazanin" pitchFamily="2" charset="-78"/>
              </a:rPr>
              <a:t>     انفال 24</a:t>
            </a:r>
          </a:p>
          <a:p>
            <a:pPr algn="just" rtl="1">
              <a:lnSpc>
                <a:spcPct val="150000"/>
              </a:lnSpc>
              <a:spcAft>
                <a:spcPts val="1000"/>
              </a:spcAft>
            </a:pPr>
            <a:endParaRPr lang="en-US" sz="2400" b="1" dirty="0">
              <a:ln w="900" cmpd="sng">
                <a:solidFill>
                  <a:srgbClr val="FF0000"/>
                </a:solidFill>
                <a:prstDash val="solid"/>
              </a:ln>
              <a:solidFill>
                <a:srgbClr val="FF0000"/>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endParaRPr>
          </a:p>
          <a:p>
            <a:pPr algn="just" rtl="1">
              <a:lnSpc>
                <a:spcPct val="150000"/>
              </a:lnSpc>
              <a:spcAft>
                <a:spcPts val="1000"/>
              </a:spcAft>
            </a:pP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     </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لذا </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انقلاب اسلامی و امام </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راحل «</a:t>
            </a:r>
            <a:r>
              <a:rPr lang="fa-IR" sz="2400" b="1" dirty="0">
                <a:ln w="900" cmpd="sng">
                  <a:solidFill>
                    <a:srgbClr val="FF0000"/>
                  </a:solidFill>
                  <a:prstDash val="solid"/>
                </a:ln>
                <a:solidFill>
                  <a:srgbClr val="FF0000"/>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قدس </a:t>
            </a:r>
            <a:r>
              <a:rPr lang="fa-IR" sz="2400" b="1" dirty="0" smtClean="0">
                <a:ln w="900" cmpd="sng">
                  <a:solidFill>
                    <a:srgbClr val="FF0000"/>
                  </a:solidFill>
                  <a:prstDash val="solid"/>
                </a:ln>
                <a:solidFill>
                  <a:srgbClr val="FF0000"/>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سره</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 </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بر ما حقّ حیات دارد </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چرا که </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ما را از </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ولایت </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الله و نظامی برخوردار کرد که جهت گیری آنها سوق دادن مومنین از ظلمت به نور است.</a:t>
            </a:r>
            <a:endParaRPr lang="en-US"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endParaRPr>
          </a:p>
          <a:p>
            <a:pPr algn="just" rtl="1">
              <a:lnSpc>
                <a:spcPct val="150000"/>
              </a:lnSpc>
              <a:spcAft>
                <a:spcPts val="1000"/>
              </a:spcAft>
            </a:pPr>
            <a:r>
              <a:rPr lang="fa-IR" sz="2600" b="1" dirty="0">
                <a:ln w="900" cmpd="sng">
                  <a:solidFill>
                    <a:srgbClr val="FF0000"/>
                  </a:solidFill>
                  <a:prstDash val="solid"/>
                </a:ln>
                <a:solidFill>
                  <a:srgbClr val="FF0000"/>
                </a:solidFill>
                <a:effectLst>
                  <a:glow rad="228600">
                    <a:srgbClr val="00B050">
                      <a:alpha val="40000"/>
                    </a:srgbClr>
                  </a:glow>
                  <a:innerShdw blurRad="101600" dist="76200" dir="5400000">
                    <a:schemeClr val="accent1">
                      <a:satMod val="190000"/>
                      <a:tint val="100000"/>
                      <a:alpha val="74000"/>
                    </a:schemeClr>
                  </a:innerShdw>
                </a:effectLst>
                <a:latin typeface="+mj-lt"/>
                <a:ea typeface="+mj-ea"/>
                <a:cs typeface="B Nazanin" pitchFamily="2" charset="-78"/>
              </a:rPr>
              <a:t>« اللَّهُ وَلِيُّ الَّذِينَ آمَنُوا يُخْرِجُهُمْ مِنَ الظُّلُمَاتِ إِلَى النُّورِ وَالَّذِينَ كَفَرُوا أَوْلِيَاؤُهُمُ الطَّاغُوتُ يُخْرِجُونَهُمْ مِنَ النُّورِ إِلَى الظُّلُمَاتِ أُولَئِكَ أَصْحَابُ النَّارِ هُمْ فِيهَا خَالِدُون »     بقره 257</a:t>
            </a:r>
            <a:endParaRPr lang="en-US" sz="2600" b="1" dirty="0">
              <a:ln w="900" cmpd="sng">
                <a:solidFill>
                  <a:srgbClr val="FF0000"/>
                </a:solidFill>
                <a:prstDash val="solid"/>
              </a:ln>
              <a:solidFill>
                <a:srgbClr val="FF0000"/>
              </a:solidFill>
              <a:effectLst>
                <a:glow rad="228600">
                  <a:srgbClr val="00B050">
                    <a:alpha val="40000"/>
                  </a:srgbClr>
                </a:glow>
                <a:innerShdw blurRad="101600" dist="76200" dir="5400000">
                  <a:schemeClr val="accent1">
                    <a:satMod val="190000"/>
                    <a:tint val="100000"/>
                    <a:alpha val="74000"/>
                  </a:schemeClr>
                </a:innerShdw>
              </a:effectLst>
              <a:latin typeface="+mj-lt"/>
              <a:ea typeface="+mj-ea"/>
              <a:cs typeface="B Nazanin" pitchFamily="2" charset="-78"/>
            </a:endParaRPr>
          </a:p>
        </p:txBody>
      </p:sp>
    </p:spTree>
    <p:extLst>
      <p:ext uri="{BB962C8B-B14F-4D97-AF65-F5344CB8AC3E}">
        <p14:creationId xmlns:p14="http://schemas.microsoft.com/office/powerpoint/2010/main" val="2686767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52600" y="533400"/>
            <a:ext cx="8686800" cy="61722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rtl="1" fontAlgn="t">
              <a:lnSpc>
                <a:spcPct val="200000"/>
              </a:lnSpc>
              <a:buNone/>
            </a:pPr>
            <a:r>
              <a:rPr lang="fa-IR" sz="2000" dirty="0">
                <a:cs typeface="B Nazanin" pitchFamily="2" charset="-78"/>
              </a:rPr>
              <a:t/>
            </a:r>
            <a:br>
              <a:rPr lang="fa-IR" sz="2000" dirty="0">
                <a:cs typeface="B Nazanin" pitchFamily="2" charset="-78"/>
              </a:rPr>
            </a:br>
            <a:endParaRPr lang="en-US" sz="1600" b="0" dirty="0">
              <a:solidFill>
                <a:srgbClr val="7030A0"/>
              </a:solidFill>
              <a:effectLst/>
              <a:cs typeface="B Titr" pitchFamily="2" charset="-78"/>
            </a:endParaRPr>
          </a:p>
        </p:txBody>
      </p:sp>
      <p:pic>
        <p:nvPicPr>
          <p:cNvPr id="3" name="Picture 2" descr="I:\DCAF145E0CAXW3KJ5CA7211NDCASSHA5DCA13HM3RCAHJ7WGYCATGI4JACA110GJ7CA1SA0MICALPZBOVCAD5K7GHCAA3JNIICAZ78CC3CAXG33GSCANKEK8YCA23E20TCAXB6C6ECAMZQ19TCAES1EQLCARR15CN.jpg"/>
          <p:cNvPicPr>
            <a:picLocks noChangeAspect="1" noChangeArrowheads="1"/>
          </p:cNvPicPr>
          <p:nvPr/>
        </p:nvPicPr>
        <p:blipFill>
          <a:blip r:embed="rId2" cstate="print"/>
          <a:srcRect/>
          <a:stretch>
            <a:fillRect/>
          </a:stretch>
        </p:blipFill>
        <p:spPr bwMode="auto">
          <a:xfrm>
            <a:off x="119336" y="54194"/>
            <a:ext cx="855414" cy="64073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6"/>
          <p:cNvPicPr>
            <a:picLocks noChangeAspect="1"/>
          </p:cNvPicPr>
          <p:nvPr/>
        </p:nvPicPr>
        <p:blipFill>
          <a:blip r:embed="rId3" cstate="print"/>
          <a:srcRect/>
          <a:stretch>
            <a:fillRect/>
          </a:stretch>
        </p:blipFill>
        <p:spPr bwMode="auto">
          <a:xfrm>
            <a:off x="1394347" y="4437112"/>
            <a:ext cx="4714908" cy="1757746"/>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0610AD24-2BD9-4E4A-9497-FBAC8115E66B}" type="slidenum">
              <a:rPr lang="en-US" smtClean="0"/>
              <a:pPr/>
              <a:t>15</a:t>
            </a:fld>
            <a:endParaRPr lang="en-US"/>
          </a:p>
        </p:txBody>
      </p:sp>
      <p:sp>
        <p:nvSpPr>
          <p:cNvPr id="4" name="Rectangle 3"/>
          <p:cNvSpPr/>
          <p:nvPr/>
        </p:nvSpPr>
        <p:spPr>
          <a:xfrm>
            <a:off x="489174" y="1124744"/>
            <a:ext cx="11165581" cy="3693319"/>
          </a:xfrm>
          <a:prstGeom prst="rect">
            <a:avLst/>
          </a:prstGeom>
        </p:spPr>
        <p:txBody>
          <a:bodyPr wrap="square">
            <a:spAutoFit/>
          </a:bodyPr>
          <a:lstStyle/>
          <a:p>
            <a:pPr algn="just" rtl="1">
              <a:lnSpc>
                <a:spcPct val="200000"/>
              </a:lnSpc>
            </a:pP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 چهل سالگی نظام ولایی با وجود همه دشمنی ها، تهاجم و فتنه </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ها، </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نعمت و دست آوردی است که هیچ امتی تا حال از آن برخوردار نبوده و عامل و منشاء دست آوردهای فراوان انقلاب در عرصه های دیگر شده است </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 </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لذا باید شاکر و قدردان این نعمت بزرگ بود و ضمن افتخار به آن برای تحکیم و تقویت آن تلاش </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کرد و </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از ولایت الله </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خارج نشد </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و با این کار زمینه و بستر را برای بزرگترین حادثه </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ای </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که همه انبیاء و اولیاء در انتظار آن بوده اند، یعنی نهضت ظهور فراهم نمود.</a:t>
            </a:r>
            <a:endParaRPr lang="en-US"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endParaRPr>
          </a:p>
        </p:txBody>
      </p:sp>
    </p:spTree>
    <p:extLst>
      <p:ext uri="{BB962C8B-B14F-4D97-AF65-F5344CB8AC3E}">
        <p14:creationId xmlns:p14="http://schemas.microsoft.com/office/powerpoint/2010/main" val="5268500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DCAF145E0CAXW3KJ5CA7211NDCASSHA5DCA13HM3RCAHJ7WGYCATGI4JACA110GJ7CA1SA0MICALPZBOVCAD5K7GHCAA3JNIICAZ78CC3CAXG33GSCANKEK8YCA23E20TCAXB6C6ECAMZQ19TCAES1EQLCARR15CN.jpg"/>
          <p:cNvPicPr>
            <a:picLocks noChangeAspect="1" noChangeArrowheads="1"/>
          </p:cNvPicPr>
          <p:nvPr/>
        </p:nvPicPr>
        <p:blipFill>
          <a:blip r:embed="rId2" cstate="print"/>
          <a:srcRect/>
          <a:stretch>
            <a:fillRect/>
          </a:stretch>
        </p:blipFill>
        <p:spPr bwMode="auto">
          <a:xfrm>
            <a:off x="407368" y="123969"/>
            <a:ext cx="855414" cy="64073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Slide Number Placeholder 6"/>
          <p:cNvSpPr>
            <a:spLocks noGrp="1"/>
          </p:cNvSpPr>
          <p:nvPr>
            <p:ph type="sldNum" sz="quarter" idx="12"/>
          </p:nvPr>
        </p:nvSpPr>
        <p:spPr/>
        <p:txBody>
          <a:bodyPr/>
          <a:lstStyle/>
          <a:p>
            <a:fld id="{0610AD24-2BD9-4E4A-9497-FBAC8115E66B}" type="slidenum">
              <a:rPr lang="en-US" smtClean="0"/>
              <a:pPr/>
              <a:t>16</a:t>
            </a:fld>
            <a:endParaRPr lang="en-US"/>
          </a:p>
        </p:txBody>
      </p:sp>
      <p:sp>
        <p:nvSpPr>
          <p:cNvPr id="5" name="Title 4"/>
          <p:cNvSpPr>
            <a:spLocks noGrp="1"/>
          </p:cNvSpPr>
          <p:nvPr>
            <p:ph type="ctrTitle"/>
          </p:nvPr>
        </p:nvSpPr>
        <p:spPr>
          <a:xfrm>
            <a:off x="407368" y="760694"/>
            <a:ext cx="11367335" cy="4968552"/>
          </a:xfrm>
        </p:spPr>
        <p:txBody>
          <a:bodyPr/>
          <a:lstStyle/>
          <a:p>
            <a:pPr marL="182880" indent="0" algn="just" rtl="1">
              <a:lnSpc>
                <a:spcPct val="150000"/>
              </a:lnSpc>
              <a:buNone/>
            </a:pPr>
            <a:r>
              <a:rPr lang="fa-IR" sz="2400" dirty="0" smtClean="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	نباید </a:t>
            </a:r>
            <a:r>
              <a:rPr lang="fa-IR" sz="2400" dirty="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غفلت و فراموش کنیم که ماندگاری همراه با پویایی، تعمیق و پیشرفت انقلاب اسلامی و ناکامی و شکست های پی در پی جبهه استکبار در عرصه های مختلف بیش از همه مرهون ولایت محوری و تبعیت فکری و عملی امت انقلابی از رهبری و ولایت فقیه و پایبندی و التزام آنان به نظام ولایی بوده است. </a:t>
            </a:r>
            <a:r>
              <a:rPr lang="fa-IR" sz="2400" dirty="0" smtClean="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
            </a:r>
            <a:br>
              <a:rPr lang="fa-IR" sz="2400" dirty="0" smtClean="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br>
            <a:r>
              <a:rPr lang="fa-IR" sz="2400" dirty="0" smtClean="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حتّی دشمنان هم این واقعیت را </a:t>
            </a:r>
            <a:r>
              <a:rPr lang="fa-IR" sz="2400" dirty="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به خوبی </a:t>
            </a:r>
            <a:r>
              <a:rPr lang="fa-IR" sz="2400" dirty="0" smtClean="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درک </a:t>
            </a:r>
            <a:r>
              <a:rPr lang="fa-IR" sz="2400" dirty="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کرده و لذا تمام تلاش فکری و عملی و فتنه ها و حرکت های چراغ خاموش خود را بر جدایی امت از ولی امر و نظام ولایی متمرکز کرده اند و </a:t>
            </a:r>
            <a:r>
              <a:rPr lang="fa-IR" sz="2400" dirty="0" smtClean="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با این تحلیل که امت </a:t>
            </a:r>
            <a:r>
              <a:rPr lang="fa-IR" sz="2400" dirty="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متصل و وفادار به ولایت شکست ناپذیر </a:t>
            </a:r>
            <a:r>
              <a:rPr lang="fa-IR" sz="2400" dirty="0" smtClean="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است می </a:t>
            </a:r>
            <a:r>
              <a:rPr lang="fa-IR" sz="2400" dirty="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خواهند این اتصال و پیوند را از انقلاب بگیرند و مانند صدر اسلام که مسلمانان را با جدا کردن از ولایت </a:t>
            </a:r>
            <a:r>
              <a:rPr lang="fa-IR" sz="2400" dirty="0" smtClean="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ازاسلام </a:t>
            </a:r>
            <a:r>
              <a:rPr lang="fa-IR" sz="2400" dirty="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ناب و حقیقت </a:t>
            </a:r>
            <a:r>
              <a:rPr lang="fa-IR" sz="2400" dirty="0" smtClean="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دین محروم </a:t>
            </a:r>
            <a:r>
              <a:rPr lang="fa-IR" sz="2400" dirty="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کردند انقلاب اسلامی را </a:t>
            </a:r>
            <a:r>
              <a:rPr lang="fa-IR" sz="2400" dirty="0" smtClean="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به وسیله </a:t>
            </a:r>
            <a:r>
              <a:rPr lang="fa-IR" sz="2400" dirty="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نیروهای </a:t>
            </a:r>
            <a:r>
              <a:rPr lang="fa-IR" sz="2400" dirty="0" smtClean="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انقلابی در </a:t>
            </a:r>
            <a:r>
              <a:rPr lang="fa-IR" sz="2400" dirty="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هم </a:t>
            </a:r>
            <a:r>
              <a:rPr lang="fa-IR" sz="2400" dirty="0" smtClean="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بشکنند.</a:t>
            </a:r>
            <a:endParaRPr lang="en-US" sz="2400" dirty="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endParaRPr>
          </a:p>
        </p:txBody>
      </p:sp>
      <p:pic>
        <p:nvPicPr>
          <p:cNvPr id="8" name="Picture 6"/>
          <p:cNvPicPr>
            <a:picLocks noChangeAspect="1"/>
          </p:cNvPicPr>
          <p:nvPr/>
        </p:nvPicPr>
        <p:blipFill>
          <a:blip r:embed="rId3" cstate="print"/>
          <a:srcRect/>
          <a:stretch>
            <a:fillRect/>
          </a:stretch>
        </p:blipFill>
        <p:spPr bwMode="auto">
          <a:xfrm>
            <a:off x="835075" y="5229200"/>
            <a:ext cx="4252813" cy="16288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35360" y="764704"/>
            <a:ext cx="11305256" cy="3096344"/>
          </a:xfrm>
        </p:spPr>
        <p:txBody>
          <a:bodyPr/>
          <a:lstStyle/>
          <a:p>
            <a:pPr algn="r">
              <a:lnSpc>
                <a:spcPct val="250000"/>
              </a:lnSpc>
              <a:buNone/>
            </a:pPr>
            <a:r>
              <a:rPr lang="en-US" sz="2800" dirty="0" smtClean="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 </a:t>
            </a:r>
            <a:r>
              <a:rPr lang="fa-IR" sz="2800" dirty="0" smtClean="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 </a:t>
            </a:r>
          </a:p>
        </p:txBody>
      </p:sp>
      <p:pic>
        <p:nvPicPr>
          <p:cNvPr id="4" name="Picture 3" descr="I:\DCAF145E0CAXW3KJ5CA7211NDCASSHA5DCA13HM3RCAHJ7WGYCATGI4JACA110GJ7CA1SA0MICALPZBOVCAD5K7GHCAA3JNIICAZ78CC3CAXG33GSCANKEK8YCA23E20TCAXB6C6ECAMZQ19TCAES1EQLCARR15CN.jpg"/>
          <p:cNvPicPr>
            <a:picLocks noChangeAspect="1" noChangeArrowheads="1"/>
          </p:cNvPicPr>
          <p:nvPr/>
        </p:nvPicPr>
        <p:blipFill>
          <a:blip r:embed="rId2" cstate="print"/>
          <a:srcRect/>
          <a:stretch>
            <a:fillRect/>
          </a:stretch>
        </p:blipFill>
        <p:spPr bwMode="auto">
          <a:xfrm>
            <a:off x="51669" y="54194"/>
            <a:ext cx="855414" cy="64073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6"/>
          <p:cNvPicPr>
            <a:picLocks noChangeAspect="1"/>
          </p:cNvPicPr>
          <p:nvPr/>
        </p:nvPicPr>
        <p:blipFill>
          <a:blip r:embed="rId3" cstate="print"/>
          <a:srcRect/>
          <a:stretch>
            <a:fillRect/>
          </a:stretch>
        </p:blipFill>
        <p:spPr bwMode="auto">
          <a:xfrm>
            <a:off x="479376" y="4941168"/>
            <a:ext cx="5184576" cy="1829248"/>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0610AD24-2BD9-4E4A-9497-FBAC8115E66B}" type="slidenum">
              <a:rPr lang="en-US" smtClean="0"/>
              <a:pPr/>
              <a:t>17</a:t>
            </a:fld>
            <a:endParaRPr lang="en-US" dirty="0"/>
          </a:p>
        </p:txBody>
      </p:sp>
      <p:sp>
        <p:nvSpPr>
          <p:cNvPr id="7" name="Rectangle 6"/>
          <p:cNvSpPr/>
          <p:nvPr/>
        </p:nvSpPr>
        <p:spPr>
          <a:xfrm>
            <a:off x="479376" y="836712"/>
            <a:ext cx="11233248" cy="4524315"/>
          </a:xfrm>
          <a:prstGeom prst="rect">
            <a:avLst/>
          </a:prstGeom>
        </p:spPr>
        <p:txBody>
          <a:bodyPr wrap="square">
            <a:spAutoFit/>
          </a:bodyPr>
          <a:lstStyle/>
          <a:p>
            <a:pPr algn="just" rtl="1">
              <a:lnSpc>
                <a:spcPct val="150000"/>
              </a:lnSpc>
            </a:pP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 آنچه نگذاشت نظام ولایی ما همانند نظام ولایی پیامبر </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اکرم</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a:t>
            </a:r>
            <a:r>
              <a:rPr lang="fa-IR" sz="2400" b="1" dirty="0">
                <a:ln w="900" cmpd="sng">
                  <a:solidFill>
                    <a:srgbClr val="FF0000"/>
                  </a:solidFill>
                  <a:prstDash val="solid"/>
                </a:ln>
                <a:solidFill>
                  <a:srgbClr val="FF0000"/>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صلی الله علیه و آله</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 </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و </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نظام ولایی </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امام علی </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a:t>
            </a:r>
            <a:r>
              <a:rPr lang="fa-IR" sz="2400" b="1" dirty="0">
                <a:ln w="900" cmpd="sng">
                  <a:solidFill>
                    <a:srgbClr val="FF0000"/>
                  </a:solidFill>
                  <a:prstDash val="solid"/>
                </a:ln>
                <a:solidFill>
                  <a:srgbClr val="FF0000"/>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علیه السلام</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 عمر کوتاهی داشته باشد و آن را 40 ساله ساخته است همین وابستگی فکری و عملی </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روز افزون </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امت با ولی امر و محور نظام ولایی </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است </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آن عاملی که انقلاب اسلامی را از گردنه </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های </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سخت و فتنه های بزرگی مانند فتنه حزب خلق مسلمان(فتنه دهه پنجاه) فتنه حاکمیت ملی گراهای بیگانه از اسلام و فتنه قائم مقام رهبری(فتنه های دهه60) فتنه سکولارهای منفعل در برابر فرهنگ غرب(فتنه دهه 70)و از همه مهمتر فتنه بزرگ جبهه استکبار در دهه 80 به سلامت عبور داد و تمام تهدیدها را به فرصت تبدیل کرد همین ولایت محوری برخاسته از بصیرت و استقامت امت انقلابی و </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مؤمن است و </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در آینده هم همین ولایت محوری ضامن بقاء انقلاب و شکست دشمنان آن می باشد.</a:t>
            </a:r>
            <a:endParaRPr lang="en-US"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04855" y="685198"/>
            <a:ext cx="11351786" cy="5048057"/>
          </a:xfrm>
        </p:spPr>
        <p:txBody>
          <a:bodyPr/>
          <a:lstStyle/>
          <a:p>
            <a:pPr algn="r">
              <a:lnSpc>
                <a:spcPct val="150000"/>
              </a:lnSpc>
              <a:buNone/>
            </a:pPr>
            <a:r>
              <a:rPr lang="fa-IR" sz="2400" dirty="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 امروز هم دشمنی جبهه استکبار با انقلاب اسلامی و نظام ولایی </a:t>
            </a:r>
            <a:r>
              <a:rPr lang="fa-IR" sz="2400" dirty="0" smtClean="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به خاطر </a:t>
            </a:r>
            <a:r>
              <a:rPr lang="fa-IR" sz="2400" dirty="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آن است که انقلاب زنده و بالنده است و مستکبران و ایادیشان بخوبی می دانند که با وجود نظام ولایی و حرکت شتابان انقلاب </a:t>
            </a:r>
            <a:r>
              <a:rPr lang="fa-IR" sz="2400" dirty="0" smtClean="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اسلامی مرگ </a:t>
            </a:r>
            <a:r>
              <a:rPr lang="fa-IR" sz="2400" dirty="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تدریجی </a:t>
            </a:r>
            <a:r>
              <a:rPr lang="fa-IR" sz="2400" dirty="0" smtClean="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آنان رقم </a:t>
            </a:r>
            <a:r>
              <a:rPr lang="fa-IR" sz="2400" dirty="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خواهد خورد و </a:t>
            </a:r>
            <a:r>
              <a:rPr lang="fa-IR" sz="2400" dirty="0" smtClean="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محکوم </a:t>
            </a:r>
            <a:r>
              <a:rPr lang="fa-IR" sz="2400" dirty="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به نابودی </a:t>
            </a:r>
            <a:r>
              <a:rPr lang="fa-IR" sz="2400" dirty="0" smtClean="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هستند </a:t>
            </a:r>
            <a:br>
              <a:rPr lang="fa-IR" sz="2400" dirty="0" smtClean="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br>
            <a:r>
              <a:rPr lang="fa-IR" sz="2400" dirty="0" smtClean="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و چون </a:t>
            </a:r>
            <a:r>
              <a:rPr lang="fa-IR" sz="2400" dirty="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انقلاب زنده است و نظام ولایی با سربلندی و سرافرازی بیداری و حرکت انقلابی دیگر امت هارا به دنبال دارد، نیازمند </a:t>
            </a:r>
            <a:r>
              <a:rPr lang="fa-IR" sz="2400" dirty="0" smtClean="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محافظان </a:t>
            </a:r>
            <a:r>
              <a:rPr lang="fa-IR" sz="2400" dirty="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و سنگرنشینانی است که از آن به خوبی پاسداری کنند و با دو استقامت فکری و عملی ایمان راسخ و صادقانه </a:t>
            </a:r>
            <a:r>
              <a:rPr lang="fa-IR" sz="2400" dirty="0" smtClean="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خود </a:t>
            </a:r>
            <a:r>
              <a:rPr lang="fa-IR" sz="2400" dirty="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را اثبات و وفاداری خویش را به </a:t>
            </a:r>
            <a:r>
              <a:rPr lang="fa-IR" sz="2400" dirty="0" smtClean="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آرمان ها </a:t>
            </a:r>
            <a:r>
              <a:rPr lang="fa-IR" sz="2400" dirty="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و </a:t>
            </a:r>
            <a:r>
              <a:rPr lang="fa-IR" sz="2400" dirty="0" smtClean="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ارزش های </a:t>
            </a:r>
            <a:r>
              <a:rPr lang="fa-IR" sz="2400" dirty="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الهی متجلی </a:t>
            </a:r>
            <a:r>
              <a:rPr lang="fa-IR" sz="2400" dirty="0" smtClean="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سازند</a:t>
            </a:r>
            <a:r>
              <a:rPr lang="fa-IR" sz="2400" dirty="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
            </a:r>
            <a:br>
              <a:rPr lang="fa-IR" sz="2400" dirty="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br>
            <a:r>
              <a:rPr lang="fa-IR" sz="2600" dirty="0">
                <a:ln w="900" cmpd="sng">
                  <a:solidFill>
                    <a:srgbClr val="FF0000"/>
                  </a:solidFill>
                  <a:prstDash val="solid"/>
                </a:ln>
                <a:solidFill>
                  <a:srgbClr val="FF0000"/>
                </a:solidFill>
                <a:effectLst>
                  <a:glow rad="228600">
                    <a:srgbClr val="00B050">
                      <a:alpha val="40000"/>
                    </a:srgbClr>
                  </a:glow>
                  <a:innerShdw blurRad="101600" dist="76200" dir="5400000">
                    <a:schemeClr val="accent1">
                      <a:satMod val="190000"/>
                      <a:tint val="100000"/>
                      <a:alpha val="74000"/>
                    </a:schemeClr>
                  </a:innerShdw>
                </a:effectLst>
                <a:cs typeface="B Nazanin" pitchFamily="2" charset="-78"/>
              </a:rPr>
              <a:t>« إِنَّمَا الْمُؤْمِنُونَ الَّذِينَ آمَنُوا بِاللَّهِ وَرَسُولِهِ ثُمَّ لَمْ يَرْتَابُوا وَجَاهَدُوا بِأَمْوَالِهِمْ وَأَنْفُسِهِمْ فِي سَبِيلِ اللَّهِ أُولَئِكَ هُمُ.الصَّادِقُون» </a:t>
            </a:r>
            <a:r>
              <a:rPr lang="fa-IR" sz="2600" dirty="0" smtClean="0">
                <a:ln w="900" cmpd="sng">
                  <a:solidFill>
                    <a:srgbClr val="FF0000"/>
                  </a:solidFill>
                  <a:prstDash val="solid"/>
                </a:ln>
                <a:solidFill>
                  <a:srgbClr val="FF0000"/>
                </a:solidFill>
                <a:effectLst>
                  <a:glow rad="228600">
                    <a:srgbClr val="00B050">
                      <a:alpha val="40000"/>
                    </a:srgbClr>
                  </a:glow>
                  <a:innerShdw blurRad="101600" dist="76200" dir="5400000">
                    <a:schemeClr val="accent1">
                      <a:satMod val="190000"/>
                      <a:tint val="100000"/>
                      <a:alpha val="74000"/>
                    </a:schemeClr>
                  </a:innerShdw>
                </a:effectLst>
                <a:cs typeface="B Nazanin" pitchFamily="2" charset="-78"/>
              </a:rPr>
              <a:t>              حجرات-15   </a:t>
            </a:r>
            <a:r>
              <a:rPr lang="fa-IR" sz="2400" dirty="0" smtClean="0">
                <a:ln w="900" cmpd="sng">
                  <a:solidFill>
                    <a:srgbClr val="FF0000"/>
                  </a:solidFill>
                  <a:prstDash val="solid"/>
                </a:ln>
                <a:solidFill>
                  <a:srgbClr val="FF0000"/>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
            </a:r>
            <a:br>
              <a:rPr lang="fa-IR" sz="2400" dirty="0" smtClean="0">
                <a:ln w="900" cmpd="sng">
                  <a:solidFill>
                    <a:srgbClr val="FF0000"/>
                  </a:solidFill>
                  <a:prstDash val="solid"/>
                </a:ln>
                <a:solidFill>
                  <a:srgbClr val="FF0000"/>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br>
            <a:endParaRPr lang="fa-IR" sz="2400" dirty="0">
              <a:ln w="900" cmpd="sng">
                <a:solidFill>
                  <a:srgbClr val="FF0000"/>
                </a:solidFill>
                <a:prstDash val="solid"/>
              </a:ln>
              <a:solidFill>
                <a:srgbClr val="FF0000"/>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endParaRPr>
          </a:p>
        </p:txBody>
      </p:sp>
      <p:pic>
        <p:nvPicPr>
          <p:cNvPr id="6" name="Picture 5" descr="I:\DCAF145E0CAXW3KJ5CA7211NDCASSHA5DCA13HM3RCAHJ7WGYCATGI4JACA110GJ7CA1SA0MICALPZBOVCAD5K7GHCAA3JNIICAZ78CC3CAXG33GSCANKEK8YCA23E20TCAXB6C6ECAMZQ19TCAES1EQLCARR15CN.jpg"/>
          <p:cNvPicPr>
            <a:picLocks noChangeAspect="1" noChangeArrowheads="1"/>
          </p:cNvPicPr>
          <p:nvPr/>
        </p:nvPicPr>
        <p:blipFill>
          <a:blip r:embed="rId2" cstate="print"/>
          <a:srcRect/>
          <a:stretch>
            <a:fillRect/>
          </a:stretch>
        </p:blipFill>
        <p:spPr bwMode="auto">
          <a:xfrm>
            <a:off x="56010" y="54194"/>
            <a:ext cx="855414" cy="64073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6"/>
          <p:cNvPicPr>
            <a:picLocks noChangeAspect="1"/>
          </p:cNvPicPr>
          <p:nvPr/>
        </p:nvPicPr>
        <p:blipFill>
          <a:blip r:embed="rId3" cstate="print"/>
          <a:srcRect/>
          <a:stretch>
            <a:fillRect/>
          </a:stretch>
        </p:blipFill>
        <p:spPr bwMode="auto">
          <a:xfrm>
            <a:off x="263352" y="5301208"/>
            <a:ext cx="4355395" cy="1556792"/>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0610AD24-2BD9-4E4A-9497-FBAC8115E66B}"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11139" y="772380"/>
            <a:ext cx="11017224" cy="3425283"/>
          </a:xfrm>
        </p:spPr>
        <p:txBody>
          <a:bodyPr/>
          <a:lstStyle/>
          <a:p>
            <a:pPr algn="r" rtl="1">
              <a:lnSpc>
                <a:spcPct val="200000"/>
              </a:lnSpc>
              <a:buNone/>
            </a:pPr>
            <a:r>
              <a:rPr lang="fa-IR" sz="2400" dirty="0" smtClean="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    </a:t>
            </a:r>
          </a:p>
        </p:txBody>
      </p:sp>
      <p:pic>
        <p:nvPicPr>
          <p:cNvPr id="4" name="Picture 3" descr="I:\DCAF145E0CAXW3KJ5CA7211NDCASSHA5DCA13HM3RCAHJ7WGYCATGI4JACA110GJ7CA1SA0MICALPZBOVCAD5K7GHCAA3JNIICAZ78CC3CAXG33GSCANKEK8YCA23E20TCAXB6C6ECAMZQ19TCAES1EQLCARR15CN.jpg"/>
          <p:cNvPicPr>
            <a:picLocks noChangeAspect="1" noChangeArrowheads="1"/>
          </p:cNvPicPr>
          <p:nvPr/>
        </p:nvPicPr>
        <p:blipFill>
          <a:blip r:embed="rId2" cstate="print"/>
          <a:srcRect/>
          <a:stretch>
            <a:fillRect/>
          </a:stretch>
        </p:blipFill>
        <p:spPr bwMode="auto">
          <a:xfrm>
            <a:off x="65737" y="79273"/>
            <a:ext cx="855414" cy="64073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Slide Number Placeholder 1"/>
          <p:cNvSpPr>
            <a:spLocks noGrp="1"/>
          </p:cNvSpPr>
          <p:nvPr>
            <p:ph type="sldNum" sz="quarter" idx="12"/>
          </p:nvPr>
        </p:nvSpPr>
        <p:spPr/>
        <p:txBody>
          <a:bodyPr/>
          <a:lstStyle/>
          <a:p>
            <a:fld id="{0610AD24-2BD9-4E4A-9497-FBAC8115E66B}" type="slidenum">
              <a:rPr lang="en-US" smtClean="0"/>
              <a:pPr/>
              <a:t>19</a:t>
            </a:fld>
            <a:endParaRPr lang="en-US"/>
          </a:p>
        </p:txBody>
      </p:sp>
      <p:sp>
        <p:nvSpPr>
          <p:cNvPr id="5" name="Rectangle 4"/>
          <p:cNvSpPr/>
          <p:nvPr/>
        </p:nvSpPr>
        <p:spPr>
          <a:xfrm>
            <a:off x="518720" y="483051"/>
            <a:ext cx="11305256" cy="6186309"/>
          </a:xfrm>
          <a:prstGeom prst="rect">
            <a:avLst/>
          </a:prstGeom>
        </p:spPr>
        <p:txBody>
          <a:bodyPr wrap="square">
            <a:spAutoFit/>
          </a:bodyPr>
          <a:lstStyle/>
          <a:p>
            <a:pPr algn="just" rtl="1">
              <a:lnSpc>
                <a:spcPct val="150000"/>
              </a:lnSpc>
            </a:pP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 آری نظام ولایی برای مستکبران و استعمارگران قابل تحمل نبوده و به </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انحاء مختلف </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برای </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آنان </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مزاحمت و مشکل ایجاد </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می کند </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لذا بهره مندی از ولایت الله و نظام ولایی بدون هزینه و مقاومت </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نمی شود </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لکن نباید غفلت کرد </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که:</a:t>
            </a:r>
          </a:p>
          <a:p>
            <a:pPr algn="just" rtl="1">
              <a:lnSpc>
                <a:spcPct val="150000"/>
              </a:lnSpc>
            </a:pPr>
            <a:r>
              <a:rPr lang="fa-IR" sz="2400" b="1" dirty="0" smtClean="0">
                <a:ln w="900" cmpd="sng">
                  <a:solidFill>
                    <a:srgbClr val="FF0000"/>
                  </a:solidFill>
                  <a:prstDash val="solid"/>
                </a:ln>
                <a:solidFill>
                  <a:srgbClr val="FF0000"/>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اولاَ</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 </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چنانچه </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عقلاَنیت </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و تجربه ثابت کرده است هزینه های مقاومت در راه خدا و ماندگاری نظام ولایی به مراتب کمتر است از هزینه ها و مشکلات سازش و تسلیم شدن در برابر دشمنان و مستکبران </a:t>
            </a:r>
          </a:p>
          <a:p>
            <a:pPr algn="just" rtl="1">
              <a:lnSpc>
                <a:spcPct val="150000"/>
              </a:lnSpc>
            </a:pPr>
            <a:r>
              <a:rPr lang="fa-IR" sz="2400" b="1" dirty="0" smtClean="0">
                <a:ln w="900" cmpd="sng">
                  <a:solidFill>
                    <a:srgbClr val="FF0000"/>
                  </a:solidFill>
                  <a:prstDash val="solid"/>
                </a:ln>
                <a:solidFill>
                  <a:srgbClr val="FF0000"/>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ثانیاَ </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مقاومت و تحمل مشکلات و هزینه های نظام ولایی ارزش و عامل عزت و مصداق عمل صالح و مجاهدت در راه خداست که سعادت دنیوی و اخروی و امید و نشاط نسبت به آینده را به دنبال دارد در حالی که هزینه های سازش و همراهی با استعمارگران هزینه ذلت، خواری و مصداق همراهی با ظالمان است که سقوط انسانی و انحطاط و بی هدفی و تباهی آینده را به دنبال خواهد </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داشت:</a:t>
            </a:r>
            <a:endPar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endParaRPr>
          </a:p>
          <a:p>
            <a:pPr algn="just" rtl="1">
              <a:lnSpc>
                <a:spcPct val="150000"/>
              </a:lnSpc>
            </a:pPr>
            <a:r>
              <a:rPr lang="fa-IR" sz="2400" b="1" dirty="0" smtClean="0">
                <a:ln w="900" cmpd="sng">
                  <a:solidFill>
                    <a:srgbClr val="FF0000"/>
                  </a:solidFill>
                  <a:prstDash val="solid"/>
                </a:ln>
                <a:solidFill>
                  <a:srgbClr val="FF0000"/>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 إِنَّ </a:t>
            </a:r>
            <a:r>
              <a:rPr lang="fa-IR" sz="2400" b="1" dirty="0">
                <a:ln w="900" cmpd="sng">
                  <a:solidFill>
                    <a:srgbClr val="FF0000"/>
                  </a:solidFill>
                  <a:prstDash val="solid"/>
                </a:ln>
                <a:solidFill>
                  <a:srgbClr val="FF0000"/>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الَّذِينَ قَالُوا رَبُّنَا اللَّهُ ثُمَّ اسْتَقَامُوا تَتَنَزَّلُ عَلَيْهِمُ الْمَلَائِكَةُ أَلَّا تَخَافُوا وَلَا تَحْزَنُوا وَأَبْشِرُوا بِالْجَنَّةِ الَّتِي كُنْتُمْ </a:t>
            </a:r>
            <a:r>
              <a:rPr lang="fa-IR" sz="2400" b="1" dirty="0" smtClean="0">
                <a:ln w="900" cmpd="sng">
                  <a:solidFill>
                    <a:srgbClr val="FF0000"/>
                  </a:solidFill>
                  <a:prstDash val="solid"/>
                </a:ln>
                <a:solidFill>
                  <a:srgbClr val="FF0000"/>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تُوعَدُون » </a:t>
            </a:r>
            <a:r>
              <a:rPr lang="fa-IR" sz="2400" b="1" dirty="0">
                <a:ln w="900" cmpd="sng">
                  <a:solidFill>
                    <a:srgbClr val="FF0000"/>
                  </a:solidFill>
                  <a:prstDash val="solid"/>
                </a:ln>
                <a:solidFill>
                  <a:srgbClr val="FF0000"/>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 </a:t>
            </a:r>
            <a:r>
              <a:rPr lang="fa-IR" sz="2400" b="1" dirty="0" smtClean="0">
                <a:ln w="900" cmpd="sng">
                  <a:solidFill>
                    <a:srgbClr val="FF0000"/>
                  </a:solidFill>
                  <a:prstDash val="solid"/>
                </a:ln>
                <a:solidFill>
                  <a:srgbClr val="FF0000"/>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 </a:t>
            </a:r>
            <a:r>
              <a:rPr lang="fa-IR" sz="2400" b="1" dirty="0">
                <a:ln w="900" cmpd="sng">
                  <a:solidFill>
                    <a:srgbClr val="FF0000"/>
                  </a:solidFill>
                  <a:prstDash val="solid"/>
                </a:ln>
                <a:solidFill>
                  <a:srgbClr val="FF0000"/>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فصلت-30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27448" y="1124744"/>
            <a:ext cx="10009112" cy="331236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justLow" rtl="1" fontAlgn="t">
              <a:lnSpc>
                <a:spcPct val="250000"/>
              </a:lnSpc>
              <a:buNone/>
            </a:pPr>
            <a:r>
              <a:rPr lang="fa-IR" sz="2800" dirty="0">
                <a:ln w="900" cmpd="sng">
                  <a:solidFill>
                    <a:srgbClr val="FF0000"/>
                  </a:solidFill>
                  <a:prstDash val="solid"/>
                </a:ln>
                <a:solidFill>
                  <a:srgbClr val="FF0000"/>
                </a:solidFill>
                <a:effectLst>
                  <a:glow rad="228600">
                    <a:srgbClr val="00B050">
                      <a:alpha val="40000"/>
                    </a:srgbClr>
                  </a:glow>
                  <a:innerShdw blurRad="101600" dist="76200" dir="5400000">
                    <a:schemeClr val="accent1">
                      <a:satMod val="190000"/>
                      <a:tint val="100000"/>
                      <a:alpha val="74000"/>
                    </a:schemeClr>
                  </a:innerShdw>
                </a:effectLst>
                <a:cs typeface="B Nazanin" pitchFamily="2" charset="-78"/>
              </a:rPr>
              <a:t>« وَلَقَدْ بَعَثْنَا فِي كُلِّ أُمَّةٍ رَسُولًا أَنِ اعْبُدُوا اللَّهَ وَاجْتَنِبُوا الطَّاغُوتَ فَمِنْهُمْ مَنْ هَدَى اللَّهُ وَمِنْهُمْ مَنْ حَقَّتْ عَلَيْهِ الضَّلَالَةُ فَسِيرُوا فِي الْأَرْضِ فَانْظُرُوا كَيْفَ كَانَ عَاقِبَةُ الْمُكَذِّبِين »</a:t>
            </a:r>
          </a:p>
          <a:p>
            <a:pPr marL="0" lvl="0" indent="0" algn="justLow" rtl="1" fontAlgn="t">
              <a:lnSpc>
                <a:spcPct val="250000"/>
              </a:lnSpc>
              <a:spcBef>
                <a:spcPts val="0"/>
              </a:spcBef>
              <a:buClrTx/>
              <a:buSzTx/>
              <a:buNone/>
            </a:pPr>
            <a:r>
              <a:rPr lang="fa-IR" sz="2800" dirty="0">
                <a:ln w="900" cmpd="sng">
                  <a:solidFill>
                    <a:srgbClr val="FF0000"/>
                  </a:solidFill>
                  <a:prstDash val="solid"/>
                </a:ln>
                <a:solidFill>
                  <a:srgbClr val="FF0000"/>
                </a:solidFill>
                <a:effectLst>
                  <a:glow rad="228600">
                    <a:srgbClr val="00B050">
                      <a:alpha val="40000"/>
                    </a:srgbClr>
                  </a:glow>
                  <a:innerShdw blurRad="101600" dist="76200" dir="5400000">
                    <a:schemeClr val="accent1">
                      <a:satMod val="190000"/>
                      <a:tint val="100000"/>
                      <a:alpha val="74000"/>
                    </a:schemeClr>
                  </a:innerShdw>
                </a:effectLst>
                <a:cs typeface="B Nazanin" pitchFamily="2" charset="-78"/>
              </a:rPr>
              <a:t>                                                                                                            نحل - 36 </a:t>
            </a:r>
          </a:p>
          <a:p>
            <a:pPr marL="0" indent="0" algn="justLow" rtl="1" fontAlgn="t">
              <a:lnSpc>
                <a:spcPct val="250000"/>
              </a:lnSpc>
              <a:buNone/>
            </a:pPr>
            <a:endParaRPr lang="fa-IR" sz="2400" dirty="0">
              <a:ln w="900" cmpd="sng">
                <a:solidFill>
                  <a:srgbClr val="FF0000"/>
                </a:solidFill>
                <a:prstDash val="solid"/>
              </a:ln>
              <a:solidFill>
                <a:srgbClr val="FF0000"/>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endParaRPr>
          </a:p>
        </p:txBody>
      </p:sp>
      <p:pic>
        <p:nvPicPr>
          <p:cNvPr id="3" name="Picture 2" descr="I:\DCAF145E0CAXW3KJ5CA7211NDCASSHA5DCA13HM3RCAHJ7WGYCATGI4JACA110GJ7CA1SA0MICALPZBOVCAD5K7GHCAA3JNIICAZ78CC3CAXG33GSCANKEK8YCA23E20TCAXB6C6ECAMZQ19TCAES1EQLCARR15CN.jpg"/>
          <p:cNvPicPr>
            <a:picLocks noChangeAspect="1" noChangeArrowheads="1"/>
          </p:cNvPicPr>
          <p:nvPr/>
        </p:nvPicPr>
        <p:blipFill>
          <a:blip r:embed="rId3" cstate="print"/>
          <a:srcRect/>
          <a:stretch>
            <a:fillRect/>
          </a:stretch>
        </p:blipFill>
        <p:spPr bwMode="auto">
          <a:xfrm>
            <a:off x="119336" y="105198"/>
            <a:ext cx="855414" cy="64073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6"/>
          <p:cNvPicPr>
            <a:picLocks noChangeAspect="1"/>
          </p:cNvPicPr>
          <p:nvPr/>
        </p:nvPicPr>
        <p:blipFill>
          <a:blip r:embed="rId4" cstate="print"/>
          <a:srcRect/>
          <a:stretch>
            <a:fillRect/>
          </a:stretch>
        </p:blipFill>
        <p:spPr bwMode="auto">
          <a:xfrm>
            <a:off x="4439816" y="4653136"/>
            <a:ext cx="3791778" cy="1413598"/>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0610AD24-2BD9-4E4A-9497-FBAC8115E66B}" type="slidenum">
              <a:rPr lang="en-US" smtClean="0"/>
              <a:pPr/>
              <a:t>2</a:t>
            </a:fld>
            <a:endParaRPr lang="en-US"/>
          </a:p>
        </p:txBody>
      </p:sp>
    </p:spTree>
    <p:extLst>
      <p:ext uri="{BB962C8B-B14F-4D97-AF65-F5344CB8AC3E}">
        <p14:creationId xmlns:p14="http://schemas.microsoft.com/office/powerpoint/2010/main" val="31643329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090109" y="1857364"/>
            <a:ext cx="9567135" cy="3571900"/>
          </a:xfrm>
          <a:noFill/>
          <a:ln>
            <a:noFill/>
          </a:ln>
        </p:spPr>
        <p:txBody>
          <a:bodyPr/>
          <a:lstStyle/>
          <a:p>
            <a:pPr algn="r" rtl="1">
              <a:lnSpc>
                <a:spcPct val="150000"/>
              </a:lnSpc>
              <a:buNone/>
            </a:pPr>
            <a:r>
              <a:rPr lang="fa-IR" sz="2400" dirty="0" smtClean="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
            </a:r>
            <a:br>
              <a:rPr lang="fa-IR" sz="2400" dirty="0" smtClean="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br>
            <a:r>
              <a:rPr lang="fa-IR" sz="2400" dirty="0" smtClean="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
            </a:r>
            <a:br>
              <a:rPr lang="fa-IR" sz="2400" dirty="0" smtClean="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br>
            <a:r>
              <a:rPr lang="fa-IR" sz="2400" dirty="0" smtClean="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                          </a:t>
            </a:r>
            <a:r>
              <a:rPr lang="fa-IR" sz="2400" dirty="0" smtClean="0"/>
              <a:t> </a:t>
            </a:r>
            <a:r>
              <a:rPr lang="en-US" sz="2400" dirty="0" smtClean="0"/>
              <a:t/>
            </a:r>
            <a:br>
              <a:rPr lang="en-US" sz="2400" dirty="0" smtClean="0"/>
            </a:br>
            <a:endParaRPr lang="fa-IR" sz="2400" dirty="0" smtClean="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endParaRPr>
          </a:p>
        </p:txBody>
      </p:sp>
      <p:pic>
        <p:nvPicPr>
          <p:cNvPr id="4" name="Picture 3" descr="I:\DCAF145E0CAXW3KJ5CA7211NDCASSHA5DCA13HM3RCAHJ7WGYCATGI4JACA110GJ7CA1SA0MICALPZBOVCAD5K7GHCAA3JNIICAZ78CC3CAXG33GSCANKEK8YCA23E20TCAXB6C6ECAMZQ19TCAES1EQLCARR15CN.jpg"/>
          <p:cNvPicPr>
            <a:picLocks noChangeAspect="1" noChangeArrowheads="1"/>
          </p:cNvPicPr>
          <p:nvPr/>
        </p:nvPicPr>
        <p:blipFill>
          <a:blip r:embed="rId2" cstate="print"/>
          <a:srcRect/>
          <a:stretch>
            <a:fillRect/>
          </a:stretch>
        </p:blipFill>
        <p:spPr bwMode="auto">
          <a:xfrm>
            <a:off x="51669" y="62730"/>
            <a:ext cx="855414" cy="64073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p:cNvPicPr>
            <a:picLocks noChangeAspect="1"/>
          </p:cNvPicPr>
          <p:nvPr/>
        </p:nvPicPr>
        <p:blipFill>
          <a:blip r:embed="rId3" cstate="print"/>
          <a:srcRect/>
          <a:stretch>
            <a:fillRect/>
          </a:stretch>
        </p:blipFill>
        <p:spPr bwMode="auto">
          <a:xfrm>
            <a:off x="352266" y="5517232"/>
            <a:ext cx="4032448" cy="1340768"/>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0610AD24-2BD9-4E4A-9497-FBAC8115E66B}" type="slidenum">
              <a:rPr lang="en-US" smtClean="0"/>
              <a:pPr/>
              <a:t>20</a:t>
            </a:fld>
            <a:endParaRPr lang="en-US" dirty="0"/>
          </a:p>
        </p:txBody>
      </p:sp>
      <p:sp>
        <p:nvSpPr>
          <p:cNvPr id="5" name="Rectangle 4"/>
          <p:cNvSpPr/>
          <p:nvPr/>
        </p:nvSpPr>
        <p:spPr>
          <a:xfrm>
            <a:off x="479376" y="636425"/>
            <a:ext cx="11161240" cy="5463034"/>
          </a:xfrm>
          <a:prstGeom prst="rect">
            <a:avLst/>
          </a:prstGeom>
        </p:spPr>
        <p:txBody>
          <a:bodyPr wrap="square">
            <a:spAutoFit/>
          </a:bodyPr>
          <a:lstStyle/>
          <a:p>
            <a:pPr algn="just" rtl="1">
              <a:lnSpc>
                <a:spcPct val="150000"/>
              </a:lnSpc>
              <a:spcAft>
                <a:spcPts val="1000"/>
              </a:spcAft>
            </a:pP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اگر امتی تحمل عدالت علوی و نظام ولایی علی (</a:t>
            </a:r>
            <a:r>
              <a:rPr lang="fa-IR" sz="2400" b="1" dirty="0">
                <a:ln w="900" cmpd="sng">
                  <a:solidFill>
                    <a:srgbClr val="FF0000"/>
                  </a:solidFill>
                  <a:prstDash val="solid"/>
                </a:ln>
                <a:solidFill>
                  <a:srgbClr val="FF0000"/>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علیه السلام</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 </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را نداشت و در همراهی با ولی خدا کوتاه آمد لامحاله باید مشکلات و سختی های ذلت بار و تباه کننده سلطه ظالمانی مثل حجاج و بنی امیه را تحمل کند همانند کسانی که علی </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a:t>
            </a:r>
            <a:r>
              <a:rPr lang="fa-IR" sz="2400" b="1" dirty="0">
                <a:ln w="900" cmpd="sng">
                  <a:solidFill>
                    <a:srgbClr val="FF0000"/>
                  </a:solidFill>
                  <a:prstDash val="solid"/>
                </a:ln>
                <a:solidFill>
                  <a:srgbClr val="FF0000"/>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علیه السلام</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 </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بارها </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آنان </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را مذمت کرد و آنان را </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«مرد </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نمایان </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نامرد»، «کودک </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صفتان بی </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خرد» </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معرفی </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نمود و </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آرزو می کند که ای کاش </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آنان را </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نبیند و نشناسد.</a:t>
            </a:r>
            <a:endParaRPr lang="en-US"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endParaRPr>
          </a:p>
          <a:p>
            <a:pPr algn="just" rtl="1">
              <a:lnSpc>
                <a:spcPct val="150000"/>
              </a:lnSpc>
              <a:spcAft>
                <a:spcPts val="1000"/>
              </a:spcAft>
            </a:pPr>
            <a:r>
              <a:rPr lang="fa-IR" sz="2400" b="1" dirty="0" smtClean="0">
                <a:ln w="900" cmpd="sng">
                  <a:solidFill>
                    <a:srgbClr val="FF0000"/>
                  </a:solidFill>
                  <a:prstDash val="solid"/>
                </a:ln>
                <a:solidFill>
                  <a:srgbClr val="FF0000"/>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 يَا </a:t>
            </a:r>
            <a:r>
              <a:rPr lang="fa-IR" sz="2400" b="1" dirty="0">
                <a:ln w="900" cmpd="sng">
                  <a:solidFill>
                    <a:srgbClr val="FF0000"/>
                  </a:solidFill>
                  <a:prstDash val="solid"/>
                </a:ln>
                <a:solidFill>
                  <a:srgbClr val="FF0000"/>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أَشْبَاهَ الرِّجَالِ وَ لَا رِجَالَ حُلُومُ الْأَطْفَالِ وَ عُقُولُ رَبَّاتِ الْحِجَالِ لَوَدِدْتُ أَنِّي لَمْ أَرَكُمْ وَ لَمْ أَعْرِفْكُمْ مَعْرِفَةً وَ اللَّهِ جَرَّتْ نَدَماً وَ أَعْقَبَتْ سَدَماً قَاتَلَكُمُ اللَّهُ لَقَدْ مَلَأْتُمْ قَلْبِي قَيْحاً وَ شَحَنْتُمْ صَدْرِي غَيْظاً وَ جَرَّعْتُمُونِي نُغَبَ التَّهْمَامِ أَنْفَاساً وَ أَفْسَدْتُمْ عَلَيَّ رَأْيِي بِالْعِصْيَانِ وَ </a:t>
            </a:r>
            <a:r>
              <a:rPr lang="fa-IR" sz="2400" b="1" dirty="0" smtClean="0">
                <a:ln w="900" cmpd="sng">
                  <a:solidFill>
                    <a:srgbClr val="FF0000"/>
                  </a:solidFill>
                  <a:prstDash val="solid"/>
                </a:ln>
                <a:solidFill>
                  <a:srgbClr val="FF0000"/>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الْخِذْلَانِ »</a:t>
            </a:r>
            <a:endParaRPr lang="en-US" sz="2400" b="1" dirty="0">
              <a:ln w="900" cmpd="sng">
                <a:solidFill>
                  <a:srgbClr val="FF0000"/>
                </a:solidFill>
                <a:prstDash val="solid"/>
              </a:ln>
              <a:solidFill>
                <a:srgbClr val="FF0000"/>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endParaRPr>
          </a:p>
          <a:p>
            <a:pPr algn="just" rtl="1">
              <a:lnSpc>
                <a:spcPct val="150000"/>
              </a:lnSpc>
              <a:spcAft>
                <a:spcPts val="1000"/>
              </a:spcAft>
            </a:pP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و در پایان دردمندانه علت ناکامی ها و محروم ماندن از پیروزی نظام ولایی را این گونه بیان می </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کند :</a:t>
            </a:r>
            <a:endParaRPr lang="en-US"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endParaRPr>
          </a:p>
          <a:p>
            <a:pPr algn="just" rtl="1">
              <a:lnSpc>
                <a:spcPct val="150000"/>
              </a:lnSpc>
              <a:spcAft>
                <a:spcPts val="1000"/>
              </a:spcAft>
            </a:pPr>
            <a:r>
              <a:rPr lang="fa-IR" sz="2400" b="1" dirty="0" smtClean="0">
                <a:ln w="900" cmpd="sng">
                  <a:solidFill>
                    <a:srgbClr val="FF0000"/>
                  </a:solidFill>
                  <a:prstDash val="solid"/>
                </a:ln>
                <a:solidFill>
                  <a:srgbClr val="FF0000"/>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 وَ </a:t>
            </a:r>
            <a:r>
              <a:rPr lang="fa-IR" sz="2400" b="1" dirty="0">
                <a:ln w="900" cmpd="sng">
                  <a:solidFill>
                    <a:srgbClr val="FF0000"/>
                  </a:solidFill>
                  <a:prstDash val="solid"/>
                </a:ln>
                <a:solidFill>
                  <a:srgbClr val="FF0000"/>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لَكِنْ لَا رَأْيَ لِمَنْ لَا</a:t>
            </a:r>
            <a:r>
              <a:rPr lang="en-US" sz="2400" b="1" dirty="0">
                <a:ln w="900" cmpd="sng">
                  <a:solidFill>
                    <a:srgbClr val="FF0000"/>
                  </a:solidFill>
                  <a:prstDash val="solid"/>
                </a:ln>
                <a:solidFill>
                  <a:srgbClr val="FF0000"/>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 </a:t>
            </a:r>
            <a:r>
              <a:rPr lang="fa-IR" sz="2400" b="1" dirty="0" smtClean="0">
                <a:ln w="900" cmpd="sng">
                  <a:solidFill>
                    <a:srgbClr val="FF0000"/>
                  </a:solidFill>
                  <a:prstDash val="solid"/>
                </a:ln>
                <a:solidFill>
                  <a:srgbClr val="FF0000"/>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يُطَاعُ</a:t>
            </a:r>
            <a:r>
              <a:rPr lang="fa-IR" sz="2400" b="1" dirty="0">
                <a:ln w="900" cmpd="sng">
                  <a:solidFill>
                    <a:srgbClr val="FF0000"/>
                  </a:solidFill>
                  <a:prstDash val="solid"/>
                </a:ln>
                <a:solidFill>
                  <a:srgbClr val="FF0000"/>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 </a:t>
            </a:r>
            <a:r>
              <a:rPr lang="fa-IR" sz="2400" b="1" dirty="0" smtClean="0">
                <a:ln w="900" cmpd="sng">
                  <a:solidFill>
                    <a:srgbClr val="FF0000"/>
                  </a:solidFill>
                  <a:prstDash val="solid"/>
                </a:ln>
                <a:solidFill>
                  <a:srgbClr val="FF0000"/>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   </a:t>
            </a:r>
            <a:r>
              <a:rPr lang="fa-IR" sz="2400" b="1" dirty="0">
                <a:ln w="900" cmpd="sng">
                  <a:solidFill>
                    <a:srgbClr val="FF0000"/>
                  </a:solidFill>
                  <a:prstDash val="solid"/>
                </a:ln>
                <a:solidFill>
                  <a:srgbClr val="FF0000"/>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نهج البلاغه خطبه 27</a:t>
            </a:r>
            <a:endParaRPr lang="en-US" sz="2400" b="1" dirty="0">
              <a:ln w="900" cmpd="sng">
                <a:solidFill>
                  <a:srgbClr val="FF0000"/>
                </a:solidFill>
                <a:prstDash val="solid"/>
              </a:ln>
              <a:solidFill>
                <a:srgbClr val="FF0000"/>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610AD24-2BD9-4E4A-9497-FBAC8115E66B}" type="slidenum">
              <a:rPr lang="en-US" smtClean="0"/>
              <a:pPr/>
              <a:t>21</a:t>
            </a:fld>
            <a:endParaRPr lang="en-US"/>
          </a:p>
        </p:txBody>
      </p:sp>
      <p:sp>
        <p:nvSpPr>
          <p:cNvPr id="4" name="Content Placeholder 3"/>
          <p:cNvSpPr>
            <a:spLocks noGrp="1"/>
          </p:cNvSpPr>
          <p:nvPr>
            <p:ph sz="quarter" idx="13"/>
          </p:nvPr>
        </p:nvSpPr>
        <p:spPr>
          <a:xfrm>
            <a:off x="695400" y="865684"/>
            <a:ext cx="10801200" cy="4795564"/>
          </a:xfrm>
        </p:spPr>
        <p:txBody>
          <a:bodyPr>
            <a:normAutofit/>
          </a:bodyPr>
          <a:lstStyle/>
          <a:p>
            <a:pPr marL="45720" indent="0" algn="r">
              <a:lnSpc>
                <a:spcPct val="200000"/>
              </a:lnSpc>
              <a:buNone/>
            </a:pPr>
            <a:r>
              <a:rPr lang="fa-IR" sz="2400" b="1" dirty="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بنابراین تنها راه صیانت و حفاظت پیش برنده از انقلاب اسلامی، تحکیم، تقویت و گسترش ولایت محوری </a:t>
            </a:r>
            <a:r>
              <a:rPr lang="fa-IR" sz="2400" b="1" dirty="0" smtClean="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و </a:t>
            </a:r>
            <a:r>
              <a:rPr lang="fa-IR" sz="2400" b="1" dirty="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مجاهدت علمی و عملی برای معرفی مدل حکومتی اسلام یعنی </a:t>
            </a:r>
            <a:r>
              <a:rPr lang="fa-IR" sz="2800" b="1" dirty="0">
                <a:ln w="900" cmpd="sng">
                  <a:solidFill>
                    <a:srgbClr val="FF0000"/>
                  </a:solidFill>
                  <a:prstDash val="solid"/>
                </a:ln>
                <a:solidFill>
                  <a:srgbClr val="FF0000"/>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نظام ولایی </a:t>
            </a:r>
            <a:r>
              <a:rPr lang="fa-IR" sz="2400" b="1" dirty="0" smtClean="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است</a:t>
            </a:r>
            <a:endParaRPr lang="fa-IR" dirty="0" smtClean="0"/>
          </a:p>
          <a:p>
            <a:pPr marL="45720" indent="0" algn="r">
              <a:lnSpc>
                <a:spcPct val="200000"/>
              </a:lnSpc>
              <a:buNone/>
            </a:pPr>
            <a:r>
              <a:rPr lang="fa-IR" sz="2400" b="1" dirty="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نباید فراموش کنیم که ما در مراحل پنجگانه اهداف و </a:t>
            </a:r>
            <a:r>
              <a:rPr lang="fa-IR" sz="2400" b="1" dirty="0" smtClean="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نهضت </a:t>
            </a:r>
            <a:r>
              <a:rPr lang="fa-IR" sz="2400" b="1" dirty="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اسلامی در مرحله سوم یعنی ساختن دولت اسلامی هستیم و برای اینکه این مرحله را هم به خوبی محقق ساخته و مراحل بعدی را بسازیم راهی جز ولایت محوری و تبعیت کامل از ولی خدا نداریم</a:t>
            </a:r>
            <a:endParaRPr lang="en-US" sz="2400" b="1" dirty="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886" y="20092"/>
            <a:ext cx="1530350" cy="153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3" cstate="print"/>
          <a:srcRect/>
          <a:stretch>
            <a:fillRect/>
          </a:stretch>
        </p:blipFill>
        <p:spPr bwMode="auto">
          <a:xfrm>
            <a:off x="1487488" y="4581128"/>
            <a:ext cx="4032448" cy="1340768"/>
          </a:xfrm>
          <a:prstGeom prst="rect">
            <a:avLst/>
          </a:prstGeom>
          <a:noFill/>
          <a:ln w="9525">
            <a:noFill/>
            <a:miter lim="800000"/>
            <a:headEnd/>
            <a:tailEnd/>
          </a:ln>
        </p:spPr>
      </p:pic>
    </p:spTree>
    <p:extLst>
      <p:ext uri="{BB962C8B-B14F-4D97-AF65-F5344CB8AC3E}">
        <p14:creationId xmlns:p14="http://schemas.microsoft.com/office/powerpoint/2010/main" val="24526109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090109" y="1214422"/>
            <a:ext cx="9567135" cy="4429156"/>
          </a:xfrm>
        </p:spPr>
        <p:txBody>
          <a:bodyPr/>
          <a:lstStyle/>
          <a:p>
            <a:pPr algn="r" rtl="1">
              <a:buNone/>
            </a:pPr>
            <a:r>
              <a:rPr lang="fa-IR" sz="2400" dirty="0" smtClean="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
            </a:r>
            <a:br>
              <a:rPr lang="fa-IR" sz="2400" dirty="0" smtClean="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br>
            <a:r>
              <a:rPr lang="fa-IR" sz="2400" dirty="0" smtClean="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
            </a:r>
            <a:br>
              <a:rPr lang="fa-IR" sz="2400" dirty="0" smtClean="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br>
            <a:r>
              <a:rPr lang="fa-IR" sz="2400" dirty="0" smtClean="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
            </a:r>
            <a:br>
              <a:rPr lang="fa-IR" sz="2400" dirty="0" smtClean="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br>
            <a:r>
              <a:rPr lang="fa-IR" sz="2400" dirty="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
            </a:r>
            <a:br>
              <a:rPr lang="fa-IR" sz="2400" dirty="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br>
            <a:endParaRPr lang="fa-IR" sz="2000" b="0" dirty="0">
              <a:solidFill>
                <a:srgbClr val="00B050"/>
              </a:solidFill>
              <a:effectLst/>
              <a:latin typeface="ParsFont"/>
              <a:cs typeface="B Titr" pitchFamily="2" charset="-78"/>
            </a:endParaRPr>
          </a:p>
        </p:txBody>
      </p:sp>
      <p:pic>
        <p:nvPicPr>
          <p:cNvPr id="4" name="Picture 3" descr="I:\DCAF145E0CAXW3KJ5CA7211NDCASSHA5DCA13HM3RCAHJ7WGYCATGI4JACA110GJ7CA1SA0MICALPZBOVCAD5K7GHCAA3JNIICAZ78CC3CAXG33GSCANKEK8YCA23E20TCAXB6C6ECAMZQ19TCAES1EQLCARR15CN.jpg"/>
          <p:cNvPicPr>
            <a:picLocks noChangeAspect="1" noChangeArrowheads="1"/>
          </p:cNvPicPr>
          <p:nvPr/>
        </p:nvPicPr>
        <p:blipFill>
          <a:blip r:embed="rId2" cstate="print"/>
          <a:srcRect/>
          <a:stretch>
            <a:fillRect/>
          </a:stretch>
        </p:blipFill>
        <p:spPr bwMode="auto">
          <a:xfrm>
            <a:off x="56010" y="88646"/>
            <a:ext cx="855414" cy="64073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6"/>
          <p:cNvPicPr>
            <a:picLocks noChangeAspect="1"/>
          </p:cNvPicPr>
          <p:nvPr/>
        </p:nvPicPr>
        <p:blipFill>
          <a:blip r:embed="rId3" cstate="print"/>
          <a:srcRect/>
          <a:stretch>
            <a:fillRect/>
          </a:stretch>
        </p:blipFill>
        <p:spPr bwMode="auto">
          <a:xfrm>
            <a:off x="1127448" y="5589240"/>
            <a:ext cx="4032448" cy="126876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0610AD24-2BD9-4E4A-9497-FBAC8115E66B}" type="slidenum">
              <a:rPr lang="en-US" smtClean="0"/>
              <a:pPr/>
              <a:t>22</a:t>
            </a:fld>
            <a:endParaRPr lang="en-US" dirty="0"/>
          </a:p>
        </p:txBody>
      </p:sp>
      <p:sp>
        <p:nvSpPr>
          <p:cNvPr id="5" name="Rectangle 4"/>
          <p:cNvSpPr/>
          <p:nvPr/>
        </p:nvSpPr>
        <p:spPr>
          <a:xfrm>
            <a:off x="335360" y="581015"/>
            <a:ext cx="11449272" cy="5760551"/>
          </a:xfrm>
          <a:prstGeom prst="rect">
            <a:avLst/>
          </a:prstGeom>
        </p:spPr>
        <p:txBody>
          <a:bodyPr wrap="square">
            <a:spAutoFit/>
          </a:bodyPr>
          <a:lstStyle/>
          <a:p>
            <a:pPr algn="just" rtl="1">
              <a:lnSpc>
                <a:spcPct val="150000"/>
              </a:lnSpc>
              <a:spcAft>
                <a:spcPts val="1000"/>
              </a:spcAft>
            </a:pP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    آنچه </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نظام ولایی ما را  که الهام گرفته و شعاعی از نظام ولایی </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علی(</a:t>
            </a:r>
            <a:r>
              <a:rPr lang="fa-IR" sz="2400" b="1" dirty="0">
                <a:ln w="900" cmpd="sng">
                  <a:solidFill>
                    <a:srgbClr val="FF0000"/>
                  </a:solidFill>
                  <a:prstDash val="solid"/>
                </a:ln>
                <a:solidFill>
                  <a:srgbClr val="FF0000"/>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علیه السلام</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 است، </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در </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چهار دهه </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گذشته سربلند و ماندگار و دشمنانش را ناکام ساخت همین ولایت محوری و استقامت همراه با بصیرت امت </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ما بر محور ولایت </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بوده است </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لذا </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حضرت امام </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خمینی( </a:t>
            </a:r>
            <a:r>
              <a:rPr lang="fa-IR" sz="2400" b="1" dirty="0">
                <a:ln w="900" cmpd="sng">
                  <a:solidFill>
                    <a:srgbClr val="FF0000"/>
                  </a:solidFill>
                  <a:prstDash val="solid"/>
                </a:ln>
                <a:solidFill>
                  <a:srgbClr val="FF0000"/>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قدس سره</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 آنان </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را از ملت حجاز در عهد رسول الله و ملت عراق در عهد امیرالمومنین و حسین بن علی(ع) بهتر و شایسته تر </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دانسته </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و </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آنان را </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رمز موفقیت و پیروزی در ابعاد مختلف و مایه افتخار اسلام معرفی </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می کند </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a:t>
            </a:r>
            <a:r>
              <a:rPr lang="fa-IR" sz="2400" b="1" dirty="0">
                <a:ln w="900" cmpd="sng">
                  <a:solidFill>
                    <a:srgbClr val="FF0000"/>
                  </a:solidFill>
                  <a:prstDash val="solid"/>
                </a:ln>
                <a:solidFill>
                  <a:srgbClr val="FF0000"/>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وصیت نامه امام خمینی</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 و خلف صالح ایشان امام خامنه </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ای «مدظله العالی» </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مبالغه در تجلیل و تعریف </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آنان </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را شایسته و </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به حق </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می داند که فتنه </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هایی </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مانند</a:t>
            </a:r>
            <a:r>
              <a:rPr lang="fa-IR" sz="2400" b="1" dirty="0">
                <a:ln w="900" cmpd="sng">
                  <a:solidFill>
                    <a:srgbClr val="FF0000"/>
                  </a:solidFill>
                  <a:prstDash val="solid"/>
                </a:ln>
                <a:solidFill>
                  <a:srgbClr val="FF0000"/>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 فتنه سال</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 </a:t>
            </a:r>
            <a:r>
              <a:rPr lang="fa-IR" sz="2400" b="1" dirty="0">
                <a:ln w="900" cmpd="sng">
                  <a:solidFill>
                    <a:srgbClr val="FF0000"/>
                  </a:solidFill>
                  <a:prstDash val="solid"/>
                </a:ln>
                <a:solidFill>
                  <a:srgbClr val="FF0000"/>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88</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 را </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به خوبی </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خنثی کردند و شور سیاسی و تعهد سیاسی نسل اول انقلاب را تداعی کردند(</a:t>
            </a:r>
            <a:r>
              <a:rPr lang="fa-IR" sz="2400" b="1" dirty="0">
                <a:ln w="900" cmpd="sng">
                  <a:solidFill>
                    <a:srgbClr val="FF0000"/>
                  </a:solidFill>
                  <a:prstDash val="solid"/>
                </a:ln>
                <a:solidFill>
                  <a:srgbClr val="FF0000"/>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خطبه های نماز جمعه 29/03/1388</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 ) و در آینده هم </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این </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امت بصیر و انقلابی با ولایت محوری، انقلاب اسلامی را ماندگار و در رسیدن به </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آرمان هایش </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موفق و توطئه ها و فتنه های مستکبران و جبهه </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آنان </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را خنثی می سازد</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a:t>
            </a:r>
          </a:p>
          <a:p>
            <a:pPr algn="just" rtl="1">
              <a:lnSpc>
                <a:spcPct val="150000"/>
              </a:lnSpc>
              <a:spcAft>
                <a:spcPts val="1000"/>
              </a:spcAft>
            </a:pPr>
            <a:r>
              <a:rPr lang="fa-IR" sz="2400" b="1" dirty="0">
                <a:ln w="900" cmpd="sng">
                  <a:solidFill>
                    <a:srgbClr val="FF0000"/>
                  </a:solidFill>
                  <a:prstDash val="solid"/>
                </a:ln>
                <a:solidFill>
                  <a:srgbClr val="FF0000"/>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ان شاء الله</a:t>
            </a:r>
            <a:endParaRPr lang="en-US" sz="2400" b="1" dirty="0">
              <a:ln w="900" cmpd="sng">
                <a:solidFill>
                  <a:srgbClr val="FF0000"/>
                </a:solidFill>
                <a:prstDash val="solid"/>
              </a:ln>
              <a:solidFill>
                <a:srgbClr val="FF0000"/>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610AD24-2BD9-4E4A-9497-FBAC8115E66B}" type="slidenum">
              <a:rPr lang="en-US" smtClean="0"/>
              <a:pPr/>
              <a:t>23</a:t>
            </a:fld>
            <a:endParaRPr lang="en-US"/>
          </a:p>
        </p:txBody>
      </p:sp>
      <p:sp>
        <p:nvSpPr>
          <p:cNvPr id="4" name="Content Placeholder 3"/>
          <p:cNvSpPr>
            <a:spLocks noGrp="1"/>
          </p:cNvSpPr>
          <p:nvPr>
            <p:ph sz="quarter" idx="13"/>
          </p:nvPr>
        </p:nvSpPr>
        <p:spPr>
          <a:xfrm>
            <a:off x="407368" y="548680"/>
            <a:ext cx="11449272" cy="6120680"/>
          </a:xfrm>
        </p:spPr>
        <p:txBody>
          <a:bodyPr>
            <a:noAutofit/>
          </a:bodyPr>
          <a:lstStyle/>
          <a:p>
            <a:pPr marL="45720" indent="0" algn="just" rtl="1">
              <a:lnSpc>
                <a:spcPct val="120000"/>
              </a:lnSpc>
              <a:buNone/>
            </a:pPr>
            <a:r>
              <a:rPr lang="fa-IR" sz="1400" b="1" dirty="0" smtClean="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    </a:t>
            </a:r>
            <a:r>
              <a:rPr lang="fa-IR" sz="2400" b="1" dirty="0" smtClean="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سخن </a:t>
            </a:r>
            <a:r>
              <a:rPr lang="fa-IR" sz="2400" b="1" dirty="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آخر اینکه جبهه استکبار بخاطر خوی استکباری و سلطه </a:t>
            </a:r>
            <a:r>
              <a:rPr lang="fa-IR" sz="2400" b="1" dirty="0" smtClean="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طلبی، </a:t>
            </a:r>
            <a:r>
              <a:rPr lang="fa-IR" sz="2400" b="1" dirty="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تقابل و درگیری اش با جبهه حق و نظام ولایی پایان ندارد و کسانی به دنبال آن نباشند بین این دو جبهه آشتی برقرار کنند </a:t>
            </a:r>
            <a:r>
              <a:rPr lang="fa-IR" sz="2400" b="1" dirty="0" smtClean="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زیرا این </a:t>
            </a:r>
            <a:r>
              <a:rPr lang="fa-IR" sz="2400" b="1" dirty="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خلاف سنت تغییر ناپذیر الهی است که همواره در برابر مصلحان و رهبران الهی، </a:t>
            </a:r>
            <a:r>
              <a:rPr lang="fa-IR" sz="2400" b="1" dirty="0" smtClean="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شیاطین انس و جن </a:t>
            </a:r>
            <a:r>
              <a:rPr lang="fa-IR" sz="2400" b="1" dirty="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به دشمنی با آنها برخیزند. </a:t>
            </a:r>
          </a:p>
          <a:p>
            <a:pPr marL="45720" indent="0" algn="just" rtl="1">
              <a:lnSpc>
                <a:spcPct val="120000"/>
              </a:lnSpc>
              <a:buNone/>
            </a:pPr>
            <a:r>
              <a:rPr lang="fa-IR" sz="1600" b="1" dirty="0" smtClean="0">
                <a:ln w="900" cmpd="sng">
                  <a:solidFill>
                    <a:schemeClr val="tx1"/>
                  </a:solidFill>
                  <a:prstDash val="solid"/>
                </a:ln>
                <a:solidFill>
                  <a:schemeClr val="tx1"/>
                </a:solidFill>
                <a:effectLst>
                  <a:glow rad="228600">
                    <a:srgbClr val="00B050">
                      <a:alpha val="40000"/>
                    </a:srgbClr>
                  </a:glow>
                  <a:innerShdw blurRad="101600" dist="76200" dir="5400000">
                    <a:schemeClr val="accent1">
                      <a:satMod val="190000"/>
                      <a:tint val="100000"/>
                      <a:alpha val="74000"/>
                    </a:schemeClr>
                  </a:innerShdw>
                </a:effectLst>
                <a:latin typeface="+mj-lt"/>
                <a:ea typeface="+mj-ea"/>
                <a:cs typeface="B Nazanin" pitchFamily="2" charset="-78"/>
              </a:rPr>
              <a:t>                                                                               </a:t>
            </a:r>
            <a:r>
              <a:rPr lang="fa-IR" sz="2400" b="1" dirty="0">
                <a:ln w="900" cmpd="sng">
                  <a:solidFill>
                    <a:srgbClr val="FF0000"/>
                  </a:solidFill>
                  <a:prstDash val="solid"/>
                </a:ln>
                <a:solidFill>
                  <a:srgbClr val="FF0000"/>
                </a:solidFill>
                <a:effectLst>
                  <a:glow rad="228600">
                    <a:srgbClr val="00B050">
                      <a:alpha val="40000"/>
                    </a:srgbClr>
                  </a:glow>
                  <a:innerShdw blurRad="101600" dist="76200" dir="5400000">
                    <a:schemeClr val="accent1">
                      <a:satMod val="190000"/>
                      <a:tint val="100000"/>
                      <a:alpha val="74000"/>
                    </a:schemeClr>
                  </a:innerShdw>
                </a:effectLst>
                <a:latin typeface="+mj-lt"/>
                <a:ea typeface="+mj-ea"/>
                <a:cs typeface="B Nazanin" pitchFamily="2" charset="-78"/>
              </a:rPr>
              <a:t>« وَكَذَلِكَ جَعَلْنَا لِكُلِّ نَبِيٍّ عَدُوًّا شَيَاطِينَ الْإِنْسِ </a:t>
            </a:r>
            <a:r>
              <a:rPr lang="fa-IR" sz="2400" b="1" dirty="0" smtClean="0">
                <a:ln w="900" cmpd="sng">
                  <a:solidFill>
                    <a:srgbClr val="FF0000"/>
                  </a:solidFill>
                  <a:prstDash val="solid"/>
                </a:ln>
                <a:solidFill>
                  <a:srgbClr val="FF0000"/>
                </a:solidFill>
                <a:effectLst>
                  <a:glow rad="228600">
                    <a:srgbClr val="00B050">
                      <a:alpha val="40000"/>
                    </a:srgbClr>
                  </a:glow>
                  <a:innerShdw blurRad="101600" dist="76200" dir="5400000">
                    <a:schemeClr val="accent1">
                      <a:satMod val="190000"/>
                      <a:tint val="100000"/>
                      <a:alpha val="74000"/>
                    </a:schemeClr>
                  </a:innerShdw>
                </a:effectLst>
                <a:latin typeface="+mj-lt"/>
                <a:ea typeface="+mj-ea"/>
                <a:cs typeface="B Nazanin" pitchFamily="2" charset="-78"/>
              </a:rPr>
              <a:t>وَالْجِنِّ»      </a:t>
            </a:r>
            <a:r>
              <a:rPr lang="fa-IR" sz="2400" b="1" dirty="0">
                <a:ln w="900" cmpd="sng">
                  <a:solidFill>
                    <a:srgbClr val="FF0000"/>
                  </a:solidFill>
                  <a:prstDash val="solid"/>
                </a:ln>
                <a:solidFill>
                  <a:srgbClr val="FF0000"/>
                </a:solidFill>
                <a:effectLst>
                  <a:glow rad="228600">
                    <a:srgbClr val="00B050">
                      <a:alpha val="40000"/>
                    </a:srgbClr>
                  </a:glow>
                  <a:innerShdw blurRad="101600" dist="76200" dir="5400000">
                    <a:schemeClr val="accent1">
                      <a:satMod val="190000"/>
                      <a:tint val="100000"/>
                      <a:alpha val="74000"/>
                    </a:schemeClr>
                  </a:innerShdw>
                </a:effectLst>
                <a:latin typeface="+mj-lt"/>
                <a:ea typeface="+mj-ea"/>
                <a:cs typeface="B Nazanin" pitchFamily="2" charset="-78"/>
              </a:rPr>
              <a:t>انعام </a:t>
            </a:r>
            <a:r>
              <a:rPr lang="fa-IR" sz="2400" b="1" dirty="0" smtClean="0">
                <a:ln w="900" cmpd="sng">
                  <a:solidFill>
                    <a:srgbClr val="FF0000"/>
                  </a:solidFill>
                  <a:prstDash val="solid"/>
                </a:ln>
                <a:solidFill>
                  <a:srgbClr val="FF0000"/>
                </a:solidFill>
                <a:effectLst>
                  <a:glow rad="228600">
                    <a:srgbClr val="00B050">
                      <a:alpha val="40000"/>
                    </a:srgbClr>
                  </a:glow>
                  <a:innerShdw blurRad="101600" dist="76200" dir="5400000">
                    <a:schemeClr val="accent1">
                      <a:satMod val="190000"/>
                      <a:tint val="100000"/>
                      <a:alpha val="74000"/>
                    </a:schemeClr>
                  </a:innerShdw>
                </a:effectLst>
                <a:latin typeface="+mj-lt"/>
                <a:ea typeface="+mj-ea"/>
                <a:cs typeface="B Nazanin" pitchFamily="2" charset="-78"/>
              </a:rPr>
              <a:t>– 112</a:t>
            </a:r>
          </a:p>
          <a:p>
            <a:pPr marL="45720" indent="0" algn="just" rtl="1">
              <a:lnSpc>
                <a:spcPct val="120000"/>
              </a:lnSpc>
              <a:buNone/>
            </a:pPr>
            <a:endParaRPr lang="fa-IR" sz="1200" b="1" dirty="0">
              <a:ln w="900" cmpd="sng">
                <a:solidFill>
                  <a:srgbClr val="FF0000"/>
                </a:solidFill>
                <a:prstDash val="solid"/>
              </a:ln>
              <a:solidFill>
                <a:srgbClr val="FF0000"/>
              </a:solidFill>
              <a:effectLst>
                <a:glow rad="228600">
                  <a:srgbClr val="00B050">
                    <a:alpha val="40000"/>
                  </a:srgbClr>
                </a:glow>
                <a:innerShdw blurRad="101600" dist="76200" dir="5400000">
                  <a:schemeClr val="accent1">
                    <a:satMod val="190000"/>
                    <a:tint val="100000"/>
                    <a:alpha val="74000"/>
                  </a:schemeClr>
                </a:innerShdw>
              </a:effectLst>
              <a:latin typeface="+mj-lt"/>
              <a:ea typeface="+mj-ea"/>
              <a:cs typeface="B Nazanin" pitchFamily="2" charset="-78"/>
            </a:endParaRPr>
          </a:p>
          <a:p>
            <a:pPr marL="45720" indent="0" algn="just" rtl="1">
              <a:lnSpc>
                <a:spcPct val="120000"/>
              </a:lnSpc>
              <a:buNone/>
            </a:pPr>
            <a:r>
              <a:rPr lang="fa-IR" sz="2400" b="1" dirty="0" smtClean="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    اما </a:t>
            </a:r>
            <a:r>
              <a:rPr lang="fa-IR" sz="2400" b="1" dirty="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آنچه مهم و در اختیار ما می باشد این است که خود را پیدا کرده و ببینیم در کدام جبهه قرارداریم آیا در ولایت الله و جبهه حق مبارزه می کنیم یا در جبهه باطل و </a:t>
            </a:r>
            <a:r>
              <a:rPr lang="fa-IR" sz="2400" b="1" dirty="0" smtClean="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طاغوت؟ </a:t>
            </a:r>
          </a:p>
          <a:p>
            <a:pPr marL="45720" indent="0" algn="just" rtl="1">
              <a:lnSpc>
                <a:spcPct val="120000"/>
              </a:lnSpc>
              <a:buNone/>
            </a:pPr>
            <a:r>
              <a:rPr lang="fa-IR" sz="2400" b="1" dirty="0" smtClean="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مومنان </a:t>
            </a:r>
            <a:r>
              <a:rPr lang="fa-IR" sz="2400" b="1" dirty="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صادق با اعتقاد به احدی </a:t>
            </a:r>
            <a:r>
              <a:rPr lang="fa-IR" sz="2400" b="1" dirty="0" smtClean="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الحسنیین </a:t>
            </a:r>
            <a:r>
              <a:rPr lang="fa-IR" sz="2400" b="1" dirty="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در راه خدا و برای استقرار حاکمیت او مجاهدت و پیکار می کنند و آنان که از ایمان راسخ برخوردار نیستند محکوم به این هستند که در جبهه باطل و ولایت </a:t>
            </a:r>
            <a:r>
              <a:rPr lang="fa-IR" sz="2400" b="1" dirty="0" smtClean="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طاغوت ها </a:t>
            </a:r>
            <a:r>
              <a:rPr lang="fa-IR" sz="2400" b="1" dirty="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بجنگند.</a:t>
            </a:r>
          </a:p>
          <a:p>
            <a:pPr marL="45720" indent="0" algn="just" rtl="1">
              <a:lnSpc>
                <a:spcPct val="120000"/>
              </a:lnSpc>
              <a:buNone/>
            </a:pPr>
            <a:r>
              <a:rPr lang="fa-IR" sz="2400" b="1" dirty="0">
                <a:ln w="900" cmpd="sng">
                  <a:solidFill>
                    <a:srgbClr val="FF0000"/>
                  </a:solidFill>
                  <a:prstDash val="solid"/>
                </a:ln>
                <a:solidFill>
                  <a:srgbClr val="FF0000"/>
                </a:solidFill>
                <a:effectLst>
                  <a:glow rad="228600">
                    <a:srgbClr val="00B050">
                      <a:alpha val="40000"/>
                    </a:srgbClr>
                  </a:glow>
                  <a:innerShdw blurRad="101600" dist="76200" dir="5400000">
                    <a:schemeClr val="accent1">
                      <a:satMod val="190000"/>
                      <a:tint val="100000"/>
                      <a:alpha val="74000"/>
                    </a:schemeClr>
                  </a:innerShdw>
                </a:effectLst>
                <a:latin typeface="+mj-lt"/>
                <a:ea typeface="+mj-ea"/>
                <a:cs typeface="B Nazanin" pitchFamily="2" charset="-78"/>
              </a:rPr>
              <a:t>« الَّذِينَ آمَنُوا يُقَاتِلُونَ فِي سَبِيلِ اللَّهِ وَالَّذِينَ كَفَرُوا يُقَاتِلُونَ فِي سَبِيلِ الطَّاغُوتِ فَقَاتِلُوا أَوْلِيَاءَ الشَّيْطَانِ إِنَّ كَيْدَ الشَّيْطَانِ كَانَ ضَعِيفًا »     نسا-76</a:t>
            </a:r>
          </a:p>
        </p:txBody>
      </p:sp>
      <p:pic>
        <p:nvPicPr>
          <p:cNvPr id="5" name="Picture 4" descr="I:\DCAF145E0CAXW3KJ5CA7211NDCASSHA5DCA13HM3RCAHJ7WGYCATGI4JACA110GJ7CA1SA0MICALPZBOVCAD5K7GHCAA3JNIICAZ78CC3CAXG33GSCANKEK8YCA23E20TCAXB6C6ECAMZQ19TCAES1EQLCARR15CN.jpg"/>
          <p:cNvPicPr>
            <a:picLocks noChangeAspect="1" noChangeArrowheads="1"/>
          </p:cNvPicPr>
          <p:nvPr/>
        </p:nvPicPr>
        <p:blipFill>
          <a:blip r:embed="rId2" cstate="print"/>
          <a:srcRect/>
          <a:stretch>
            <a:fillRect/>
          </a:stretch>
        </p:blipFill>
        <p:spPr bwMode="auto">
          <a:xfrm>
            <a:off x="56010" y="116632"/>
            <a:ext cx="855414" cy="64073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6"/>
          <p:cNvPicPr>
            <a:picLocks noChangeAspect="1"/>
          </p:cNvPicPr>
          <p:nvPr/>
        </p:nvPicPr>
        <p:blipFill>
          <a:blip r:embed="rId3" cstate="print"/>
          <a:srcRect/>
          <a:stretch>
            <a:fillRect/>
          </a:stretch>
        </p:blipFill>
        <p:spPr bwMode="auto">
          <a:xfrm>
            <a:off x="695400" y="5949280"/>
            <a:ext cx="3672408" cy="908720"/>
          </a:xfrm>
          <a:prstGeom prst="rect">
            <a:avLst/>
          </a:prstGeom>
          <a:noFill/>
          <a:ln w="9525">
            <a:noFill/>
            <a:miter lim="800000"/>
            <a:headEnd/>
            <a:tailEnd/>
          </a:ln>
        </p:spPr>
      </p:pic>
    </p:spTree>
    <p:extLst>
      <p:ext uri="{BB962C8B-B14F-4D97-AF65-F5344CB8AC3E}">
        <p14:creationId xmlns:p14="http://schemas.microsoft.com/office/powerpoint/2010/main" val="24915226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610AD24-2BD9-4E4A-9497-FBAC8115E66B}" type="slidenum">
              <a:rPr lang="en-US" smtClean="0"/>
              <a:pPr/>
              <a:t>24</a:t>
            </a:fld>
            <a:endParaRPr lang="en-US"/>
          </a:p>
        </p:txBody>
      </p:sp>
      <p:sp>
        <p:nvSpPr>
          <p:cNvPr id="4" name="Content Placeholder 3"/>
          <p:cNvSpPr>
            <a:spLocks noGrp="1"/>
          </p:cNvSpPr>
          <p:nvPr>
            <p:ph sz="quarter" idx="13"/>
          </p:nvPr>
        </p:nvSpPr>
        <p:spPr>
          <a:xfrm>
            <a:off x="547043" y="620688"/>
            <a:ext cx="11165581" cy="5328592"/>
          </a:xfrm>
        </p:spPr>
        <p:txBody>
          <a:bodyPr>
            <a:normAutofit/>
          </a:bodyPr>
          <a:lstStyle/>
          <a:p>
            <a:pPr marL="0" marR="0" indent="0" algn="just" rtl="1">
              <a:lnSpc>
                <a:spcPct val="160000"/>
              </a:lnSpc>
              <a:spcBef>
                <a:spcPts val="0"/>
              </a:spcBef>
              <a:spcAft>
                <a:spcPts val="1000"/>
              </a:spcAft>
              <a:buNone/>
            </a:pPr>
            <a:r>
              <a:rPr lang="fa-IR" sz="2800" b="1" dirty="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 </a:t>
            </a:r>
            <a:r>
              <a:rPr lang="fa-IR" sz="2800" b="1" dirty="0" smtClean="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    این </a:t>
            </a:r>
            <a:r>
              <a:rPr lang="fa-IR" sz="2800" b="1" dirty="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دو جبهه همواره در حال مبارزه و تقابل هستند و هردو </a:t>
            </a:r>
            <a:r>
              <a:rPr lang="fa-IR" sz="2800" b="1" dirty="0" smtClean="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سختی ها </a:t>
            </a:r>
            <a:r>
              <a:rPr lang="fa-IR" sz="2800" b="1" dirty="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و مشکلات مبارزه را دارند با این تفاوت که مبارزه و جهاد جبهه ایمانی و مومنان هدفمند و الهی است و معنی دار و شوق انگیز و نسبت به آینده امیدبخش می باشد </a:t>
            </a:r>
            <a:r>
              <a:rPr lang="fa-IR" sz="2800" b="1" dirty="0" smtClean="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اما جبهه </a:t>
            </a:r>
            <a:r>
              <a:rPr lang="fa-IR" sz="2800" b="1" dirty="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کفر و طاغوت از این نگرش </a:t>
            </a:r>
            <a:r>
              <a:rPr lang="fa-IR" sz="2800" b="1" dirty="0" smtClean="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شوق </a:t>
            </a:r>
            <a:r>
              <a:rPr lang="fa-IR" sz="2800" b="1" dirty="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آفرین محرومند.</a:t>
            </a:r>
            <a:endParaRPr lang="en-US" sz="2800" b="1" dirty="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endParaRPr>
          </a:p>
          <a:p>
            <a:pPr marL="0" marR="0" indent="0" algn="just" rtl="1">
              <a:lnSpc>
                <a:spcPct val="160000"/>
              </a:lnSpc>
              <a:spcBef>
                <a:spcPts val="0"/>
              </a:spcBef>
              <a:spcAft>
                <a:spcPts val="1000"/>
              </a:spcAft>
              <a:buNone/>
            </a:pPr>
            <a:r>
              <a:rPr lang="fa-IR" sz="2600" b="1" dirty="0">
                <a:ln w="900" cmpd="sng">
                  <a:solidFill>
                    <a:srgbClr val="FF0000"/>
                  </a:solidFill>
                  <a:prstDash val="solid"/>
                </a:ln>
                <a:solidFill>
                  <a:srgbClr val="FF0000"/>
                </a:solidFill>
                <a:effectLst>
                  <a:glow rad="228600">
                    <a:srgbClr val="00B050">
                      <a:alpha val="40000"/>
                    </a:srgbClr>
                  </a:glow>
                  <a:innerShdw blurRad="101600" dist="76200" dir="5400000">
                    <a:schemeClr val="accent1">
                      <a:satMod val="190000"/>
                      <a:tint val="100000"/>
                      <a:alpha val="74000"/>
                    </a:schemeClr>
                  </a:innerShdw>
                </a:effectLst>
                <a:latin typeface="+mj-lt"/>
                <a:ea typeface="+mj-ea"/>
                <a:cs typeface="B Nazanin" pitchFamily="2" charset="-78"/>
              </a:rPr>
              <a:t>« وَلَا تَهِنُوا فِي ابْتِغَاءِ الْقَوْمِ إِنْ تَكُونُوا تَأْلَمُونَ فَإِنَّهُمْ يَأْلَمُونَ كَمَا تَأْلَمُونَ وَتَرْجُونَ مِنَ اللَّهِ مَا لَا يَرْجُونَ وَكَانَ اللَّهُ عَلِيمًا حَكِيمًا »</a:t>
            </a:r>
            <a:r>
              <a:rPr lang="en-US" sz="2600" b="1" dirty="0">
                <a:ln w="900" cmpd="sng">
                  <a:solidFill>
                    <a:srgbClr val="FF0000"/>
                  </a:solidFill>
                  <a:prstDash val="solid"/>
                </a:ln>
                <a:solidFill>
                  <a:srgbClr val="FF0000"/>
                </a:solidFill>
                <a:effectLst>
                  <a:glow rad="228600">
                    <a:srgbClr val="00B050">
                      <a:alpha val="40000"/>
                    </a:srgbClr>
                  </a:glow>
                  <a:innerShdw blurRad="101600" dist="76200" dir="5400000">
                    <a:schemeClr val="accent1">
                      <a:satMod val="190000"/>
                      <a:tint val="100000"/>
                      <a:alpha val="74000"/>
                    </a:schemeClr>
                  </a:innerShdw>
                </a:effectLst>
                <a:latin typeface="+mj-lt"/>
                <a:ea typeface="+mj-ea"/>
                <a:cs typeface="B Nazanin" pitchFamily="2" charset="-78"/>
              </a:rPr>
              <a:t> </a:t>
            </a:r>
            <a:r>
              <a:rPr lang="fa-IR" sz="2600" b="1" dirty="0">
                <a:ln w="900" cmpd="sng">
                  <a:solidFill>
                    <a:srgbClr val="FF0000"/>
                  </a:solidFill>
                  <a:prstDash val="solid"/>
                </a:ln>
                <a:solidFill>
                  <a:srgbClr val="FF0000"/>
                </a:solidFill>
                <a:effectLst>
                  <a:glow rad="228600">
                    <a:srgbClr val="00B050">
                      <a:alpha val="40000"/>
                    </a:srgbClr>
                  </a:glow>
                  <a:innerShdw blurRad="101600" dist="76200" dir="5400000">
                    <a:schemeClr val="accent1">
                      <a:satMod val="190000"/>
                      <a:tint val="100000"/>
                      <a:alpha val="74000"/>
                    </a:schemeClr>
                  </a:innerShdw>
                </a:effectLst>
                <a:latin typeface="+mj-lt"/>
                <a:ea typeface="+mj-ea"/>
                <a:cs typeface="B Nazanin" pitchFamily="2" charset="-78"/>
              </a:rPr>
              <a:t>      نسا-104</a:t>
            </a:r>
            <a:endParaRPr lang="en-US" sz="2600" b="1" dirty="0">
              <a:ln w="900" cmpd="sng">
                <a:solidFill>
                  <a:srgbClr val="FF0000"/>
                </a:solidFill>
                <a:prstDash val="solid"/>
              </a:ln>
              <a:solidFill>
                <a:srgbClr val="FF0000"/>
              </a:solidFill>
              <a:effectLst>
                <a:glow rad="228600">
                  <a:srgbClr val="00B050">
                    <a:alpha val="40000"/>
                  </a:srgbClr>
                </a:glow>
                <a:innerShdw blurRad="101600" dist="76200" dir="5400000">
                  <a:schemeClr val="accent1">
                    <a:satMod val="190000"/>
                    <a:tint val="100000"/>
                    <a:alpha val="74000"/>
                  </a:schemeClr>
                </a:innerShdw>
              </a:effectLst>
              <a:latin typeface="+mj-lt"/>
              <a:ea typeface="+mj-ea"/>
              <a:cs typeface="B Nazanin" pitchFamily="2" charset="-78"/>
            </a:endParaRPr>
          </a:p>
          <a:p>
            <a:pPr marL="0" marR="0" indent="0" algn="just" rtl="1">
              <a:lnSpc>
                <a:spcPct val="160000"/>
              </a:lnSpc>
              <a:spcBef>
                <a:spcPts val="0"/>
              </a:spcBef>
              <a:spcAft>
                <a:spcPts val="1000"/>
              </a:spcAft>
              <a:buNone/>
            </a:pPr>
            <a:r>
              <a:rPr lang="fa-IR" sz="2800" b="1" dirty="0" smtClean="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     </a:t>
            </a:r>
            <a:r>
              <a:rPr lang="fa-IR" sz="2800" b="1" dirty="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آیا سزاوار است انسان با انفعال در برابر مستکبران ربوبیت و حاکمیت الهی را رها کند و تن به سلطه و حاکمیت </a:t>
            </a:r>
            <a:r>
              <a:rPr lang="fa-IR" sz="2800" b="1" dirty="0" smtClean="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اربابان دروغین </a:t>
            </a:r>
            <a:r>
              <a:rPr lang="fa-IR" sz="2800" b="1" dirty="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بدهد.</a:t>
            </a:r>
            <a:endParaRPr lang="en-US" sz="2800" b="1" dirty="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endParaRPr>
          </a:p>
          <a:p>
            <a:pPr marL="0" indent="0" algn="just" rtl="1">
              <a:lnSpc>
                <a:spcPct val="160000"/>
              </a:lnSpc>
              <a:spcBef>
                <a:spcPts val="0"/>
              </a:spcBef>
              <a:spcAft>
                <a:spcPts val="1000"/>
              </a:spcAft>
              <a:buNone/>
            </a:pPr>
            <a:r>
              <a:rPr lang="fa-IR" sz="2600" b="1" dirty="0" smtClean="0">
                <a:ln w="900" cmpd="sng">
                  <a:solidFill>
                    <a:srgbClr val="FF0000"/>
                  </a:solidFill>
                  <a:prstDash val="solid"/>
                </a:ln>
                <a:solidFill>
                  <a:srgbClr val="FF0000"/>
                </a:solidFill>
                <a:effectLst>
                  <a:glow rad="228600">
                    <a:srgbClr val="00B050">
                      <a:alpha val="40000"/>
                    </a:srgbClr>
                  </a:glow>
                  <a:innerShdw blurRad="101600" dist="76200" dir="5400000">
                    <a:schemeClr val="accent1">
                      <a:satMod val="190000"/>
                      <a:tint val="100000"/>
                      <a:alpha val="74000"/>
                    </a:schemeClr>
                  </a:innerShdw>
                </a:effectLst>
                <a:latin typeface="+mj-lt"/>
                <a:ea typeface="+mj-ea"/>
                <a:cs typeface="B Nazanin" pitchFamily="2" charset="-78"/>
              </a:rPr>
              <a:t>« أَأَرْبَابٌ </a:t>
            </a:r>
            <a:r>
              <a:rPr lang="fa-IR" sz="2600" b="1" dirty="0">
                <a:ln w="900" cmpd="sng">
                  <a:solidFill>
                    <a:srgbClr val="FF0000"/>
                  </a:solidFill>
                  <a:prstDash val="solid"/>
                </a:ln>
                <a:solidFill>
                  <a:srgbClr val="FF0000"/>
                </a:solidFill>
                <a:effectLst>
                  <a:glow rad="228600">
                    <a:srgbClr val="00B050">
                      <a:alpha val="40000"/>
                    </a:srgbClr>
                  </a:glow>
                  <a:innerShdw blurRad="101600" dist="76200" dir="5400000">
                    <a:schemeClr val="accent1">
                      <a:satMod val="190000"/>
                      <a:tint val="100000"/>
                      <a:alpha val="74000"/>
                    </a:schemeClr>
                  </a:innerShdw>
                </a:effectLst>
                <a:latin typeface="+mj-lt"/>
                <a:ea typeface="+mj-ea"/>
                <a:cs typeface="B Nazanin" pitchFamily="2" charset="-78"/>
              </a:rPr>
              <a:t>مُتَفَرِّقُونَ خَيْرٌ أَمِ اللَّهُ الْوَاحِدُ الْقَهَّار »      یوسف- 39</a:t>
            </a:r>
            <a:endParaRPr lang="en-US" sz="2600" b="1" dirty="0">
              <a:ln w="900" cmpd="sng">
                <a:solidFill>
                  <a:srgbClr val="FF0000"/>
                </a:solidFill>
                <a:prstDash val="solid"/>
              </a:ln>
              <a:solidFill>
                <a:srgbClr val="FF0000"/>
              </a:solidFill>
              <a:effectLst>
                <a:glow rad="228600">
                  <a:srgbClr val="00B050">
                    <a:alpha val="40000"/>
                  </a:srgbClr>
                </a:glow>
                <a:innerShdw blurRad="101600" dist="76200" dir="5400000">
                  <a:schemeClr val="accent1">
                    <a:satMod val="190000"/>
                    <a:tint val="100000"/>
                    <a:alpha val="74000"/>
                  </a:schemeClr>
                </a:innerShdw>
              </a:effectLst>
              <a:latin typeface="+mj-lt"/>
              <a:ea typeface="+mj-ea"/>
              <a:cs typeface="B Nazanin" pitchFamily="2" charset="-78"/>
            </a:endParaRPr>
          </a:p>
          <a:p>
            <a:pPr marL="0" indent="0" algn="just" rtl="1">
              <a:lnSpc>
                <a:spcPct val="160000"/>
              </a:lnSpc>
              <a:spcBef>
                <a:spcPts val="0"/>
              </a:spcBef>
              <a:spcAft>
                <a:spcPts val="1000"/>
              </a:spcAft>
              <a:buNone/>
            </a:pPr>
            <a:endParaRPr lang="en-US" sz="2600" b="1" dirty="0">
              <a:ln w="900" cmpd="sng">
                <a:solidFill>
                  <a:srgbClr val="FF0000"/>
                </a:solidFill>
                <a:prstDash val="solid"/>
              </a:ln>
              <a:solidFill>
                <a:srgbClr val="FF0000"/>
              </a:solidFill>
              <a:effectLst>
                <a:glow rad="228600">
                  <a:srgbClr val="00B050">
                    <a:alpha val="40000"/>
                  </a:srgbClr>
                </a:glow>
                <a:innerShdw blurRad="101600" dist="76200" dir="5400000">
                  <a:schemeClr val="accent1">
                    <a:satMod val="190000"/>
                    <a:tint val="100000"/>
                    <a:alpha val="74000"/>
                  </a:schemeClr>
                </a:innerShdw>
              </a:effectLst>
              <a:latin typeface="+mj-lt"/>
              <a:ea typeface="+mj-ea"/>
              <a:cs typeface="B Nazanin" pitchFamily="2" charset="-78"/>
            </a:endParaRPr>
          </a:p>
        </p:txBody>
      </p:sp>
      <p:pic>
        <p:nvPicPr>
          <p:cNvPr id="5" name="Picture 4" descr="I:\DCAF145E0CAXW3KJ5CA7211NDCASSHA5DCA13HM3RCAHJ7WGYCATGI4JACA110GJ7CA1SA0MICALPZBOVCAD5K7GHCAA3JNIICAZ78CC3CAXG33GSCANKEK8YCA23E20TCAXB6C6ECAMZQ19TCAES1EQLCARR15CN.jpg"/>
          <p:cNvPicPr>
            <a:picLocks noChangeAspect="1" noChangeArrowheads="1"/>
          </p:cNvPicPr>
          <p:nvPr/>
        </p:nvPicPr>
        <p:blipFill>
          <a:blip r:embed="rId2" cstate="print"/>
          <a:srcRect/>
          <a:stretch>
            <a:fillRect/>
          </a:stretch>
        </p:blipFill>
        <p:spPr bwMode="auto">
          <a:xfrm>
            <a:off x="119336" y="116632"/>
            <a:ext cx="855414" cy="64073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6"/>
          <p:cNvPicPr>
            <a:picLocks noChangeAspect="1"/>
          </p:cNvPicPr>
          <p:nvPr/>
        </p:nvPicPr>
        <p:blipFill>
          <a:blip r:embed="rId3" cstate="print"/>
          <a:srcRect/>
          <a:stretch>
            <a:fillRect/>
          </a:stretch>
        </p:blipFill>
        <p:spPr bwMode="auto">
          <a:xfrm>
            <a:off x="-168696" y="5445224"/>
            <a:ext cx="3672408" cy="1412776"/>
          </a:xfrm>
          <a:prstGeom prst="rect">
            <a:avLst/>
          </a:prstGeom>
          <a:noFill/>
          <a:ln w="9525">
            <a:noFill/>
            <a:miter lim="800000"/>
            <a:headEnd/>
            <a:tailEnd/>
          </a:ln>
        </p:spPr>
      </p:pic>
    </p:spTree>
    <p:extLst>
      <p:ext uri="{BB962C8B-B14F-4D97-AF65-F5344CB8AC3E}">
        <p14:creationId xmlns:p14="http://schemas.microsoft.com/office/powerpoint/2010/main" val="27542130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DCAF145E0CAXW3KJ5CA7211NDCASSHA5DCA13HM3RCAHJ7WGYCATGI4JACA110GJ7CA1SA0MICALPZBOVCAD5K7GHCAA3JNIICAZ78CC3CAXG33GSCANKEK8YCA23E20TCAXB6C6ECAMZQ19TCAES1EQLCARR15CN.jpg"/>
          <p:cNvPicPr>
            <a:picLocks noChangeAspect="1" noChangeArrowheads="1"/>
          </p:cNvPicPr>
          <p:nvPr/>
        </p:nvPicPr>
        <p:blipFill>
          <a:blip r:embed="rId2" cstate="print"/>
          <a:srcRect/>
          <a:stretch>
            <a:fillRect/>
          </a:stretch>
        </p:blipFill>
        <p:spPr bwMode="auto">
          <a:xfrm>
            <a:off x="119336" y="116632"/>
            <a:ext cx="855414" cy="64073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6"/>
          <p:cNvPicPr>
            <a:picLocks noChangeAspect="1"/>
          </p:cNvPicPr>
          <p:nvPr/>
        </p:nvPicPr>
        <p:blipFill>
          <a:blip r:embed="rId3" cstate="print"/>
          <a:srcRect/>
          <a:stretch>
            <a:fillRect/>
          </a:stretch>
        </p:blipFill>
        <p:spPr bwMode="auto">
          <a:xfrm>
            <a:off x="8692084" y="4797152"/>
            <a:ext cx="3141533" cy="125768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0610AD24-2BD9-4E4A-9497-FBAC8115E66B}" type="slidenum">
              <a:rPr lang="en-US" smtClean="0"/>
              <a:pPr/>
              <a:t>25</a:t>
            </a:fld>
            <a:endParaRPr lang="en-US"/>
          </a:p>
        </p:txBody>
      </p:sp>
      <p:sp>
        <p:nvSpPr>
          <p:cNvPr id="8" name="Rectangle 7"/>
          <p:cNvSpPr/>
          <p:nvPr/>
        </p:nvSpPr>
        <p:spPr>
          <a:xfrm>
            <a:off x="263352" y="116632"/>
            <a:ext cx="11737304" cy="6740307"/>
          </a:xfrm>
          <a:prstGeom prst="rect">
            <a:avLst/>
          </a:prstGeom>
        </p:spPr>
        <p:txBody>
          <a:bodyPr wrap="square">
            <a:spAutoFit/>
          </a:bodyPr>
          <a:lstStyle/>
          <a:p>
            <a:pPr algn="just" rtl="1">
              <a:lnSpc>
                <a:spcPct val="150000"/>
              </a:lnSpc>
            </a:pPr>
            <a:r>
              <a:rPr lang="fa-IR" sz="2400" b="1" dirty="0">
                <a:ln w="900" cmpd="sng">
                  <a:solidFill>
                    <a:srgbClr val="FF0000"/>
                  </a:solidFill>
                  <a:prstDash val="solid"/>
                </a:ln>
                <a:solidFill>
                  <a:srgbClr val="FF0000"/>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جمع بندی و نتیجه گیری:</a:t>
            </a:r>
          </a:p>
          <a:p>
            <a:pPr algn="just" rtl="1">
              <a:lnSpc>
                <a:spcPct val="150000"/>
              </a:lnSpc>
            </a:pP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    بزرگترین </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نعمتی که انقلاب نصیب ما کرده و عامل ماندگاری انقلاب اسلامی و عزت دینداری و غلبه بر دشمنان در عرصه های مقابله سخت، نیمه سخت و نرم شده و آینده را برای ما تضمین می کند نظام ولایی و ولایت محوری است بنابراین شایسته است شکر این رکن عظیم و بی بدیل و نعمت الهی را در معرفت و عمل </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اداء </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کنیم و لذا پیشنهاد </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می کنم </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موارد زیر مورد اهتمام همه سنگرنشینان انفلاب اسلامی و مومنان واقعی </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قرارگیرد: </a:t>
            </a:r>
          </a:p>
          <a:p>
            <a:pPr algn="just" rtl="1">
              <a:lnSpc>
                <a:spcPct val="150000"/>
              </a:lnSpc>
            </a:pP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 1- </a:t>
            </a:r>
            <a:r>
              <a:rPr lang="fa-IR" sz="2400" b="1" dirty="0" smtClean="0">
                <a:ln w="900" cmpd="sng">
                  <a:solidFill>
                    <a:srgbClr val="FF0000"/>
                  </a:solidFill>
                  <a:prstDash val="solid"/>
                </a:ln>
                <a:solidFill>
                  <a:srgbClr val="FF0000"/>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شناخت </a:t>
            </a:r>
            <a:r>
              <a:rPr lang="fa-IR" sz="2400" b="1" dirty="0">
                <a:ln w="900" cmpd="sng">
                  <a:solidFill>
                    <a:srgbClr val="FF0000"/>
                  </a:solidFill>
                  <a:prstDash val="solid"/>
                </a:ln>
                <a:solidFill>
                  <a:srgbClr val="FF0000"/>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عمیق نظام ولایی و مهندسی حکومت دینی و اسلامی</a:t>
            </a:r>
          </a:p>
          <a:p>
            <a:pPr algn="just" rtl="1">
              <a:lnSpc>
                <a:spcPct val="150000"/>
              </a:lnSpc>
            </a:pP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		2- </a:t>
            </a:r>
            <a:r>
              <a:rPr lang="fa-IR" sz="2400" b="1" dirty="0" smtClean="0">
                <a:ln w="900" cmpd="sng">
                  <a:solidFill>
                    <a:srgbClr val="FF0000"/>
                  </a:solidFill>
                  <a:prstDash val="solid"/>
                </a:ln>
                <a:solidFill>
                  <a:srgbClr val="FF0000"/>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چیستی </a:t>
            </a:r>
            <a:r>
              <a:rPr lang="fa-IR" sz="2400" b="1" dirty="0">
                <a:ln w="900" cmpd="sng">
                  <a:solidFill>
                    <a:srgbClr val="FF0000"/>
                  </a:solidFill>
                  <a:prstDash val="solid"/>
                </a:ln>
                <a:solidFill>
                  <a:srgbClr val="FF0000"/>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ولایت محوری در زندگی فردی و اجتماعی</a:t>
            </a:r>
          </a:p>
          <a:p>
            <a:pPr algn="just" rtl="1">
              <a:lnSpc>
                <a:spcPct val="150000"/>
              </a:lnSpc>
            </a:pP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			3- </a:t>
            </a:r>
            <a:r>
              <a:rPr lang="fa-IR" sz="2400" b="1" dirty="0" smtClean="0">
                <a:ln w="900" cmpd="sng">
                  <a:solidFill>
                    <a:srgbClr val="FF0000"/>
                  </a:solidFill>
                  <a:prstDash val="solid"/>
                </a:ln>
                <a:solidFill>
                  <a:srgbClr val="FF0000"/>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چرایی </a:t>
            </a:r>
            <a:r>
              <a:rPr lang="fa-IR" sz="2400" b="1" dirty="0">
                <a:ln w="900" cmpd="sng">
                  <a:solidFill>
                    <a:srgbClr val="FF0000"/>
                  </a:solidFill>
                  <a:prstDash val="solid"/>
                </a:ln>
                <a:solidFill>
                  <a:srgbClr val="FF0000"/>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ولایت محوری(مبانی و اصول)</a:t>
            </a:r>
          </a:p>
          <a:p>
            <a:pPr algn="just" rtl="1">
              <a:lnSpc>
                <a:spcPct val="150000"/>
              </a:lnSpc>
            </a:pPr>
            <a:r>
              <a:rPr lang="fa-IR" sz="2400" b="1" dirty="0">
                <a:ln w="900" cmpd="sng">
                  <a:solidFill>
                    <a:srgbClr val="FF0000"/>
                  </a:solidFill>
                  <a:prstDash val="solid"/>
                </a:ln>
                <a:solidFill>
                  <a:srgbClr val="FF0000"/>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				</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4-</a:t>
            </a:r>
            <a:r>
              <a:rPr lang="fa-IR" sz="2400" b="1" dirty="0" smtClean="0">
                <a:ln w="900" cmpd="sng">
                  <a:solidFill>
                    <a:srgbClr val="FF0000"/>
                  </a:solidFill>
                  <a:prstDash val="solid"/>
                </a:ln>
                <a:solidFill>
                  <a:srgbClr val="FF0000"/>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 چگونگی </a:t>
            </a:r>
            <a:r>
              <a:rPr lang="fa-IR" sz="2400" b="1" dirty="0">
                <a:ln w="900" cmpd="sng">
                  <a:solidFill>
                    <a:srgbClr val="FF0000"/>
                  </a:solidFill>
                  <a:prstDash val="solid"/>
                </a:ln>
                <a:solidFill>
                  <a:srgbClr val="FF0000"/>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ولایت محوری(الزامات و راهکاری ولایت محوری)</a:t>
            </a:r>
          </a:p>
          <a:p>
            <a:pPr algn="just" rtl="1">
              <a:lnSpc>
                <a:spcPct val="150000"/>
              </a:lnSpc>
            </a:pPr>
            <a:r>
              <a:rPr lang="fa-IR" sz="2400" b="1" dirty="0">
                <a:ln w="900" cmpd="sng">
                  <a:solidFill>
                    <a:srgbClr val="FF0000"/>
                  </a:solidFill>
                  <a:prstDash val="solid"/>
                </a:ln>
                <a:solidFill>
                  <a:srgbClr val="FF0000"/>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					</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5-</a:t>
            </a:r>
            <a:r>
              <a:rPr lang="fa-IR" sz="2400" b="1" dirty="0" smtClean="0">
                <a:ln w="900" cmpd="sng">
                  <a:solidFill>
                    <a:srgbClr val="FF0000"/>
                  </a:solidFill>
                  <a:prstDash val="solid"/>
                </a:ln>
                <a:solidFill>
                  <a:srgbClr val="FF0000"/>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 موانع </a:t>
            </a:r>
            <a:r>
              <a:rPr lang="fa-IR" sz="2400" b="1" dirty="0">
                <a:ln w="900" cmpd="sng">
                  <a:solidFill>
                    <a:srgbClr val="FF0000"/>
                  </a:solidFill>
                  <a:prstDash val="solid"/>
                </a:ln>
                <a:solidFill>
                  <a:srgbClr val="FF0000"/>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ولایت محوری</a:t>
            </a:r>
          </a:p>
          <a:p>
            <a:pPr algn="just" rtl="1">
              <a:lnSpc>
                <a:spcPct val="150000"/>
              </a:lnSpc>
            </a:pPr>
            <a:r>
              <a:rPr lang="fa-IR" sz="2400" b="1" dirty="0">
                <a:ln w="900" cmpd="sng">
                  <a:solidFill>
                    <a:srgbClr val="FF0000"/>
                  </a:solidFill>
                  <a:prstDash val="solid"/>
                </a:ln>
                <a:solidFill>
                  <a:srgbClr val="FF0000"/>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						</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6- </a:t>
            </a:r>
            <a:r>
              <a:rPr lang="fa-IR" sz="2400" b="1" dirty="0" smtClean="0">
                <a:ln w="900" cmpd="sng">
                  <a:solidFill>
                    <a:srgbClr val="FF0000"/>
                  </a:solidFill>
                  <a:prstDash val="solid"/>
                </a:ln>
                <a:solidFill>
                  <a:srgbClr val="FF0000"/>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آثار </a:t>
            </a:r>
            <a:r>
              <a:rPr lang="fa-IR" sz="2400" b="1" dirty="0">
                <a:ln w="900" cmpd="sng">
                  <a:solidFill>
                    <a:srgbClr val="FF0000"/>
                  </a:solidFill>
                  <a:prstDash val="solid"/>
                </a:ln>
                <a:solidFill>
                  <a:srgbClr val="FF0000"/>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و کارکردهای ولایت محوری</a:t>
            </a:r>
          </a:p>
          <a:p>
            <a:pPr algn="just" rtl="1">
              <a:lnSpc>
                <a:spcPct val="150000"/>
              </a:lnSpc>
            </a:pPr>
            <a:r>
              <a:rPr lang="fa-IR" sz="2400" b="1" dirty="0">
                <a:ln w="900" cmpd="sng">
                  <a:solidFill>
                    <a:srgbClr val="FF0000"/>
                  </a:solidFill>
                  <a:prstDash val="solid"/>
                </a:ln>
                <a:solidFill>
                  <a:srgbClr val="FF0000"/>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							</a:t>
            </a:r>
            <a:r>
              <a:rPr lang="fa-IR" sz="2400" b="1" dirty="0" smtClean="0">
                <a:ln w="900" cmpd="sng">
                  <a:solidFill>
                    <a:srgbClr val="FF0000"/>
                  </a:solidFill>
                  <a:prstDash val="solid"/>
                </a:ln>
                <a:solidFill>
                  <a:srgbClr val="FF0000"/>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   </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7-</a:t>
            </a:r>
            <a:r>
              <a:rPr lang="fa-IR" sz="2400" b="1" dirty="0" smtClean="0">
                <a:ln w="900" cmpd="sng">
                  <a:solidFill>
                    <a:srgbClr val="FF0000"/>
                  </a:solidFill>
                  <a:prstDash val="solid"/>
                </a:ln>
                <a:solidFill>
                  <a:srgbClr val="FF0000"/>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 پیامدهای </a:t>
            </a:r>
            <a:r>
              <a:rPr lang="fa-IR" sz="2400" b="1" dirty="0">
                <a:ln w="900" cmpd="sng">
                  <a:solidFill>
                    <a:srgbClr val="FF0000"/>
                  </a:solidFill>
                  <a:prstDash val="solid"/>
                </a:ln>
                <a:solidFill>
                  <a:srgbClr val="FF0000"/>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دوری از ولایت محوری </a:t>
            </a:r>
          </a:p>
        </p:txBody>
      </p:sp>
      <p:sp>
        <p:nvSpPr>
          <p:cNvPr id="9" name="TextBox 8"/>
          <p:cNvSpPr txBox="1"/>
          <p:nvPr/>
        </p:nvSpPr>
        <p:spPr>
          <a:xfrm>
            <a:off x="6600056" y="6490211"/>
            <a:ext cx="5400600" cy="323165"/>
          </a:xfrm>
          <a:prstGeom prst="rect">
            <a:avLst/>
          </a:prstGeom>
          <a:noFill/>
        </p:spPr>
        <p:txBody>
          <a:bodyPr wrap="square" rtlCol="0">
            <a:spAutoFit/>
          </a:bodyPr>
          <a:lstStyle/>
          <a:p>
            <a:pPr algn="just" rtl="1"/>
            <a:r>
              <a:rPr lang="fa-IR" sz="1500" dirty="0">
                <a:ln w="900" cmpd="sng">
                  <a:solidFill>
                    <a:srgbClr val="00B050"/>
                  </a:solidFill>
                  <a:prstDash val="solid"/>
                </a:ln>
                <a:solidFill>
                  <a:srgbClr val="00B050"/>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1- برای توضیح مطالب فوق رجوع شود به  کتاب ولایت محوری چیستی چرایی و چگونگی</a:t>
            </a:r>
            <a:endParaRPr lang="en-US" sz="1500" dirty="0">
              <a:ln w="900" cmpd="sng">
                <a:solidFill>
                  <a:srgbClr val="00B050"/>
                </a:solidFill>
                <a:prstDash val="solid"/>
              </a:ln>
              <a:solidFill>
                <a:srgbClr val="00B050"/>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endParaRPr>
          </a:p>
        </p:txBody>
      </p:sp>
      <p:sp>
        <p:nvSpPr>
          <p:cNvPr id="7" name="TextBox 6"/>
          <p:cNvSpPr txBox="1"/>
          <p:nvPr/>
        </p:nvSpPr>
        <p:spPr>
          <a:xfrm>
            <a:off x="1343472" y="6167317"/>
            <a:ext cx="288032" cy="369332"/>
          </a:xfrm>
          <a:prstGeom prst="rect">
            <a:avLst/>
          </a:prstGeom>
          <a:noFill/>
        </p:spPr>
        <p:txBody>
          <a:bodyPr wrap="square" rtlCol="1">
            <a:spAutoFit/>
          </a:bodyPr>
          <a:lstStyle/>
          <a:p>
            <a:r>
              <a:rPr lang="fa-IR" dirty="0" smtClean="0">
                <a:solidFill>
                  <a:srgbClr val="FF0000"/>
                </a:solidFill>
                <a:cs typeface="B Titr" pitchFamily="2" charset="-78"/>
              </a:rPr>
              <a:t>1</a:t>
            </a:r>
            <a:endParaRPr lang="fa-IR" dirty="0">
              <a:solidFill>
                <a:srgbClr val="FF0000"/>
              </a:solidFill>
              <a:cs typeface="B Titr" pitchFamily="2" charset="-7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610AD24-2BD9-4E4A-9497-FBAC8115E66B}" type="slidenum">
              <a:rPr lang="en-US" smtClean="0"/>
              <a:pPr/>
              <a:t>26</a:t>
            </a:fld>
            <a:endParaRPr lang="en-US"/>
          </a:p>
        </p:txBody>
      </p:sp>
      <p:pic>
        <p:nvPicPr>
          <p:cNvPr id="5" name="Picture 4" descr="I:\DCAF145E0CAXW3KJ5CA7211NDCASSHA5DCA13HM3RCAHJ7WGYCATGI4JACA110GJ7CA1SA0MICALPZBOVCAD5K7GHCAA3JNIICAZ78CC3CAXG33GSCANKEK8YCA23E20TCAXB6C6ECAMZQ19TCAES1EQLCARR15CN.jpg"/>
          <p:cNvPicPr>
            <a:picLocks noChangeAspect="1" noChangeArrowheads="1"/>
          </p:cNvPicPr>
          <p:nvPr/>
        </p:nvPicPr>
        <p:blipFill>
          <a:blip r:embed="rId2" cstate="print"/>
          <a:srcRect/>
          <a:stretch>
            <a:fillRect/>
          </a:stretch>
        </p:blipFill>
        <p:spPr bwMode="auto">
          <a:xfrm>
            <a:off x="119336" y="116632"/>
            <a:ext cx="855414" cy="64073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6"/>
          <p:cNvPicPr>
            <a:picLocks noChangeAspect="1"/>
          </p:cNvPicPr>
          <p:nvPr/>
        </p:nvPicPr>
        <p:blipFill>
          <a:blip r:embed="rId3" cstate="print"/>
          <a:srcRect/>
          <a:stretch>
            <a:fillRect/>
          </a:stretch>
        </p:blipFill>
        <p:spPr bwMode="auto">
          <a:xfrm>
            <a:off x="3575720" y="3827504"/>
            <a:ext cx="5040560" cy="1617720"/>
          </a:xfrm>
          <a:prstGeom prst="rect">
            <a:avLst/>
          </a:prstGeom>
          <a:noFill/>
          <a:ln w="9525">
            <a:noFill/>
            <a:miter lim="800000"/>
            <a:headEnd/>
            <a:tailEnd/>
          </a:ln>
        </p:spPr>
      </p:pic>
      <p:sp>
        <p:nvSpPr>
          <p:cNvPr id="7" name="Rectangle 6"/>
          <p:cNvSpPr/>
          <p:nvPr/>
        </p:nvSpPr>
        <p:spPr>
          <a:xfrm>
            <a:off x="1199456" y="1196752"/>
            <a:ext cx="9883290" cy="2246769"/>
          </a:xfrm>
          <a:prstGeom prst="rect">
            <a:avLst/>
          </a:prstGeom>
        </p:spPr>
        <p:txBody>
          <a:bodyPr wrap="square">
            <a:spAutoFit/>
          </a:bodyPr>
          <a:lstStyle/>
          <a:p>
            <a:pPr marL="45720" algn="ctr" rtl="1">
              <a:lnSpc>
                <a:spcPct val="150000"/>
              </a:lnSpc>
              <a:spcBef>
                <a:spcPct val="20000"/>
              </a:spcBef>
              <a:spcAft>
                <a:spcPts val="300"/>
              </a:spcAft>
              <a:buClr>
                <a:schemeClr val="accent6">
                  <a:lumMod val="75000"/>
                </a:schemeClr>
              </a:buClr>
              <a:buSzPct val="130000"/>
            </a:pPr>
            <a:r>
              <a:rPr lang="fa-IR" sz="3200" b="1" dirty="0">
                <a:ln w="900" cmpd="sng">
                  <a:solidFill>
                    <a:srgbClr val="FF0000"/>
                  </a:solidFill>
                  <a:prstDash val="solid"/>
                </a:ln>
                <a:solidFill>
                  <a:srgbClr val="FF0000"/>
                </a:solidFill>
                <a:effectLst>
                  <a:glow rad="228600">
                    <a:srgbClr val="00B050">
                      <a:alpha val="40000"/>
                    </a:srgbClr>
                  </a:glow>
                  <a:innerShdw blurRad="101600" dist="76200" dir="5400000">
                    <a:schemeClr val="accent1">
                      <a:satMod val="190000"/>
                      <a:tint val="100000"/>
                      <a:alpha val="74000"/>
                    </a:schemeClr>
                  </a:innerShdw>
                </a:effectLst>
                <a:latin typeface="+mj-lt"/>
                <a:ea typeface="+mj-ea"/>
                <a:cs typeface="B Nazanin" pitchFamily="2" charset="-78"/>
              </a:rPr>
              <a:t>« </a:t>
            </a:r>
            <a:r>
              <a:rPr lang="ar-SA" sz="3200" b="1" dirty="0">
                <a:ln w="900" cmpd="sng">
                  <a:solidFill>
                    <a:srgbClr val="FF0000"/>
                  </a:solidFill>
                  <a:prstDash val="solid"/>
                </a:ln>
                <a:solidFill>
                  <a:srgbClr val="FF0000"/>
                </a:solidFill>
                <a:effectLst>
                  <a:glow rad="228600">
                    <a:srgbClr val="00B050">
                      <a:alpha val="40000"/>
                    </a:srgbClr>
                  </a:glow>
                  <a:innerShdw blurRad="101600" dist="76200" dir="5400000">
                    <a:schemeClr val="accent1">
                      <a:satMod val="190000"/>
                      <a:tint val="100000"/>
                      <a:alpha val="74000"/>
                    </a:schemeClr>
                  </a:innerShdw>
                </a:effectLst>
                <a:latin typeface="+mj-lt"/>
                <a:ea typeface="+mj-ea"/>
                <a:cs typeface="B Nazanin" pitchFamily="2" charset="-78"/>
              </a:rPr>
              <a:t>اَللّهُمَّ اِنّا نَرْغَبُ اِلَیْکَ فى دَوْلَةٍ کَریمَةٍ</a:t>
            </a:r>
            <a:r>
              <a:rPr lang="en-US" sz="3200" b="1" dirty="0">
                <a:ln w="900" cmpd="sng">
                  <a:solidFill>
                    <a:srgbClr val="FF0000"/>
                  </a:solidFill>
                  <a:prstDash val="solid"/>
                </a:ln>
                <a:solidFill>
                  <a:srgbClr val="FF0000"/>
                </a:solidFill>
                <a:effectLst>
                  <a:glow rad="228600">
                    <a:srgbClr val="00B050">
                      <a:alpha val="40000"/>
                    </a:srgbClr>
                  </a:glow>
                  <a:innerShdw blurRad="101600" dist="76200" dir="5400000">
                    <a:schemeClr val="accent1">
                      <a:satMod val="190000"/>
                      <a:tint val="100000"/>
                      <a:alpha val="74000"/>
                    </a:schemeClr>
                  </a:innerShdw>
                </a:effectLst>
                <a:latin typeface="+mj-lt"/>
                <a:ea typeface="+mj-ea"/>
                <a:cs typeface="B Nazanin" pitchFamily="2" charset="-78"/>
              </a:rPr>
              <a:t> : </a:t>
            </a:r>
            <a:r>
              <a:rPr lang="ar-SA" sz="3200" b="1" dirty="0">
                <a:ln w="900" cmpd="sng">
                  <a:solidFill>
                    <a:srgbClr val="FF0000"/>
                  </a:solidFill>
                  <a:prstDash val="solid"/>
                </a:ln>
                <a:solidFill>
                  <a:srgbClr val="FF0000"/>
                </a:solidFill>
                <a:effectLst>
                  <a:glow rad="228600">
                    <a:srgbClr val="00B050">
                      <a:alpha val="40000"/>
                    </a:srgbClr>
                  </a:glow>
                  <a:innerShdw blurRad="101600" dist="76200" dir="5400000">
                    <a:schemeClr val="accent1">
                      <a:satMod val="190000"/>
                      <a:tint val="100000"/>
                      <a:alpha val="74000"/>
                    </a:schemeClr>
                  </a:innerShdw>
                </a:effectLst>
                <a:latin typeface="+mj-lt"/>
                <a:ea typeface="+mj-ea"/>
                <a:cs typeface="B Nazanin" pitchFamily="2" charset="-78"/>
              </a:rPr>
              <a:t>تُعِزُّ بِهَا الاِْسْلامَ وَاَهْلَهُ ، وَتُذِلُّ بِهَا النِّفاقَ وَاَهْلَهُ ،</a:t>
            </a:r>
            <a:r>
              <a:rPr lang="en-US" sz="3200" b="1" dirty="0">
                <a:ln w="900" cmpd="sng">
                  <a:solidFill>
                    <a:srgbClr val="FF0000"/>
                  </a:solidFill>
                  <a:prstDash val="solid"/>
                </a:ln>
                <a:solidFill>
                  <a:srgbClr val="FF0000"/>
                </a:solidFill>
                <a:effectLst>
                  <a:glow rad="228600">
                    <a:srgbClr val="00B050">
                      <a:alpha val="40000"/>
                    </a:srgbClr>
                  </a:glow>
                  <a:innerShdw blurRad="101600" dist="76200" dir="5400000">
                    <a:schemeClr val="accent1">
                      <a:satMod val="190000"/>
                      <a:tint val="100000"/>
                      <a:alpha val="74000"/>
                    </a:schemeClr>
                  </a:innerShdw>
                </a:effectLst>
                <a:latin typeface="+mj-lt"/>
                <a:ea typeface="+mj-ea"/>
                <a:cs typeface="B Nazanin" pitchFamily="2" charset="-78"/>
              </a:rPr>
              <a:t> </a:t>
            </a:r>
            <a:r>
              <a:rPr lang="ar-SA" sz="3200" b="1" dirty="0">
                <a:ln w="900" cmpd="sng">
                  <a:solidFill>
                    <a:srgbClr val="FF0000"/>
                  </a:solidFill>
                  <a:prstDash val="solid"/>
                </a:ln>
                <a:solidFill>
                  <a:srgbClr val="FF0000"/>
                </a:solidFill>
                <a:effectLst>
                  <a:glow rad="228600">
                    <a:srgbClr val="00B050">
                      <a:alpha val="40000"/>
                    </a:srgbClr>
                  </a:glow>
                  <a:innerShdw blurRad="101600" dist="76200" dir="5400000">
                    <a:schemeClr val="accent1">
                      <a:satMod val="190000"/>
                      <a:tint val="100000"/>
                      <a:alpha val="74000"/>
                    </a:schemeClr>
                  </a:innerShdw>
                </a:effectLst>
                <a:latin typeface="+mj-lt"/>
                <a:ea typeface="+mj-ea"/>
                <a:cs typeface="B Nazanin" pitchFamily="2" charset="-78"/>
              </a:rPr>
              <a:t>وَتَجْعَلُنا فیها مِنَ الدُّعاةِ اِلى طاعَتِکَ ، وَالْقادَةِ اِلى سَبیلِکَ ،</a:t>
            </a:r>
            <a:r>
              <a:rPr lang="en-US" sz="3200" b="1" dirty="0">
                <a:ln w="900" cmpd="sng">
                  <a:solidFill>
                    <a:srgbClr val="FF0000"/>
                  </a:solidFill>
                  <a:prstDash val="solid"/>
                </a:ln>
                <a:solidFill>
                  <a:srgbClr val="FF0000"/>
                </a:solidFill>
                <a:effectLst>
                  <a:glow rad="228600">
                    <a:srgbClr val="00B050">
                      <a:alpha val="40000"/>
                    </a:srgbClr>
                  </a:glow>
                  <a:innerShdw blurRad="101600" dist="76200" dir="5400000">
                    <a:schemeClr val="accent1">
                      <a:satMod val="190000"/>
                      <a:tint val="100000"/>
                      <a:alpha val="74000"/>
                    </a:schemeClr>
                  </a:innerShdw>
                </a:effectLst>
                <a:latin typeface="+mj-lt"/>
                <a:ea typeface="+mj-ea"/>
                <a:cs typeface="B Nazanin" pitchFamily="2" charset="-78"/>
              </a:rPr>
              <a:t> </a:t>
            </a:r>
            <a:r>
              <a:rPr lang="ar-SA" sz="3200" b="1" dirty="0">
                <a:ln w="900" cmpd="sng">
                  <a:solidFill>
                    <a:srgbClr val="FF0000"/>
                  </a:solidFill>
                  <a:prstDash val="solid"/>
                </a:ln>
                <a:solidFill>
                  <a:srgbClr val="FF0000"/>
                </a:solidFill>
                <a:effectLst>
                  <a:glow rad="228600">
                    <a:srgbClr val="00B050">
                      <a:alpha val="40000"/>
                    </a:srgbClr>
                  </a:glow>
                  <a:innerShdw blurRad="101600" dist="76200" dir="5400000">
                    <a:schemeClr val="accent1">
                      <a:satMod val="190000"/>
                      <a:tint val="100000"/>
                      <a:alpha val="74000"/>
                    </a:schemeClr>
                  </a:innerShdw>
                </a:effectLst>
                <a:latin typeface="+mj-lt"/>
                <a:ea typeface="+mj-ea"/>
                <a:cs typeface="B Nazanin" pitchFamily="2" charset="-78"/>
              </a:rPr>
              <a:t>وَتَرْزُقُنا بِها کَرامَةَ الدُّنْیا وَالاْخِرَه</a:t>
            </a:r>
            <a:r>
              <a:rPr lang="fa-IR" sz="3200" b="1" dirty="0">
                <a:ln w="900" cmpd="sng">
                  <a:solidFill>
                    <a:srgbClr val="FF0000"/>
                  </a:solidFill>
                  <a:prstDash val="solid"/>
                </a:ln>
                <a:solidFill>
                  <a:srgbClr val="FF0000"/>
                </a:solidFill>
                <a:effectLst>
                  <a:glow rad="228600">
                    <a:srgbClr val="00B050">
                      <a:alpha val="40000"/>
                    </a:srgbClr>
                  </a:glow>
                  <a:innerShdw blurRad="101600" dist="76200" dir="5400000">
                    <a:schemeClr val="accent1">
                      <a:satMod val="190000"/>
                      <a:tint val="100000"/>
                      <a:alpha val="74000"/>
                    </a:schemeClr>
                  </a:innerShdw>
                </a:effectLst>
                <a:latin typeface="+mj-lt"/>
                <a:ea typeface="+mj-ea"/>
                <a:cs typeface="B Nazanin" pitchFamily="2" charset="-78"/>
              </a:rPr>
              <a:t> »</a:t>
            </a:r>
            <a:endParaRPr lang="en-US" sz="3200" b="1" dirty="0">
              <a:ln w="900" cmpd="sng">
                <a:solidFill>
                  <a:srgbClr val="FF0000"/>
                </a:solidFill>
                <a:prstDash val="solid"/>
              </a:ln>
              <a:solidFill>
                <a:srgbClr val="FF0000"/>
              </a:solidFill>
              <a:effectLst>
                <a:glow rad="228600">
                  <a:srgbClr val="00B050">
                    <a:alpha val="40000"/>
                  </a:srgbClr>
                </a:glow>
                <a:innerShdw blurRad="101600" dist="76200" dir="5400000">
                  <a:schemeClr val="accent1">
                    <a:satMod val="190000"/>
                    <a:tint val="100000"/>
                    <a:alpha val="74000"/>
                  </a:schemeClr>
                </a:innerShdw>
              </a:effectLst>
              <a:latin typeface="+mj-lt"/>
              <a:ea typeface="+mj-ea"/>
              <a:cs typeface="B Nazanin" pitchFamily="2" charset="-78"/>
            </a:endParaRPr>
          </a:p>
        </p:txBody>
      </p:sp>
      <p:sp>
        <p:nvSpPr>
          <p:cNvPr id="8" name="TextBox 7"/>
          <p:cNvSpPr txBox="1"/>
          <p:nvPr/>
        </p:nvSpPr>
        <p:spPr>
          <a:xfrm>
            <a:off x="979163" y="5645572"/>
            <a:ext cx="3257623" cy="707886"/>
          </a:xfrm>
          <a:prstGeom prst="rect">
            <a:avLst/>
          </a:prstGeom>
          <a:noFill/>
        </p:spPr>
        <p:txBody>
          <a:bodyPr wrap="none" rtlCol="0">
            <a:spAutoFit/>
          </a:bodyPr>
          <a:lstStyle/>
          <a:p>
            <a:pPr algn="ctr"/>
            <a:r>
              <a:rPr lang="fa-IR" sz="2000" b="1" dirty="0" smtClean="0">
                <a:cs typeface="Arabic Style" panose="00000400000000000000" pitchFamily="2" charset="-78"/>
              </a:rPr>
              <a:t>زمستا 1397 </a:t>
            </a:r>
            <a:r>
              <a:rPr lang="fa-IR" sz="2000" b="1" dirty="0">
                <a:cs typeface="Arabic Style" panose="00000400000000000000" pitchFamily="2" charset="-78"/>
              </a:rPr>
              <a:t>- </a:t>
            </a:r>
            <a:r>
              <a:rPr lang="fa-IR" sz="2000" b="1" dirty="0" smtClean="0">
                <a:cs typeface="Arabic Style" panose="00000400000000000000" pitchFamily="2" charset="-78"/>
              </a:rPr>
              <a:t>چهل سالگی انقلاب اسلامی</a:t>
            </a:r>
          </a:p>
          <a:p>
            <a:pPr algn="ctr"/>
            <a:r>
              <a:rPr lang="fa-IR" sz="2000" b="1" dirty="0" smtClean="0">
                <a:cs typeface="Arabic Style" panose="00000400000000000000" pitchFamily="2" charset="-78"/>
              </a:rPr>
              <a:t>عبد الله حاج صادقی</a:t>
            </a:r>
            <a:endParaRPr lang="en-US" sz="2000" b="1" dirty="0">
              <a:cs typeface="Arabic Style" panose="00000400000000000000" pitchFamily="2" charset="-78"/>
            </a:endParaRPr>
          </a:p>
        </p:txBody>
      </p:sp>
    </p:spTree>
    <p:extLst>
      <p:ext uri="{BB962C8B-B14F-4D97-AF65-F5344CB8AC3E}">
        <p14:creationId xmlns:p14="http://schemas.microsoft.com/office/powerpoint/2010/main" val="19214375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C:\Documents and Settings\a\My Documents\My Pictures\1355219617_1.jpg"/>
          <p:cNvPicPr>
            <a:picLocks noChangeAspect="1" noChangeArrowheads="1"/>
          </p:cNvPicPr>
          <p:nvPr/>
        </p:nvPicPr>
        <p:blipFill>
          <a:blip r:embed="rId2"/>
          <a:srcRect/>
          <a:stretch>
            <a:fillRect/>
          </a:stretch>
        </p:blipFill>
        <p:spPr bwMode="auto">
          <a:xfrm>
            <a:off x="0" y="0"/>
            <a:ext cx="12192000" cy="6860974"/>
          </a:xfrm>
          <a:prstGeom prst="rect">
            <a:avLst/>
          </a:prstGeom>
          <a:noFill/>
        </p:spPr>
      </p:pic>
      <p:sp>
        <p:nvSpPr>
          <p:cNvPr id="2" name="Slide Number Placeholder 1"/>
          <p:cNvSpPr>
            <a:spLocks noGrp="1"/>
          </p:cNvSpPr>
          <p:nvPr>
            <p:ph type="sldNum" sz="quarter" idx="12"/>
          </p:nvPr>
        </p:nvSpPr>
        <p:spPr/>
        <p:txBody>
          <a:bodyPr/>
          <a:lstStyle/>
          <a:p>
            <a:fld id="{0610AD24-2BD9-4E4A-9497-FBAC8115E66B}" type="slidenum">
              <a:rPr lang="en-US" smtClean="0"/>
              <a:pPr/>
              <a:t>27</a:t>
            </a:fld>
            <a:endParaRPr lang="en-US"/>
          </a:p>
        </p:txBody>
      </p:sp>
    </p:spTree>
    <p:extLst>
      <p:ext uri="{BB962C8B-B14F-4D97-AF65-F5344CB8AC3E}">
        <p14:creationId xmlns:p14="http://schemas.microsoft.com/office/powerpoint/2010/main" val="635267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67408" y="691739"/>
            <a:ext cx="10873208" cy="6013861"/>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just" rtl="1" fontAlgn="t">
              <a:lnSpc>
                <a:spcPct val="200000"/>
              </a:lnSpc>
              <a:buNone/>
            </a:pPr>
            <a:r>
              <a:rPr lang="fa-IR" sz="3200" dirty="0" smtClean="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انقلاب </a:t>
            </a:r>
            <a:r>
              <a:rPr lang="fa-IR" sz="3200" dirty="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اسلامی با هدف و انگیزه دینی به وجود آمد و در طول چهل سال عمر پر برکت خویش دست آوردهای فراوانی در عرصه های مختلف به دنبال داشت اما مهمترین و محوری ترین آنها استقرار حاکمیت تشریعی </a:t>
            </a:r>
            <a:r>
              <a:rPr lang="fa-IR" sz="3200" dirty="0" smtClean="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خدا</a:t>
            </a:r>
            <a:r>
              <a:rPr lang="fa-IR" sz="3200" dirty="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a:t>
            </a:r>
            <a:r>
              <a:rPr lang="fa-IR" sz="3200" dirty="0" smtClean="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  </a:t>
            </a:r>
            <a:r>
              <a:rPr lang="fa-IR" sz="3200" dirty="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ولایت </a:t>
            </a:r>
            <a:r>
              <a:rPr lang="fa-IR" sz="3200" dirty="0" smtClean="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الله، </a:t>
            </a:r>
            <a:r>
              <a:rPr lang="fa-IR" sz="3200" dirty="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نفی حاکمیت های دروغین و طاغوتی </a:t>
            </a:r>
            <a:r>
              <a:rPr lang="fa-IR" sz="3200" dirty="0" smtClean="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و </a:t>
            </a:r>
            <a:r>
              <a:rPr lang="fa-IR" sz="3200" dirty="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تحقق </a:t>
            </a:r>
            <a:r>
              <a:rPr lang="fa-IR" sz="3600" dirty="0" smtClean="0">
                <a:ln w="900" cmpd="sng">
                  <a:solidFill>
                    <a:srgbClr val="FF0000"/>
                  </a:solidFill>
                  <a:prstDash val="solid"/>
                </a:ln>
                <a:solidFill>
                  <a:srgbClr val="FF0000"/>
                </a:solidFill>
                <a:effectLst>
                  <a:glow rad="63500">
                    <a:schemeClr val="accent5">
                      <a:satMod val="175000"/>
                      <a:alpha val="40000"/>
                    </a:schemeClr>
                  </a:glow>
                  <a:innerShdw blurRad="101600" dist="76200" dir="5400000">
                    <a:schemeClr val="accent1">
                      <a:satMod val="190000"/>
                      <a:tint val="100000"/>
                      <a:alpha val="74000"/>
                    </a:schemeClr>
                  </a:innerShdw>
                </a:effectLst>
                <a:cs typeface="B Titr" pitchFamily="2" charset="-78"/>
              </a:rPr>
              <a:t>نظام ولایی </a:t>
            </a:r>
            <a:r>
              <a:rPr lang="fa-IR" sz="3200" dirty="0" smtClean="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می باشد</a:t>
            </a:r>
            <a:r>
              <a:rPr lang="fa-IR" sz="3200" dirty="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a:t>
            </a:r>
            <a:r>
              <a:rPr lang="fa-IR" sz="1400" dirty="0">
                <a:cs typeface="B Nazanin" pitchFamily="2" charset="-78"/>
              </a:rPr>
              <a:t/>
            </a:r>
            <a:br>
              <a:rPr lang="fa-IR" sz="1400" dirty="0">
                <a:cs typeface="B Nazanin" pitchFamily="2" charset="-78"/>
              </a:rPr>
            </a:br>
            <a:endParaRPr lang="en-US" sz="1100" b="0" dirty="0">
              <a:solidFill>
                <a:srgbClr val="7030A0"/>
              </a:solidFill>
              <a:effectLst/>
              <a:cs typeface="B Titr" pitchFamily="2" charset="-78"/>
            </a:endParaRPr>
          </a:p>
        </p:txBody>
      </p:sp>
      <p:pic>
        <p:nvPicPr>
          <p:cNvPr id="3" name="Picture 2" descr="I:\DCAF145E0CAXW3KJ5CA7211NDCASSHA5DCA13HM3RCAHJ7WGYCATGI4JACA110GJ7CA1SA0MICALPZBOVCAD5K7GHCAA3JNIICAZ78CC3CAXG33GSCANKEK8YCA23E20TCAXB6C6ECAMZQ19TCAES1EQLCARR15CN.jpg"/>
          <p:cNvPicPr>
            <a:picLocks noChangeAspect="1" noChangeArrowheads="1"/>
          </p:cNvPicPr>
          <p:nvPr/>
        </p:nvPicPr>
        <p:blipFill>
          <a:blip r:embed="rId2" cstate="print"/>
          <a:srcRect/>
          <a:stretch>
            <a:fillRect/>
          </a:stretch>
        </p:blipFill>
        <p:spPr bwMode="auto">
          <a:xfrm>
            <a:off x="53860" y="75949"/>
            <a:ext cx="855414" cy="64073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6"/>
          <p:cNvPicPr>
            <a:picLocks noChangeAspect="1"/>
          </p:cNvPicPr>
          <p:nvPr/>
        </p:nvPicPr>
        <p:blipFill>
          <a:blip r:embed="rId3" cstate="print"/>
          <a:srcRect/>
          <a:stretch>
            <a:fillRect/>
          </a:stretch>
        </p:blipFill>
        <p:spPr bwMode="auto">
          <a:xfrm>
            <a:off x="983432" y="5301209"/>
            <a:ext cx="4032448" cy="1404391"/>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0610AD24-2BD9-4E4A-9497-FBAC8115E66B}" type="slidenum">
              <a:rPr lang="en-US" smtClean="0"/>
              <a:pPr/>
              <a:t>3</a:t>
            </a:fld>
            <a:endParaRPr lang="en-US"/>
          </a:p>
        </p:txBody>
      </p:sp>
      <p:pic>
        <p:nvPicPr>
          <p:cNvPr id="7" name="Picture 6"/>
          <p:cNvPicPr>
            <a:picLocks noChangeAspect="1"/>
          </p:cNvPicPr>
          <p:nvPr/>
        </p:nvPicPr>
        <p:blipFill>
          <a:blip r:embed="rId3" cstate="print"/>
          <a:srcRect/>
          <a:stretch>
            <a:fillRect/>
          </a:stretch>
        </p:blipFill>
        <p:spPr bwMode="auto">
          <a:xfrm>
            <a:off x="7320136" y="5301209"/>
            <a:ext cx="3851382" cy="1404392"/>
          </a:xfrm>
          <a:prstGeom prst="rect">
            <a:avLst/>
          </a:prstGeom>
          <a:noFill/>
          <a:ln w="9525">
            <a:noFill/>
            <a:miter lim="800000"/>
            <a:headEnd/>
            <a:tailEnd/>
          </a:ln>
        </p:spPr>
      </p:pic>
    </p:spTree>
    <p:extLst>
      <p:ext uri="{BB962C8B-B14F-4D97-AF65-F5344CB8AC3E}">
        <p14:creationId xmlns:p14="http://schemas.microsoft.com/office/powerpoint/2010/main" val="36387116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p:cNvPicPr>
          <p:nvPr/>
        </p:nvPicPr>
        <p:blipFill>
          <a:blip r:embed="rId2" cstate="print"/>
          <a:srcRect/>
          <a:stretch>
            <a:fillRect/>
          </a:stretch>
        </p:blipFill>
        <p:spPr bwMode="auto">
          <a:xfrm>
            <a:off x="3215680" y="-27384"/>
            <a:ext cx="6192688" cy="792088"/>
          </a:xfrm>
          <a:prstGeom prst="rect">
            <a:avLst/>
          </a:prstGeom>
          <a:noFill/>
          <a:ln w="9525">
            <a:noFill/>
            <a:miter lim="800000"/>
            <a:headEnd/>
            <a:tailEnd/>
          </a:ln>
        </p:spPr>
      </p:pic>
      <p:sp>
        <p:nvSpPr>
          <p:cNvPr id="2" name="Title 1"/>
          <p:cNvSpPr txBox="1">
            <a:spLocks/>
          </p:cNvSpPr>
          <p:nvPr/>
        </p:nvSpPr>
        <p:spPr>
          <a:xfrm>
            <a:off x="119336" y="520923"/>
            <a:ext cx="11881320" cy="6004421"/>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rtl="1" fontAlgn="t">
              <a:lnSpc>
                <a:spcPct val="200000"/>
              </a:lnSpc>
              <a:buNone/>
            </a:pPr>
            <a:r>
              <a:rPr lang="fa-IR" sz="2400" dirty="0" smtClean="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       در </a:t>
            </a:r>
            <a:r>
              <a:rPr lang="fa-IR" sz="2400" dirty="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جهان بینی توحیدی غیر از خدا هیچ کس حق فرمانروایی و حاکمیت بر </a:t>
            </a:r>
            <a:r>
              <a:rPr lang="fa-IR" sz="2400" dirty="0" smtClean="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انسان را </a:t>
            </a:r>
            <a:r>
              <a:rPr lang="fa-IR" sz="2400" dirty="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نداشته و شایستگی ولایت و امر و نهی او را ندارد </a:t>
            </a:r>
            <a:r>
              <a:rPr lang="fa-IR" sz="2400" dirty="0" smtClean="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و این </a:t>
            </a:r>
            <a:r>
              <a:rPr lang="fa-IR" sz="2400" dirty="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حاکمیت انحصاری و توحید ربوبی با انشاء و ابلاغ مستقیم یا غیرمستقیم خدا به وسیله افراد برجسته و ممتازی که صلاحیت </a:t>
            </a:r>
            <a:r>
              <a:rPr lang="fa-IR" sz="2400" dirty="0" smtClean="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علمی </a:t>
            </a:r>
            <a:r>
              <a:rPr lang="fa-IR" sz="2400" dirty="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و عملی داشته باشند تجلی و تبلور می </a:t>
            </a:r>
            <a:r>
              <a:rPr lang="fa-IR" sz="2400" dirty="0" smtClean="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یابد.</a:t>
            </a:r>
          </a:p>
          <a:p>
            <a:pPr marL="0" indent="0" algn="just" rtl="1" fontAlgn="t">
              <a:lnSpc>
                <a:spcPct val="200000"/>
              </a:lnSpc>
              <a:buNone/>
            </a:pPr>
            <a:r>
              <a:rPr lang="fa-IR" sz="2400" dirty="0" smtClean="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 </a:t>
            </a:r>
            <a:r>
              <a:rPr lang="fa-IR" sz="2400" dirty="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امام خامنه </a:t>
            </a:r>
            <a:r>
              <a:rPr lang="fa-IR" sz="2400" dirty="0" smtClean="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ای« </a:t>
            </a:r>
            <a:r>
              <a:rPr lang="fa-IR" sz="2400" dirty="0" smtClean="0">
                <a:ln w="900" cmpd="sng">
                  <a:solidFill>
                    <a:srgbClr val="FF0000"/>
                  </a:solidFill>
                  <a:prstDash val="solid"/>
                </a:ln>
                <a:solidFill>
                  <a:srgbClr val="FF0000"/>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مدظله العالی</a:t>
            </a:r>
            <a:r>
              <a:rPr lang="fa-IR" sz="2400" dirty="0" smtClean="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 </a:t>
            </a:r>
            <a:r>
              <a:rPr lang="fa-IR" sz="2400" dirty="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در مباحث طرح </a:t>
            </a:r>
            <a:r>
              <a:rPr lang="fa-IR" sz="2400" dirty="0" smtClean="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کلی اندیشه </a:t>
            </a:r>
            <a:r>
              <a:rPr lang="fa-IR" sz="2400" dirty="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اسلامی در </a:t>
            </a:r>
            <a:r>
              <a:rPr lang="fa-IR" sz="2400" dirty="0" smtClean="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قرآن </a:t>
            </a:r>
            <a:r>
              <a:rPr lang="fa-IR" sz="2400" dirty="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قبل از پیروزی انقلاب می فرماید: عبودیت </a:t>
            </a:r>
            <a:r>
              <a:rPr lang="fa-IR" sz="2400" dirty="0" smtClean="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برابر موجودات </a:t>
            </a:r>
            <a:r>
              <a:rPr lang="fa-IR" sz="2400" dirty="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در برابر خدا مستلزم آن است که هیچ یک از بندگان خدا خودسر و مستقل حق تحکم و فرمانروایی بر بندگان نداشته باشد (نفی طاغوت) و زمامدار و مدیر و مدبر امور زندگی انسان ها فقط کسی باشد که خدا خود به حکومت برگزیده است (یا به </a:t>
            </a:r>
            <a:r>
              <a:rPr lang="fa-IR" sz="2400" dirty="0" smtClean="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شخص </a:t>
            </a:r>
            <a:r>
              <a:rPr lang="fa-IR" sz="2400" dirty="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مانند امامان معصوم علیهم السلام یا به علائم و ملاک ها مانند حاکم اسلامی در زمان </a:t>
            </a:r>
            <a:r>
              <a:rPr lang="fa-IR" sz="2400" dirty="0" smtClean="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غیبت امام </a:t>
            </a:r>
            <a:r>
              <a:rPr lang="fa-IR" sz="2400" dirty="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معصوم </a:t>
            </a:r>
            <a:r>
              <a:rPr lang="fa-IR" sz="1600" dirty="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علیه السلام</a:t>
            </a:r>
            <a:r>
              <a:rPr lang="fa-IR" sz="2400" dirty="0" smtClean="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 </a:t>
            </a:r>
            <a:r>
              <a:rPr lang="fa-IR" sz="2400" dirty="0">
                <a:ln w="900" cmpd="sng">
                  <a:solidFill>
                    <a:srgbClr val="FF0000"/>
                  </a:solidFill>
                  <a:prstDash val="solid"/>
                </a:ln>
                <a:solidFill>
                  <a:srgbClr val="FF0000"/>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طرح کلی اندیشه اسلامی در </a:t>
            </a:r>
            <a:r>
              <a:rPr lang="fa-IR" sz="2400" dirty="0" smtClean="0">
                <a:ln w="900" cmpd="sng">
                  <a:solidFill>
                    <a:srgbClr val="FF0000"/>
                  </a:solidFill>
                  <a:prstDash val="solid"/>
                </a:ln>
                <a:solidFill>
                  <a:srgbClr val="FF0000"/>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قرآن </a:t>
            </a:r>
            <a:r>
              <a:rPr lang="fa-IR" sz="2400" dirty="0">
                <a:ln w="900" cmpd="sng">
                  <a:solidFill>
                    <a:srgbClr val="FF0000"/>
                  </a:solidFill>
                  <a:prstDash val="solid"/>
                </a:ln>
                <a:solidFill>
                  <a:srgbClr val="FF0000"/>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ص 217</a:t>
            </a:r>
          </a:p>
          <a:p>
            <a:pPr marL="0" indent="0" rtl="1" fontAlgn="t">
              <a:lnSpc>
                <a:spcPct val="200000"/>
              </a:lnSpc>
              <a:buNone/>
            </a:pPr>
            <a:r>
              <a:rPr lang="fa-IR" sz="2000" dirty="0">
                <a:cs typeface="B Nazanin" pitchFamily="2" charset="-78"/>
              </a:rPr>
              <a:t/>
            </a:r>
            <a:br>
              <a:rPr lang="fa-IR" sz="2000" dirty="0">
                <a:cs typeface="B Nazanin" pitchFamily="2" charset="-78"/>
              </a:rPr>
            </a:br>
            <a:r>
              <a:rPr lang="fa-IR" sz="2000" dirty="0">
                <a:cs typeface="B Nazanin" pitchFamily="2" charset="-78"/>
              </a:rPr>
              <a:t/>
            </a:r>
            <a:br>
              <a:rPr lang="fa-IR" sz="2000" dirty="0">
                <a:cs typeface="B Nazanin" pitchFamily="2" charset="-78"/>
              </a:rPr>
            </a:br>
            <a:endParaRPr lang="en-US" sz="1600" b="0" dirty="0">
              <a:solidFill>
                <a:srgbClr val="7030A0"/>
              </a:solidFill>
              <a:effectLst/>
              <a:cs typeface="B Titr" pitchFamily="2" charset="-78"/>
            </a:endParaRPr>
          </a:p>
        </p:txBody>
      </p:sp>
      <p:pic>
        <p:nvPicPr>
          <p:cNvPr id="3" name="Picture 2" descr="I:\DCAF145E0CAXW3KJ5CA7211NDCASSHA5DCA13HM3RCAHJ7WGYCATGI4JACA110GJ7CA1SA0MICALPZBOVCAD5K7GHCAA3JNIICAZ78CC3CAXG33GSCANKEK8YCA23E20TCAXB6C6ECAMZQ19TCAES1EQLCARR15CN.jpg"/>
          <p:cNvPicPr>
            <a:picLocks noChangeAspect="1" noChangeArrowheads="1"/>
          </p:cNvPicPr>
          <p:nvPr/>
        </p:nvPicPr>
        <p:blipFill>
          <a:blip r:embed="rId3" cstate="print"/>
          <a:srcRect/>
          <a:stretch>
            <a:fillRect/>
          </a:stretch>
        </p:blipFill>
        <p:spPr bwMode="auto">
          <a:xfrm>
            <a:off x="119336" y="-27384"/>
            <a:ext cx="855414" cy="64073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6"/>
          <p:cNvPicPr>
            <a:picLocks noChangeAspect="1"/>
          </p:cNvPicPr>
          <p:nvPr/>
        </p:nvPicPr>
        <p:blipFill>
          <a:blip r:embed="rId4" cstate="print"/>
          <a:srcRect/>
          <a:stretch>
            <a:fillRect/>
          </a:stretch>
        </p:blipFill>
        <p:spPr bwMode="auto">
          <a:xfrm>
            <a:off x="19100" y="5805264"/>
            <a:ext cx="3052564" cy="1023302"/>
          </a:xfrm>
          <a:prstGeom prst="rect">
            <a:avLst/>
          </a:prstGeom>
          <a:noFill/>
          <a:ln w="9525">
            <a:noFill/>
            <a:miter lim="800000"/>
            <a:headEnd/>
            <a:tailEnd/>
          </a:ln>
        </p:spPr>
      </p:pic>
      <p:sp>
        <p:nvSpPr>
          <p:cNvPr id="6" name="Slide Number Placeholder 5"/>
          <p:cNvSpPr>
            <a:spLocks noGrp="1"/>
          </p:cNvSpPr>
          <p:nvPr>
            <p:ph type="sldNum" sz="quarter" idx="12"/>
          </p:nvPr>
        </p:nvSpPr>
        <p:spPr>
          <a:xfrm>
            <a:off x="5087888" y="6463441"/>
            <a:ext cx="2438400" cy="365125"/>
          </a:xfrm>
        </p:spPr>
        <p:txBody>
          <a:bodyPr/>
          <a:lstStyle/>
          <a:p>
            <a:fld id="{0610AD24-2BD9-4E4A-9497-FBAC8115E66B}" type="slidenum">
              <a:rPr lang="en-US" smtClean="0"/>
              <a:pPr/>
              <a:t>4</a:t>
            </a:fld>
            <a:endParaRPr lang="en-US" dirty="0"/>
          </a:p>
        </p:txBody>
      </p:sp>
      <p:sp>
        <p:nvSpPr>
          <p:cNvPr id="4" name="Rectangle 3"/>
          <p:cNvSpPr/>
          <p:nvPr/>
        </p:nvSpPr>
        <p:spPr>
          <a:xfrm>
            <a:off x="5087888" y="116632"/>
            <a:ext cx="3240360" cy="461665"/>
          </a:xfrm>
          <a:prstGeom prst="rect">
            <a:avLst/>
          </a:prstGeom>
        </p:spPr>
        <p:txBody>
          <a:bodyPr wrap="square">
            <a:spAutoFit/>
          </a:bodyPr>
          <a:lstStyle/>
          <a:p>
            <a:r>
              <a:rPr lang="fa-IR" sz="2400" dirty="0">
                <a:ln w="900" cmpd="sng">
                  <a:solidFill>
                    <a:prstClr val="black"/>
                  </a:solidFill>
                  <a:prstDash val="solid"/>
                </a:ln>
                <a:solidFill>
                  <a:srgbClr val="FF0000"/>
                </a:solidFill>
                <a:effectLst>
                  <a:glow rad="63500">
                    <a:srgbClr val="FF8021">
                      <a:satMod val="175000"/>
                      <a:alpha val="40000"/>
                    </a:srgbClr>
                  </a:glow>
                  <a:innerShdw blurRad="101600" dist="76200" dir="5400000">
                    <a:srgbClr val="4E67C8">
                      <a:satMod val="190000"/>
                      <a:tint val="100000"/>
                      <a:alpha val="74000"/>
                    </a:srgbClr>
                  </a:innerShdw>
                </a:effectLst>
                <a:cs typeface="B Titr" pitchFamily="2" charset="-78"/>
              </a:rPr>
              <a:t> آشنایی با نظام ولایی</a:t>
            </a:r>
            <a:endParaRPr lang="fa-IR" dirty="0">
              <a:cs typeface="B Titr" pitchFamily="2" charset="-78"/>
            </a:endParaRPr>
          </a:p>
        </p:txBody>
      </p:sp>
    </p:spTree>
    <p:extLst>
      <p:ext uri="{BB962C8B-B14F-4D97-AF65-F5344CB8AC3E}">
        <p14:creationId xmlns:p14="http://schemas.microsoft.com/office/powerpoint/2010/main" val="11327365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17833" y="381990"/>
            <a:ext cx="11538807" cy="6071345"/>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just" rtl="1" fontAlgn="t">
              <a:lnSpc>
                <a:spcPct val="150000"/>
              </a:lnSpc>
              <a:buNone/>
            </a:pPr>
            <a:r>
              <a:rPr lang="fa-IR" sz="2400" dirty="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اسلام به پیروان خود اجازه نمی دهد سلطه و فرمانروایی غیر خدا را بپذیرند </a:t>
            </a:r>
            <a:r>
              <a:rPr lang="fa-IR" sz="2400" dirty="0" smtClean="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و ولایت </a:t>
            </a:r>
            <a:r>
              <a:rPr lang="fa-IR" sz="2400" dirty="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و سرپرستی و حاکمیت جامعه اسلامی را عهد و پیمان الهی می </a:t>
            </a:r>
            <a:r>
              <a:rPr lang="fa-IR" sz="2400" dirty="0" smtClean="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داند </a:t>
            </a:r>
            <a:r>
              <a:rPr lang="fa-IR" sz="2400" dirty="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که تنها با ابلاغ و انشاء الهی در قالب نظام ولایی شکل </a:t>
            </a:r>
            <a:r>
              <a:rPr lang="fa-IR" sz="2400" dirty="0" smtClean="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   می </a:t>
            </a:r>
            <a:r>
              <a:rPr lang="fa-IR" sz="2400" dirty="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گیرد.</a:t>
            </a:r>
          </a:p>
          <a:p>
            <a:pPr marL="0" indent="0" algn="just" rtl="1" fontAlgn="t">
              <a:lnSpc>
                <a:spcPct val="150000"/>
              </a:lnSpc>
              <a:buNone/>
            </a:pPr>
            <a:r>
              <a:rPr lang="fa-IR" sz="2400" dirty="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        بنابراین نظام ولایی یعنی زمینی شدن و تجلی یافتن حاکمیت و ولایت انحصاری خدا به وسیله منصوبین بلاواسطه خدا (پیامبر </a:t>
            </a:r>
            <a:r>
              <a:rPr lang="fa-IR" sz="2400" dirty="0">
                <a:ln w="900" cmpd="sng">
                  <a:solidFill>
                    <a:schemeClr val="tx1"/>
                  </a:solidFill>
                  <a:prstDash val="solid"/>
                </a:ln>
                <a:solidFill>
                  <a:srgbClr val="FF0000"/>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صلی الله علیه و آله </a:t>
            </a:r>
            <a:r>
              <a:rPr lang="fa-IR" sz="2400" dirty="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و ائمه </a:t>
            </a:r>
            <a:r>
              <a:rPr lang="fa-IR" sz="2400" dirty="0">
                <a:ln w="900" cmpd="sng">
                  <a:solidFill>
                    <a:schemeClr val="tx1"/>
                  </a:solidFill>
                  <a:prstDash val="solid"/>
                </a:ln>
                <a:solidFill>
                  <a:srgbClr val="FF0000"/>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علیهم السلام</a:t>
            </a:r>
            <a:r>
              <a:rPr lang="fa-IR" sz="2400" dirty="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 یا با واسطه (فقهای عادل جامع الشرایط که به </a:t>
            </a:r>
            <a:r>
              <a:rPr lang="fa-IR" sz="2400" dirty="0" smtClean="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نسب عام </a:t>
            </a:r>
            <a:r>
              <a:rPr lang="fa-IR" sz="2400" dirty="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به نحو وجوب کفایی </a:t>
            </a:r>
            <a:r>
              <a:rPr lang="fa-IR" sz="2400" dirty="0" smtClean="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منصوب شده </a:t>
            </a:r>
            <a:r>
              <a:rPr lang="fa-IR" sz="2400" dirty="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اند)</a:t>
            </a:r>
          </a:p>
          <a:p>
            <a:pPr marL="0" indent="0" algn="just" rtl="1" fontAlgn="t">
              <a:lnSpc>
                <a:spcPct val="200000"/>
              </a:lnSpc>
              <a:buNone/>
            </a:pPr>
            <a:r>
              <a:rPr lang="fa-IR" sz="2400" dirty="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      نظام ولایی یعنی نظام و شکلی از حکومت که هم در قانون و تشریع و هم در حاکمیت و رهبری به خدا منتهی می شود و </a:t>
            </a:r>
            <a:r>
              <a:rPr lang="fa-IR" sz="2400" dirty="0" smtClean="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ولیّ </a:t>
            </a:r>
            <a:r>
              <a:rPr lang="fa-IR" sz="2400" dirty="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خدا در هر عصری محور و جهت دهنده و هدایت کننده تمام قوا و ارکان حکومت و نهادهای حکومتی و مردمی می باشد.</a:t>
            </a:r>
          </a:p>
          <a:p>
            <a:pPr marL="0" indent="0" algn="just" rtl="1" fontAlgn="t">
              <a:lnSpc>
                <a:spcPct val="200000"/>
              </a:lnSpc>
              <a:buNone/>
            </a:pPr>
            <a:r>
              <a:rPr lang="fa-IR" sz="2400" b="0" dirty="0">
                <a:solidFill>
                  <a:srgbClr val="00B050"/>
                </a:solidFill>
                <a:cs typeface="B Titr" pitchFamily="2" charset="-78"/>
              </a:rPr>
              <a:t/>
            </a:r>
            <a:br>
              <a:rPr lang="fa-IR" sz="2400" b="0" dirty="0">
                <a:solidFill>
                  <a:srgbClr val="00B050"/>
                </a:solidFill>
                <a:cs typeface="B Titr" pitchFamily="2" charset="-78"/>
              </a:rPr>
            </a:br>
            <a:endParaRPr lang="en-US" sz="1800" b="0" dirty="0">
              <a:solidFill>
                <a:srgbClr val="00B050"/>
              </a:solidFill>
              <a:effectLst/>
              <a:cs typeface="B Titr" pitchFamily="2" charset="-78"/>
            </a:endParaRPr>
          </a:p>
        </p:txBody>
      </p:sp>
      <p:pic>
        <p:nvPicPr>
          <p:cNvPr id="3" name="Picture 2" descr="I:\DCAF145E0CAXW3KJ5CA7211NDCASSHA5DCA13HM3RCAHJ7WGYCATGI4JACA110GJ7CA1SA0MICALPZBOVCAD5K7GHCAA3JNIICAZ78CC3CAXG33GSCANKEK8YCA23E20TCAXB6C6ECAMZQ19TCAES1EQLCARR15CN.jpg"/>
          <p:cNvPicPr>
            <a:picLocks noChangeAspect="1" noChangeArrowheads="1"/>
          </p:cNvPicPr>
          <p:nvPr/>
        </p:nvPicPr>
        <p:blipFill>
          <a:blip r:embed="rId2" cstate="print"/>
          <a:srcRect/>
          <a:stretch>
            <a:fillRect/>
          </a:stretch>
        </p:blipFill>
        <p:spPr bwMode="auto">
          <a:xfrm>
            <a:off x="119336" y="61624"/>
            <a:ext cx="855414" cy="64073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Slide Number Placeholder 5"/>
          <p:cNvSpPr>
            <a:spLocks noGrp="1"/>
          </p:cNvSpPr>
          <p:nvPr>
            <p:ph type="sldNum" sz="quarter" idx="12"/>
          </p:nvPr>
        </p:nvSpPr>
        <p:spPr/>
        <p:txBody>
          <a:bodyPr/>
          <a:lstStyle/>
          <a:p>
            <a:fld id="{0610AD24-2BD9-4E4A-9497-FBAC8115E66B}" type="slidenum">
              <a:rPr lang="en-US" smtClean="0"/>
              <a:pPr/>
              <a:t>5</a:t>
            </a:fld>
            <a:endParaRPr lang="en-US" dirty="0"/>
          </a:p>
        </p:txBody>
      </p:sp>
      <p:pic>
        <p:nvPicPr>
          <p:cNvPr id="7" name="Picture 6"/>
          <p:cNvPicPr>
            <a:picLocks noChangeAspect="1"/>
          </p:cNvPicPr>
          <p:nvPr/>
        </p:nvPicPr>
        <p:blipFill>
          <a:blip r:embed="rId3" cstate="print"/>
          <a:srcRect/>
          <a:stretch>
            <a:fillRect/>
          </a:stretch>
        </p:blipFill>
        <p:spPr bwMode="auto">
          <a:xfrm>
            <a:off x="571302" y="5733256"/>
            <a:ext cx="4300562" cy="1124744"/>
          </a:xfrm>
          <a:prstGeom prst="rect">
            <a:avLst/>
          </a:prstGeom>
          <a:noFill/>
          <a:ln w="9525">
            <a:noFill/>
            <a:miter lim="800000"/>
            <a:headEnd/>
            <a:tailEnd/>
          </a:ln>
        </p:spPr>
      </p:pic>
    </p:spTree>
    <p:extLst>
      <p:ext uri="{BB962C8B-B14F-4D97-AF65-F5344CB8AC3E}">
        <p14:creationId xmlns:p14="http://schemas.microsoft.com/office/powerpoint/2010/main" val="34454892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51384" y="533400"/>
            <a:ext cx="10657184" cy="61722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rtl="1" fontAlgn="t">
              <a:lnSpc>
                <a:spcPct val="250000"/>
              </a:lnSpc>
              <a:buNone/>
            </a:pPr>
            <a:r>
              <a:rPr lang="fa-IR" sz="2000" dirty="0">
                <a:cs typeface="B Nazanin" pitchFamily="2" charset="-78"/>
              </a:rPr>
              <a:t/>
            </a:r>
            <a:br>
              <a:rPr lang="fa-IR" sz="2000" dirty="0">
                <a:cs typeface="B Nazanin" pitchFamily="2" charset="-78"/>
              </a:rPr>
            </a:br>
            <a:r>
              <a:rPr lang="fa-IR" sz="2000" dirty="0">
                <a:cs typeface="B Nazanin" pitchFamily="2" charset="-78"/>
              </a:rPr>
              <a:t/>
            </a:r>
            <a:br>
              <a:rPr lang="fa-IR" sz="2000" dirty="0">
                <a:cs typeface="B Nazanin" pitchFamily="2" charset="-78"/>
              </a:rPr>
            </a:br>
            <a:endParaRPr lang="en-US" sz="1600" b="0" dirty="0">
              <a:solidFill>
                <a:srgbClr val="7030A0"/>
              </a:solidFill>
              <a:effectLst/>
              <a:cs typeface="B Titr" pitchFamily="2" charset="-78"/>
            </a:endParaRPr>
          </a:p>
        </p:txBody>
      </p:sp>
      <p:pic>
        <p:nvPicPr>
          <p:cNvPr id="4" name="Picture 3" descr="I:\DCAF145E0CAXW3KJ5CA7211NDCASSHA5DCA13HM3RCAHJ7WGYCATGI4JACA110GJ7CA1SA0MICALPZBOVCAD5K7GHCAA3JNIICAZ78CC3CAXG33GSCANKEK8YCA23E20TCAXB6C6ECAMZQ19TCAES1EQLCARR15CN.jpg"/>
          <p:cNvPicPr>
            <a:picLocks noChangeAspect="1" noChangeArrowheads="1"/>
          </p:cNvPicPr>
          <p:nvPr/>
        </p:nvPicPr>
        <p:blipFill>
          <a:blip r:embed="rId2" cstate="print"/>
          <a:srcRect/>
          <a:stretch>
            <a:fillRect/>
          </a:stretch>
        </p:blipFill>
        <p:spPr bwMode="auto">
          <a:xfrm>
            <a:off x="123677" y="54194"/>
            <a:ext cx="855414" cy="64073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6"/>
          <p:cNvPicPr>
            <a:picLocks noChangeAspect="1"/>
          </p:cNvPicPr>
          <p:nvPr/>
        </p:nvPicPr>
        <p:blipFill>
          <a:blip r:embed="rId3" cstate="print"/>
          <a:srcRect/>
          <a:stretch>
            <a:fillRect/>
          </a:stretch>
        </p:blipFill>
        <p:spPr bwMode="auto">
          <a:xfrm>
            <a:off x="665493" y="5157192"/>
            <a:ext cx="4566411" cy="1671319"/>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0610AD24-2BD9-4E4A-9497-FBAC8115E66B}" type="slidenum">
              <a:rPr lang="en-US" smtClean="0"/>
              <a:pPr/>
              <a:t>6</a:t>
            </a:fld>
            <a:endParaRPr lang="en-US" dirty="0"/>
          </a:p>
        </p:txBody>
      </p:sp>
      <p:sp>
        <p:nvSpPr>
          <p:cNvPr id="5" name="Rectangle 4"/>
          <p:cNvSpPr/>
          <p:nvPr/>
        </p:nvSpPr>
        <p:spPr>
          <a:xfrm>
            <a:off x="390992" y="374561"/>
            <a:ext cx="11449272" cy="5262979"/>
          </a:xfrm>
          <a:prstGeom prst="rect">
            <a:avLst/>
          </a:prstGeom>
        </p:spPr>
        <p:txBody>
          <a:bodyPr wrap="square">
            <a:spAutoFit/>
          </a:bodyPr>
          <a:lstStyle/>
          <a:p>
            <a:pPr algn="just" rtl="1" fontAlgn="t">
              <a:lnSpc>
                <a:spcPct val="200000"/>
              </a:lnSpc>
              <a:spcBef>
                <a:spcPct val="0"/>
              </a:spcBef>
              <a:buClr>
                <a:schemeClr val="accent6">
                  <a:lumMod val="75000"/>
                </a:schemeClr>
              </a:buClr>
              <a:buSzPct val="128000"/>
            </a:pP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در نظام ولایی آنکه در حقیقت حکومت می کند اراده و قانون الهی است نه </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اراده و </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خواست شخص ولی امر </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 نظام ولایی تضمین کننده </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توحید </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ربوبیِ </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تشریعی و </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رهایی بخش </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انسان ها از عبودیت و اطاعت های دروغین و </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انواع </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استبدادها و دیکتاتورها و استعمارها می باشد.</a:t>
            </a:r>
          </a:p>
          <a:p>
            <a:pPr algn="just" rtl="1" fontAlgn="t">
              <a:lnSpc>
                <a:spcPct val="200000"/>
              </a:lnSpc>
              <a:spcBef>
                <a:spcPct val="0"/>
              </a:spcBef>
              <a:buClr>
                <a:schemeClr val="accent6">
                  <a:lumMod val="75000"/>
                </a:schemeClr>
              </a:buClr>
              <a:buSzPct val="128000"/>
            </a:pPr>
            <a:r>
              <a:rPr lang="fa-IR" sz="2400" b="1" dirty="0">
                <a:ln w="900" cmpd="sng">
                  <a:solidFill>
                    <a:srgbClr val="FF0000"/>
                  </a:solidFill>
                  <a:prstDash val="solid"/>
                </a:ln>
                <a:solidFill>
                  <a:srgbClr val="FF0000"/>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امام خمینی(ره</a:t>
            </a:r>
            <a:r>
              <a:rPr lang="fa-IR" sz="2400" b="1" dirty="0" smtClean="0">
                <a:ln w="900" cmpd="sng">
                  <a:solidFill>
                    <a:srgbClr val="FF0000"/>
                  </a:solidFill>
                  <a:prstDash val="solid"/>
                </a:ln>
                <a:solidFill>
                  <a:srgbClr val="FF0000"/>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 می فرماید : </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در اسلام قانون حکومت می کند پیغمبر اکرم</a:t>
            </a:r>
            <a:r>
              <a:rPr lang="fa-IR" sz="2400" b="1" dirty="0">
                <a:ln w="900" cmpd="sng">
                  <a:solidFill>
                    <a:srgbClr val="FF0000"/>
                  </a:solidFill>
                  <a:prstDash val="solid"/>
                </a:ln>
                <a:solidFill>
                  <a:srgbClr val="FF0000"/>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(صلی الله علیه و آله) </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هم تابع قانون بود قانون الهی، نمی توانست تخلف بکند خدای تبارک و تعالی می </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فرماید: </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اگر چنانچه یک چیزی بر </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خلاف آنچه که </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من می گویم بگویی من تو را اخذ می کنم وتینت را قطع می کنم </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 </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 ولایت فقیه ضددیکتاتوری است نه دیکتاتوری . </a:t>
            </a:r>
            <a:r>
              <a:rPr lang="fa-IR" sz="2400" b="1" dirty="0">
                <a:ln w="900" cmpd="sng">
                  <a:solidFill>
                    <a:srgbClr val="FF0000"/>
                  </a:solidFill>
                  <a:prstDash val="solid"/>
                </a:ln>
                <a:solidFill>
                  <a:srgbClr val="FF0000"/>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صحیفه نور ج 10 ص 29</a:t>
            </a:r>
          </a:p>
        </p:txBody>
      </p:sp>
      <p:sp>
        <p:nvSpPr>
          <p:cNvPr id="7" name="TextBox 6"/>
          <p:cNvSpPr txBox="1"/>
          <p:nvPr/>
        </p:nvSpPr>
        <p:spPr>
          <a:xfrm>
            <a:off x="8209449" y="6313695"/>
            <a:ext cx="3656032" cy="400110"/>
          </a:xfrm>
          <a:prstGeom prst="rect">
            <a:avLst/>
          </a:prstGeom>
          <a:noFill/>
        </p:spPr>
        <p:txBody>
          <a:bodyPr wrap="square" rtlCol="0">
            <a:spAutoFit/>
          </a:bodyPr>
          <a:lstStyle/>
          <a:p>
            <a:r>
              <a:rPr lang="fa-IR" b="1" dirty="0" smtClean="0">
                <a:ln>
                  <a:solidFill>
                    <a:srgbClr val="00B050"/>
                  </a:solidFill>
                </a:ln>
                <a:solidFill>
                  <a:srgbClr val="00B050"/>
                </a:solidFill>
              </a:rPr>
              <a:t>1-  </a:t>
            </a:r>
            <a:r>
              <a:rPr lang="fa-IR" sz="2000" b="1" dirty="0">
                <a:ln w="900" cmpd="sng">
                  <a:solidFill>
                    <a:srgbClr val="00B050"/>
                  </a:solidFill>
                  <a:prstDash val="solid"/>
                </a:ln>
                <a:solidFill>
                  <a:srgbClr val="00B050"/>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اشاره به آیات 44 تا 46 سوره الحاقه</a:t>
            </a:r>
            <a:endParaRPr lang="en-US" sz="2000" b="1" dirty="0">
              <a:ln w="900" cmpd="sng">
                <a:solidFill>
                  <a:srgbClr val="00B050"/>
                </a:solidFill>
                <a:prstDash val="solid"/>
              </a:ln>
              <a:solidFill>
                <a:srgbClr val="00B050"/>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endParaRPr>
          </a:p>
        </p:txBody>
      </p:sp>
      <p:sp>
        <p:nvSpPr>
          <p:cNvPr id="8" name="TextBox 7"/>
          <p:cNvSpPr txBox="1"/>
          <p:nvPr/>
        </p:nvSpPr>
        <p:spPr>
          <a:xfrm>
            <a:off x="4367808" y="4293096"/>
            <a:ext cx="288032" cy="369332"/>
          </a:xfrm>
          <a:prstGeom prst="rect">
            <a:avLst/>
          </a:prstGeom>
          <a:noFill/>
        </p:spPr>
        <p:txBody>
          <a:bodyPr wrap="square" rtlCol="1">
            <a:spAutoFit/>
          </a:bodyPr>
          <a:lstStyle/>
          <a:p>
            <a:r>
              <a:rPr lang="fa-IR" dirty="0" smtClean="0">
                <a:solidFill>
                  <a:srgbClr val="FF0000"/>
                </a:solidFill>
                <a:cs typeface="B Titr" pitchFamily="2" charset="-78"/>
              </a:rPr>
              <a:t>1</a:t>
            </a:r>
            <a:endParaRPr lang="fa-IR" dirty="0">
              <a:solidFill>
                <a:srgbClr val="FF0000"/>
              </a:solidFill>
              <a:cs typeface="B Titr" pitchFamily="2" charset="-78"/>
            </a:endParaRPr>
          </a:p>
        </p:txBody>
      </p:sp>
    </p:spTree>
    <p:extLst>
      <p:ext uri="{BB962C8B-B14F-4D97-AF65-F5344CB8AC3E}">
        <p14:creationId xmlns:p14="http://schemas.microsoft.com/office/powerpoint/2010/main" val="32404421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47043" y="533400"/>
            <a:ext cx="11093573" cy="541588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rtl="1" fontAlgn="t">
              <a:lnSpc>
                <a:spcPct val="150000"/>
              </a:lnSpc>
              <a:buNone/>
            </a:pPr>
            <a:r>
              <a:rPr lang="fa-IR" sz="2400" dirty="0">
                <a:ln w="900" cmpd="sng">
                  <a:solidFill>
                    <a:schemeClr val="tx1"/>
                  </a:solidFill>
                  <a:prstDash val="solid"/>
                </a:ln>
                <a:solidFill>
                  <a:schemeClr val="tx1"/>
                </a:solidFill>
                <a:effectLst>
                  <a:innerShdw blurRad="101600" dist="76200" dir="5400000">
                    <a:schemeClr val="accent1">
                      <a:satMod val="190000"/>
                      <a:tint val="100000"/>
                      <a:alpha val="74000"/>
                    </a:schemeClr>
                  </a:innerShdw>
                </a:effectLst>
                <a:cs typeface="B Nazanin" pitchFamily="2" charset="-78"/>
              </a:rPr>
              <a:t/>
            </a:r>
            <a:br>
              <a:rPr lang="fa-IR" sz="2400" dirty="0">
                <a:ln w="900" cmpd="sng">
                  <a:solidFill>
                    <a:schemeClr val="tx1"/>
                  </a:solidFill>
                  <a:prstDash val="solid"/>
                </a:ln>
                <a:solidFill>
                  <a:schemeClr val="tx1"/>
                </a:solidFill>
                <a:effectLst>
                  <a:innerShdw blurRad="101600" dist="76200" dir="5400000">
                    <a:schemeClr val="accent1">
                      <a:satMod val="190000"/>
                      <a:tint val="100000"/>
                      <a:alpha val="74000"/>
                    </a:schemeClr>
                  </a:innerShdw>
                </a:effectLst>
                <a:cs typeface="B Nazanin" pitchFamily="2" charset="-78"/>
              </a:rPr>
            </a:br>
            <a:endParaRPr lang="fa-IR" sz="2400" dirty="0">
              <a:ln w="900" cmpd="sng">
                <a:solidFill>
                  <a:schemeClr val="tx1"/>
                </a:solidFill>
                <a:prstDash val="solid"/>
              </a:ln>
              <a:solidFill>
                <a:schemeClr val="tx1"/>
              </a:solidFill>
              <a:effectLst>
                <a:innerShdw blurRad="101600" dist="76200" dir="5400000">
                  <a:schemeClr val="accent1">
                    <a:satMod val="190000"/>
                    <a:tint val="100000"/>
                    <a:alpha val="74000"/>
                  </a:schemeClr>
                </a:innerShdw>
              </a:effectLst>
              <a:cs typeface="B Nazanin" pitchFamily="2" charset="-78"/>
            </a:endParaRPr>
          </a:p>
          <a:p>
            <a:pPr marL="0" indent="0" rtl="1" fontAlgn="t">
              <a:lnSpc>
                <a:spcPct val="150000"/>
              </a:lnSpc>
              <a:buNone/>
            </a:pPr>
            <a:endParaRPr lang="fa-IR" sz="2400" dirty="0">
              <a:ln w="900" cmpd="sng">
                <a:solidFill>
                  <a:schemeClr val="tx1"/>
                </a:solidFill>
                <a:prstDash val="solid"/>
              </a:ln>
              <a:solidFill>
                <a:schemeClr val="tx1"/>
              </a:solidFill>
              <a:effectLst>
                <a:innerShdw blurRad="101600" dist="76200" dir="5400000">
                  <a:schemeClr val="accent1">
                    <a:satMod val="190000"/>
                    <a:tint val="100000"/>
                    <a:alpha val="74000"/>
                  </a:schemeClr>
                </a:innerShdw>
              </a:effectLst>
              <a:cs typeface="B Nazanin" pitchFamily="2" charset="-78"/>
            </a:endParaRPr>
          </a:p>
          <a:p>
            <a:pPr marL="0" indent="0" rtl="1" fontAlgn="t">
              <a:lnSpc>
                <a:spcPct val="150000"/>
              </a:lnSpc>
              <a:buNone/>
            </a:pPr>
            <a:endParaRPr lang="fa-IR" sz="2400" dirty="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endParaRPr>
          </a:p>
          <a:p>
            <a:pPr marL="0" indent="0" rtl="1" fontAlgn="t">
              <a:lnSpc>
                <a:spcPct val="150000"/>
              </a:lnSpc>
              <a:buNone/>
            </a:pPr>
            <a:endParaRPr lang="fa-IR" sz="2400" dirty="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endParaRPr>
          </a:p>
          <a:p>
            <a:pPr marL="0" indent="0" rtl="1" fontAlgn="t">
              <a:lnSpc>
                <a:spcPct val="150000"/>
              </a:lnSpc>
              <a:buNone/>
            </a:pPr>
            <a:endParaRPr lang="fa-IR" sz="2400" dirty="0">
              <a:ln w="900" cmpd="sng">
                <a:solidFill>
                  <a:schemeClr val="tx1"/>
                </a:solidFill>
                <a:prstDash val="solid"/>
              </a:ln>
              <a:solidFill>
                <a:schemeClr val="tx1"/>
              </a:solidFill>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endParaRPr>
          </a:p>
        </p:txBody>
      </p:sp>
      <p:pic>
        <p:nvPicPr>
          <p:cNvPr id="7" name="Picture 6" descr="I:\DCAF145E0CAXW3KJ5CA7211NDCASSHA5DCA13HM3RCAHJ7WGYCATGI4JACA110GJ7CA1SA0MICALPZBOVCAD5K7GHCAA3JNIICAZ78CC3CAXG33GSCANKEK8YCA23E20TCAXB6C6ECAMZQ19TCAES1EQLCARR15CN.jpg"/>
          <p:cNvPicPr>
            <a:picLocks noChangeAspect="1" noChangeArrowheads="1"/>
          </p:cNvPicPr>
          <p:nvPr/>
        </p:nvPicPr>
        <p:blipFill>
          <a:blip r:embed="rId2" cstate="print"/>
          <a:srcRect/>
          <a:stretch>
            <a:fillRect/>
          </a:stretch>
        </p:blipFill>
        <p:spPr bwMode="auto">
          <a:xfrm>
            <a:off x="47328" y="44624"/>
            <a:ext cx="855414" cy="64073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6"/>
          <p:cNvPicPr>
            <a:picLocks noChangeAspect="1"/>
          </p:cNvPicPr>
          <p:nvPr/>
        </p:nvPicPr>
        <p:blipFill>
          <a:blip r:embed="rId3" cstate="print"/>
          <a:srcRect/>
          <a:stretch>
            <a:fillRect/>
          </a:stretch>
        </p:blipFill>
        <p:spPr bwMode="auto">
          <a:xfrm>
            <a:off x="47328" y="5320814"/>
            <a:ext cx="4300562" cy="1492562"/>
          </a:xfrm>
          <a:prstGeom prst="rect">
            <a:avLst/>
          </a:prstGeom>
          <a:noFill/>
          <a:ln w="9525">
            <a:noFill/>
            <a:miter lim="800000"/>
            <a:headEnd/>
            <a:tailEnd/>
          </a:ln>
        </p:spPr>
      </p:pic>
      <p:sp>
        <p:nvSpPr>
          <p:cNvPr id="3" name="Slide Number Placeholder 2"/>
          <p:cNvSpPr>
            <a:spLocks noGrp="1"/>
          </p:cNvSpPr>
          <p:nvPr>
            <p:ph type="sldNum" sz="quarter" idx="12"/>
          </p:nvPr>
        </p:nvSpPr>
        <p:spPr>
          <a:xfrm>
            <a:off x="4850070" y="6342781"/>
            <a:ext cx="2438400" cy="365125"/>
          </a:xfrm>
        </p:spPr>
        <p:txBody>
          <a:bodyPr/>
          <a:lstStyle/>
          <a:p>
            <a:fld id="{0610AD24-2BD9-4E4A-9497-FBAC8115E66B}" type="slidenum">
              <a:rPr lang="en-US" smtClean="0"/>
              <a:pPr/>
              <a:t>7</a:t>
            </a:fld>
            <a:endParaRPr lang="en-US" dirty="0"/>
          </a:p>
        </p:txBody>
      </p:sp>
      <p:sp>
        <p:nvSpPr>
          <p:cNvPr id="4" name="Rectangle 3"/>
          <p:cNvSpPr/>
          <p:nvPr/>
        </p:nvSpPr>
        <p:spPr>
          <a:xfrm>
            <a:off x="344634" y="893033"/>
            <a:ext cx="11449272" cy="5632311"/>
          </a:xfrm>
          <a:prstGeom prst="rect">
            <a:avLst/>
          </a:prstGeom>
        </p:spPr>
        <p:txBody>
          <a:bodyPr wrap="square">
            <a:spAutoFit/>
          </a:bodyPr>
          <a:lstStyle/>
          <a:p>
            <a:pPr marL="342900" marR="0" lvl="0" indent="-342900" algn="just" rtl="1">
              <a:lnSpc>
                <a:spcPct val="150000"/>
              </a:lnSpc>
              <a:spcBef>
                <a:spcPts val="0"/>
              </a:spcBef>
              <a:spcAft>
                <a:spcPts val="0"/>
              </a:spcAft>
              <a:buFont typeface="+mj-lt"/>
              <a:buAutoNum type="arabicPeriod"/>
            </a:pP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انطباق </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کامل با مبانی اعتقادی اسلام و تجلی بخش توحید ربوبی و ولایت و حاکمیت انحصاری خدا</a:t>
            </a:r>
            <a:endParaRPr lang="en-US"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endParaRPr>
          </a:p>
          <a:p>
            <a:pPr marL="342900" marR="0" lvl="0" indent="-342900" algn="just" rtl="1">
              <a:lnSpc>
                <a:spcPct val="150000"/>
              </a:lnSpc>
              <a:spcBef>
                <a:spcPts val="0"/>
              </a:spcBef>
              <a:spcAft>
                <a:spcPts val="0"/>
              </a:spcAft>
              <a:buFont typeface="+mj-lt"/>
              <a:buAutoNum type="arabicPeriod"/>
            </a:pP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هماهنگی و هم سویی کامل با فطرت انسان و هدایت و شکوفا کننده استعدادها و </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پاسخگویی به </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نیازهای او</a:t>
            </a:r>
            <a:endParaRPr lang="en-US"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endParaRPr>
          </a:p>
          <a:p>
            <a:pPr marL="342900" marR="0" lvl="0" indent="-342900" algn="just" rtl="1">
              <a:lnSpc>
                <a:spcPct val="150000"/>
              </a:lnSpc>
              <a:spcBef>
                <a:spcPts val="0"/>
              </a:spcBef>
              <a:spcAft>
                <a:spcPts val="0"/>
              </a:spcAft>
              <a:buFont typeface="+mj-lt"/>
              <a:buAutoNum type="arabicPeriod"/>
            </a:pP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دارای مراتب طولی </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و قابلیت اجرا در </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همه </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 </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زمان </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ها </a:t>
            </a:r>
            <a:endParaRPr lang="en-US"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endParaRPr>
          </a:p>
          <a:p>
            <a:pPr marL="342900" marR="0" lvl="0" indent="-342900" algn="just" rtl="1">
              <a:lnSpc>
                <a:spcPct val="150000"/>
              </a:lnSpc>
              <a:spcBef>
                <a:spcPts val="0"/>
              </a:spcBef>
              <a:spcAft>
                <a:spcPts val="0"/>
              </a:spcAft>
              <a:buFont typeface="+mj-lt"/>
              <a:buAutoNum type="arabicPeriod"/>
            </a:pP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هدفمند و تعالی بخش و راهبر مومنین در صراط مستقیم</a:t>
            </a:r>
            <a:endParaRPr lang="en-US"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endParaRPr>
          </a:p>
          <a:p>
            <a:pPr marL="342900" marR="0" lvl="0" indent="-342900" algn="just" rtl="1">
              <a:lnSpc>
                <a:spcPct val="150000"/>
              </a:lnSpc>
              <a:spcBef>
                <a:spcPts val="0"/>
              </a:spcBef>
              <a:spcAft>
                <a:spcPts val="0"/>
              </a:spcAft>
              <a:buFont typeface="+mj-lt"/>
              <a:buAutoNum type="arabicPeriod"/>
            </a:pP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تضمین کننده </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مردم سالاری واقعی و دینی</a:t>
            </a:r>
            <a:endParaRPr lang="en-US"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endParaRPr>
          </a:p>
          <a:p>
            <a:pPr marL="342900" marR="0" lvl="0" indent="-342900" algn="just" rtl="1">
              <a:lnSpc>
                <a:spcPct val="150000"/>
              </a:lnSpc>
              <a:spcBef>
                <a:spcPts val="0"/>
              </a:spcBef>
              <a:spcAft>
                <a:spcPts val="0"/>
              </a:spcAft>
              <a:buFont typeface="+mj-lt"/>
              <a:buAutoNum type="arabicPeriod"/>
            </a:pP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محوریت احکام الهی و حکومت قانون الهی</a:t>
            </a:r>
            <a:endParaRPr lang="en-US"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endParaRPr>
          </a:p>
          <a:p>
            <a:pPr marL="342900" marR="0" lvl="0" indent="-342900" algn="just" rtl="1">
              <a:lnSpc>
                <a:spcPct val="150000"/>
              </a:lnSpc>
              <a:spcBef>
                <a:spcPts val="0"/>
              </a:spcBef>
              <a:spcAft>
                <a:spcPts val="0"/>
              </a:spcAft>
              <a:buFont typeface="+mj-lt"/>
              <a:buAutoNum type="arabicPeriod"/>
            </a:pP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ضامن آزادی و استقلال همه جانبه و رهایی بخش از عبودیت ها و استثمارها و استعمارها</a:t>
            </a:r>
            <a:endParaRPr lang="en-US"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endParaRPr>
          </a:p>
          <a:p>
            <a:pPr marL="342900" marR="0" lvl="0" indent="-342900" algn="just" rtl="1">
              <a:lnSpc>
                <a:spcPct val="150000"/>
              </a:lnSpc>
              <a:spcBef>
                <a:spcPts val="0"/>
              </a:spcBef>
              <a:spcAft>
                <a:spcPts val="0"/>
              </a:spcAft>
              <a:buFont typeface="+mj-lt"/>
              <a:buAutoNum type="arabicPeriod"/>
            </a:pP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مایوس کننده دشمنان و خنثی کننده توطئه ها و فتنه ها</a:t>
            </a:r>
            <a:endParaRPr lang="en-US"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endParaRPr>
          </a:p>
          <a:p>
            <a:pPr marL="342900" marR="0" lvl="0" indent="-342900" algn="just" rtl="1">
              <a:lnSpc>
                <a:spcPct val="150000"/>
              </a:lnSpc>
              <a:spcBef>
                <a:spcPts val="0"/>
              </a:spcBef>
              <a:spcAft>
                <a:spcPts val="0"/>
              </a:spcAft>
              <a:buFont typeface="+mj-lt"/>
              <a:buAutoNum type="arabicPeriod"/>
            </a:pP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عامل </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وحدت حقیقی </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قلوب </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و </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انسجام بخش</a:t>
            </a:r>
            <a:endParaRPr lang="en-US"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endParaRPr>
          </a:p>
          <a:p>
            <a:pPr marL="342900" marR="0" lvl="0" indent="-342900" algn="just" rtl="1">
              <a:lnSpc>
                <a:spcPct val="150000"/>
              </a:lnSpc>
              <a:spcBef>
                <a:spcPts val="0"/>
              </a:spcBef>
              <a:spcAft>
                <a:spcPts val="1000"/>
              </a:spcAft>
              <a:buFont typeface="+mj-lt"/>
              <a:buAutoNum type="arabicPeriod"/>
            </a:pP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جهت دهنده و امیدبخش به همه ی تصمیمات و اقدامات</a:t>
            </a:r>
            <a:endParaRPr lang="en-US"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endParaRPr>
          </a:p>
        </p:txBody>
      </p:sp>
      <p:pic>
        <p:nvPicPr>
          <p:cNvPr id="8" name="Picture 3"/>
          <p:cNvPicPr>
            <a:picLocks noChangeAspect="1"/>
          </p:cNvPicPr>
          <p:nvPr/>
        </p:nvPicPr>
        <p:blipFill>
          <a:blip r:embed="rId4" cstate="print"/>
          <a:srcRect/>
          <a:stretch>
            <a:fillRect/>
          </a:stretch>
        </p:blipFill>
        <p:spPr bwMode="auto">
          <a:xfrm>
            <a:off x="3215680" y="53388"/>
            <a:ext cx="6192688" cy="639308"/>
          </a:xfrm>
          <a:prstGeom prst="rect">
            <a:avLst/>
          </a:prstGeom>
          <a:noFill/>
          <a:ln w="9525">
            <a:noFill/>
            <a:miter lim="800000"/>
            <a:headEnd/>
            <a:tailEnd/>
          </a:ln>
        </p:spPr>
      </p:pic>
      <p:sp>
        <p:nvSpPr>
          <p:cNvPr id="5" name="Rectangle 4"/>
          <p:cNvSpPr/>
          <p:nvPr/>
        </p:nvSpPr>
        <p:spPr>
          <a:xfrm>
            <a:off x="3863752" y="19135"/>
            <a:ext cx="4248472" cy="646331"/>
          </a:xfrm>
          <a:prstGeom prst="rect">
            <a:avLst/>
          </a:prstGeom>
        </p:spPr>
        <p:txBody>
          <a:bodyPr wrap="square">
            <a:spAutoFit/>
          </a:bodyPr>
          <a:lstStyle/>
          <a:p>
            <a:pPr lvl="0" algn="just" rtl="1">
              <a:lnSpc>
                <a:spcPct val="150000"/>
              </a:lnSpc>
              <a:spcAft>
                <a:spcPts val="1000"/>
              </a:spcAft>
            </a:pPr>
            <a:r>
              <a:rPr lang="fa-IR" sz="2400" b="1" dirty="0">
                <a:ln w="900" cmpd="sng">
                  <a:solidFill>
                    <a:srgbClr val="FF0000"/>
                  </a:solidFill>
                  <a:prstDash val="solid"/>
                </a:ln>
                <a:solidFill>
                  <a:srgbClr val="FF0000"/>
                </a:solidFill>
                <a:effectLst>
                  <a:glow rad="63500">
                    <a:srgbClr val="FF8021">
                      <a:satMod val="175000"/>
                      <a:alpha val="40000"/>
                    </a:srgbClr>
                  </a:glow>
                  <a:innerShdw blurRad="101600" dist="76200" dir="5400000">
                    <a:srgbClr val="4E67C8">
                      <a:satMod val="190000"/>
                      <a:tint val="100000"/>
                      <a:alpha val="74000"/>
                    </a:srgbClr>
                  </a:innerShdw>
                </a:effectLst>
                <a:cs typeface="B Nazanin" pitchFamily="2" charset="-78"/>
              </a:rPr>
              <a:t>شاخص ها و ویژگی های نظام ولایی</a:t>
            </a:r>
            <a:endParaRPr lang="en-US" sz="2400" b="1" dirty="0">
              <a:ln w="900" cmpd="sng">
                <a:solidFill>
                  <a:srgbClr val="FF0000"/>
                </a:solidFill>
                <a:prstDash val="solid"/>
              </a:ln>
              <a:solidFill>
                <a:srgbClr val="FF0000"/>
              </a:solidFill>
              <a:effectLst>
                <a:glow rad="63500">
                  <a:srgbClr val="FF8021">
                    <a:satMod val="175000"/>
                    <a:alpha val="40000"/>
                  </a:srgbClr>
                </a:glow>
                <a:innerShdw blurRad="101600" dist="76200" dir="5400000">
                  <a:srgbClr val="4E67C8">
                    <a:satMod val="190000"/>
                    <a:tint val="100000"/>
                    <a:alpha val="74000"/>
                  </a:srgbClr>
                </a:innerShdw>
              </a:effectLst>
              <a:cs typeface="B Nazanin" pitchFamily="2" charset="-78"/>
            </a:endParaRPr>
          </a:p>
        </p:txBody>
      </p:sp>
    </p:spTree>
    <p:extLst>
      <p:ext uri="{BB962C8B-B14F-4D97-AF65-F5344CB8AC3E}">
        <p14:creationId xmlns:p14="http://schemas.microsoft.com/office/powerpoint/2010/main" val="8110913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23392" y="533400"/>
            <a:ext cx="11161240" cy="6172200"/>
          </a:xfrm>
        </p:spPr>
        <p:txBody>
          <a:bodyPr/>
          <a:lstStyle/>
          <a:p>
            <a:pPr marL="0" indent="0" rtl="1" fontAlgn="t">
              <a:lnSpc>
                <a:spcPct val="200000"/>
              </a:lnSpc>
              <a:buNone/>
            </a:pPr>
            <a:r>
              <a:rPr lang="fa-IR" sz="2400" dirty="0">
                <a:cs typeface="B Nazanin" pitchFamily="2" charset="-78"/>
              </a:rPr>
              <a:t/>
            </a:r>
            <a:br>
              <a:rPr lang="fa-IR" sz="2400" dirty="0">
                <a:cs typeface="B Nazanin" pitchFamily="2" charset="-78"/>
              </a:rPr>
            </a:br>
            <a:r>
              <a:rPr lang="fa-IR" sz="2400" dirty="0">
                <a:cs typeface="B Nazanin" pitchFamily="2" charset="-78"/>
              </a:rPr>
              <a:t/>
            </a:r>
            <a:br>
              <a:rPr lang="fa-IR" sz="2400" dirty="0">
                <a:cs typeface="B Nazanin" pitchFamily="2" charset="-78"/>
              </a:rPr>
            </a:br>
            <a:endParaRPr lang="en-US" sz="1800" b="0" dirty="0">
              <a:solidFill>
                <a:srgbClr val="7030A0"/>
              </a:solidFill>
              <a:effectLst/>
              <a:cs typeface="B Titr" pitchFamily="2" charset="-78"/>
            </a:endParaRPr>
          </a:p>
        </p:txBody>
      </p:sp>
      <p:pic>
        <p:nvPicPr>
          <p:cNvPr id="4" name="Picture 3" descr="I:\DCAF145E0CAXW3KJ5CA7211NDCASSHA5DCA13HM3RCAHJ7WGYCATGI4JACA110GJ7CA1SA0MICALPZBOVCAD5K7GHCAA3JNIICAZ78CC3CAXG33GSCANKEK8YCA23E20TCAXB6C6ECAMZQ19TCAES1EQLCARR15CN.jpg"/>
          <p:cNvPicPr>
            <a:picLocks noChangeAspect="1" noChangeArrowheads="1"/>
          </p:cNvPicPr>
          <p:nvPr/>
        </p:nvPicPr>
        <p:blipFill>
          <a:blip r:embed="rId2" cstate="print"/>
          <a:srcRect/>
          <a:stretch>
            <a:fillRect/>
          </a:stretch>
        </p:blipFill>
        <p:spPr bwMode="auto">
          <a:xfrm>
            <a:off x="129698" y="75691"/>
            <a:ext cx="855414" cy="64073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6"/>
          <p:cNvPicPr>
            <a:picLocks noChangeAspect="1"/>
          </p:cNvPicPr>
          <p:nvPr/>
        </p:nvPicPr>
        <p:blipFill>
          <a:blip r:embed="rId3" cstate="print"/>
          <a:srcRect/>
          <a:stretch>
            <a:fillRect/>
          </a:stretch>
        </p:blipFill>
        <p:spPr bwMode="auto">
          <a:xfrm>
            <a:off x="-24680" y="5805264"/>
            <a:ext cx="4896544" cy="1194213"/>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0610AD24-2BD9-4E4A-9497-FBAC8115E66B}" type="slidenum">
              <a:rPr lang="en-US" smtClean="0"/>
              <a:pPr/>
              <a:t>8</a:t>
            </a:fld>
            <a:endParaRPr lang="en-US"/>
          </a:p>
        </p:txBody>
      </p:sp>
      <p:sp>
        <p:nvSpPr>
          <p:cNvPr id="5" name="Rectangle 4"/>
          <p:cNvSpPr/>
          <p:nvPr/>
        </p:nvSpPr>
        <p:spPr>
          <a:xfrm>
            <a:off x="335360" y="944239"/>
            <a:ext cx="11449272" cy="5250668"/>
          </a:xfrm>
          <a:prstGeom prst="rect">
            <a:avLst/>
          </a:prstGeom>
        </p:spPr>
        <p:txBody>
          <a:bodyPr wrap="square">
            <a:spAutoFit/>
          </a:bodyPr>
          <a:lstStyle/>
          <a:p>
            <a:pPr algn="just" rtl="1">
              <a:lnSpc>
                <a:spcPct val="115000"/>
              </a:lnSpc>
              <a:spcAft>
                <a:spcPts val="1000"/>
              </a:spcAft>
            </a:pP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ولایت </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و حاکمیت الهی دارای مراتب طولی است و در </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سه مرحله همه عصرها </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و زمان ها را پوشش می دهد </a:t>
            </a:r>
            <a:endParaRPr lang="en-US"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endParaRPr>
          </a:p>
          <a:p>
            <a:pPr algn="just" rtl="1">
              <a:lnSpc>
                <a:spcPct val="115000"/>
              </a:lnSpc>
              <a:spcAft>
                <a:spcPts val="1000"/>
              </a:spcAft>
            </a:pP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الف: در عصر پیامبر اکرم (</a:t>
            </a:r>
            <a:r>
              <a:rPr lang="fa-IR" sz="2400" b="1" dirty="0">
                <a:ln w="900" cmpd="sng">
                  <a:solidFill>
                    <a:srgbClr val="FF0000"/>
                  </a:solidFill>
                  <a:prstDash val="solid"/>
                </a:ln>
                <a:solidFill>
                  <a:srgbClr val="FF0000"/>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صلی الله علیه و آله</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 که با ولایت آن حضرت تحقق پیدا می کند (</a:t>
            </a:r>
            <a:r>
              <a:rPr lang="fa-IR" sz="2400" b="1" dirty="0">
                <a:ln w="900" cmpd="sng">
                  <a:solidFill>
                    <a:srgbClr val="FF0000"/>
                  </a:solidFill>
                  <a:prstDash val="solid"/>
                </a:ln>
                <a:solidFill>
                  <a:srgbClr val="FF0000"/>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عصر نبوت</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a:t>
            </a:r>
            <a:endParaRPr lang="en-US"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endParaRPr>
          </a:p>
          <a:p>
            <a:pPr algn="just" rtl="1">
              <a:lnSpc>
                <a:spcPct val="115000"/>
              </a:lnSpc>
              <a:spcAft>
                <a:spcPts val="1000"/>
              </a:spcAft>
            </a:pP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ب: در عصر ظهور ائمه </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معصومین </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که با ولایت آنها شکل می گیرد (</a:t>
            </a:r>
            <a:r>
              <a:rPr lang="fa-IR" sz="2400" b="1" dirty="0">
                <a:ln w="900" cmpd="sng">
                  <a:solidFill>
                    <a:srgbClr val="FF0000"/>
                  </a:solidFill>
                  <a:prstDash val="solid"/>
                </a:ln>
                <a:solidFill>
                  <a:srgbClr val="FF0000"/>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عصر امامت</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a:t>
            </a:r>
            <a:endParaRPr lang="en-US"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endParaRPr>
          </a:p>
          <a:p>
            <a:pPr algn="just" rtl="1">
              <a:lnSpc>
                <a:spcPct val="115000"/>
              </a:lnSpc>
              <a:spcAft>
                <a:spcPts val="1000"/>
              </a:spcAft>
            </a:pP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ج: در عصر غیبت که با ولایت فقیه جامع الشرایط به نیابت از امام معصوم تحقق می یابد (</a:t>
            </a:r>
            <a:r>
              <a:rPr lang="fa-IR" sz="2400" b="1" dirty="0">
                <a:ln w="900" cmpd="sng">
                  <a:solidFill>
                    <a:srgbClr val="FF0000"/>
                  </a:solidFill>
                  <a:prstDash val="solid"/>
                </a:ln>
                <a:solidFill>
                  <a:srgbClr val="FF0000"/>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عصر فقاهت</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a:t>
            </a:r>
            <a:endParaRPr lang="en-US"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endParaRPr>
          </a:p>
          <a:p>
            <a:pPr algn="just" rtl="1">
              <a:lnSpc>
                <a:spcPct val="115000"/>
              </a:lnSpc>
              <a:spcAft>
                <a:spcPts val="1000"/>
              </a:spcAft>
            </a:pP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بنابراین ولایت فقیه استمرار ولایت پیامبر اکرم(</a:t>
            </a:r>
            <a:r>
              <a:rPr lang="fa-IR" sz="2400" b="1" dirty="0">
                <a:ln w="900" cmpd="sng">
                  <a:solidFill>
                    <a:srgbClr val="FF0000"/>
                  </a:solidFill>
                  <a:prstDash val="solid"/>
                </a:ln>
                <a:solidFill>
                  <a:srgbClr val="FF0000"/>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صلی الله علیه و آله</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 و ائمه معصومین علیهم السلام و مدل نظام ولایی در عصر غیبت </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است. </a:t>
            </a:r>
          </a:p>
          <a:p>
            <a:pPr algn="just" rtl="1">
              <a:lnSpc>
                <a:spcPct val="115000"/>
              </a:lnSpc>
              <a:spcAft>
                <a:spcPts val="1000"/>
              </a:spcAft>
            </a:pPr>
            <a:r>
              <a:rPr lang="fa-IR" sz="2400" b="1" u="sng"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                    </a:t>
            </a:r>
            <a:r>
              <a:rPr lang="fa-IR" sz="2400" u="sng"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                                                                                                   .</a:t>
            </a:r>
            <a:endParaRPr lang="en-US" sz="2400" b="1" u="sng"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endParaRPr>
          </a:p>
          <a:p>
            <a:pPr algn="just" rtl="1">
              <a:lnSpc>
                <a:spcPct val="115000"/>
              </a:lnSpc>
              <a:spcAft>
                <a:spcPts val="1000"/>
              </a:spcAft>
            </a:pPr>
            <a:r>
              <a:rPr lang="fa-IR" sz="2000" b="1" dirty="0">
                <a:ln w="900" cmpd="sng">
                  <a:solidFill>
                    <a:srgbClr val="00B050"/>
                  </a:solidFill>
                  <a:prstDash val="solid"/>
                </a:ln>
                <a:solidFill>
                  <a:srgbClr val="00B050"/>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      1- یکی از تفاوت های ولایت پیامبر اکرم (صلی الله علیه و آله)  و ائمه معصومین علیهم السلام با ولایت فقیه آن است که اولاً ولایت فقیه محدود به ولایت تشریعی و نظام ولایی است اما پیامبر اکرم و ائمه اطهار علاوه بر ولایت تشریعی دارای ولایت تکوینی و وساطت فیض هم می باشند و ثانیا ولایت معصومین علیهم السلام بلاواسطه به وسیله خدا انشاء گردیده اما ولایت فقیه نیابت امام معصوم و مع الواسطه است</a:t>
            </a:r>
            <a:r>
              <a:rPr lang="fa-IR" sz="2000" b="1" dirty="0" smtClean="0">
                <a:ln w="900" cmpd="sng">
                  <a:solidFill>
                    <a:srgbClr val="00B050"/>
                  </a:solidFill>
                  <a:prstDash val="solid"/>
                </a:ln>
                <a:solidFill>
                  <a:srgbClr val="00B050"/>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a:t>
            </a:r>
            <a:endParaRPr lang="en-US" sz="2000" b="1" dirty="0">
              <a:ln w="900" cmpd="sng">
                <a:solidFill>
                  <a:srgbClr val="00B050"/>
                </a:solidFill>
                <a:prstDash val="solid"/>
              </a:ln>
              <a:solidFill>
                <a:srgbClr val="00B050"/>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endParaRPr>
          </a:p>
        </p:txBody>
      </p:sp>
      <p:sp>
        <p:nvSpPr>
          <p:cNvPr id="7" name="TextBox 6"/>
          <p:cNvSpPr txBox="1"/>
          <p:nvPr/>
        </p:nvSpPr>
        <p:spPr>
          <a:xfrm>
            <a:off x="8599784" y="3607397"/>
            <a:ext cx="288032" cy="261610"/>
          </a:xfrm>
          <a:prstGeom prst="rect">
            <a:avLst/>
          </a:prstGeom>
          <a:noFill/>
        </p:spPr>
        <p:txBody>
          <a:bodyPr wrap="square" rtlCol="1">
            <a:spAutoFit/>
          </a:bodyPr>
          <a:lstStyle/>
          <a:p>
            <a:r>
              <a:rPr lang="fa-IR" sz="1100" dirty="0" smtClean="0">
                <a:solidFill>
                  <a:srgbClr val="FF0000"/>
                </a:solidFill>
                <a:cs typeface="B Titr" pitchFamily="2" charset="-78"/>
              </a:rPr>
              <a:t>1</a:t>
            </a:r>
            <a:endParaRPr lang="fa-IR" dirty="0">
              <a:solidFill>
                <a:srgbClr val="FF0000"/>
              </a:solidFill>
              <a:cs typeface="B Titr" pitchFamily="2" charset="-78"/>
            </a:endParaRPr>
          </a:p>
        </p:txBody>
      </p:sp>
      <p:pic>
        <p:nvPicPr>
          <p:cNvPr id="8" name="Picture 3"/>
          <p:cNvPicPr>
            <a:picLocks noChangeAspect="1"/>
          </p:cNvPicPr>
          <p:nvPr/>
        </p:nvPicPr>
        <p:blipFill>
          <a:blip r:embed="rId4" cstate="print"/>
          <a:srcRect/>
          <a:stretch>
            <a:fillRect/>
          </a:stretch>
        </p:blipFill>
        <p:spPr bwMode="auto">
          <a:xfrm>
            <a:off x="3215680" y="44624"/>
            <a:ext cx="6192688" cy="792088"/>
          </a:xfrm>
          <a:prstGeom prst="rect">
            <a:avLst/>
          </a:prstGeom>
          <a:noFill/>
          <a:ln w="9525">
            <a:noFill/>
            <a:miter lim="800000"/>
            <a:headEnd/>
            <a:tailEnd/>
          </a:ln>
        </p:spPr>
      </p:pic>
      <p:sp>
        <p:nvSpPr>
          <p:cNvPr id="9" name="Rectangle 8"/>
          <p:cNvSpPr/>
          <p:nvPr/>
        </p:nvSpPr>
        <p:spPr>
          <a:xfrm>
            <a:off x="4615085" y="175631"/>
            <a:ext cx="3393878" cy="517065"/>
          </a:xfrm>
          <a:prstGeom prst="rect">
            <a:avLst/>
          </a:prstGeom>
        </p:spPr>
        <p:txBody>
          <a:bodyPr wrap="none">
            <a:spAutoFit/>
          </a:bodyPr>
          <a:lstStyle/>
          <a:p>
            <a:pPr lvl="0" algn="just" rtl="1">
              <a:lnSpc>
                <a:spcPct val="115000"/>
              </a:lnSpc>
              <a:spcAft>
                <a:spcPts val="1000"/>
              </a:spcAft>
            </a:pPr>
            <a:r>
              <a:rPr lang="fa-IR" sz="2400" b="1" dirty="0">
                <a:ln w="900" cmpd="sng">
                  <a:solidFill>
                    <a:srgbClr val="FF0000"/>
                  </a:solidFill>
                  <a:prstDash val="solid"/>
                </a:ln>
                <a:solidFill>
                  <a:srgbClr val="FF0000"/>
                </a:solidFill>
                <a:effectLst>
                  <a:glow rad="63500">
                    <a:srgbClr val="FF8021">
                      <a:satMod val="175000"/>
                      <a:alpha val="40000"/>
                    </a:srgbClr>
                  </a:glow>
                  <a:innerShdw blurRad="101600" dist="76200" dir="5400000">
                    <a:srgbClr val="4E67C8">
                      <a:satMod val="190000"/>
                      <a:tint val="100000"/>
                      <a:alpha val="74000"/>
                    </a:srgbClr>
                  </a:innerShdw>
                </a:effectLst>
                <a:ea typeface="+mj-ea"/>
                <a:cs typeface="B Nazanin" pitchFamily="2" charset="-78"/>
              </a:rPr>
              <a:t>مراتب نظام ولایی و ولایت فقیه</a:t>
            </a:r>
            <a:endParaRPr lang="en-US" sz="2400" b="1" dirty="0">
              <a:ln w="900" cmpd="sng">
                <a:solidFill>
                  <a:srgbClr val="FF0000"/>
                </a:solidFill>
                <a:prstDash val="solid"/>
              </a:ln>
              <a:solidFill>
                <a:srgbClr val="FF0000"/>
              </a:solidFill>
              <a:effectLst>
                <a:glow rad="63500">
                  <a:srgbClr val="FF8021">
                    <a:satMod val="175000"/>
                    <a:alpha val="40000"/>
                  </a:srgbClr>
                </a:glow>
                <a:innerShdw blurRad="101600" dist="76200" dir="5400000">
                  <a:srgbClr val="4E67C8">
                    <a:satMod val="190000"/>
                    <a:tint val="100000"/>
                    <a:alpha val="74000"/>
                  </a:srgbClr>
                </a:innerShdw>
              </a:effectLst>
              <a:ea typeface="+mj-ea"/>
              <a:cs typeface="B Nazanin" pitchFamily="2" charset="-78"/>
            </a:endParaRPr>
          </a:p>
        </p:txBody>
      </p:sp>
    </p:spTree>
    <p:extLst>
      <p:ext uri="{BB962C8B-B14F-4D97-AF65-F5344CB8AC3E}">
        <p14:creationId xmlns:p14="http://schemas.microsoft.com/office/powerpoint/2010/main" val="18416745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24000" y="533400"/>
            <a:ext cx="9144000" cy="61722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rtl="1" fontAlgn="t">
              <a:lnSpc>
                <a:spcPct val="150000"/>
              </a:lnSpc>
              <a:buNone/>
            </a:pPr>
            <a:r>
              <a:rPr lang="fa-IR" sz="2000" dirty="0">
                <a:cs typeface="B Nazanin" pitchFamily="2" charset="-78"/>
              </a:rPr>
              <a:t/>
            </a:r>
            <a:br>
              <a:rPr lang="fa-IR" sz="2000" dirty="0">
                <a:cs typeface="B Nazanin" pitchFamily="2" charset="-78"/>
              </a:rPr>
            </a:br>
            <a:r>
              <a:rPr lang="fa-IR" sz="2000" dirty="0">
                <a:cs typeface="B Nazanin" pitchFamily="2" charset="-78"/>
              </a:rPr>
              <a:t/>
            </a:r>
            <a:br>
              <a:rPr lang="fa-IR" sz="2000" dirty="0">
                <a:cs typeface="B Nazanin" pitchFamily="2" charset="-78"/>
              </a:rPr>
            </a:br>
            <a:endParaRPr lang="en-US" sz="1600" b="0" dirty="0">
              <a:solidFill>
                <a:srgbClr val="7030A0"/>
              </a:solidFill>
              <a:effectLst/>
              <a:cs typeface="B Titr" pitchFamily="2" charset="-78"/>
            </a:endParaRPr>
          </a:p>
        </p:txBody>
      </p:sp>
      <p:pic>
        <p:nvPicPr>
          <p:cNvPr id="4" name="Picture 3" descr="I:\DCAF145E0CAXW3KJ5CA7211NDCASSHA5DCA13HM3RCAHJ7WGYCATGI4JACA110GJ7CA1SA0MICALPZBOVCAD5K7GHCAA3JNIICAZ78CC3CAXG33GSCANKEK8YCA23E20TCAXB6C6ECAMZQ19TCAES1EQLCARR15CN.jpg"/>
          <p:cNvPicPr>
            <a:picLocks noChangeAspect="1" noChangeArrowheads="1"/>
          </p:cNvPicPr>
          <p:nvPr/>
        </p:nvPicPr>
        <p:blipFill>
          <a:blip r:embed="rId2" cstate="print"/>
          <a:srcRect/>
          <a:stretch>
            <a:fillRect/>
          </a:stretch>
        </p:blipFill>
        <p:spPr bwMode="auto">
          <a:xfrm>
            <a:off x="119336" y="54194"/>
            <a:ext cx="855414" cy="64073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6"/>
          <p:cNvPicPr>
            <a:picLocks noChangeAspect="1"/>
          </p:cNvPicPr>
          <p:nvPr/>
        </p:nvPicPr>
        <p:blipFill>
          <a:blip r:embed="rId3" cstate="print"/>
          <a:srcRect/>
          <a:stretch>
            <a:fillRect/>
          </a:stretch>
        </p:blipFill>
        <p:spPr bwMode="auto">
          <a:xfrm>
            <a:off x="547042" y="5517233"/>
            <a:ext cx="4468837" cy="1319714"/>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0610AD24-2BD9-4E4A-9497-FBAC8115E66B}" type="slidenum">
              <a:rPr lang="en-US" smtClean="0"/>
              <a:pPr/>
              <a:t>9</a:t>
            </a:fld>
            <a:endParaRPr lang="en-US"/>
          </a:p>
        </p:txBody>
      </p:sp>
      <p:sp>
        <p:nvSpPr>
          <p:cNvPr id="5" name="Rectangle 4"/>
          <p:cNvSpPr/>
          <p:nvPr/>
        </p:nvSpPr>
        <p:spPr>
          <a:xfrm>
            <a:off x="320974" y="546594"/>
            <a:ext cx="11679682" cy="6107313"/>
          </a:xfrm>
          <a:prstGeom prst="rect">
            <a:avLst/>
          </a:prstGeom>
        </p:spPr>
        <p:txBody>
          <a:bodyPr wrap="square">
            <a:spAutoFit/>
          </a:bodyPr>
          <a:lstStyle/>
          <a:p>
            <a:pPr algn="just" rtl="1">
              <a:lnSpc>
                <a:spcPct val="115000"/>
              </a:lnSpc>
              <a:spcAft>
                <a:spcPts val="1000"/>
              </a:spcAft>
            </a:pP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ولایت </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و نظام ولایی بزرگترین نعمت خدا به مومنین و سنگ تمام </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نعمت های </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الهی می باشد و تضمین کننده حیات طیبه و انسانی امت اسلامی و شکوفا کننده </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تمام </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استعدادها و کمالات است</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a:t>
            </a:r>
            <a:endParaRPr lang="en-US"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endParaRPr>
          </a:p>
          <a:p>
            <a:pPr algn="just" rtl="1">
              <a:lnSpc>
                <a:spcPct val="115000"/>
              </a:lnSpc>
              <a:spcAft>
                <a:spcPts val="1000"/>
              </a:spcAft>
            </a:pP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      </a:t>
            </a:r>
            <a:r>
              <a:rPr lang="fa-IR" sz="2400" b="1" dirty="0">
                <a:ln w="900" cmpd="sng">
                  <a:solidFill>
                    <a:srgbClr val="FF0000"/>
                  </a:solidFill>
                  <a:prstDash val="solid"/>
                </a:ln>
                <a:solidFill>
                  <a:srgbClr val="FF0000"/>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امام خامنه </a:t>
            </a:r>
            <a:r>
              <a:rPr lang="fa-IR" sz="2400" b="1" dirty="0" smtClean="0">
                <a:ln w="900" cmpd="sng">
                  <a:solidFill>
                    <a:srgbClr val="FF0000"/>
                  </a:solidFill>
                  <a:prstDash val="solid"/>
                </a:ln>
                <a:solidFill>
                  <a:srgbClr val="FF0000"/>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ای </a:t>
            </a:r>
            <a:r>
              <a:rPr lang="fa-IR" sz="1400" b="1" dirty="0" smtClean="0">
                <a:ln w="900" cmpd="sng">
                  <a:solidFill>
                    <a:srgbClr val="FF0000"/>
                  </a:solidFill>
                  <a:prstDash val="solid"/>
                </a:ln>
                <a:solidFill>
                  <a:srgbClr val="FF0000"/>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a:t>
            </a:r>
            <a:r>
              <a:rPr lang="fa-IR" sz="1400" b="1" dirty="0">
                <a:ln w="900" cmpd="sng">
                  <a:solidFill>
                    <a:srgbClr val="FF0000"/>
                  </a:solidFill>
                  <a:prstDash val="solid"/>
                </a:ln>
                <a:solidFill>
                  <a:srgbClr val="FF0000"/>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مدظله العالی) </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در همان مباحث قبل از انقلاب می فرماید: بزرگتر از نعمت </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ولایت، </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نعمتی نیست تمام تلاش ائمه برای این بوده که ولایت را زنده کنند جامعه اسلامی را </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احیاء </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کنند این نهالی را که به نام انسان در این </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مزرع، </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در این </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باغستان، </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در این نهالستان غرس شده با آب گوارای جان بخش حیات آفرین ولایت </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زنده </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و سرسبز و بالنده کنند. یک </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ولیّ </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را خدا با نام می گوید یک </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ولیّ </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را خدا با نشان می گوید. </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ولیّ، </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cs typeface="B Nazanin" pitchFamily="2" charset="-78"/>
              </a:rPr>
              <a:t>ولیّ </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است </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این هم از طرف خداست آن هم از طرف خداست منتها او را با اسم معین کرده اند این را با اسم معین نکرده اند این را خصوصیاتش را گفته اند . آن وقت اگر جامعه ای دارای ولایت شد چه می شود؟ خوب است در یک کلمه بگوییم مرده ای است که دارای جان خواهد شد جامعه ی دارای ولایت جامعه ای می شود که تمام استعدادهای انسانی را رشد می دهد همه </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 </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چیزهایی که برای کمال انسان خدا به او داده اینها را بارور می کند نهال انسانی را بالنده </a:t>
            </a:r>
            <a:endPar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endParaRPr>
          </a:p>
          <a:p>
            <a:pPr algn="just" rtl="1">
              <a:lnSpc>
                <a:spcPct val="115000"/>
              </a:lnSpc>
              <a:spcAft>
                <a:spcPts val="1000"/>
              </a:spcAft>
            </a:pP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می </a:t>
            </a:r>
            <a:r>
              <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سازد انسان را به تکامل می رساند انسانیت را تقویت می </a:t>
            </a:r>
            <a:r>
              <a:rPr lang="fa-IR" sz="2400" b="1"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کند.</a:t>
            </a:r>
            <a:endParaRPr lang="fa-IR" sz="2400" b="1"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endParaRPr>
          </a:p>
          <a:p>
            <a:pPr algn="just" rtl="1">
              <a:lnSpc>
                <a:spcPct val="115000"/>
              </a:lnSpc>
              <a:spcAft>
                <a:spcPts val="1000"/>
              </a:spcAft>
            </a:pPr>
            <a:r>
              <a:rPr lang="fa-IR" sz="2400" b="1" u="sng" dirty="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 </a:t>
            </a:r>
            <a:r>
              <a:rPr lang="fa-IR" sz="2400" b="1" u="sng" dirty="0" smtClean="0">
                <a:ln w="900" cmpd="sng">
                  <a:solidFill>
                    <a:schemeClr val="tx1"/>
                  </a:solidFill>
                  <a:prstDash val="solid"/>
                </a:ln>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                             .</a:t>
            </a:r>
          </a:p>
          <a:p>
            <a:pPr algn="r" rtl="1"/>
            <a:r>
              <a:rPr lang="fa-IR" sz="2000" b="1" dirty="0" smtClean="0">
                <a:ln w="900" cmpd="sng">
                  <a:solidFill>
                    <a:srgbClr val="00B050"/>
                  </a:solidFill>
                  <a:prstDash val="solid"/>
                </a:ln>
                <a:solidFill>
                  <a:srgbClr val="00B050"/>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1- رک </a:t>
            </a:r>
            <a:r>
              <a:rPr lang="fa-IR" sz="2000" b="1" dirty="0">
                <a:ln w="900" cmpd="sng">
                  <a:solidFill>
                    <a:srgbClr val="00B050"/>
                  </a:solidFill>
                  <a:prstDash val="solid"/>
                </a:ln>
                <a:solidFill>
                  <a:srgbClr val="00B050"/>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طرح کلی اندیشه اسلامی در </a:t>
            </a:r>
            <a:r>
              <a:rPr lang="fa-IR" sz="2000" b="1" dirty="0" smtClean="0">
                <a:ln w="900" cmpd="sng">
                  <a:solidFill>
                    <a:srgbClr val="00B050"/>
                  </a:solidFill>
                  <a:prstDash val="solid"/>
                </a:ln>
                <a:solidFill>
                  <a:srgbClr val="00B050"/>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قرآن </a:t>
            </a:r>
            <a:r>
              <a:rPr lang="fa-IR" sz="2000" b="1" dirty="0">
                <a:ln w="900" cmpd="sng">
                  <a:solidFill>
                    <a:srgbClr val="00B050"/>
                  </a:solidFill>
                  <a:prstDash val="solid"/>
                </a:ln>
                <a:solidFill>
                  <a:srgbClr val="00B050"/>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rPr>
              <a:t>ص 553  تا 557</a:t>
            </a:r>
            <a:endParaRPr lang="en-US" sz="2000" b="1" dirty="0">
              <a:ln w="900" cmpd="sng">
                <a:solidFill>
                  <a:srgbClr val="00B050"/>
                </a:solidFill>
                <a:prstDash val="solid"/>
              </a:ln>
              <a:solidFill>
                <a:srgbClr val="00B050"/>
              </a:solidFill>
              <a:effectLst>
                <a:glow rad="63500">
                  <a:schemeClr val="accent5">
                    <a:satMod val="175000"/>
                    <a:alpha val="40000"/>
                  </a:schemeClr>
                </a:glow>
                <a:innerShdw blurRad="101600" dist="76200" dir="5400000">
                  <a:schemeClr val="accent1">
                    <a:satMod val="190000"/>
                    <a:tint val="100000"/>
                    <a:alpha val="74000"/>
                  </a:schemeClr>
                </a:innerShdw>
              </a:effectLst>
              <a:latin typeface="+mj-lt"/>
              <a:ea typeface="+mj-ea"/>
              <a:cs typeface="B Nazanin" pitchFamily="2" charset="-78"/>
            </a:endParaRPr>
          </a:p>
        </p:txBody>
      </p:sp>
      <p:sp>
        <p:nvSpPr>
          <p:cNvPr id="7" name="TextBox 6"/>
          <p:cNvSpPr txBox="1"/>
          <p:nvPr/>
        </p:nvSpPr>
        <p:spPr>
          <a:xfrm>
            <a:off x="5231904" y="5013176"/>
            <a:ext cx="288032" cy="261610"/>
          </a:xfrm>
          <a:prstGeom prst="rect">
            <a:avLst/>
          </a:prstGeom>
          <a:noFill/>
        </p:spPr>
        <p:txBody>
          <a:bodyPr wrap="square" rtlCol="1">
            <a:spAutoFit/>
          </a:bodyPr>
          <a:lstStyle/>
          <a:p>
            <a:r>
              <a:rPr lang="fa-IR" sz="1100" dirty="0" smtClean="0">
                <a:solidFill>
                  <a:srgbClr val="FF0000"/>
                </a:solidFill>
                <a:cs typeface="B Titr" pitchFamily="2" charset="-78"/>
              </a:rPr>
              <a:t>1</a:t>
            </a:r>
            <a:endParaRPr lang="fa-IR" dirty="0">
              <a:solidFill>
                <a:srgbClr val="FF0000"/>
              </a:solidFill>
              <a:cs typeface="B Titr" pitchFamily="2" charset="-78"/>
            </a:endParaRPr>
          </a:p>
        </p:txBody>
      </p:sp>
    </p:spTree>
    <p:extLst>
      <p:ext uri="{BB962C8B-B14F-4D97-AF65-F5344CB8AC3E}">
        <p14:creationId xmlns:p14="http://schemas.microsoft.com/office/powerpoint/2010/main" val="3962379668"/>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1512</TotalTime>
  <Words>3143</Words>
  <Application>Microsoft Office PowerPoint</Application>
  <PresentationFormat>Widescreen</PresentationFormat>
  <Paragraphs>150</Paragraphs>
  <Slides>27</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27</vt:i4>
      </vt:variant>
    </vt:vector>
  </HeadingPairs>
  <TitlesOfParts>
    <vt:vector size="39" baseType="lpstr">
      <vt:lpstr>Arabic Style</vt:lpstr>
      <vt:lpstr>Arial</vt:lpstr>
      <vt:lpstr>B Badr</vt:lpstr>
      <vt:lpstr>B Nazanin</vt:lpstr>
      <vt:lpstr>B Titr</vt:lpstr>
      <vt:lpstr>Calibri</vt:lpstr>
      <vt:lpstr>Georgia</vt:lpstr>
      <vt:lpstr>IranNastaliq</vt:lpstr>
      <vt:lpstr>ParsFont</vt:lpstr>
      <vt:lpstr>Tahoma</vt:lpstr>
      <vt:lpstr>Trebuchet MS</vt:lpstr>
      <vt:lpstr>Slipstream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نباید غفلت و فراموش کنیم که ماندگاری همراه با پویایی، تعمیق و پیشرفت انقلاب اسلامی و ناکامی و شکست های پی در پی جبهه استکبار در عرصه های مختلف بیش از همه مرهون ولایت محوری و تبعیت فکری و عملی امت انقلابی از رهبری و ولایت فقیه و پایبندی و التزام آنان به نظام ولایی بوده است.  حتّی دشمنان هم این واقعیت را به خوبی درک کرده و لذا تمام تلاش فکری و عملی و فتنه ها و حرکت های چراغ خاموش خود را بر جدایی امت از ولی امر و نظام ولایی متمرکز کرده اند و با این تحلیل که امت متصل و وفادار به ولایت شکست ناپذیر است می خواهند این اتصال و پیوند را از انقلاب بگیرند و مانند صدر اسلام که مسلمانان را با جدا کردن از ولایت ازاسلام ناب و حقیقت دین محروم کردند انقلاب اسلامی را به وسیله نیروهای انقلابی در هم بشکنند.</vt:lpstr>
      <vt:lpstr>  </vt:lpstr>
      <vt:lpstr> امروز هم دشمنی جبهه استکبار با انقلاب اسلامی و نظام ولایی به خاطر آن است که انقلاب زنده و بالنده است و مستکبران و ایادیشان بخوبی می دانند که با وجود نظام ولایی و حرکت شتابان انقلاب اسلامی مرگ تدریجی آنان رقم خواهد خورد و محکوم به نابودی هستند  و چون انقلاب زنده است و نظام ولایی با سربلندی و سرافرازی بیداری و حرکت انقلابی دیگر امت هارا به دنبال دارد، نیازمند محافظان و سنگرنشینانی است که از آن به خوبی پاسداری کنند و با دو استقامت فکری و عملی ایمان راسخ و صادقانه خود را اثبات و وفاداری خویش را به آرمان ها و ارزش های الهی متجلی سازند « إِنَّمَا الْمُؤْمِنُونَ الَّذِينَ آمَنُوا بِاللَّهِ وَرَسُولِهِ ثُمَّ لَمْ يَرْتَابُوا وَجَاهَدُوا بِأَمْوَالِهِمْ وَأَنْفُسِهِمْ فِي سَبِيلِ اللَّهِ أُولَئِكَ هُمُ.الصَّادِقُون»               حجرات-15    </vt:lpstr>
      <vt:lpstr>    </vt:lpstr>
      <vt:lpstr>                              </vt:lpstr>
      <vt:lpstr>PowerPoint Presentation</vt:lpstr>
      <vt:lpstr>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قرآن و چگونگی مواجهه با دشمنان</dc:title>
  <dc:creator>fanavari</dc:creator>
  <cp:lastModifiedBy>Windows User</cp:lastModifiedBy>
  <cp:revision>241</cp:revision>
  <cp:lastPrinted>2019-01-08T04:27:41Z</cp:lastPrinted>
  <dcterms:created xsi:type="dcterms:W3CDTF">2018-05-12T06:11:32Z</dcterms:created>
  <dcterms:modified xsi:type="dcterms:W3CDTF">2019-01-08T11:35:52Z</dcterms:modified>
</cp:coreProperties>
</file>