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6" r:id="rId22"/>
    <p:sldId id="279" r:id="rId23"/>
    <p:sldId id="280" r:id="rId24"/>
    <p:sldId id="287" r:id="rId25"/>
    <p:sldId id="281" r:id="rId26"/>
    <p:sldId id="282" r:id="rId27"/>
    <p:sldId id="283" r:id="rId28"/>
    <p:sldId id="284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28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CBBA8B-5BD0-4DF0-9073-76FC3ED37695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88E709-153F-49AB-ABD2-1E77E91F7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باسمه تعالی</a:t>
            </a:r>
            <a:br>
              <a:rPr lang="fa-IR" dirty="0" smtClean="0">
                <a:solidFill>
                  <a:schemeClr val="tx1"/>
                </a:solidFill>
                <a:cs typeface="B Nazanin" pitchFamily="2" charset="-78"/>
              </a:rPr>
            </a:b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7239000" cy="3048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chemeClr val="tx1"/>
                </a:solidFill>
                <a:cs typeface="B Nazanin" pitchFamily="2" charset="-78"/>
              </a:rPr>
              <a:t>بازخواني پرونده ايجابي عملکرد انقلاب اسلامي </a:t>
            </a:r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در حوزه اقتصادي</a:t>
            </a:r>
          </a:p>
          <a:p>
            <a:pPr algn="ctr" rtl="1"/>
            <a:endParaRPr lang="fa-IR" sz="32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 rtl="1"/>
            <a:endParaRPr lang="en-US" sz="32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sz="2400" b="1" dirty="0" smtClean="0">
                <a:cs typeface="B Nazanin" pitchFamily="2" charset="-78"/>
              </a:rPr>
              <a:t>مقطع </a:t>
            </a:r>
            <a:r>
              <a:rPr lang="fa-IR" sz="2400" b="1" dirty="0" smtClean="0">
                <a:cs typeface="B Nazanin" pitchFamily="2" charset="-78"/>
              </a:rPr>
              <a:t>سوم: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شوک های اقتصادی و سیاسی دوره زمانی 1384-1376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78" y="2209800"/>
            <a:ext cx="881782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sz="2400" b="1" dirty="0" smtClean="0">
                <a:cs typeface="B Nazanin" pitchFamily="2" charset="-78"/>
              </a:rPr>
              <a:t>مقطع </a:t>
            </a:r>
            <a:r>
              <a:rPr lang="fa-IR" sz="2400" b="1" dirty="0" smtClean="0">
                <a:cs typeface="B Nazanin" pitchFamily="2" charset="-78"/>
              </a:rPr>
              <a:t>چهارم: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شوک های اقتصادی و سیاسی دوره زمانی 1392-1384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4863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590800"/>
            <a:ext cx="7467600" cy="99060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3000" b="1" dirty="0" smtClean="0">
                <a:cs typeface="B Nazanin" pitchFamily="2" charset="-78"/>
              </a:rPr>
              <a:t>فصل سوم: عملکرد ایجابی بخش‌های مختلف اقتصادی ایران طی دوره بعد از انقلاب اسلامی</a:t>
            </a:r>
            <a:endParaRPr lang="en-US" sz="30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صنعت و معدن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7924800" cy="5562600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</a:t>
            </a:r>
            <a:r>
              <a:rPr lang="ar-SA" dirty="0" smtClean="0">
                <a:cs typeface="B Nazanin" pitchFamily="2" charset="-78"/>
              </a:rPr>
              <a:t>سهم بخش صنعت در تولید ناخالص ملی از </a:t>
            </a:r>
            <a:r>
              <a:rPr lang="fa-IR" dirty="0" smtClean="0">
                <a:cs typeface="B Nazanin" pitchFamily="2" charset="-78"/>
              </a:rPr>
              <a:t>4.5</a:t>
            </a:r>
            <a:r>
              <a:rPr lang="ar-SA" dirty="0" smtClean="0">
                <a:cs typeface="B Nazanin" pitchFamily="2" charset="-78"/>
              </a:rPr>
              <a:t> درصد در سال 1357 به </a:t>
            </a:r>
            <a:r>
              <a:rPr lang="fa-IR" dirty="0" smtClean="0">
                <a:cs typeface="B Nazanin" pitchFamily="2" charset="-78"/>
              </a:rPr>
              <a:t>16.2</a:t>
            </a:r>
            <a:r>
              <a:rPr lang="ar-SA" dirty="0" smtClean="0">
                <a:cs typeface="B Nazanin" pitchFamily="2" charset="-78"/>
              </a:rPr>
              <a:t> درصد درسال 1394 </a:t>
            </a:r>
            <a:endParaRPr lang="fa-IR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</a:t>
            </a:r>
            <a:r>
              <a:rPr lang="ar-SA" dirty="0" smtClean="0">
                <a:cs typeface="B Nazanin" pitchFamily="2" charset="-78"/>
              </a:rPr>
              <a:t>سهم بخش معدن در تولید ناخالص ملی از </a:t>
            </a:r>
            <a:r>
              <a:rPr lang="fa-IR" dirty="0" smtClean="0">
                <a:cs typeface="B Nazanin" pitchFamily="2" charset="-78"/>
              </a:rPr>
              <a:t>0.25 </a:t>
            </a:r>
            <a:r>
              <a:rPr lang="ar-SA" dirty="0" smtClean="0">
                <a:cs typeface="B Nazanin" pitchFamily="2" charset="-78"/>
              </a:rPr>
              <a:t>درصد در سال 1357 به </a:t>
            </a:r>
            <a:r>
              <a:rPr lang="fa-IR" dirty="0" smtClean="0">
                <a:cs typeface="B Nazanin" pitchFamily="2" charset="-78"/>
              </a:rPr>
              <a:t>1.14 </a:t>
            </a:r>
            <a:r>
              <a:rPr lang="ar-SA" dirty="0" smtClean="0">
                <a:cs typeface="B Nazanin" pitchFamily="2" charset="-78"/>
              </a:rPr>
              <a:t>درصد درسال 1394</a:t>
            </a:r>
            <a:r>
              <a:rPr lang="ar-SA" dirty="0" smtClean="0"/>
              <a:t> </a:t>
            </a:r>
            <a:endParaRPr lang="fa-IR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ارزیابی بخش های استراتژیک صنعت شامل </a:t>
            </a:r>
            <a:r>
              <a:rPr lang="ar-SA" dirty="0" smtClean="0">
                <a:cs typeface="B Nazanin" pitchFamily="2" charset="-78"/>
              </a:rPr>
              <a:t>«فولاد»، «آلومینیوم»، «سیمان»، «خودرو»، «تایر و تیوب»، «کاشی و سرامیک» و «پارچه و فرش»</a:t>
            </a:r>
            <a:endParaRPr lang="fa-IR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ارزیابی بخش های مهم معدن شامل </a:t>
            </a:r>
            <a:r>
              <a:rPr lang="ar-SA" dirty="0" smtClean="0">
                <a:cs typeface="B Nazanin" pitchFamily="2" charset="-78"/>
              </a:rPr>
              <a:t>استخراج سنگ آهن، زغال سنگ، مس و سرب و روی و سنگ تزئینی</a:t>
            </a:r>
            <a:endParaRPr lang="fa-IR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dirty="0" smtClean="0">
              <a:cs typeface="B Nazanin" pitchFamily="2" charset="-78"/>
            </a:endParaRPr>
          </a:p>
          <a:p>
            <a:pPr algn="justLow" rt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صنعت و معدن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algn="justLow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خروج از وابستگی تأمین مواد غذایی به کشورهای دیگر و خودکفایی در تولید برخی محصولات کشاورزی از جمله گندم طی سالهای بعد از پیروزی انقلاب اسلامی</a:t>
            </a:r>
          </a:p>
          <a:p>
            <a:pPr algn="justLow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افزایش 484 درصدی در تولید محصولات بخش زراعی طی سالهای 1394-1357</a:t>
            </a:r>
          </a:p>
          <a:p>
            <a:pPr algn="justLow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افزایش 478 درصدی در تولید محصولات بخش باغی طی سالهای 1394-1357</a:t>
            </a:r>
          </a:p>
          <a:p>
            <a:pPr algn="justLow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افزایش 2471 درصدی در تولید محصولات بخش شیلات طی سالهای 1394-1357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کشاورزی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676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کشاورزی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2000250"/>
            <a:ext cx="7757160" cy="409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7924800" cy="54071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عملکرد موفق تأمین اجتماعی طی سال های بعد از پیروزی انقلاب اسلامی با توجه به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1. افزایش </a:t>
            </a:r>
            <a:r>
              <a:rPr lang="ar-SA" dirty="0" smtClean="0">
                <a:cs typeface="B Nazanin" pitchFamily="2" charset="-78"/>
              </a:rPr>
              <a:t>کل افراد تحت پوشش تأمین اجتماعی از </a:t>
            </a:r>
            <a:r>
              <a:rPr lang="fa-IR" dirty="0" smtClean="0">
                <a:cs typeface="B Nazanin" pitchFamily="2" charset="-78"/>
              </a:rPr>
              <a:t>5.8 </a:t>
            </a:r>
            <a:r>
              <a:rPr lang="ar-SA" dirty="0" smtClean="0">
                <a:cs typeface="B Nazanin" pitchFamily="2" charset="-78"/>
              </a:rPr>
              <a:t>میلیون نفر در سال 1357 به </a:t>
            </a:r>
            <a:r>
              <a:rPr lang="fa-IR" dirty="0" smtClean="0">
                <a:cs typeface="B Nazanin" pitchFamily="2" charset="-78"/>
              </a:rPr>
              <a:t>41.7</a:t>
            </a:r>
            <a:r>
              <a:rPr lang="ar-SA" dirty="0" smtClean="0">
                <a:cs typeface="B Nazanin" pitchFamily="2" charset="-78"/>
              </a:rPr>
              <a:t> میلیون نفر در سال 1394</a:t>
            </a: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2. افزایش </a:t>
            </a:r>
            <a:r>
              <a:rPr lang="ar-SA" dirty="0" smtClean="0">
                <a:cs typeface="B Nazanin" pitchFamily="2" charset="-78"/>
              </a:rPr>
              <a:t>ضریب پوشش بیمه تأمین اجتماعی از </a:t>
            </a:r>
            <a:r>
              <a:rPr lang="fa-IR" dirty="0" smtClean="0">
                <a:cs typeface="B Nazanin" pitchFamily="2" charset="-78"/>
              </a:rPr>
              <a:t>18.95 </a:t>
            </a:r>
            <a:r>
              <a:rPr lang="ar-SA" dirty="0" smtClean="0">
                <a:cs typeface="B Nazanin" pitchFamily="2" charset="-78"/>
              </a:rPr>
              <a:t>درصد در سال 1357 به </a:t>
            </a:r>
            <a:r>
              <a:rPr lang="fa-IR" dirty="0" smtClean="0">
                <a:cs typeface="B Nazanin" pitchFamily="2" charset="-78"/>
              </a:rPr>
              <a:t>53.5 </a:t>
            </a:r>
            <a:r>
              <a:rPr lang="ar-SA" dirty="0" smtClean="0">
                <a:cs typeface="B Nazanin" pitchFamily="2" charset="-78"/>
              </a:rPr>
              <a:t>درصد در سال 1394</a:t>
            </a: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3. افزایش </a:t>
            </a:r>
            <a:r>
              <a:rPr lang="ar-SA" dirty="0" smtClean="0">
                <a:cs typeface="B Nazanin" pitchFamily="2" charset="-78"/>
              </a:rPr>
              <a:t>ضریب نفوذ بیمه</a:t>
            </a:r>
            <a:r>
              <a:rPr lang="fa-IR" dirty="0" smtClean="0">
                <a:cs typeface="B Nazanin" pitchFamily="2" charset="-78"/>
              </a:rPr>
              <a:t> (</a:t>
            </a:r>
            <a:r>
              <a:rPr lang="fa-IR" dirty="0">
                <a:cs typeface="B Nazanin" pitchFamily="2" charset="-78"/>
              </a:rPr>
              <a:t>نسبت </a:t>
            </a:r>
            <a:r>
              <a:rPr lang="ar-SA" dirty="0">
                <a:cs typeface="B Nazanin" pitchFamily="2" charset="-78"/>
              </a:rPr>
              <a:t>حق بیمه</a:t>
            </a:r>
            <a:r>
              <a:rPr lang="fa-IR" dirty="0">
                <a:cs typeface="B Nazanin" pitchFamily="2" charset="-78"/>
              </a:rPr>
              <a:t> دریافتی</a:t>
            </a:r>
            <a:r>
              <a:rPr lang="ar-SA" dirty="0">
                <a:cs typeface="B Nazanin" pitchFamily="2" charset="-78"/>
              </a:rPr>
              <a:t> به تولید ناخالص داخلی</a:t>
            </a:r>
            <a:r>
              <a:rPr lang="fa-IR" dirty="0" smtClean="0"/>
              <a:t>)</a:t>
            </a:r>
            <a:r>
              <a:rPr lang="ar-SA" dirty="0" smtClean="0">
                <a:cs typeface="B Nazanin" pitchFamily="2" charset="-78"/>
              </a:rPr>
              <a:t> از </a:t>
            </a:r>
            <a:r>
              <a:rPr lang="fa-IR" dirty="0" smtClean="0">
                <a:cs typeface="B Nazanin" pitchFamily="2" charset="-78"/>
              </a:rPr>
              <a:t>0.5</a:t>
            </a:r>
            <a:r>
              <a:rPr lang="ar-SA" dirty="0" smtClean="0">
                <a:cs typeface="B Nazanin" pitchFamily="2" charset="-78"/>
              </a:rPr>
              <a:t> به </a:t>
            </a:r>
            <a:r>
              <a:rPr lang="fa-IR" dirty="0" smtClean="0">
                <a:cs typeface="B Nazanin" pitchFamily="2" charset="-78"/>
              </a:rPr>
              <a:t>1.9</a:t>
            </a:r>
            <a:r>
              <a:rPr lang="ar-SA" dirty="0" smtClean="0">
                <a:cs typeface="B Nazanin" pitchFamily="2" charset="-78"/>
              </a:rPr>
              <a:t> درصد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طی سال‌های 1357 تا 1394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58762"/>
            <a:ext cx="79248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تأمین اجتماعی، بهداشت و سلامت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534400" cy="5562600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افزایش زیرساختهای بخش بهداشت در کشور بالاخص مناطق محروم</a:t>
            </a:r>
          </a:p>
          <a:p>
            <a:pPr marL="504825" indent="-273050" algn="justLow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افزایش دسترسی خانوارها رستایی به آب آشامیدنی از 25 درصد خانوارهای روستایی در سال 1357 به 89.3 درصد خانوارهای روستایی در سال 1394</a:t>
            </a:r>
          </a:p>
          <a:p>
            <a:pPr marL="504825" indent="-273050" algn="justLow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دسترسی </a:t>
            </a:r>
            <a:r>
              <a:rPr lang="ar-SA" sz="1800" dirty="0" smtClean="0">
                <a:cs typeface="B Nazanin" pitchFamily="2" charset="-78"/>
              </a:rPr>
              <a:t>66</a:t>
            </a:r>
            <a:r>
              <a:rPr lang="fa-IR" sz="1800" dirty="0" smtClean="0">
                <a:cs typeface="B Nazanin" pitchFamily="2" charset="-78"/>
              </a:rPr>
              <a:t> درصد خانوارهای روستایی</a:t>
            </a:r>
            <a:r>
              <a:rPr lang="ar-SA" sz="1800" dirty="0" smtClean="0">
                <a:cs typeface="B Nazanin" pitchFamily="2" charset="-78"/>
              </a:rPr>
              <a:t> به سیستم جمع‌آوري و دفع بهداشتی زباله </a:t>
            </a:r>
            <a:endParaRPr lang="fa-IR" sz="1800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افزایش </a:t>
            </a:r>
            <a:r>
              <a:rPr lang="ar-SA" sz="1800" dirty="0" smtClean="0">
                <a:cs typeface="B Nazanin" pitchFamily="2" charset="-78"/>
              </a:rPr>
              <a:t>تعداد بيمارستان‌هاي فعال كشور</a:t>
            </a:r>
            <a:r>
              <a:rPr lang="fa-IR" sz="1800" dirty="0" smtClean="0">
                <a:cs typeface="B Nazanin" pitchFamily="2" charset="-78"/>
              </a:rPr>
              <a:t> از 556واحد در سال 1357 به</a:t>
            </a:r>
            <a:r>
              <a:rPr lang="ar-SA" sz="1800" dirty="0" smtClean="0">
                <a:cs typeface="B Nazanin" pitchFamily="2" charset="-78"/>
              </a:rPr>
              <a:t> 900 واحد</a:t>
            </a:r>
            <a:r>
              <a:rPr lang="fa-IR" sz="1800" dirty="0" smtClean="0">
                <a:cs typeface="B Nazanin" pitchFamily="2" charset="-78"/>
              </a:rPr>
              <a:t> در سال 1394</a:t>
            </a:r>
          </a:p>
          <a:p>
            <a:pPr algn="justLow" rt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افزایش </a:t>
            </a:r>
            <a:r>
              <a:rPr lang="ar-SA" sz="1800" dirty="0" smtClean="0">
                <a:cs typeface="B Nazanin" pitchFamily="2" charset="-78"/>
              </a:rPr>
              <a:t>تخت ثابت بيمارستاني</a:t>
            </a:r>
            <a:r>
              <a:rPr lang="fa-IR" sz="1800" dirty="0" smtClean="0">
                <a:cs typeface="B Nazanin" pitchFamily="2" charset="-78"/>
              </a:rPr>
              <a:t> از 55 هزار به</a:t>
            </a:r>
            <a:r>
              <a:rPr lang="ar-SA" sz="1800" dirty="0" smtClean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138</a:t>
            </a:r>
            <a:r>
              <a:rPr lang="ar-SA" sz="1800" dirty="0" smtClean="0">
                <a:cs typeface="B Nazanin" pitchFamily="2" charset="-78"/>
              </a:rPr>
              <a:t> هزار واحد</a:t>
            </a:r>
            <a:r>
              <a:rPr lang="fa-IR" sz="1800" dirty="0" smtClean="0">
                <a:cs typeface="B Nazanin" pitchFamily="2" charset="-78"/>
              </a:rPr>
              <a:t> طی سالهای 1394-1357</a:t>
            </a:r>
          </a:p>
          <a:p>
            <a:pPr algn="justLow" rt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افزایش </a:t>
            </a:r>
            <a:r>
              <a:rPr lang="ar-SA" sz="1800" dirty="0" smtClean="0">
                <a:cs typeface="B Nazanin" pitchFamily="2" charset="-78"/>
              </a:rPr>
              <a:t>شاخص امید به زندگی از 55 سال در سال 1357 به 75 سال در سال 1394</a:t>
            </a:r>
            <a:endParaRPr lang="fa-IR" sz="1800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SA" sz="1800" dirty="0" smtClean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کاهش </a:t>
            </a:r>
            <a:r>
              <a:rPr lang="ar-SA" sz="1800" dirty="0" smtClean="0">
                <a:cs typeface="B Nazanin" pitchFamily="2" charset="-78"/>
              </a:rPr>
              <a:t>نرخ مرگ و میر کودکان نیز از 111 مورد در هزار تولد زنده در سال 1357 به 14 مورد در هزار تولد زنده در سال 1394</a:t>
            </a:r>
            <a:endParaRPr lang="fa-IR" sz="1800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کاهش مرگ و میر مادران حین زایمان از 240 مورد در 100 هزار نفر در سال 1357 به 24 مورد در سال 1394</a:t>
            </a:r>
            <a:endParaRPr lang="en-US" sz="1800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79248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تأمین اجتماعی، بهداشت و سلامت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سایر تحولات بخش بهداشت و سلامت</a:t>
            </a:r>
          </a:p>
          <a:p>
            <a:pPr marL="625475" indent="-347663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cs typeface="B Nazanin" pitchFamily="2" charset="-78"/>
              </a:rPr>
              <a:t>راه اندازي 65 پايگاه عرضه اطلاعات پزشكي در كشور و ايجاد كتابخانه ملي پزشكي الكترونيك</a:t>
            </a:r>
            <a:endParaRPr lang="fa-IR" dirty="0" smtClean="0">
              <a:cs typeface="B Nazanin" pitchFamily="2" charset="-78"/>
            </a:endParaRPr>
          </a:p>
          <a:p>
            <a:pPr marL="625475" indent="-347663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cs typeface="B Nazanin" pitchFamily="2" charset="-78"/>
              </a:rPr>
              <a:t> توسعه توليد تجهيزات پزشكي </a:t>
            </a:r>
            <a:r>
              <a:rPr lang="fa-IR" dirty="0" smtClean="0">
                <a:cs typeface="B Nazanin" pitchFamily="2" charset="-78"/>
              </a:rPr>
              <a:t>(افزایش </a:t>
            </a:r>
            <a:r>
              <a:rPr lang="ar-SA" dirty="0" smtClean="0">
                <a:cs typeface="B Nazanin" pitchFamily="2" charset="-78"/>
              </a:rPr>
              <a:t>تعداد كارخانجات تجهيزات پزشكي كشور از 4 مورد در سال1357به بيش از 45 مورد در سال 1394 </a:t>
            </a:r>
            <a:r>
              <a:rPr lang="fa-IR" dirty="0" smtClean="0">
                <a:cs typeface="B Nazanin" pitchFamily="2" charset="-78"/>
              </a:rPr>
              <a:t>و</a:t>
            </a:r>
            <a:r>
              <a:rPr lang="ar-SA" dirty="0" smtClean="0">
                <a:cs typeface="B Nazanin" pitchFamily="2" charset="-78"/>
              </a:rPr>
              <a:t> توليد بالغ بر 550 محصول </a:t>
            </a:r>
            <a:r>
              <a:rPr lang="fa-IR" dirty="0" smtClean="0">
                <a:cs typeface="B Nazanin" pitchFamily="2" charset="-78"/>
              </a:rPr>
              <a:t>در این واحدها)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تأمین اجتماعی، بهداشت و سلامت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فهرست ارائه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924800" cy="4797552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فصل اول: طراحی و استخراج شاخص برای ارزیابی عملکرد بخش‌های مختلف اقتصادی</a:t>
            </a:r>
          </a:p>
          <a:p>
            <a:pPr algn="justLow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فصل دوم: </a:t>
            </a:r>
            <a:r>
              <a:rPr lang="ar-SA" b="1" dirty="0" smtClean="0">
                <a:cs typeface="B Nazanin" pitchFamily="2" charset="-78"/>
              </a:rPr>
              <a:t>تبیین شرایط واقعی محیطی تأثیرگذار بر عملکرد اقتصادی کشور در دوره بعد از انقلاب اسلامی</a:t>
            </a:r>
            <a:endParaRPr lang="fa-IR" b="1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SA" b="1" dirty="0" smtClean="0">
                <a:cs typeface="B Nazanin" pitchFamily="2" charset="-78"/>
              </a:rPr>
              <a:t>فصل سوم: عملکرد ایجابی بخش‌های مختلف اقتصادی ایران طی دوره بعد از انقلاب اسلامی</a:t>
            </a:r>
            <a:endParaRPr lang="en-US" b="1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  <a:buNone/>
            </a:pPr>
            <a:endParaRPr lang="en-US" b="1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001000" cy="5334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تحولات برخی از شاخص های کلان بخش آموزش (آموزش و پرورش و آموزش عالی) طی سالهای 1394-1357</a:t>
            </a:r>
          </a:p>
          <a:p>
            <a:pPr marL="620713" indent="-2730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افزایش تعداد دانش آموز از 7.5 به 13.5 میلیون نفر</a:t>
            </a:r>
          </a:p>
          <a:p>
            <a:pPr marL="620713" indent="-2730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افزایش تعداد مدارس 52.2 به 110.7 هزار باب</a:t>
            </a:r>
          </a:p>
          <a:p>
            <a:pPr marL="620713" indent="-2730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افزایش زیرساخت فضای آموزش و پرورش از 14.7 به 63 میلیون متر مربع</a:t>
            </a:r>
          </a:p>
          <a:p>
            <a:pPr marL="620713" indent="-2730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افزایش تعداد مدارس از 52000 به 105729باب</a:t>
            </a:r>
          </a:p>
          <a:p>
            <a:pPr marL="620713" indent="-2730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افزایش نرخ باسوادی از 49 به 85 درصد</a:t>
            </a:r>
          </a:p>
          <a:p>
            <a:pPr marL="273050" indent="-273050" algn="r" rtl="1">
              <a:lnSpc>
                <a:spcPct val="150000"/>
              </a:lnSpc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آموزش و پرورش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229600" cy="59436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>
                <a:cs typeface="B Nazanin" pitchFamily="2" charset="-78"/>
              </a:rPr>
              <a:t>رشد علمی کشور در فناوری‌های مختلف از جمله فناوری‌ هسته‌ای، فناوری نانو و زیست‌فناوری و </a:t>
            </a:r>
            <a:r>
              <a:rPr lang="fa-IR" sz="2000" dirty="0" smtClean="0">
                <a:cs typeface="B Nazanin" pitchFamily="2" charset="-78"/>
              </a:rPr>
              <a:t>...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>
                <a:cs typeface="B Nazanin" pitchFamily="2" charset="-78"/>
              </a:rPr>
              <a:t>افزایش تعداد دانشجویان کشور از 160 به 4802.7 هزار نفر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>
                <a:cs typeface="B Nazanin" pitchFamily="2" charset="-78"/>
              </a:rPr>
              <a:t>افزایش تعداد هیات علمی کشور از 8249 به 72061 </a:t>
            </a:r>
            <a:r>
              <a:rPr lang="fa-IR" sz="1800" dirty="0" smtClean="0">
                <a:cs typeface="B Nazanin" pitchFamily="2" charset="-78"/>
              </a:rPr>
              <a:t>نفر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افزایش تعداد مقالات </a:t>
            </a:r>
            <a:r>
              <a:rPr lang="en-US" sz="1800" dirty="0" smtClean="0">
                <a:cs typeface="B Nazanin" pitchFamily="2" charset="-78"/>
              </a:rPr>
              <a:t>ISI</a:t>
            </a:r>
            <a:r>
              <a:rPr lang="fa-IR" sz="1800" dirty="0" smtClean="0">
                <a:cs typeface="B Nazanin" pitchFamily="2" charset="-78"/>
              </a:rPr>
              <a:t> از 8 مورد در سال 2000 به 2663 مورد در سال 2013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غنی سازی 20 درصد هسته ای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تولید سه هزار و 957 مدرک علمی در حوزه زیست‌فناوری موفق به کسب جایگاه 21 دنیا در سال 2014 میلادی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ایجاد 400 شرکت دانش بنیان در حوزه زیست فناوری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کسب رتبه سوم آسیا به لحاظ فروش محصولات فناورانه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کسب رتبه هشتم جهان و اول منطقه خاورمیانه در زمینه تولید مقاله </a:t>
            </a:r>
            <a:r>
              <a:rPr lang="en-US" sz="1800" dirty="0" smtClean="0">
                <a:cs typeface="B Nazanin" pitchFamily="2" charset="-78"/>
              </a:rPr>
              <a:t>ISI</a:t>
            </a:r>
            <a:r>
              <a:rPr lang="fa-IR" sz="1800" dirty="0" smtClean="0">
                <a:cs typeface="B Nazanin" pitchFamily="2" charset="-78"/>
              </a:rPr>
              <a:t> در حوزه نانو</a:t>
            </a:r>
          </a:p>
          <a:p>
            <a:pPr marL="620713" indent="-273050"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تأسیس 241 بنگاه‌های اقتصادی فعال در فناوری نانو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آموزش عالی</a:t>
            </a:r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15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دسترسی خانوارهای روستایی به زیرساختهای مخابراتی</a:t>
            </a: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ایجاد و گسترش زیرساختهای تلفن همراه و اینترنت</a:t>
            </a: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تحولات شکل گرفته در شاخص های بخش ارتباطات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ارتباطات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8096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458200" cy="5178552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اهمیت بخش مسکن به دلیل </a:t>
            </a:r>
            <a:r>
              <a:rPr lang="ar-SA" dirty="0" smtClean="0">
                <a:cs typeface="B Nazanin" pitchFamily="2" charset="-78"/>
              </a:rPr>
              <a:t>داشتن ارتباط پسین و پیشین با بیش از 102 صنعت مختلف </a:t>
            </a:r>
            <a:endParaRPr lang="fa-IR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کاهش تراکم نسبت خانوار به واحدهای مسکن طی سالهای 1394-1357</a:t>
            </a:r>
          </a:p>
          <a:p>
            <a:pPr marL="620713" indent="-273050" algn="justLow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تراکم </a:t>
            </a:r>
            <a:r>
              <a:rPr lang="ar-SA" dirty="0" smtClean="0">
                <a:cs typeface="B Nazanin" pitchFamily="2" charset="-78"/>
              </a:rPr>
              <a:t>از </a:t>
            </a:r>
            <a:r>
              <a:rPr lang="fa-IR" dirty="0" smtClean="0">
                <a:cs typeface="B Nazanin" pitchFamily="2" charset="-78"/>
              </a:rPr>
              <a:t>1.26 </a:t>
            </a:r>
            <a:r>
              <a:rPr lang="ar-SA" dirty="0" smtClean="0">
                <a:cs typeface="B Nazanin" pitchFamily="2" charset="-78"/>
              </a:rPr>
              <a:t>در سال 1357 به رقم 1.06 در سال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1392</a:t>
            </a:r>
            <a:r>
              <a:rPr lang="fa-IR" dirty="0" smtClean="0">
                <a:cs typeface="B Nazanin" pitchFamily="2" charset="-78"/>
              </a:rPr>
              <a:t> (به عبارت دیگر </a:t>
            </a:r>
            <a:r>
              <a:rPr lang="ar-SA" dirty="0" smtClean="0">
                <a:cs typeface="B Nazanin" pitchFamily="2" charset="-78"/>
              </a:rPr>
              <a:t>در سال 1357 در مقابل هر 126 خانوار 100 واحد مسکونی وجود داشت و در سال 1390 در مقابل هر 106 خانوار در کشور 100 واحد مسکونی وجود دارد.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620713" indent="-273050" algn="justLow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تراکم افراد به واحد مسکونی از 6.4 به 3.7 نفر طی سال های 1390-1357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مسکن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001000" cy="5330952"/>
          </a:xfrm>
        </p:spPr>
        <p:txBody>
          <a:bodyPr>
            <a:normAutofit/>
          </a:bodyPr>
          <a:lstStyle/>
          <a:p>
            <a:pPr algn="r" rtl="1"/>
            <a:r>
              <a:rPr lang="ar-SA" sz="2000" b="1" dirty="0" smtClean="0">
                <a:cs typeface="B Nazanin" pitchFamily="2" charset="-78"/>
              </a:rPr>
              <a:t>4 </a:t>
            </a:r>
            <a:r>
              <a:rPr lang="ar-SA" sz="2000" b="1" dirty="0">
                <a:cs typeface="B Nazanin" pitchFamily="2" charset="-78"/>
              </a:rPr>
              <a:t>اصل سیاستی مسکن مهر </a:t>
            </a:r>
            <a:endParaRPr lang="fa-IR" sz="2000" b="1" dirty="0" smtClean="0">
              <a:cs typeface="B Nazanin" pitchFamily="2" charset="-78"/>
            </a:endParaRPr>
          </a:p>
          <a:p>
            <a:pPr lvl="1"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 </a:t>
            </a:r>
            <a:r>
              <a:rPr lang="ar-SA" sz="1800" dirty="0">
                <a:cs typeface="B Nazanin" pitchFamily="2" charset="-78"/>
              </a:rPr>
              <a:t>تخصیص زمین صفر با واگذاري حق بهره‌برداري زمین‌هاي دولتی در قالب اجاره 99 ساله زمین که باعث حذف قیمت زمین از قیمت تمام شده مسکن می‌شد.</a:t>
            </a:r>
            <a:endParaRPr lang="en-US" sz="1000" dirty="0">
              <a:cs typeface="B Nazanin" pitchFamily="2" charset="-78"/>
            </a:endParaRPr>
          </a:p>
          <a:p>
            <a:pPr lvl="1"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1800" dirty="0" smtClean="0">
                <a:cs typeface="B Nazanin" pitchFamily="2" charset="-78"/>
              </a:rPr>
              <a:t> </a:t>
            </a:r>
            <a:r>
              <a:rPr lang="ar-SA" sz="1800" dirty="0">
                <a:cs typeface="B Nazanin" pitchFamily="2" charset="-78"/>
              </a:rPr>
              <a:t>ارائه تسهیلات ساخت به متقاضیان جامعه هدف که باعث توانمندي خانوار در تأمین هزینه ساخت شد</a:t>
            </a:r>
            <a:r>
              <a:rPr lang="en-US" sz="1800" dirty="0">
                <a:cs typeface="B Nazanin" pitchFamily="2" charset="-78"/>
              </a:rPr>
              <a:t>.</a:t>
            </a:r>
            <a:endParaRPr lang="en-US" sz="1000" dirty="0">
              <a:cs typeface="B Nazanin" pitchFamily="2" charset="-78"/>
            </a:endParaRPr>
          </a:p>
          <a:p>
            <a:pPr lvl="1"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1800" dirty="0" smtClean="0">
                <a:cs typeface="B Nazanin" pitchFamily="2" charset="-78"/>
              </a:rPr>
              <a:t> </a:t>
            </a:r>
            <a:r>
              <a:rPr lang="ar-SA" sz="1800" dirty="0">
                <a:cs typeface="B Nazanin" pitchFamily="2" charset="-78"/>
              </a:rPr>
              <a:t>تبدیل نقش سازندگان از واسطه مالکیتی به واسطه مدیریتی که باعث شد مسکن با قیمت تمام شده به خانوارها واگذار گردد</a:t>
            </a:r>
            <a:r>
              <a:rPr lang="en-US" sz="1800" dirty="0">
                <a:cs typeface="B Nazanin" pitchFamily="2" charset="-78"/>
              </a:rPr>
              <a:t>.</a:t>
            </a:r>
            <a:endParaRPr lang="en-US" sz="1000" dirty="0">
              <a:cs typeface="B Nazanin" pitchFamily="2" charset="-78"/>
            </a:endParaRPr>
          </a:p>
          <a:p>
            <a:pPr lvl="1"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1800" dirty="0" smtClean="0">
                <a:cs typeface="B Nazanin" pitchFamily="2" charset="-78"/>
              </a:rPr>
              <a:t> </a:t>
            </a:r>
            <a:r>
              <a:rPr lang="ar-SA" sz="1800" dirty="0">
                <a:cs typeface="B Nazanin" pitchFamily="2" charset="-78"/>
              </a:rPr>
              <a:t>ساماندهی تقاضاي مسکن به گونه‌اي انجام شد که مسکن مهر به متقاضیان متأهل که فاقد مسکن بوده تعلق پیدا کند</a:t>
            </a:r>
            <a:r>
              <a:rPr lang="en-US" sz="1800" dirty="0" smtClean="0">
                <a:cs typeface="B Nazanin" pitchFamily="2" charset="-78"/>
              </a:rPr>
              <a:t>.</a:t>
            </a:r>
            <a:endParaRPr lang="en-US" sz="10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شروع به ساخت 2.3 میلیون واحد مسکن در طرح مسکن مهر</a:t>
            </a:r>
          </a:p>
          <a:p>
            <a:pPr marL="450850" indent="-2730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بهره برداری از 1.2 میلیون واحد مسکن مهر در شهرها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مسکن</a:t>
            </a:r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29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 rtl="1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مسکن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79248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راه و حمل و نقل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419975" cy="564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543800" cy="52547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اهمیت انکارناپذیر انرژی در رشد و توسعه کشور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دسترسی انرژی (افزایش 270 درصدی عرضه سرانه انرژی)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قابل توجه در ایجاد زیرساختهای بخش گاز و برق (جدول زیر)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بررسی عملکرد ایجابی بخش انرژی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782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023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کشورهای منتخب شامل ترکیه، عربستان سعودی، مصر و پاکستان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بکارگیری شاخص های کلان در بخش های انرژی، بهداشت، حمل و نقل و بهداشت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cs typeface="B Nazanin" pitchFamily="2" charset="-78"/>
              </a:rPr>
              <a:t>مقایسه عملکرد کشور در دوره بعد از انقلاب اسلامی با کشورهای منتخب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8686800" cy="2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A9EB-4450-A055-F9D7AE46D8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6598" y="735159"/>
            <a:ext cx="7430996" cy="142849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 rtl="1"/>
            <a:r>
              <a:rPr lang="fa-IR" sz="4800" b="1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تصویری از عملکرد جمهوری اسلامی ایران</a:t>
            </a:r>
          </a:p>
          <a:p>
            <a:pPr algn="ctr" rtl="1"/>
            <a:r>
              <a:rPr lang="fa-IR" sz="4800" b="1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در حوزه عدالت اجتماعی  </a:t>
            </a:r>
            <a:endParaRPr lang="fa-IR" sz="4800" b="1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18" y="2791698"/>
            <a:ext cx="7754564" cy="38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4676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فصل اول: طراحی و استخراج شاخص برای ارزیابی عملکرد بخش‌های مختلف اقتصادی</a:t>
            </a:r>
            <a:r>
              <a:rPr lang="en-US" b="1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en-US" b="1" dirty="0">
                <a:solidFill>
                  <a:schemeClr val="tx1"/>
                </a:solidFill>
                <a:cs typeface="B Nazanin" pitchFamily="2" charset="-78"/>
              </a:rPr>
            </a:b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7" y="1668283"/>
            <a:ext cx="7874601" cy="36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2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روند میزان حداقل دستمزد واقعی در ایران(1395-1350).    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محاسبات پژوهش براساس داده های خام وزارت تعاون، کار و رفاه اجتماعی</a:t>
            </a:r>
            <a:endParaRPr lang="fa-IR" sz="2400" dirty="0" smtClean="0">
              <a:solidFill>
                <a:srgbClr val="FF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9" y="1"/>
            <a:ext cx="8266988" cy="62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5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ضریب جینی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منبع: داده های بانک جهانی و بانک مرکزی جمهوری اسلامی ایران </a:t>
            </a:r>
            <a:endParaRPr lang="fa-IR" sz="2800" dirty="0" smtClean="0">
              <a:solidFill>
                <a:srgbClr val="FFFF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6" y="566672"/>
            <a:ext cx="7257860" cy="51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8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1" y="1593358"/>
            <a:ext cx="8247294" cy="34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7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نسبت دهک دهم درآمدی به دهک اول درآمدی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مرکزی جمهوری اسلامی ایران</a:t>
            </a:r>
            <a:endParaRPr lang="fa-IR" sz="2800" dirty="0" smtClean="0">
              <a:solidFill>
                <a:srgbClr val="FFFF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3" y="128790"/>
            <a:ext cx="7848002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1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روند نرخ فقر در ایران (1395-1365)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  <a:endParaRPr lang="fa-IR" sz="2800" dirty="0" smtClean="0">
              <a:solidFill>
                <a:srgbClr val="FFFF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2" y="232222"/>
            <a:ext cx="7302568" cy="55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5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شاخص شدت فقر در ایران (1395-1365)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  <a:endParaRPr lang="fa-IR" sz="2800" dirty="0" smtClean="0">
              <a:solidFill>
                <a:srgbClr val="FFFF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89" y="206062"/>
            <a:ext cx="7662258" cy="55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6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روند </a:t>
            </a:r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سنجه های </a:t>
            </a:r>
            <a:r>
              <a:rPr lang="fa-IR" sz="28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منتخب عدالت اجتماعی در بخش </a:t>
            </a:r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رفاه </a:t>
            </a:r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مرکزی جمهوری اسلامی ایران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53" y="90152"/>
            <a:ext cx="821537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1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3" y="231821"/>
            <a:ext cx="8174438" cy="53833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روند </a:t>
            </a:r>
            <a:r>
              <a:rPr lang="fa-IR" sz="28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میزان درآمد سرانه واقعی در ایران    </a:t>
            </a:r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39174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1" y="141669"/>
            <a:ext cx="8277677" cy="56538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621428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مرکزی جمهوری اسلامی ایران</a:t>
            </a:r>
          </a:p>
        </p:txBody>
      </p:sp>
    </p:spTree>
    <p:extLst>
      <p:ext uri="{BB962C8B-B14F-4D97-AF65-F5344CB8AC3E}">
        <p14:creationId xmlns:p14="http://schemas.microsoft.com/office/powerpoint/2010/main" xmlns="" val="3419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3200" b="1" dirty="0">
                <a:cs typeface="B Nazanin" pitchFamily="2" charset="-78"/>
              </a:rPr>
              <a:t>شاخص‌های مبنایی برای ارزیابی عملکرد </a:t>
            </a:r>
            <a:r>
              <a:rPr lang="fa-IR" sz="3200" b="1" dirty="0" smtClean="0">
                <a:cs typeface="B Nazanin" pitchFamily="2" charset="-78"/>
              </a:rPr>
              <a:t>اقتصادی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219199"/>
            <a:ext cx="8720137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01" y="309094"/>
            <a:ext cx="7670141" cy="55250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مرکز آمار ایران </a:t>
            </a:r>
          </a:p>
        </p:txBody>
      </p:sp>
    </p:spTree>
    <p:extLst>
      <p:ext uri="{BB962C8B-B14F-4D97-AF65-F5344CB8AC3E}">
        <p14:creationId xmlns:p14="http://schemas.microsoft.com/office/powerpoint/2010/main" xmlns="" val="36376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8" y="927278"/>
            <a:ext cx="8765313" cy="42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114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0" y="309092"/>
            <a:ext cx="7234707" cy="53929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11620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3" y="399246"/>
            <a:ext cx="7265796" cy="52092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23200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0" y="218943"/>
            <a:ext cx="7305321" cy="5348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34987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2" y="332034"/>
            <a:ext cx="7806881" cy="55278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31129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1" y="283335"/>
            <a:ext cx="7899262" cy="5460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18071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54" y="1133341"/>
            <a:ext cx="6497279" cy="46156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مرکز آمار ایران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0777" y="61477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جهانی</a:t>
            </a:r>
          </a:p>
        </p:txBody>
      </p:sp>
    </p:spTree>
    <p:extLst>
      <p:ext uri="{BB962C8B-B14F-4D97-AF65-F5344CB8AC3E}">
        <p14:creationId xmlns:p14="http://schemas.microsoft.com/office/powerpoint/2010/main" xmlns="" val="29766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0" y="476517"/>
            <a:ext cx="7405291" cy="51257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مرکز آمار ایران</a:t>
            </a:r>
          </a:p>
        </p:txBody>
      </p:sp>
    </p:spTree>
    <p:extLst>
      <p:ext uri="{BB962C8B-B14F-4D97-AF65-F5344CB8AC3E}">
        <p14:creationId xmlns:p14="http://schemas.microsoft.com/office/powerpoint/2010/main" xmlns="" val="19383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4" y="270457"/>
            <a:ext cx="7236545" cy="53962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اطلاعات بانک جهانی</a:t>
            </a:r>
            <a:r>
              <a:rPr lang="fa-IR" sz="20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(شاخص ترکیبی همکاری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اجتماعی، تقریبی </a:t>
            </a:r>
            <a:r>
              <a:rPr lang="fa-IR" sz="20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از وضعیت سرمایه اجتماعی در یک کشور</a:t>
            </a:r>
          </a:p>
          <a:p>
            <a:pPr algn="ctr" rtl="1"/>
            <a:r>
              <a:rPr lang="fa-IR" sz="2000" dirty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است که از سوی بانک جهانی ارائه </a:t>
            </a:r>
            <a:r>
              <a:rPr lang="fa-IR" sz="2000" dirty="0" smtClean="0">
                <a:solidFill>
                  <a:srgbClr val="FFFF00"/>
                </a:solidFill>
                <a:latin typeface="Times New Roman" pitchFamily="18" charset="0"/>
                <a:cs typeface="B Zar" panose="00000400000000000000" pitchFamily="2" charset="-78"/>
              </a:rPr>
              <a:t>می شود)</a:t>
            </a:r>
          </a:p>
        </p:txBody>
      </p:sp>
    </p:spTree>
    <p:extLst>
      <p:ext uri="{BB962C8B-B14F-4D97-AF65-F5344CB8AC3E}">
        <p14:creationId xmlns:p14="http://schemas.microsoft.com/office/powerpoint/2010/main" xmlns="" val="34346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794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بخش های اصلی ارزیابی و شاخص‌های زیرمجموعه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76089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" y="231820"/>
            <a:ext cx="7892489" cy="561467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مرکزی جمهوری اسلامی ایران</a:t>
            </a:r>
          </a:p>
        </p:txBody>
      </p:sp>
    </p:spTree>
    <p:extLst>
      <p:ext uri="{BB962C8B-B14F-4D97-AF65-F5344CB8AC3E}">
        <p14:creationId xmlns:p14="http://schemas.microsoft.com/office/powerpoint/2010/main" xmlns="" val="25232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7" y="721217"/>
            <a:ext cx="7991339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817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89" y="489398"/>
            <a:ext cx="6646199" cy="50485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" y="5995343"/>
            <a:ext cx="9007523" cy="704272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منبع: بانک مرکزی جمهوری اسلامی ایران</a:t>
            </a:r>
          </a:p>
        </p:txBody>
      </p:sp>
    </p:spTree>
    <p:extLst>
      <p:ext uri="{BB962C8B-B14F-4D97-AF65-F5344CB8AC3E}">
        <p14:creationId xmlns:p14="http://schemas.microsoft.com/office/powerpoint/2010/main" xmlns="" val="39552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467600" cy="1143000"/>
          </a:xfrm>
        </p:spPr>
        <p:txBody>
          <a:bodyPr/>
          <a:lstStyle/>
          <a:p>
            <a:pPr algn="ctr"/>
            <a:r>
              <a:rPr lang="fa-IR" b="1" u="sng" dirty="0" smtClean="0">
                <a:cs typeface="B Nazanin" pitchFamily="2" charset="-78"/>
              </a:rPr>
              <a:t>با تشکر از حسن توجه شما</a:t>
            </a:r>
            <a:endParaRPr lang="en-US" b="1" u="sng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شاخص های ارزیابی بخش های مختلف اقتصاد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15946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590800"/>
            <a:ext cx="82296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buNone/>
            </a:pPr>
            <a:r>
              <a:rPr lang="fa-IR" sz="3200" b="1" dirty="0" smtClean="0">
                <a:cs typeface="B Nazanin" pitchFamily="2" charset="-78"/>
              </a:rPr>
              <a:t>فصل دوم: </a:t>
            </a:r>
            <a:r>
              <a:rPr lang="ar-SA" sz="3200" b="1" dirty="0" smtClean="0">
                <a:cs typeface="B Nazanin" pitchFamily="2" charset="-78"/>
              </a:rPr>
              <a:t>تبیین شرایط واقعی محیطی تأثیرگذار بر عملکرد اقتصادی کشور در دوره بعد از انقلاب اسلامی</a:t>
            </a:r>
            <a:endParaRPr lang="en-US" sz="32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sz="2400" b="1" dirty="0" smtClean="0">
                <a:cs typeface="B Nazanin" pitchFamily="2" charset="-78"/>
              </a:rPr>
              <a:t>مقطع اول</a:t>
            </a:r>
            <a:r>
              <a:rPr lang="fa-IR" sz="2400" b="1" dirty="0" smtClean="0">
                <a:cs typeface="B Nazanin" pitchFamily="2" charset="-78"/>
              </a:rPr>
              <a:t>: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شوک های دهه اول انقلاب (</a:t>
            </a:r>
            <a:r>
              <a:rPr lang="ar-SA" sz="2400" b="1" dirty="0" smtClean="0">
                <a:cs typeface="B Nazanin" pitchFamily="2" charset="-78"/>
              </a:rPr>
              <a:t>68-1357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181600"/>
          </a:xfrm>
        </p:spPr>
        <p:txBody>
          <a:bodyPr/>
          <a:lstStyle/>
          <a:p>
            <a:pPr algn="r" rtl="1">
              <a:lnSpc>
                <a:spcPct val="150000"/>
              </a:lnSpc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655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sz="2400" b="1" dirty="0" smtClean="0">
                <a:cs typeface="B Nazanin" pitchFamily="2" charset="-78"/>
              </a:rPr>
              <a:t>مقطع </a:t>
            </a:r>
            <a:r>
              <a:rPr lang="fa-IR" sz="2400" b="1" dirty="0" smtClean="0">
                <a:cs typeface="B Nazanin" pitchFamily="2" charset="-78"/>
              </a:rPr>
              <a:t>دوم: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شوک های اقتصادی و سیاسی دوره زمانی 1376-1368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610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2947</TotalTime>
  <Words>1398</Words>
  <Application>Microsoft Office PowerPoint</Application>
  <PresentationFormat>On-screen Show (4:3)</PresentationFormat>
  <Paragraphs>115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Oriel</vt:lpstr>
      <vt:lpstr>باسمه تعالی </vt:lpstr>
      <vt:lpstr>فهرست ارائه</vt:lpstr>
      <vt:lpstr>فصل اول: طراحی و استخراج شاخص برای ارزیابی عملکرد بخش‌های مختلف اقتصادی </vt:lpstr>
      <vt:lpstr>شاخص‌های مبنایی برای ارزیابی عملکرد اقتصادی</vt:lpstr>
      <vt:lpstr>بخش های اصلی ارزیابی و شاخص‌های زیرمجموعه</vt:lpstr>
      <vt:lpstr>شاخص های ارزیابی بخش های مختلف اقتصاد</vt:lpstr>
      <vt:lpstr>Slide 7</vt:lpstr>
      <vt:lpstr>مقطع اول: شوک های دهه اول انقلاب (68-1357)</vt:lpstr>
      <vt:lpstr>مقطع دوم: شوک های اقتصادی و سیاسی دوره زمانی 1376-1368</vt:lpstr>
      <vt:lpstr>مقطع سوم: شوک های اقتصادی و سیاسی دوره زمانی 1384-1376</vt:lpstr>
      <vt:lpstr>مقطع چهارم: شوک های اقتصادی و سیاسی دوره زمانی 1392-1384</vt:lpstr>
      <vt:lpstr>Slide 12</vt:lpstr>
      <vt:lpstr>بررسی عملکرد ایجابی بخش صنعت و معدن</vt:lpstr>
      <vt:lpstr>بررسی عملکرد ایجابی بخش صنعت و معدن</vt:lpstr>
      <vt:lpstr>بررسی عملکرد ایجابی بخش کشاورزی</vt:lpstr>
      <vt:lpstr>بررسی عملکرد ایجابی بخش کشاورزی</vt:lpstr>
      <vt:lpstr>بررسی عملکرد ایجابی بخش تأمین اجتماعی، بهداشت و سلامت</vt:lpstr>
      <vt:lpstr>بررسی عملکرد ایجابی بخش تأمین اجتماعی، بهداشت و سلامت</vt:lpstr>
      <vt:lpstr>بررسی عملکرد ایجابی بخش تأمین اجتماعی، بهداشت و سلامت</vt:lpstr>
      <vt:lpstr>بررسی عملکرد ایجابی بخش آموزش و پرورش</vt:lpstr>
      <vt:lpstr>بررسی عملکرد ایجابی بخش آموزش عالی</vt:lpstr>
      <vt:lpstr>بررسی عملکرد ایجابی بخش ارتباطات</vt:lpstr>
      <vt:lpstr>بررسی عملکرد ایجابی بخش مسکن</vt:lpstr>
      <vt:lpstr>بررسی عملکرد ایجابی بخش مسکن</vt:lpstr>
      <vt:lpstr>بررسی عملکرد ایجابی بخش مسکن</vt:lpstr>
      <vt:lpstr>بررسی عملکرد ایجابی بخش راه و حمل و نقل</vt:lpstr>
      <vt:lpstr>بررسی عملکرد ایجابی بخش انرژی</vt:lpstr>
      <vt:lpstr>مقایسه عملکرد کشور در دوره بعد از انقلاب اسلامی با کشورهای منتخب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با تشکر از حسن توجه شما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rohi</dc:creator>
  <cp:lastModifiedBy>lester</cp:lastModifiedBy>
  <cp:revision>81</cp:revision>
  <dcterms:created xsi:type="dcterms:W3CDTF">2016-06-17T13:28:31Z</dcterms:created>
  <dcterms:modified xsi:type="dcterms:W3CDTF">2019-01-15T10:50:55Z</dcterms:modified>
</cp:coreProperties>
</file>