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61" r:id="rId5"/>
    <p:sldId id="267" r:id="rId6"/>
    <p:sldId id="263" r:id="rId7"/>
    <p:sldId id="264" r:id="rId8"/>
    <p:sldId id="262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01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FB0E-3D48-4F8E-A31C-D1A296C6530D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DF4-A2F4-4764-973C-95AE3D152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FB0E-3D48-4F8E-A31C-D1A296C6530D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DF4-A2F4-4764-973C-95AE3D152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FB0E-3D48-4F8E-A31C-D1A296C6530D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DF4-A2F4-4764-973C-95AE3D152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FB0E-3D48-4F8E-A31C-D1A296C6530D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DF4-A2F4-4764-973C-95AE3D152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FB0E-3D48-4F8E-A31C-D1A296C6530D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DF4-A2F4-4764-973C-95AE3D152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FB0E-3D48-4F8E-A31C-D1A296C6530D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DF4-A2F4-4764-973C-95AE3D1529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FB0E-3D48-4F8E-A31C-D1A296C6530D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DF4-A2F4-4764-973C-95AE3D152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FB0E-3D48-4F8E-A31C-D1A296C6530D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DF4-A2F4-4764-973C-95AE3D152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FB0E-3D48-4F8E-A31C-D1A296C6530D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DF4-A2F4-4764-973C-95AE3D152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FB0E-3D48-4F8E-A31C-D1A296C6530D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202DF4-A2F4-4764-973C-95AE3D152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FB0E-3D48-4F8E-A31C-D1A296C6530D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2DF4-A2F4-4764-973C-95AE3D152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7BCFB0E-3D48-4F8E-A31C-D1A296C6530D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03202DF4-A2F4-4764-973C-95AE3D152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evel 5"/>
          <p:cNvSpPr/>
          <p:nvPr/>
        </p:nvSpPr>
        <p:spPr>
          <a:xfrm>
            <a:off x="435536" y="1194792"/>
            <a:ext cx="8305800" cy="3962400"/>
          </a:xfrm>
          <a:prstGeom prst="beve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a-IR" sz="4800" dirty="0" smtClean="0">
                <a:solidFill>
                  <a:srgbClr val="C00000"/>
                </a:solidFill>
                <a:cs typeface="B Titr" pitchFamily="2" charset="-78"/>
              </a:rPr>
              <a:t>ارزش های حماسه 9 دی ماه و </a:t>
            </a:r>
          </a:p>
          <a:p>
            <a:pPr algn="ctr">
              <a:lnSpc>
                <a:spcPct val="150000"/>
              </a:lnSpc>
            </a:pPr>
            <a:r>
              <a:rPr lang="fa-IR" sz="4800" dirty="0" smtClean="0">
                <a:solidFill>
                  <a:srgbClr val="C00000"/>
                </a:solidFill>
                <a:cs typeface="B Titr" pitchFamily="2" charset="-78"/>
              </a:rPr>
              <a:t>راهکارهایی برای مسائل کنونی</a:t>
            </a:r>
            <a:endParaRPr lang="en-US" sz="4800" dirty="0">
              <a:solidFill>
                <a:srgbClr val="C00000"/>
              </a:solidFill>
              <a:cs typeface="B Titr" pitchFamily="2" charset="-78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0650"/>
            <a:ext cx="9144000" cy="35204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 Diagonal Corner Rectangle 17"/>
          <p:cNvSpPr/>
          <p:nvPr/>
        </p:nvSpPr>
        <p:spPr>
          <a:xfrm>
            <a:off x="395536" y="116632"/>
            <a:ext cx="8424936" cy="1008112"/>
          </a:xfrm>
          <a:prstGeom prst="round2DiagRect">
            <a:avLst>
              <a:gd name="adj1" fmla="val 16667"/>
              <a:gd name="adj2" fmla="val 50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dirty="0" smtClean="0">
                <a:solidFill>
                  <a:schemeClr val="tx1"/>
                </a:solidFill>
                <a:cs typeface="B Titr" pitchFamily="2" charset="-78"/>
              </a:rPr>
              <a:t>زمینه های شکل گیری حماسه 9 دی</a:t>
            </a:r>
            <a:endParaRPr lang="en-US" sz="3600" dirty="0">
              <a:solidFill>
                <a:schemeClr val="tx1"/>
              </a:solidFill>
              <a:cs typeface="B Titr" pitchFamily="2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1072569"/>
            <a:ext cx="8568952" cy="5452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ts val="3800"/>
              </a:lnSpc>
            </a:pPr>
            <a:r>
              <a:rPr lang="fa-IR" sz="2400" b="1" dirty="0" smtClean="0">
                <a:cs typeface="B Nazanin" pitchFamily="2" charset="-78"/>
              </a:rPr>
              <a:t>1- مشارکت گسترده و بی سابقه مردم در انتخابات </a:t>
            </a:r>
          </a:p>
          <a:p>
            <a:pPr marL="354013" indent="-354013" algn="r" rtl="1">
              <a:lnSpc>
                <a:spcPts val="3800"/>
              </a:lnSpc>
            </a:pPr>
            <a:r>
              <a:rPr lang="fa-IR" sz="2400" b="1" dirty="0" smtClean="0">
                <a:cs typeface="B Nazanin" pitchFamily="2" charset="-78"/>
              </a:rPr>
              <a:t>2- برنامه ریزی دستگاه های اطلاعاتی آمریکا و انگلیس جهت بهره برداری از این انتخابات و تکرار انقلاب های مخملین در ایران</a:t>
            </a:r>
          </a:p>
          <a:p>
            <a:pPr marL="354013" indent="-354013" algn="r" rtl="1">
              <a:lnSpc>
                <a:spcPts val="3800"/>
              </a:lnSpc>
            </a:pPr>
            <a:r>
              <a:rPr lang="fa-IR" sz="2400" b="1" dirty="0" smtClean="0">
                <a:cs typeface="B Nazanin" pitchFamily="2" charset="-78"/>
              </a:rPr>
              <a:t>3- خط دهی عناصر رسانه ای مرتبط با بیگانگان به نامزدهای شکست خورده و هدایت آنان در مسیر حرکت به سمت رویارویی با حاکمیت</a:t>
            </a:r>
          </a:p>
          <a:p>
            <a:pPr marL="354013" indent="-354013" algn="r" rtl="1">
              <a:lnSpc>
                <a:spcPts val="3800"/>
              </a:lnSpc>
            </a:pPr>
            <a:r>
              <a:rPr lang="fa-IR" sz="2400" b="1" dirty="0" smtClean="0">
                <a:cs typeface="B Nazanin" pitchFamily="2" charset="-78"/>
              </a:rPr>
              <a:t>4- توهم تقلب در انتخابات و تهییج و تحریک هواداران خود به اعتراضات خیابانی</a:t>
            </a:r>
          </a:p>
          <a:p>
            <a:pPr marL="354013" indent="-354013" algn="r" rtl="1">
              <a:lnSpc>
                <a:spcPts val="3800"/>
              </a:lnSpc>
            </a:pPr>
            <a:r>
              <a:rPr lang="fa-IR" sz="2400" b="1" dirty="0" smtClean="0">
                <a:cs typeface="B Nazanin" pitchFamily="2" charset="-78"/>
              </a:rPr>
              <a:t>5- به هم ریخته شدن نظم و امنیت عمومی و تلخ کردن شیرینی حماسه انتخابات</a:t>
            </a:r>
          </a:p>
          <a:p>
            <a:pPr marL="354013" indent="-354013" algn="r" rtl="1">
              <a:lnSpc>
                <a:spcPts val="3800"/>
              </a:lnSpc>
            </a:pPr>
            <a:r>
              <a:rPr lang="fa-IR" sz="2400" b="1" dirty="0" smtClean="0">
                <a:cs typeface="B Nazanin" pitchFamily="2" charset="-78"/>
              </a:rPr>
              <a:t>6- توهین فتنه گران به ارزش های انقلاب و اسلام به ویژه نمادهای عاشورا</a:t>
            </a:r>
          </a:p>
          <a:p>
            <a:pPr marL="354013" indent="-354013" algn="r" rtl="1">
              <a:lnSpc>
                <a:spcPts val="3800"/>
              </a:lnSpc>
            </a:pPr>
            <a:r>
              <a:rPr lang="fa-IR" sz="2400" b="1" dirty="0" smtClean="0">
                <a:cs typeface="B Nazanin" pitchFamily="2" charset="-78"/>
              </a:rPr>
              <a:t>7- روشنگری های مقام معظم رهبری(مد ظله العالی) و نخبگان انقلابی</a:t>
            </a:r>
          </a:p>
          <a:p>
            <a:pPr marL="354013" indent="-354013" algn="r" rtl="1">
              <a:lnSpc>
                <a:spcPts val="3800"/>
              </a:lnSpc>
            </a:pPr>
            <a:r>
              <a:rPr lang="fa-IR" sz="2400" b="1" dirty="0" smtClean="0">
                <a:cs typeface="B Nazanin" pitchFamily="2" charset="-78"/>
              </a:rPr>
              <a:t>8- لبریز شدن پیمانه صبر و خویشتن داری نظام و مردم در مقابل تداوم فتنه گری و حرکت خودجوش و انقلابی مردم در حماسه 9 دی</a:t>
            </a:r>
            <a:endParaRPr lang="en-US" sz="2400" b="1" dirty="0">
              <a:cs typeface="B Nazanin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n Arrow Callout 6"/>
          <p:cNvSpPr/>
          <p:nvPr/>
        </p:nvSpPr>
        <p:spPr>
          <a:xfrm>
            <a:off x="778137" y="253008"/>
            <a:ext cx="7560840" cy="1797360"/>
          </a:xfrm>
          <a:prstGeom prst="down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B Titr" pitchFamily="2" charset="-78"/>
              </a:rPr>
              <a:t>نهادینه</a:t>
            </a:r>
            <a:r>
              <a:rPr lang="fa-IR" sz="2800" dirty="0">
                <a:solidFill>
                  <a:schemeClr val="tx1"/>
                </a:solidFill>
                <a:cs typeface="B Titr" pitchFamily="2" charset="-78"/>
              </a:rPr>
              <a:t> </a:t>
            </a:r>
            <a:r>
              <a:rPr lang="fa-IR" sz="2800" dirty="0" smtClean="0">
                <a:solidFill>
                  <a:schemeClr val="tx1"/>
                </a:solidFill>
                <a:cs typeface="B Titr" pitchFamily="2" charset="-78"/>
              </a:rPr>
              <a:t>بودن</a:t>
            </a:r>
            <a:r>
              <a:rPr lang="fa-IR" sz="2800" dirty="0" smtClean="0">
                <a:solidFill>
                  <a:schemeClr val="tx1"/>
                </a:solidFill>
                <a:cs typeface="B Titr" pitchFamily="2" charset="-78"/>
              </a:rPr>
              <a:t> </a:t>
            </a:r>
            <a:r>
              <a:rPr lang="fa-IR" sz="2800" dirty="0">
                <a:solidFill>
                  <a:schemeClr val="tx1"/>
                </a:solidFill>
                <a:cs typeface="B Titr" pitchFamily="2" charset="-78"/>
              </a:rPr>
              <a:t>نظام سیاسی و رهبری دینی در جامعه </a:t>
            </a:r>
            <a:r>
              <a:rPr lang="fa-IR" sz="2800" dirty="0" smtClean="0">
                <a:solidFill>
                  <a:schemeClr val="tx1"/>
                </a:solidFill>
                <a:cs typeface="B Titr" pitchFamily="2" charset="-78"/>
              </a:rPr>
              <a:t>ایران</a:t>
            </a:r>
            <a:endParaRPr lang="en-US" sz="2800" dirty="0">
              <a:solidFill>
                <a:schemeClr val="tx1"/>
              </a:solidFill>
              <a:cs typeface="B Titr" pitchFamily="2" charset="-78"/>
            </a:endParaRPr>
          </a:p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277952" y="2050368"/>
            <a:ext cx="2664296" cy="28187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a-IR" sz="2800" dirty="0">
                <a:solidFill>
                  <a:schemeClr val="bg1"/>
                </a:solidFill>
                <a:cs typeface="B Titr" pitchFamily="2" charset="-78"/>
              </a:rPr>
              <a:t>ارزش ها و معانی</a:t>
            </a:r>
          </a:p>
          <a:p>
            <a:pPr algn="ctr">
              <a:lnSpc>
                <a:spcPct val="150000"/>
              </a:lnSpc>
            </a:pPr>
            <a:r>
              <a:rPr lang="fa-IR" sz="2800" dirty="0">
                <a:solidFill>
                  <a:schemeClr val="bg1"/>
                </a:solidFill>
                <a:cs typeface="B Titr" pitchFamily="2" charset="-78"/>
              </a:rPr>
              <a:t>نهفته در حماسه </a:t>
            </a:r>
          </a:p>
          <a:p>
            <a:pPr algn="ctr">
              <a:lnSpc>
                <a:spcPct val="150000"/>
              </a:lnSpc>
            </a:pPr>
            <a:r>
              <a:rPr lang="fa-IR" sz="2800" dirty="0">
                <a:solidFill>
                  <a:schemeClr val="bg1"/>
                </a:solidFill>
                <a:cs typeface="B Titr" pitchFamily="2" charset="-78"/>
              </a:rPr>
              <a:t>نهم </a:t>
            </a:r>
            <a:r>
              <a:rPr lang="fa-IR" sz="2800" dirty="0" smtClean="0">
                <a:solidFill>
                  <a:schemeClr val="bg1"/>
                </a:solidFill>
                <a:cs typeface="B Titr" pitchFamily="2" charset="-78"/>
              </a:rPr>
              <a:t>دی</a:t>
            </a:r>
            <a:endParaRPr lang="en-US" sz="2800" dirty="0">
              <a:solidFill>
                <a:schemeClr val="bg1"/>
              </a:solidFill>
              <a:cs typeface="B Titr" pitchFamily="2" charset="-78"/>
            </a:endParaRPr>
          </a:p>
        </p:txBody>
      </p:sp>
      <p:sp>
        <p:nvSpPr>
          <p:cNvPr id="9" name="Right Arrow Callout 8"/>
          <p:cNvSpPr/>
          <p:nvPr/>
        </p:nvSpPr>
        <p:spPr>
          <a:xfrm>
            <a:off x="251521" y="1542386"/>
            <a:ext cx="3026431" cy="3816424"/>
          </a:xfrm>
          <a:prstGeom prst="rightArrowCallout">
            <a:avLst>
              <a:gd name="adj1" fmla="val 25000"/>
              <a:gd name="adj2" fmla="val 25000"/>
              <a:gd name="adj3" fmla="val 15078"/>
              <a:gd name="adj4" fmla="val 7906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a-IR" sz="2800" dirty="0">
                <a:solidFill>
                  <a:schemeClr val="tx1"/>
                </a:solidFill>
                <a:cs typeface="B Titr" pitchFamily="2" charset="-78"/>
              </a:rPr>
              <a:t>نقش انسجام بخش و ثبات دهنده ارزش </a:t>
            </a:r>
            <a:r>
              <a:rPr lang="fa-IR" sz="2800" dirty="0" smtClean="0">
                <a:solidFill>
                  <a:schemeClr val="tx1"/>
                </a:solidFill>
                <a:cs typeface="B Titr" pitchFamily="2" charset="-78"/>
              </a:rPr>
              <a:t>های </a:t>
            </a:r>
            <a:r>
              <a:rPr lang="fa-IR" sz="2800" dirty="0">
                <a:solidFill>
                  <a:schemeClr val="tx1"/>
                </a:solidFill>
                <a:cs typeface="B Titr" pitchFamily="2" charset="-78"/>
              </a:rPr>
              <a:t>دینی </a:t>
            </a:r>
            <a:r>
              <a:rPr lang="fa-IR" sz="2800" dirty="0" smtClean="0">
                <a:solidFill>
                  <a:schemeClr val="tx1"/>
                </a:solidFill>
                <a:cs typeface="B Titr" pitchFamily="2" charset="-78"/>
              </a:rPr>
              <a:t>در جامعه ایران</a:t>
            </a:r>
            <a:endParaRPr lang="en-US" sz="2800" dirty="0">
              <a:solidFill>
                <a:schemeClr val="tx1"/>
              </a:solidFill>
              <a:cs typeface="B Titr" pitchFamily="2" charset="-78"/>
            </a:endParaRPr>
          </a:p>
        </p:txBody>
      </p:sp>
      <p:sp>
        <p:nvSpPr>
          <p:cNvPr id="10" name="Up Arrow Callout 9"/>
          <p:cNvSpPr/>
          <p:nvPr/>
        </p:nvSpPr>
        <p:spPr>
          <a:xfrm>
            <a:off x="778138" y="4869160"/>
            <a:ext cx="7560840" cy="1800200"/>
          </a:xfrm>
          <a:prstGeom prst="up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solidFill>
                  <a:schemeClr val="tx1"/>
                </a:solidFill>
                <a:cs typeface="B Titr" pitchFamily="2" charset="-78"/>
              </a:rPr>
              <a:t>رشد سیاسی جامعه ایران </a:t>
            </a:r>
            <a:r>
              <a:rPr lang="fa-IR" sz="2600" dirty="0" smtClean="0">
                <a:solidFill>
                  <a:schemeClr val="tx1"/>
                </a:solidFill>
                <a:cs typeface="B Titr" pitchFamily="2" charset="-78"/>
              </a:rPr>
              <a:t>و </a:t>
            </a:r>
            <a:r>
              <a:rPr lang="fa-IR" sz="2600" dirty="0">
                <a:solidFill>
                  <a:schemeClr val="tx1"/>
                </a:solidFill>
                <a:cs typeface="B Titr" pitchFamily="2" charset="-78"/>
              </a:rPr>
              <a:t>اولویت داشتن منافع ملی </a:t>
            </a:r>
            <a:r>
              <a:rPr lang="fa-IR" sz="2600" dirty="0" smtClean="0">
                <a:solidFill>
                  <a:schemeClr val="tx1"/>
                </a:solidFill>
                <a:cs typeface="B Titr" pitchFamily="2" charset="-78"/>
              </a:rPr>
              <a:t>برای آنان</a:t>
            </a:r>
            <a:endParaRPr lang="en-US" sz="2600" dirty="0">
              <a:solidFill>
                <a:schemeClr val="tx1"/>
              </a:solidFill>
              <a:cs typeface="B Titr" pitchFamily="2" charset="-78"/>
            </a:endParaRPr>
          </a:p>
        </p:txBody>
      </p:sp>
      <p:sp>
        <p:nvSpPr>
          <p:cNvPr id="11" name="Left Arrow Callout 10"/>
          <p:cNvSpPr/>
          <p:nvPr/>
        </p:nvSpPr>
        <p:spPr>
          <a:xfrm>
            <a:off x="5942248" y="1556792"/>
            <a:ext cx="2950232" cy="3816424"/>
          </a:xfrm>
          <a:prstGeom prst="leftArrowCallout">
            <a:avLst>
              <a:gd name="adj1" fmla="val 25000"/>
              <a:gd name="adj2" fmla="val 25000"/>
              <a:gd name="adj3" fmla="val 15616"/>
              <a:gd name="adj4" fmla="val 7911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a-IR" sz="2800" dirty="0">
                <a:solidFill>
                  <a:schemeClr val="tx1"/>
                </a:solidFill>
                <a:cs typeface="B Titr" pitchFamily="2" charset="-78"/>
              </a:rPr>
              <a:t>بیگانه ستیزی و فرصت بودن حمایت بیگانگان </a:t>
            </a:r>
            <a:r>
              <a:rPr lang="fa-IR" sz="2800" dirty="0" smtClean="0">
                <a:solidFill>
                  <a:schemeClr val="tx1"/>
                </a:solidFill>
                <a:cs typeface="B Titr" pitchFamily="2" charset="-78"/>
              </a:rPr>
              <a:t>از حرکت </a:t>
            </a:r>
            <a:r>
              <a:rPr lang="fa-IR" sz="2800" dirty="0">
                <a:solidFill>
                  <a:schemeClr val="tx1"/>
                </a:solidFill>
                <a:cs typeface="B Titr" pitchFamily="2" charset="-78"/>
              </a:rPr>
              <a:t>فتنه گر</a:t>
            </a:r>
            <a:endParaRPr lang="en-US" sz="2800" dirty="0">
              <a:solidFill>
                <a:schemeClr val="tx1"/>
              </a:solidFill>
              <a:cs typeface="B Titr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228600"/>
            <a:ext cx="5832648" cy="7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dirty="0" smtClean="0">
                <a:cs typeface="B Zar" pitchFamily="2" charset="-78"/>
              </a:rPr>
              <a:t>9 دی، سرمایه اجتماعی انقلاب اسلامی</a:t>
            </a:r>
            <a:endParaRPr lang="en-US" sz="3600" dirty="0">
              <a:cs typeface="B Zar" pitchFamily="2" charset="-78"/>
            </a:endParaRPr>
          </a:p>
        </p:txBody>
      </p:sp>
      <p:sp>
        <p:nvSpPr>
          <p:cNvPr id="3" name="Line Callout 2 2"/>
          <p:cNvSpPr/>
          <p:nvPr/>
        </p:nvSpPr>
        <p:spPr>
          <a:xfrm>
            <a:off x="1835696" y="1371600"/>
            <a:ext cx="7013802" cy="612648"/>
          </a:xfrm>
          <a:prstGeom prst="borderCallout2">
            <a:avLst>
              <a:gd name="adj1" fmla="val 48713"/>
              <a:gd name="adj2" fmla="val 324"/>
              <a:gd name="adj3" fmla="val 48601"/>
              <a:gd name="adj4" fmla="val -8441"/>
              <a:gd name="adj5" fmla="val -66715"/>
              <a:gd name="adj6" fmla="val -8565"/>
            </a:avLst>
          </a:prstGeom>
          <a:solidFill>
            <a:srgbClr val="92D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dirty="0" smtClean="0">
                <a:solidFill>
                  <a:schemeClr val="tx1"/>
                </a:solidFill>
                <a:cs typeface="B Zar" pitchFamily="2" charset="-78"/>
              </a:rPr>
              <a:t>مشارکت مردم در انتخابات های مختلف</a:t>
            </a:r>
            <a:endParaRPr lang="en-US" sz="3600" dirty="0">
              <a:solidFill>
                <a:schemeClr val="tx1"/>
              </a:solidFill>
              <a:cs typeface="B Zar" pitchFamily="2" charset="-78"/>
            </a:endParaRPr>
          </a:p>
        </p:txBody>
      </p:sp>
      <p:sp>
        <p:nvSpPr>
          <p:cNvPr id="8" name="Line Callout 2 7"/>
          <p:cNvSpPr/>
          <p:nvPr/>
        </p:nvSpPr>
        <p:spPr>
          <a:xfrm>
            <a:off x="1835696" y="2600328"/>
            <a:ext cx="7013802" cy="612648"/>
          </a:xfrm>
          <a:prstGeom prst="borderCallout2">
            <a:avLst>
              <a:gd name="adj1" fmla="val 53528"/>
              <a:gd name="adj2" fmla="val -307"/>
              <a:gd name="adj3" fmla="val 55823"/>
              <a:gd name="adj4" fmla="val -8651"/>
              <a:gd name="adj5" fmla="val -264116"/>
              <a:gd name="adj6" fmla="val -8566"/>
            </a:avLst>
          </a:prstGeom>
          <a:solidFill>
            <a:srgbClr val="92D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dirty="0">
                <a:solidFill>
                  <a:schemeClr val="tx1"/>
                </a:solidFill>
                <a:cs typeface="B Zar" pitchFamily="2" charset="-78"/>
              </a:rPr>
              <a:t>حضور در ایام الله ها و مناسبت های انقلابی</a:t>
            </a:r>
            <a:endParaRPr lang="en-US" sz="3600" dirty="0">
              <a:solidFill>
                <a:schemeClr val="tx1"/>
              </a:solidFill>
              <a:cs typeface="B Zar" pitchFamily="2" charset="-78"/>
            </a:endParaRPr>
          </a:p>
        </p:txBody>
      </p:sp>
      <p:sp>
        <p:nvSpPr>
          <p:cNvPr id="9" name="Line Callout 2 8"/>
          <p:cNvSpPr/>
          <p:nvPr/>
        </p:nvSpPr>
        <p:spPr>
          <a:xfrm>
            <a:off x="1835696" y="3933056"/>
            <a:ext cx="7013802" cy="612648"/>
          </a:xfrm>
          <a:prstGeom prst="borderCallout2">
            <a:avLst>
              <a:gd name="adj1" fmla="val 53528"/>
              <a:gd name="adj2" fmla="val -307"/>
              <a:gd name="adj3" fmla="val 55823"/>
              <a:gd name="adj4" fmla="val -8652"/>
              <a:gd name="adj5" fmla="val -490404"/>
              <a:gd name="adj6" fmla="val -8776"/>
            </a:avLst>
          </a:prstGeom>
          <a:solidFill>
            <a:srgbClr val="92D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dirty="0">
                <a:solidFill>
                  <a:schemeClr val="tx1"/>
                </a:solidFill>
                <a:cs typeface="B Zar" pitchFamily="2" charset="-78"/>
              </a:rPr>
              <a:t>حضور خودجوش در بزنگاه ها و نقاط </a:t>
            </a:r>
            <a:r>
              <a:rPr lang="fa-IR" sz="3600" dirty="0" smtClean="0">
                <a:solidFill>
                  <a:schemeClr val="tx1"/>
                </a:solidFill>
                <a:cs typeface="B Zar" pitchFamily="2" charset="-78"/>
              </a:rPr>
              <a:t>عطف</a:t>
            </a:r>
            <a:endParaRPr lang="en-US" sz="3600" dirty="0">
              <a:solidFill>
                <a:schemeClr val="tx1"/>
              </a:solidFill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6003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228600"/>
            <a:ext cx="8568952" cy="7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dirty="0">
                <a:solidFill>
                  <a:schemeClr val="bg1"/>
                </a:solidFill>
                <a:cs typeface="B Zar" pitchFamily="2" charset="-78"/>
              </a:rPr>
              <a:t>سرمایه اجتماعی در بزنگاه ها و نقاط عطف </a:t>
            </a:r>
            <a:r>
              <a:rPr lang="fa-IR" sz="3600" dirty="0" smtClean="0">
                <a:solidFill>
                  <a:schemeClr val="bg1"/>
                </a:solidFill>
                <a:cs typeface="B Zar" pitchFamily="2" charset="-78"/>
              </a:rPr>
              <a:t>انقلاب </a:t>
            </a:r>
            <a:r>
              <a:rPr lang="fa-IR" sz="3600" dirty="0">
                <a:solidFill>
                  <a:schemeClr val="bg1"/>
                </a:solidFill>
                <a:cs typeface="B Zar" pitchFamily="2" charset="-78"/>
              </a:rPr>
              <a:t>اسلامی</a:t>
            </a:r>
            <a:endParaRPr lang="en-US" sz="3600" dirty="0">
              <a:solidFill>
                <a:schemeClr val="bg1"/>
              </a:solidFill>
              <a:cs typeface="B Zar" pitchFamily="2" charset="-78"/>
            </a:endParaRPr>
          </a:p>
        </p:txBody>
      </p:sp>
      <p:sp>
        <p:nvSpPr>
          <p:cNvPr id="3" name="Line Callout 2 2"/>
          <p:cNvSpPr/>
          <p:nvPr/>
        </p:nvSpPr>
        <p:spPr>
          <a:xfrm>
            <a:off x="1086590" y="1371600"/>
            <a:ext cx="7805890" cy="612648"/>
          </a:xfrm>
          <a:prstGeom prst="borderCallout2">
            <a:avLst>
              <a:gd name="adj1" fmla="val 48713"/>
              <a:gd name="adj2" fmla="val 324"/>
              <a:gd name="adj3" fmla="val 48601"/>
              <a:gd name="adj4" fmla="val -8441"/>
              <a:gd name="adj5" fmla="val -66715"/>
              <a:gd name="adj6" fmla="val -8565"/>
            </a:avLst>
          </a:prstGeom>
          <a:solidFill>
            <a:srgbClr val="92D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B Zar" pitchFamily="2" charset="-78"/>
              </a:rPr>
              <a:t>فتنه جدایی طلبان و مقابله با فتنه</a:t>
            </a:r>
            <a:endParaRPr lang="en-US" sz="2800" dirty="0">
              <a:solidFill>
                <a:schemeClr val="tx1"/>
              </a:solidFill>
              <a:cs typeface="B Zar" pitchFamily="2" charset="-78"/>
            </a:endParaRPr>
          </a:p>
        </p:txBody>
      </p:sp>
      <p:sp>
        <p:nvSpPr>
          <p:cNvPr id="8" name="Line Callout 2 7"/>
          <p:cNvSpPr/>
          <p:nvPr/>
        </p:nvSpPr>
        <p:spPr>
          <a:xfrm>
            <a:off x="1086590" y="2136648"/>
            <a:ext cx="7805890" cy="612648"/>
          </a:xfrm>
          <a:prstGeom prst="borderCallout2">
            <a:avLst>
              <a:gd name="adj1" fmla="val 53528"/>
              <a:gd name="adj2" fmla="val -307"/>
              <a:gd name="adj3" fmla="val 55823"/>
              <a:gd name="adj4" fmla="val -6969"/>
              <a:gd name="adj5" fmla="val -193714"/>
              <a:gd name="adj6" fmla="val -7094"/>
            </a:avLst>
          </a:prstGeom>
          <a:solidFill>
            <a:srgbClr val="92D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B Zar" pitchFamily="2" charset="-78"/>
              </a:rPr>
              <a:t>جنگ تحمیلی و دفاع مقدس مردم ایران</a:t>
            </a:r>
            <a:endParaRPr lang="en-US" sz="2800" dirty="0">
              <a:solidFill>
                <a:schemeClr val="tx1"/>
              </a:solidFill>
              <a:cs typeface="B Zar" pitchFamily="2" charset="-78"/>
            </a:endParaRPr>
          </a:p>
        </p:txBody>
      </p:sp>
      <p:sp>
        <p:nvSpPr>
          <p:cNvPr id="9" name="Line Callout 2 8"/>
          <p:cNvSpPr/>
          <p:nvPr/>
        </p:nvSpPr>
        <p:spPr>
          <a:xfrm>
            <a:off x="1086590" y="2901696"/>
            <a:ext cx="7805890" cy="612648"/>
          </a:xfrm>
          <a:prstGeom prst="borderCallout2">
            <a:avLst>
              <a:gd name="adj1" fmla="val 53528"/>
              <a:gd name="adj2" fmla="val -307"/>
              <a:gd name="adj3" fmla="val 53416"/>
              <a:gd name="adj4" fmla="val -5918"/>
              <a:gd name="adj5" fmla="val -317077"/>
              <a:gd name="adj6" fmla="val -5832"/>
            </a:avLst>
          </a:prstGeom>
          <a:solidFill>
            <a:srgbClr val="92D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B Zar" pitchFamily="2" charset="-78"/>
              </a:rPr>
              <a:t>فتنه سال 78 و حماسه 23 تیرماه</a:t>
            </a:r>
            <a:endParaRPr lang="en-US" sz="2800" dirty="0">
              <a:solidFill>
                <a:schemeClr val="tx1"/>
              </a:solidFill>
              <a:cs typeface="B Zar" pitchFamily="2" charset="-78"/>
            </a:endParaRPr>
          </a:p>
        </p:txBody>
      </p:sp>
      <p:sp>
        <p:nvSpPr>
          <p:cNvPr id="10" name="Line Callout 2 9"/>
          <p:cNvSpPr/>
          <p:nvPr/>
        </p:nvSpPr>
        <p:spPr>
          <a:xfrm>
            <a:off x="1086590" y="3645024"/>
            <a:ext cx="7805890" cy="612648"/>
          </a:xfrm>
          <a:prstGeom prst="borderCallout2">
            <a:avLst>
              <a:gd name="adj1" fmla="val 53528"/>
              <a:gd name="adj2" fmla="val -307"/>
              <a:gd name="adj3" fmla="val 55823"/>
              <a:gd name="adj4" fmla="val -4446"/>
              <a:gd name="adj5" fmla="val -436289"/>
              <a:gd name="adj6" fmla="val -4570"/>
            </a:avLst>
          </a:prstGeom>
          <a:solidFill>
            <a:srgbClr val="92D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B Zar" pitchFamily="2" charset="-78"/>
              </a:rPr>
              <a:t>فتنه سال 88 و حماسه آفرینی مردم در نهم دی ماه</a:t>
            </a:r>
            <a:endParaRPr lang="en-US" sz="2800" dirty="0">
              <a:solidFill>
                <a:schemeClr val="tx1"/>
              </a:solidFill>
              <a:cs typeface="B Zar" pitchFamily="2" charset="-78"/>
            </a:endParaRPr>
          </a:p>
        </p:txBody>
      </p:sp>
      <p:sp>
        <p:nvSpPr>
          <p:cNvPr id="11" name="Line Callout 2 10"/>
          <p:cNvSpPr/>
          <p:nvPr/>
        </p:nvSpPr>
        <p:spPr>
          <a:xfrm>
            <a:off x="1086590" y="4410072"/>
            <a:ext cx="7805890" cy="612648"/>
          </a:xfrm>
          <a:prstGeom prst="borderCallout2">
            <a:avLst>
              <a:gd name="adj1" fmla="val 53528"/>
              <a:gd name="adj2" fmla="val -307"/>
              <a:gd name="adj3" fmla="val 55823"/>
              <a:gd name="adj4" fmla="val -3312"/>
              <a:gd name="adj5" fmla="val -562859"/>
              <a:gd name="adj6" fmla="val -3462"/>
            </a:avLst>
          </a:prstGeom>
          <a:solidFill>
            <a:srgbClr val="92D05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B Zar" pitchFamily="2" charset="-78"/>
              </a:rPr>
              <a:t>خروش انقلابی مردم در سال 96 و پایان بخشی به آشوب ها</a:t>
            </a:r>
            <a:endParaRPr lang="en-US" sz="2800" dirty="0">
              <a:solidFill>
                <a:schemeClr val="tx1"/>
              </a:solidFill>
              <a:cs typeface="B Zar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agnetic Disk 1"/>
          <p:cNvSpPr/>
          <p:nvPr/>
        </p:nvSpPr>
        <p:spPr>
          <a:xfrm>
            <a:off x="5940152" y="310480"/>
            <a:ext cx="3064768" cy="5638800"/>
          </a:xfrm>
          <a:prstGeom prst="flowChartMagneticDisk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cs typeface="B Zar" pitchFamily="2" charset="-78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5940152" y="796971"/>
            <a:ext cx="306476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tr"/>
                <a:ea typeface="Times New Roman" pitchFamily="18" charset="0"/>
                <a:cs typeface="B Titr" pitchFamily="2" charset="-78"/>
              </a:rPr>
              <a:t>فصل مشترک</a:t>
            </a:r>
            <a:endParaRPr kumimoji="0" lang="fa-IR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B Titr" pitchFamily="2" charset="-78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0"/>
            <a:ext cx="18473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200">
              <a:cs typeface="B Zar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56175" y="1937260"/>
            <a:ext cx="2664297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4000" b="1" dirty="0" smtClean="0">
                <a:solidFill>
                  <a:srgbClr val="C00000"/>
                </a:solidFill>
                <a:cs typeface="B Zar" pitchFamily="2" charset="-78"/>
              </a:rPr>
              <a:t>تجلی سرمایه اجتماعی راهبردی انقلاب</a:t>
            </a:r>
            <a:r>
              <a:rPr lang="fa-IR" sz="3200" dirty="0">
                <a:solidFill>
                  <a:srgbClr val="C00000"/>
                </a:solidFill>
                <a:cs typeface="B Zar" pitchFamily="2" charset="-78"/>
              </a:rPr>
              <a:t> </a:t>
            </a:r>
            <a:r>
              <a:rPr lang="fa-IR" sz="4000" b="1" dirty="0">
                <a:solidFill>
                  <a:srgbClr val="C00000"/>
                </a:solidFill>
                <a:cs typeface="B Zar" pitchFamily="2" charset="-78"/>
              </a:rPr>
              <a:t>اسلامی</a:t>
            </a:r>
            <a:endParaRPr lang="en-US" sz="4000" b="1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184731" y="188640"/>
            <a:ext cx="4891325" cy="828001"/>
          </a:xfrm>
          <a:prstGeom prst="wedgeRoundRectCallout">
            <a:avLst>
              <a:gd name="adj1" fmla="val 61923"/>
              <a:gd name="adj2" fmla="val 3222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chemeClr val="tx1"/>
                </a:solidFill>
                <a:cs typeface="B Nazanin" pitchFamily="2" charset="-78"/>
              </a:rPr>
              <a:t>حرکت مردم برای حفظ انقلاب اسلامی</a:t>
            </a:r>
            <a:endParaRPr lang="en-US" sz="2800" b="1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184731" y="1160839"/>
            <a:ext cx="4891325" cy="828001"/>
          </a:xfrm>
          <a:prstGeom prst="wedgeRoundRectCallout">
            <a:avLst>
              <a:gd name="adj1" fmla="val 61923"/>
              <a:gd name="adj2" fmla="val 3222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chemeClr val="tx1"/>
                </a:solidFill>
                <a:cs typeface="B Nazanin" pitchFamily="2" charset="-78"/>
              </a:rPr>
              <a:t>انگیزه های دینی برای حضور در میدان</a:t>
            </a:r>
            <a:endParaRPr lang="en-US" sz="2800" b="1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23" name="Rounded Rectangular Callout 22"/>
          <p:cNvSpPr/>
          <p:nvPr/>
        </p:nvSpPr>
        <p:spPr>
          <a:xfrm>
            <a:off x="182957" y="2132856"/>
            <a:ext cx="4891325" cy="828001"/>
          </a:xfrm>
          <a:prstGeom prst="wedgeRoundRectCallout">
            <a:avLst>
              <a:gd name="adj1" fmla="val 61923"/>
              <a:gd name="adj2" fmla="val 3222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chemeClr val="tx1"/>
                </a:solidFill>
                <a:cs typeface="B Nazanin" pitchFamily="2" charset="-78"/>
              </a:rPr>
              <a:t>اعتماد به رهبری و راهبری ولایت فقیه</a:t>
            </a:r>
            <a:endParaRPr lang="en-US" sz="2800" b="1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24" name="Rounded Rectangular Callout 23"/>
          <p:cNvSpPr/>
          <p:nvPr/>
        </p:nvSpPr>
        <p:spPr>
          <a:xfrm>
            <a:off x="179512" y="3105055"/>
            <a:ext cx="4891325" cy="828001"/>
          </a:xfrm>
          <a:prstGeom prst="wedgeRoundRectCallout">
            <a:avLst>
              <a:gd name="adj1" fmla="val 61923"/>
              <a:gd name="adj2" fmla="val 3222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chemeClr val="tx1"/>
                </a:solidFill>
                <a:cs typeface="B Nazanin" pitchFamily="2" charset="-78"/>
              </a:rPr>
              <a:t>قیام گسترده مردم بعد از ناتوانی نخبگان در حل مشکل</a:t>
            </a:r>
            <a:endParaRPr lang="en-US" sz="2800" b="1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25" name="Rounded Rectangular Callout 24"/>
          <p:cNvSpPr/>
          <p:nvPr/>
        </p:nvSpPr>
        <p:spPr>
          <a:xfrm>
            <a:off x="184730" y="4113167"/>
            <a:ext cx="4891325" cy="828001"/>
          </a:xfrm>
          <a:prstGeom prst="wedgeRoundRectCallout">
            <a:avLst>
              <a:gd name="adj1" fmla="val 61923"/>
              <a:gd name="adj2" fmla="val 3222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chemeClr val="tx1"/>
                </a:solidFill>
                <a:cs typeface="B Nazanin" pitchFamily="2" charset="-78"/>
              </a:rPr>
              <a:t>خودجوش بودن حضور حماسی</a:t>
            </a:r>
            <a:endParaRPr lang="en-US" sz="2800" b="1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26" name="Rounded Rectangular Callout 25"/>
          <p:cNvSpPr/>
          <p:nvPr/>
        </p:nvSpPr>
        <p:spPr>
          <a:xfrm>
            <a:off x="179512" y="5121279"/>
            <a:ext cx="4891325" cy="828001"/>
          </a:xfrm>
          <a:prstGeom prst="wedgeRoundRectCallout">
            <a:avLst>
              <a:gd name="adj1" fmla="val 61923"/>
              <a:gd name="adj2" fmla="val 3222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chemeClr val="tx1"/>
                </a:solidFill>
                <a:cs typeface="B Nazanin" pitchFamily="2" charset="-78"/>
              </a:rPr>
              <a:t>فراجناحی بودن حرکت مردمی</a:t>
            </a:r>
            <a:endParaRPr lang="en-US" sz="2800" b="1" dirty="0">
              <a:solidFill>
                <a:schemeClr val="tx1"/>
              </a:solidFill>
              <a:cs typeface="B Nazanin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Ribbon 1"/>
          <p:cNvSpPr/>
          <p:nvPr/>
        </p:nvSpPr>
        <p:spPr>
          <a:xfrm>
            <a:off x="5220072" y="188640"/>
            <a:ext cx="3695329" cy="1728192"/>
          </a:xfrm>
          <a:prstGeom prst="ribbon">
            <a:avLst>
              <a:gd name="adj1" fmla="val 12748"/>
              <a:gd name="adj2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cs typeface="B Zar" pitchFamily="2" charset="-78"/>
              </a:rPr>
              <a:t>درس های</a:t>
            </a:r>
          </a:p>
          <a:p>
            <a:pPr algn="ctr"/>
            <a:r>
              <a:rPr lang="fa-IR" sz="2800" b="1" dirty="0" smtClean="0">
                <a:cs typeface="B Zar" pitchFamily="2" charset="-78"/>
              </a:rPr>
              <a:t>نهم دی</a:t>
            </a:r>
          </a:p>
          <a:p>
            <a:pPr algn="ctr"/>
            <a:r>
              <a:rPr lang="fa-IR" sz="2800" b="1" dirty="0" smtClean="0">
                <a:cs typeface="B Zar" pitchFamily="2" charset="-78"/>
              </a:rPr>
              <a:t>برای امروز</a:t>
            </a:r>
            <a:endParaRPr lang="en-US" sz="2800" b="1" dirty="0">
              <a:cs typeface="B Za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75231" y="2132856"/>
            <a:ext cx="24352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a-IR" sz="2400" b="1" dirty="0" smtClean="0">
                <a:cs typeface="B Zar" pitchFamily="2" charset="-78"/>
              </a:rPr>
              <a:t>صیانت از اقتدار نظام</a:t>
            </a:r>
            <a:endParaRPr lang="en-US" sz="2400" b="1" dirty="0">
              <a:cs typeface="B Zar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63987" y="2708920"/>
            <a:ext cx="30380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a-IR" sz="2400" b="1" dirty="0" smtClean="0">
                <a:solidFill>
                  <a:schemeClr val="accent6">
                    <a:lumMod val="50000"/>
                  </a:schemeClr>
                </a:solidFill>
                <a:cs typeface="B Zar" pitchFamily="2" charset="-78"/>
              </a:rPr>
              <a:t>ضرورت حفظ امنیت کشور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cs typeface="B Zar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7663" y="3356992"/>
            <a:ext cx="34243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a-IR" sz="2400" b="1" dirty="0" smtClean="0">
                <a:cs typeface="B Zar" pitchFamily="2" charset="-78"/>
              </a:rPr>
              <a:t>مردم پایه بودن انقلاب اسلامی</a:t>
            </a:r>
            <a:endParaRPr lang="en-US" sz="2400" b="1" dirty="0">
              <a:cs typeface="B Zar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88610" y="3975447"/>
            <a:ext cx="441338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lang="fa-IR" sz="2400" b="1" dirty="0" smtClean="0">
                <a:cs typeface="B Zar" pitchFamily="2" charset="-78"/>
              </a:rPr>
              <a:t>ضرورت توجه به جنگ رسانه ای دشمن</a:t>
            </a:r>
            <a:endParaRPr lang="en-US" sz="2400" b="1" dirty="0">
              <a:cs typeface="B Zar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3165" y="4581128"/>
            <a:ext cx="60388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a-IR" sz="2400" b="1" dirty="0" smtClean="0">
                <a:solidFill>
                  <a:srgbClr val="002060"/>
                </a:solidFill>
                <a:cs typeface="B Zar" pitchFamily="2" charset="-78"/>
              </a:rPr>
              <a:t>فصل الخطاب بودن بیانات رهبرمعظم انقلاب </a:t>
            </a:r>
            <a:r>
              <a:rPr lang="fa-IR" sz="2400" b="1" baseline="-25000" dirty="0" smtClean="0">
                <a:solidFill>
                  <a:srgbClr val="002060"/>
                </a:solidFill>
                <a:cs typeface="B Zar" pitchFamily="2" charset="-78"/>
              </a:rPr>
              <a:t>(مد ظله العالی)</a:t>
            </a:r>
            <a:endParaRPr lang="en-US" sz="2400" b="1" baseline="-25000" dirty="0">
              <a:solidFill>
                <a:srgbClr val="002060"/>
              </a:solidFill>
              <a:cs typeface="B Zar" pitchFamily="2" charset="-78"/>
            </a:endParaRPr>
          </a:p>
        </p:txBody>
      </p:sp>
      <p:cxnSp>
        <p:nvCxnSpPr>
          <p:cNvPr id="19" name="Straight Arrow Connector 18"/>
          <p:cNvCxnSpPr>
            <a:stCxn id="2" idx="2"/>
            <a:endCxn id="4" idx="3"/>
          </p:cNvCxnSpPr>
          <p:nvPr/>
        </p:nvCxnSpPr>
        <p:spPr>
          <a:xfrm flipH="1">
            <a:off x="6210513" y="1916832"/>
            <a:ext cx="857224" cy="44685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2" idx="2"/>
            <a:endCxn id="5" idx="3"/>
          </p:cNvCxnSpPr>
          <p:nvPr/>
        </p:nvCxnSpPr>
        <p:spPr>
          <a:xfrm flipH="1">
            <a:off x="6201998" y="1916832"/>
            <a:ext cx="865739" cy="102292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" idx="2"/>
            <a:endCxn id="6" idx="3"/>
          </p:cNvCxnSpPr>
          <p:nvPr/>
        </p:nvCxnSpPr>
        <p:spPr>
          <a:xfrm flipH="1">
            <a:off x="6201998" y="1916832"/>
            <a:ext cx="865739" cy="167099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" idx="2"/>
            <a:endCxn id="7" idx="3"/>
          </p:cNvCxnSpPr>
          <p:nvPr/>
        </p:nvCxnSpPr>
        <p:spPr>
          <a:xfrm flipH="1">
            <a:off x="6201998" y="1916832"/>
            <a:ext cx="865739" cy="22894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" idx="2"/>
            <a:endCxn id="8" idx="3"/>
          </p:cNvCxnSpPr>
          <p:nvPr/>
        </p:nvCxnSpPr>
        <p:spPr>
          <a:xfrm flipH="1">
            <a:off x="6201998" y="1916832"/>
            <a:ext cx="865739" cy="289512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&quot;No&quot; Symbol 1"/>
          <p:cNvSpPr/>
          <p:nvPr/>
        </p:nvSpPr>
        <p:spPr>
          <a:xfrm>
            <a:off x="1979712" y="838200"/>
            <a:ext cx="5184576" cy="4174976"/>
          </a:xfrm>
          <a:prstGeom prst="noSmoking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3800" b="1" dirty="0" smtClean="0">
                <a:solidFill>
                  <a:schemeClr val="tx1"/>
                </a:solidFill>
                <a:cs typeface="B Zar" pitchFamily="2" charset="-78"/>
              </a:rPr>
              <a:t>پایان</a:t>
            </a:r>
            <a:endParaRPr lang="en-US" sz="13800" b="1" dirty="0">
              <a:solidFill>
                <a:schemeClr val="tx1"/>
              </a:solidFill>
              <a:cs typeface="B Zar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389</TotalTime>
  <Words>375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Angles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hamid ebrahimi</dc:creator>
  <cp:lastModifiedBy>kargar</cp:lastModifiedBy>
  <cp:revision>45</cp:revision>
  <dcterms:created xsi:type="dcterms:W3CDTF">2012-11-18T12:38:19Z</dcterms:created>
  <dcterms:modified xsi:type="dcterms:W3CDTF">2018-12-28T17:54:38Z</dcterms:modified>
</cp:coreProperties>
</file>