
<file path=[Content_Types].xml><?xml version="1.0" encoding="utf-8"?>
<Types xmlns="http://schemas.openxmlformats.org/package/2006/content-types">
  <Default Extension="bmp" ContentType="image/bmp"/>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80" r:id="rId1"/>
  </p:sldMasterIdLst>
  <p:sldIdLst>
    <p:sldId id="311" r:id="rId2"/>
    <p:sldId id="312" r:id="rId3"/>
    <p:sldId id="321" r:id="rId4"/>
    <p:sldId id="256" r:id="rId5"/>
    <p:sldId id="257" r:id="rId6"/>
    <p:sldId id="258" r:id="rId7"/>
    <p:sldId id="259" r:id="rId8"/>
    <p:sldId id="260" r:id="rId9"/>
    <p:sldId id="313" r:id="rId10"/>
    <p:sldId id="261" r:id="rId11"/>
    <p:sldId id="262" r:id="rId12"/>
    <p:sldId id="263" r:id="rId13"/>
    <p:sldId id="264" r:id="rId14"/>
    <p:sldId id="265" r:id="rId15"/>
    <p:sldId id="266" r:id="rId16"/>
    <p:sldId id="267" r:id="rId17"/>
    <p:sldId id="314" r:id="rId18"/>
    <p:sldId id="268" r:id="rId19"/>
    <p:sldId id="269" r:id="rId20"/>
    <p:sldId id="270" r:id="rId21"/>
    <p:sldId id="271" r:id="rId22"/>
    <p:sldId id="272" r:id="rId23"/>
    <p:sldId id="273" r:id="rId24"/>
    <p:sldId id="274" r:id="rId25"/>
    <p:sldId id="315" r:id="rId26"/>
    <p:sldId id="275" r:id="rId27"/>
    <p:sldId id="276" r:id="rId28"/>
    <p:sldId id="277" r:id="rId29"/>
    <p:sldId id="278" r:id="rId30"/>
    <p:sldId id="279" r:id="rId31"/>
    <p:sldId id="280" r:id="rId32"/>
    <p:sldId id="281" r:id="rId33"/>
    <p:sldId id="322"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986" autoAdjust="0"/>
    <p:restoredTop sz="94660"/>
  </p:normalViewPr>
  <p:slideViewPr>
    <p:cSldViewPr snapToGrid="0">
      <p:cViewPr>
        <p:scale>
          <a:sx n="81" d="100"/>
          <a:sy n="81" d="100"/>
        </p:scale>
        <p:origin x="-270" y="20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80902" y="1275025"/>
            <a:ext cx="7182197" cy="4307950"/>
          </a:xfrm>
          <a:prstGeom prst="rect">
            <a:avLst/>
          </a:prstGeom>
          <a:solidFill>
            <a:sysClr val="window" lastClr="FFFFFF"/>
          </a:solidFill>
          <a:ln w="6350" cap="flat" cmpd="sng" algn="ctr">
            <a:solidFill>
              <a:schemeClr val="tx1">
                <a:lumMod val="75000"/>
              </a:schemeClr>
            </a:solidFill>
            <a:prstDash val="solid"/>
          </a:ln>
          <a:effectLst>
            <a:outerShdw blurRad="63500" algn="ctr" rotWithShape="0">
              <a:prstClr val="black">
                <a:alpha val="40000"/>
              </a:prstClr>
            </a:outerShdw>
            <a:softEdge rad="0"/>
          </a:effectLst>
        </p:spPr>
      </p:sp>
      <p:sp>
        <p:nvSpPr>
          <p:cNvPr id="11" name="Rectangle 10"/>
          <p:cNvSpPr/>
          <p:nvPr/>
        </p:nvSpPr>
        <p:spPr>
          <a:xfrm>
            <a:off x="1088136" y="1385316"/>
            <a:ext cx="6967728" cy="4087368"/>
          </a:xfrm>
          <a:prstGeom prst="rect">
            <a:avLst/>
          </a:prstGeom>
          <a:solidFill>
            <a:schemeClr val="bg2"/>
          </a:solidFill>
          <a:ln w="6350" cap="sq" cmpd="sng" algn="ctr">
            <a:noFill/>
            <a:prstDash val="solid"/>
            <a:miter lim="800000"/>
          </a:ln>
          <a:effectLst/>
        </p:spPr>
      </p:sp>
      <p:sp>
        <p:nvSpPr>
          <p:cNvPr id="15" name="Rectangle 14"/>
          <p:cNvSpPr/>
          <p:nvPr/>
        </p:nvSpPr>
        <p:spPr>
          <a:xfrm>
            <a:off x="3794760" y="1274764"/>
            <a:ext cx="1554480" cy="640080"/>
          </a:xfrm>
          <a:prstGeom prst="rect">
            <a:avLst/>
          </a:prstGeom>
          <a:solidFill>
            <a:schemeClr val="accent1"/>
          </a:solidFill>
          <a:ln>
            <a:noFill/>
          </a:ln>
          <a:effectLst>
            <a:outerShdw blurRad="38100" dist="635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3886200" y="1274765"/>
            <a:ext cx="1371600" cy="548640"/>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71281" y="2091263"/>
            <a:ext cx="6801440" cy="2590800"/>
          </a:xfrm>
        </p:spPr>
        <p:txBody>
          <a:bodyPr tIns="45720" bIns="45720" anchor="ctr">
            <a:noAutofit/>
          </a:bodyPr>
          <a:lstStyle>
            <a:lvl1pPr algn="ctr">
              <a:lnSpc>
                <a:spcPct val="83000"/>
              </a:lnSpc>
              <a:defRPr kumimoji="0" lang="en-US" sz="6200" b="0" i="0" u="none" strike="noStrike" kern="1200" cap="all" spc="-100" normalizeH="0" baseline="0">
                <a:ln>
                  <a:noFill/>
                </a:ln>
                <a:solidFill>
                  <a:sysClr val="window" lastClr="FFFFFF"/>
                </a:solidFill>
                <a:effectLst>
                  <a:outerShdw blurRad="38100" dist="12700" dir="2700000" algn="tl" rotWithShape="0">
                    <a:prstClr val="black">
                      <a:alpha val="40000"/>
                    </a:prstClr>
                  </a:outerShdw>
                </a:effectLst>
                <a:uLnTx/>
                <a:uFillTx/>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171575" y="4682062"/>
            <a:ext cx="6803136" cy="502920"/>
          </a:xfrm>
        </p:spPr>
        <p:txBody>
          <a:bodyPr>
            <a:normAutofit/>
          </a:bodyPr>
          <a:lstStyle>
            <a:lvl1pPr marL="0" indent="0" algn="ctr">
              <a:spcBef>
                <a:spcPts val="0"/>
              </a:spcBef>
              <a:buNone/>
              <a:defRPr sz="1400" spc="80" baseline="0">
                <a:solidFill>
                  <a:schemeClr val="tx2"/>
                </a:solidFill>
              </a:defRPr>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vl6pPr marL="2286000" indent="0" algn="ctr">
              <a:buNone/>
              <a:defRPr sz="1400"/>
            </a:lvl6pPr>
            <a:lvl7pPr marL="2743200" indent="0" algn="ctr">
              <a:buNone/>
              <a:defRPr sz="1400"/>
            </a:lvl7pPr>
            <a:lvl8pPr marL="3200400" indent="0" algn="ctr">
              <a:buNone/>
              <a:defRPr sz="1400"/>
            </a:lvl8pPr>
            <a:lvl9pPr marL="3657600" indent="0" algn="ctr">
              <a:buNone/>
              <a:defRPr sz="14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3931920" y="1334222"/>
            <a:ext cx="1280160" cy="457200"/>
          </a:xfrm>
        </p:spPr>
        <p:txBody>
          <a:bodyPr/>
          <a:lstStyle>
            <a:lvl1pPr algn="ctr">
              <a:defRPr sz="1100" spc="0" baseline="0">
                <a:solidFill>
                  <a:srgbClr val="FFFFFF"/>
                </a:solidFill>
                <a:latin typeface="+mn-lt"/>
              </a:defRPr>
            </a:lvl1pPr>
          </a:lstStyle>
          <a:p>
            <a:fld id="{03FCE02C-6EC6-4E09-BC2C-9FDED4DE236E}" type="datetimeFigureOut">
              <a:rPr lang="en-US" smtClean="0"/>
              <a:t>2/4/2019</a:t>
            </a:fld>
            <a:endParaRPr lang="en-US" dirty="0"/>
          </a:p>
        </p:txBody>
      </p:sp>
      <p:sp>
        <p:nvSpPr>
          <p:cNvPr id="21" name="Footer Placeholder 20"/>
          <p:cNvSpPr>
            <a:spLocks noGrp="1"/>
          </p:cNvSpPr>
          <p:nvPr>
            <p:ph type="ftr" sz="quarter" idx="11"/>
          </p:nvPr>
        </p:nvSpPr>
        <p:spPr>
          <a:xfrm>
            <a:off x="1104936" y="5211060"/>
            <a:ext cx="4429125" cy="228600"/>
          </a:xfrm>
        </p:spPr>
        <p:txBody>
          <a:bodyPr/>
          <a:lstStyle>
            <a:lvl1pPr algn="l">
              <a:defRPr sz="900">
                <a:solidFill>
                  <a:schemeClr val="tx2"/>
                </a:solidFill>
              </a:defRPr>
            </a:lvl1pPr>
          </a:lstStyle>
          <a:p>
            <a:endParaRPr lang="en-US" dirty="0"/>
          </a:p>
        </p:txBody>
      </p:sp>
      <p:sp>
        <p:nvSpPr>
          <p:cNvPr id="22" name="Slide Number Placeholder 21"/>
          <p:cNvSpPr>
            <a:spLocks noGrp="1"/>
          </p:cNvSpPr>
          <p:nvPr>
            <p:ph type="sldNum" sz="quarter" idx="12"/>
          </p:nvPr>
        </p:nvSpPr>
        <p:spPr>
          <a:xfrm>
            <a:off x="6455190" y="5212080"/>
            <a:ext cx="1583911" cy="228600"/>
          </a:xfrm>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79916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075A7A-4A9A-410F-B848-AB998ACC9419}" type="datetimeFigureOut">
              <a:rPr lang="en-US" smtClean="0"/>
              <a:pPr/>
              <a:t>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63236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0"/>
            <a:ext cx="177165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762000"/>
            <a:ext cx="6057900" cy="5257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5F3E88-2D66-4D17-B0FA-EA13CB20B2FF}" type="datetimeFigureOut">
              <a:rPr lang="en-US" smtClean="0"/>
              <a:pPr/>
              <a:t>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78424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D8F36E1-9596-4E98-8786-4A17C5D29C65}" type="datetimeFigureOut">
              <a:rPr lang="en-US" smtClean="0"/>
              <a:pPr/>
              <a:t>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25306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2" name="Rectangle 21"/>
          <p:cNvSpPr/>
          <p:nvPr/>
        </p:nvSpPr>
        <p:spPr>
          <a:xfrm>
            <a:off x="0" y="0"/>
            <a:ext cx="9144000"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980902" y="1275025"/>
            <a:ext cx="7182197" cy="4307950"/>
          </a:xfrm>
          <a:prstGeom prst="rect">
            <a:avLst/>
          </a:prstGeom>
          <a:solidFill>
            <a:schemeClr val="tx1"/>
          </a:solidFill>
          <a:ln w="6350" cap="flat" cmpd="sng" algn="ctr">
            <a:solidFill>
              <a:schemeClr val="tx1">
                <a:lumMod val="75000"/>
              </a:schemeClr>
            </a:solidFill>
            <a:prstDash val="solid"/>
          </a:ln>
          <a:effectLst>
            <a:outerShdw blurRad="63500" algn="ctr" rotWithShape="0">
              <a:prstClr val="black">
                <a:alpha val="40000"/>
              </a:prstClr>
            </a:outerShdw>
            <a:softEdge rad="0"/>
          </a:effectLst>
        </p:spPr>
      </p:sp>
      <p:sp>
        <p:nvSpPr>
          <p:cNvPr id="24" name="Rectangle 23"/>
          <p:cNvSpPr/>
          <p:nvPr/>
        </p:nvSpPr>
        <p:spPr>
          <a:xfrm>
            <a:off x="1088136" y="1385316"/>
            <a:ext cx="6967728" cy="4087368"/>
          </a:xfrm>
          <a:prstGeom prst="rect">
            <a:avLst/>
          </a:prstGeom>
          <a:solidFill>
            <a:schemeClr val="bg2"/>
          </a:solidFill>
          <a:ln w="6350" cap="sq" cmpd="sng" algn="ctr">
            <a:noFill/>
            <a:prstDash val="solid"/>
            <a:miter lim="800000"/>
          </a:ln>
          <a:effectLst/>
        </p:spPr>
      </p:sp>
      <p:sp>
        <p:nvSpPr>
          <p:cNvPr id="30" name="Rectangle 29"/>
          <p:cNvSpPr/>
          <p:nvPr/>
        </p:nvSpPr>
        <p:spPr>
          <a:xfrm>
            <a:off x="3794760" y="1274764"/>
            <a:ext cx="1554480" cy="640080"/>
          </a:xfrm>
          <a:prstGeom prst="rect">
            <a:avLst/>
          </a:prstGeom>
          <a:solidFill>
            <a:schemeClr val="accent1"/>
          </a:solidFill>
          <a:ln>
            <a:noFill/>
          </a:ln>
          <a:effectLst>
            <a:outerShdw blurRad="38100" dist="635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3886200" y="1274765"/>
            <a:ext cx="1371600" cy="548640"/>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172717" y="2094309"/>
            <a:ext cx="6803136" cy="2587752"/>
          </a:xfrm>
        </p:spPr>
        <p:txBody>
          <a:bodyPr anchor="ctr">
            <a:noAutofit/>
          </a:bodyPr>
          <a:lstStyle>
            <a:lvl1pPr algn="ctr">
              <a:lnSpc>
                <a:spcPct val="83000"/>
              </a:lnSpc>
              <a:defRPr kumimoji="0" lang="en-US" sz="6200" b="0" i="0" u="none" strike="noStrike" kern="1200" cap="all" spc="-100" normalizeH="0" baseline="0" dirty="0">
                <a:ln>
                  <a:noFill/>
                </a:ln>
                <a:solidFill>
                  <a:sysClr val="window" lastClr="FFFFFF"/>
                </a:solidFill>
                <a:effectLst>
                  <a:outerShdw blurRad="38100" dist="12700" dir="2700000" algn="tl" rotWithShape="0">
                    <a:prstClr val="black">
                      <a:alpha val="40000"/>
                    </a:prstClr>
                  </a:outerShdw>
                </a:effectLst>
                <a:uLnTx/>
                <a:uFillTx/>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2718" y="4682062"/>
            <a:ext cx="6803136" cy="502920"/>
          </a:xfrm>
        </p:spPr>
        <p:txBody>
          <a:bodyPr anchor="t">
            <a:normAutofit/>
          </a:bodyPr>
          <a:lstStyle>
            <a:lvl1pPr marL="0" indent="0" algn="ctr">
              <a:buNone/>
              <a:defRPr sz="1400">
                <a:solidFill>
                  <a:schemeClr val="tx2"/>
                </a:solidFill>
                <a:effectLst/>
              </a:defRPr>
            </a:lvl1pPr>
            <a:lvl2pPr marL="457200" indent="0">
              <a:buNone/>
              <a:defRPr sz="1400">
                <a:solidFill>
                  <a:schemeClr val="tx1">
                    <a:tint val="75000"/>
                  </a:schemeClr>
                </a:solidFill>
              </a:defRPr>
            </a:lvl2pPr>
            <a:lvl3pPr marL="914400" indent="0">
              <a:buNone/>
              <a:defRPr sz="14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3931920" y="1332914"/>
            <a:ext cx="1280160" cy="457200"/>
          </a:xfrm>
        </p:spPr>
        <p:txBody>
          <a:bodyPr/>
          <a:lstStyle>
            <a:lvl1pPr algn="ctr">
              <a:defRPr lang="en-US" sz="1100" kern="1200" spc="0" baseline="0">
                <a:solidFill>
                  <a:srgbClr val="FFFFFF"/>
                </a:solidFill>
                <a:latin typeface="+mn-lt"/>
                <a:ea typeface="+mn-ea"/>
                <a:cs typeface="+mn-cs"/>
              </a:defRPr>
            </a:lvl1pPr>
          </a:lstStyle>
          <a:p>
            <a:fld id="{EE4D1A55-63BC-4BA2-9538-7DDEADA10621}" type="datetimeFigureOut">
              <a:rPr lang="en-US" smtClean="0"/>
              <a:t>2/4/2019</a:t>
            </a:fld>
            <a:endParaRPr lang="en-US" dirty="0"/>
          </a:p>
        </p:txBody>
      </p:sp>
      <p:sp>
        <p:nvSpPr>
          <p:cNvPr id="5" name="Footer Placeholder 4"/>
          <p:cNvSpPr>
            <a:spLocks noGrp="1"/>
          </p:cNvSpPr>
          <p:nvPr>
            <p:ph type="ftr" sz="quarter" idx="11"/>
          </p:nvPr>
        </p:nvSpPr>
        <p:spPr>
          <a:xfrm>
            <a:off x="1104679" y="5211060"/>
            <a:ext cx="4430268" cy="228600"/>
          </a:xfrm>
        </p:spPr>
        <p:txBody>
          <a:bodyPr/>
          <a:lstStyle>
            <a:lvl1pPr algn="l">
              <a:defRPr>
                <a:solidFill>
                  <a:schemeClr val="tx2"/>
                </a:solidFill>
              </a:defRPr>
            </a:lvl1pPr>
          </a:lstStyle>
          <a:p>
            <a:endParaRPr lang="en-US" dirty="0"/>
          </a:p>
        </p:txBody>
      </p:sp>
      <p:sp>
        <p:nvSpPr>
          <p:cNvPr id="6" name="Slide Number Placeholder 5"/>
          <p:cNvSpPr>
            <a:spLocks noGrp="1"/>
          </p:cNvSpPr>
          <p:nvPr>
            <p:ph type="sldNum" sz="quarter" idx="12"/>
          </p:nvPr>
        </p:nvSpPr>
        <p:spPr>
          <a:xfrm>
            <a:off x="6453378" y="5211060"/>
            <a:ext cx="1584198" cy="228600"/>
          </a:xfrm>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23465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3152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488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6D01ABB-8821-4BF5-97A9-E1A66ACAEAA9}" type="datetimeFigureOut">
              <a:rPr lang="en-US" smtClean="0"/>
              <a:pPr/>
              <a:t>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11665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31520" y="2074334"/>
            <a:ext cx="365760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31520" y="2755898"/>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2074334"/>
            <a:ext cx="365760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754880" y="2756581"/>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0C37B1C-D4A1-4A4F-A470-80868146AFC5}" type="datetimeFigureOut">
              <a:rPr lang="en-US" smtClean="0"/>
              <a:pPr/>
              <a:t>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63867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D31D1B9-F39E-471E-80A9-595CAA5664AD}" type="datetimeFigureOut">
              <a:rPr lang="en-US" smtClean="0"/>
              <a:pPr/>
              <a:t>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17129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FCEABC-E2B9-4606-A74F-CB06AF596887}" type="datetimeFigureOut">
              <a:rPr lang="en-US" smtClean="0"/>
              <a:pPr/>
              <a:t>2/4/2019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02444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3" name="Rectangle 12"/>
          <p:cNvSpPr/>
          <p:nvPr/>
        </p:nvSpPr>
        <p:spPr>
          <a:xfrm>
            <a:off x="307336" y="292608"/>
            <a:ext cx="6163056" cy="6272784"/>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84147" y="173736"/>
            <a:ext cx="6398514" cy="6510528"/>
          </a:xfrm>
          <a:prstGeom prst="rect">
            <a:avLst/>
          </a:prstGeom>
          <a:no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6765290" y="173736"/>
            <a:ext cx="2194560" cy="651052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7392"/>
            <a:ext cx="1823085" cy="1645920"/>
          </a:xfrm>
        </p:spPr>
        <p:txBody>
          <a:bodyPr anchor="b">
            <a:normAutofit/>
          </a:bodyPr>
          <a:lstStyle>
            <a:lvl1pPr algn="l" defTabSz="914400" rtl="0" eaLnBrk="1" latinLnBrk="0" hangingPunct="1">
              <a:lnSpc>
                <a:spcPct val="90000"/>
              </a:lnSpc>
              <a:spcBef>
                <a:spcPct val="0"/>
              </a:spcBef>
              <a:buNone/>
              <a:defRPr lang="en-US" sz="2400" b="0" kern="1200" cap="none" spc="0" baseline="0" dirty="0">
                <a:solidFill>
                  <a:schemeClr val="bg1"/>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68976" y="907143"/>
            <a:ext cx="5428856" cy="5043714"/>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72300" y="2286000"/>
            <a:ext cx="1823085" cy="3505200"/>
          </a:xfrm>
        </p:spPr>
        <p:txBody>
          <a:bodyPr>
            <a:normAutofit/>
          </a:bodyPr>
          <a:lstStyle>
            <a:lvl1pPr marL="0" indent="0">
              <a:lnSpc>
                <a:spcPct val="110000"/>
              </a:lnSpc>
              <a:spcBef>
                <a:spcPts val="800"/>
              </a:spcBef>
              <a:buNone/>
              <a:defRPr sz="13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FA8850A0-01A3-4F4E-AA52-F716A9BFD4EB}" type="datetimeFigureOut">
              <a:rPr lang="en-US" smtClean="0"/>
              <a:pPr/>
              <a:t>2/4/2019</a:t>
            </a:fld>
            <a:endParaRPr lang="en-US" dirty="0"/>
          </a:p>
        </p:txBody>
      </p:sp>
      <p:sp>
        <p:nvSpPr>
          <p:cNvPr id="9" name="Footer Placeholder 8"/>
          <p:cNvSpPr>
            <a:spLocks noGrp="1"/>
          </p:cNvSpPr>
          <p:nvPr>
            <p:ph type="ftr" sz="quarter" idx="11"/>
          </p:nvPr>
        </p:nvSpPr>
        <p:spPr>
          <a:xfrm>
            <a:off x="2505454" y="6265818"/>
            <a:ext cx="3950208" cy="274320"/>
          </a:xfrm>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7795258" y="6310086"/>
            <a:ext cx="1097280" cy="274320"/>
          </a:xfrm>
        </p:spPr>
        <p:txBody>
          <a:bodyPr/>
          <a:lstStyle>
            <a:lvl1pPr>
              <a:defRPr>
                <a:solidFill>
                  <a:schemeClr val="bg2"/>
                </a:solidFill>
              </a:defRPr>
            </a:lvl1pPr>
          </a:lstStyle>
          <a:p>
            <a:fld id="{4FAB73BC-B049-4115-A692-8D63A059BFB8}" type="slidenum">
              <a:rPr lang="en-US" smtClean="0"/>
              <a:pPr/>
              <a:t>‹#›</a:t>
            </a:fld>
            <a:endParaRPr lang="en-US" dirty="0"/>
          </a:p>
        </p:txBody>
      </p:sp>
      <p:sp>
        <p:nvSpPr>
          <p:cNvPr id="12" name="Rectangle 11"/>
          <p:cNvSpPr/>
          <p:nvPr/>
        </p:nvSpPr>
        <p:spPr>
          <a:xfrm>
            <a:off x="6884162" y="292608"/>
            <a:ext cx="1956816" cy="6272784"/>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41738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6765290" y="173736"/>
            <a:ext cx="2194560" cy="6510528"/>
          </a:xfrm>
          <a:prstGeom prst="rect">
            <a:avLst/>
          </a:prstGeom>
          <a:solidFill>
            <a:schemeClr val="tx1"/>
          </a:solidFill>
          <a:ln w="635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6884162" y="292608"/>
            <a:ext cx="1956816" cy="6272784"/>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3504"/>
            <a:ext cx="1824228" cy="1645920"/>
          </a:xfrm>
        </p:spPr>
        <p:txBody>
          <a:bodyPr anchor="b">
            <a:noAutofit/>
          </a:bodyPr>
          <a:lstStyle>
            <a:lvl1pPr algn="l">
              <a:defRPr sz="2400" b="0">
                <a:solidFill>
                  <a:schemeClr val="tx1"/>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1449" y="173736"/>
            <a:ext cx="6398514" cy="6510528"/>
          </a:xfrm>
          <a:solidFill>
            <a:schemeClr val="bg1">
              <a:lumMod val="50000"/>
              <a:lumOff val="5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972300" y="2286000"/>
            <a:ext cx="1824228" cy="3502152"/>
          </a:xfrm>
        </p:spPr>
        <p:txBody>
          <a:bodyPr>
            <a:normAutofit/>
          </a:bodyPr>
          <a:lstStyle>
            <a:lvl1pPr marL="0" indent="0" algn="l">
              <a:lnSpc>
                <a:spcPct val="110000"/>
              </a:lnSpc>
              <a:spcBef>
                <a:spcPts val="800"/>
              </a:spcBef>
              <a:buNone/>
              <a:defRPr sz="13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E5811CCA-BB49-46C7-A0E2-F42339750F9A}" type="datetimeFigureOut">
              <a:rPr lang="en-US" smtClean="0"/>
              <a:t>2/4/2019</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9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7797546" y="6309360"/>
            <a:ext cx="1097280" cy="274320"/>
          </a:xfrm>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52703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176022" y="173736"/>
            <a:ext cx="8791956" cy="6510528"/>
          </a:xfrm>
          <a:prstGeom prst="rect">
            <a:avLst/>
          </a:prstGeom>
          <a:solidFill>
            <a:schemeClr val="tx1"/>
          </a:solidFill>
          <a:ln w="6350" cap="flat" cmpd="sng" algn="ctr">
            <a:solidFill>
              <a:schemeClr val="tx1">
                <a:lumMod val="75000"/>
              </a:schemeClr>
            </a:solidFill>
            <a:prstDash val="solid"/>
          </a:ln>
          <a:effectLst>
            <a:softEdge rad="0"/>
          </a:effectLst>
        </p:spPr>
      </p:sp>
      <p:sp>
        <p:nvSpPr>
          <p:cNvPr id="9" name="Rectangle 8"/>
          <p:cNvSpPr/>
          <p:nvPr/>
        </p:nvSpPr>
        <p:spPr>
          <a:xfrm>
            <a:off x="292608" y="292608"/>
            <a:ext cx="8558784" cy="6272784"/>
          </a:xfrm>
          <a:prstGeom prst="rect">
            <a:avLst/>
          </a:prstGeom>
          <a:solidFill>
            <a:schemeClr val="bg2"/>
          </a:solidFill>
          <a:ln w="6350" cap="sq" cmpd="sng" algn="ctr">
            <a:noFill/>
            <a:prstDash val="solid"/>
            <a:miter lim="800000"/>
          </a:ln>
          <a:effectLst/>
        </p:spPr>
      </p:sp>
      <p:sp>
        <p:nvSpPr>
          <p:cNvPr id="2" name="Title Placeholder 1"/>
          <p:cNvSpPr>
            <a:spLocks noGrp="1"/>
          </p:cNvSpPr>
          <p:nvPr>
            <p:ph type="title"/>
          </p:nvPr>
        </p:nvSpPr>
        <p:spPr>
          <a:xfrm>
            <a:off x="731520" y="642594"/>
            <a:ext cx="768096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31520" y="2103120"/>
            <a:ext cx="7680960" cy="393192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07338" y="6265818"/>
            <a:ext cx="2057400" cy="274320"/>
          </a:xfrm>
          <a:prstGeom prst="rect">
            <a:avLst/>
          </a:prstGeom>
        </p:spPr>
        <p:txBody>
          <a:bodyPr vert="horz" lIns="91440" tIns="45720" rIns="91440" bIns="45720" rtlCol="0" anchor="b"/>
          <a:lstStyle>
            <a:lvl1pPr algn="l">
              <a:defRPr sz="900">
                <a:solidFill>
                  <a:schemeClr val="tx2"/>
                </a:solidFill>
              </a:defRPr>
            </a:lvl1pPr>
          </a:lstStyle>
          <a:p>
            <a:fld id="{17205CAA-4E5A-4223-BD55-C5D2841AC9EF}" type="datetimeFigureOut">
              <a:rPr lang="en-US" smtClean="0"/>
              <a:t>2/4/2019</a:t>
            </a:fld>
            <a:endParaRPr lang="en-US" dirty="0"/>
          </a:p>
        </p:txBody>
      </p:sp>
      <p:sp>
        <p:nvSpPr>
          <p:cNvPr id="5" name="Footer Placeholder 4"/>
          <p:cNvSpPr>
            <a:spLocks noGrp="1"/>
          </p:cNvSpPr>
          <p:nvPr>
            <p:ph type="ftr" sz="quarter" idx="3"/>
          </p:nvPr>
        </p:nvSpPr>
        <p:spPr>
          <a:xfrm>
            <a:off x="2596896" y="6265818"/>
            <a:ext cx="3950208" cy="274320"/>
          </a:xfrm>
          <a:prstGeom prst="rect">
            <a:avLst/>
          </a:prstGeom>
        </p:spPr>
        <p:txBody>
          <a:bodyPr vert="horz" lIns="91440" tIns="45720" rIns="91440" bIns="45720" rtlCol="0" anchor="b"/>
          <a:lstStyle>
            <a:lvl1pPr algn="ctr">
              <a:defRPr sz="900">
                <a:solidFill>
                  <a:schemeClr val="tx2"/>
                </a:solidFill>
              </a:defRPr>
            </a:lvl1pPr>
          </a:lstStyle>
          <a:p>
            <a:endParaRPr lang="en-US" dirty="0"/>
          </a:p>
        </p:txBody>
      </p:sp>
      <p:sp>
        <p:nvSpPr>
          <p:cNvPr id="6" name="Slide Number Placeholder 5"/>
          <p:cNvSpPr>
            <a:spLocks noGrp="1"/>
          </p:cNvSpPr>
          <p:nvPr>
            <p:ph type="sldNum" sz="quarter" idx="4"/>
          </p:nvPr>
        </p:nvSpPr>
        <p:spPr>
          <a:xfrm>
            <a:off x="7743555" y="6265818"/>
            <a:ext cx="1097280" cy="274320"/>
          </a:xfrm>
          <a:prstGeom prst="rect">
            <a:avLst/>
          </a:prstGeom>
        </p:spPr>
        <p:txBody>
          <a:bodyPr vert="horz" lIns="91440" tIns="45720" rIns="91440" bIns="45720" rtlCol="0" anchor="b"/>
          <a:lstStyle>
            <a:lvl1pPr algn="r">
              <a:defRPr sz="900">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17911182"/>
      </p:ext>
    </p:extLst>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sldNum="0" hdr="0" ftr="0" dt="0"/>
  <p:txStyles>
    <p:titleStyle>
      <a:lvl1pPr algn="l" defTabSz="914400" rtl="0" eaLnBrk="1" latinLnBrk="0" hangingPunct="1">
        <a:lnSpc>
          <a:spcPct val="90000"/>
        </a:lnSpc>
        <a:spcBef>
          <a:spcPct val="0"/>
        </a:spcBef>
        <a:buNone/>
        <a:defRPr lang="en-US" sz="4000" kern="1200" cap="none" spc="0" baseline="0" dirty="0">
          <a:solidFill>
            <a:schemeClr val="tx1"/>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anose="020B0604020202020204"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397" y="824248"/>
            <a:ext cx="8046373" cy="4997003"/>
          </a:xfrm>
          <a:solidFill>
            <a:schemeClr val="accent2">
              <a:lumMod val="20000"/>
              <a:lumOff val="80000"/>
            </a:schemeClr>
          </a:solidFill>
        </p:spPr>
        <p:txBody>
          <a:bodyPr>
            <a:noAutofit/>
          </a:bodyPr>
          <a:lstStyle/>
          <a:p>
            <a:pPr algn="ctr" rtl="1"/>
            <a:r>
              <a:rPr lang="ar-SA" sz="9600" b="1" dirty="0" smtClean="0">
                <a:solidFill>
                  <a:srgbClr val="FF0000"/>
                </a:solidFill>
                <a:cs typeface="B Nazanin" panose="00000400000000000000" pitchFamily="2" charset="-78"/>
              </a:rPr>
              <a:t>جنگ </a:t>
            </a:r>
            <a:r>
              <a:rPr lang="ar-SA" sz="9600" b="1" dirty="0" smtClean="0">
                <a:solidFill>
                  <a:srgbClr val="00B050"/>
                </a:solidFill>
                <a:cs typeface="B Nazanin" panose="00000400000000000000" pitchFamily="2" charset="-78"/>
              </a:rPr>
              <a:t>اقتصادی</a:t>
            </a:r>
            <a:r>
              <a:rPr lang="fa-IR" sz="9600" b="1" dirty="0" smtClean="0">
                <a:solidFill>
                  <a:srgbClr val="00B050"/>
                </a:solidFill>
                <a:cs typeface="B Nazanin" panose="00000400000000000000" pitchFamily="2" charset="-78"/>
              </a:rPr>
              <a:t/>
            </a:r>
            <a:br>
              <a:rPr lang="fa-IR" sz="9600" b="1" dirty="0" smtClean="0">
                <a:solidFill>
                  <a:srgbClr val="00B050"/>
                </a:solidFill>
                <a:cs typeface="B Nazanin" panose="00000400000000000000" pitchFamily="2" charset="-78"/>
              </a:rPr>
            </a:br>
            <a:r>
              <a:rPr lang="fa-IR" sz="9600" b="1" dirty="0" smtClean="0">
                <a:solidFill>
                  <a:srgbClr val="FF0000"/>
                </a:solidFill>
                <a:cs typeface="B Nazanin" panose="00000400000000000000" pitchFamily="2" charset="-78"/>
              </a:rPr>
              <a:t/>
            </a:r>
            <a:br>
              <a:rPr lang="fa-IR" sz="9600" b="1" dirty="0" smtClean="0">
                <a:solidFill>
                  <a:srgbClr val="FF0000"/>
                </a:solidFill>
                <a:cs typeface="B Nazanin" panose="00000400000000000000" pitchFamily="2" charset="-78"/>
              </a:rPr>
            </a:br>
            <a:r>
              <a:rPr lang="fa-IR" sz="2400" b="1" dirty="0" smtClean="0">
                <a:solidFill>
                  <a:srgbClr val="00B0F0"/>
                </a:solidFill>
                <a:cs typeface="B Nazanin" panose="00000400000000000000" pitchFamily="2" charset="-78"/>
              </a:rPr>
              <a:t>گردآوری </a:t>
            </a:r>
            <a:r>
              <a:rPr lang="fa-IR" sz="2400" b="1" dirty="0" smtClean="0">
                <a:solidFill>
                  <a:srgbClr val="00B0F0"/>
                </a:solidFill>
                <a:cs typeface="B Nazanin" panose="00000400000000000000" pitchFamily="2" charset="-78"/>
              </a:rPr>
              <a:t>و تنظیم: رضا </a:t>
            </a:r>
            <a:r>
              <a:rPr lang="fa-IR" sz="2400" b="1" dirty="0" smtClean="0">
                <a:solidFill>
                  <a:srgbClr val="00B0F0"/>
                </a:solidFill>
                <a:cs typeface="B Nazanin" panose="00000400000000000000" pitchFamily="2" charset="-78"/>
              </a:rPr>
              <a:t>رحمتی</a:t>
            </a:r>
            <a:endParaRPr lang="en-US" sz="2400" b="1" dirty="0">
              <a:solidFill>
                <a:srgbClr val="00B0F0"/>
              </a:solidFill>
              <a:cs typeface="B Nazanin" panose="00000400000000000000" pitchFamily="2" charset="-78"/>
            </a:endParaRPr>
          </a:p>
        </p:txBody>
      </p:sp>
    </p:spTree>
    <p:extLst>
      <p:ext uri="{BB962C8B-B14F-4D97-AF65-F5344CB8AC3E}">
        <p14:creationId xmlns:p14="http://schemas.microsoft.com/office/powerpoint/2010/main" val="16983573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1575" y="2024009"/>
            <a:ext cx="6803136" cy="3380198"/>
          </a:xfrm>
        </p:spPr>
        <p:txBody>
          <a:bodyPr>
            <a:normAutofit/>
          </a:bodyPr>
          <a:lstStyle/>
          <a:p>
            <a:pPr rtl="1"/>
            <a:r>
              <a:rPr lang="fa-IR" sz="3200" dirty="0" smtClean="0">
                <a:cs typeface="B Nazanin" panose="00000400000000000000" pitchFamily="2" charset="-78"/>
              </a:rPr>
              <a:t>پیروزی </a:t>
            </a:r>
            <a:r>
              <a:rPr lang="fa-IR" sz="3200" dirty="0">
                <a:cs typeface="B Nazanin" panose="00000400000000000000" pitchFamily="2" charset="-78"/>
              </a:rPr>
              <a:t>انقلاب اسلامی دستش </a:t>
            </a:r>
            <a:r>
              <a:rPr lang="fa-IR" sz="3200" dirty="0" smtClean="0">
                <a:cs typeface="B Nazanin" panose="00000400000000000000" pitchFamily="2" charset="-78"/>
              </a:rPr>
              <a:t>را از منابع ایران کوتاه کرد. ابتدا </a:t>
            </a:r>
            <a:r>
              <a:rPr lang="fa-IR" sz="3200" dirty="0">
                <a:cs typeface="B Nazanin" panose="00000400000000000000" pitchFamily="2" charset="-78"/>
              </a:rPr>
              <a:t>جنگ </a:t>
            </a:r>
            <a:r>
              <a:rPr lang="fa-IR" sz="3200" dirty="0" smtClean="0">
                <a:cs typeface="B Nazanin" panose="00000400000000000000" pitchFamily="2" charset="-78"/>
              </a:rPr>
              <a:t>نظامی با </a:t>
            </a:r>
            <a:r>
              <a:rPr lang="fa-IR" sz="3200" dirty="0">
                <a:cs typeface="B Nazanin" panose="00000400000000000000" pitchFamily="2" charset="-78"/>
              </a:rPr>
              <a:t>کمک تسلیحاتی و مالی به رژیم بعث عراق </a:t>
            </a:r>
            <a:r>
              <a:rPr lang="fa-IR" sz="3200" dirty="0" smtClean="0">
                <a:cs typeface="B Nazanin" panose="00000400000000000000" pitchFamily="2" charset="-78"/>
              </a:rPr>
              <a:t>ودر همین حین تحریمهای مالی </a:t>
            </a:r>
            <a:r>
              <a:rPr lang="fa-IR" sz="3200" dirty="0" smtClean="0">
                <a:cs typeface="B Nazanin" panose="00000400000000000000" pitchFamily="2" charset="-78"/>
              </a:rPr>
              <a:t>و بانکی </a:t>
            </a:r>
            <a:r>
              <a:rPr lang="fa-IR" sz="3200" dirty="0" smtClean="0">
                <a:cs typeface="B Nazanin" panose="00000400000000000000" pitchFamily="2" charset="-78"/>
              </a:rPr>
              <a:t>را در پیش </a:t>
            </a:r>
            <a:r>
              <a:rPr lang="fa-IR" sz="3200" dirty="0" smtClean="0">
                <a:cs typeface="B Nazanin" panose="00000400000000000000" pitchFamily="2" charset="-78"/>
              </a:rPr>
              <a:t>گرفت. </a:t>
            </a:r>
            <a:r>
              <a:rPr lang="fa-IR" sz="3200" dirty="0" smtClean="0">
                <a:cs typeface="B Nazanin" panose="00000400000000000000" pitchFamily="2" charset="-78"/>
              </a:rPr>
              <a:t>پس </a:t>
            </a:r>
            <a:r>
              <a:rPr lang="fa-IR" sz="3200" dirty="0">
                <a:cs typeface="B Nazanin" panose="00000400000000000000" pitchFamily="2" charset="-78"/>
              </a:rPr>
              <a:t>از شکست مقوله جنگ </a:t>
            </a:r>
            <a:r>
              <a:rPr lang="fa-IR" sz="3200" dirty="0" smtClean="0">
                <a:cs typeface="B Nazanin" panose="00000400000000000000" pitchFamily="2" charset="-78"/>
              </a:rPr>
              <a:t>نظامی جنگ فرهنگی و همزمان جنگ </a:t>
            </a:r>
            <a:r>
              <a:rPr lang="fa-IR" sz="3200" dirty="0">
                <a:cs typeface="B Nazanin" panose="00000400000000000000" pitchFamily="2" charset="-78"/>
              </a:rPr>
              <a:t>اقتصادی </a:t>
            </a:r>
            <a:r>
              <a:rPr lang="fa-IR" sz="3200" dirty="0" smtClean="0">
                <a:cs typeface="B Nazanin" panose="00000400000000000000" pitchFamily="2" charset="-78"/>
              </a:rPr>
              <a:t>را جایگزین آن نمود. </a:t>
            </a:r>
            <a:endParaRPr lang="fa-IR" sz="3200" dirty="0">
              <a:cs typeface="B Nazanin" panose="00000400000000000000" pitchFamily="2" charset="-78"/>
            </a:endParaRPr>
          </a:p>
          <a:p>
            <a:pPr rtl="1"/>
            <a:endParaRPr lang="fa-IR" sz="3200" dirty="0">
              <a:cs typeface="B Nazanin" panose="00000400000000000000" pitchFamily="2" charset="-78"/>
            </a:endParaRPr>
          </a:p>
        </p:txBody>
      </p:sp>
    </p:spTree>
    <p:extLst>
      <p:ext uri="{BB962C8B-B14F-4D97-AF65-F5344CB8AC3E}">
        <p14:creationId xmlns:p14="http://schemas.microsoft.com/office/powerpoint/2010/main" val="37220280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1575" y="2024009"/>
            <a:ext cx="6803136" cy="3380198"/>
          </a:xfrm>
        </p:spPr>
        <p:txBody>
          <a:bodyPr>
            <a:normAutofit lnSpcReduction="10000"/>
          </a:bodyPr>
          <a:lstStyle/>
          <a:p>
            <a:pPr algn="just" rtl="1"/>
            <a:r>
              <a:rPr lang="fa-IR" sz="3200" dirty="0">
                <a:cs typeface="B Nazanin" panose="00000400000000000000" pitchFamily="2" charset="-78"/>
              </a:rPr>
              <a:t>متاسفانه پس از آن سالها مفهوم جنگ در اذهان عمومی ما بدرستی تعریف نشد و فقط جنگها را نظامی می دانیم. </a:t>
            </a:r>
            <a:r>
              <a:rPr lang="fa-IR" sz="3200" dirty="0" smtClean="0">
                <a:cs typeface="B Nazanin" panose="00000400000000000000" pitchFamily="2" charset="-78"/>
              </a:rPr>
              <a:t>امروز جنگ فرهنگی را کمی تبیین نموده ایم اما باید </a:t>
            </a:r>
            <a:r>
              <a:rPr lang="fa-IR" sz="3200" dirty="0">
                <a:cs typeface="B Nazanin" panose="00000400000000000000" pitchFamily="2" charset="-78"/>
              </a:rPr>
              <a:t>به سمتی پیش برویم که مفهوم جنگهای اقتصادی و فرهنگی را به نوجوانان و جوانان و حتی عموم مردم </a:t>
            </a:r>
            <a:r>
              <a:rPr lang="fa-IR" sz="3200" dirty="0" smtClean="0">
                <a:cs typeface="B Nazanin" panose="00000400000000000000" pitchFamily="2" charset="-78"/>
              </a:rPr>
              <a:t>به صورت </a:t>
            </a:r>
            <a:r>
              <a:rPr lang="fa-IR" sz="3200" dirty="0" smtClean="0">
                <a:cs typeface="B Nazanin" panose="00000400000000000000" pitchFamily="2" charset="-78"/>
              </a:rPr>
              <a:t>صحیح آموزش </a:t>
            </a:r>
            <a:r>
              <a:rPr lang="fa-IR" sz="3200" dirty="0">
                <a:cs typeface="B Nazanin" panose="00000400000000000000" pitchFamily="2" charset="-78"/>
              </a:rPr>
              <a:t>دهیم. </a:t>
            </a:r>
            <a:endParaRPr lang="en-US" sz="3200" dirty="0">
              <a:cs typeface="B Nazanin" panose="00000400000000000000" pitchFamily="2" charset="-78"/>
            </a:endParaRPr>
          </a:p>
        </p:txBody>
      </p:sp>
    </p:spTree>
    <p:extLst>
      <p:ext uri="{BB962C8B-B14F-4D97-AF65-F5344CB8AC3E}">
        <p14:creationId xmlns:p14="http://schemas.microsoft.com/office/powerpoint/2010/main" val="30183062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1575" y="2024009"/>
            <a:ext cx="6803136" cy="3380198"/>
          </a:xfrm>
        </p:spPr>
        <p:txBody>
          <a:bodyPr>
            <a:normAutofit lnSpcReduction="10000"/>
          </a:bodyPr>
          <a:lstStyle/>
          <a:p>
            <a:pPr algn="just" rtl="1"/>
            <a:r>
              <a:rPr lang="fa-IR" sz="3200" dirty="0">
                <a:cs typeface="B Nazanin" panose="00000400000000000000" pitchFamily="2" charset="-78"/>
              </a:rPr>
              <a:t>وقتی کشوری با توان نظامی خود به شما حمله می کند مجبور به دفاع کردن از خود هستید، آموزشهایی را می بینید، دوره هایی را می روید . اما آیا در جنگ اقتصادی چنین کرده ایم؟ آموزشی داده ایم؟ آیا راه حل داده </a:t>
            </a:r>
            <a:r>
              <a:rPr lang="fa-IR" sz="3200" dirty="0" smtClean="0">
                <a:cs typeface="B Nazanin" panose="00000400000000000000" pitchFamily="2" charset="-78"/>
              </a:rPr>
              <a:t>ایم</a:t>
            </a:r>
            <a:r>
              <a:rPr lang="fa-IR" sz="3200" dirty="0" smtClean="0">
                <a:cs typeface="B Nazanin" panose="00000400000000000000" pitchFamily="2" charset="-78"/>
              </a:rPr>
              <a:t>؟ در </a:t>
            </a:r>
            <a:r>
              <a:rPr lang="fa-IR" sz="3200" dirty="0" smtClean="0">
                <a:cs typeface="B Nazanin" panose="00000400000000000000" pitchFamily="2" charset="-78"/>
              </a:rPr>
              <a:t>جنگ اقتصادی چه کسانی باید فرماندهی وعملیاتی را در دست بگیرند؟ </a:t>
            </a:r>
            <a:endParaRPr lang="en-US" sz="3200" dirty="0">
              <a:cs typeface="B Nazanin" panose="00000400000000000000" pitchFamily="2" charset="-78"/>
            </a:endParaRPr>
          </a:p>
        </p:txBody>
      </p:sp>
    </p:spTree>
    <p:extLst>
      <p:ext uri="{BB962C8B-B14F-4D97-AF65-F5344CB8AC3E}">
        <p14:creationId xmlns:p14="http://schemas.microsoft.com/office/powerpoint/2010/main" val="42086512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1575" y="2024009"/>
            <a:ext cx="6803136" cy="3380198"/>
          </a:xfrm>
        </p:spPr>
        <p:txBody>
          <a:bodyPr>
            <a:normAutofit/>
          </a:bodyPr>
          <a:lstStyle/>
          <a:p>
            <a:pPr rtl="1"/>
            <a:r>
              <a:rPr lang="fa-IR" sz="3200" b="1" dirty="0">
                <a:solidFill>
                  <a:srgbClr val="FF0000"/>
                </a:solidFill>
                <a:cs typeface="B Nazanin" panose="00000400000000000000" pitchFamily="2" charset="-78"/>
              </a:rPr>
              <a:t>در جنگ اقتصادی دشمن به دنبال </a:t>
            </a:r>
            <a:r>
              <a:rPr lang="fa-IR" sz="3200" b="1" dirty="0" smtClean="0">
                <a:solidFill>
                  <a:srgbClr val="FF0000"/>
                </a:solidFill>
                <a:cs typeface="B Nazanin" panose="00000400000000000000" pitchFamily="2" charset="-78"/>
              </a:rPr>
              <a:t>چیست؟</a:t>
            </a:r>
            <a:endParaRPr lang="fa-IR" sz="3200" b="1" dirty="0">
              <a:solidFill>
                <a:srgbClr val="FF0000"/>
              </a:solidFill>
              <a:cs typeface="B Nazanin" panose="00000400000000000000" pitchFamily="2" charset="-78"/>
            </a:endParaRPr>
          </a:p>
          <a:p>
            <a:pPr rtl="1"/>
            <a:r>
              <a:rPr lang="fa-IR" sz="3200" dirty="0">
                <a:cs typeface="B Nazanin" panose="00000400000000000000" pitchFamily="2" charset="-78"/>
              </a:rPr>
              <a:t>اعمال تحریم‌های یک‌جانبه و محدودیت‌های مالی و تجاری، همواره یکی از ابزارهای غیرقانونی نظام سلطه برای وارد آوردن فشار به نظام جمهوری اسلامی ایران در طول </a:t>
            </a:r>
            <a:r>
              <a:rPr lang="fa-IR" sz="3200" dirty="0" smtClean="0">
                <a:cs typeface="B Nazanin" panose="00000400000000000000" pitchFamily="2" charset="-78"/>
              </a:rPr>
              <a:t>40 سال </a:t>
            </a:r>
            <a:r>
              <a:rPr lang="fa-IR" sz="3200" dirty="0">
                <a:cs typeface="B Nazanin" panose="00000400000000000000" pitchFamily="2" charset="-78"/>
              </a:rPr>
              <a:t>گذشته بوده و مرتباً بر حجم این تحریم‌ها افزوده ‌شده‌است. </a:t>
            </a:r>
            <a:endParaRPr lang="en-US" sz="3200" dirty="0">
              <a:cs typeface="B Nazanin" panose="00000400000000000000" pitchFamily="2" charset="-78"/>
            </a:endParaRPr>
          </a:p>
        </p:txBody>
      </p:sp>
    </p:spTree>
    <p:extLst>
      <p:ext uri="{BB962C8B-B14F-4D97-AF65-F5344CB8AC3E}">
        <p14:creationId xmlns:p14="http://schemas.microsoft.com/office/powerpoint/2010/main" val="15150852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1575" y="2024009"/>
            <a:ext cx="6803136" cy="3380198"/>
          </a:xfrm>
        </p:spPr>
        <p:txBody>
          <a:bodyPr>
            <a:normAutofit/>
          </a:bodyPr>
          <a:lstStyle/>
          <a:p>
            <a:pPr rtl="1"/>
            <a:r>
              <a:rPr lang="fa-IR" sz="3200" dirty="0">
                <a:cs typeface="B Nazanin" panose="00000400000000000000" pitchFamily="2" charset="-78"/>
              </a:rPr>
              <a:t>این وضعیت با اجرای تحریم خرید نفت، بانک مرکزی، کشتیرانی، بیمه و مانند آن از سوی نظام سلطه به اوج خود رسیده‌است، به گونه‌ای که از سال زمستان سال ۱۳۹۰ به تعبیر </a:t>
            </a:r>
            <a:r>
              <a:rPr lang="fa-IR" sz="3200" dirty="0" smtClean="0">
                <a:cs typeface="B Nazanin" panose="00000400000000000000" pitchFamily="2" charset="-78"/>
              </a:rPr>
              <a:t>امام خامنه ای </a:t>
            </a:r>
            <a:r>
              <a:rPr lang="fa-IR" sz="3200" dirty="0">
                <a:cs typeface="B Nazanin" panose="00000400000000000000" pitchFamily="2" charset="-78"/>
              </a:rPr>
              <a:t>(مدظله) این تحریم‌ها شکل یک جنگ تمام‌عیار اقتصادی به خود گرفته‌است.</a:t>
            </a:r>
            <a:endParaRPr lang="en-US" sz="3200" dirty="0">
              <a:cs typeface="B Nazanin" panose="00000400000000000000" pitchFamily="2" charset="-78"/>
            </a:endParaRPr>
          </a:p>
        </p:txBody>
      </p:sp>
    </p:spTree>
    <p:extLst>
      <p:ext uri="{BB962C8B-B14F-4D97-AF65-F5344CB8AC3E}">
        <p14:creationId xmlns:p14="http://schemas.microsoft.com/office/powerpoint/2010/main" val="11605593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1575" y="2024009"/>
            <a:ext cx="6803136" cy="3380198"/>
          </a:xfrm>
        </p:spPr>
        <p:txBody>
          <a:bodyPr>
            <a:normAutofit lnSpcReduction="10000"/>
          </a:bodyPr>
          <a:lstStyle/>
          <a:p>
            <a:pPr rtl="1"/>
            <a:r>
              <a:rPr lang="fa-IR" sz="3200" dirty="0">
                <a:cs typeface="B Nazanin" panose="00000400000000000000" pitchFamily="2" charset="-78"/>
              </a:rPr>
              <a:t>اولین گام در دفاع و مقابله با تهاجم دشمن آن است که هدف دشمن از این تهاجم به‌طور دقیق و قطعی شناسایی شود تا بتوان بهترین تاکتیک دفاعی را در مقابل او برگزید و به‌طور مؤثر در مقابل هجمه‌ها دفاع کرد. در پاسخ به این </a:t>
            </a:r>
            <a:r>
              <a:rPr lang="fa-IR" sz="3200" dirty="0" smtClean="0">
                <a:cs typeface="B Nazanin" panose="00000400000000000000" pitchFamily="2" charset="-78"/>
              </a:rPr>
              <a:t>سؤال که هدف دشمن در جنگ اقتصادی چیست؟ </a:t>
            </a:r>
            <a:r>
              <a:rPr lang="fa-IR" sz="3200" dirty="0">
                <a:cs typeface="B Nazanin" panose="00000400000000000000" pitchFamily="2" charset="-78"/>
              </a:rPr>
              <a:t>دو فرضیه را می‌توان طرح کرد؛</a:t>
            </a:r>
            <a:endParaRPr lang="en-US" sz="3200" dirty="0">
              <a:cs typeface="B Nazanin" panose="00000400000000000000" pitchFamily="2" charset="-78"/>
            </a:endParaRPr>
          </a:p>
        </p:txBody>
      </p:sp>
    </p:spTree>
    <p:extLst>
      <p:ext uri="{BB962C8B-B14F-4D97-AF65-F5344CB8AC3E}">
        <p14:creationId xmlns:p14="http://schemas.microsoft.com/office/powerpoint/2010/main" val="13374566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1575" y="2116475"/>
            <a:ext cx="6803136" cy="3287731"/>
          </a:xfrm>
        </p:spPr>
        <p:txBody>
          <a:bodyPr>
            <a:normAutofit/>
          </a:bodyPr>
          <a:lstStyle/>
          <a:p>
            <a:pPr rtl="1"/>
            <a:r>
              <a:rPr lang="fa-IR" sz="3200" dirty="0">
                <a:cs typeface="B Nazanin" panose="00000400000000000000" pitchFamily="2" charset="-78"/>
              </a:rPr>
              <a:t> </a:t>
            </a:r>
            <a:r>
              <a:rPr lang="fa-IR" sz="3200" dirty="0" smtClean="0">
                <a:cs typeface="B Nazanin" panose="00000400000000000000" pitchFamily="2" charset="-78"/>
              </a:rPr>
              <a:t>الف : فشار </a:t>
            </a:r>
            <a:r>
              <a:rPr lang="fa-IR" sz="3200" dirty="0">
                <a:cs typeface="B Nazanin" panose="00000400000000000000" pitchFamily="2" charset="-78"/>
              </a:rPr>
              <a:t>بر دولت ایران به منظور تغییر رفتار نظام خصوصاً در برنامه </a:t>
            </a:r>
            <a:r>
              <a:rPr lang="fa-IR" sz="3200" dirty="0" smtClean="0">
                <a:cs typeface="B Nazanin" panose="00000400000000000000" pitchFamily="2" charset="-78"/>
              </a:rPr>
              <a:t>هسته‌ای؛منطقه ای وبین المللی، موشکی وحقوق بشر است . </a:t>
            </a:r>
            <a:r>
              <a:rPr lang="fa-IR" sz="3200" dirty="0">
                <a:cs typeface="B Nazanin" panose="00000400000000000000" pitchFamily="2" charset="-78"/>
              </a:rPr>
              <a:t>این نظریه آن چیزی است که غربی‌ها، هدف خود از اعمال تحریم‌ها بر کشور ایران بیان می‌کنند. </a:t>
            </a:r>
            <a:endParaRPr lang="en-US" sz="3200" dirty="0">
              <a:cs typeface="B Nazanin" panose="00000400000000000000" pitchFamily="2" charset="-78"/>
            </a:endParaRPr>
          </a:p>
        </p:txBody>
      </p:sp>
    </p:spTree>
    <p:extLst>
      <p:ext uri="{BB962C8B-B14F-4D97-AF65-F5344CB8AC3E}">
        <p14:creationId xmlns:p14="http://schemas.microsoft.com/office/powerpoint/2010/main" val="29894328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3563" y="-153899"/>
            <a:ext cx="9441950" cy="7428001"/>
          </a:xfrm>
          <a:prstGeom prst="rect">
            <a:avLst/>
          </a:prstGeom>
        </p:spPr>
      </p:pic>
    </p:spTree>
    <p:extLst>
      <p:ext uri="{BB962C8B-B14F-4D97-AF65-F5344CB8AC3E}">
        <p14:creationId xmlns:p14="http://schemas.microsoft.com/office/powerpoint/2010/main" val="14127915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1575" y="2024009"/>
            <a:ext cx="6803136" cy="3380198"/>
          </a:xfrm>
        </p:spPr>
        <p:txBody>
          <a:bodyPr>
            <a:normAutofit fontScale="92500"/>
          </a:bodyPr>
          <a:lstStyle/>
          <a:p>
            <a:pPr algn="just" rtl="1"/>
            <a:r>
              <a:rPr lang="fa-IR" sz="3200" dirty="0">
                <a:cs typeface="B Nazanin" panose="00000400000000000000" pitchFamily="2" charset="-78"/>
              </a:rPr>
              <a:t>آن‌ها مؤکداً تصریح می‌کنند که هدف از اعمال تحریم‌ها فشار بر دولت است و فشار بر مردم نیست و ابراز امیدواری می‌کنند که در صورت همکاری دولت ایران در مسائل مورد مناقشه، خصوصاً مسئله هسته‌ای عمده تحریم‌ها رفع </a:t>
            </a:r>
            <a:r>
              <a:rPr lang="fa-IR" sz="3200" dirty="0" smtClean="0">
                <a:cs typeface="B Nazanin" panose="00000400000000000000" pitchFamily="2" charset="-78"/>
              </a:rPr>
              <a:t>گردد.اما تناقضات موجود در گفتار و عملکرد آنها نشان می دهد اهداف دیگری در پس آن پیش بینی نموده اند.</a:t>
            </a:r>
            <a:endParaRPr lang="en-US" sz="3200" dirty="0">
              <a:cs typeface="B Nazanin" panose="00000400000000000000" pitchFamily="2" charset="-78"/>
            </a:endParaRPr>
          </a:p>
        </p:txBody>
      </p:sp>
    </p:spTree>
    <p:extLst>
      <p:ext uri="{BB962C8B-B14F-4D97-AF65-F5344CB8AC3E}">
        <p14:creationId xmlns:p14="http://schemas.microsoft.com/office/powerpoint/2010/main" val="11551194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1575" y="2024009"/>
            <a:ext cx="6803136" cy="3380198"/>
          </a:xfrm>
        </p:spPr>
        <p:txBody>
          <a:bodyPr>
            <a:normAutofit lnSpcReduction="10000"/>
          </a:bodyPr>
          <a:lstStyle/>
          <a:p>
            <a:pPr algn="just" rtl="1"/>
            <a:r>
              <a:rPr lang="fa-IR" sz="3200" dirty="0">
                <a:cs typeface="B Nazanin" panose="00000400000000000000" pitchFamily="2" charset="-78"/>
              </a:rPr>
              <a:t> </a:t>
            </a:r>
            <a:r>
              <a:rPr lang="fa-IR" sz="3200" dirty="0" smtClean="0">
                <a:cs typeface="B Nazanin" panose="00000400000000000000" pitchFamily="2" charset="-78"/>
              </a:rPr>
              <a:t>2- فشار </a:t>
            </a:r>
            <a:r>
              <a:rPr lang="fa-IR" sz="3200" dirty="0">
                <a:cs typeface="B Nazanin" panose="00000400000000000000" pitchFamily="2" charset="-78"/>
              </a:rPr>
              <a:t>بر ملّت به منظور ایجاد نارضایتی و شکاف بین مردم و نظام</a:t>
            </a:r>
            <a:r>
              <a:rPr lang="fa-IR" sz="3200" dirty="0" smtClean="0">
                <a:cs typeface="B Nazanin" panose="00000400000000000000" pitchFamily="2" charset="-78"/>
              </a:rPr>
              <a:t>؛</a:t>
            </a:r>
          </a:p>
          <a:p>
            <a:pPr algn="just" rtl="1"/>
            <a:r>
              <a:rPr lang="fa-IR" sz="3200" dirty="0" smtClean="0">
                <a:cs typeface="B Nazanin" panose="00000400000000000000" pitchFamily="2" charset="-78"/>
              </a:rPr>
              <a:t> </a:t>
            </a:r>
            <a:r>
              <a:rPr lang="fa-IR" sz="3200" dirty="0">
                <a:cs typeface="B Nazanin" panose="00000400000000000000" pitchFamily="2" charset="-78"/>
              </a:rPr>
              <a:t>سابقه وضع تحریم‌ها از ابتدای پیروزی انقلاب اسلامی و به بهانه‌های گوناگون غیر از موضوع هسته‌ای نشان از آن است که موضوع هسته‌ای صرفاً بهانه‌ای برای اِعمال فشار بر ملّت ایران برای دست‌کشیدن از آرمان‌های اسلام و انقلاب است </a:t>
            </a:r>
            <a:endParaRPr lang="en-US" sz="3200" dirty="0">
              <a:cs typeface="B Nazanin" panose="00000400000000000000" pitchFamily="2" charset="-78"/>
            </a:endParaRPr>
          </a:p>
        </p:txBody>
      </p:sp>
    </p:spTree>
    <p:extLst>
      <p:ext uri="{BB962C8B-B14F-4D97-AF65-F5344CB8AC3E}">
        <p14:creationId xmlns:p14="http://schemas.microsoft.com/office/powerpoint/2010/main" val="40984342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671" y="450761"/>
            <a:ext cx="7835536" cy="5653825"/>
          </a:xfrm>
          <a:solidFill>
            <a:schemeClr val="accent6">
              <a:lumMod val="60000"/>
              <a:lumOff val="40000"/>
            </a:schemeClr>
          </a:solidFill>
        </p:spPr>
        <p:txBody>
          <a:bodyPr>
            <a:normAutofit fontScale="90000"/>
          </a:bodyPr>
          <a:lstStyle/>
          <a:p>
            <a:pPr algn="r" rtl="1"/>
            <a:r>
              <a:rPr lang="fa-IR" sz="9800" b="1" dirty="0" smtClean="0">
                <a:solidFill>
                  <a:srgbClr val="FF0000"/>
                </a:solidFill>
                <a:cs typeface="B Nazanin" panose="00000400000000000000" pitchFamily="2" charset="-78"/>
              </a:rPr>
              <a:t>فهرست مطالب</a:t>
            </a:r>
            <a:br>
              <a:rPr lang="fa-IR" sz="9800" b="1" dirty="0" smtClean="0">
                <a:solidFill>
                  <a:srgbClr val="FF0000"/>
                </a:solidFill>
                <a:cs typeface="B Nazanin" panose="00000400000000000000" pitchFamily="2" charset="-78"/>
              </a:rPr>
            </a:br>
            <a:r>
              <a:rPr lang="fa-IR" sz="9800" b="1" dirty="0" smtClean="0">
                <a:solidFill>
                  <a:srgbClr val="FF0000"/>
                </a:solidFill>
                <a:cs typeface="B Nazanin" panose="00000400000000000000" pitchFamily="2" charset="-78"/>
              </a:rPr>
              <a:t>1-جنگ اقتصادی</a:t>
            </a:r>
            <a:r>
              <a:rPr lang="fa-IR" dirty="0" smtClean="0">
                <a:cs typeface="B Nazanin" panose="00000400000000000000" pitchFamily="2" charset="-78"/>
              </a:rPr>
              <a:t/>
            </a:r>
            <a:br>
              <a:rPr lang="fa-IR" dirty="0" smtClean="0">
                <a:cs typeface="B Nazanin" panose="00000400000000000000" pitchFamily="2" charset="-78"/>
              </a:rPr>
            </a:br>
            <a:r>
              <a:rPr lang="fa-IR" dirty="0" smtClean="0">
                <a:cs typeface="B Nazanin" panose="00000400000000000000" pitchFamily="2" charset="-78"/>
              </a:rPr>
              <a:t>الف- مقدمه</a:t>
            </a:r>
            <a:br>
              <a:rPr lang="fa-IR" dirty="0" smtClean="0">
                <a:cs typeface="B Nazanin" panose="00000400000000000000" pitchFamily="2" charset="-78"/>
              </a:rPr>
            </a:br>
            <a:r>
              <a:rPr lang="fa-IR" dirty="0" smtClean="0">
                <a:cs typeface="B Nazanin" panose="00000400000000000000" pitchFamily="2" charset="-78"/>
              </a:rPr>
              <a:t>ب- </a:t>
            </a:r>
            <a:r>
              <a:rPr lang="ar-SA" dirty="0" smtClean="0">
                <a:cs typeface="B Nazanin" panose="00000400000000000000" pitchFamily="2" charset="-78"/>
              </a:rPr>
              <a:t>در </a:t>
            </a:r>
            <a:r>
              <a:rPr lang="ar-SA" dirty="0">
                <a:cs typeface="B Nazanin" panose="00000400000000000000" pitchFamily="2" charset="-78"/>
              </a:rPr>
              <a:t>جنگ اقتصادی دشمن به دنبال </a:t>
            </a:r>
            <a:r>
              <a:rPr lang="ar-SA" dirty="0" smtClean="0">
                <a:cs typeface="B Nazanin" panose="00000400000000000000" pitchFamily="2" charset="-78"/>
              </a:rPr>
              <a:t>چیست</a:t>
            </a:r>
            <a:r>
              <a:rPr lang="fa-IR" dirty="0" smtClean="0">
                <a:cs typeface="B Nazanin" panose="00000400000000000000" pitchFamily="2" charset="-78"/>
              </a:rPr>
              <a:t>؟</a:t>
            </a:r>
            <a:r>
              <a:rPr lang="en-US" dirty="0">
                <a:cs typeface="B Nazanin" panose="00000400000000000000" pitchFamily="2" charset="-78"/>
              </a:rPr>
              <a:t/>
            </a:r>
            <a:br>
              <a:rPr lang="en-US" dirty="0">
                <a:cs typeface="B Nazanin" panose="00000400000000000000" pitchFamily="2" charset="-78"/>
              </a:rPr>
            </a:br>
            <a:r>
              <a:rPr lang="fa-IR" dirty="0" smtClean="0">
                <a:cs typeface="B Nazanin" panose="00000400000000000000" pitchFamily="2" charset="-78"/>
              </a:rPr>
              <a:t>ج- </a:t>
            </a:r>
            <a:r>
              <a:rPr lang="ar-SA" dirty="0" smtClean="0">
                <a:cs typeface="B Nazanin" panose="00000400000000000000" pitchFamily="2" charset="-78"/>
              </a:rPr>
              <a:t>مکانیزم </a:t>
            </a:r>
            <a:r>
              <a:rPr lang="ar-SA" dirty="0">
                <a:cs typeface="B Nazanin" panose="00000400000000000000" pitchFamily="2" charset="-78"/>
              </a:rPr>
              <a:t>تحقّق اهداف دشمن در جنگ اقتصادی</a:t>
            </a:r>
            <a:r>
              <a:rPr lang="en-US" dirty="0">
                <a:cs typeface="B Nazanin" panose="00000400000000000000" pitchFamily="2" charset="-78"/>
              </a:rPr>
              <a:t/>
            </a:r>
            <a:br>
              <a:rPr lang="en-US" dirty="0">
                <a:cs typeface="B Nazanin" panose="00000400000000000000" pitchFamily="2" charset="-78"/>
              </a:rPr>
            </a:br>
            <a:r>
              <a:rPr lang="fa-IR" dirty="0" smtClean="0">
                <a:cs typeface="B Nazanin" panose="00000400000000000000" pitchFamily="2" charset="-78"/>
              </a:rPr>
              <a:t>د- </a:t>
            </a:r>
            <a:r>
              <a:rPr lang="ar-SA" dirty="0" smtClean="0">
                <a:cs typeface="B Nazanin" panose="00000400000000000000" pitchFamily="2" charset="-78"/>
              </a:rPr>
              <a:t>راه </a:t>
            </a:r>
            <a:r>
              <a:rPr lang="ar-SA" dirty="0">
                <a:cs typeface="B Nazanin" panose="00000400000000000000" pitchFamily="2" charset="-78"/>
              </a:rPr>
              <a:t>مقابله با جنگ </a:t>
            </a:r>
            <a:r>
              <a:rPr lang="ar-SA" dirty="0" smtClean="0">
                <a:cs typeface="B Nazanin" panose="00000400000000000000" pitchFamily="2" charset="-78"/>
              </a:rPr>
              <a:t>اقتصادی</a:t>
            </a:r>
            <a:r>
              <a:rPr lang="en-US" dirty="0">
                <a:cs typeface="B Nazanin" panose="00000400000000000000" pitchFamily="2" charset="-78"/>
              </a:rPr>
              <a:t/>
            </a:r>
            <a:br>
              <a:rPr lang="en-US" dirty="0">
                <a:cs typeface="B Nazanin" panose="00000400000000000000" pitchFamily="2" charset="-78"/>
              </a:rPr>
            </a:br>
            <a:r>
              <a:rPr lang="fa-IR" dirty="0" smtClean="0">
                <a:cs typeface="B Nazanin" panose="00000400000000000000" pitchFamily="2" charset="-78"/>
              </a:rPr>
              <a:t>ه- </a:t>
            </a:r>
            <a:r>
              <a:rPr lang="fa-IR" dirty="0" smtClean="0">
                <a:cs typeface="B Nazanin" panose="00000400000000000000" pitchFamily="2" charset="-78"/>
              </a:rPr>
              <a:t>نتیجه گیری</a:t>
            </a:r>
            <a:endParaRPr lang="en-US" dirty="0">
              <a:cs typeface="B Nazanin" panose="00000400000000000000" pitchFamily="2" charset="-78"/>
            </a:endParaRPr>
          </a:p>
        </p:txBody>
      </p:sp>
    </p:spTree>
    <p:extLst>
      <p:ext uri="{BB962C8B-B14F-4D97-AF65-F5344CB8AC3E}">
        <p14:creationId xmlns:p14="http://schemas.microsoft.com/office/powerpoint/2010/main" val="12043103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1575" y="2024009"/>
            <a:ext cx="6803136" cy="3380198"/>
          </a:xfrm>
        </p:spPr>
        <p:txBody>
          <a:bodyPr>
            <a:normAutofit lnSpcReduction="10000"/>
          </a:bodyPr>
          <a:lstStyle/>
          <a:p>
            <a:pPr algn="just" rtl="1"/>
            <a:r>
              <a:rPr lang="fa-IR" sz="3200" dirty="0">
                <a:cs typeface="B Nazanin" panose="00000400000000000000" pitchFamily="2" charset="-78"/>
              </a:rPr>
              <a:t>و تجربه دور جدید مذاکرات نیز در طرح مسائلی همچون حقوق بشر، حمایت از هسته‌های مقاومت و برنامه موشکی کشور مؤید این نظریه است که مسئله هسته‌ای صرفاً بهانه‌ای برای اعمال تحریم‌ها و فشار بر ملّت ایران است، هرچند کُند کردن روند پیشرفت‌ کشور در صنعت هسته‌ای نیز برای آنان دارای اهمیت است.</a:t>
            </a:r>
            <a:endParaRPr lang="en-US" sz="3200" dirty="0">
              <a:cs typeface="B Nazanin" panose="00000400000000000000" pitchFamily="2" charset="-78"/>
            </a:endParaRPr>
          </a:p>
        </p:txBody>
      </p:sp>
    </p:spTree>
    <p:extLst>
      <p:ext uri="{BB962C8B-B14F-4D97-AF65-F5344CB8AC3E}">
        <p14:creationId xmlns:p14="http://schemas.microsoft.com/office/powerpoint/2010/main" val="2330831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1575" y="2024009"/>
            <a:ext cx="6803136" cy="3380198"/>
          </a:xfrm>
        </p:spPr>
        <p:txBody>
          <a:bodyPr>
            <a:normAutofit/>
          </a:bodyPr>
          <a:lstStyle/>
          <a:p>
            <a:pPr algn="just" rtl="1"/>
            <a:r>
              <a:rPr lang="fa-IR" sz="3200" dirty="0">
                <a:cs typeface="B Nazanin" panose="00000400000000000000" pitchFamily="2" charset="-78"/>
              </a:rPr>
              <a:t> از سوی دیگر شواهدی همچون اعمال تحریم بر فروش دارو، قطعات هواپیماهای مسافربری و جنگ روانی دشمن در القاء جوِّ ناامنی اقتصادی در میان مردم نیز این نظریه را تقویت می‌کند که هدف تحریم‌ها آن‌گونه که به دروغ عنوان می‌کنند دولت نیست، بلکه فشار آوردن به ملّت ایران است.</a:t>
            </a:r>
            <a:endParaRPr lang="en-US" sz="3200" dirty="0">
              <a:cs typeface="B Nazanin" panose="00000400000000000000" pitchFamily="2" charset="-78"/>
            </a:endParaRPr>
          </a:p>
        </p:txBody>
      </p:sp>
    </p:spTree>
    <p:extLst>
      <p:ext uri="{BB962C8B-B14F-4D97-AF65-F5344CB8AC3E}">
        <p14:creationId xmlns:p14="http://schemas.microsoft.com/office/powerpoint/2010/main" val="28579535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58560" y="1921267"/>
            <a:ext cx="6803136" cy="3780891"/>
          </a:xfrm>
        </p:spPr>
        <p:txBody>
          <a:bodyPr>
            <a:normAutofit lnSpcReduction="10000"/>
          </a:bodyPr>
          <a:lstStyle/>
          <a:p>
            <a:pPr algn="just" rtl="1"/>
            <a:r>
              <a:rPr lang="fa-IR" sz="3200" b="1" dirty="0" smtClean="0">
                <a:solidFill>
                  <a:srgbClr val="FF0000"/>
                </a:solidFill>
                <a:cs typeface="B Nazanin" panose="00000400000000000000" pitchFamily="2" charset="-78"/>
              </a:rPr>
              <a:t>3- مکانیزم </a:t>
            </a:r>
            <a:r>
              <a:rPr lang="fa-IR" sz="3200" b="1" dirty="0">
                <a:solidFill>
                  <a:srgbClr val="FF0000"/>
                </a:solidFill>
                <a:cs typeface="B Nazanin" panose="00000400000000000000" pitchFamily="2" charset="-78"/>
              </a:rPr>
              <a:t>تحقّق اهداف دشمن در جنگ اقتصادی</a:t>
            </a:r>
          </a:p>
          <a:p>
            <a:pPr algn="just" rtl="1"/>
            <a:r>
              <a:rPr lang="fa-IR" sz="3200" dirty="0">
                <a:cs typeface="B Nazanin" panose="00000400000000000000" pitchFamily="2" charset="-78"/>
              </a:rPr>
              <a:t>بر اساس آن‌چه عنوان شد، هدف دشمن از راه‌اندازی جنگ اقتصادی، اِعمال فشار بر ملّت و ایجاد جوّ نارضایتی عمومی است. حال اگر بخواهیم در این مورد، دقیق‌تر صحبت کنیم، می‌توان اهداف دشمن را به دو دسته اهداف غایی و اهداف عملیاتی تقسیم‌بندی نمود:</a:t>
            </a:r>
          </a:p>
          <a:p>
            <a:pPr rtl="1"/>
            <a:endParaRPr lang="en-US" sz="3200" dirty="0">
              <a:cs typeface="B Nazanin" panose="00000400000000000000" pitchFamily="2" charset="-78"/>
            </a:endParaRPr>
          </a:p>
        </p:txBody>
      </p:sp>
    </p:spTree>
    <p:extLst>
      <p:ext uri="{BB962C8B-B14F-4D97-AF65-F5344CB8AC3E}">
        <p14:creationId xmlns:p14="http://schemas.microsoft.com/office/powerpoint/2010/main" val="28071559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1575" y="2024009"/>
            <a:ext cx="6803136" cy="3380198"/>
          </a:xfrm>
        </p:spPr>
        <p:txBody>
          <a:bodyPr>
            <a:normAutofit/>
          </a:bodyPr>
          <a:lstStyle/>
          <a:p>
            <a:pPr algn="just" rtl="1"/>
            <a:r>
              <a:rPr lang="fa-IR" sz="3200" b="1" dirty="0" smtClean="0">
                <a:solidFill>
                  <a:srgbClr val="FF0000"/>
                </a:solidFill>
                <a:cs typeface="B Nazanin" panose="00000400000000000000" pitchFamily="2" charset="-78"/>
              </a:rPr>
              <a:t>الف: اهداف </a:t>
            </a:r>
            <a:r>
              <a:rPr lang="fa-IR" sz="3200" b="1" dirty="0">
                <a:solidFill>
                  <a:srgbClr val="FF0000"/>
                </a:solidFill>
                <a:cs typeface="B Nazanin" panose="00000400000000000000" pitchFamily="2" charset="-78"/>
              </a:rPr>
              <a:t>غایی</a:t>
            </a:r>
          </a:p>
          <a:p>
            <a:pPr algn="just" rtl="1"/>
            <a:r>
              <a:rPr lang="fa-IR" sz="3200" dirty="0">
                <a:cs typeface="B Nazanin" panose="00000400000000000000" pitchFamily="2" charset="-78"/>
              </a:rPr>
              <a:t>آن‌چه شناخت و تجربه بیش از </a:t>
            </a:r>
            <a:r>
              <a:rPr lang="fa-IR" sz="3200" dirty="0" smtClean="0">
                <a:cs typeface="B Nazanin" panose="00000400000000000000" pitchFamily="2" charset="-78"/>
              </a:rPr>
              <a:t>چهل </a:t>
            </a:r>
            <a:r>
              <a:rPr lang="fa-IR" sz="3200" dirty="0">
                <a:cs typeface="B Nazanin" panose="00000400000000000000" pitchFamily="2" charset="-78"/>
              </a:rPr>
              <a:t>ساله از خصومت‌های دشمن نشان داده‌ آن است که استکبار جهانی، وجود نظامی شکل‌گرفته بر پایه آموزه‌های ناب اسلامی که در رأس آن‌ها نفی استکبار و سلطه طاغوت است را برنمی‌تابد </a:t>
            </a:r>
            <a:endParaRPr lang="en-US" sz="3200" dirty="0">
              <a:cs typeface="B Nazanin" panose="00000400000000000000" pitchFamily="2" charset="-78"/>
            </a:endParaRPr>
          </a:p>
        </p:txBody>
      </p:sp>
    </p:spTree>
    <p:extLst>
      <p:ext uri="{BB962C8B-B14F-4D97-AF65-F5344CB8AC3E}">
        <p14:creationId xmlns:p14="http://schemas.microsoft.com/office/powerpoint/2010/main" val="16229834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1575" y="2024009"/>
            <a:ext cx="6803136" cy="3380198"/>
          </a:xfrm>
        </p:spPr>
        <p:txBody>
          <a:bodyPr>
            <a:normAutofit/>
          </a:bodyPr>
          <a:lstStyle/>
          <a:p>
            <a:pPr algn="just" rtl="1"/>
            <a:r>
              <a:rPr lang="fa-IR" sz="3200" dirty="0">
                <a:cs typeface="B Nazanin" panose="00000400000000000000" pitchFamily="2" charset="-78"/>
              </a:rPr>
              <a:t>و در همه اقدامات خصومت‌آمیز خود، از ایجاد ناآرامی‌ها و حمایت از گروه‌های تجزیه‌طلب و منافقین، جنگ تحمیلی، شبیخون فرهنگی و تقابل‌های سیاسی همچون فتنه ۸۸، هدف غایی خود را تغییر ساختار نظام و براندازی حکومت اسلامی قرار داده‌است. </a:t>
            </a:r>
            <a:endParaRPr lang="en-US" sz="3200" dirty="0">
              <a:cs typeface="B Nazanin" panose="00000400000000000000" pitchFamily="2" charset="-78"/>
            </a:endParaRPr>
          </a:p>
        </p:txBody>
      </p:sp>
    </p:spTree>
    <p:extLst>
      <p:ext uri="{BB962C8B-B14F-4D97-AF65-F5344CB8AC3E}">
        <p14:creationId xmlns:p14="http://schemas.microsoft.com/office/powerpoint/2010/main" val="16637152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3402" y="0"/>
            <a:ext cx="9597402" cy="7294652"/>
          </a:xfrm>
          <a:prstGeom prst="rect">
            <a:avLst/>
          </a:prstGeom>
        </p:spPr>
      </p:pic>
    </p:spTree>
    <p:extLst>
      <p:ext uri="{BB962C8B-B14F-4D97-AF65-F5344CB8AC3E}">
        <p14:creationId xmlns:p14="http://schemas.microsoft.com/office/powerpoint/2010/main" val="26029848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1575" y="2024009"/>
            <a:ext cx="6803136" cy="3380198"/>
          </a:xfrm>
        </p:spPr>
        <p:txBody>
          <a:bodyPr>
            <a:normAutofit lnSpcReduction="10000"/>
          </a:bodyPr>
          <a:lstStyle/>
          <a:p>
            <a:pPr algn="just" rtl="1"/>
            <a:r>
              <a:rPr lang="fa-IR" sz="3200" dirty="0" smtClean="0">
                <a:cs typeface="B Nazanin" panose="00000400000000000000" pitchFamily="2" charset="-78"/>
              </a:rPr>
              <a:t>با </a:t>
            </a:r>
            <a:r>
              <a:rPr lang="fa-IR" sz="3200" dirty="0">
                <a:cs typeface="B Nazanin" panose="00000400000000000000" pitchFamily="2" charset="-78"/>
              </a:rPr>
              <a:t>توجه به قدرت گرفتن روزافزون نظام اسلامی و حمایت‌های همه‌جانبه مردمی از آن، تجربه ناکام خصومت‌های دشمن به او نشان داد که تحقّق هدف تغییر ساختار نظام در کوتاه‌مدت برای وی ممکن نیست و به ناچار، دشمن هدف تغییر رفتار نظام را در حوزه‌های گوناگون همچون استکبارستیزی،</a:t>
            </a:r>
            <a:endParaRPr lang="en-US" sz="3200" dirty="0">
              <a:cs typeface="B Nazanin" panose="00000400000000000000" pitchFamily="2" charset="-78"/>
            </a:endParaRPr>
          </a:p>
        </p:txBody>
      </p:sp>
    </p:spTree>
    <p:extLst>
      <p:ext uri="{BB962C8B-B14F-4D97-AF65-F5344CB8AC3E}">
        <p14:creationId xmlns:p14="http://schemas.microsoft.com/office/powerpoint/2010/main" val="3253545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1575" y="2024009"/>
            <a:ext cx="6803136" cy="3380198"/>
          </a:xfrm>
        </p:spPr>
        <p:txBody>
          <a:bodyPr>
            <a:normAutofit/>
          </a:bodyPr>
          <a:lstStyle/>
          <a:p>
            <a:pPr algn="just" rtl="1"/>
            <a:r>
              <a:rPr lang="fa-IR" sz="3200" dirty="0">
                <a:cs typeface="B Nazanin" panose="00000400000000000000" pitchFamily="2" charset="-78"/>
              </a:rPr>
              <a:t>حمایت از هسته‌های مقاومت و مسائلی همچون پیگیری حقوق خود در برنامه هسته‌ای را دنبال کند؛ با این توضیح که عدول از آرمان‌ها و تسامح در رفتار از سوی نظام اسلامی در بلند مدّت، استحاله و تغییر ماهیت و ساختار نظام را نیز در پی خواهد داشت.</a:t>
            </a:r>
            <a:endParaRPr lang="en-US" sz="3200" dirty="0">
              <a:cs typeface="B Nazanin" panose="00000400000000000000" pitchFamily="2" charset="-78"/>
            </a:endParaRPr>
          </a:p>
        </p:txBody>
      </p:sp>
    </p:spTree>
    <p:extLst>
      <p:ext uri="{BB962C8B-B14F-4D97-AF65-F5344CB8AC3E}">
        <p14:creationId xmlns:p14="http://schemas.microsoft.com/office/powerpoint/2010/main" val="2619948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1575" y="2024009"/>
            <a:ext cx="6803136" cy="3380198"/>
          </a:xfrm>
        </p:spPr>
        <p:txBody>
          <a:bodyPr>
            <a:normAutofit/>
          </a:bodyPr>
          <a:lstStyle/>
          <a:p>
            <a:pPr algn="just" rtl="1"/>
            <a:r>
              <a:rPr lang="fa-IR" sz="3200" dirty="0">
                <a:cs typeface="B Nazanin" panose="00000400000000000000" pitchFamily="2" charset="-78"/>
              </a:rPr>
              <a:t> بنابراین در جمع‌بندی این بخش می‌توان هدف غایی از جنگ اقتصادی را تغییر رفتار نظام در کوتاه‌مدّت و تغییر ساختار نظام در بلند مدّت نام برد.</a:t>
            </a:r>
            <a:endParaRPr lang="en-US" sz="3200" dirty="0">
              <a:cs typeface="B Nazanin" panose="00000400000000000000" pitchFamily="2" charset="-78"/>
            </a:endParaRPr>
          </a:p>
        </p:txBody>
      </p:sp>
    </p:spTree>
    <p:extLst>
      <p:ext uri="{BB962C8B-B14F-4D97-AF65-F5344CB8AC3E}">
        <p14:creationId xmlns:p14="http://schemas.microsoft.com/office/powerpoint/2010/main" val="27377319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1575" y="2024009"/>
            <a:ext cx="6803136" cy="3380198"/>
          </a:xfrm>
        </p:spPr>
        <p:txBody>
          <a:bodyPr>
            <a:normAutofit lnSpcReduction="10000"/>
          </a:bodyPr>
          <a:lstStyle/>
          <a:p>
            <a:pPr rtl="1"/>
            <a:r>
              <a:rPr lang="fa-IR" sz="3200" b="1" dirty="0">
                <a:solidFill>
                  <a:srgbClr val="FF0000"/>
                </a:solidFill>
                <a:cs typeface="B Nazanin" panose="00000400000000000000" pitchFamily="2" charset="-78"/>
              </a:rPr>
              <a:t>راه مقابله با جنگ اقتصادی: </a:t>
            </a:r>
          </a:p>
          <a:p>
            <a:pPr rtl="1"/>
            <a:r>
              <a:rPr lang="fa-IR" sz="3200" dirty="0">
                <a:cs typeface="B Nazanin" panose="00000400000000000000" pitchFamily="2" charset="-78"/>
              </a:rPr>
              <a:t> </a:t>
            </a:r>
          </a:p>
          <a:p>
            <a:pPr rtl="1"/>
            <a:r>
              <a:rPr lang="fa-IR" sz="3200" dirty="0">
                <a:cs typeface="B Nazanin" panose="00000400000000000000" pitchFamily="2" charset="-78"/>
              </a:rPr>
              <a:t>تنها راه مقابله با آن تکیه و اعتماد بر توان تولید داخلی </a:t>
            </a:r>
            <a:r>
              <a:rPr lang="fa-IR" sz="3200" dirty="0" smtClean="0">
                <a:cs typeface="B Nazanin" panose="00000400000000000000" pitchFamily="2" charset="-78"/>
              </a:rPr>
              <a:t>و کمترین وابستگی به خارج از کشور چه </a:t>
            </a:r>
            <a:r>
              <a:rPr lang="fa-IR" sz="3200" dirty="0">
                <a:cs typeface="B Nazanin" panose="00000400000000000000" pitchFamily="2" charset="-78"/>
              </a:rPr>
              <a:t>از طرف مردم و چه از طرف دولت است که این نقشه راه </a:t>
            </a:r>
            <a:r>
              <a:rPr lang="fa-IR" sz="3200" dirty="0" smtClean="0">
                <a:cs typeface="B Nazanin" panose="00000400000000000000" pitchFamily="2" charset="-78"/>
              </a:rPr>
              <a:t>با تاکیدات امام خامنه ای (مد ظله العالی) به </a:t>
            </a:r>
            <a:r>
              <a:rPr lang="fa-IR" sz="3200" dirty="0">
                <a:cs typeface="B Nazanin" panose="00000400000000000000" pitchFamily="2" charset="-78"/>
              </a:rPr>
              <a:t>نوعی با </a:t>
            </a:r>
            <a:r>
              <a:rPr lang="fa-IR" sz="3200" dirty="0" smtClean="0">
                <a:cs typeface="B Nazanin" panose="00000400000000000000" pitchFamily="2" charset="-78"/>
              </a:rPr>
              <a:t>شعارهای </a:t>
            </a:r>
            <a:r>
              <a:rPr lang="fa-IR" sz="3200" dirty="0">
                <a:cs typeface="B Nazanin" panose="00000400000000000000" pitchFamily="2" charset="-78"/>
              </a:rPr>
              <a:t>سال </a:t>
            </a:r>
            <a:r>
              <a:rPr lang="fa-IR" sz="3200" dirty="0" smtClean="0">
                <a:cs typeface="B Nazanin" panose="00000400000000000000" pitchFamily="2" charset="-78"/>
              </a:rPr>
              <a:t>های اخیر </a:t>
            </a:r>
            <a:r>
              <a:rPr lang="fa-IR" sz="3200" dirty="0">
                <a:cs typeface="B Nazanin" panose="00000400000000000000" pitchFamily="2" charset="-78"/>
              </a:rPr>
              <a:t>گره خورده است. </a:t>
            </a:r>
          </a:p>
          <a:p>
            <a:pPr rtl="1"/>
            <a:endParaRPr lang="en-US" sz="3200" dirty="0">
              <a:cs typeface="B Nazanin" panose="00000400000000000000" pitchFamily="2" charset="-78"/>
            </a:endParaRPr>
          </a:p>
        </p:txBody>
      </p:sp>
    </p:spTree>
    <p:extLst>
      <p:ext uri="{BB962C8B-B14F-4D97-AF65-F5344CB8AC3E}">
        <p14:creationId xmlns:p14="http://schemas.microsoft.com/office/powerpoint/2010/main" val="6788169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5" descr="C:\desktop\Screenshots\14.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49640" y="673255"/>
            <a:ext cx="7502284" cy="5451365"/>
          </a:xfrm>
          <a:prstGeom prst="rect">
            <a:avLst/>
          </a:prstGeom>
          <a:noFill/>
          <a:ln>
            <a:noFill/>
          </a:ln>
        </p:spPr>
      </p:pic>
    </p:spTree>
    <p:extLst>
      <p:ext uri="{BB962C8B-B14F-4D97-AF65-F5344CB8AC3E}">
        <p14:creationId xmlns:p14="http://schemas.microsoft.com/office/powerpoint/2010/main" val="31390332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1575" y="2024009"/>
            <a:ext cx="6803136" cy="3380198"/>
          </a:xfrm>
        </p:spPr>
        <p:txBody>
          <a:bodyPr>
            <a:normAutofit fontScale="92500"/>
          </a:bodyPr>
          <a:lstStyle/>
          <a:p>
            <a:pPr algn="just" rtl="1"/>
            <a:r>
              <a:rPr lang="fa-IR" sz="3200" dirty="0">
                <a:cs typeface="B Nazanin" panose="00000400000000000000" pitchFamily="2" charset="-78"/>
              </a:rPr>
              <a:t>رفتن اقتصاد به سمت تولید داخلی به این گونه باشد که ، دولت و مجلس </a:t>
            </a:r>
            <a:r>
              <a:rPr lang="fa-IR" sz="3200" dirty="0" smtClean="0">
                <a:cs typeface="B Nazanin" panose="00000400000000000000" pitchFamily="2" charset="-78"/>
              </a:rPr>
              <a:t>باید </a:t>
            </a:r>
            <a:r>
              <a:rPr lang="fa-IR" sz="3200" dirty="0">
                <a:cs typeface="B Nazanin" panose="00000400000000000000" pitchFamily="2" charset="-78"/>
              </a:rPr>
              <a:t>برنامه ریزی </a:t>
            </a:r>
            <a:r>
              <a:rPr lang="fa-IR" sz="3200" dirty="0" smtClean="0">
                <a:cs typeface="B Nazanin" panose="00000400000000000000" pitchFamily="2" charset="-78"/>
              </a:rPr>
              <a:t>کنند نقدینگی را با هدایت به سمت تولید کاهش دهند و پژوهشهای دانشگاههای ما در </a:t>
            </a:r>
            <a:r>
              <a:rPr lang="fa-IR" sz="3200" dirty="0">
                <a:cs typeface="B Nazanin" panose="00000400000000000000" pitchFamily="2" charset="-78"/>
              </a:rPr>
              <a:t>خدمت </a:t>
            </a:r>
            <a:r>
              <a:rPr lang="fa-IR" sz="3200" dirty="0" smtClean="0">
                <a:cs typeface="B Nazanin" panose="00000400000000000000" pitchFamily="2" charset="-78"/>
              </a:rPr>
              <a:t>صنعت و کشاورزی </a:t>
            </a:r>
            <a:r>
              <a:rPr lang="fa-IR" sz="3200" dirty="0">
                <a:cs typeface="B Nazanin" panose="00000400000000000000" pitchFamily="2" charset="-78"/>
              </a:rPr>
              <a:t>باشندو تولید </a:t>
            </a:r>
            <a:r>
              <a:rPr lang="fa-IR" sz="3200" dirty="0" smtClean="0">
                <a:cs typeface="B Nazanin" panose="00000400000000000000" pitchFamily="2" charset="-78"/>
              </a:rPr>
              <a:t>علم واقعی </a:t>
            </a:r>
            <a:r>
              <a:rPr lang="fa-IR" sz="3200" dirty="0">
                <a:cs typeface="B Nazanin" panose="00000400000000000000" pitchFamily="2" charset="-78"/>
              </a:rPr>
              <a:t>را افزایش دهند </a:t>
            </a:r>
            <a:r>
              <a:rPr lang="fa-IR" sz="3200" dirty="0" smtClean="0">
                <a:cs typeface="B Nazanin" panose="00000400000000000000" pitchFamily="2" charset="-78"/>
              </a:rPr>
              <a:t>و به تبع آن </a:t>
            </a:r>
            <a:r>
              <a:rPr lang="fa-IR" sz="3200" dirty="0">
                <a:cs typeface="B Nazanin" panose="00000400000000000000" pitchFamily="2" charset="-78"/>
              </a:rPr>
              <a:t>تولید رونقی پیش از پیش گرفته و به خارج از مرزهای خود </a:t>
            </a:r>
            <a:r>
              <a:rPr lang="fa-IR" sz="3200" dirty="0" smtClean="0">
                <a:cs typeface="B Nazanin" panose="00000400000000000000" pitchFamily="2" charset="-78"/>
              </a:rPr>
              <a:t>کمترین وابستگی را داشته باشیم</a:t>
            </a:r>
            <a:endParaRPr lang="en-US" sz="3200" dirty="0">
              <a:cs typeface="B Nazanin" panose="00000400000000000000" pitchFamily="2" charset="-78"/>
            </a:endParaRPr>
          </a:p>
        </p:txBody>
      </p:sp>
    </p:spTree>
    <p:extLst>
      <p:ext uri="{BB962C8B-B14F-4D97-AF65-F5344CB8AC3E}">
        <p14:creationId xmlns:p14="http://schemas.microsoft.com/office/powerpoint/2010/main" val="27384670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1575" y="2024009"/>
            <a:ext cx="6803136" cy="3380198"/>
          </a:xfrm>
        </p:spPr>
        <p:txBody>
          <a:bodyPr>
            <a:normAutofit/>
          </a:bodyPr>
          <a:lstStyle/>
          <a:p>
            <a:pPr algn="just" rtl="1"/>
            <a:r>
              <a:rPr lang="fa-IR" sz="3200" dirty="0" smtClean="0">
                <a:cs typeface="B Nazanin" panose="00000400000000000000" pitchFamily="2" charset="-78"/>
              </a:rPr>
              <a:t>صنعت و خدمات و کشاورزی بیشترین امکانات </a:t>
            </a:r>
            <a:r>
              <a:rPr lang="fa-IR" sz="3200" dirty="0">
                <a:cs typeface="B Nazanin" panose="00000400000000000000" pitchFamily="2" charset="-78"/>
              </a:rPr>
              <a:t>و تجهیزات مورد نیاز کشور را در خود کشور با استفاده از پتانسیل جوانان تولید کند تا هم مقابله با جنگ اقتصادی باشد و هم بیکاری را رفع کرده باشیم.</a:t>
            </a:r>
            <a:endParaRPr lang="en-US" sz="3200" dirty="0">
              <a:cs typeface="B Nazanin" panose="00000400000000000000" pitchFamily="2" charset="-78"/>
            </a:endParaRPr>
          </a:p>
        </p:txBody>
      </p:sp>
    </p:spTree>
    <p:extLst>
      <p:ext uri="{BB962C8B-B14F-4D97-AF65-F5344CB8AC3E}">
        <p14:creationId xmlns:p14="http://schemas.microsoft.com/office/powerpoint/2010/main" val="9189784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49654" y="1780168"/>
            <a:ext cx="6834505" cy="3685911"/>
          </a:xfrm>
        </p:spPr>
        <p:txBody>
          <a:bodyPr>
            <a:noAutofit/>
          </a:bodyPr>
          <a:lstStyle/>
          <a:p>
            <a:pPr algn="just" rtl="1"/>
            <a:r>
              <a:rPr lang="fa-IR" sz="2800" dirty="0" smtClean="0">
                <a:cs typeface="B Nazanin" panose="00000400000000000000" pitchFamily="2" charset="-78"/>
              </a:rPr>
              <a:t>نمونه های بسیاری را میتوان نام برد: امروز در صورت ایجاد زیر ساختها برای تولید دانه های روغنی در کشور علاوه بر رفع بیکاری کشور را از لحاظ واردات روغن بی نیاز نموده ایم.</a:t>
            </a:r>
          </a:p>
          <a:p>
            <a:pPr algn="just" rtl="1"/>
            <a:r>
              <a:rPr lang="fa-IR" sz="2800" b="1" dirty="0" smtClean="0">
                <a:solidFill>
                  <a:schemeClr val="accent1">
                    <a:lumMod val="60000"/>
                    <a:lumOff val="40000"/>
                  </a:schemeClr>
                </a:solidFill>
                <a:cs typeface="B Nazanin" panose="00000400000000000000" pitchFamily="2" charset="-78"/>
              </a:rPr>
              <a:t>با داشتن 7 هزار مگاوات برق هسته ای علاوه بر  تامین بخش عظیمی از برق کشور و یا تنها با استفاده از آب شیرین کن آن غذای 150 میلون نفر را می توانیم با هزینه بسیار پایین تامین نماییم.</a:t>
            </a:r>
            <a:endParaRPr lang="en-US" sz="2800" b="1" dirty="0">
              <a:solidFill>
                <a:schemeClr val="accent1">
                  <a:lumMod val="60000"/>
                  <a:lumOff val="40000"/>
                </a:schemeClr>
              </a:solidFill>
              <a:cs typeface="B Nazanin" panose="00000400000000000000" pitchFamily="2" charset="-78"/>
            </a:endParaRPr>
          </a:p>
        </p:txBody>
      </p:sp>
    </p:spTree>
    <p:extLst>
      <p:ext uri="{BB962C8B-B14F-4D97-AF65-F5344CB8AC3E}">
        <p14:creationId xmlns:p14="http://schemas.microsoft.com/office/powerpoint/2010/main" val="19155428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397" y="824248"/>
            <a:ext cx="8046373" cy="4997003"/>
          </a:xfrm>
          <a:solidFill>
            <a:schemeClr val="accent2">
              <a:lumMod val="20000"/>
              <a:lumOff val="80000"/>
            </a:schemeClr>
          </a:solidFill>
        </p:spPr>
        <p:txBody>
          <a:bodyPr>
            <a:noAutofit/>
          </a:bodyPr>
          <a:lstStyle/>
          <a:p>
            <a:pPr algn="ctr" rtl="1"/>
            <a:r>
              <a:rPr lang="fa-IR" sz="8000" b="1" dirty="0" smtClean="0">
                <a:solidFill>
                  <a:srgbClr val="00B0F0"/>
                </a:solidFill>
                <a:cs typeface="B Nazanin" panose="00000400000000000000" pitchFamily="2" charset="-78"/>
              </a:rPr>
              <a:t>پایان</a:t>
            </a:r>
            <a:endParaRPr lang="en-US" sz="8000" b="1" dirty="0">
              <a:solidFill>
                <a:srgbClr val="00B0F0"/>
              </a:solidFill>
              <a:cs typeface="B Nazanin" panose="00000400000000000000" pitchFamily="2" charset="-78"/>
            </a:endParaRPr>
          </a:p>
        </p:txBody>
      </p:sp>
    </p:spTree>
    <p:extLst>
      <p:ext uri="{BB962C8B-B14F-4D97-AF65-F5344CB8AC3E}">
        <p14:creationId xmlns:p14="http://schemas.microsoft.com/office/powerpoint/2010/main" val="18527346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1575" y="1764405"/>
            <a:ext cx="6787569" cy="3639801"/>
          </a:xfrm>
        </p:spPr>
        <p:txBody>
          <a:bodyPr>
            <a:normAutofit/>
          </a:bodyPr>
          <a:lstStyle/>
          <a:p>
            <a:pPr rtl="1"/>
            <a:r>
              <a:rPr lang="fa-IR" sz="3200" b="1" dirty="0" smtClean="0">
                <a:solidFill>
                  <a:srgbClr val="FF0000"/>
                </a:solidFill>
                <a:cs typeface="B Nazanin" panose="00000400000000000000" pitchFamily="2" charset="-78"/>
              </a:rPr>
              <a:t>مقدمه</a:t>
            </a:r>
          </a:p>
          <a:p>
            <a:pPr rtl="1"/>
            <a:r>
              <a:rPr lang="fa-IR" sz="3200" dirty="0">
                <a:cs typeface="B Nazanin" panose="00000400000000000000" pitchFamily="2" charset="-78"/>
              </a:rPr>
              <a:t>تحریم </a:t>
            </a:r>
            <a:r>
              <a:rPr lang="fa-IR" sz="3200" dirty="0" smtClean="0">
                <a:cs typeface="B Nazanin" panose="00000400000000000000" pitchFamily="2" charset="-78"/>
              </a:rPr>
              <a:t>اقتصادی: </a:t>
            </a:r>
            <a:r>
              <a:rPr lang="fa-IR" sz="3200" dirty="0">
                <a:cs typeface="B Nazanin" panose="00000400000000000000" pitchFamily="2" charset="-78"/>
              </a:rPr>
              <a:t>اقدامات برنامه ریزی شده ای است که یک یا چند دولت از طریق محدود کردن مناسبات اقتصادی برای اعمال فشار بر کشور هدف استفاده می کنند.</a:t>
            </a:r>
            <a:endParaRPr lang="en-US" sz="3200" dirty="0">
              <a:cs typeface="B Nazanin" panose="00000400000000000000" pitchFamily="2" charset="-78"/>
            </a:endParaRPr>
          </a:p>
        </p:txBody>
      </p:sp>
    </p:spTree>
    <p:extLst>
      <p:ext uri="{BB962C8B-B14F-4D97-AF65-F5344CB8AC3E}">
        <p14:creationId xmlns:p14="http://schemas.microsoft.com/office/powerpoint/2010/main" val="266954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1575" y="1849349"/>
            <a:ext cx="6803136" cy="3780890"/>
          </a:xfrm>
        </p:spPr>
        <p:txBody>
          <a:bodyPr>
            <a:normAutofit lnSpcReduction="10000"/>
          </a:bodyPr>
          <a:lstStyle/>
          <a:p>
            <a:pPr rtl="1"/>
            <a:r>
              <a:rPr lang="fa-IR" sz="3200" dirty="0">
                <a:cs typeface="B Nazanin" panose="00000400000000000000" pitchFamily="2" charset="-78"/>
              </a:rPr>
              <a:t>تحریم </a:t>
            </a:r>
            <a:r>
              <a:rPr lang="fa-IR" sz="3200" dirty="0" smtClean="0">
                <a:cs typeface="B Nazanin" panose="00000400000000000000" pitchFamily="2" charset="-78"/>
              </a:rPr>
              <a:t>اقتصادی </a:t>
            </a:r>
            <a:r>
              <a:rPr lang="fa-IR" sz="3200" dirty="0">
                <a:cs typeface="B Nazanin" panose="00000400000000000000" pitchFamily="2" charset="-78"/>
              </a:rPr>
              <a:t>جایگزین جنگ نظامی می شود، برنامه هایی از پیش تعیین شده ای است که از طرف </a:t>
            </a:r>
            <a:r>
              <a:rPr lang="fa-IR" sz="3200" dirty="0" smtClean="0">
                <a:cs typeface="B Nazanin" panose="00000400000000000000" pitchFamily="2" charset="-78"/>
              </a:rPr>
              <a:t>کشوری مستکبر </a:t>
            </a:r>
            <a:r>
              <a:rPr lang="fa-IR" sz="3200" dirty="0">
                <a:cs typeface="B Nazanin" panose="00000400000000000000" pitchFamily="2" charset="-78"/>
              </a:rPr>
              <a:t>بر کشوری مستقل که حاضر به پذیرش زورگویی نیست وضع می شود. </a:t>
            </a:r>
            <a:r>
              <a:rPr lang="fa-IR" sz="3200" dirty="0" smtClean="0">
                <a:cs typeface="B Nazanin" panose="00000400000000000000" pitchFamily="2" charset="-78"/>
              </a:rPr>
              <a:t> </a:t>
            </a:r>
            <a:endParaRPr lang="fa-IR" sz="3200" dirty="0">
              <a:cs typeface="B Nazanin" panose="00000400000000000000" pitchFamily="2" charset="-78"/>
            </a:endParaRPr>
          </a:p>
          <a:p>
            <a:pPr rtl="1"/>
            <a:r>
              <a:rPr lang="fa-IR" sz="3200" dirty="0">
                <a:cs typeface="B Nazanin" panose="00000400000000000000" pitchFamily="2" charset="-78"/>
              </a:rPr>
              <a:t>بعبارت دیگر تحریم اقتصادی اقدامات برنامه ریزی شده ای است که یک یا چند دولت از طریق محدود کردن مناسبات اقتصادی برای اعمال فشار بر کشور هدف استفاده می کنند. </a:t>
            </a:r>
          </a:p>
          <a:p>
            <a:pPr rtl="1"/>
            <a:endParaRPr lang="en-US" sz="3200" dirty="0">
              <a:cs typeface="B Nazanin" panose="00000400000000000000" pitchFamily="2" charset="-78"/>
            </a:endParaRPr>
          </a:p>
        </p:txBody>
      </p:sp>
    </p:spTree>
    <p:extLst>
      <p:ext uri="{BB962C8B-B14F-4D97-AF65-F5344CB8AC3E}">
        <p14:creationId xmlns:p14="http://schemas.microsoft.com/office/powerpoint/2010/main" val="25934318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1575" y="2024009"/>
            <a:ext cx="6803136" cy="3380198"/>
          </a:xfrm>
        </p:spPr>
        <p:txBody>
          <a:bodyPr>
            <a:normAutofit lnSpcReduction="10000"/>
          </a:bodyPr>
          <a:lstStyle/>
          <a:p>
            <a:pPr rtl="1"/>
            <a:r>
              <a:rPr lang="fa-IR" sz="3200" dirty="0">
                <a:cs typeface="B Nazanin" panose="00000400000000000000" pitchFamily="2" charset="-78"/>
              </a:rPr>
              <a:t>با توجه به تعریف های فوق می توان نتیجه گرفت که مفهوم و تعریف جنگ تنها مربوط به جنگ نظامی همراه با حضور تسلیحات و نیروهای نظامی نیست ، گاهی کشوری زورگو توان و یارای مقابله با کشور مورد هدف را از طریق جنگ نظامی ندارد لذا حربه های دیگری را درپیش می گیرد  شاید جنگ اقتصادی ، شاید جنگ فرهنگی. </a:t>
            </a:r>
            <a:endParaRPr lang="en-US" sz="3200" dirty="0">
              <a:cs typeface="B Nazanin" panose="00000400000000000000" pitchFamily="2" charset="-78"/>
            </a:endParaRPr>
          </a:p>
        </p:txBody>
      </p:sp>
    </p:spTree>
    <p:extLst>
      <p:ext uri="{BB962C8B-B14F-4D97-AF65-F5344CB8AC3E}">
        <p14:creationId xmlns:p14="http://schemas.microsoft.com/office/powerpoint/2010/main" val="39752303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1575" y="1880171"/>
            <a:ext cx="6803136" cy="3821986"/>
          </a:xfrm>
        </p:spPr>
        <p:txBody>
          <a:bodyPr>
            <a:normAutofit fontScale="92500" lnSpcReduction="10000"/>
          </a:bodyPr>
          <a:lstStyle/>
          <a:p>
            <a:pPr rtl="1"/>
            <a:r>
              <a:rPr lang="fa-IR" sz="4000" b="1" dirty="0" smtClean="0">
                <a:solidFill>
                  <a:schemeClr val="accent4"/>
                </a:solidFill>
                <a:cs typeface="B Nazanin" panose="00000400000000000000" pitchFamily="2" charset="-78"/>
              </a:rPr>
              <a:t>هدف جنگ اقتصادی مردم هستند </a:t>
            </a:r>
            <a:r>
              <a:rPr lang="fa-IR" sz="4000" b="1" dirty="0" smtClean="0">
                <a:solidFill>
                  <a:schemeClr val="accent4"/>
                </a:solidFill>
                <a:cs typeface="B Nazanin" panose="00000400000000000000" pitchFamily="2" charset="-78"/>
              </a:rPr>
              <a:t>و نه دولت ها</a:t>
            </a:r>
            <a:r>
              <a:rPr lang="fa-IR" sz="4000" b="1" dirty="0" smtClean="0">
                <a:solidFill>
                  <a:schemeClr val="accent4"/>
                </a:solidFill>
                <a:cs typeface="B Nazanin" panose="00000400000000000000" pitchFamily="2" charset="-78"/>
              </a:rPr>
              <a:t>: </a:t>
            </a:r>
            <a:endParaRPr lang="fa-IR" sz="4000" b="1" dirty="0">
              <a:solidFill>
                <a:schemeClr val="accent4"/>
              </a:solidFill>
              <a:cs typeface="B Nazanin" panose="00000400000000000000" pitchFamily="2" charset="-78"/>
            </a:endParaRPr>
          </a:p>
          <a:p>
            <a:pPr rtl="1"/>
            <a:r>
              <a:rPr lang="fa-IR" sz="3200" dirty="0">
                <a:cs typeface="B Nazanin" panose="00000400000000000000" pitchFamily="2" charset="-78"/>
              </a:rPr>
              <a:t>کشوری که اقدام به راه اندازی جنگ اقتصادی می کند طوری وانمود می کند که این اقدامات فقط جهت فشار بر دولت و حکومت کشور مورد هدف است تا آن را همسو با خود کند اما در عمل این فشارهای وارده بر روی دوش مردم خواهد بود که این خباثت کشور وضع کننده را می رساند. </a:t>
            </a:r>
          </a:p>
        </p:txBody>
      </p:sp>
    </p:spTree>
    <p:extLst>
      <p:ext uri="{BB962C8B-B14F-4D97-AF65-F5344CB8AC3E}">
        <p14:creationId xmlns:p14="http://schemas.microsoft.com/office/powerpoint/2010/main" val="42531993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1575" y="2024009"/>
            <a:ext cx="6803136" cy="3380198"/>
          </a:xfrm>
        </p:spPr>
        <p:txBody>
          <a:bodyPr>
            <a:normAutofit/>
          </a:bodyPr>
          <a:lstStyle/>
          <a:p>
            <a:pPr rtl="1"/>
            <a:r>
              <a:rPr lang="fa-IR" sz="3200" dirty="0">
                <a:cs typeface="B Nazanin" panose="00000400000000000000" pitchFamily="2" charset="-78"/>
              </a:rPr>
              <a:t>جمهوری اسلامی ایران بعنوان کشوری مستقل در جهان شناخته شده است، کشور ایالات متحده امریکا که خود را به اصطلاح کدخدای جهان می </a:t>
            </a:r>
            <a:r>
              <a:rPr lang="fa-IR" sz="3200" dirty="0" smtClean="0">
                <a:cs typeface="B Nazanin" panose="00000400000000000000" pitchFamily="2" charset="-78"/>
              </a:rPr>
              <a:t>داند تا </a:t>
            </a:r>
            <a:r>
              <a:rPr lang="fa-IR" sz="3200" dirty="0">
                <a:cs typeface="B Nazanin" panose="00000400000000000000" pitchFamily="2" charset="-78"/>
              </a:rPr>
              <a:t>قبل از پیرزی انقلاب تسلطی کامل بر </a:t>
            </a:r>
            <a:r>
              <a:rPr lang="fa-IR" sz="3200" dirty="0" smtClean="0">
                <a:cs typeface="B Nazanin" panose="00000400000000000000" pitchFamily="2" charset="-78"/>
              </a:rPr>
              <a:t>ایران در همه ابعاد </a:t>
            </a:r>
            <a:r>
              <a:rPr lang="fa-IR" sz="3200" dirty="0">
                <a:cs typeface="B Nazanin" panose="00000400000000000000" pitchFamily="2" charset="-78"/>
              </a:rPr>
              <a:t>داشت.</a:t>
            </a:r>
            <a:endParaRPr lang="en-US" sz="3200" dirty="0">
              <a:cs typeface="B Nazanin" panose="00000400000000000000" pitchFamily="2" charset="-78"/>
            </a:endParaRPr>
          </a:p>
        </p:txBody>
      </p:sp>
    </p:spTree>
    <p:extLst>
      <p:ext uri="{BB962C8B-B14F-4D97-AF65-F5344CB8AC3E}">
        <p14:creationId xmlns:p14="http://schemas.microsoft.com/office/powerpoint/2010/main" val="28897701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8019" y="-130835"/>
            <a:ext cx="9302019" cy="7374116"/>
          </a:xfrm>
          <a:prstGeom prst="rect">
            <a:avLst/>
          </a:prstGeom>
        </p:spPr>
      </p:pic>
    </p:spTree>
    <p:extLst>
      <p:ext uri="{BB962C8B-B14F-4D97-AF65-F5344CB8AC3E}">
        <p14:creationId xmlns:p14="http://schemas.microsoft.com/office/powerpoint/2010/main" val="251925073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xmlns="" name="Savon" id="{1306E473-ED32-493B-A2D0-240A757EDD34}" vid="{6728D11B-929E-4324-91B0-4A4DA4CAC3DD}"/>
    </a:ext>
  </a:extLst>
</a:theme>
</file>

<file path=docProps/app.xml><?xml version="1.0" encoding="utf-8"?>
<Properties xmlns="http://schemas.openxmlformats.org/officeDocument/2006/extended-properties" xmlns:vt="http://schemas.openxmlformats.org/officeDocument/2006/docPropsVTypes">
  <Template>Savon</Template>
  <TotalTime>122</TotalTime>
  <Words>1386</Words>
  <Application>Microsoft Office PowerPoint</Application>
  <PresentationFormat>On-screen Show (4:3)</PresentationFormat>
  <Paragraphs>39</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Savon</vt:lpstr>
      <vt:lpstr>جنگ اقتصادی  گردآوری و تنظیم: رضا رحمتی</vt:lpstr>
      <vt:lpstr>فهرست مطالب 1-جنگ اقتصادی الف- مقدمه ب- در جنگ اقتصادی دشمن به دنبال چیست؟ ج- مکانیزم تحقّق اهداف دشمن در جنگ اقتصادی د- راه مقابله با جنگ اقتصادی ه- نتیجه گیری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پایان</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جنگ اقتصادی چیست </dc:title>
  <dc:creator>Mazarian</dc:creator>
  <cp:lastModifiedBy>Karimi</cp:lastModifiedBy>
  <cp:revision>32</cp:revision>
  <dcterms:created xsi:type="dcterms:W3CDTF">2018-04-15T11:33:48Z</dcterms:created>
  <dcterms:modified xsi:type="dcterms:W3CDTF">2019-02-04T08:07:06Z</dcterms:modified>
</cp:coreProperties>
</file>