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  <p:sldId id="282" r:id="rId17"/>
    <p:sldId id="281" r:id="rId18"/>
    <p:sldId id="283" r:id="rId19"/>
    <p:sldId id="284" r:id="rId20"/>
    <p:sldId id="271" r:id="rId21"/>
    <p:sldId id="272" r:id="rId22"/>
    <p:sldId id="285" r:id="rId23"/>
    <p:sldId id="299" r:id="rId24"/>
    <p:sldId id="286" r:id="rId25"/>
    <p:sldId id="288" r:id="rId26"/>
    <p:sldId id="287" r:id="rId27"/>
    <p:sldId id="289" r:id="rId28"/>
    <p:sldId id="290" r:id="rId29"/>
    <p:sldId id="273" r:id="rId30"/>
    <p:sldId id="274" r:id="rId31"/>
    <p:sldId id="275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76" r:id="rId41"/>
    <p:sldId id="277" r:id="rId42"/>
    <p:sldId id="278" r:id="rId43"/>
    <p:sldId id="279" r:id="rId44"/>
    <p:sldId id="280" r:id="rId45"/>
    <p:sldId id="301" r:id="rId46"/>
    <p:sldId id="302" r:id="rId47"/>
    <p:sldId id="300" r:id="rId48"/>
    <p:sldId id="304" r:id="rId49"/>
    <p:sldId id="303" r:id="rId50"/>
    <p:sldId id="305" r:id="rId51"/>
    <p:sldId id="314" r:id="rId52"/>
    <p:sldId id="306" r:id="rId53"/>
    <p:sldId id="307" r:id="rId54"/>
    <p:sldId id="309" r:id="rId55"/>
    <p:sldId id="308" r:id="rId56"/>
    <p:sldId id="310" r:id="rId57"/>
    <p:sldId id="311" r:id="rId58"/>
    <p:sldId id="312" r:id="rId59"/>
    <p:sldId id="313" r:id="rId60"/>
    <p:sldId id="315" r:id="rId61"/>
    <p:sldId id="316" r:id="rId62"/>
    <p:sldId id="324" r:id="rId63"/>
    <p:sldId id="318" r:id="rId64"/>
    <p:sldId id="319" r:id="rId65"/>
    <p:sldId id="320" r:id="rId66"/>
    <p:sldId id="325" r:id="rId67"/>
  </p:sldIdLst>
  <p:sldSz cx="12192000" cy="6858000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2  Titr" panose="020B0604020202020204" charset="-78"/>
      <p:bold r:id="rId72"/>
    </p:embeddedFont>
    <p:embeddedFont>
      <p:font typeface="Arial Unicode MS" panose="020B0604020202020204" pitchFamily="34" charset="-128"/>
      <p:regular r:id="rId73"/>
    </p:embeddedFont>
    <p:embeddedFont>
      <p:font typeface="B Titr" panose="00000700000000000000" pitchFamily="2" charset="-78"/>
      <p:bold r:id="rId74"/>
    </p:embeddedFont>
    <p:embeddedFont>
      <p:font typeface="Calibri Light" panose="020F0302020204030204" pitchFamily="34" charset="0"/>
      <p:regular r:id="rId75"/>
      <p:italic r:id="rId76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00" autoAdjust="0"/>
    <p:restoredTop sz="94660"/>
  </p:normalViewPr>
  <p:slideViewPr>
    <p:cSldViewPr snapToGrid="0">
      <p:cViewPr>
        <p:scale>
          <a:sx n="50" d="100"/>
          <a:sy n="50" d="100"/>
        </p:scale>
        <p:origin x="-47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23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4412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679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8181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703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378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6334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004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056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998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2473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00306-85EC-4F48-A13C-E77869950B0F}" type="datetimeFigureOut">
              <a:rPr lang="fa-IR" smtClean="0"/>
              <a:t>06/01/1440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62A3-E08D-40D2-BCC2-7010F0D20FB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487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13" y="153230"/>
            <a:ext cx="982658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20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22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65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56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21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1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27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5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78321" cy="67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3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845" cy="65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1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68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3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67672" cy="68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21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42623" cy="68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8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24" y="0"/>
            <a:ext cx="11384327" cy="68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8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1" y="-11562"/>
            <a:ext cx="7895470" cy="68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42230" cy="682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29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72210" cy="685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98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62" y="71437"/>
            <a:ext cx="730567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26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-59960"/>
            <a:ext cx="9653666" cy="70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3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90" y="0"/>
            <a:ext cx="93821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4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4" y="0"/>
            <a:ext cx="940117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6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7375" cy="6772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7375" y="938463"/>
            <a:ext cx="24338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تعداد کودکان بی خانمان</a:t>
            </a:r>
          </a:p>
          <a:p>
            <a:r>
              <a:rPr lang="fa-IR" dirty="0" smtClean="0"/>
              <a:t>در هر 100هزار نفر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39241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21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4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2" y="14287"/>
            <a:ext cx="947737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4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35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5211" y="2791327"/>
            <a:ext cx="25867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800" dirty="0" smtClean="0">
                <a:cs typeface="2  Titr" panose="00000700000000000000" pitchFamily="2" charset="-78"/>
              </a:rPr>
              <a:t>صعود </a:t>
            </a:r>
          </a:p>
          <a:p>
            <a:pPr algn="ctr"/>
            <a:r>
              <a:rPr lang="fa-IR" sz="4800" dirty="0" smtClean="0">
                <a:cs typeface="2  Titr" panose="00000700000000000000" pitchFamily="2" charset="-78"/>
              </a:rPr>
              <a:t>چهل ساله</a:t>
            </a:r>
            <a:endParaRPr lang="fa-IR" sz="4800" dirty="0">
              <a:cs typeface="2 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1122" y="372978"/>
            <a:ext cx="81734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علل شکل گیری انقلاب اسلامی و آرمان های آن</a:t>
            </a:r>
            <a:endParaRPr lang="fa-IR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91122" y="1499936"/>
            <a:ext cx="81734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واکنش ها و برنامه های دشمنان انقلاب اسلامی</a:t>
            </a:r>
            <a:endParaRPr lang="fa-IR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91121" y="2579240"/>
            <a:ext cx="81734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علل عدم تحقق کامل اهداف انقلاب اسلامی </a:t>
            </a:r>
            <a:endParaRPr lang="fa-IR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91119" y="3784167"/>
            <a:ext cx="81734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دستاوردهای انقلاب اسلامی تاکنون</a:t>
            </a:r>
            <a:endParaRPr lang="fa-IR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91119" y="4785502"/>
            <a:ext cx="81734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وضعیت دشمنان انقلاب اسلامی پس از 40 سالگی</a:t>
            </a:r>
            <a:endParaRPr lang="fa-IR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91119" y="5760055"/>
            <a:ext cx="81734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آینده انقلاب اسلامی</a:t>
            </a:r>
            <a:endParaRPr lang="fa-IR" sz="3600" b="1" dirty="0"/>
          </a:p>
        </p:txBody>
      </p:sp>
      <p:sp>
        <p:nvSpPr>
          <p:cNvPr id="9" name="Right Brace 8"/>
          <p:cNvSpPr/>
          <p:nvPr/>
        </p:nvSpPr>
        <p:spPr>
          <a:xfrm>
            <a:off x="9274341" y="360003"/>
            <a:ext cx="661736" cy="6075948"/>
          </a:xfrm>
          <a:prstGeom prst="rightBrace">
            <a:avLst>
              <a:gd name="adj1" fmla="val 156401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55108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6028" cy="67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36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49591" y="2694645"/>
            <a:ext cx="258678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 smtClean="0">
                <a:cs typeface="2  Titr" panose="00000700000000000000" pitchFamily="2" charset="-78"/>
              </a:rPr>
              <a:t>پیشرفت های</a:t>
            </a:r>
          </a:p>
          <a:p>
            <a:pPr algn="ctr"/>
            <a:r>
              <a:rPr lang="fa-IR" sz="3600" dirty="0" smtClean="0">
                <a:cs typeface="2  Titr" panose="00000700000000000000" pitchFamily="2" charset="-78"/>
              </a:rPr>
              <a:t>زیرساختی</a:t>
            </a:r>
            <a:endParaRPr lang="fa-IR" sz="3600" dirty="0">
              <a:cs typeface="2 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7921" y="480884"/>
            <a:ext cx="24464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رشد علمی</a:t>
            </a:r>
            <a:endParaRPr lang="fa-IR" sz="4400" b="1" dirty="0"/>
          </a:p>
        </p:txBody>
      </p:sp>
      <p:sp>
        <p:nvSpPr>
          <p:cNvPr id="4" name="Right Brace 3"/>
          <p:cNvSpPr/>
          <p:nvPr/>
        </p:nvSpPr>
        <p:spPr>
          <a:xfrm>
            <a:off x="9274341" y="360003"/>
            <a:ext cx="661736" cy="6075948"/>
          </a:xfrm>
          <a:prstGeom prst="rightBrace">
            <a:avLst>
              <a:gd name="adj1" fmla="val 156401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6981323" y="2910088"/>
            <a:ext cx="24464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رشد صنعتی</a:t>
            </a:r>
            <a:endParaRPr lang="fa-IR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24074" y="5454309"/>
            <a:ext cx="31502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رشد کشاورزی</a:t>
            </a:r>
            <a:endParaRPr lang="fa-IR" sz="4400" b="1" dirty="0"/>
          </a:p>
        </p:txBody>
      </p:sp>
    </p:spTree>
    <p:extLst>
      <p:ext uri="{BB962C8B-B14F-4D97-AF65-F5344CB8AC3E}">
        <p14:creationId xmlns:p14="http://schemas.microsoft.com/office/powerpoint/2010/main" val="1405897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0432" y="173107"/>
            <a:ext cx="197718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1400" dirty="0" smtClean="0">
                <a:cs typeface="2  Titr" panose="00000700000000000000" pitchFamily="2" charset="-78"/>
              </a:rPr>
              <a:t>پیشرفت های زیرساختی</a:t>
            </a:r>
            <a:endParaRPr lang="fa-IR" sz="1400" dirty="0">
              <a:cs typeface="2  Titr" panose="000007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03569" y="2559744"/>
            <a:ext cx="154405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400" b="1" dirty="0" smtClean="0"/>
              <a:t>رشد </a:t>
            </a:r>
          </a:p>
          <a:p>
            <a:pPr algn="ctr"/>
            <a:r>
              <a:rPr lang="fa-IR" sz="4400" b="1" dirty="0" smtClean="0"/>
              <a:t>علمی</a:t>
            </a:r>
            <a:endParaRPr lang="fa-IR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438526" y="-26948"/>
            <a:ext cx="24464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b="1" dirty="0" smtClean="0"/>
              <a:t>تولید علم</a:t>
            </a:r>
            <a:endParaRPr lang="fa-IR" sz="4000" b="1" dirty="0"/>
          </a:p>
        </p:txBody>
      </p:sp>
      <p:sp>
        <p:nvSpPr>
          <p:cNvPr id="6" name="Right Brace 5"/>
          <p:cNvSpPr/>
          <p:nvPr/>
        </p:nvSpPr>
        <p:spPr>
          <a:xfrm>
            <a:off x="9841833" y="96163"/>
            <a:ext cx="661736" cy="6691500"/>
          </a:xfrm>
          <a:prstGeom prst="rightBrace">
            <a:avLst>
              <a:gd name="adj1" fmla="val 156401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7463593" y="573501"/>
            <a:ext cx="24464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b="1" dirty="0" smtClean="0"/>
              <a:t>ثبت اختراع</a:t>
            </a:r>
            <a:endParaRPr lang="fa-IR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59746" y="1234536"/>
            <a:ext cx="3150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b="1" dirty="0" smtClean="0"/>
              <a:t>هسته ای</a:t>
            </a:r>
            <a:endParaRPr lang="fa-IR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95413" y="1919282"/>
            <a:ext cx="24464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b="1" dirty="0" smtClean="0"/>
              <a:t>نانو</a:t>
            </a:r>
            <a:endParaRPr lang="fa-IR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38526" y="2561593"/>
            <a:ext cx="244642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b="1" dirty="0" smtClean="0"/>
              <a:t>هوافضا</a:t>
            </a:r>
            <a:endParaRPr lang="fa-IR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34679" y="3231579"/>
            <a:ext cx="31502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b="1" dirty="0" smtClean="0"/>
              <a:t>مهندسی</a:t>
            </a:r>
            <a:endParaRPr lang="fa-IR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44549" y="3830583"/>
            <a:ext cx="24464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پزشکی</a:t>
            </a:r>
            <a:endParaRPr lang="fa-IR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53735" y="4623915"/>
            <a:ext cx="50562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کشاورزی و علوم زیستی</a:t>
            </a:r>
            <a:endParaRPr lang="fa-IR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65259" y="5284474"/>
            <a:ext cx="31502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سلول بنیادی</a:t>
            </a:r>
            <a:endParaRPr lang="fa-IR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94837" y="6030167"/>
            <a:ext cx="31502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فیزیک و نجوم</a:t>
            </a:r>
            <a:endParaRPr lang="fa-IR" sz="4400" b="1" dirty="0"/>
          </a:p>
        </p:txBody>
      </p:sp>
    </p:spTree>
    <p:extLst>
      <p:ext uri="{BB962C8B-B14F-4D97-AF65-F5344CB8AC3E}">
        <p14:creationId xmlns:p14="http://schemas.microsoft.com/office/powerpoint/2010/main" val="2630598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29625" cy="6753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22895" y="866274"/>
            <a:ext cx="321243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 علم در سال 1996</a:t>
            </a:r>
            <a:endParaRPr lang="fa-IR" sz="5400" dirty="0"/>
          </a:p>
        </p:txBody>
      </p:sp>
    </p:spTree>
    <p:extLst>
      <p:ext uri="{BB962C8B-B14F-4D97-AF65-F5344CB8AC3E}">
        <p14:creationId xmlns:p14="http://schemas.microsoft.com/office/powerpoint/2010/main" val="3772016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5243" y="890338"/>
            <a:ext cx="321243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 علم در سال 1996</a:t>
            </a:r>
            <a:endParaRPr lang="fa-IR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9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02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5243" y="890338"/>
            <a:ext cx="321243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 علم در سال 1996</a:t>
            </a:r>
            <a:endParaRPr lang="fa-IR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627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70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5243" y="890338"/>
            <a:ext cx="321243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 علم در سال 1996</a:t>
            </a:r>
            <a:endParaRPr lang="fa-IR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6275" cy="6772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1889" y="5293895"/>
            <a:ext cx="27191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dirty="0" smtClean="0"/>
              <a:t>ایران رتبه ی 52 در سال 1996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65100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67725" cy="671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484" y="120318"/>
            <a:ext cx="351322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</a:t>
            </a:r>
          </a:p>
          <a:p>
            <a:pPr algn="ctr"/>
            <a:r>
              <a:rPr lang="fa-IR" sz="5400" dirty="0" smtClean="0"/>
              <a:t>علم</a:t>
            </a:r>
          </a:p>
          <a:p>
            <a:pPr algn="ctr"/>
            <a:r>
              <a:rPr lang="fa-IR" sz="5400" dirty="0" smtClean="0"/>
              <a:t>در خاورمیانه </a:t>
            </a:r>
          </a:p>
          <a:p>
            <a:pPr algn="ctr"/>
            <a:r>
              <a:rPr lang="fa-IR" sz="5400" dirty="0" smtClean="0"/>
              <a:t>در سال 1996</a:t>
            </a:r>
            <a:endParaRPr lang="fa-IR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8831179" y="5161548"/>
            <a:ext cx="271913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dirty="0" smtClean="0"/>
              <a:t>ایران رتبه ی 5 در سال 1996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47061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91425" cy="6791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484" y="120318"/>
            <a:ext cx="351322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</a:t>
            </a:r>
          </a:p>
          <a:p>
            <a:pPr algn="ctr"/>
            <a:r>
              <a:rPr lang="fa-IR" sz="5400" dirty="0" smtClean="0"/>
              <a:t>علم</a:t>
            </a:r>
          </a:p>
          <a:p>
            <a:pPr algn="ctr"/>
            <a:r>
              <a:rPr lang="fa-IR" sz="5400" dirty="0" smtClean="0"/>
              <a:t>در خاورمیانه </a:t>
            </a:r>
          </a:p>
          <a:p>
            <a:pPr algn="ctr"/>
            <a:r>
              <a:rPr lang="fa-IR" sz="5400" dirty="0" smtClean="0"/>
              <a:t>در سال 2017</a:t>
            </a:r>
            <a:endParaRPr lang="fa-IR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8807116" y="5041232"/>
            <a:ext cx="27191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b="1" dirty="0" smtClean="0"/>
              <a:t>ایران رتبه ی اول  در سال 2017</a:t>
            </a:r>
            <a:endParaRPr lang="fa-IR" b="1" dirty="0"/>
          </a:p>
        </p:txBody>
      </p:sp>
    </p:spTree>
    <p:extLst>
      <p:ext uri="{BB962C8B-B14F-4D97-AF65-F5344CB8AC3E}">
        <p14:creationId xmlns:p14="http://schemas.microsoft.com/office/powerpoint/2010/main" val="1945183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86775" cy="6715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484" y="120318"/>
            <a:ext cx="351322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</a:t>
            </a:r>
          </a:p>
          <a:p>
            <a:pPr algn="ctr"/>
            <a:r>
              <a:rPr lang="fa-IR" sz="5400" dirty="0" smtClean="0"/>
              <a:t>علم</a:t>
            </a:r>
          </a:p>
          <a:p>
            <a:pPr algn="ctr"/>
            <a:r>
              <a:rPr lang="fa-IR" sz="5400" dirty="0" smtClean="0"/>
              <a:t>در جهان </a:t>
            </a:r>
          </a:p>
          <a:p>
            <a:pPr algn="ctr"/>
            <a:r>
              <a:rPr lang="fa-IR" sz="5400" dirty="0" smtClean="0"/>
              <a:t>در سال 2017</a:t>
            </a:r>
            <a:endParaRPr lang="fa-IR" sz="5400" dirty="0"/>
          </a:p>
        </p:txBody>
      </p:sp>
    </p:spTree>
    <p:extLst>
      <p:ext uri="{BB962C8B-B14F-4D97-AF65-F5344CB8AC3E}">
        <p14:creationId xmlns:p14="http://schemas.microsoft.com/office/powerpoint/2010/main" val="3061632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548"/>
            <a:ext cx="12284242" cy="6368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2232" y="93186"/>
            <a:ext cx="93004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b="1" dirty="0" smtClean="0"/>
              <a:t>علل شکل گیری انقلاب اسلامی و آرمان های آن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584166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66484" y="120318"/>
            <a:ext cx="351322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dirty="0" smtClean="0"/>
              <a:t>رتبه کشورهای تولید کننده</a:t>
            </a:r>
          </a:p>
          <a:p>
            <a:pPr algn="ctr"/>
            <a:r>
              <a:rPr lang="fa-IR" sz="5400" dirty="0" smtClean="0"/>
              <a:t>علم</a:t>
            </a:r>
          </a:p>
          <a:p>
            <a:pPr algn="ctr"/>
            <a:r>
              <a:rPr lang="fa-IR" sz="5400" dirty="0" smtClean="0"/>
              <a:t>در جهان </a:t>
            </a:r>
          </a:p>
          <a:p>
            <a:pPr algn="ctr"/>
            <a:r>
              <a:rPr lang="fa-IR" sz="5400" dirty="0" smtClean="0"/>
              <a:t>در سال 2017</a:t>
            </a:r>
            <a:endParaRPr lang="fa-IR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3442" cy="6533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82005" y="4981074"/>
            <a:ext cx="271913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b="1" dirty="0" smtClean="0"/>
              <a:t>ایران رتبه ی پانزدهم جهان </a:t>
            </a:r>
          </a:p>
          <a:p>
            <a:pPr algn="ctr"/>
            <a:r>
              <a:rPr lang="fa-IR" b="1" dirty="0" smtClean="0"/>
              <a:t>  در سال 2017</a:t>
            </a:r>
            <a:endParaRPr lang="fa-IR" b="1" dirty="0"/>
          </a:p>
        </p:txBody>
      </p:sp>
    </p:spTree>
    <p:extLst>
      <p:ext uri="{BB962C8B-B14F-4D97-AF65-F5344CB8AC3E}">
        <p14:creationId xmlns:p14="http://schemas.microsoft.com/office/powerpoint/2010/main" val="1256200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37" y="33337"/>
            <a:ext cx="71723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02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11326" y="697831"/>
            <a:ext cx="178067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/>
              <a:t>ثبت اختراع توسط </a:t>
            </a:r>
          </a:p>
          <a:p>
            <a:r>
              <a:rPr lang="fa-IR" b="1" dirty="0" smtClean="0"/>
              <a:t>ایران در سال 1979</a:t>
            </a:r>
          </a:p>
          <a:p>
            <a:endParaRPr lang="fa-IR" b="1" dirty="0"/>
          </a:p>
          <a:p>
            <a:r>
              <a:rPr lang="fa-IR" b="1" dirty="0" smtClean="0"/>
              <a:t>کمتر از 73 مورد</a:t>
            </a:r>
            <a:endParaRPr lang="fa-IR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66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10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0"/>
            <a:ext cx="9229725" cy="5514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1516" y="264695"/>
            <a:ext cx="22378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تعداد اختراعات ثبت شده</a:t>
            </a:r>
          </a:p>
          <a:p>
            <a:r>
              <a:rPr lang="fa-IR" dirty="0" smtClean="0"/>
              <a:t>از سال 1988 تا 2015</a:t>
            </a:r>
          </a:p>
          <a:p>
            <a:endParaRPr lang="fa-IR" dirty="0"/>
          </a:p>
          <a:p>
            <a:r>
              <a:rPr lang="fa-IR" dirty="0" smtClean="0"/>
              <a:t>رتبه ایران 38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55581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2454" cy="6761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9189" y="950495"/>
            <a:ext cx="16242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رتبه سال 2015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53434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768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32958" y="649705"/>
            <a:ext cx="115904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/>
              <a:t>تعداد ثبت</a:t>
            </a:r>
          </a:p>
          <a:p>
            <a:pPr algn="ctr"/>
            <a:r>
              <a:rPr lang="fa-IR" dirty="0" smtClean="0"/>
              <a:t>اختراع در سال 2016</a:t>
            </a:r>
          </a:p>
          <a:p>
            <a:pPr algn="ctr"/>
            <a:endParaRPr lang="fa-IR" dirty="0"/>
          </a:p>
          <a:p>
            <a:pPr algn="ctr"/>
            <a:r>
              <a:rPr lang="fa-IR" dirty="0" smtClean="0"/>
              <a:t>ایران رتبه هفتم جهان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28436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52387"/>
            <a:ext cx="72485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7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48525" cy="6791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0211" y="878305"/>
            <a:ext cx="419902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رتبه پیشرفت هسته ای ایران در جهان</a:t>
            </a:r>
          </a:p>
          <a:p>
            <a:pPr algn="ctr"/>
            <a:r>
              <a:rPr lang="fa-IR" sz="3600" b="1" dirty="0" smtClean="0"/>
              <a:t>سال 1996</a:t>
            </a:r>
          </a:p>
          <a:p>
            <a:pPr algn="ctr"/>
            <a:r>
              <a:rPr lang="fa-IR" sz="6000" b="1" dirty="0" smtClean="0"/>
              <a:t>رتبه 77</a:t>
            </a:r>
            <a:endParaRPr lang="fa-IR" sz="6000" b="1" dirty="0"/>
          </a:p>
        </p:txBody>
      </p:sp>
    </p:spTree>
    <p:extLst>
      <p:ext uri="{BB962C8B-B14F-4D97-AF65-F5344CB8AC3E}">
        <p14:creationId xmlns:p14="http://schemas.microsoft.com/office/powerpoint/2010/main" val="3713762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40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18947" y="878305"/>
            <a:ext cx="468028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رتبه پیشرفت هسته ای ایران در خاورمیانه</a:t>
            </a:r>
          </a:p>
          <a:p>
            <a:pPr algn="ctr"/>
            <a:r>
              <a:rPr lang="fa-IR" sz="3600" b="1" dirty="0" smtClean="0"/>
              <a:t>سال 1996</a:t>
            </a:r>
          </a:p>
          <a:p>
            <a:pPr algn="ctr"/>
            <a:r>
              <a:rPr lang="fa-IR" sz="6000" b="1" dirty="0" smtClean="0"/>
              <a:t>رتبه 13</a:t>
            </a:r>
            <a:endParaRPr lang="fa-IR" sz="6000" b="1" dirty="0"/>
          </a:p>
        </p:txBody>
      </p:sp>
    </p:spTree>
    <p:extLst>
      <p:ext uri="{BB962C8B-B14F-4D97-AF65-F5344CB8AC3E}">
        <p14:creationId xmlns:p14="http://schemas.microsoft.com/office/powerpoint/2010/main" val="3946950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0"/>
            <a:ext cx="4582779" cy="6931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0211" y="878305"/>
            <a:ext cx="4199021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رتبه پیشرفت هسته ای ایران در جهان</a:t>
            </a:r>
          </a:p>
          <a:p>
            <a:pPr algn="ctr"/>
            <a:r>
              <a:rPr lang="fa-IR" sz="3600" b="1" dirty="0" smtClean="0"/>
              <a:t>سال 2017</a:t>
            </a:r>
          </a:p>
          <a:p>
            <a:pPr algn="ctr"/>
            <a:r>
              <a:rPr lang="fa-IR" sz="6000" b="1" dirty="0" smtClean="0"/>
              <a:t>رتبه 12</a:t>
            </a:r>
            <a:endParaRPr lang="fa-IR" sz="6000" b="1" dirty="0"/>
          </a:p>
        </p:txBody>
      </p:sp>
    </p:spTree>
    <p:extLst>
      <p:ext uri="{BB962C8B-B14F-4D97-AF65-F5344CB8AC3E}">
        <p14:creationId xmlns:p14="http://schemas.microsoft.com/office/powerpoint/2010/main" val="221369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33" y="16336"/>
            <a:ext cx="88628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000" b="1" dirty="0" smtClean="0"/>
              <a:t>واکنش ها و برنامه های دشمنان انقلاب اسلامی</a:t>
            </a:r>
            <a:endParaRPr lang="fa-IR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059">
            <a:off x="858279" y="884348"/>
            <a:ext cx="10916599" cy="59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33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87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0663" y="878305"/>
            <a:ext cx="478856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400" b="1" dirty="0" smtClean="0"/>
              <a:t>رتبه پیشرفت هسته ای ایران در خاورمیانه</a:t>
            </a:r>
          </a:p>
          <a:p>
            <a:pPr algn="ctr"/>
            <a:r>
              <a:rPr lang="fa-IR" sz="3600" b="1" dirty="0" smtClean="0"/>
              <a:t>سال 2017</a:t>
            </a:r>
          </a:p>
          <a:p>
            <a:pPr algn="ctr"/>
            <a:r>
              <a:rPr lang="fa-IR" sz="6000" b="1" dirty="0" smtClean="0"/>
              <a:t>رتبه اول</a:t>
            </a:r>
            <a:endParaRPr lang="fa-IR" sz="6000" b="1" dirty="0"/>
          </a:p>
        </p:txBody>
      </p:sp>
    </p:spTree>
    <p:extLst>
      <p:ext uri="{BB962C8B-B14F-4D97-AF65-F5344CB8AC3E}">
        <p14:creationId xmlns:p14="http://schemas.microsoft.com/office/powerpoint/2010/main" val="238579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7" y="71437"/>
            <a:ext cx="64865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42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74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3958" y="830179"/>
            <a:ext cx="441558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رتبه ایران در نانو تکنولوژی در جهان  در سال 1996</a:t>
            </a:r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رتبه 58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5418323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72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2285" y="794084"/>
            <a:ext cx="2963779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رتبه ایران </a:t>
            </a:r>
          </a:p>
          <a:p>
            <a:pPr algn="ctr"/>
            <a:r>
              <a:rPr lang="fa-IR" sz="3200" dirty="0" smtClean="0"/>
              <a:t>در نانو تکنولوژی </a:t>
            </a:r>
          </a:p>
          <a:p>
            <a:pPr algn="ctr"/>
            <a:r>
              <a:rPr lang="fa-IR" sz="3200" dirty="0" smtClean="0"/>
              <a:t>در جهان  </a:t>
            </a:r>
          </a:p>
          <a:p>
            <a:pPr algn="ctr"/>
            <a:r>
              <a:rPr lang="fa-IR" sz="3200" dirty="0" smtClean="0"/>
              <a:t>در سال 2017</a:t>
            </a:r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رتبه 16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903856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62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2285" y="794084"/>
            <a:ext cx="2963779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رتبه ایران </a:t>
            </a:r>
          </a:p>
          <a:p>
            <a:pPr algn="ctr"/>
            <a:r>
              <a:rPr lang="fa-IR" sz="3200" dirty="0" smtClean="0"/>
              <a:t>در نانو تکنولوژی </a:t>
            </a:r>
          </a:p>
          <a:p>
            <a:pPr algn="ctr"/>
            <a:r>
              <a:rPr lang="fa-IR" sz="3200" dirty="0" smtClean="0"/>
              <a:t>در خاورمیانه  </a:t>
            </a:r>
          </a:p>
          <a:p>
            <a:pPr algn="ctr"/>
            <a:r>
              <a:rPr lang="fa-IR" sz="3200" dirty="0" smtClean="0"/>
              <a:t>در سال 1996</a:t>
            </a:r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رتبه 10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673058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79" y="-172203"/>
            <a:ext cx="10562968" cy="7030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3705" y="1732547"/>
            <a:ext cx="2578769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/>
              <a:t>رتبه ایران </a:t>
            </a:r>
          </a:p>
          <a:p>
            <a:pPr algn="ctr"/>
            <a:r>
              <a:rPr lang="fa-IR" sz="2800" dirty="0" smtClean="0"/>
              <a:t>در نانو تکنولوژی </a:t>
            </a:r>
          </a:p>
          <a:p>
            <a:pPr algn="ctr"/>
            <a:r>
              <a:rPr lang="fa-IR" sz="2800" dirty="0" smtClean="0"/>
              <a:t>در خاورمیانه  </a:t>
            </a:r>
          </a:p>
          <a:p>
            <a:pPr algn="ctr"/>
            <a:r>
              <a:rPr lang="fa-IR" sz="2800" dirty="0" smtClean="0"/>
              <a:t>در سال 2017</a:t>
            </a:r>
          </a:p>
          <a:p>
            <a:pPr algn="ctr"/>
            <a:endParaRPr lang="fa-IR" sz="2800" dirty="0"/>
          </a:p>
          <a:p>
            <a:pPr algn="ctr"/>
            <a:r>
              <a:rPr lang="fa-IR" sz="2800" dirty="0" smtClean="0"/>
              <a:t>رتبه اول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613221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2" y="33337"/>
            <a:ext cx="83343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3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5" y="28575"/>
            <a:ext cx="5191125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3958" y="830179"/>
            <a:ext cx="441558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رتبه ایران در هوا فضا</a:t>
            </a:r>
          </a:p>
          <a:p>
            <a:pPr algn="ctr"/>
            <a:r>
              <a:rPr lang="fa-IR" sz="3200" dirty="0" smtClean="0"/>
              <a:t>در جهان  در سال 1996</a:t>
            </a:r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رتبه 45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186331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0979" cy="6885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3958" y="830179"/>
            <a:ext cx="441558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رتبه ایران در هوا فضا</a:t>
            </a:r>
          </a:p>
          <a:p>
            <a:pPr algn="ctr"/>
            <a:r>
              <a:rPr lang="fa-IR" sz="3200" dirty="0" smtClean="0"/>
              <a:t>در خاورمیانه  در سال 1996</a:t>
            </a:r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رتبه 6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0080029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36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3958" y="830179"/>
            <a:ext cx="441558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رتبه ایران در هوا فضا</a:t>
            </a:r>
          </a:p>
          <a:p>
            <a:pPr algn="ctr"/>
            <a:r>
              <a:rPr lang="fa-IR" sz="3200" dirty="0" smtClean="0"/>
              <a:t>در جهان  در سال 2017</a:t>
            </a:r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رتبه 11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344090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1169" y="148861"/>
            <a:ext cx="772427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b="1" dirty="0" smtClean="0"/>
              <a:t>علل عدم تحقق کامل اهداف انقلاب اسلامی </a:t>
            </a:r>
            <a:endParaRPr lang="fa-IR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84" y="795192"/>
            <a:ext cx="10816389" cy="61082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876547" y="649705"/>
            <a:ext cx="733926" cy="613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36749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7075" cy="6848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3958" y="830179"/>
            <a:ext cx="441558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dirty="0" smtClean="0"/>
              <a:t>رتبه ایران در هوا فضا</a:t>
            </a:r>
          </a:p>
          <a:p>
            <a:pPr algn="ctr"/>
            <a:r>
              <a:rPr lang="fa-IR" sz="3200" dirty="0" smtClean="0"/>
              <a:t>در خاورمیانه  در سال 2017</a:t>
            </a:r>
          </a:p>
          <a:p>
            <a:pPr algn="ctr"/>
            <a:endParaRPr lang="fa-IR" sz="3200" dirty="0"/>
          </a:p>
          <a:p>
            <a:pPr algn="ctr"/>
            <a:r>
              <a:rPr lang="fa-IR" sz="3200" dirty="0" smtClean="0"/>
              <a:t>رتبه اول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15294714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7" y="61912"/>
            <a:ext cx="69437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41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99"/>
            <a:ext cx="12192000" cy="6798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122136">
            <a:off x="4331367" y="3657601"/>
            <a:ext cx="11670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تحصیلات</a:t>
            </a:r>
            <a:endParaRPr lang="fa-IR" dirty="0"/>
          </a:p>
        </p:txBody>
      </p:sp>
      <p:sp>
        <p:nvSpPr>
          <p:cNvPr id="6" name="TextBox 5"/>
          <p:cNvSpPr txBox="1"/>
          <p:nvPr/>
        </p:nvSpPr>
        <p:spPr>
          <a:xfrm rot="18797415">
            <a:off x="529388" y="4957011"/>
            <a:ext cx="143175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امید به زندگی </a:t>
            </a:r>
          </a:p>
          <a:p>
            <a:r>
              <a:rPr lang="fa-IR" dirty="0" smtClean="0"/>
              <a:t>در بدو تولد</a:t>
            </a:r>
            <a:endParaRPr lang="fa-IR" dirty="0"/>
          </a:p>
        </p:txBody>
      </p:sp>
      <p:sp>
        <p:nvSpPr>
          <p:cNvPr id="7" name="TextBox 6"/>
          <p:cNvSpPr txBox="1"/>
          <p:nvPr/>
        </p:nvSpPr>
        <p:spPr>
          <a:xfrm rot="18910206">
            <a:off x="2117551" y="5065299"/>
            <a:ext cx="19491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میانگین سالهای تحصیل</a:t>
            </a:r>
            <a:endParaRPr lang="fa-IR" dirty="0"/>
          </a:p>
        </p:txBody>
      </p:sp>
      <p:sp>
        <p:nvSpPr>
          <p:cNvPr id="8" name="TextBox 7"/>
          <p:cNvSpPr txBox="1"/>
          <p:nvPr/>
        </p:nvSpPr>
        <p:spPr>
          <a:xfrm rot="18828319">
            <a:off x="3798618" y="5188554"/>
            <a:ext cx="202211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1600" dirty="0" smtClean="0"/>
              <a:t>سال های انتظار تحصیل</a:t>
            </a:r>
            <a:endParaRPr lang="fa-I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642811" y="4537502"/>
            <a:ext cx="1949115" cy="4315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altLang="fa-I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9220240">
            <a:off x="5558994" y="4988499"/>
            <a:ext cx="2116750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ar-SA" altLang="fa-IR" dirty="0">
                <a:latin typeface="Arial Unicode MS" panose="020B0604020202020204" pitchFamily="34" charset="-128"/>
              </a:rPr>
              <a:t>درآمد ناخالص ملی سرانه</a:t>
            </a:r>
            <a:r>
              <a:rPr lang="fa-IR" altLang="fa-IR" sz="2400" dirty="0"/>
              <a:t> </a:t>
            </a:r>
            <a:endParaRPr lang="fa-IR" altLang="fa-IR" sz="4000" dirty="0">
              <a:latin typeface="Arial" panose="020B0604020202020204" pitchFamily="34" charset="0"/>
            </a:endParaRPr>
          </a:p>
          <a:p>
            <a:endParaRPr lang="fa-IR" dirty="0"/>
          </a:p>
        </p:txBody>
      </p:sp>
      <p:sp>
        <p:nvSpPr>
          <p:cNvPr id="13" name="TextBox 12"/>
          <p:cNvSpPr txBox="1"/>
          <p:nvPr/>
        </p:nvSpPr>
        <p:spPr>
          <a:xfrm rot="18833007">
            <a:off x="6232349" y="3597445"/>
            <a:ext cx="17806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استانداردهای زندگی</a:t>
            </a:r>
            <a:endParaRPr lang="fa-IR" dirty="0"/>
          </a:p>
        </p:txBody>
      </p:sp>
      <p:sp>
        <p:nvSpPr>
          <p:cNvPr id="14" name="TextBox 13"/>
          <p:cNvSpPr txBox="1"/>
          <p:nvPr/>
        </p:nvSpPr>
        <p:spPr>
          <a:xfrm>
            <a:off x="7182853" y="5221705"/>
            <a:ext cx="9264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4 شاخص</a:t>
            </a:r>
            <a:endParaRPr lang="fa-IR" dirty="0"/>
          </a:p>
        </p:txBody>
      </p:sp>
      <p:sp>
        <p:nvSpPr>
          <p:cNvPr id="15" name="TextBox 14"/>
          <p:cNvSpPr txBox="1"/>
          <p:nvPr/>
        </p:nvSpPr>
        <p:spPr>
          <a:xfrm rot="19122136">
            <a:off x="2280083" y="3628147"/>
            <a:ext cx="107780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سلامتی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52255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49" y="-36096"/>
            <a:ext cx="6122319" cy="70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325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7" y="0"/>
            <a:ext cx="9793214" cy="67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84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" y="0"/>
            <a:ext cx="8503569" cy="70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357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95750" y="1466850"/>
            <a:ext cx="4095750" cy="3562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13800" dirty="0" smtClean="0">
                <a:solidFill>
                  <a:schemeClr val="tx1"/>
                </a:solidFill>
                <a:cs typeface="B Titr" panose="00000700000000000000" pitchFamily="2" charset="-78"/>
              </a:rPr>
              <a:t>پایان</a:t>
            </a: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67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463" y="-35106"/>
            <a:ext cx="70906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b="1" dirty="0" smtClean="0"/>
              <a:t>دستاوردهای انقلاب اسلامی تاکنون</a:t>
            </a:r>
            <a:endParaRPr lang="fa-IR" sz="3600" b="1" dirty="0"/>
          </a:p>
        </p:txBody>
      </p:sp>
      <p:sp>
        <p:nvSpPr>
          <p:cNvPr id="4" name="Oval 3"/>
          <p:cNvSpPr/>
          <p:nvPr/>
        </p:nvSpPr>
        <p:spPr>
          <a:xfrm>
            <a:off x="461763" y="4601978"/>
            <a:ext cx="2086564" cy="180273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 smtClean="0"/>
              <a:t>ارتقاء عزت و جایگاه ایران در جهان</a:t>
            </a:r>
            <a:endParaRPr lang="fa-IR" sz="2400" b="1" dirty="0"/>
          </a:p>
        </p:txBody>
      </p:sp>
      <p:sp>
        <p:nvSpPr>
          <p:cNvPr id="5" name="Oval 4"/>
          <p:cNvSpPr/>
          <p:nvPr/>
        </p:nvSpPr>
        <p:spPr>
          <a:xfrm>
            <a:off x="2848987" y="4601978"/>
            <a:ext cx="2086564" cy="195972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 smtClean="0"/>
              <a:t>استقلال در تصمیم گیری</a:t>
            </a:r>
            <a:endParaRPr lang="fa-IR" sz="2400" b="1" dirty="0"/>
          </a:p>
        </p:txBody>
      </p:sp>
      <p:sp>
        <p:nvSpPr>
          <p:cNvPr id="6" name="Oval 5"/>
          <p:cNvSpPr/>
          <p:nvPr/>
        </p:nvSpPr>
        <p:spPr>
          <a:xfrm>
            <a:off x="7474864" y="4847338"/>
            <a:ext cx="1923150" cy="1733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000" b="1" dirty="0" smtClean="0"/>
              <a:t>اهتمام به مبارزه با فساد و برخورد با فساد</a:t>
            </a:r>
            <a:endParaRPr lang="fa-IR" sz="2000" b="1" dirty="0"/>
          </a:p>
        </p:txBody>
      </p:sp>
      <p:sp>
        <p:nvSpPr>
          <p:cNvPr id="7" name="Oval 6"/>
          <p:cNvSpPr/>
          <p:nvPr/>
        </p:nvSpPr>
        <p:spPr>
          <a:xfrm>
            <a:off x="5279562" y="701562"/>
            <a:ext cx="1923150" cy="1733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/>
              <a:t>پیشرفت در معنویات و امکان سیرتکاملی در فضای انقلاب</a:t>
            </a:r>
            <a:endParaRPr lang="fa-IR" b="1" dirty="0"/>
          </a:p>
        </p:txBody>
      </p:sp>
      <p:sp>
        <p:nvSpPr>
          <p:cNvPr id="9" name="Oval 8"/>
          <p:cNvSpPr/>
          <p:nvPr/>
        </p:nvSpPr>
        <p:spPr>
          <a:xfrm>
            <a:off x="7457239" y="651947"/>
            <a:ext cx="2086564" cy="180273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 smtClean="0"/>
              <a:t>بقای نظام پس از بحران ها</a:t>
            </a:r>
            <a:endParaRPr lang="fa-IR" sz="2400" b="1" dirty="0"/>
          </a:p>
        </p:txBody>
      </p:sp>
      <p:sp>
        <p:nvSpPr>
          <p:cNvPr id="10" name="Oval 9"/>
          <p:cNvSpPr/>
          <p:nvPr/>
        </p:nvSpPr>
        <p:spPr>
          <a:xfrm>
            <a:off x="9809685" y="4812642"/>
            <a:ext cx="2086564" cy="180273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 smtClean="0"/>
              <a:t>پیشرفت های زیر ساختی</a:t>
            </a:r>
            <a:endParaRPr lang="fa-IR" sz="2400" b="1" dirty="0"/>
          </a:p>
        </p:txBody>
      </p:sp>
      <p:sp>
        <p:nvSpPr>
          <p:cNvPr id="11" name="Oval 10"/>
          <p:cNvSpPr/>
          <p:nvPr/>
        </p:nvSpPr>
        <p:spPr>
          <a:xfrm>
            <a:off x="5197855" y="2608106"/>
            <a:ext cx="2086564" cy="195972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 smtClean="0"/>
              <a:t>توان ایستادگی در برابر نظام سلطه</a:t>
            </a:r>
            <a:endParaRPr lang="fa-IR" sz="2400" b="1" dirty="0"/>
          </a:p>
        </p:txBody>
      </p:sp>
      <p:sp>
        <p:nvSpPr>
          <p:cNvPr id="13" name="Oval 12"/>
          <p:cNvSpPr/>
          <p:nvPr/>
        </p:nvSpPr>
        <p:spPr>
          <a:xfrm>
            <a:off x="7467287" y="2650052"/>
            <a:ext cx="2086564" cy="195972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400" b="1" dirty="0" smtClean="0"/>
              <a:t>گسترش آزادی های عمومی</a:t>
            </a:r>
            <a:endParaRPr lang="fa-IR" sz="2400" b="1" dirty="0"/>
          </a:p>
        </p:txBody>
      </p:sp>
      <p:sp>
        <p:nvSpPr>
          <p:cNvPr id="14" name="Oval 13"/>
          <p:cNvSpPr/>
          <p:nvPr/>
        </p:nvSpPr>
        <p:spPr>
          <a:xfrm>
            <a:off x="3141621" y="521076"/>
            <a:ext cx="1742441" cy="180100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600" b="1" dirty="0" smtClean="0"/>
              <a:t>کرامت زن</a:t>
            </a:r>
            <a:endParaRPr lang="fa-IR" sz="3600" b="1" dirty="0"/>
          </a:p>
        </p:txBody>
      </p:sp>
      <p:sp>
        <p:nvSpPr>
          <p:cNvPr id="15" name="Oval 14"/>
          <p:cNvSpPr/>
          <p:nvPr/>
        </p:nvSpPr>
        <p:spPr>
          <a:xfrm>
            <a:off x="3076466" y="2434905"/>
            <a:ext cx="1807595" cy="173777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800" b="1" dirty="0" smtClean="0"/>
              <a:t>رتبه های برتر</a:t>
            </a:r>
            <a:endParaRPr lang="fa-IR" sz="2800" b="1" dirty="0"/>
          </a:p>
        </p:txBody>
      </p:sp>
      <p:sp>
        <p:nvSpPr>
          <p:cNvPr id="16" name="Oval 15"/>
          <p:cNvSpPr/>
          <p:nvPr/>
        </p:nvSpPr>
        <p:spPr>
          <a:xfrm>
            <a:off x="5302785" y="4835886"/>
            <a:ext cx="1923150" cy="173334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b="1" dirty="0" smtClean="0"/>
              <a:t>مقایسه پیشرفت انقلاب اسلامی با دیگر انقلاب ها</a:t>
            </a:r>
            <a:endParaRPr lang="fa-IR" b="1" dirty="0"/>
          </a:p>
        </p:txBody>
      </p:sp>
      <p:sp>
        <p:nvSpPr>
          <p:cNvPr id="18" name="Oval 17"/>
          <p:cNvSpPr/>
          <p:nvPr/>
        </p:nvSpPr>
        <p:spPr>
          <a:xfrm>
            <a:off x="9962687" y="2573007"/>
            <a:ext cx="1933562" cy="207218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800" b="1" dirty="0" smtClean="0"/>
              <a:t>گسترش عدالت اجتماعی</a:t>
            </a:r>
            <a:endParaRPr lang="fa-IR" sz="2800" b="1" dirty="0"/>
          </a:p>
        </p:txBody>
      </p:sp>
      <p:sp>
        <p:nvSpPr>
          <p:cNvPr id="19" name="Oval 18"/>
          <p:cNvSpPr/>
          <p:nvPr/>
        </p:nvSpPr>
        <p:spPr>
          <a:xfrm>
            <a:off x="688561" y="288059"/>
            <a:ext cx="2154902" cy="183763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b="1" dirty="0" smtClean="0"/>
              <a:t>صدور انقلاب اسلامی</a:t>
            </a:r>
            <a:endParaRPr lang="fa-IR" sz="3200" b="1" dirty="0"/>
          </a:p>
        </p:txBody>
      </p:sp>
      <p:sp>
        <p:nvSpPr>
          <p:cNvPr id="20" name="Oval 19"/>
          <p:cNvSpPr/>
          <p:nvPr/>
        </p:nvSpPr>
        <p:spPr>
          <a:xfrm>
            <a:off x="767850" y="2359955"/>
            <a:ext cx="1780477" cy="192723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3200" b="1" dirty="0" smtClean="0"/>
              <a:t>مردم سالاری دینی</a:t>
            </a:r>
            <a:endParaRPr lang="fa-IR" sz="3200" b="1" dirty="0"/>
          </a:p>
        </p:txBody>
      </p:sp>
      <p:sp>
        <p:nvSpPr>
          <p:cNvPr id="21" name="Oval 20"/>
          <p:cNvSpPr/>
          <p:nvPr/>
        </p:nvSpPr>
        <p:spPr>
          <a:xfrm>
            <a:off x="9827617" y="397281"/>
            <a:ext cx="2188564" cy="2057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2800" b="1" dirty="0" smtClean="0"/>
              <a:t>گسترش برخورداری های عموی</a:t>
            </a:r>
            <a:endParaRPr lang="fa-IR" sz="2800" b="1" dirty="0"/>
          </a:p>
        </p:txBody>
      </p:sp>
    </p:spTree>
    <p:extLst>
      <p:ext uri="{BB962C8B-B14F-4D97-AF65-F5344CB8AC3E}">
        <p14:creationId xmlns:p14="http://schemas.microsoft.com/office/powerpoint/2010/main" val="2379379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3496" y="2429951"/>
            <a:ext cx="258678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 smtClean="0">
                <a:cs typeface="2  Titr" panose="00000700000000000000" pitchFamily="2" charset="-78"/>
              </a:rPr>
              <a:t>گسترش</a:t>
            </a:r>
          </a:p>
          <a:p>
            <a:pPr algn="ctr"/>
            <a:r>
              <a:rPr lang="fa-IR" sz="3600" dirty="0" smtClean="0">
                <a:cs typeface="2  Titr" panose="00000700000000000000" pitchFamily="2" charset="-78"/>
              </a:rPr>
              <a:t>برخورداری های عمومی</a:t>
            </a:r>
            <a:endParaRPr lang="fa-IR" sz="3600" dirty="0">
              <a:cs typeface="2 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4276" y="372978"/>
            <a:ext cx="18689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قدرت خرید مردم</a:t>
            </a:r>
            <a:endParaRPr lang="fa-I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85220" y="1054762"/>
            <a:ext cx="137561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امنیت غذایی</a:t>
            </a:r>
            <a:endParaRPr lang="fa-IR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28810" y="1809202"/>
            <a:ext cx="153202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آموزش مناسب</a:t>
            </a:r>
            <a:endParaRPr lang="fa-IR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701716" y="2520817"/>
            <a:ext cx="17591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بهداشت و سلامت</a:t>
            </a:r>
            <a:endParaRPr lang="fa-IR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01716" y="3245416"/>
            <a:ext cx="17591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حمل و نقل گسترده</a:t>
            </a:r>
            <a:endParaRPr lang="fa-IR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34725" y="3822913"/>
            <a:ext cx="23261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دسترسی به آب آشامیدنی</a:t>
            </a:r>
            <a:endParaRPr lang="fa-IR" sz="2000" b="1" dirty="0"/>
          </a:p>
        </p:txBody>
      </p:sp>
      <p:sp>
        <p:nvSpPr>
          <p:cNvPr id="11" name="Right Brace 10"/>
          <p:cNvSpPr/>
          <p:nvPr/>
        </p:nvSpPr>
        <p:spPr>
          <a:xfrm>
            <a:off x="9274341" y="360003"/>
            <a:ext cx="661736" cy="6075948"/>
          </a:xfrm>
          <a:prstGeom prst="rightBrace">
            <a:avLst>
              <a:gd name="adj1" fmla="val 156401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7462084" y="4420473"/>
            <a:ext cx="19947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دسترسی به برق</a:t>
            </a:r>
            <a:endParaRPr lang="fa-IR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34725" y="4924954"/>
            <a:ext cx="232208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دسترسی به گاز شهری</a:t>
            </a:r>
            <a:endParaRPr lang="fa-IR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116" y="5570642"/>
            <a:ext cx="29356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/>
              <a:t>دسترسی به وسایل ارتباط جمعی</a:t>
            </a:r>
            <a:endParaRPr lang="fa-IR" sz="2000" b="1" dirty="0"/>
          </a:p>
        </p:txBody>
      </p:sp>
    </p:spTree>
    <p:extLst>
      <p:ext uri="{BB962C8B-B14F-4D97-AF65-F5344CB8AC3E}">
        <p14:creationId xmlns:p14="http://schemas.microsoft.com/office/powerpoint/2010/main" val="323348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3496" y="2429951"/>
            <a:ext cx="258678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 smtClean="0">
                <a:cs typeface="2  Titr" panose="00000700000000000000" pitchFamily="2" charset="-78"/>
              </a:rPr>
              <a:t>گسترش</a:t>
            </a:r>
          </a:p>
          <a:p>
            <a:pPr algn="ctr"/>
            <a:r>
              <a:rPr lang="fa-IR" sz="3600" dirty="0" smtClean="0">
                <a:cs typeface="2  Titr" panose="00000700000000000000" pitchFamily="2" charset="-78"/>
              </a:rPr>
              <a:t>عدالت اجتماعی</a:t>
            </a:r>
            <a:endParaRPr lang="fa-IR" sz="3600" dirty="0">
              <a:cs typeface="2  Titr" panose="000007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4412" y="1054762"/>
            <a:ext cx="24464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b="1" dirty="0" smtClean="0"/>
              <a:t>ضریب جینی</a:t>
            </a:r>
            <a:endParaRPr lang="fa-IR" sz="4400" b="1" dirty="0"/>
          </a:p>
        </p:txBody>
      </p:sp>
      <p:sp>
        <p:nvSpPr>
          <p:cNvPr id="5" name="Right Brace 4"/>
          <p:cNvSpPr/>
          <p:nvPr/>
        </p:nvSpPr>
        <p:spPr>
          <a:xfrm>
            <a:off x="9274341" y="360003"/>
            <a:ext cx="661736" cy="6075948"/>
          </a:xfrm>
          <a:prstGeom prst="rightBrace">
            <a:avLst>
              <a:gd name="adj1" fmla="val 156401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7134725" y="4924954"/>
            <a:ext cx="232208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7200" b="1" dirty="0" smtClean="0"/>
              <a:t>فقر</a:t>
            </a:r>
            <a:endParaRPr lang="fa-IR" sz="7200" b="1" dirty="0"/>
          </a:p>
        </p:txBody>
      </p:sp>
    </p:spTree>
    <p:extLst>
      <p:ext uri="{BB962C8B-B14F-4D97-AF65-F5344CB8AC3E}">
        <p14:creationId xmlns:p14="http://schemas.microsoft.com/office/powerpoint/2010/main" val="31262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528</Words>
  <Application>Microsoft Office PowerPoint</Application>
  <PresentationFormat>Custom</PresentationFormat>
  <Paragraphs>159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2  Titr</vt:lpstr>
      <vt:lpstr>Arial Unicode MS</vt:lpstr>
      <vt:lpstr>Times New Roman</vt:lpstr>
      <vt:lpstr>B Titr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Island</dc:creator>
  <cp:lastModifiedBy>Karimi</cp:lastModifiedBy>
  <cp:revision>50</cp:revision>
  <dcterms:created xsi:type="dcterms:W3CDTF">2018-11-30T05:41:01Z</dcterms:created>
  <dcterms:modified xsi:type="dcterms:W3CDTF">2019-02-06T08:24:58Z</dcterms:modified>
</cp:coreProperties>
</file>