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54"/>
  </p:notesMasterIdLst>
  <p:handoutMasterIdLst>
    <p:handoutMasterId r:id="rId55"/>
  </p:handoutMasterIdLst>
  <p:sldIdLst>
    <p:sldId id="261" r:id="rId2"/>
    <p:sldId id="258" r:id="rId3"/>
    <p:sldId id="365" r:id="rId4"/>
    <p:sldId id="333" r:id="rId5"/>
    <p:sldId id="374" r:id="rId6"/>
    <p:sldId id="355" r:id="rId7"/>
    <p:sldId id="334" r:id="rId8"/>
    <p:sldId id="295" r:id="rId9"/>
    <p:sldId id="335" r:id="rId10"/>
    <p:sldId id="356" r:id="rId11"/>
    <p:sldId id="336" r:id="rId12"/>
    <p:sldId id="357" r:id="rId13"/>
    <p:sldId id="337" r:id="rId14"/>
    <p:sldId id="339" r:id="rId15"/>
    <p:sldId id="338" r:id="rId16"/>
    <p:sldId id="340" r:id="rId17"/>
    <p:sldId id="341" r:id="rId18"/>
    <p:sldId id="301" r:id="rId19"/>
    <p:sldId id="302" r:id="rId20"/>
    <p:sldId id="303" r:id="rId21"/>
    <p:sldId id="304" r:id="rId22"/>
    <p:sldId id="342" r:id="rId23"/>
    <p:sldId id="305" r:id="rId24"/>
    <p:sldId id="373" r:id="rId25"/>
    <p:sldId id="367" r:id="rId26"/>
    <p:sldId id="370" r:id="rId27"/>
    <p:sldId id="368" r:id="rId28"/>
    <p:sldId id="358" r:id="rId29"/>
    <p:sldId id="306" r:id="rId30"/>
    <p:sldId id="359" r:id="rId31"/>
    <p:sldId id="307" r:id="rId32"/>
    <p:sldId id="360" r:id="rId33"/>
    <p:sldId id="309" r:id="rId34"/>
    <p:sldId id="344" r:id="rId35"/>
    <p:sldId id="345" r:id="rId36"/>
    <p:sldId id="310" r:id="rId37"/>
    <p:sldId id="346" r:id="rId38"/>
    <p:sldId id="347" r:id="rId39"/>
    <p:sldId id="348" r:id="rId40"/>
    <p:sldId id="311" r:id="rId41"/>
    <p:sldId id="312" r:id="rId42"/>
    <p:sldId id="349" r:id="rId43"/>
    <p:sldId id="363" r:id="rId44"/>
    <p:sldId id="350" r:id="rId45"/>
    <p:sldId id="313" r:id="rId46"/>
    <p:sldId id="352" r:id="rId47"/>
    <p:sldId id="353" r:id="rId48"/>
    <p:sldId id="354" r:id="rId49"/>
    <p:sldId id="314" r:id="rId50"/>
    <p:sldId id="318" r:id="rId51"/>
    <p:sldId id="371" r:id="rId52"/>
    <p:sldId id="292" r:id="rId5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0A2D"/>
    <a:srgbClr val="D9FF6D"/>
    <a:srgbClr val="BEFF05"/>
    <a:srgbClr val="F2FFCD"/>
    <a:srgbClr val="A60A2F"/>
    <a:srgbClr val="C90D3A"/>
    <a:srgbClr val="542804"/>
    <a:srgbClr val="E6E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50" autoAdjust="0"/>
    <p:restoredTop sz="94721" autoAdjust="0"/>
  </p:normalViewPr>
  <p:slideViewPr>
    <p:cSldViewPr>
      <p:cViewPr varScale="1">
        <p:scale>
          <a:sx n="74" d="100"/>
          <a:sy n="74" d="100"/>
        </p:scale>
        <p:origin x="-4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1974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97256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623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1"/>
          <a:lstStyle>
            <a:lvl1pPr algn="l">
              <a:defRPr sz="1200"/>
            </a:lvl1pPr>
          </a:lstStyle>
          <a:p>
            <a:fld id="{E74ACAF2-AD4A-4676-8BC9-5AA351884BF4}" type="datetimeFigureOut">
              <a:rPr lang="fa-IR" smtClean="0"/>
              <a:pPr/>
              <a:t>06/28/1440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97256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623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1" anchor="b"/>
          <a:lstStyle>
            <a:lvl1pPr algn="l">
              <a:defRPr sz="1200"/>
            </a:lvl1pPr>
          </a:lstStyle>
          <a:p>
            <a:fld id="{8F207920-85C2-4965-A468-390E969FB9F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58965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97256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623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1"/>
          <a:lstStyle>
            <a:lvl1pPr algn="l">
              <a:defRPr sz="1200"/>
            </a:lvl1pPr>
          </a:lstStyle>
          <a:p>
            <a:fld id="{D8C92139-3FC8-47D7-8957-ACF0E9651AB7}" type="datetimeFigureOut">
              <a:rPr lang="fa-IR" smtClean="0"/>
              <a:pPr/>
              <a:t>06/28/1440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97256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623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1" anchor="b"/>
          <a:lstStyle>
            <a:lvl1pPr algn="l">
              <a:defRPr sz="1200"/>
            </a:lvl1pPr>
          </a:lstStyle>
          <a:p>
            <a:fld id="{A68344A7-9867-4451-A862-DE8B91E1FB35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62886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44A7-9867-4451-A862-DE8B91E1FB35}" type="slidenum">
              <a:rPr lang="fa-IR" smtClean="0"/>
              <a:pPr/>
              <a:t>2</a:t>
            </a:fld>
            <a:endParaRPr lang="fa-I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7356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1976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7765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7314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2291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6859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5392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4431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9682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755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0061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5788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2659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6152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0685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51292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23330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32409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44870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47078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694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06906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50842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81123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27447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4780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30888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47929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41554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99448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4347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7251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94615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89089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67094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04532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60075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59048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05341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453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3540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0795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2919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180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44A7-9867-4451-A862-DE8B91E1FB35}" type="slidenum">
              <a:rPr kumimoji="0" lang="fa-I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a-I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816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ustom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05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7303" y="33453"/>
            <a:ext cx="7239000" cy="68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757E2-F976-4EFC-A4A9-A96D58F0E7DF}" type="datetimeFigureOut">
              <a:rPr lang="fa-IR" smtClean="0"/>
              <a:pPr/>
              <a:t>06/28/1440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E95F9-4E8E-4124-A73D-52FA4BF64472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87" r:id="rId2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6"/>
          <p:cNvSpPr txBox="1">
            <a:spLocks noChangeArrowheads="1"/>
          </p:cNvSpPr>
          <p:nvPr/>
        </p:nvSpPr>
        <p:spPr bwMode="auto">
          <a:xfrm flipH="1">
            <a:off x="835357" y="2123687"/>
            <a:ext cx="79095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 fontAlgn="auto" latinLnBrk="1">
              <a:spcBef>
                <a:spcPts val="0"/>
              </a:spcBef>
              <a:spcAft>
                <a:spcPts val="0"/>
              </a:spcAft>
              <a:defRPr/>
            </a:pPr>
            <a:r>
              <a:rPr lang="fa-IR" altLang="ko-KR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گام دوم انقلاب در بیانیه رهبر انقلاب</a:t>
            </a:r>
            <a:endParaRPr lang="en-US" altLang="ko-KR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+mn-ea"/>
              <a:cs typeface="B Nazanin" pitchFamily="2" charset="-78"/>
            </a:endParaRPr>
          </a:p>
        </p:txBody>
      </p:sp>
      <p:pic>
        <p:nvPicPr>
          <p:cNvPr id="6" name="Picture 7" descr="H:\My Mother\طرح های ویژه\slimi_q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76200"/>
            <a:ext cx="1600200" cy="1457902"/>
          </a:xfrm>
          <a:prstGeom prst="rect">
            <a:avLst/>
          </a:prstGeom>
          <a:noFill/>
          <a:ln w="19050">
            <a:solidFill>
              <a:srgbClr val="0B551D"/>
            </a:solidFill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1782" y="685800"/>
            <a:ext cx="3276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730582" y="4080569"/>
            <a:ext cx="7239000" cy="684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latinLnBrk="1">
              <a:lnSpc>
                <a:spcPct val="150000"/>
              </a:lnSpc>
              <a:defRPr/>
            </a:pP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بیانیه امام </a:t>
            </a:r>
            <a:r>
              <a:rPr lang="fa-IR" altLang="ko-KR" sz="28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خامنه‌ای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</a:t>
            </a: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در  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۲۲ </a:t>
            </a:r>
            <a:r>
              <a:rPr lang="fa-IR" altLang="ko-KR" sz="28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بهمن‌ماه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۱۳۹۷</a:t>
            </a:r>
          </a:p>
        </p:txBody>
      </p:sp>
      <p:sp>
        <p:nvSpPr>
          <p:cNvPr id="4" name="Rectangle 3"/>
          <p:cNvSpPr/>
          <p:nvPr/>
        </p:nvSpPr>
        <p:spPr>
          <a:xfrm>
            <a:off x="3276600" y="5486400"/>
            <a:ext cx="29177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cs typeface="B Titr" panose="00000700000000000000" pitchFamily="2" charset="-78"/>
              </a:rPr>
              <a:t>تدوین: ایرج فرامرزی</a:t>
            </a:r>
            <a:endParaRPr lang="en-US" dirty="0"/>
          </a:p>
        </p:txBody>
      </p:sp>
      <p:pic>
        <p:nvPicPr>
          <p:cNvPr id="8" name="Picture 7" descr="H:\My Mother\طرح های ویژه\slimi_q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00200" cy="1457902"/>
          </a:xfrm>
          <a:prstGeom prst="rect">
            <a:avLst/>
          </a:prstGeom>
          <a:noFill/>
          <a:ln w="19050">
            <a:solidFill>
              <a:srgbClr val="0B551D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4686210" y="115747"/>
            <a:ext cx="34932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ویژگی های انقلاب اسلامی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722453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610780" y="838200"/>
            <a:ext cx="8509336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514350" lvl="0" indent="-514350" algn="justLow" rtl="1" latinLnBrk="1">
              <a:lnSpc>
                <a:spcPct val="200000"/>
              </a:lnSpc>
              <a:buFont typeface="+mj-lt"/>
              <a:buAutoNum type="arabicPeriod" startAt="14"/>
              <a:defRPr/>
            </a:pP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انقلاب نه بی‌رحم و خون‌ریز بوده و نه منفعل و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مردّد</a:t>
            </a:r>
            <a:endParaRPr kumimoji="0" lang="fa-IR" altLang="ko-KR" sz="26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514350" marR="0" lvl="0" indent="-51435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4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با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صراحت و شجاعت در برابر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زورگویان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و گردنکشان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ایستاده</a:t>
            </a:r>
          </a:p>
          <a:p>
            <a:pPr marL="514350" lvl="0" indent="-514350" algn="justLow" rtl="1" latinLnBrk="1">
              <a:lnSpc>
                <a:spcPct val="200000"/>
              </a:lnSpc>
              <a:buFont typeface="+mj-lt"/>
              <a:buAutoNum type="arabicPeriod" startAt="14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مدافع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مظلومان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مستضعفان </a:t>
            </a:r>
            <a:endParaRPr kumimoji="0" lang="fa-IR" altLang="ko-KR" sz="26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514350" lvl="0" indent="-514350" algn="justLow" rtl="1" latinLnBrk="1">
              <a:lnSpc>
                <a:spcPct val="200000"/>
              </a:lnSpc>
              <a:buFont typeface="+mj-lt"/>
              <a:buAutoNum type="arabicPeriod" startAt="14"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دارای </a:t>
            </a:r>
            <a:r>
              <a:rPr kumimoji="0" lang="fa-IR" altLang="ko-KR" sz="2600" b="1" i="0" u="none" strike="noStrike" kern="1200" cap="none" spc="0" normalizeH="0" baseline="0" noProof="0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جوانمردی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مروّت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انقلابی</a:t>
            </a:r>
          </a:p>
          <a:p>
            <a:pPr marL="514350" marR="0" lvl="0" indent="-51435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4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دارای صداقت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صراحت و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اقتدار</a:t>
            </a:r>
          </a:p>
          <a:p>
            <a:pPr marL="514350" marR="0" lvl="0" indent="-51435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4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دامنه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عمل جهانی و منطقه‌ای در کنار مظلومان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جهان</a:t>
            </a:r>
          </a:p>
          <a:p>
            <a:pPr marL="514350" marR="0" lvl="0" indent="-51435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4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مایه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سربلندی ایران و ایرانی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است.</a:t>
            </a:r>
            <a:endParaRPr kumimoji="0" lang="fa-IR" altLang="ko-KR" sz="26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904788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4234396" y="89736"/>
            <a:ext cx="36247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برکات بزرگ انقلاب اسلامی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646253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352330" y="788158"/>
            <a:ext cx="8610599" cy="6145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514350" lvl="0" indent="-514350" algn="justLow" rtl="1" latinLnBrk="1">
              <a:lnSpc>
                <a:spcPts val="5900"/>
              </a:lnSpc>
              <a:buFont typeface="+mj-lt"/>
              <a:buAutoNum type="arabicPeriod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پایان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انحطاط،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عقب مانده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تحقیر تاریخی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دوران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پهلوی و قاجار </a:t>
            </a:r>
            <a:endParaRPr kumimoji="0" lang="fa-IR" altLang="ko-KR" sz="26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1428750" lvl="2" indent="-514350" algn="justLow" rtl="1" latinLnBrk="1">
              <a:lnSpc>
                <a:spcPts val="59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قراردادن کشور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در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مسیر پیشرفت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سریع</a:t>
            </a:r>
            <a:endParaRPr kumimoji="0" lang="fa-IR" altLang="ko-KR" sz="26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514350" lvl="0" indent="-514350" algn="justLow" rtl="1" latinLnBrk="1">
              <a:lnSpc>
                <a:spcPts val="5900"/>
              </a:lnSpc>
              <a:buFont typeface="+mj-lt"/>
              <a:buAutoNum type="arabicPeriod"/>
              <a:defRPr/>
            </a:pP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تبدیل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،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رژیم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سلطنت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استبدادی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به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حکومت مردمی و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مردم‌ سالاری </a:t>
            </a:r>
            <a:endParaRPr kumimoji="0" lang="fa-IR" altLang="ko-KR" sz="26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514350" indent="-514350" algn="justLow" rtl="1" latinLnBrk="1">
              <a:lnSpc>
                <a:spcPts val="5900"/>
              </a:lnSpc>
              <a:buFont typeface="+mj-lt"/>
              <a:buAutoNum type="arabicPeriod"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وارد</a:t>
            </a:r>
            <a:r>
              <a:rPr kumimoji="0" lang="fa-IR" altLang="ko-KR" sz="2600" b="1" i="0" u="none" strike="noStrike" kern="1200" cap="none" spc="0" normalizeH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کردن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عنصر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اراده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ملّی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در کانون </a:t>
            </a:r>
            <a:r>
              <a:rPr lang="fa-IR" altLang="ko-KR" sz="26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مدیریّت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کشور </a:t>
            </a:r>
          </a:p>
          <a:p>
            <a:pPr marL="2343150" lvl="4" indent="-514350" algn="justLow" rtl="1" latinLnBrk="1">
              <a:lnSpc>
                <a:spcPts val="5900"/>
              </a:lnSpc>
              <a:buFont typeface="Arial" panose="020B0604020202020204" pitchFamily="34" charset="0"/>
              <a:buChar char="•"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جان ‌مایه‌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پیشرفت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همه ‌جانبه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حقیقی </a:t>
            </a:r>
          </a:p>
          <a:p>
            <a:pPr marL="514350" lvl="0" indent="-514350" algn="justLow" rtl="1" latinLnBrk="1">
              <a:lnSpc>
                <a:spcPts val="5900"/>
              </a:lnSpc>
              <a:buFont typeface="+mj-lt"/>
              <a:buAutoNum type="arabicPeriod"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جوانان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را میدان‌دار اصلی حوادث و وارد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عرصه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مدیریّت کرد</a:t>
            </a:r>
          </a:p>
          <a:p>
            <a:pPr marL="514350" marR="0" lvl="0" indent="-514350" algn="justLow" defTabSz="914400" rtl="1" eaLnBrk="1" fontAlgn="auto" latinLnBrk="1" hangingPunct="1">
              <a:lnSpc>
                <a:spcPts val="5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انتقال روحیه‌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باور «ما میتوانیم»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به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همگان </a:t>
            </a:r>
          </a:p>
          <a:p>
            <a:pPr marL="2343150" lvl="4" indent="-514350" algn="justLow" rtl="1" latinLnBrk="1">
              <a:lnSpc>
                <a:spcPts val="59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افزایش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اتّکا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به توانایی داخلی</a:t>
            </a:r>
            <a:endParaRPr kumimoji="0" lang="fa-IR" altLang="ko-KR" sz="26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63975" y="10668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407402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96142" y="-18144"/>
            <a:ext cx="66294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fa-I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برکات انقلاب</a:t>
            </a:r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 flipH="1">
            <a:off x="7664629" y="3688140"/>
            <a:ext cx="1250771" cy="584775"/>
          </a:xfrm>
          <a:prstGeom prst="rect">
            <a:avLst/>
          </a:prstGeom>
          <a:solidFill>
            <a:srgbClr val="F2FF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altLang="ko-KR" sz="3200" b="1" dirty="0" smtClean="0"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맑은 고딕" panose="020B0503020000020004" pitchFamily="34" charset="-127"/>
                <a:cs typeface="B Titr" pitchFamily="2" charset="-78"/>
              </a:rPr>
              <a:t>عناوین</a:t>
            </a:r>
            <a:endParaRPr kumimoji="0" lang="en-US" altLang="ko-KR" sz="32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Nazanin" pitchFamily="2" charset="-78"/>
            </a:endParaRPr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 flipH="1">
            <a:off x="68450" y="1444147"/>
            <a:ext cx="6629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>
                <a:solidFill>
                  <a:prstClr val="black"/>
                </a:solidFill>
                <a:cs typeface="B Nazanin" pitchFamily="2" charset="-78"/>
              </a:rPr>
              <a:t>یک) ثبات و امنیت و حفظ تمامیت ارضی </a:t>
            </a:r>
            <a:r>
              <a:rPr lang="fa-IR" altLang="ko-KR" sz="2800" b="1" dirty="0" smtClean="0">
                <a:solidFill>
                  <a:prstClr val="black"/>
                </a:solidFill>
                <a:cs typeface="B Nazanin" pitchFamily="2" charset="-78"/>
              </a:rPr>
              <a:t>ایران</a:t>
            </a:r>
            <a:endParaRPr lang="fa-IR" altLang="ko-KR" sz="2800" b="1" dirty="0">
              <a:solidFill>
                <a:prstClr val="black"/>
              </a:solidFill>
              <a:cs typeface="B Nazanin" pitchFamily="2" charset="-78"/>
            </a:endParaRPr>
          </a:p>
        </p:txBody>
      </p:sp>
      <p:cxnSp>
        <p:nvCxnSpPr>
          <p:cNvPr id="9" name="Straight Arrow Connector 8"/>
          <p:cNvCxnSpPr>
            <a:stCxn id="7" idx="3"/>
          </p:cNvCxnSpPr>
          <p:nvPr/>
        </p:nvCxnSpPr>
        <p:spPr>
          <a:xfrm flipH="1" flipV="1">
            <a:off x="6731191" y="1577227"/>
            <a:ext cx="933438" cy="240330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16"/>
          <p:cNvSpPr txBox="1">
            <a:spLocks noChangeArrowheads="1"/>
          </p:cNvSpPr>
          <p:nvPr/>
        </p:nvSpPr>
        <p:spPr bwMode="auto">
          <a:xfrm flipH="1">
            <a:off x="35110" y="2180320"/>
            <a:ext cx="6629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 smtClean="0">
                <a:solidFill>
                  <a:prstClr val="black"/>
                </a:solidFill>
                <a:cs typeface="B Nazanin" pitchFamily="2" charset="-78"/>
              </a:rPr>
              <a:t>دو) روشن </a:t>
            </a:r>
            <a:r>
              <a:rPr lang="fa-IR" altLang="ko-KR" sz="2800" b="1" dirty="0">
                <a:solidFill>
                  <a:prstClr val="black"/>
                </a:solidFill>
                <a:cs typeface="B Nazanin" pitchFamily="2" charset="-78"/>
              </a:rPr>
              <a:t>شدن موتور </a:t>
            </a:r>
            <a:r>
              <a:rPr lang="fa-IR" altLang="ko-KR" sz="2800" b="1" dirty="0" err="1">
                <a:solidFill>
                  <a:prstClr val="black"/>
                </a:solidFill>
                <a:cs typeface="B Nazanin" pitchFamily="2" charset="-78"/>
              </a:rPr>
              <a:t>پیشران</a:t>
            </a:r>
            <a:r>
              <a:rPr lang="fa-IR" altLang="ko-KR" sz="2800" b="1" dirty="0">
                <a:solidFill>
                  <a:prstClr val="black"/>
                </a:solidFill>
                <a:cs typeface="B Nazanin" pitchFamily="2" charset="-78"/>
              </a:rPr>
              <a:t> کشور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 flipH="1">
            <a:off x="-117290" y="2950996"/>
            <a:ext cx="693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>
                <a:solidFill>
                  <a:prstClr val="black"/>
                </a:solidFill>
                <a:cs typeface="B Nazanin" pitchFamily="2" charset="-78"/>
              </a:rPr>
              <a:t> سه) </a:t>
            </a:r>
            <a:r>
              <a:rPr lang="fa-IR" altLang="ko-KR" sz="2800" b="1" dirty="0" smtClean="0">
                <a:solidFill>
                  <a:prstClr val="black"/>
                </a:solidFill>
                <a:cs typeface="B Nazanin" pitchFamily="2" charset="-78"/>
              </a:rPr>
              <a:t>مشارکت </a:t>
            </a:r>
            <a:r>
              <a:rPr lang="fa-IR" altLang="ko-KR" sz="2800" b="1" dirty="0">
                <a:solidFill>
                  <a:prstClr val="black"/>
                </a:solidFill>
                <a:cs typeface="B Nazanin" pitchFamily="2" charset="-78"/>
              </a:rPr>
              <a:t>مردمی و </a:t>
            </a:r>
            <a:r>
              <a:rPr lang="fa-IR" altLang="ko-KR" sz="2800" b="1" dirty="0" smtClean="0">
                <a:solidFill>
                  <a:prstClr val="black"/>
                </a:solidFill>
                <a:cs typeface="B Nazanin" pitchFamily="2" charset="-78"/>
              </a:rPr>
              <a:t>مسابقه خدمت ‌رسانی</a:t>
            </a:r>
            <a:endParaRPr lang="fa-IR" altLang="ko-KR" sz="2800" b="1" dirty="0">
              <a:solidFill>
                <a:prstClr val="black"/>
              </a:solidFill>
              <a:cs typeface="B Nazanin" pitchFamily="2" charset="-78"/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 flipH="1">
            <a:off x="52590" y="3888939"/>
            <a:ext cx="693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>
                <a:solidFill>
                  <a:prstClr val="black"/>
                </a:solidFill>
                <a:cs typeface="B Nazanin" pitchFamily="2" charset="-78"/>
              </a:rPr>
              <a:t> چهار) ارتقاء </a:t>
            </a:r>
            <a:r>
              <a:rPr lang="fa-IR" altLang="ko-KR" sz="2800" b="1" dirty="0" smtClean="0">
                <a:solidFill>
                  <a:prstClr val="black"/>
                </a:solidFill>
                <a:cs typeface="B Nazanin" pitchFamily="2" charset="-78"/>
              </a:rPr>
              <a:t>شگفت ‌آور </a:t>
            </a:r>
            <a:r>
              <a:rPr lang="fa-IR" altLang="ko-KR" sz="2800" b="1" dirty="0">
                <a:solidFill>
                  <a:prstClr val="black"/>
                </a:solidFill>
                <a:cs typeface="B Nazanin" pitchFamily="2" charset="-78"/>
              </a:rPr>
              <a:t>بینش سیاسی آحاد </a:t>
            </a:r>
            <a:r>
              <a:rPr lang="fa-IR" altLang="ko-KR" sz="2800" b="1" dirty="0" smtClean="0">
                <a:solidFill>
                  <a:prstClr val="black"/>
                </a:solidFill>
                <a:cs typeface="B Nazanin" pitchFamily="2" charset="-78"/>
              </a:rPr>
              <a:t>مردم</a:t>
            </a:r>
            <a:endParaRPr lang="fa-IR" altLang="ko-KR" sz="2800" b="1" dirty="0">
              <a:solidFill>
                <a:prstClr val="black"/>
              </a:solidFill>
              <a:cs typeface="B Nazanin" pitchFamily="2" charset="-78"/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 flipH="1">
            <a:off x="230306" y="4638406"/>
            <a:ext cx="6629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 smtClean="0">
                <a:solidFill>
                  <a:prstClr val="black"/>
                </a:solidFill>
                <a:cs typeface="B Nazanin" pitchFamily="2" charset="-78"/>
              </a:rPr>
              <a:t>پنج</a:t>
            </a:r>
            <a:r>
              <a:rPr lang="fa-IR" altLang="ko-KR" sz="2800" b="1" dirty="0">
                <a:solidFill>
                  <a:prstClr val="black"/>
                </a:solidFill>
                <a:cs typeface="B Nazanin" pitchFamily="2" charset="-78"/>
              </a:rPr>
              <a:t>) سنگین کردن </a:t>
            </a:r>
            <a:r>
              <a:rPr lang="fa-IR" altLang="ko-KR" sz="2800" b="1" dirty="0" smtClean="0">
                <a:solidFill>
                  <a:prstClr val="black"/>
                </a:solidFill>
                <a:cs typeface="B Nazanin" pitchFamily="2" charset="-78"/>
              </a:rPr>
              <a:t>کفه </a:t>
            </a:r>
            <a:r>
              <a:rPr lang="fa-IR" altLang="ko-KR" sz="2800" b="1" dirty="0">
                <a:solidFill>
                  <a:prstClr val="black"/>
                </a:solidFill>
                <a:cs typeface="B Nazanin" pitchFamily="2" charset="-78"/>
              </a:rPr>
              <a:t>عدالت</a:t>
            </a:r>
          </a:p>
          <a:p>
            <a:pPr marL="0" marR="0" lvl="0" indent="0" algn="r" defTabSz="914400" rtl="1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Nazanin" pitchFamily="2" charset="-78"/>
            </a:endParaRP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 flipH="1">
            <a:off x="223695" y="5346454"/>
            <a:ext cx="65792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>
                <a:solidFill>
                  <a:srgbClr val="A60A2F"/>
                </a:solidFill>
                <a:cs typeface="B Nazanin" pitchFamily="2" charset="-78"/>
              </a:rPr>
              <a:t> </a:t>
            </a:r>
            <a:r>
              <a:rPr lang="fa-IR" altLang="ko-KR" sz="2800" b="1" dirty="0">
                <a:solidFill>
                  <a:prstClr val="black"/>
                </a:solidFill>
                <a:cs typeface="B Nazanin" pitchFamily="2" charset="-78"/>
              </a:rPr>
              <a:t>شش) افزایش چشمگیر معنویت و </a:t>
            </a:r>
            <a:r>
              <a:rPr lang="fa-IR" altLang="ko-KR" sz="2800" b="1" dirty="0" smtClean="0">
                <a:solidFill>
                  <a:prstClr val="black"/>
                </a:solidFill>
                <a:cs typeface="B Nazanin" pitchFamily="2" charset="-78"/>
              </a:rPr>
              <a:t>اخلاق</a:t>
            </a:r>
            <a:endParaRPr lang="fa-IR" altLang="ko-KR" sz="2800" b="1" dirty="0">
              <a:solidFill>
                <a:prstClr val="black"/>
              </a:solidFill>
              <a:cs typeface="B Nazanin" pitchFamily="2" charset="-78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6824304" y="4412159"/>
            <a:ext cx="736260" cy="107424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7" idx="3"/>
          </p:cNvCxnSpPr>
          <p:nvPr/>
        </p:nvCxnSpPr>
        <p:spPr>
          <a:xfrm flipH="1" flipV="1">
            <a:off x="6722091" y="2275545"/>
            <a:ext cx="942538" cy="1704983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7" idx="3"/>
            <a:endCxn id="15" idx="1"/>
          </p:cNvCxnSpPr>
          <p:nvPr/>
        </p:nvCxnSpPr>
        <p:spPr>
          <a:xfrm flipH="1" flipV="1">
            <a:off x="6816910" y="3212606"/>
            <a:ext cx="847719" cy="76792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7" idx="3"/>
          </p:cNvCxnSpPr>
          <p:nvPr/>
        </p:nvCxnSpPr>
        <p:spPr>
          <a:xfrm flipH="1">
            <a:off x="6881315" y="3980528"/>
            <a:ext cx="783314" cy="27091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7" idx="3"/>
          </p:cNvCxnSpPr>
          <p:nvPr/>
        </p:nvCxnSpPr>
        <p:spPr>
          <a:xfrm flipH="1">
            <a:off x="6963773" y="3980528"/>
            <a:ext cx="700856" cy="89627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7" idx="3"/>
          </p:cNvCxnSpPr>
          <p:nvPr/>
        </p:nvCxnSpPr>
        <p:spPr>
          <a:xfrm flipH="1">
            <a:off x="6963773" y="3980528"/>
            <a:ext cx="700856" cy="219742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046034" y="6074397"/>
            <a:ext cx="5943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>
                <a:solidFill>
                  <a:srgbClr val="A60A2F"/>
                </a:solidFill>
                <a:cs typeface="B Nazanin" pitchFamily="2" charset="-78"/>
              </a:rPr>
              <a:t> </a:t>
            </a:r>
            <a:r>
              <a:rPr lang="fa-IR" altLang="ko-KR" sz="2800" b="1" dirty="0">
                <a:solidFill>
                  <a:prstClr val="black"/>
                </a:solidFill>
                <a:cs typeface="B Nazanin" pitchFamily="2" charset="-78"/>
              </a:rPr>
              <a:t>هفت) ایستادگی روزافزون در برابر </a:t>
            </a:r>
            <a:r>
              <a:rPr lang="fa-IR" altLang="ko-KR" sz="2800" b="1" dirty="0" err="1">
                <a:solidFill>
                  <a:prstClr val="black"/>
                </a:solidFill>
                <a:cs typeface="B Nazanin" pitchFamily="2" charset="-78"/>
              </a:rPr>
              <a:t>مستکبران</a:t>
            </a:r>
            <a:endParaRPr lang="fa-IR" altLang="ko-KR" sz="2800" b="1" dirty="0">
              <a:solidFill>
                <a:prstClr val="black"/>
              </a:solidFill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444256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4" grpId="0"/>
      <p:bldP spid="15" grpId="0"/>
      <p:bldP spid="16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2968024" y="89736"/>
            <a:ext cx="5846473" cy="684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justLow" rtl="1" latinLnBrk="1">
              <a:lnSpc>
                <a:spcPct val="150000"/>
              </a:lnSpc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یک) ثبات و امنیت و حفظ تمامیت ارضی ایران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962025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197689" y="838200"/>
            <a:ext cx="8832849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341313" marR="0" lvl="0" indent="-341313" algn="justLow" defTabSz="914400" rtl="1" eaLnBrk="1" fontAlgn="auto" latinLnBrk="1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ثبات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امنیّت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کشور و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تمامیّت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ارضی </a:t>
            </a:r>
            <a:endParaRPr kumimoji="0" lang="fa-IR" altLang="ko-KR" sz="26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341313" marR="0" lvl="0" indent="-341313" algn="justLow" defTabSz="914400" rtl="1" eaLnBrk="1" fontAlgn="auto" latinLnBrk="1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ضمانت و حفاظت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از مرزها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(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آماج تهدید جدّی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دشمنان)</a:t>
            </a:r>
          </a:p>
          <a:p>
            <a:pPr marL="341313" marR="0" lvl="0" indent="-341313" algn="justLow" defTabSz="914400" rtl="1" eaLnBrk="1" fontAlgn="auto" latinLnBrk="1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معجزه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پیروزی در جنگ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هشت ‌ساله </a:t>
            </a:r>
            <a:endParaRPr kumimoji="0" lang="fa-IR" altLang="ko-KR" sz="26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341313" marR="0" lvl="0" indent="-341313" algn="justLow" defTabSz="914400" rtl="1" eaLnBrk="1" fontAlgn="auto" latinLnBrk="1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شکست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رژیم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بعثی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و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پشتیبانان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آمریکایی و اروپایی و </a:t>
            </a:r>
            <a:r>
              <a:rPr kumimoji="0" lang="fa-IR" altLang="ko-KR" sz="2600" b="1" i="0" u="none" strike="noStrike" kern="1200" cap="none" spc="0" normalizeH="0" baseline="0" noProof="0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شرقی‌اش</a:t>
            </a:r>
            <a:endParaRPr kumimoji="0" lang="en-US" altLang="ko-KR" sz="26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224117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3563541" y="89736"/>
            <a:ext cx="4655442" cy="684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R="0" lvl="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دو) روشن شدن موتور </a:t>
            </a:r>
            <a:r>
              <a:rPr lang="fa-IR" altLang="ko-KR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پیشران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کشور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722453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197689" y="838200"/>
            <a:ext cx="8832849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514350" marR="0" lvl="0" indent="-51435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رشد در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عرصه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علم و فنّاوری </a:t>
            </a:r>
            <a:endParaRPr kumimoji="0" lang="fa-IR" altLang="ko-KR" sz="26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514350" marR="0" lvl="0" indent="-51435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ایجاد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زیرساخت‌های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حیاتی و اقتصادی و عمرانی</a:t>
            </a:r>
          </a:p>
          <a:p>
            <a:pPr marL="514350" marR="0" lvl="0" indent="-51435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ایجاد هزاران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شرکت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دانش ‌بنیان</a:t>
            </a:r>
            <a:endParaRPr kumimoji="0" lang="fa-IR" altLang="ko-KR" sz="26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514350" marR="0" lvl="0" indent="-51435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هزاران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طرح زیرساختی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در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حوزه‌های عمران و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حمل ‌و نقل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صنعت و نیرو و معدن و سلامت و کشاورزی و آب و غیره</a:t>
            </a:r>
          </a:p>
          <a:p>
            <a:pPr marL="514350" marR="0" lvl="0" indent="-51435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میلیون‌ها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تحصیل‌کرده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دانشگاهی یا در حال تحصیل</a:t>
            </a:r>
          </a:p>
          <a:p>
            <a:pPr marL="514350" marR="0" lvl="0" indent="-51435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هزاران واحد دانشگاهی در سراسر کشور</a:t>
            </a:r>
          </a:p>
          <a:p>
            <a:pPr marL="514350" marR="0" lvl="0" indent="-51435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ده‌ها طرح بزرگ از قبیل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چرخه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سوخت هسته‌ای، سلّول‌های بنیادی، فنّاوری نانو، زیست‌فنّاوری و غیره با رتبه‌های نخستین در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جهان</a:t>
            </a:r>
          </a:p>
          <a:p>
            <a:pPr marL="514350" lvl="0" indent="-514350" algn="justLow" rtl="1" latinLnBrk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شصت برابر شدن صادرات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غیرنفتی</a:t>
            </a:r>
            <a:endParaRPr lang="fa-IR" altLang="ko-KR" sz="26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246966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3148439" y="0"/>
            <a:ext cx="4116833" cy="684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justLow" rtl="1" latinLnBrk="1">
              <a:lnSpc>
                <a:spcPct val="150000"/>
              </a:lnSpc>
              <a:defRPr/>
            </a:pPr>
            <a:r>
              <a:rPr lang="fa-IR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روشن 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شدن موتور </a:t>
            </a:r>
            <a:r>
              <a:rPr lang="fa-IR" altLang="ko-KR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پیشران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کشور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722453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197689" y="838200"/>
            <a:ext cx="8832849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514350" marR="0" lvl="0" indent="-51435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نزدیک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به ده برابر شدن واحدهای صنعتی</a:t>
            </a:r>
          </a:p>
          <a:p>
            <a:pPr marL="514350" marR="0" lvl="0" indent="-51435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ده‌ها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برابر شدن صنایع از نظر کیفی، تبدیل صنعت مونتاژ به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فنّاوری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بومی</a:t>
            </a:r>
          </a:p>
          <a:p>
            <a:pPr marL="514350" marR="0" lvl="0" indent="-51435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برجستگی محسوس در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رشته‌های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گوناگون مهندسی از جمله در صنایع دفاعی</a:t>
            </a:r>
          </a:p>
          <a:p>
            <a:pPr marL="514350" marR="0" lvl="0" indent="-51435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درخشش در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رشته‌های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مهم و حسّاس پزشکی و جایگاه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مرجعیّت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در آن </a:t>
            </a:r>
          </a:p>
          <a:p>
            <a:pPr marL="514350" marR="0" lvl="0" indent="-51435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ده‌ها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نمونه‌ی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دیگر از پیشرفت، محصول روحیه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جهادی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و حضور و احساس جمعی</a:t>
            </a:r>
          </a:p>
          <a:p>
            <a:pPr marL="514350" marR="0" lvl="0" indent="-51435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ایرانِ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پیش ‌از انقلاب، در تولید علم و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فنّاوری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صفر بود</a:t>
            </a:r>
          </a:p>
          <a:p>
            <a:pPr marL="514350" marR="0" lvl="0" indent="-51435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در صنعت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به‌ جز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مونتاژ و در علم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به ‌جز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ترجمه هنری نداشت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.</a:t>
            </a:r>
            <a:endParaRPr kumimoji="0" lang="en-US" altLang="ko-KR" sz="26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41281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1722530" y="0"/>
            <a:ext cx="6860574" cy="684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53975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 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سه) به اوج </a:t>
            </a:r>
            <a:r>
              <a:rPr lang="fa-IR" altLang="ko-KR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رسانیدن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مشارکت مردمی و </a:t>
            </a:r>
            <a:r>
              <a:rPr lang="fa-IR" altLang="ko-K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خدمت‌رسانی</a:t>
            </a:r>
            <a:endParaRPr lang="fa-IR" altLang="ko-KR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962025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307975" y="715911"/>
            <a:ext cx="8680449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R="0" lvl="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اوج مشارکت مردمی </a:t>
            </a: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در 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مسائل سیاسی:</a:t>
            </a:r>
          </a:p>
          <a:p>
            <a:pPr marL="914400" marR="0" lvl="0" indent="-17780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انتخابات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، مقابله با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فتنه‌های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داخلی</a:t>
            </a:r>
          </a:p>
          <a:p>
            <a:pPr marL="914400" marR="0" lvl="0" indent="-17780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حضور در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صحنه‌های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ملّی و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استکبارستیزی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</a:p>
          <a:p>
            <a:pPr algn="justLow" rtl="1" latinLnBrk="1">
              <a:lnSpc>
                <a:spcPct val="200000"/>
              </a:lnSpc>
              <a:defRPr/>
            </a:pP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افزایش چشمگیر در موضوعات اجتماعی:</a:t>
            </a:r>
          </a:p>
          <a:p>
            <a:pPr marL="914400" marR="0" lvl="0" indent="-17780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کمک‌رسانی‌ها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فعّالیّت های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نیکوکاری</a:t>
            </a:r>
          </a:p>
          <a:p>
            <a:pPr marL="968375" marR="0" lvl="0" indent="-17780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مسابقه‌‌ی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خدمت‌ رسانی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در حوادث طبیعی </a:t>
            </a:r>
            <a:endParaRPr kumimoji="0" lang="fa-IR" altLang="ko-KR" sz="26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968375" marR="0" lvl="0" indent="-17780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خدمات در موارد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کمبودهای اجتماعی</a:t>
            </a:r>
            <a:endParaRPr kumimoji="0" lang="fa-IR" altLang="ko-KR" sz="26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909334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1836144" y="-20731"/>
            <a:ext cx="6860574" cy="684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46355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 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چهار) ارتقاء </a:t>
            </a:r>
            <a:r>
              <a:rPr lang="fa-IR" altLang="ko-KR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شگفت‌آور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بینش سیاسی آحاد مردم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962025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69238" y="838200"/>
            <a:ext cx="8680449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R="0" lvl="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a-IR" altLang="ko-KR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ارتقاءشگفت‌آور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بینش سیاسی آحاد مردم:</a:t>
            </a:r>
          </a:p>
          <a:p>
            <a:pPr marL="1487488" marR="0" lvl="0" indent="-231775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ارتقاء نگاه مردم 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به مسائل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بین‌المللی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</a:p>
          <a:p>
            <a:pPr marR="0" lvl="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تحلیل سیاسی و فهم مسائل </a:t>
            </a:r>
            <a:r>
              <a:rPr lang="fa-IR" altLang="ko-KR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بین‌المللی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:</a:t>
            </a:r>
          </a:p>
          <a:p>
            <a:pPr marL="1487488" marR="0" lvl="0" indent="-231775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جنایات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غرب بخصوص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آمریکا</a:t>
            </a:r>
          </a:p>
          <a:p>
            <a:pPr marL="1487488" marR="0" lvl="0" indent="-231775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مسئله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فلسطین و ظلم تاریخی به ملّت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آن</a:t>
            </a:r>
          </a:p>
          <a:p>
            <a:pPr marL="1487488" marR="0" lvl="0" indent="-231775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مسئله جنگ ‌افروزی‌ها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رذالت‌ها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دخالت‌های قدرت‌های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قلدر در امور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ملّت‌ها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امثال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آن</a:t>
            </a:r>
            <a:endParaRPr kumimoji="0" lang="fa-IR" altLang="ko-KR" sz="26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254180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759426" y="-76200"/>
            <a:ext cx="6860574" cy="684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justLow" rtl="1" latinLnBrk="1">
              <a:lnSpc>
                <a:spcPct val="150000"/>
              </a:lnSpc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پنج) سنگین کردن </a:t>
            </a:r>
            <a:r>
              <a:rPr lang="fa-IR" altLang="ko-KR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کفه‌ی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عدالت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962025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69238" y="687824"/>
            <a:ext cx="8680449" cy="560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lvl="0" algn="justLow" rtl="1" latinLnBrk="1">
              <a:lnSpc>
                <a:spcPts val="4300"/>
              </a:lnSpc>
              <a:defRPr/>
            </a:pPr>
            <a:r>
              <a:rPr lang="fa-IR" altLang="ko-KR" sz="2400" b="1" dirty="0">
                <a:solidFill>
                  <a:srgbClr val="C00000"/>
                </a:solidFill>
                <a:cs typeface="B Titr" panose="00000700000000000000" pitchFamily="2" charset="-78"/>
              </a:rPr>
              <a:t>سنگین کردن </a:t>
            </a:r>
            <a:r>
              <a:rPr lang="fa-IR" altLang="ko-KR" sz="2400" b="1" dirty="0" err="1">
                <a:solidFill>
                  <a:srgbClr val="C00000"/>
                </a:solidFill>
                <a:cs typeface="B Titr" panose="00000700000000000000" pitchFamily="2" charset="-78"/>
              </a:rPr>
              <a:t>کفّه</a:t>
            </a:r>
            <a:r>
              <a:rPr lang="fa-IR" altLang="ko-KR" sz="2400" b="1" dirty="0">
                <a:solidFill>
                  <a:srgbClr val="C00000"/>
                </a:solidFill>
                <a:cs typeface="B Titr" panose="00000700000000000000" pitchFamily="2" charset="-78"/>
              </a:rPr>
              <a:t>‌ عدالت:</a:t>
            </a:r>
          </a:p>
          <a:p>
            <a:pPr marL="519113" lvl="0" indent="-231775" algn="justLow" rtl="1" latinLnBrk="1">
              <a:lnSpc>
                <a:spcPts val="43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مبارزه با بی عدالتی (غیر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قابل مقایسه بودن 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با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هیچ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دوره‌ ای)</a:t>
            </a:r>
          </a:p>
          <a:p>
            <a:pPr marL="519113" lvl="0" indent="-231775" algn="justLow" rtl="1" latinLnBrk="1">
              <a:lnSpc>
                <a:spcPts val="43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بیشترین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خدمات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در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اختیار گروه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کوچکی در پایتخت و معدود شهر</a:t>
            </a:r>
            <a:endParaRPr lang="fa-IR" altLang="ko-KR" sz="26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519113" lvl="0" indent="-231775" algn="justLow" rtl="1" latinLnBrk="1">
              <a:lnSpc>
                <a:spcPts val="43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محرومیت مردم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بیشتر شهرها بویژه مناطق دوردست و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روستاها</a:t>
            </a:r>
            <a:endParaRPr lang="fa-IR" altLang="ko-KR" sz="26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lvl="0" algn="justLow" rtl="1" latinLnBrk="1">
              <a:lnSpc>
                <a:spcPts val="4300"/>
              </a:lnSpc>
              <a:defRPr/>
            </a:pPr>
            <a:r>
              <a:rPr lang="fa-IR" altLang="ko-KR" sz="2400" b="1" dirty="0">
                <a:solidFill>
                  <a:srgbClr val="C00000"/>
                </a:solidFill>
                <a:cs typeface="B Titr" panose="00000700000000000000" pitchFamily="2" charset="-78"/>
              </a:rPr>
              <a:t>جمهوری اسلامی موفّق‌ترین </a:t>
            </a:r>
            <a:r>
              <a:rPr lang="fa-IR" altLang="ko-KR" sz="2400" b="1" dirty="0" smtClean="0">
                <a:solidFill>
                  <a:srgbClr val="C00000"/>
                </a:solidFill>
                <a:cs typeface="B Titr" panose="00000700000000000000" pitchFamily="2" charset="-78"/>
              </a:rPr>
              <a:t>حاکمیّت‌های </a:t>
            </a:r>
            <a:r>
              <a:rPr lang="fa-IR" altLang="ko-KR" sz="2400" b="1" dirty="0">
                <a:solidFill>
                  <a:srgbClr val="C00000"/>
                </a:solidFill>
                <a:cs typeface="B Titr" panose="00000700000000000000" pitchFamily="2" charset="-78"/>
              </a:rPr>
              <a:t>جهان عدالت:</a:t>
            </a:r>
          </a:p>
          <a:p>
            <a:pPr marL="804863" lvl="0" indent="-231775" algn="justLow" rtl="1" latinLnBrk="1">
              <a:lnSpc>
                <a:spcPts val="43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جابجایی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خدمت و ثروت از مرکز به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همه ‌جای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کشور</a:t>
            </a:r>
          </a:p>
          <a:p>
            <a:pPr marL="804863" lvl="0" indent="-231775" algn="justLow" rtl="1" latinLnBrk="1">
              <a:lnSpc>
                <a:spcPts val="43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از مناطق مرفّه‌نشین شهرها به مناطق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پایین‌ دست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آن</a:t>
            </a:r>
          </a:p>
          <a:p>
            <a:pPr marL="804863" lvl="0" indent="-231775" algn="justLow" rtl="1" latinLnBrk="1">
              <a:lnSpc>
                <a:spcPts val="43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آمار بزرگ راه‌سازی و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خانه ‌سازی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سد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سازی 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نیروگاه </a:t>
            </a:r>
            <a:endParaRPr lang="fa-IR" altLang="ko-KR" sz="26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804863" lvl="0" indent="-231775" algn="justLow" rtl="1" latinLnBrk="1">
              <a:lnSpc>
                <a:spcPts val="43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ایجاد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مراکز صنعتی و اصلاح امور کشاورزی </a:t>
            </a:r>
            <a:endParaRPr lang="fa-IR" altLang="ko-KR" sz="26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804863" lvl="0" indent="-231775" algn="justLow" rtl="1" latinLnBrk="1">
              <a:lnSpc>
                <a:spcPts val="43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توسعه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برق و آب و مراکز درمانی و واحدهای دانشگاهی </a:t>
            </a:r>
            <a:endParaRPr lang="fa-IR" altLang="ko-KR" sz="26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533023" y="6320135"/>
            <a:ext cx="2678938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marL="231775" lvl="0" indent="-231775" algn="justLow" rtl="1" latinLnBrk="1"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smtClean="0">
                <a:solidFill>
                  <a:srgbClr val="C00000"/>
                </a:solidFill>
                <a:cs typeface="B Titr" panose="00000700000000000000" pitchFamily="2" charset="-78"/>
              </a:rPr>
              <a:t>فاصله </a:t>
            </a:r>
            <a:r>
              <a:rPr lang="fa-IR" altLang="ko-KR" sz="2400" b="1" dirty="0">
                <a:solidFill>
                  <a:srgbClr val="C00000"/>
                </a:solidFill>
                <a:cs typeface="B Titr" panose="00000700000000000000" pitchFamily="2" charset="-78"/>
              </a:rPr>
              <a:t>تا عدالت علوی</a:t>
            </a:r>
          </a:p>
        </p:txBody>
      </p:sp>
    </p:spTree>
    <p:extLst>
      <p:ext uri="{BB962C8B-B14F-4D97-AF65-F5344CB8AC3E}">
        <p14:creationId xmlns:p14="http://schemas.microsoft.com/office/powerpoint/2010/main" val="22083783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2819400" y="161739"/>
            <a:ext cx="50962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lang="fa-IR" altLang="ko-K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 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شش) افزایش چشمگیر معنویت و اخلاق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58750" y="3580"/>
            <a:ext cx="1219200" cy="681379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684959"/>
            <a:ext cx="8686800" cy="626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lvl="0" algn="justLow" rtl="1" latinLnBrk="1">
              <a:lnSpc>
                <a:spcPts val="3700"/>
              </a:lnSpc>
              <a:defRPr/>
            </a:pPr>
            <a:r>
              <a:rPr lang="fa-IR" altLang="ko-KR" sz="2400" b="1" dirty="0">
                <a:solidFill>
                  <a:srgbClr val="C00000"/>
                </a:solidFill>
                <a:cs typeface="B Titr" panose="00000700000000000000" pitchFamily="2" charset="-78"/>
              </a:rPr>
              <a:t>فساد و </a:t>
            </a:r>
            <a:r>
              <a:rPr lang="fa-IR" altLang="ko-KR" sz="2400" b="1" dirty="0" err="1">
                <a:solidFill>
                  <a:srgbClr val="C00000"/>
                </a:solidFill>
                <a:cs typeface="B Titr" panose="00000700000000000000" pitchFamily="2" charset="-78"/>
              </a:rPr>
              <a:t>بی‌بندوباری</a:t>
            </a:r>
            <a:r>
              <a:rPr lang="fa-IR" altLang="ko-KR" sz="2400" b="1" dirty="0">
                <a:solidFill>
                  <a:srgbClr val="C00000"/>
                </a:solidFill>
                <a:cs typeface="B Titr" panose="00000700000000000000" pitchFamily="2" charset="-78"/>
              </a:rPr>
              <a:t> :</a:t>
            </a:r>
          </a:p>
          <a:p>
            <a:pPr marL="736600" indent="-287338" algn="justLow" rtl="1" latinLnBrk="1">
              <a:lnSpc>
                <a:spcPts val="37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وضعیت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لجن‌زار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و آلودگی اخلاقی دوران پهلوی‌ </a:t>
            </a:r>
          </a:p>
          <a:p>
            <a:pPr marL="736600" indent="-287338" algn="justLow" rtl="1" latinLnBrk="1">
              <a:lnSpc>
                <a:spcPts val="37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سقوط اخلاقی غرب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و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فساد، اخلاق و معنویّت </a:t>
            </a:r>
          </a:p>
          <a:p>
            <a:pPr algn="justLow" rtl="1" latinLnBrk="1">
              <a:lnSpc>
                <a:spcPts val="3700"/>
              </a:lnSpc>
              <a:defRPr/>
            </a:pPr>
            <a:r>
              <a:rPr lang="fa-IR" altLang="ko-KR" sz="2400" b="1" dirty="0">
                <a:solidFill>
                  <a:srgbClr val="C00000"/>
                </a:solidFill>
                <a:cs typeface="B Titr" panose="00000700000000000000" pitchFamily="2" charset="-78"/>
              </a:rPr>
              <a:t>افزایش چشمگیر عیار معنویّت و اخلاق: </a:t>
            </a:r>
          </a:p>
          <a:p>
            <a:pPr marL="682625" lvl="0" indent="-287338" algn="justLow" rtl="1" latinLnBrk="1">
              <a:lnSpc>
                <a:spcPts val="37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امام </a:t>
            </a:r>
            <a:r>
              <a:rPr lang="fa-IR" altLang="ko-KR" sz="25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خمینی انسان معنوی و عارف و </a:t>
            </a: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وارسته، </a:t>
            </a:r>
            <a:r>
              <a:rPr lang="fa-IR" altLang="ko-KR" sz="25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در </a:t>
            </a:r>
            <a:r>
              <a:rPr lang="fa-IR" altLang="ko-KR" sz="25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رأس</a:t>
            </a:r>
            <a:r>
              <a:rPr lang="fa-IR" altLang="ko-KR" sz="25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</a:t>
            </a: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کشور</a:t>
            </a:r>
          </a:p>
          <a:p>
            <a:pPr marL="682625" lvl="0" indent="-287338" algn="justLow" rtl="1" latinLnBrk="1">
              <a:lnSpc>
                <a:spcPts val="37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5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جذب دلهای مستعد و نورانی </a:t>
            </a: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جوانان  با رویکرد </a:t>
            </a:r>
            <a:r>
              <a:rPr lang="fa-IR" altLang="ko-KR" sz="25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دینی و </a:t>
            </a: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اخلاقی</a:t>
            </a:r>
          </a:p>
          <a:p>
            <a:pPr marL="682625" lvl="0" indent="-287338" algn="justLow" rtl="1" latinLnBrk="1">
              <a:lnSpc>
                <a:spcPts val="37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دگرگونی فضا </a:t>
            </a:r>
            <a:r>
              <a:rPr lang="fa-IR" altLang="ko-KR" sz="25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به سود دین و </a:t>
            </a: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اخلاق</a:t>
            </a:r>
            <a:endParaRPr lang="fa-IR" altLang="ko-KR" sz="25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682625" lvl="0" indent="-287338" algn="justLow" rtl="1" latinLnBrk="1">
              <a:lnSpc>
                <a:spcPts val="37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5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</a:t>
            </a: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مجاهدت در دفاع </a:t>
            </a:r>
            <a:r>
              <a:rPr lang="fa-IR" altLang="ko-KR" sz="25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مقدّس </a:t>
            </a: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با </a:t>
            </a:r>
            <a:r>
              <a:rPr lang="fa-IR" altLang="ko-KR" sz="25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ذکر و دعا و </a:t>
            </a: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روحیه </a:t>
            </a:r>
            <a:r>
              <a:rPr lang="fa-IR" altLang="ko-KR" sz="25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برادری و </a:t>
            </a: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ایثار</a:t>
            </a:r>
          </a:p>
          <a:p>
            <a:pPr marL="682625" lvl="0" indent="-287338" algn="justLow" rtl="1" latinLnBrk="1">
              <a:lnSpc>
                <a:spcPts val="37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رونق </a:t>
            </a:r>
            <a:r>
              <a:rPr lang="fa-IR" altLang="ko-KR" sz="25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بی‌سابقه</a:t>
            </a:r>
            <a:r>
              <a:rPr lang="fa-IR" altLang="ko-KR" sz="25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مساجد و فضاهای </a:t>
            </a: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دینی. </a:t>
            </a:r>
            <a:endParaRPr lang="fa-IR" altLang="ko-KR" sz="25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682625" lvl="0" indent="-287338" algn="justLow" rtl="1" latinLnBrk="1">
              <a:lnSpc>
                <a:spcPts val="37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اعتکاف هزاران </a:t>
            </a:r>
            <a:r>
              <a:rPr lang="fa-IR" altLang="ko-KR" sz="25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جوان و استاد و دانشجو و زن و مرد </a:t>
            </a:r>
            <a:endParaRPr lang="fa-IR" altLang="ko-KR" sz="25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682625" lvl="0" indent="-287338" algn="justLow" rtl="1" latinLnBrk="1">
              <a:lnSpc>
                <a:spcPts val="37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اردوهای </a:t>
            </a:r>
            <a:r>
              <a:rPr lang="fa-IR" altLang="ko-KR" sz="25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جهادی</a:t>
            </a:r>
            <a:r>
              <a:rPr lang="fa-IR" altLang="ko-KR" sz="25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و جهاد سازندگی و بسیج </a:t>
            </a: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سازندگی</a:t>
            </a:r>
          </a:p>
          <a:p>
            <a:pPr marL="682625" lvl="0" indent="-287338" algn="justLow" rtl="1" latinLnBrk="1">
              <a:lnSpc>
                <a:spcPts val="37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نماز </a:t>
            </a:r>
            <a:r>
              <a:rPr lang="fa-IR" altLang="ko-KR" sz="25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و حج و </a:t>
            </a: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روزه ‌داری </a:t>
            </a:r>
            <a:r>
              <a:rPr lang="fa-IR" altLang="ko-KR" sz="25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و </a:t>
            </a: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پیاده‌ روی </a:t>
            </a:r>
            <a:r>
              <a:rPr lang="fa-IR" altLang="ko-KR" sz="25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زیارت و مراسم گوناگون </a:t>
            </a: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دینی</a:t>
            </a:r>
          </a:p>
          <a:p>
            <a:pPr marL="682625" lvl="0" indent="-287338" algn="justLow" rtl="1" latinLnBrk="1">
              <a:lnSpc>
                <a:spcPts val="37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رونق انفاقات </a:t>
            </a:r>
            <a:r>
              <a:rPr lang="fa-IR" altLang="ko-KR" sz="25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و صدقات واجب و </a:t>
            </a: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مستحب</a:t>
            </a: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16187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4495800" y="95275"/>
            <a:ext cx="95250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rtl="1" fontAlgn="auto" latinLnBrk="1">
              <a:spcBef>
                <a:spcPts val="0"/>
              </a:spcBef>
              <a:spcAft>
                <a:spcPts val="0"/>
              </a:spcAft>
              <a:defRPr/>
            </a:pPr>
            <a:r>
              <a:rPr lang="fa-IR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مقدمه</a:t>
            </a:r>
            <a:endParaRPr lang="fa-IR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962025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838200"/>
            <a:ext cx="8686799" cy="5955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lvl="0" algn="r" rtl="1" latinLnBrk="1">
              <a:lnSpc>
                <a:spcPct val="150000"/>
              </a:lnSpc>
              <a:defRPr/>
            </a:pPr>
            <a:r>
              <a:rPr lang="fa-IR" altLang="ko-KR" sz="2400" b="1" dirty="0" smtClean="0">
                <a:solidFill>
                  <a:srgbClr val="C00000"/>
                </a:solidFill>
                <a:cs typeface="B Titr" panose="00000700000000000000" pitchFamily="2" charset="-78"/>
              </a:rPr>
              <a:t>اهمیت </a:t>
            </a:r>
            <a:r>
              <a:rPr lang="fa-IR" altLang="ko-KR" sz="2400" b="1" dirty="0" smtClean="0">
                <a:solidFill>
                  <a:srgbClr val="C00000"/>
                </a:solidFill>
                <a:cs typeface="B Titr" panose="00000700000000000000" pitchFamily="2" charset="-78"/>
              </a:rPr>
              <a:t>بیانیه </a:t>
            </a:r>
            <a:r>
              <a:rPr lang="fa-IR" altLang="ko-KR" sz="2400" b="1" dirty="0">
                <a:solidFill>
                  <a:srgbClr val="C00000"/>
                </a:solidFill>
                <a:cs typeface="B Titr" panose="00000700000000000000" pitchFamily="2" charset="-78"/>
              </a:rPr>
              <a:t>«گام دوم انقلاب»</a:t>
            </a:r>
          </a:p>
          <a:p>
            <a:pPr marL="1433513" indent="-287338" algn="justLow" rtl="1" fontAlgn="auto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تجدید </a:t>
            </a:r>
            <a:r>
              <a:rPr lang="fa-IR" altLang="ko-KR" sz="26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مطلعی </a:t>
            </a:r>
            <a:r>
              <a:rPr lang="fa-IR" altLang="ko-KR" sz="26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خطاب </a:t>
            </a:r>
            <a:r>
              <a:rPr lang="fa-IR" altLang="ko-KR" sz="26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به ملت ایران و </a:t>
            </a:r>
            <a:r>
              <a:rPr lang="fa-IR" altLang="ko-KR" sz="26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به ‌ویژه </a:t>
            </a:r>
            <a:r>
              <a:rPr lang="fa-IR" altLang="ko-KR" sz="26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جوانان </a:t>
            </a:r>
          </a:p>
          <a:p>
            <a:pPr algn="r" rtl="1" fontAlgn="auto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a-IR" altLang="ko-KR" sz="2400" b="1" dirty="0" err="1">
                <a:solidFill>
                  <a:srgbClr val="C00000"/>
                </a:solidFill>
                <a:cs typeface="B Titr" panose="00000700000000000000" pitchFamily="2" charset="-78"/>
              </a:rPr>
              <a:t>منشوری</a:t>
            </a:r>
            <a:r>
              <a:rPr lang="fa-IR" altLang="ko-KR" sz="2400" b="1" dirty="0">
                <a:solidFill>
                  <a:srgbClr val="C00000"/>
                </a:solidFill>
                <a:cs typeface="B Titr" panose="00000700000000000000" pitchFamily="2" charset="-78"/>
              </a:rPr>
              <a:t> برای: </a:t>
            </a:r>
          </a:p>
          <a:p>
            <a:pPr marL="1425575" lvl="3" indent="-279400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0000"/>
                </a:solidFill>
                <a:cs typeface="B Zar" panose="00000400000000000000" pitchFamily="2" charset="-78"/>
              </a:rPr>
              <a:t>«</a:t>
            </a:r>
            <a:r>
              <a:rPr lang="fa-IR" altLang="ko-KR" sz="26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0000"/>
                </a:solidFill>
                <a:cs typeface="B Zar" panose="00000400000000000000" pitchFamily="2" charset="-78"/>
              </a:rPr>
              <a:t>دومین </a:t>
            </a:r>
            <a:r>
              <a:rPr lang="fa-IR" altLang="ko-KR" sz="26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0000"/>
                </a:solidFill>
                <a:cs typeface="B Zar" panose="00000400000000000000" pitchFamily="2" charset="-78"/>
              </a:rPr>
              <a:t>مرحله‌ </a:t>
            </a:r>
            <a:r>
              <a:rPr lang="fa-IR" altLang="ko-KR" sz="2600" b="1" dirty="0" err="1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0000"/>
                </a:solidFill>
                <a:cs typeface="B Zar" panose="00000400000000000000" pitchFamily="2" charset="-78"/>
              </a:rPr>
              <a:t>خودسازی</a:t>
            </a:r>
            <a:r>
              <a:rPr lang="fa-IR" altLang="ko-KR" sz="26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0000"/>
                </a:solidFill>
                <a:cs typeface="B Zar" panose="00000400000000000000" pitchFamily="2" charset="-78"/>
              </a:rPr>
              <a:t>، </a:t>
            </a:r>
            <a:r>
              <a:rPr lang="fa-IR" altLang="ko-KR" sz="2600" b="1" dirty="0" err="1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0000"/>
                </a:solidFill>
                <a:cs typeface="B Zar" panose="00000400000000000000" pitchFamily="2" charset="-78"/>
              </a:rPr>
              <a:t>جامعه‌پردازی</a:t>
            </a:r>
            <a:r>
              <a:rPr lang="fa-IR" altLang="ko-KR" sz="26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0000"/>
                </a:solidFill>
                <a:cs typeface="B Zar" panose="00000400000000000000" pitchFamily="2" charset="-78"/>
              </a:rPr>
              <a:t> و </a:t>
            </a:r>
            <a:r>
              <a:rPr lang="fa-IR" altLang="ko-KR" sz="2600" b="1" dirty="0" err="1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0000"/>
                </a:solidFill>
                <a:cs typeface="B Zar" panose="00000400000000000000" pitchFamily="2" charset="-78"/>
              </a:rPr>
              <a:t>تمدن‌سازی</a:t>
            </a:r>
            <a:r>
              <a:rPr lang="fa-IR" altLang="ko-KR" sz="26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0000"/>
                </a:solidFill>
                <a:cs typeface="B Zar" panose="00000400000000000000" pitchFamily="2" charset="-78"/>
              </a:rPr>
              <a:t>» </a:t>
            </a:r>
          </a:p>
          <a:p>
            <a:pPr marL="1425575" lvl="3" indent="-279400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«فصل جدید زندگی جمهوری اسلامی» </a:t>
            </a:r>
          </a:p>
          <a:p>
            <a:pPr marL="1425575" lvl="2" indent="-279400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نزدیک کردن، </a:t>
            </a:r>
            <a:r>
              <a:rPr lang="fa-IR" altLang="ko-KR" sz="26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انقلاب </a:t>
            </a:r>
            <a:r>
              <a:rPr lang="fa-IR" altLang="ko-KR" sz="26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«ایجاد </a:t>
            </a:r>
            <a:r>
              <a:rPr lang="fa-IR" altLang="ko-KR" sz="26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تمدن نوین </a:t>
            </a:r>
            <a:r>
              <a:rPr lang="fa-IR" altLang="ko-KR" sz="26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اسلامی</a:t>
            </a:r>
          </a:p>
          <a:p>
            <a:pPr marL="1425575" lvl="2" indent="-279400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آمادگی </a:t>
            </a:r>
            <a:r>
              <a:rPr lang="fa-IR" altLang="ko-KR" sz="26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برای طلوع خورشید ولایت عظمی (</a:t>
            </a:r>
            <a:r>
              <a:rPr lang="fa-IR" altLang="ko-KR" sz="26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ارواحنا فداه</a:t>
            </a:r>
            <a:r>
              <a:rPr lang="fa-IR" altLang="ko-KR" sz="26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)</a:t>
            </a:r>
          </a:p>
          <a:p>
            <a:pPr lvl="0" algn="justLow" rtl="1" latinLnBrk="1">
              <a:lnSpc>
                <a:spcPct val="150000"/>
              </a:lnSpc>
              <a:defRPr/>
            </a:pP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عظمت </a:t>
            </a: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پیشرفت‌های چهل‌ساله </a:t>
            </a: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ایران: </a:t>
            </a:r>
          </a:p>
          <a:p>
            <a:pPr marL="1377950" lvl="0" algn="justLow" rtl="1" latinLnBrk="1">
              <a:lnSpc>
                <a:spcPct val="150000"/>
              </a:lnSpc>
              <a:defRPr/>
            </a:pPr>
            <a:r>
              <a:rPr lang="fa-IR" altLang="ko-KR" sz="26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</a:t>
            </a:r>
            <a:r>
              <a:rPr lang="fa-IR" altLang="ko-KR" sz="26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در مقایسه با </a:t>
            </a:r>
            <a:r>
              <a:rPr lang="fa-IR" altLang="ko-KR" sz="26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مدّت‌های </a:t>
            </a:r>
            <a:r>
              <a:rPr lang="fa-IR" altLang="ko-KR" sz="26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مشابه در </a:t>
            </a:r>
            <a:r>
              <a:rPr lang="fa-IR" altLang="ko-KR" sz="26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انقلاب‌های </a:t>
            </a:r>
            <a:r>
              <a:rPr lang="fa-IR" altLang="ko-KR" sz="26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بزرگی چون فرانسه و شوروی و </a:t>
            </a:r>
            <a:r>
              <a:rPr lang="fa-IR" altLang="ko-KR" sz="26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هند </a:t>
            </a:r>
            <a:r>
              <a:rPr lang="fa-IR" altLang="ko-KR" sz="26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به درستی </a:t>
            </a:r>
            <a:r>
              <a:rPr lang="fa-IR" altLang="ko-KR" sz="26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دیده </a:t>
            </a:r>
            <a:r>
              <a:rPr lang="fa-IR" altLang="ko-KR" sz="26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می‌شود</a:t>
            </a:r>
            <a:endParaRPr lang="fa-IR" altLang="ko-KR" sz="2600" b="1" dirty="0" smtClean="0">
              <a:ln>
                <a:solidFill>
                  <a:schemeClr val="tx2">
                    <a:lumMod val="50000"/>
                  </a:scheme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2514600" y="152400"/>
            <a:ext cx="582563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lang="fa-IR" altLang="ko-K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 </a:t>
            </a:r>
            <a:r>
              <a:rPr lang="fa-IR" altLang="ko-K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هفت</a:t>
            </a:r>
            <a:r>
              <a:rPr lang="fa-IR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) 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ایستادگی روزافزون در برابر </a:t>
            </a:r>
            <a:r>
              <a:rPr lang="fa-IR" altLang="ko-KR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مستکبران</a:t>
            </a:r>
            <a:endParaRPr lang="fa-IR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33161" y="29669"/>
            <a:ext cx="1219200" cy="769279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381001" y="685800"/>
            <a:ext cx="8762999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287338" lvl="0" indent="-287338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برجسته‌تر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شدن  نماد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پُر ابّهت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و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باشکوه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و افتخارآمیز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ایستادگی</a:t>
            </a:r>
          </a:p>
          <a:p>
            <a:pPr marL="287338" indent="-287338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راندن </a:t>
            </a:r>
            <a:r>
              <a:rPr lang="fa-IR" altLang="ko-KR" sz="2600" b="1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دست‌نشانده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‌ آمریکا و عنصر خائن به ملّت از کشور </a:t>
            </a:r>
          </a:p>
          <a:p>
            <a:pPr marL="287338" lvl="0" indent="-287338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ایستادگی در برابر </a:t>
            </a:r>
            <a:r>
              <a:rPr lang="fa-IR" altLang="ko-KR" sz="2600" b="1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قلدران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و </a:t>
            </a:r>
            <a:r>
              <a:rPr lang="fa-IR" altLang="ko-KR" sz="2600" b="1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مستکبران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به ویژه آمریکای </a:t>
            </a:r>
            <a:r>
              <a:rPr lang="fa-IR" altLang="ko-KR" sz="2600" b="1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جهان‌خوار</a:t>
            </a:r>
            <a:endParaRPr lang="fa-IR" altLang="ko-KR" sz="26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287338" lvl="0" indent="-287338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</a:t>
            </a:r>
            <a:r>
              <a:rPr lang="fa-IR" altLang="ko-KR" sz="26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تسلیم‌ناپذیری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و صیانت و پاسداری از انقلاب </a:t>
            </a:r>
            <a:endParaRPr lang="fa-IR" altLang="ko-KR" sz="26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287338" lvl="0" indent="-287338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عظمت و هیبت الهی آن و گردن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برافراشته‌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آن در مقابل </a:t>
            </a:r>
            <a:r>
              <a:rPr lang="fa-IR" altLang="ko-KR" sz="2600" b="1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مستکبران</a:t>
            </a:r>
            <a:endParaRPr lang="fa-IR" altLang="ko-KR" sz="26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287338" lvl="0" indent="-287338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ناتوانی قدرتهای </a:t>
            </a:r>
            <a:r>
              <a:rPr lang="fa-IR" altLang="ko-KR" sz="26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انحصارگر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جهان در برابر ایران اسلامی و انقلابی</a:t>
            </a:r>
          </a:p>
          <a:p>
            <a:pPr marL="287338" lvl="0" indent="-287338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جلوگیری از سلطه‌ دوباره‌ </a:t>
            </a:r>
            <a:r>
              <a:rPr lang="fa-IR" altLang="ko-KR" sz="26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قلدران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جهانی بر کشور با قدرت و </a:t>
            </a:r>
            <a:r>
              <a:rPr lang="fa-IR" altLang="ko-KR" sz="2600" b="1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شدّت</a:t>
            </a:r>
            <a:endParaRPr lang="fa-IR" altLang="ko-KR" sz="26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212132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2293779" y="162580"/>
            <a:ext cx="59009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محصول 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تلاش </a:t>
            </a:r>
            <a:r>
              <a:rPr lang="fa-IR" altLang="ko-K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چهل‌ساله</a:t>
            </a:r>
            <a:r>
              <a:rPr lang="fa-IR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در بیان امام خامنه ای</a:t>
            </a:r>
            <a:endParaRPr lang="fa-IR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570053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307975" y="718782"/>
            <a:ext cx="883602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342900" lvl="0" indent="-342900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کشور و </a:t>
            </a:r>
            <a:r>
              <a:rPr lang="fa-IR" altLang="ko-KR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ملّتی</a:t>
            </a: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مستقل، آزاد، مقتدر، </a:t>
            </a:r>
            <a:r>
              <a:rPr lang="fa-IR" altLang="ko-KR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باعزّت</a:t>
            </a: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، </a:t>
            </a:r>
            <a:r>
              <a:rPr lang="fa-IR" altLang="ko-KR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متدیّن</a:t>
            </a: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، پیشرفته در علم، انباشته از </a:t>
            </a:r>
            <a:r>
              <a:rPr lang="fa-IR" altLang="ko-KR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تجربه‌هایی</a:t>
            </a: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</a:t>
            </a:r>
            <a:r>
              <a:rPr lang="fa-IR" altLang="ko-KR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گران‌بها</a:t>
            </a: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، مطمئن و امیدوار، </a:t>
            </a:r>
          </a:p>
          <a:p>
            <a:pPr marL="342900" lvl="0" indent="-342900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دارای تأثیر اساسی در منطقه و دارای منطق قوی در مسائل جهانی،</a:t>
            </a:r>
          </a:p>
          <a:p>
            <a:pPr marL="342900" lvl="0" indent="-342900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</a:t>
            </a:r>
            <a:r>
              <a:rPr lang="fa-IR" altLang="ko-KR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رکورددار</a:t>
            </a: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در شتاب پیشرفتهای علمی، رسیدن به </a:t>
            </a:r>
            <a:r>
              <a:rPr lang="fa-IR" altLang="ko-KR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رتبه‌های</a:t>
            </a: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بالا در دانشها و </a:t>
            </a:r>
            <a:r>
              <a:rPr lang="fa-IR" altLang="ko-KR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فنّاوری‌های</a:t>
            </a: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مهم از قبیل </a:t>
            </a:r>
            <a:r>
              <a:rPr lang="fa-IR" altLang="ko-KR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هسته‌ای</a:t>
            </a: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و </a:t>
            </a:r>
            <a:r>
              <a:rPr lang="fa-IR" altLang="ko-KR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سلّول‌های</a:t>
            </a: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بنیادی و </a:t>
            </a:r>
            <a:r>
              <a:rPr lang="fa-IR" altLang="ko-KR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نانو</a:t>
            </a: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و </a:t>
            </a:r>
            <a:r>
              <a:rPr lang="fa-IR" altLang="ko-KR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هوافضا</a:t>
            </a: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و ...</a:t>
            </a:r>
          </a:p>
          <a:p>
            <a:pPr marL="342900" lvl="0" indent="-342900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سرآمد در گسترش خدمات اجتماعی، سرآمد در </a:t>
            </a:r>
            <a:r>
              <a:rPr lang="fa-IR" altLang="ko-KR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انگیزه‌های</a:t>
            </a: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</a:t>
            </a:r>
            <a:r>
              <a:rPr lang="fa-IR" altLang="ko-KR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جهادی</a:t>
            </a: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میان جوانان، سرآمد در </a:t>
            </a:r>
            <a:r>
              <a:rPr lang="fa-IR" altLang="ko-KR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جمعیّت</a:t>
            </a: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جوان کارآمد، و بسی </a:t>
            </a:r>
            <a:r>
              <a:rPr lang="fa-IR" altLang="ko-KR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ویژگی‌های</a:t>
            </a: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افتخارآمیز دیگر که همگی محصول انقلاب و </a:t>
            </a:r>
            <a:r>
              <a:rPr lang="fa-IR" altLang="ko-KR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نتیجه‌ی</a:t>
            </a: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</a:t>
            </a:r>
            <a:r>
              <a:rPr lang="fa-IR" altLang="ko-KR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جهت‌گیری‌های</a:t>
            </a: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انقلابی و </a:t>
            </a:r>
            <a:r>
              <a:rPr lang="fa-IR" altLang="ko-KR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جهادی</a:t>
            </a:r>
            <a:r>
              <a:rPr lang="fa-IR" altLang="ko-K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است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2060"/>
                </a:solidFill>
                <a:cs typeface="B Zar" panose="00000400000000000000" pitchFamily="2" charset="-78"/>
              </a:rPr>
              <a:t>.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2060"/>
              </a:solidFill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07974" y="5334000"/>
            <a:ext cx="8686799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اگر بی‌توجّهی به شعارهای انقلاب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نمی‌بود</a:t>
            </a:r>
            <a:endParaRPr lang="fa-IR" altLang="ko-KR" sz="24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endParaRPr>
          </a:p>
          <a:p>
            <a:pPr algn="ctr" rtl="1"/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بی‌شک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دستاوردهای انقلاب از این بسی بیشتر و کشور در مسیر رسیدن به آرمانهای بزرگ بسی جلوتر بود و بسیاری از مشکلات کنونی وجود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نمی‌داشت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476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4114800" y="124715"/>
            <a:ext cx="28921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3200" b="1" i="0" u="none" strike="noStrike" kern="1200" cap="none" spc="0" normalizeH="0" baseline="0" noProof="0" dirty="0">
                <a:ln>
                  <a:noFill/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Nazanin" pitchFamily="2" charset="-78"/>
              </a:rPr>
              <a:t> 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اقتدار انقلاب اسلامی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30317" y="0"/>
            <a:ext cx="1219200" cy="781889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781889"/>
            <a:ext cx="8680449" cy="5863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R="0" lvl="0" algn="justLow" defTabSz="914400" rtl="1" eaLnBrk="1" fontAlgn="auto" latinLnBrk="1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تغییر </a:t>
            </a: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چالش‌ها 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و شکست </a:t>
            </a: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مستکبران</a:t>
            </a:r>
            <a:r>
              <a:rPr lang="en-US" altLang="ko-K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:</a:t>
            </a:r>
            <a:endParaRPr lang="fa-IR" altLang="ko-K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  <a:p>
            <a:pPr marL="177800" marR="0" lvl="0" indent="-177800" algn="justLow" defTabSz="914400" rtl="1" eaLnBrk="1" fontAlgn="auto" latinLnBrk="1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ایران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مقتدر، امروز هم مانند آغاز انقلاب با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چالش‌های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مستکبران روبه‌رو است</a:t>
            </a:r>
          </a:p>
          <a:p>
            <a:pPr marR="0" lvl="0" algn="justLow" defTabSz="914400" rtl="1" eaLnBrk="1" fontAlgn="auto" latinLnBrk="1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با تفاوتی کاملاً </a:t>
            </a:r>
            <a:r>
              <a:rPr lang="fa-IR" altLang="ko-KR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معنی‌دار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</a:t>
            </a: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چالش 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آمریکا:</a:t>
            </a:r>
          </a:p>
          <a:p>
            <a:pPr marL="177800" marR="0" lvl="0" indent="-177800" algn="justLow" defTabSz="914400" rtl="1" eaLnBrk="1" fontAlgn="auto" latinLnBrk="1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آن روز: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چالش با آمریکا بر سر کوتاه کردن دست عمّال بیگانه یا تعطیلی سفارت رژیم صهیونیستی در تهران یا رسوا کردن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لانه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جاسوسی.</a:t>
            </a:r>
            <a:endParaRPr kumimoji="0" lang="en-US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177800" marR="0" lvl="0" indent="-177800" algn="justLow" defTabSz="914400" rtl="1" eaLnBrk="1" fontAlgn="auto" latinLnBrk="1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امروز: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چالش بر سرِ حضور ایران مقتدر در مرزهای رژیم صهیونیستی و برچیدن بساط نفوذ نامشروع آمریکا از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منطقه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غرب آسیا و حمایت جمهوری اسلامی از مبارزات مجاهدان فلسطینی در قلب سرزمین‌های اشغالی و دفاع از پرچم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برافراشته حزب ‌الله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مقاومت در سراسر این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منطقه.</a:t>
            </a:r>
            <a:endParaRPr kumimoji="0" lang="fa-IR" altLang="ko-KR" sz="24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621187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3789553" y="174368"/>
            <a:ext cx="28921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lang="fa-IR" altLang="ko-KR" sz="3200" b="1" dirty="0"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 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اقتدار انقلاب اسلامی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30317" y="0"/>
            <a:ext cx="1219200" cy="781889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781889"/>
            <a:ext cx="8680449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177800" lvl="0" indent="-177800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آن روز: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مشکل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غرب جلوگیری از خرید تسلیحات ابتدایی برای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ایران،</a:t>
            </a:r>
            <a:endParaRPr lang="en-US" altLang="ko-KR" sz="24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177800" lvl="0" indent="-177800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‌ </a:t>
            </a:r>
            <a:r>
              <a:rPr lang="fa-IR" altLang="ko-KR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امروز: 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مشکل او جلوگیری از انتقال سلاحهای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پیشرفته‌ ایرانی  به مقاومت .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177800" lvl="0" indent="-177800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endParaRPr lang="fa-IR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  <a:p>
            <a:pPr marL="177800" lvl="0" indent="-177800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آن 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روز: 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گمان آمریکا آن بود که با چند ایرانی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خود فروخته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یا با چند هواپیما و بالگرد خواهد توانست بر نظام اسلامی و ملّت ایران فائق آید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،</a:t>
            </a:r>
            <a:endParaRPr lang="en-US" altLang="ko-KR" sz="24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177800" lvl="0" indent="-177800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FF0000"/>
                </a:solidFill>
                <a:cs typeface="B Zar" panose="00000400000000000000" pitchFamily="2" charset="-78"/>
              </a:rPr>
              <a:t> 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امروز: 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برای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مقابله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سیاسی و امنیّتی با جمهوری اسلامی، خود را محتاج به یک ائتلاف بزرگ از ده‌ها دولت معاند یا مرعوب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می‌بیند 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438400" y="6096000"/>
            <a:ext cx="5078312" cy="6001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 rtl="1" latinLnBrk="1">
              <a:lnSpc>
                <a:spcPct val="150000"/>
              </a:lnSpc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 البتّه باز هم در رویارویی، شکست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می‌خورد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632557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6"/>
          <p:cNvSpPr txBox="1">
            <a:spLocks noChangeArrowheads="1"/>
          </p:cNvSpPr>
          <p:nvPr/>
        </p:nvSpPr>
        <p:spPr bwMode="auto">
          <a:xfrm flipH="1">
            <a:off x="675438" y="838200"/>
            <a:ext cx="8268610" cy="1023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4400" b="1" i="0" u="none" strike="noStrike" kern="1200" cap="none" spc="0" normalizeH="0" baseline="0" noProof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itchFamily="2" charset="-78"/>
              </a:rPr>
              <a:t>گام دوم انقلاب، ایجاد </a:t>
            </a:r>
            <a:r>
              <a:rPr kumimoji="0" lang="fa-IR" altLang="ko-KR" sz="4400" b="1" i="0" u="none" strike="noStrike" kern="1200" cap="none" spc="0" normalizeH="0" baseline="0" noProof="0" dirty="0" err="1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itchFamily="2" charset="-78"/>
              </a:rPr>
              <a:t>تمدّن</a:t>
            </a:r>
            <a:r>
              <a:rPr kumimoji="0" lang="fa-IR" altLang="ko-KR" sz="4400" b="1" i="0" u="none" strike="noStrike" kern="1200" cap="none" spc="0" normalizeH="0" baseline="0" noProof="0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itchFamily="2" charset="-78"/>
              </a:rPr>
              <a:t> نوین </a:t>
            </a:r>
            <a:r>
              <a:rPr kumimoji="0" lang="fa-IR" altLang="ko-KR" sz="4400" b="1" i="0" u="none" strike="noStrike" kern="1200" cap="none" spc="0" normalizeH="0" baseline="0" noProof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itchFamily="2" charset="-78"/>
              </a:rPr>
              <a:t>اسلامی</a:t>
            </a:r>
            <a:endParaRPr kumimoji="0" lang="fa-IR" altLang="ko-KR" sz="4400" b="1" i="0" u="none" strike="noStrike" kern="1200" cap="none" spc="0" normalizeH="0" baseline="0" noProof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Titr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88926" y="2362200"/>
            <a:ext cx="5517857" cy="39703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8975" marR="0" lvl="0" indent="-45720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itchFamily="2" charset="-78"/>
              </a:rPr>
              <a:t>الزامات حرکت به سمت </a:t>
            </a:r>
            <a:r>
              <a:rPr kumimoji="0" lang="fa-IR" altLang="ko-KR" sz="2400" b="1" i="0" u="none" strike="noStrike" kern="1200" cap="none" spc="0" normalizeH="0" baseline="0" noProof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itchFamily="2" charset="-78"/>
              </a:rPr>
              <a:t>آینده</a:t>
            </a:r>
          </a:p>
          <a:p>
            <a:pPr marL="1146175" marR="0" lvl="1" indent="-45720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itchFamily="2" charset="-78"/>
              </a:rPr>
              <a:t>امید صادق و متّکی به </a:t>
            </a:r>
            <a:r>
              <a:rPr kumimoji="0" lang="fa-IR" altLang="ko-KR" sz="2400" b="1" i="0" u="none" strike="noStrike" kern="1200" cap="none" spc="0" normalizeH="0" baseline="0" noProof="0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itchFamily="2" charset="-78"/>
              </a:rPr>
              <a:t>واقعیّت‌های </a:t>
            </a:r>
            <a:r>
              <a:rPr kumimoji="0" lang="fa-IR" altLang="ko-KR" sz="2400" b="1" i="0" u="none" strike="noStrike" kern="1200" cap="none" spc="0" normalizeH="0" baseline="0" noProof="0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itchFamily="2" charset="-78"/>
              </a:rPr>
              <a:t>عینی</a:t>
            </a:r>
          </a:p>
          <a:p>
            <a:pPr marL="1146175" marR="0" lvl="1" indent="-45720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itchFamily="2" charset="-78"/>
              </a:rPr>
              <a:t>جوانان</a:t>
            </a:r>
            <a:r>
              <a:rPr kumimoji="0" lang="fa-IR" altLang="ko-KR" sz="2400" b="1" i="0" u="none" strike="noStrike" kern="1200" cap="none" spc="0" normalizeH="0" baseline="0" noProof="0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itchFamily="2" charset="-78"/>
              </a:rPr>
              <a:t>؛ محور اصلی حرکت</a:t>
            </a:r>
          </a:p>
          <a:p>
            <a:pPr marL="688975" marR="0" lvl="0" indent="-45720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itchFamily="2" charset="-78"/>
              </a:rPr>
              <a:t>ظرفیت </a:t>
            </a:r>
            <a:r>
              <a:rPr kumimoji="0" lang="fa-IR" altLang="ko-KR" sz="2400" b="1" i="0" u="none" strike="noStrike" kern="1200" cap="none" spc="0" normalizeH="0" baseline="0" noProof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itchFamily="2" charset="-78"/>
              </a:rPr>
              <a:t>و فرصت های امید بخش  کشور</a:t>
            </a:r>
          </a:p>
          <a:p>
            <a:pPr marL="688975" marR="0" lvl="0" indent="-45720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itchFamily="2" charset="-78"/>
              </a:rPr>
              <a:t>چشم ‌انداز گام دوّم</a:t>
            </a:r>
          </a:p>
          <a:p>
            <a:pPr marL="688975" marR="0" lvl="0" indent="-45720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itchFamily="2" charset="-78"/>
              </a:rPr>
              <a:t>سرفصل‌های</a:t>
            </a:r>
            <a:r>
              <a:rPr kumimoji="0" lang="fa-IR" altLang="ko-KR" sz="2400" b="1" i="0" u="none" strike="noStrike" kern="1200" cap="none" spc="0" normalizeH="0" baseline="0" noProof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itchFamily="2" charset="-78"/>
              </a:rPr>
              <a:t> گام </a:t>
            </a:r>
            <a:r>
              <a:rPr kumimoji="0" lang="fa-IR" altLang="ko-KR" sz="2400" b="1" i="0" u="none" strike="noStrike" kern="1200" cap="none" spc="0" normalizeH="0" baseline="0" noProof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itchFamily="2" charset="-78"/>
              </a:rPr>
              <a:t>دوم</a:t>
            </a:r>
          </a:p>
          <a:p>
            <a:pPr marL="571500" marR="0" lvl="0" indent="-339725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a-IR" altLang="ko-KR" sz="2400" b="1" i="0" u="none" strike="noStrike" kern="1200" cap="none" spc="0" normalizeH="0" baseline="0" noProof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082241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4307901" y="115747"/>
            <a:ext cx="38715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الزامات حرکت به سمت آینده</a:t>
            </a:r>
            <a:endParaRPr kumimoji="0" lang="fa-IR" altLang="ko-KR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Titr" panose="00000700000000000000" pitchFamily="2" charset="-78"/>
            </a:endParaRP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722453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610780" y="838200"/>
            <a:ext cx="8509336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968375" marR="0" lvl="0" indent="-287338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برداشتن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گام‌های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استوار</a:t>
            </a:r>
            <a:r>
              <a:rPr kumimoji="0" lang="en-US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به جلو</a:t>
            </a:r>
            <a:endParaRPr kumimoji="0" lang="fa-IR" altLang="ko-KR" sz="26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968375" marR="0" lvl="0" indent="-287338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شناخت درست گذشته، </a:t>
            </a:r>
          </a:p>
          <a:p>
            <a:pPr marL="968375" marR="0" lvl="0" indent="-287338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درس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گرفتن از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تجربه‌ها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endParaRPr kumimoji="0" lang="fa-IR" altLang="ko-KR" sz="26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968375" marR="0" lvl="0" indent="-287338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نزدیک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شدن به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آرمان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بزرگ ایجاد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تمدّن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نوین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اسلامی</a:t>
            </a:r>
          </a:p>
          <a:p>
            <a:pPr marL="968375" marR="0" lvl="0" indent="-287338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آمادگی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برای طلوع خورشید ولایت عظمی (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ارواحنا فداه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)،</a:t>
            </a:r>
          </a:p>
          <a:p>
            <a:pPr marL="968375" marR="0" lvl="0" indent="-287338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اعتقاد به اصل «ما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میتوانیم»</a:t>
            </a:r>
          </a:p>
          <a:p>
            <a:pPr marL="968375" marR="0" lvl="0" indent="-287338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عامل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عزت و پیشرفت ایران در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همه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عرصه‌ها</a:t>
            </a:r>
          </a:p>
          <a:p>
            <a:pPr marL="968375" marR="0" lvl="0" indent="-287338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جهادهای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بزرگ و افتخارات درخشان </a:t>
            </a: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683671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2444183" y="75646"/>
            <a:ext cx="50481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امید صادق و متّکی به </a:t>
            </a:r>
            <a:r>
              <a:rPr kumimoji="0" lang="fa-IR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واقعیّت‌های </a:t>
            </a:r>
            <a:r>
              <a:rPr kumimoji="0" lang="fa-IR" altLang="ko-K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عینی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"/>
            <a:ext cx="1219200" cy="674510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199" y="674511"/>
            <a:ext cx="8654955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یاس آفرینی دشمن</a:t>
            </a:r>
          </a:p>
          <a:p>
            <a:pPr marL="1882775" marR="0" lvl="0" indent="-34290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سیاست تبلیغی و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رسانه‌ای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دشمن</a:t>
            </a:r>
            <a:endParaRPr kumimoji="0" lang="fa-IR" altLang="ko-KR" sz="24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1882775" marR="0" lvl="0" indent="-341313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مأیوس‌سازی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مردم و حتّی مسئولان و مدیران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از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آینده </a:t>
            </a:r>
            <a:endParaRPr kumimoji="0" lang="fa-IR" altLang="ko-KR" sz="24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1882775" marR="0" lvl="0" indent="-341313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خبرهای دروغ،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تحلیل‌های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مغرضانه</a:t>
            </a: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1882775" marR="0" lvl="0" indent="-341313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وارونه‌ نشان دادن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واقعیّت‌ها</a:t>
            </a: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1882775" marR="0" lvl="0" indent="-341313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پنهان کردن جلوه‌های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امید بخش</a:t>
            </a: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1882775" marR="0" lvl="0" indent="-341313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بزرگ کردن عیوب کوچک و کوچک نشان دادن </a:t>
            </a: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1882775" marR="0" lvl="0" indent="-341313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انکار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محسّنات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بزرگ</a:t>
            </a:r>
          </a:p>
          <a:p>
            <a:pPr marL="0" marR="0" lvl="0" indent="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ابزار دشمن و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دنباله‌های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 آنان در داخل کشور: </a:t>
            </a:r>
          </a:p>
          <a:p>
            <a:pPr marL="1938338" marR="0" lvl="0" indent="-341313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برنامه ریزی مفصل </a:t>
            </a:r>
          </a:p>
          <a:p>
            <a:pPr marL="1938338" marR="0" lvl="0" indent="-341313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هزاران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رسانه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صوتی و تصویری و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اینترنتی</a:t>
            </a:r>
          </a:p>
          <a:p>
            <a:pPr marL="341313" marR="0" lvl="0" indent="-341313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a-IR" altLang="ko-KR" sz="24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354207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"/>
            <a:ext cx="1219200" cy="674510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199" y="674511"/>
            <a:ext cx="8654955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مقابله با جنگ روانی دشمن: </a:t>
            </a:r>
            <a:endParaRPr kumimoji="0" lang="fa-IR" altLang="ko-KR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Titr" panose="00000700000000000000" pitchFamily="2" charset="-78"/>
            </a:endParaRPr>
          </a:p>
          <a:p>
            <a:pPr marL="1487488" marR="0" lvl="0" indent="-341313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شکست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محاصره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تبلیغاتی </a:t>
            </a: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1487488" marR="0" lvl="0" indent="-341313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راندن ترس و نومیدی از خود و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دیگران</a:t>
            </a:r>
          </a:p>
          <a:p>
            <a:pPr marL="0" marR="0" lvl="0" indent="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پرورش نهال امید به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آینده:</a:t>
            </a:r>
            <a:endParaRPr kumimoji="0" lang="fa-IR" altLang="ko-KR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Titr" panose="00000700000000000000" pitchFamily="2" charset="-78"/>
            </a:endParaRPr>
          </a:p>
          <a:p>
            <a:pPr marL="1309688" marR="0" lvl="0" indent="-217488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ایجاد امید نخستین و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ریشه‌ای‌ترین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جهاد</a:t>
            </a:r>
          </a:p>
          <a:p>
            <a:pPr marL="1309688" marR="0" lvl="0" indent="-217488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یک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امید صادق و متّکی به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واقعیّت‌های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عینی.</a:t>
            </a:r>
          </a:p>
          <a:p>
            <a:pPr marL="1309688" marR="0" lvl="0" indent="-217488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حذر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از نومیدی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بی‌جا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ترس کاذب </a:t>
            </a: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3646104" y="106424"/>
            <a:ext cx="38154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مقابله با </a:t>
            </a:r>
            <a:r>
              <a:rPr kumimoji="0" lang="fa-IR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یأس آفرینی </a:t>
            </a:r>
            <a:r>
              <a:rPr kumimoji="0" lang="fa-IR" altLang="ko-K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دشمنان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B Titr" panose="000007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21468" y="5951579"/>
            <a:ext cx="4153381" cy="6001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marL="122237" marR="0" lvl="0" indent="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امید کلید اساسیِ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قفل های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مشکلات </a:t>
            </a:r>
            <a:endParaRPr kumimoji="0" lang="fa-IR" altLang="ko-KR" sz="24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716285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4497801" y="115747"/>
            <a:ext cx="36054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جوانان؛ محور اصلی حرکت</a:t>
            </a:r>
            <a:endParaRPr kumimoji="0" lang="fa-IR" altLang="ko-KR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Titr" panose="00000700000000000000" pitchFamily="2" charset="-78"/>
            </a:endParaRP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58750" y="3955"/>
            <a:ext cx="1219200" cy="696568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280679" y="914400"/>
            <a:ext cx="8686800" cy="615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lvl="0" algn="r" rtl="1" latinLnBrk="1">
              <a:defRPr/>
            </a:pP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ادامه مسیر با جوانان:</a:t>
            </a:r>
            <a:endParaRPr kumimoji="0" lang="fa-IR" altLang="ko-KR" sz="20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C00000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1309688" marR="0" lvl="0" indent="-287338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با همّت، هشیاری، سرعت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عمل و ابتکار جوانان </a:t>
            </a: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1309688" marR="0" lvl="0" indent="-287338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مدیران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جوان، کارگزاران جوان، </a:t>
            </a: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1309688" marR="0" lvl="0" indent="-287338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اندیشمندان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جوان،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فعّالان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جوان</a:t>
            </a:r>
          </a:p>
          <a:p>
            <a:pPr algn="r" rtl="1" latinLnBrk="1">
              <a:lnSpc>
                <a:spcPct val="150000"/>
              </a:lnSpc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حضور </a:t>
            </a: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جوانان در 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همه‌  </a:t>
            </a:r>
            <a:r>
              <a:rPr lang="fa-IR" altLang="ko-KR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عرصه‌های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:</a:t>
            </a:r>
          </a:p>
          <a:p>
            <a:pPr marL="1309688" marR="0" lvl="0" indent="-287338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سیاسی، اقتصادی، فرهنگی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</a:t>
            </a:r>
            <a:r>
              <a:rPr kumimoji="0" lang="fa-IR" altLang="ko-KR" sz="2400" b="1" i="0" u="none" strike="noStrike" kern="1200" cap="none" spc="0" normalizeH="0" baseline="0" noProof="0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بین‌المللی</a:t>
            </a: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1309688" marR="0" lvl="0" indent="-287338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دین، اخلاق، </a:t>
            </a:r>
            <a:r>
              <a:rPr kumimoji="0" lang="fa-IR" altLang="ko-KR" sz="2400" b="1" i="0" u="none" strike="noStrike" kern="1200" cap="none" spc="0" normalizeH="0" baseline="0" noProof="0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معنویّت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عدالت</a:t>
            </a:r>
          </a:p>
          <a:p>
            <a:pPr marL="1309688" marR="0" lvl="0" indent="-287338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مسئولیّت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‌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پذیر </a:t>
            </a: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1309688" marR="0" lvl="0" indent="-287338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بهرمند از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تجربه‌ها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و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عبرت پذیر  از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گذشته </a:t>
            </a: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1309688" marR="0" lvl="0" indent="-287338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نگاه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انقلابی و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روحیه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انقلابی </a:t>
            </a: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1309688" marR="0" lvl="0" indent="-287338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عمل </a:t>
            </a:r>
            <a:r>
              <a:rPr kumimoji="0" lang="fa-IR" altLang="ko-KR" sz="2400" b="1" i="0" u="none" strike="noStrike" kern="1200" cap="none" spc="0" normalizeH="0" baseline="0" noProof="0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جهادی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جوانان</a:t>
            </a: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518003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2405637" y="90629"/>
            <a:ext cx="49568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ظرفیت و فرصت های </a:t>
            </a:r>
            <a:r>
              <a:rPr lang="fa-IR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امیدبخش  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کشور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58750" y="3955"/>
            <a:ext cx="1219200" cy="696568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700522"/>
            <a:ext cx="86868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1030287" lvl="0" indent="-457200" algn="justLow" rtl="1" latinLnBrk="1">
              <a:lnSpc>
                <a:spcPct val="200000"/>
              </a:lnSpc>
              <a:buFont typeface="+mj-lt"/>
              <a:buAutoNum type="arabicPeriod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نیروی انسانی مستعد و کارآمد </a:t>
            </a:r>
          </a:p>
          <a:p>
            <a:pPr marL="1030287" lvl="0" indent="-457200" algn="justLow" rtl="1" latinLnBrk="1">
              <a:lnSpc>
                <a:spcPct val="200000"/>
              </a:lnSpc>
              <a:buFont typeface="+mj-lt"/>
              <a:buAutoNum type="arabicPeriod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زیربنای عمیق و اصیل ایمانی و دینی</a:t>
            </a:r>
          </a:p>
          <a:p>
            <a:pPr marL="1030287" lvl="0" indent="-457200" algn="justLow" rtl="1" latinLnBrk="1">
              <a:lnSpc>
                <a:spcPct val="200000"/>
              </a:lnSpc>
              <a:buFont typeface="+mj-lt"/>
              <a:buAutoNum type="arabicPeriod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همّت‌های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بلند و انگیزه‌های جوان و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انقلابی</a:t>
            </a:r>
          </a:p>
          <a:p>
            <a:pPr marL="1030287" lvl="0" indent="-457200" algn="justLow" rtl="1" latinLnBrk="1">
              <a:lnSpc>
                <a:spcPct val="200000"/>
              </a:lnSpc>
              <a:buFont typeface="+mj-lt"/>
              <a:buAutoNum type="arabicPeriod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جهش در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پیشرفت مادّی و معنوی کشور </a:t>
            </a:r>
            <a:endParaRPr lang="fa-IR" altLang="ko-KR" sz="24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1030287" lvl="0" indent="-457200" algn="justLow" rtl="1" latinLnBrk="1">
              <a:lnSpc>
                <a:spcPct val="200000"/>
              </a:lnSpc>
              <a:buFont typeface="+mj-lt"/>
              <a:buAutoNum type="arabicPeriod"/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دارا بودن یک درصد جمعیّت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جهان</a:t>
            </a:r>
            <a:endParaRPr lang="fa-IR" altLang="ko-KR" sz="24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1030287" lvl="0" indent="-457200" algn="justLow" rtl="1" latinLnBrk="1">
              <a:lnSpc>
                <a:spcPct val="200000"/>
              </a:lnSpc>
              <a:buFont typeface="+mj-lt"/>
              <a:buAutoNum type="arabicPeriod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دارای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۷ درصد ذخایر معدنی جهان</a:t>
            </a:r>
          </a:p>
          <a:p>
            <a:pPr marL="1030287" lvl="0" indent="-457200" algn="justLow" rtl="1" latinLnBrk="1">
              <a:lnSpc>
                <a:spcPct val="200000"/>
              </a:lnSpc>
              <a:buFont typeface="+mj-lt"/>
              <a:buAutoNum type="arabicPeriod"/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منابع عظیم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زیرزمینی</a:t>
            </a:r>
          </a:p>
          <a:p>
            <a:pPr marL="1030287" lvl="0" indent="-457200" algn="justLow" rtl="1" latinLnBrk="1">
              <a:lnSpc>
                <a:spcPct val="200000"/>
              </a:lnSpc>
              <a:buFont typeface="+mj-lt"/>
              <a:buAutoNum type="arabicPeriod"/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موقعیت استثنائی جغرافیایی میان شرق و غرب و شمال و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جنوب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218876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6"/>
          <p:cNvSpPr txBox="1">
            <a:spLocks noChangeArrowheads="1"/>
          </p:cNvSpPr>
          <p:nvPr/>
        </p:nvSpPr>
        <p:spPr bwMode="auto">
          <a:xfrm flipH="1">
            <a:off x="762859" y="838200"/>
            <a:ext cx="8093883" cy="1361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 rtl="1" latinLnBrk="1">
              <a:lnSpc>
                <a:spcPct val="150000"/>
              </a:lnSpc>
              <a:defRPr/>
            </a:pPr>
            <a:r>
              <a:rPr kumimoji="0" lang="fa-IR" altLang="ko-KR" sz="6000" b="1" i="0" u="none" strike="noStrike" kern="1200" cap="none" spc="0" normalizeH="0" baseline="0" noProof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itchFamily="2" charset="-78"/>
              </a:rPr>
              <a:t>گام اول انقلاب،</a:t>
            </a:r>
            <a:r>
              <a:rPr kumimoji="0" lang="en-US" altLang="ko-KR" sz="6000" b="1" i="0" u="none" strike="noStrike" kern="1200" cap="none" spc="0" normalizeH="0" baseline="0" noProof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itchFamily="2" charset="-78"/>
              </a:rPr>
              <a:t> </a:t>
            </a:r>
            <a:r>
              <a:rPr lang="fa-IR" altLang="ko-KR" sz="60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چلّه‌ </a:t>
            </a:r>
            <a:r>
              <a:rPr lang="fa-IR" altLang="ko-KR" sz="60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پُر افتخار</a:t>
            </a:r>
            <a:endParaRPr lang="fa-IR" altLang="ko-KR" sz="6000" b="1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7770" y="2438400"/>
            <a:ext cx="5971507" cy="39703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8975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fa-IR" altLang="ko-KR" sz="2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پویش انقلاب </a:t>
            </a:r>
            <a:r>
              <a:rPr lang="fa-IR" altLang="ko-KR" sz="2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اسلامی با اهدافی بلند و </a:t>
            </a:r>
            <a:r>
              <a:rPr lang="fa-IR" altLang="ko-KR" sz="2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استوار</a:t>
            </a:r>
            <a:endParaRPr lang="fa-IR" altLang="ko-KR" sz="800" dirty="0" smtClean="0">
              <a:solidFill>
                <a:srgbClr val="FF0000"/>
              </a:solidFill>
            </a:endParaRPr>
          </a:p>
          <a:p>
            <a:pPr marL="1603375" lvl="2" indent="-225425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altLang="ko-KR" sz="2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وضعیت ما در زمان  انقلاب</a:t>
            </a:r>
          </a:p>
          <a:p>
            <a:pPr marL="1603375" lvl="2" indent="-225425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altLang="ko-KR" sz="24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تقابل </a:t>
            </a:r>
            <a:r>
              <a:rPr lang="fa-IR" altLang="ko-KR" sz="24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دوگانه </a:t>
            </a:r>
            <a:r>
              <a:rPr lang="fa-IR" altLang="ko-KR" sz="2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جدید «اسلام و استکبار»</a:t>
            </a:r>
          </a:p>
          <a:p>
            <a:pPr marL="1603375" lvl="2" indent="-225425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altLang="ko-KR" sz="2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شعارهای جهانی انقلاب اسلامی</a:t>
            </a:r>
          </a:p>
          <a:p>
            <a:pPr marL="1603375" lvl="2" indent="-225425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altLang="ko-KR" sz="2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ویژگی های انقلاب اسلامی</a:t>
            </a:r>
          </a:p>
          <a:p>
            <a:pPr marL="688975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fa-IR" altLang="ko-KR" sz="2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برکات </a:t>
            </a:r>
            <a:r>
              <a:rPr lang="fa-IR" altLang="ko-KR" sz="2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بزرگ انقلاب </a:t>
            </a:r>
            <a:r>
              <a:rPr lang="fa-IR" altLang="ko-KR" sz="2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اسلامی</a:t>
            </a:r>
          </a:p>
          <a:p>
            <a:pPr marL="688975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fa-IR" altLang="ko-KR" sz="2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اقتدار انقلاب </a:t>
            </a:r>
            <a:r>
              <a:rPr lang="fa-IR" altLang="ko-KR" sz="2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اسلامی</a:t>
            </a:r>
            <a:endParaRPr lang="fa-IR" altLang="ko-KR" sz="24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509372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2902300" y="89736"/>
            <a:ext cx="49568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ظرفیت و فرصت های امید بخش  کشور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8"/>
            <a:ext cx="1219200" cy="558764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307975" y="533400"/>
            <a:ext cx="8686799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457200" lvl="0" indent="-457200" algn="justLow" rtl="1" latinLnBrk="1">
              <a:lnSpc>
                <a:spcPct val="250000"/>
              </a:lnSpc>
              <a:buFont typeface="+mj-lt"/>
              <a:buAutoNum type="arabicPeriod" startAt="9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بازار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بزرگ ملّی، بازار بزرگ </a:t>
            </a: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منطقه‌ای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 </a:t>
            </a:r>
          </a:p>
          <a:p>
            <a:pPr marL="457200" lvl="0" indent="-457200" algn="justLow" rtl="1" latinLnBrk="1">
              <a:lnSpc>
                <a:spcPct val="250000"/>
              </a:lnSpc>
              <a:buFont typeface="+mj-lt"/>
              <a:buAutoNum type="arabicPeriod" startAt="9"/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 داشتن ۱۵ همسایه با ۶۰۰ میلیون </a:t>
            </a:r>
            <a:r>
              <a:rPr lang="fa-IR" altLang="ko-KR" sz="2400" b="1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جمعیّت</a:t>
            </a:r>
            <a:endParaRPr lang="fa-IR" altLang="ko-KR" sz="24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endParaRPr>
          </a:p>
          <a:p>
            <a:pPr marL="457200" lvl="0" indent="-457200" algn="justLow" rtl="1" latinLnBrk="1">
              <a:lnSpc>
                <a:spcPct val="250000"/>
              </a:lnSpc>
              <a:buFont typeface="+mj-lt"/>
              <a:buAutoNum type="arabicPeriod" startAt="9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 سواحل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دریایی طولانی</a:t>
            </a:r>
          </a:p>
          <a:p>
            <a:pPr marL="457200" marR="0" lvl="0" indent="-457200" algn="justLow" defTabSz="914400" rtl="1" eaLnBrk="1" fontAlgn="auto" latinLnBrk="1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حاصلخیزی زمین با محصولات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متنوّع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کشاورزی و باغی</a:t>
            </a:r>
          </a:p>
          <a:p>
            <a:pPr marL="457200" marR="0" lvl="0" indent="-457200" algn="justLow" defTabSz="914400" rtl="1" eaLnBrk="1" fontAlgn="auto" latinLnBrk="1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اقتصاد بزرگ و </a:t>
            </a:r>
            <a:r>
              <a:rPr kumimoji="0" lang="fa-IR" altLang="ko-KR" sz="2400" b="1" i="0" u="none" strike="noStrike" kern="1200" cap="none" spc="0" normalizeH="0" baseline="0" noProof="0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متنوّع</a:t>
            </a:r>
            <a:endParaRPr kumimoji="0" lang="fa-IR" altLang="ko-KR" sz="24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990600" y="5445308"/>
            <a:ext cx="7772400" cy="11541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Low" rtl="1" latinLnBrk="1">
              <a:lnSpc>
                <a:spcPct val="150000"/>
              </a:lnSpc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ایران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رتبه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اوّل جهان در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ظرفیّت‌های استفاده‌ نشده‌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طبیعی و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انسانی است 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332687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4670412" y="115748"/>
            <a:ext cx="257955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>
                <a:solidFill>
                  <a:srgbClr val="FF0000"/>
                </a:solidFill>
                <a:cs typeface="B Titr" panose="00000700000000000000" pitchFamily="2" charset="-78"/>
              </a:rPr>
              <a:t>چشم ‌انداز </a:t>
            </a:r>
            <a:r>
              <a:rPr lang="fa-IR" altLang="ko-KR" sz="2800" b="1" dirty="0" smtClean="0">
                <a:solidFill>
                  <a:srgbClr val="FF0000"/>
                </a:solidFill>
                <a:cs typeface="B Titr" panose="00000700000000000000" pitchFamily="2" charset="-78"/>
              </a:rPr>
              <a:t>گام </a:t>
            </a:r>
            <a:r>
              <a:rPr lang="fa-IR" altLang="ko-KR" sz="2800" b="1" dirty="0">
                <a:solidFill>
                  <a:srgbClr val="FF0000"/>
                </a:solidFill>
                <a:cs typeface="B Titr" panose="00000700000000000000" pitchFamily="2" charset="-78"/>
              </a:rPr>
              <a:t>دوّم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8"/>
            <a:ext cx="1219200" cy="558764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674511"/>
            <a:ext cx="8686799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lvl="0" algn="justLow" rtl="1" latinLnBrk="1">
              <a:lnSpc>
                <a:spcPct val="250000"/>
              </a:lnSpc>
              <a:defRPr/>
            </a:pPr>
            <a:r>
              <a:rPr lang="fa-IR" altLang="ko-KR" sz="2400" b="1" dirty="0">
                <a:solidFill>
                  <a:srgbClr val="C00000"/>
                </a:solidFill>
                <a:cs typeface="B Titr" panose="00000700000000000000" pitchFamily="2" charset="-78"/>
              </a:rPr>
              <a:t>شاخص ها:</a:t>
            </a:r>
          </a:p>
          <a:p>
            <a:pPr marL="1092200" lvl="0" indent="-287338" algn="justLow" rtl="1" latinLnBrk="1">
              <a:lnSpc>
                <a:spcPct val="2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تمرکز 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بر </a:t>
            </a:r>
            <a:r>
              <a:rPr lang="fa-IR" altLang="ko-KR" sz="28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بهره‌برداری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از دستاوردهای گذشته </a:t>
            </a:r>
            <a:endParaRPr lang="fa-IR" altLang="ko-KR" sz="28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1092200" lvl="0" indent="-287338" algn="justLow" rtl="1" latinLnBrk="1">
              <a:lnSpc>
                <a:spcPct val="2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بهره برداری از  </a:t>
            </a: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ظرفیّت‌های استفاده ‌نشده </a:t>
            </a:r>
            <a:endParaRPr lang="fa-IR" altLang="ko-KR" sz="28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1092200" lvl="0" indent="-287338" algn="justLow" rtl="1" latinLnBrk="1">
              <a:lnSpc>
                <a:spcPct val="2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پیشرفت </a:t>
            </a: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و ارتقاء </a:t>
            </a: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کشور در 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بخش تولید و اقتصاد </a:t>
            </a: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ملّی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968161" y="5602069"/>
            <a:ext cx="5664875" cy="6001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Low" rtl="1" latinLnBrk="1">
              <a:lnSpc>
                <a:spcPct val="150000"/>
              </a:lnSpc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تبدیل ایران به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الگوی کامل نظام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پیشرفته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اسلامی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190059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96142" y="-18144"/>
            <a:ext cx="66294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fa-I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سرفصل‌های گام دوم</a:t>
            </a:r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 flipH="1">
            <a:off x="7664629" y="3688140"/>
            <a:ext cx="1250771" cy="584775"/>
          </a:xfrm>
          <a:prstGeom prst="rect">
            <a:avLst/>
          </a:prstGeom>
          <a:solidFill>
            <a:srgbClr val="F2FF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itchFamily="2" charset="-78"/>
              </a:rPr>
              <a:t>عناوین</a:t>
            </a:r>
            <a:endParaRPr kumimoji="0" lang="en-US" altLang="ko-KR" sz="32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Nazanin" pitchFamily="2" charset="-78"/>
            </a:endParaRPr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 flipH="1">
            <a:off x="68450" y="1444147"/>
            <a:ext cx="6629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rtl="1" latinLnBrk="1">
              <a:defRPr/>
            </a:pPr>
            <a:r>
              <a:rPr kumimoji="0" lang="fa-IR" altLang="ko-K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Nazanin" pitchFamily="2" charset="-78"/>
              </a:rPr>
              <a:t>یک) </a:t>
            </a:r>
            <a:r>
              <a:rPr lang="fa-IR" altLang="ko-KR" sz="2800" b="1" dirty="0">
                <a:solidFill>
                  <a:prstClr val="black"/>
                </a:solidFill>
                <a:cs typeface="B Nazanin" pitchFamily="2" charset="-78"/>
              </a:rPr>
              <a:t>علم و </a:t>
            </a:r>
            <a:r>
              <a:rPr lang="fa-IR" altLang="ko-KR" sz="2800" b="1" dirty="0" smtClean="0">
                <a:solidFill>
                  <a:prstClr val="black"/>
                </a:solidFill>
                <a:cs typeface="B Nazanin" pitchFamily="2" charset="-78"/>
              </a:rPr>
              <a:t>پژوهش</a:t>
            </a:r>
            <a:endParaRPr lang="fa-IR" altLang="ko-KR" sz="2800" b="1" dirty="0">
              <a:solidFill>
                <a:prstClr val="black"/>
              </a:solidFill>
              <a:cs typeface="B Nazanin" pitchFamily="2" charset="-78"/>
            </a:endParaRPr>
          </a:p>
        </p:txBody>
      </p:sp>
      <p:cxnSp>
        <p:nvCxnSpPr>
          <p:cNvPr id="9" name="Straight Arrow Connector 8"/>
          <p:cNvCxnSpPr>
            <a:stCxn id="7" idx="3"/>
          </p:cNvCxnSpPr>
          <p:nvPr/>
        </p:nvCxnSpPr>
        <p:spPr>
          <a:xfrm flipH="1" flipV="1">
            <a:off x="6731191" y="1577227"/>
            <a:ext cx="933438" cy="240330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16"/>
          <p:cNvSpPr txBox="1">
            <a:spLocks noChangeArrowheads="1"/>
          </p:cNvSpPr>
          <p:nvPr/>
        </p:nvSpPr>
        <p:spPr bwMode="auto">
          <a:xfrm flipH="1">
            <a:off x="-74996" y="2218978"/>
            <a:ext cx="6629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>
                <a:solidFill>
                  <a:prstClr val="black"/>
                </a:solidFill>
                <a:cs typeface="B Nazanin" pitchFamily="2" charset="-78"/>
              </a:rPr>
              <a:t>دو) </a:t>
            </a:r>
            <a:r>
              <a:rPr lang="fa-IR" altLang="ko-KR" sz="2800" b="1" dirty="0" err="1">
                <a:solidFill>
                  <a:prstClr val="black"/>
                </a:solidFill>
                <a:cs typeface="B Nazanin" pitchFamily="2" charset="-78"/>
              </a:rPr>
              <a:t>معنویّت</a:t>
            </a:r>
            <a:r>
              <a:rPr lang="fa-IR" altLang="ko-KR" sz="2800" b="1" dirty="0">
                <a:solidFill>
                  <a:prstClr val="black"/>
                </a:solidFill>
                <a:cs typeface="B Nazanin" pitchFamily="2" charset="-78"/>
              </a:rPr>
              <a:t> و اخلاق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 flipH="1">
            <a:off x="-203009" y="3085717"/>
            <a:ext cx="693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rtl="1" latinLnBrk="1">
              <a:defRPr/>
            </a:pPr>
            <a:r>
              <a:rPr kumimoji="0" lang="fa-IR" altLang="ko-K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Nazanin" pitchFamily="2" charset="-78"/>
              </a:rPr>
              <a:t> سه) </a:t>
            </a:r>
            <a:r>
              <a:rPr lang="fa-IR" altLang="ko-KR" sz="2800" b="1" dirty="0">
                <a:solidFill>
                  <a:prstClr val="black"/>
                </a:solidFill>
                <a:cs typeface="B Nazanin" pitchFamily="2" charset="-78"/>
              </a:rPr>
              <a:t>اقتصاد، عدالت و مبارزه با </a:t>
            </a:r>
            <a:r>
              <a:rPr lang="fa-IR" altLang="ko-KR" sz="2800" b="1" dirty="0" smtClean="0">
                <a:solidFill>
                  <a:prstClr val="black"/>
                </a:solidFill>
                <a:cs typeface="B Nazanin" pitchFamily="2" charset="-78"/>
              </a:rPr>
              <a:t>فساد</a:t>
            </a:r>
            <a:endParaRPr lang="fa-IR" altLang="ko-KR" sz="2800" b="1" dirty="0">
              <a:solidFill>
                <a:prstClr val="black"/>
              </a:solidFill>
              <a:cs typeface="B Nazanin" pitchFamily="2" charset="-78"/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 flipH="1">
            <a:off x="-62486" y="3972074"/>
            <a:ext cx="693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 smtClean="0">
                <a:solidFill>
                  <a:prstClr val="black"/>
                </a:solidFill>
                <a:cs typeface="B Nazanin" pitchFamily="2" charset="-78"/>
              </a:rPr>
              <a:t>چهار</a:t>
            </a:r>
            <a:r>
              <a:rPr lang="fa-IR" altLang="ko-KR" sz="2800" b="1" dirty="0">
                <a:solidFill>
                  <a:prstClr val="black"/>
                </a:solidFill>
                <a:cs typeface="B Nazanin" pitchFamily="2" charset="-78"/>
              </a:rPr>
              <a:t>) عدالت و مبارزه با </a:t>
            </a:r>
            <a:r>
              <a:rPr lang="fa-IR" altLang="ko-KR" sz="2800" b="1" dirty="0" smtClean="0">
                <a:solidFill>
                  <a:prstClr val="black"/>
                </a:solidFill>
                <a:cs typeface="B Nazanin" pitchFamily="2" charset="-78"/>
              </a:rPr>
              <a:t>فساد</a:t>
            </a:r>
            <a:endParaRPr lang="fa-IR" altLang="ko-KR" sz="2800" b="1" dirty="0">
              <a:solidFill>
                <a:prstClr val="black"/>
              </a:solidFill>
              <a:cs typeface="B Nazanin" pitchFamily="2" charset="-78"/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 flipH="1">
            <a:off x="230306" y="4638406"/>
            <a:ext cx="6629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 smtClean="0">
                <a:solidFill>
                  <a:prstClr val="black"/>
                </a:solidFill>
                <a:cs typeface="B Nazanin" pitchFamily="2" charset="-78"/>
              </a:rPr>
              <a:t>پنج</a:t>
            </a:r>
            <a:r>
              <a:rPr lang="fa-IR" altLang="ko-KR" sz="2800" b="1" dirty="0">
                <a:solidFill>
                  <a:prstClr val="black"/>
                </a:solidFill>
                <a:cs typeface="B Nazanin" pitchFamily="2" charset="-78"/>
              </a:rPr>
              <a:t>) استقلال و </a:t>
            </a:r>
            <a:r>
              <a:rPr lang="fa-IR" altLang="ko-KR" sz="2800" b="1" dirty="0" smtClean="0">
                <a:solidFill>
                  <a:prstClr val="black"/>
                </a:solidFill>
                <a:cs typeface="B Nazanin" pitchFamily="2" charset="-78"/>
              </a:rPr>
              <a:t>آزادی</a:t>
            </a:r>
            <a:endParaRPr lang="fa-IR" altLang="ko-KR" sz="2800" b="1" dirty="0">
              <a:solidFill>
                <a:prstClr val="black"/>
              </a:solidFill>
              <a:cs typeface="B Nazanin" pitchFamily="2" charset="-78"/>
            </a:endParaRP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 flipH="1">
            <a:off x="255400" y="5274677"/>
            <a:ext cx="65792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rtl="1" latinLnBrk="1">
              <a:defRPr/>
            </a:pPr>
            <a:r>
              <a:rPr kumimoji="0" lang="fa-IR" altLang="ko-KR" sz="2800" b="1" i="0" u="none" strike="noStrike" kern="1200" cap="none" spc="0" normalizeH="0" baseline="0" noProof="0" dirty="0">
                <a:ln>
                  <a:noFill/>
                </a:ln>
                <a:solidFill>
                  <a:srgbClr val="A60A2F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Nazanin" pitchFamily="2" charset="-78"/>
              </a:rPr>
              <a:t> </a:t>
            </a:r>
            <a:r>
              <a:rPr kumimoji="0" lang="fa-IR" altLang="ko-K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Nazanin" pitchFamily="2" charset="-78"/>
              </a:rPr>
              <a:t>شش</a:t>
            </a:r>
            <a:r>
              <a:rPr lang="fa-IR" altLang="ko-KR" sz="2800" b="1" dirty="0">
                <a:solidFill>
                  <a:prstClr val="black"/>
                </a:solidFill>
                <a:cs typeface="B Nazanin" pitchFamily="2" charset="-78"/>
              </a:rPr>
              <a:t>) عزّت ملّی و روابط خارجی و </a:t>
            </a:r>
            <a:r>
              <a:rPr lang="fa-IR" altLang="ko-KR" sz="2800" b="1" dirty="0" err="1">
                <a:solidFill>
                  <a:prstClr val="black"/>
                </a:solidFill>
                <a:cs typeface="B Nazanin" pitchFamily="2" charset="-78"/>
              </a:rPr>
              <a:t>مرزبندی</a:t>
            </a:r>
            <a:r>
              <a:rPr lang="fa-IR" altLang="ko-KR" sz="2800" b="1" dirty="0">
                <a:solidFill>
                  <a:prstClr val="black"/>
                </a:solidFill>
                <a:cs typeface="B Nazanin" pitchFamily="2" charset="-78"/>
              </a:rPr>
              <a:t> با دشمن</a:t>
            </a:r>
            <a:endParaRPr kumimoji="0" lang="fa-IR" altLang="ko-KR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Nazanin" pitchFamily="2" charset="-78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6824304" y="4412159"/>
            <a:ext cx="736260" cy="107424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7" idx="3"/>
          </p:cNvCxnSpPr>
          <p:nvPr/>
        </p:nvCxnSpPr>
        <p:spPr>
          <a:xfrm flipH="1" flipV="1">
            <a:off x="6554404" y="2619833"/>
            <a:ext cx="1110225" cy="136069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7" idx="3"/>
            <a:endCxn id="15" idx="1"/>
          </p:cNvCxnSpPr>
          <p:nvPr/>
        </p:nvCxnSpPr>
        <p:spPr>
          <a:xfrm flipH="1" flipV="1">
            <a:off x="6731191" y="3347327"/>
            <a:ext cx="933438" cy="63320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7" idx="3"/>
          </p:cNvCxnSpPr>
          <p:nvPr/>
        </p:nvCxnSpPr>
        <p:spPr>
          <a:xfrm flipH="1">
            <a:off x="6881315" y="3980528"/>
            <a:ext cx="783314" cy="27091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7" idx="3"/>
          </p:cNvCxnSpPr>
          <p:nvPr/>
        </p:nvCxnSpPr>
        <p:spPr>
          <a:xfrm flipH="1">
            <a:off x="6963773" y="3980528"/>
            <a:ext cx="700856" cy="89627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7" idx="3"/>
          </p:cNvCxnSpPr>
          <p:nvPr/>
        </p:nvCxnSpPr>
        <p:spPr>
          <a:xfrm flipH="1">
            <a:off x="6963773" y="3980528"/>
            <a:ext cx="700856" cy="219742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046034" y="6074397"/>
            <a:ext cx="5943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 latinLnBrk="1">
              <a:defRPr/>
            </a:pPr>
            <a:r>
              <a:rPr kumimoji="0" lang="fa-IR" altLang="ko-KR" sz="2800" b="1" i="0" u="none" strike="noStrike" kern="1200" cap="none" spc="0" normalizeH="0" baseline="0" noProof="0" dirty="0">
                <a:ln>
                  <a:noFill/>
                </a:ln>
                <a:solidFill>
                  <a:srgbClr val="A60A2F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Nazanin" pitchFamily="2" charset="-78"/>
              </a:rPr>
              <a:t> </a:t>
            </a:r>
            <a:r>
              <a:rPr kumimoji="0" lang="fa-IR" altLang="ko-K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Nazanin" pitchFamily="2" charset="-78"/>
              </a:rPr>
              <a:t>هفت) </a:t>
            </a:r>
            <a:r>
              <a:rPr lang="fa-IR" altLang="ko-KR" sz="2800" b="1" dirty="0" smtClean="0">
                <a:solidFill>
                  <a:prstClr val="black"/>
                </a:solidFill>
                <a:cs typeface="B Nazanin" pitchFamily="2" charset="-78"/>
              </a:rPr>
              <a:t>سبک زندگی</a:t>
            </a:r>
            <a:endParaRPr kumimoji="0" lang="fa-IR" altLang="ko-KR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34447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4" grpId="0"/>
      <p:bldP spid="15" grpId="0"/>
      <p:bldP spid="16" grpId="0"/>
      <p:bldP spid="17" grpId="0"/>
      <p:bldP spid="1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5353292" y="89736"/>
            <a:ext cx="25058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یک) علم و پژوهش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962025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158750" y="685800"/>
            <a:ext cx="8985250" cy="558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lvl="0" algn="justLow" rtl="1" latinLnBrk="1">
              <a:lnSpc>
                <a:spcPct val="150000"/>
              </a:lnSpc>
              <a:defRPr/>
            </a:pP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ارزش دانش:</a:t>
            </a:r>
          </a:p>
          <a:p>
            <a:pPr marL="341313" lvl="0" indent="-163513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آشکارترین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وسیله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عزّت و قدرت یک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کشور</a:t>
            </a:r>
          </a:p>
          <a:p>
            <a:pPr marL="341313" lvl="0" indent="-163513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دانش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روی دیگر دانایی،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توانایی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341313" lvl="0" indent="-163513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غرب با دانش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توانست ثروت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و نفوذ و قدرت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دویست‌ ساله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فراهم کند</a:t>
            </a:r>
          </a:p>
          <a:p>
            <a:pPr marL="341313" indent="-163513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2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تسلط به اقتصاد </a:t>
            </a:r>
            <a:r>
              <a:rPr lang="fa-IR" altLang="ko-KR" sz="22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جوامع </a:t>
            </a:r>
            <a:r>
              <a:rPr lang="fa-IR" altLang="ko-KR" sz="22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عقب ‌مانده علی‌رغم </a:t>
            </a:r>
            <a:r>
              <a:rPr lang="fa-IR" altLang="ko-KR" sz="22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تهیدستی در </a:t>
            </a:r>
            <a:r>
              <a:rPr lang="fa-IR" altLang="ko-KR" sz="22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بنیان‌های </a:t>
            </a:r>
            <a:r>
              <a:rPr lang="fa-IR" altLang="ko-KR" sz="22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اخلاقی و اعتقادی</a:t>
            </a:r>
          </a:p>
          <a:p>
            <a:pPr lvl="0" algn="justLow" rtl="1" latinLnBrk="1">
              <a:lnSpc>
                <a:spcPct val="150000"/>
              </a:lnSpc>
              <a:defRPr/>
            </a:pP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دو 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دهه رستاخیز علمی </a:t>
            </a:r>
            <a:r>
              <a:rPr lang="fa-IR" altLang="ko-KR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ج.ا.ا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:</a:t>
            </a:r>
          </a:p>
          <a:p>
            <a:pPr marL="457200" lvl="0" indent="-457200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. سرعت </a:t>
            </a:r>
            <a:r>
              <a:rPr lang="fa-IR" altLang="ko-KR" sz="2400" b="1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غافلگیرکننده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(یازده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برابر شتاب رشد متوسّط علم در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جهان) </a:t>
            </a:r>
          </a:p>
          <a:p>
            <a:pPr marL="457200" lvl="0" indent="-457200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کسب رتبه‌ی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شانزدهم دستاوردهای دانش و </a:t>
            </a: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فنّاوری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از دویست کشور جهان </a:t>
            </a:r>
          </a:p>
          <a:p>
            <a:pPr marL="457200" lvl="0" indent="-457200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ارتقاء به </a:t>
            </a:r>
            <a:r>
              <a:rPr lang="fa-IR" altLang="ko-KR" sz="2400" b="1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رتبه‌های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نخستین در برخی از </a:t>
            </a: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رشته‌های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حسّاس و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نوپدید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457200" lvl="0" indent="-457200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دست یابی به </a:t>
            </a: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رکوردهای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بزرگ </a:t>
            </a: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262062" y="6248400"/>
            <a:ext cx="677862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109538" lvl="0" indent="-109538" algn="ctr" rtl="1" latinLnBrk="1">
              <a:buFont typeface="Wingdings" panose="05000000000000000000" pitchFamily="2" charset="2"/>
              <a:buChar char="ü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پیشرفت در شرایط شدید ترین تحریم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مالی و تحریم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علمی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071959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2793296" y="89736"/>
            <a:ext cx="50658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ضرورت شتاب فزاینده </a:t>
            </a:r>
            <a:r>
              <a:rPr lang="fa-IR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در 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علم و فناوری 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962025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33587" y="741024"/>
            <a:ext cx="86868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R="0" lvl="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راه </a:t>
            </a:r>
            <a:r>
              <a:rPr lang="fa-IR" altLang="ko-KR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طی‌شده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، با </a:t>
            </a: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همه‌ </a:t>
            </a:r>
            <a:r>
              <a:rPr lang="fa-IR" altLang="ko-KR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اهمّیّتش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فقط یک آغاز </a:t>
            </a: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:</a:t>
            </a:r>
            <a:endParaRPr lang="fa-IR" altLang="ko-K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  <a:p>
            <a:pPr marL="1146175" marR="0" lvl="0" indent="-225425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ما هنوز از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قلّه‌های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دانش جهان بسیار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عقبیم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؛ باید به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قلّه‌ها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دست یابیم. </a:t>
            </a:r>
          </a:p>
          <a:p>
            <a:pPr marL="1146175" marR="0" lvl="0" indent="-225425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باید از مرزهای کنونی دانش در مهم‌ترین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رشته‌ها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عبور کنیم</a:t>
            </a:r>
          </a:p>
          <a:p>
            <a:pPr marL="1146175" marR="0" lvl="0" indent="-225425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ما از این مرحله هنوز بسیار </a:t>
            </a:r>
            <a:r>
              <a:rPr kumimoji="0" lang="fa-IR" altLang="ko-KR" sz="2400" b="1" i="0" u="none" strike="noStrike" kern="1200" cap="none" spc="0" normalizeH="0" baseline="0" noProof="0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عقبیم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؛ ما از صفر شروع </a:t>
            </a:r>
            <a:r>
              <a:rPr kumimoji="0" lang="fa-IR" altLang="ko-KR" sz="2400" b="1" i="0" u="none" strike="noStrike" kern="1200" cap="none" spc="0" normalizeH="0" baseline="0" noProof="0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کرده‌ایم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. </a:t>
            </a:r>
          </a:p>
          <a:p>
            <a:pPr marR="0" lvl="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ریشه 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ماندگی </a:t>
            </a: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کشور:</a:t>
            </a:r>
            <a:endParaRPr lang="fa-IR" altLang="ko-K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  <a:p>
            <a:pPr marL="968375" lvl="0" indent="-279400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عقب‌ماندگی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شرم‌آور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علمی در دوران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پهلوی‌ها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و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قاجارها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968375" lvl="0" indent="-279400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عقب ماندگی</a:t>
            </a:r>
            <a:r>
              <a:rPr kumimoji="0" lang="fa-IR" altLang="ko-KR" sz="2400" b="1" i="0" u="none" strike="noStrike" kern="1200" cap="none" spc="0" normalizeH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در هنگام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مسابقه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علمی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دنیا</a:t>
            </a:r>
            <a:endParaRPr kumimoji="0" lang="fa-IR" altLang="ko-KR" sz="24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981200" y="6109325"/>
            <a:ext cx="6019800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Low" rtl="1" latinLnBrk="1"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ضرورت شتاب فزاینده و بدون توقف در علم و فناوری 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535257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3657600" y="40425"/>
            <a:ext cx="27126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دو) معنویّت و اخلاق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962025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674511"/>
            <a:ext cx="8610599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R="0" lvl="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معنویّت به معنی برجسته کردن </a:t>
            </a: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ارزش‌های 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معنوی از قبیل: </a:t>
            </a:r>
          </a:p>
          <a:p>
            <a:pPr marL="804863" marR="0" lvl="0" indent="-231775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اخلاص، ایثار، توکّل، ایمان در خود و در جامعه </a:t>
            </a:r>
          </a:p>
          <a:p>
            <a:pPr marL="804863" marR="0" lvl="0" indent="-231775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رعایت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فضیلت‌هایی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چون خیرخواهی، گذشت، کمک به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نیازمند</a:t>
            </a:r>
          </a:p>
          <a:p>
            <a:pPr marL="804863" marR="0" lvl="0" indent="-231775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،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راستگویی، شجاعت، تواضع،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اعتماد به ‌نفس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دیگر خلقیّات نیکو </a:t>
            </a:r>
          </a:p>
          <a:p>
            <a:pPr marR="0" lvl="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نقش معنویّت و </a:t>
            </a: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اخلاق:</a:t>
            </a:r>
            <a:endParaRPr lang="fa-IR" altLang="ko-K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  <a:p>
            <a:pPr marL="736600" marR="0" lvl="0" indent="-231775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جهت‌دهنده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همه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فعّالیّت‌های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فردی و اجتماعی و نیاز اصلی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جامعه</a:t>
            </a:r>
            <a:endParaRPr kumimoji="0" lang="fa-IR" altLang="ko-KR" sz="24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736600" marR="0" lvl="0" indent="-231775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معنویت،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محیط زندگی را حتّی با کمبودهای مادّی، بهشت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می‌سازد</a:t>
            </a: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736600" marR="0" lvl="0" indent="-231775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نبود معنویت حتّی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با برخورداری مادّی، جهنّم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می‌آفریند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.</a:t>
            </a:r>
          </a:p>
          <a:p>
            <a:pPr marR="0" lvl="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راه رشد بیشتر شعور معنوی و وجدان اخلاقی در جامعه:</a:t>
            </a:r>
          </a:p>
          <a:p>
            <a:pPr marL="736600" marR="0" lvl="0" indent="-231775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جهاد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تلاش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تک </a:t>
            </a:r>
            <a:r>
              <a:rPr kumimoji="0" lang="fa-IR" altLang="ko-KR" sz="2400" b="1" i="0" u="none" strike="noStrike" kern="1200" cap="none" spc="0" normalizeH="0" baseline="0" noProof="0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تک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افراد جامعه</a:t>
            </a:r>
          </a:p>
          <a:p>
            <a:pPr marL="736600" marR="0" lvl="0" indent="-231775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همراهی و پشتیبانی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حکومت‌ها</a:t>
            </a:r>
            <a:endParaRPr kumimoji="0" lang="fa-IR" altLang="ko-KR" sz="24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940908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2293159" y="89736"/>
            <a:ext cx="55659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وظیفه حکومت ها </a:t>
            </a:r>
            <a:r>
              <a:rPr lang="fa-IR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و مردم در 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پیشرفت اخلاق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646253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674511"/>
            <a:ext cx="8610599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53975" lvl="0" algn="justLow" rtl="1" latinLnBrk="1">
              <a:lnSpc>
                <a:spcPct val="150000"/>
              </a:lnSpc>
              <a:defRPr/>
            </a:pPr>
            <a:r>
              <a:rPr lang="fa-IR" altLang="ko-KR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اوّلاً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خود باید منش و رفتار اخلاقی و معنوی داشته باشند، </a:t>
            </a:r>
          </a:p>
          <a:p>
            <a:pPr lvl="0" algn="justLow" rtl="1" latinLnBrk="1">
              <a:lnSpc>
                <a:spcPct val="150000"/>
              </a:lnSpc>
              <a:defRPr/>
            </a:pP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ثانیاً زمینه‌ را برای رواج آن در جامعه فراهم کنند</a:t>
            </a:r>
          </a:p>
          <a:p>
            <a:pPr marL="968375" lvl="0" indent="-231775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1092200" algn="l"/>
              </a:tabLst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نهادهای اجتماعی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در این‌ باره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میدان دهند و کمک برسانند؛ </a:t>
            </a:r>
            <a:endParaRPr lang="fa-IR" altLang="ko-KR" sz="24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968375" lvl="0" indent="-231775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1092200" algn="l"/>
              </a:tabLst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با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کانون های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ضدّ معنویّت و اخلاق، به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شیوه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معقول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بستیزند</a:t>
            </a:r>
          </a:p>
          <a:p>
            <a:pPr marL="968375" lvl="0" indent="-231775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1092200" algn="l"/>
              </a:tabLst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اجازه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ندهند که </a:t>
            </a: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جهنّمی‌ها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مردم را با زور و فریب، جهنّمی کنند.</a:t>
            </a:r>
          </a:p>
          <a:p>
            <a:pPr algn="justLow" rtl="1" latinLnBrk="1">
              <a:lnSpc>
                <a:spcPct val="150000"/>
              </a:lnSpc>
              <a:defRPr/>
            </a:pP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مقابله با  سوء استفاده  ابزارهای </a:t>
            </a:r>
            <a:r>
              <a:rPr lang="fa-IR" altLang="ko-KR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رسانه‌ای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</a:t>
            </a: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دشمن:</a:t>
            </a:r>
            <a:endParaRPr lang="fa-IR" altLang="ko-K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  <a:p>
            <a:pPr marL="914400" lvl="0" indent="-231775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در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اختیار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کانون‌های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ضدّ معنویّت و ضدّ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اخلاق</a:t>
            </a:r>
          </a:p>
          <a:p>
            <a:pPr marL="914400" lvl="0" indent="-231775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زمینه تهاجم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روزافزون دشمنان به دلهای پاک جوانان و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نوجوانان</a:t>
            </a:r>
          </a:p>
          <a:p>
            <a:pPr lvl="0" algn="justLow" rtl="1" latinLnBrk="1">
              <a:lnSpc>
                <a:spcPct val="150000"/>
              </a:lnSpc>
              <a:defRPr/>
            </a:pP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وظیفه اشخاص 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و نهادهای </a:t>
            </a:r>
            <a:r>
              <a:rPr lang="fa-IR" altLang="ko-KR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غیرحکومتی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:</a:t>
            </a:r>
          </a:p>
          <a:p>
            <a:pPr marL="914400" lvl="0" indent="-231775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ارائه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هوشمندانه و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مسئولانه </a:t>
            </a: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برنامه‌های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</a:t>
            </a: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کوتاه‌مدّت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و </a:t>
            </a: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میان‌مدّت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جامعی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444728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4433255" y="184273"/>
            <a:ext cx="16401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سه) اقتصاد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962025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707493"/>
            <a:ext cx="8666328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اهمیت اقتصاد: </a:t>
            </a:r>
          </a:p>
          <a:p>
            <a:pPr marL="860425" marR="0" lvl="0" indent="-34290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اقتصاد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یک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نقطه‌ی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کلیدیِ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تعیین‌کننده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است.</a:t>
            </a:r>
          </a:p>
          <a:p>
            <a:pPr marL="860425" marR="0" lvl="0" indent="-34290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اقتصاد قوی،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نقطه‌ی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قوّت و عامل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مهمّ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سلطه‌ناپذیری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و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نفوذناپذیری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860425" marR="0" lvl="0" indent="-34290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اقتصاد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ضعیف،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نقطه‌ی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ضعف و زمینه‌‌ساز نفوذ و سلطه و دخالت دشمنان </a:t>
            </a: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860425" marR="0" lvl="0" indent="-34290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اثر  زیاد فقر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غنا در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مادّیّات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و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معنویّات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بشر</a:t>
            </a:r>
          </a:p>
          <a:p>
            <a:pPr marL="0" marR="0" lvl="0" indent="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a-IR" altLang="ko-KR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  <a:p>
            <a:pPr marL="0" marR="0" lvl="0" indent="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تقویت 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اقتصاد </a:t>
            </a:r>
            <a:r>
              <a:rPr lang="fa-IR" altLang="ko-KR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مستقلّ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کشور:</a:t>
            </a:r>
          </a:p>
          <a:p>
            <a:pPr marL="804863" marR="0" lvl="0" indent="-34290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مبتنی‌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بر تولید انبوه و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با کیفیّت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، </a:t>
            </a: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804863" marR="0" lvl="0" indent="-34290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توزیع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عدالت‌ محور</a:t>
            </a: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804863" marR="0" lvl="0" indent="-34290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مصرف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به ‌اندازه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بی‌اسراف</a:t>
            </a:r>
          </a:p>
          <a:p>
            <a:pPr marL="804863" marR="0" lvl="0" indent="-34290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مناسبات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مدیریّتی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خردمندانه</a:t>
            </a:r>
            <a:endParaRPr kumimoji="0" lang="fa-IR" altLang="ko-KR" sz="24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314274" y="3569815"/>
            <a:ext cx="623796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53975" lvl="0" algn="justLow" rtl="1" latinLnBrk="1"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اقتصاد هدف نیست، امّا بدون آن نمیتوان به </a:t>
            </a: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هدفها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 رسید. </a:t>
            </a:r>
          </a:p>
        </p:txBody>
      </p:sp>
    </p:spTree>
    <p:extLst>
      <p:ext uri="{BB962C8B-B14F-4D97-AF65-F5344CB8AC3E}">
        <p14:creationId xmlns:p14="http://schemas.microsoft.com/office/powerpoint/2010/main" val="25239437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2575654" y="122718"/>
            <a:ext cx="442941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kumimoji="0" lang="fa-IR" altLang="ko-KR" sz="3200" b="1" i="0" u="none" strike="noStrike" kern="1200" cap="none" spc="0" normalizeH="0" baseline="0" noProof="0" dirty="0">
                <a:ln>
                  <a:noFill/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Nazanin" pitchFamily="2" charset="-78"/>
              </a:rPr>
              <a:t> 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انقلاب اسلامی نجات بخش اقتصاد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43965" y="36575"/>
            <a:ext cx="1219200" cy="722453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707493"/>
            <a:ext cx="866632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justLow" rtl="1" latinLnBrk="1">
              <a:lnSpc>
                <a:spcPct val="200000"/>
              </a:lnSpc>
              <a:defRPr/>
            </a:pP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اقتصاد مستقل، راه حل انقلاب اسلامی:</a:t>
            </a:r>
            <a:endParaRPr lang="fa-IR" altLang="ko-K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  <a:p>
            <a:pPr marL="804863" indent="-179388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مقابله با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اقتصاد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ضعیف و وابسته و فاسد دوران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طاغوت</a:t>
            </a:r>
          </a:p>
          <a:p>
            <a:pPr algn="justLow" rtl="1" latinLnBrk="1">
              <a:lnSpc>
                <a:spcPct val="200000"/>
              </a:lnSpc>
              <a:defRPr/>
            </a:pP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علت چالش اقتصادی:</a:t>
            </a:r>
          </a:p>
          <a:p>
            <a:pPr marL="804863" indent="-179388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عیوب ساختاری </a:t>
            </a:r>
            <a:endParaRPr lang="fa-IR" altLang="ko-KR" sz="24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804863" indent="-179388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ضعفهای </a:t>
            </a:r>
            <a:r>
              <a:rPr lang="fa-IR" altLang="ko-KR" sz="2400" b="1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مدیریّتی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و عملکردهای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ضعیف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804863" indent="-179388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چالش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بیرونی تحریم و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وسوسه‌ها‌ی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دشمن</a:t>
            </a: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131958" y="5602069"/>
            <a:ext cx="7389599" cy="6001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95287" lvl="0" indent="-342900" algn="justLow" rtl="1" latinLnBrk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در صورت اصلاح مشکل درونی، کم‌ اثر و حتّی </a:t>
            </a: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بی‌اثر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خواهد شد</a:t>
            </a:r>
          </a:p>
        </p:txBody>
      </p:sp>
    </p:spTree>
    <p:extLst>
      <p:ext uri="{BB962C8B-B14F-4D97-AF65-F5344CB8AC3E}">
        <p14:creationId xmlns:p14="http://schemas.microsoft.com/office/powerpoint/2010/main" val="843278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4038600" y="97582"/>
            <a:ext cx="28889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مهم‌ترین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عیوب اقتصاد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43965" y="36575"/>
            <a:ext cx="1219200" cy="722453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681809"/>
            <a:ext cx="8666328" cy="5927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231775" marR="0" lvl="0" indent="393700" algn="justLow" defTabSz="914400" rtl="1" eaLnBrk="1" fontAlgn="auto" latinLnBrk="1" hangingPunct="1">
              <a:lnSpc>
                <a:spcPts val="6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وابستگی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اقتصاد به نفت</a:t>
            </a:r>
          </a:p>
          <a:p>
            <a:pPr marL="231775" marR="0" lvl="0" indent="393700" algn="justLow" defTabSz="914400" rtl="1" eaLnBrk="1" fontAlgn="auto" latinLnBrk="1" hangingPunct="1">
              <a:lnSpc>
                <a:spcPts val="6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دولتی بودن بخشهایی از اقتصاد که در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حیطه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وظایف دولت نیست</a:t>
            </a:r>
          </a:p>
          <a:p>
            <a:pPr marL="231775" marR="0" lvl="0" indent="393700" algn="justLow" defTabSz="914400" rtl="1" eaLnBrk="1" fontAlgn="auto" latinLnBrk="1" hangingPunct="1">
              <a:lnSpc>
                <a:spcPts val="6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نگاه به خارج و نه به توان و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ظرفیّت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داخلی</a:t>
            </a:r>
          </a:p>
          <a:p>
            <a:pPr marL="231775" marR="0" lvl="0" indent="393700" algn="justLow" defTabSz="914400" rtl="1" eaLnBrk="1" fontAlgn="auto" latinLnBrk="1" hangingPunct="1">
              <a:lnSpc>
                <a:spcPts val="6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استفاده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اندک از ظرفیّت نیروی انسانی کشور</a:t>
            </a:r>
          </a:p>
          <a:p>
            <a:pPr marL="231775" marR="0" lvl="0" indent="393700" algn="justLow" defTabSz="914400" rtl="1" eaLnBrk="1" fontAlgn="auto" latinLnBrk="1" hangingPunct="1">
              <a:lnSpc>
                <a:spcPts val="6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بودجه‌بندی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معیوب و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نامتوازن</a:t>
            </a:r>
            <a:endParaRPr kumimoji="0" lang="fa-IR" altLang="ko-KR" sz="24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231775" marR="0" lvl="0" indent="393700" algn="justLow" defTabSz="914400" rtl="1" eaLnBrk="1" fontAlgn="auto" latinLnBrk="1" hangingPunct="1">
              <a:lnSpc>
                <a:spcPts val="6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عدم ثبات سیاستهای اجرائی اقتصاد و عدم رعایت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اولویّت‌ها </a:t>
            </a:r>
            <a:endParaRPr kumimoji="0" lang="fa-IR" altLang="ko-KR" sz="24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231775" marR="0" lvl="0" indent="393700" algn="justLow" defTabSz="914400" rtl="1" eaLnBrk="1" fontAlgn="auto" latinLnBrk="1" hangingPunct="1">
              <a:lnSpc>
                <a:spcPts val="6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وجود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هزینه‌های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زائد و حتّی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مسرفانه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در بخشهایی از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دستگاه‌های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حکومتی</a:t>
            </a:r>
            <a:endParaRPr kumimoji="0" lang="fa-IR" altLang="ko-KR" sz="24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855354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1066800" y="187538"/>
            <a:ext cx="69018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پویش انقلاب اسلامی با اهدافی بلند و استوار</a:t>
            </a:r>
            <a:endParaRPr lang="fa-IR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584775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304799" y="609600"/>
            <a:ext cx="8839199" cy="54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341313" lvl="0" indent="-287338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چهل سالگی ایستادگی، مقاومت  بدون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خیانت به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آرمان‌ها</a:t>
            </a:r>
            <a:endParaRPr lang="fa-IR" altLang="ko-KR" sz="26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endParaRPr>
          </a:p>
          <a:p>
            <a:pPr marL="341313" lvl="0" indent="-287338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 صیانت از کرامت خود و اصالت شعارهایش در برابر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توطئه‌ها</a:t>
            </a:r>
            <a:endParaRPr lang="fa-IR" altLang="ko-KR" sz="26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endParaRPr>
          </a:p>
          <a:p>
            <a:pPr marL="287338" lvl="0" indent="-287338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به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رخ دنیا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کشیدن کهنگی </a:t>
            </a:r>
            <a:r>
              <a:rPr lang="fa-IR" altLang="ko-KR" sz="26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کلیشه‌ها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 </a:t>
            </a:r>
            <a:endParaRPr lang="fa-IR" altLang="ko-KR" sz="26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endParaRPr>
          </a:p>
          <a:p>
            <a:pPr marL="287338" indent="-287338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شکستن </a:t>
            </a:r>
            <a:r>
              <a:rPr lang="fa-IR" altLang="ko-KR" sz="2600" b="1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چهارچوب‌ها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؛ </a:t>
            </a:r>
          </a:p>
          <a:p>
            <a:pPr marL="287338" lvl="0" indent="-287338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تبدیل جهان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دو قطبی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آن روز را به جهان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سه‌ قطبی</a:t>
            </a:r>
            <a:endParaRPr lang="fa-IR" altLang="ko-KR" sz="26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endParaRPr>
          </a:p>
          <a:p>
            <a:pPr marL="287338" indent="-287338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بنیان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گذاری نهضت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بزرگ دینی</a:t>
            </a:r>
          </a:p>
          <a:p>
            <a:pPr marL="287338" indent="-287338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مطرح کردن دین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و دنیا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در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کنار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هم</a:t>
            </a:r>
            <a:r>
              <a:rPr lang="en-US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 </a:t>
            </a:r>
          </a:p>
          <a:p>
            <a:pPr marL="287338" indent="-287338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امیدواری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ملّت‌های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زیر ستم و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جریان‌های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آزادی‌خواه جهان</a:t>
            </a:r>
          </a:p>
          <a:p>
            <a:pPr marL="287338" indent="-287338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اعلام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آغاز عصری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جدید</a:t>
            </a:r>
            <a:endParaRPr lang="en-US" altLang="ko-KR" sz="26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99285" y="6070801"/>
            <a:ext cx="7850226" cy="6424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lvl="0" algn="justLow" rtl="1" latinLnBrk="1">
              <a:lnSpc>
                <a:spcPct val="150000"/>
              </a:lnSpc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انقلاب اسلامی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پدیده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برجسته‌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جهان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معاصر</a:t>
            </a:r>
            <a:r>
              <a:rPr lang="en-US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در کانون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توجّه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جهانیان</a:t>
            </a:r>
            <a:endParaRPr lang="fa-IR" altLang="ko-KR" sz="26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275285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3417837" y="110424"/>
            <a:ext cx="327525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راه‌حلّ </a:t>
            </a:r>
            <a:r>
              <a:rPr lang="fa-IR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مشکلات اقتصادی</a:t>
            </a:r>
            <a:endParaRPr lang="fa-IR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43965" y="36575"/>
            <a:ext cx="1219200" cy="722453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707493"/>
            <a:ext cx="8666328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1260475" lvl="0" indent="-457200" algn="justLow" rtl="1" latinLnBrk="1">
              <a:lnSpc>
                <a:spcPct val="250000"/>
              </a:lnSpc>
              <a:buFont typeface="+mj-lt"/>
              <a:buAutoNum type="arabicPeriod"/>
              <a:defRPr/>
            </a:pP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سیاستهای 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اقتصاد مقاومتی </a:t>
            </a:r>
          </a:p>
          <a:p>
            <a:pPr marL="1260475" lvl="0" indent="-457200" algn="justLow" rtl="1" latinLnBrk="1">
              <a:lnSpc>
                <a:spcPct val="250000"/>
              </a:lnSpc>
              <a:buFont typeface="+mj-lt"/>
              <a:buAutoNum type="arabicPeriod"/>
              <a:defRPr/>
            </a:pPr>
            <a:r>
              <a:rPr lang="fa-IR" altLang="ko-KR" sz="28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درون‌زایی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اقتصاد کشور</a:t>
            </a:r>
          </a:p>
          <a:p>
            <a:pPr marL="1260475" lvl="0" indent="-457200" algn="justLow" rtl="1" latinLnBrk="1">
              <a:lnSpc>
                <a:spcPct val="250000"/>
              </a:lnSpc>
              <a:buFont typeface="+mj-lt"/>
              <a:buAutoNum type="arabicPeriod"/>
              <a:defRPr/>
            </a:pP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</a:t>
            </a:r>
            <a:r>
              <a:rPr lang="fa-IR" altLang="ko-KR" sz="28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مولّد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شدن و </a:t>
            </a:r>
            <a:r>
              <a:rPr lang="fa-IR" altLang="ko-KR" sz="28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دانش‌بنیان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شدن آن</a:t>
            </a:r>
          </a:p>
          <a:p>
            <a:pPr marL="1260475" lvl="0" indent="-457200" algn="justLow" rtl="1" latinLnBrk="1">
              <a:lnSpc>
                <a:spcPct val="250000"/>
              </a:lnSpc>
              <a:buFont typeface="+mj-lt"/>
              <a:buAutoNum type="arabicPeriod"/>
              <a:defRPr/>
            </a:pP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مردمی کردن اقتصاد و </a:t>
            </a: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تصدّی‌گری 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نکردن دولت</a:t>
            </a:r>
          </a:p>
          <a:p>
            <a:pPr marL="1260475" lvl="0" indent="-457200" algn="justLow" rtl="1" latinLnBrk="1">
              <a:lnSpc>
                <a:spcPct val="250000"/>
              </a:lnSpc>
              <a:buFont typeface="+mj-lt"/>
              <a:buAutoNum type="arabicPeriod"/>
              <a:defRPr/>
            </a:pP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برون‌گرایی با استفاده از </a:t>
            </a: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ظرفیّت‌های 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کشور</a:t>
            </a: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449895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2286747" y="89736"/>
            <a:ext cx="55723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راه‌حل‌های اقتصادی </a:t>
            </a:r>
            <a:r>
              <a:rPr lang="fa-IR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از منظر امام 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خامنه ای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8"/>
            <a:ext cx="1219200" cy="633178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609599" y="748925"/>
            <a:ext cx="8519615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519113" lvl="0" indent="-457200" algn="justLow" rtl="1" latinLnBrk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اینکه 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کسی گمان کند که «مشکلات اقتصادی صرفاً ناشی از تحریم است و علّت تحریم هم مقاومت </a:t>
            </a:r>
            <a:r>
              <a:rPr lang="fa-IR" altLang="ko-KR" sz="28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ضدّ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 </a:t>
            </a:r>
            <a:r>
              <a:rPr lang="fa-IR" altLang="ko-KR" sz="28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استکباری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 و تسلیم نشدن در برابر دشمن است؛ </a:t>
            </a:r>
            <a:endParaRPr lang="fa-IR" altLang="ko-KR" sz="28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Nazanin" pitchFamily="2" charset="-78"/>
            </a:endParaRPr>
          </a:p>
          <a:p>
            <a:pPr marL="519113" lvl="0" indent="-457200" algn="justLow" rtl="1" latinLnBrk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پس 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راه‌حل، زانو زدن در برابر دشمن و بوسه زدن بر </a:t>
            </a: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پنجه 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گرگ است» خطایی نابخشودنی است. </a:t>
            </a:r>
            <a:endParaRPr lang="fa-IR" altLang="ko-KR" sz="28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Nazanin" pitchFamily="2" charset="-78"/>
            </a:endParaRPr>
          </a:p>
          <a:p>
            <a:pPr marL="566738" lvl="0" indent="-457200" algn="justLow" rtl="1" latinLnBrk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این 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تحلیل سراپا غلط، هرچند گاه از زبان و قلم برخی </a:t>
            </a: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غفلت ‌زدگان 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داخلی صادر میشود، </a:t>
            </a:r>
            <a:endParaRPr lang="fa-IR" altLang="ko-KR" sz="28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Nazanin" pitchFamily="2" charset="-78"/>
            </a:endParaRPr>
          </a:p>
          <a:p>
            <a:pPr marL="566738" lvl="0" indent="-457200" algn="justLow" rtl="1" latinLnBrk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امّا 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منشأ آن، کانونهای فکر و </a:t>
            </a: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توطئه 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خارجی است که </a:t>
            </a: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به 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تصمیم‌سازان و تصمیم‌گیران و افکار عمومی داخلی </a:t>
            </a: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القا می‌شود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.</a:t>
            </a: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75112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3308282" y="112335"/>
            <a:ext cx="38924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چهار) عدالت و مبارزه با فساد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962025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674511"/>
            <a:ext cx="86868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231775" marR="0" lvl="0" indent="-231775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آثار 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فساد اقتصادی و اخلاقی:</a:t>
            </a:r>
          </a:p>
          <a:p>
            <a:pPr marL="914400" indent="-231775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فساد اقتصادی و اخلاقی و سیاسی،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توده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چرکین کشورها و نظامها </a:t>
            </a:r>
          </a:p>
          <a:p>
            <a:pPr marL="914400" marR="0" lvl="0" indent="-231775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زلزله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ویرانگر و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ضربه‌ زننده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به مشروعیّت حکومتها</a:t>
            </a:r>
          </a:p>
          <a:p>
            <a:pPr marL="1774825" marR="0" lvl="0" indent="-231775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نظامی اسلامی نیاز</a:t>
            </a:r>
            <a:r>
              <a:rPr kumimoji="0" lang="fa-IR" altLang="ko-KR" sz="2400" b="1" i="0" u="none" strike="noStrike" kern="1200" cap="none" spc="0" normalizeH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به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مشروعیّتی فراتر از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مشروعیّت‌های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مرسوم</a:t>
            </a:r>
          </a:p>
          <a:p>
            <a:pPr marL="1774825" marR="0" lvl="0" indent="-231775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نیاز جدّی‌تر و بنیانی‌تر از دیگر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نظام‌ها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به مشروعیت.</a:t>
            </a:r>
          </a:p>
          <a:p>
            <a:pPr marL="231775" marR="0" lvl="0" indent="-231775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خطر </a:t>
            </a:r>
            <a:r>
              <a:rPr lang="fa-IR" altLang="ko-KR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بُروز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تهدید فساد:</a:t>
            </a:r>
          </a:p>
          <a:p>
            <a:pPr marL="860425" marR="0" lvl="0" indent="-17780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وسوسه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مال و مقام و ریاست، حتّی در عَلَوی‌ترین حکومت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تاریخ</a:t>
            </a:r>
          </a:p>
          <a:p>
            <a:pPr marL="860425" marR="0" lvl="0" indent="-17780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کسانی را در حکومت حضرت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امیر‌‌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المؤمنین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لغزاند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، </a:t>
            </a:r>
          </a:p>
          <a:p>
            <a:pPr marL="860425" marR="0" lvl="0" indent="-231775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جمهوری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اسلامی هم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در معرض خطر </a:t>
            </a:r>
          </a:p>
          <a:p>
            <a:pPr marL="1774825" lvl="0" indent="-231775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با وجود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سابقه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زهد انقلابی و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ساده ‌زیستی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مدیران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مسئولان</a:t>
            </a: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266630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3908986" y="89736"/>
            <a:ext cx="39501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اهمیت عدالت </a:t>
            </a:r>
            <a:r>
              <a:rPr kumimoji="0" lang="fa-IR" altLang="ko-K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و مبارزه با فساد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6200" y="-76200"/>
            <a:ext cx="1219200" cy="750711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674511"/>
            <a:ext cx="8686800" cy="5401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231775" marR="0" lvl="0" indent="-231775" algn="justLow" defTabSz="914400" rtl="1" eaLnBrk="1" fontAlgn="auto" latinLnBrk="1" hangingPunct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جایگاه و ارزش عدالت :</a:t>
            </a:r>
            <a:endParaRPr kumimoji="0" lang="fa-IR" altLang="ko-KR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Titr" panose="00000700000000000000" pitchFamily="2" charset="-78"/>
            </a:endParaRPr>
          </a:p>
          <a:p>
            <a:pPr marL="914400" marR="0" lvl="0" indent="-914400" algn="justLow" defTabSz="914400" rtl="1" eaLnBrk="1" fontAlgn="auto" latinLnBrk="1" hangingPunct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عدالت صدر هدف بعثت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انبیاء و مقدس در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همه زمان‌ها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سرزمین‌ها </a:t>
            </a: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914400" marR="0" lvl="0" indent="-914400" algn="justLow" defTabSz="914400" rtl="1" eaLnBrk="1" fontAlgn="auto" latinLnBrk="1" hangingPunct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عدم امکان اجرای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کامل، جز در حکومت حضرت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ولیّ‌ عصر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ولی</a:t>
            </a:r>
          </a:p>
          <a:p>
            <a:pPr marL="1828800" marR="0" lvl="0" indent="-287338" algn="justLow" defTabSz="914400" rtl="1" eaLnBrk="1" fontAlgn="auto" latinLnBrk="1" hangingPunct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امکان اجرا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به‌ صورت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نسبی، همه جا و همه وقت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ممکن</a:t>
            </a:r>
          </a:p>
          <a:p>
            <a:pPr marL="914400" marR="0" lvl="0" indent="-914400" algn="justLow" defTabSz="914400" rtl="1" eaLnBrk="1" fontAlgn="auto" latinLnBrk="1" hangingPunct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فریضه‌ای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بر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عهده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همه بویژه حاکمان و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قدرتمندان.</a:t>
            </a:r>
            <a:endParaRPr kumimoji="0" lang="fa-IR" altLang="ko-KR" sz="24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231775" marR="0" lvl="0" indent="-231775" algn="justLow" defTabSz="914400" rtl="1" eaLnBrk="1" fontAlgn="auto" latinLnBrk="1" hangingPunct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عدالت در جمهوری اسلامی:</a:t>
            </a:r>
          </a:p>
          <a:p>
            <a:pPr marL="914400" indent="-231775" algn="justLow" rtl="1" latinLnBrk="1">
              <a:lnSpc>
                <a:spcPts val="46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عدالت جزء اهداف </a:t>
            </a:r>
            <a:r>
              <a:rPr lang="fa-IR" altLang="ko-KR" sz="2400" b="1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ج.ا.ا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. و دارای </a:t>
            </a: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شأن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و جایگاه بلند</a:t>
            </a:r>
          </a:p>
          <a:p>
            <a:pPr marL="914400" lvl="0" indent="-231775" algn="justLow" rtl="1" latinLnBrk="1">
              <a:lnSpc>
                <a:spcPts val="46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گامهای بلند جمهوری اسلامی ایران در راه عدالت</a:t>
            </a:r>
          </a:p>
          <a:p>
            <a:pPr marL="914400" indent="-231775" algn="justLow" rtl="1" latinLnBrk="1">
              <a:lnSpc>
                <a:spcPts val="46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ضرورت تبیین و خنثی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سازی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توطئه‌،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پنهان‌ سازی واژگونه‌ نمایی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دشمن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84496" y="6075990"/>
            <a:ext cx="823595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31775" marR="0" lvl="0" indent="-231775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آنچه تاکنون شده با آنچه باید میشده و بشود، دارای فاصله‌‌ای ژرف است. </a:t>
            </a:r>
          </a:p>
        </p:txBody>
      </p:sp>
    </p:spTree>
    <p:extLst>
      <p:ext uri="{BB962C8B-B14F-4D97-AF65-F5344CB8AC3E}">
        <p14:creationId xmlns:p14="http://schemas.microsoft.com/office/powerpoint/2010/main" val="7237087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3054586" y="89736"/>
            <a:ext cx="48045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طهارت اقتصادی شرط مبارزه با فساد </a:t>
            </a:r>
            <a:endParaRPr lang="fa-IR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6200" y="-76200"/>
            <a:ext cx="1219200" cy="750711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674511"/>
            <a:ext cx="86868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lvl="0" algn="justLow" rtl="1" latinLnBrk="1">
              <a:lnSpc>
                <a:spcPct val="150000"/>
              </a:lnSpc>
              <a:defRPr/>
            </a:pP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کمی فساد کارگزاران 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جمهوری </a:t>
            </a: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اسلامی نسبت به دیگران:</a:t>
            </a:r>
            <a:endParaRPr lang="fa-IR" altLang="ko-K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  <a:p>
            <a:pPr marL="860425" indent="-231775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تفاوت فاحش با رژیم طاغوت که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سر تا پا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فساد و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فساد پرور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بود</a:t>
            </a:r>
          </a:p>
          <a:p>
            <a:pPr marL="860425" marR="0" lvl="0" indent="-231775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کمتر از بسیاری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از کشورهای دیگر </a:t>
            </a: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860425" marR="0" lvl="0" indent="-231775" algn="justLow" defTabSz="1597025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مسئولان نظام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غالباً سلامت خود را نگاه </a:t>
            </a:r>
            <a:r>
              <a:rPr kumimoji="0" lang="fa-IR" altLang="ko-KR" sz="2400" b="1" i="0" u="none" strike="noStrike" kern="1200" cap="none" spc="0" normalizeH="0" baseline="0" noProof="0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داشته‌اند</a:t>
            </a:r>
            <a:endParaRPr kumimoji="0" lang="fa-IR" altLang="ko-KR" sz="24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R="0" lvl="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a-IR" altLang="ko-KR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  <a:p>
            <a:pPr marR="0" lvl="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راه های کسب طهارت اقتصادی:</a:t>
            </a:r>
            <a:endParaRPr lang="fa-IR" altLang="ko-K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  <a:p>
            <a:pPr marL="914400" lvl="0" indent="-231775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حذر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از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حرص و </a:t>
            </a:r>
            <a:r>
              <a:rPr kumimoji="0" lang="fa-IR" altLang="ko-KR" sz="2400" b="1" i="0" u="none" strike="noStrike" kern="1200" cap="none" spc="0" normalizeH="0" baseline="0" noProof="0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شیطانِ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</a:p>
          <a:p>
            <a:pPr marL="914400" marR="0" lvl="0" indent="-231775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گریز از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لقمه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حرام و امداد از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خداوند </a:t>
            </a: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7200" y="5553479"/>
            <a:ext cx="853440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مبارزه با فساد و تباهی نیازمند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انسانهایی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با ایمان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و </a:t>
            </a:r>
            <a:r>
              <a:rPr lang="fa-IR" altLang="ko-KR" sz="2400" b="1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جهادگر</a:t>
            </a:r>
            <a:endParaRPr lang="fa-IR" altLang="ko-KR" sz="24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algn="ctr"/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با دستانی پاک و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دلهایی نورانی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0" y="3048000"/>
            <a:ext cx="4876800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53975" lvl="0" algn="justLow" defTabSz="1597025" rtl="1" latinLnBrk="1"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ولی حتّی آنچه هست غیر قابل قبول است. </a:t>
            </a:r>
          </a:p>
        </p:txBody>
      </p:sp>
    </p:spTree>
    <p:extLst>
      <p:ext uri="{BB962C8B-B14F-4D97-AF65-F5344CB8AC3E}">
        <p14:creationId xmlns:p14="http://schemas.microsoft.com/office/powerpoint/2010/main" val="30525220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3248548" y="89736"/>
            <a:ext cx="461055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وظیفه مسئولان در جمهوری اسلامی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6200" y="-76200"/>
            <a:ext cx="1219200" cy="750711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674511"/>
            <a:ext cx="8686800" cy="5427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860425" lvl="0" indent="-457200" algn="justLow" rtl="1" latinLnBrk="1">
              <a:lnSpc>
                <a:spcPts val="5200"/>
              </a:lnSpc>
              <a:buFont typeface="+mj-lt"/>
              <a:buAutoNum type="arabicPeriod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پیشگیری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دستگاه‌های نظارتی و دولتی از تشکیل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نطفه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فساد </a:t>
            </a:r>
          </a:p>
          <a:p>
            <a:pPr marL="860425" lvl="0" indent="-457200" algn="justLow" rtl="1" latinLnBrk="1">
              <a:lnSpc>
                <a:spcPts val="5200"/>
              </a:lnSpc>
              <a:buFont typeface="+mj-lt"/>
              <a:buAutoNum type="arabicPeriod"/>
              <a:defRPr/>
            </a:pP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حسّاسیّت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و مبارزه قاطع با فساد</a:t>
            </a:r>
          </a:p>
          <a:p>
            <a:pPr marL="860425" lvl="0" indent="-457200" algn="justLow" rtl="1" latinLnBrk="1">
              <a:lnSpc>
                <a:spcPts val="5200"/>
              </a:lnSpc>
              <a:buFont typeface="+mj-lt"/>
              <a:buAutoNum type="arabicPeriod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به‌طور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دائم باید برای رفع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محرومیّت ها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بتپد </a:t>
            </a:r>
            <a:endParaRPr lang="fa-IR" altLang="ko-KR" sz="24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860425" lvl="0" indent="-457200" algn="justLow" rtl="1" latinLnBrk="1">
              <a:lnSpc>
                <a:spcPts val="5200"/>
              </a:lnSpc>
              <a:buFont typeface="+mj-lt"/>
              <a:buAutoNum type="arabicPeriod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از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شکاف های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عمیق طبقاتی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به شدّت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بیمناک باشد. </a:t>
            </a:r>
            <a:endParaRPr lang="fa-IR" altLang="ko-KR" sz="24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860425" lvl="0" indent="-457200" algn="justLow" rtl="1" latinLnBrk="1">
              <a:lnSpc>
                <a:spcPts val="5200"/>
              </a:lnSpc>
              <a:buFont typeface="+mj-lt"/>
              <a:buAutoNum type="arabicPeriod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پرهیز از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تبعیض در توزیع منابع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عمومی</a:t>
            </a:r>
          </a:p>
          <a:p>
            <a:pPr marL="860425" lvl="0" indent="-457200" algn="justLow" rtl="1" latinLnBrk="1">
              <a:lnSpc>
                <a:spcPts val="5200"/>
              </a:lnSpc>
              <a:buFont typeface="+mj-lt"/>
              <a:buAutoNum type="arabicPeriod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دوری از میدان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دادن به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ویژه‌ خواری</a:t>
            </a:r>
            <a:endParaRPr lang="fa-IR" altLang="ko-KR" sz="24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860425" lvl="0" indent="-457200" algn="justLow" rtl="1" latinLnBrk="1">
              <a:lnSpc>
                <a:spcPts val="5200"/>
              </a:lnSpc>
              <a:buFont typeface="+mj-lt"/>
              <a:buAutoNum type="arabicPeriod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ممنوعیت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مدارا با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فریب گران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اقتصادی</a:t>
            </a:r>
          </a:p>
          <a:p>
            <a:pPr marL="860425" lvl="0" indent="-457200" algn="justLow" rtl="1" latinLnBrk="1">
              <a:lnSpc>
                <a:spcPts val="5200"/>
              </a:lnSpc>
              <a:buFont typeface="+mj-lt"/>
              <a:buAutoNum type="arabicPeriod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عدم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غفلت از </a:t>
            </a: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قشرهای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نیازمند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حمایت</a:t>
            </a: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7200" y="6165259"/>
            <a:ext cx="86106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در جمهوری اسلامی </a:t>
            </a:r>
            <a:r>
              <a:rPr lang="fa-IR" altLang="ko-KR" sz="32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کسب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ثروت </a:t>
            </a: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نه‌تنها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جرم نیست که مورد تشویق نیز هست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997577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4191000" y="120512"/>
            <a:ext cx="290977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پنج) استقلال و آزادی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8996"/>
            <a:ext cx="1219200" cy="646253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762000"/>
            <a:ext cx="853439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R="0" lvl="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مفهوم استقلال ملّی:</a:t>
            </a:r>
          </a:p>
          <a:p>
            <a:pPr marL="914400" marR="0" lvl="0" indent="-231775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به معنی آزادی ملّت و حکومت از تحمیل و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زورگویی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قدرتهای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سلطه‌گر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جهان.</a:t>
            </a:r>
            <a:endParaRPr kumimoji="0" lang="fa-IR" altLang="ko-KR" sz="24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R="0" lvl="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</a:t>
            </a:r>
            <a:endParaRPr lang="fa-IR" altLang="ko-KR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  <a:p>
            <a:pPr marR="0" lvl="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مفهوم 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آزادی اجتماعی:</a:t>
            </a:r>
          </a:p>
          <a:p>
            <a:pPr marL="914400" marR="0" lvl="0" indent="-231775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به‌معنای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حقّ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تصمیم‌گیری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و عمل کردن و اندیشیدن برای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همه‌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افراد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جامعه؛</a:t>
            </a:r>
            <a:endParaRPr kumimoji="0" lang="fa-IR" altLang="ko-KR" sz="24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625403" y="5932646"/>
            <a:ext cx="8150223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Low" rtl="1" latinLnBrk="1">
              <a:lnSpc>
                <a:spcPct val="150000"/>
              </a:lnSpc>
              <a:defRPr/>
            </a:pPr>
            <a:r>
              <a:rPr lang="fa-IR" altLang="ko-K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آزادی </a:t>
            </a:r>
            <a:r>
              <a:rPr lang="fa-IR" altLang="ko-K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در تقابل با اخلاق و قانون و ارزشهای الهی و حقوق عمومی </a:t>
            </a:r>
            <a:r>
              <a:rPr lang="fa-IR" altLang="ko-KR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نمی</a:t>
            </a:r>
            <a:r>
              <a:rPr lang="fa-IR" altLang="ko-K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باشد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024157"/>
            <a:ext cx="8406547" cy="6001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Low" rtl="1" latinLnBrk="1">
              <a:lnSpc>
                <a:spcPct val="150000"/>
              </a:lnSpc>
              <a:defRPr/>
            </a:pPr>
            <a:r>
              <a:rPr lang="fa-IR" altLang="ko-K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استقلال </a:t>
            </a:r>
            <a:r>
              <a:rPr lang="fa-IR" altLang="ko-K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به معنی زندانی کردن سیاست و اقتصاد کشور در میان مرزهای نیست</a:t>
            </a:r>
          </a:p>
        </p:txBody>
      </p:sp>
    </p:spTree>
    <p:extLst>
      <p:ext uri="{BB962C8B-B14F-4D97-AF65-F5344CB8AC3E}">
        <p14:creationId xmlns:p14="http://schemas.microsoft.com/office/powerpoint/2010/main" val="35503670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4718502" y="89736"/>
            <a:ext cx="31406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منزلت آزادی و استقلال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8996"/>
            <a:ext cx="1219200" cy="646253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762000"/>
            <a:ext cx="8534398" cy="4580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463550" lvl="0" indent="-231775" algn="justLow" rtl="1" latinLnBrk="1">
              <a:lnSpc>
                <a:spcPts val="5000"/>
              </a:lnSpc>
              <a:buFont typeface="Arial" panose="020B0604020202020204" pitchFamily="34" charset="0"/>
              <a:buChar char="•"/>
              <a:tabLst>
                <a:tab pos="573088" algn="l"/>
              </a:tabLst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هر دو از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ارزشهای </a:t>
            </a: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اسلامی‌اند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</a:t>
            </a:r>
          </a:p>
          <a:p>
            <a:pPr marL="463550" lvl="0" indent="-231775" algn="justLow" rtl="1" latinLnBrk="1">
              <a:lnSpc>
                <a:spcPts val="5000"/>
              </a:lnSpc>
              <a:buFont typeface="Arial" panose="020B0604020202020204" pitchFamily="34" charset="0"/>
              <a:buChar char="•"/>
              <a:tabLst>
                <a:tab pos="573088" algn="l"/>
              </a:tabLst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عطیّه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الهی به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انسان‌ها‌ست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463550" lvl="0" indent="-231775" algn="justLow" rtl="1" latinLnBrk="1">
              <a:lnSpc>
                <a:spcPts val="5000"/>
              </a:lnSpc>
              <a:buFont typeface="Arial" panose="020B0604020202020204" pitchFamily="34" charset="0"/>
              <a:buChar char="•"/>
              <a:tabLst>
                <a:tab pos="573088" algn="l"/>
              </a:tabLst>
              <a:defRPr/>
            </a:pP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تفضّل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حکومتها به مردم نیستند. </a:t>
            </a:r>
          </a:p>
          <a:p>
            <a:pPr marL="1023938" lvl="0" indent="-231775" algn="justLow" rtl="1" latinLnBrk="1">
              <a:lnSpc>
                <a:spcPts val="5000"/>
              </a:lnSpc>
              <a:buFont typeface="Arial" panose="020B0604020202020204" pitchFamily="34" charset="0"/>
              <a:buChar char="•"/>
              <a:tabLst>
                <a:tab pos="573088" algn="l"/>
              </a:tabLst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حکومتها موظّف به تأمین این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آن‌ها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هستند</a:t>
            </a:r>
          </a:p>
          <a:p>
            <a:pPr marL="463550" lvl="0" indent="-231775" algn="justLow" rtl="1" latinLnBrk="1">
              <a:lnSpc>
                <a:spcPts val="5000"/>
              </a:lnSpc>
              <a:buFont typeface="Arial" panose="020B0604020202020204" pitchFamily="34" charset="0"/>
              <a:buChar char="•"/>
              <a:tabLst>
                <a:tab pos="573088" algn="l"/>
              </a:tabLst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کسانی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قدر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میدانند که برای آن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جنگیده‌اند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. </a:t>
            </a:r>
          </a:p>
          <a:p>
            <a:pPr marL="968375" marR="0" lvl="0" indent="-231775" algn="justLow" defTabSz="914400" rtl="1" eaLnBrk="1" fontAlgn="auto" latinLnBrk="1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573088" algn="l"/>
              </a:tabLst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ملّت ایران با جهاد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چهل ‌ساله‌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خود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قدردان</a:t>
            </a:r>
            <a:r>
              <a:rPr kumimoji="0" lang="fa-IR" altLang="ko-KR" sz="2400" b="1" i="0" u="none" strike="noStrike" kern="1200" cap="none" spc="0" normalizeH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این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موهبت الهی </a:t>
            </a:r>
          </a:p>
          <a:p>
            <a:pPr marL="968375" marR="0" lvl="0" indent="-231775" algn="justLow" defTabSz="914400" rtl="1" eaLnBrk="1" fontAlgn="auto" latinLnBrk="1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573088" algn="l"/>
              </a:tabLst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دستاورد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،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صدها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هزار انسان والا و شجاع و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فداکار؛ غالباً جوان.</a:t>
            </a:r>
            <a:endParaRPr kumimoji="0" lang="fa-IR" altLang="ko-KR" sz="24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304798" y="5342741"/>
            <a:ext cx="8686800" cy="13747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31775" lvl="0" indent="-231775" algn="justLow" rtl="1" latinLnBrk="1">
              <a:lnSpc>
                <a:spcPts val="5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نباید استقلال با تأویل و توجیه‌های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ساده‌ لوحانه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و بعضاً مغرضانه، به خطر افتد</a:t>
            </a:r>
          </a:p>
          <a:p>
            <a:pPr marL="231775" lvl="0" indent="-231775" algn="justLow" rtl="1" latinLnBrk="1">
              <a:lnSpc>
                <a:spcPts val="5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همه  مخصوصاً دولت موظّف به حراست از آن با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همه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وجودند.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897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1908607" y="130710"/>
            <a:ext cx="65213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شش) 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عزت ملی، روابط خارجی، </a:t>
            </a:r>
            <a:r>
              <a:rPr lang="fa-IR" altLang="ko-KR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مرزبندی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با دشمن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8996"/>
            <a:ext cx="1219200" cy="646253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762000"/>
            <a:ext cx="8534398" cy="691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justLow" defTabSz="914400" rtl="1" eaLnBrk="1" fontAlgn="auto" latinLnBrk="1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شاخه های </a:t>
            </a:r>
            <a:r>
              <a:rPr lang="fa-IR" altLang="ko-KR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اصلِ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«عزّت، حکمت، و مصلحت</a:t>
            </a: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»:</a:t>
            </a:r>
            <a:endParaRPr lang="fa-IR" altLang="ko-K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  <a:p>
            <a:pPr marL="1023938" lvl="0" indent="-231775" algn="justLow" rtl="1" latinLnBrk="1">
              <a:lnSpc>
                <a:spcPct val="250000"/>
              </a:lnSpc>
              <a:buFont typeface="Arial" panose="020B0604020202020204" pitchFamily="34" charset="0"/>
              <a:buChar char="•"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عزت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ملی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در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روابط </a:t>
            </a: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بین‌المللی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، </a:t>
            </a:r>
            <a:r>
              <a:rPr kumimoji="0" lang="fa-IR" altLang="ko-KR" sz="2400" b="1" i="0" u="none" strike="noStrike" kern="1200" cap="none" spc="0" normalizeH="0" baseline="0" noProof="0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مرزبندی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با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دشمن</a:t>
            </a:r>
          </a:p>
          <a:p>
            <a:pPr lvl="0" algn="justLow" rtl="1" latinLnBrk="1">
              <a:lnSpc>
                <a:spcPct val="250000"/>
              </a:lnSpc>
              <a:defRPr/>
            </a:pP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ضرورت نگرانی از </a:t>
            </a:r>
            <a:r>
              <a:rPr lang="fa-IR" altLang="ko-KR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سردمداران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 نظام سلطه:</a:t>
            </a:r>
          </a:p>
          <a:p>
            <a:pPr marL="860425" lvl="0" indent="-231775" algn="justLow" rtl="1" latinLnBrk="1">
              <a:lnSpc>
                <a:spcPct val="2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وجود فریب، خدعه و دروغ زیاد در پیشنهادهای آنها</a:t>
            </a:r>
          </a:p>
          <a:p>
            <a:pPr marL="860425" lvl="0" indent="-231775" algn="justLow" rtl="1" latinLnBrk="1">
              <a:lnSpc>
                <a:spcPct val="2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خدعه گری آمریکا</a:t>
            </a:r>
          </a:p>
          <a:p>
            <a:pPr marL="860425" lvl="0" indent="-231775" algn="justLow" rtl="1" latinLnBrk="1">
              <a:lnSpc>
                <a:spcPct val="2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غیرقابل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اعتماد بودن تعدادی از دولتهای اروپایی </a:t>
            </a:r>
          </a:p>
          <a:p>
            <a:pPr marL="1023938" lvl="0" indent="-231775" algn="justLow" rtl="1" latinLnBrk="1">
              <a:lnSpc>
                <a:spcPts val="5000"/>
              </a:lnSpc>
              <a:buFont typeface="Arial" panose="020B0604020202020204" pitchFamily="34" charset="0"/>
              <a:buChar char="•"/>
              <a:defRPr/>
            </a:pPr>
            <a:endParaRPr lang="fa-IR" altLang="ko-KR" sz="24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1023938" lvl="0" indent="-231775" algn="justLow" rtl="1" latinLnBrk="1">
              <a:lnSpc>
                <a:spcPts val="5000"/>
              </a:lnSpc>
              <a:buFont typeface="Arial" panose="020B0604020202020204" pitchFamily="34" charset="0"/>
              <a:buChar char="•"/>
              <a:defRPr/>
            </a:pPr>
            <a:endParaRPr kumimoji="0" lang="fa-IR" altLang="ko-KR" sz="24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266781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1828800" y="120512"/>
            <a:ext cx="62808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وظیفه دولت جمهوری اسلامی در  </a:t>
            </a:r>
            <a:r>
              <a:rPr lang="fa-IR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مسیر عزت </a:t>
            </a: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ملی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8996"/>
            <a:ext cx="1219200" cy="646253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762000"/>
            <a:ext cx="8534398" cy="54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520700" lvl="0" indent="-342900" algn="justLow" rtl="1" latinLnBrk="1">
              <a:lnSpc>
                <a:spcPct val="2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حفظ </a:t>
            </a: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مرزبندی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با آنها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520700" lvl="0" indent="-342900" algn="justLow" rtl="1" latinLnBrk="1">
              <a:lnSpc>
                <a:spcPct val="2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عدم </a:t>
            </a:r>
            <a:r>
              <a:rPr lang="fa-IR" altLang="ko-KR" sz="2400" b="1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عقب‌نشینی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از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ارزشهای انقلابی و ملّی خود، </a:t>
            </a:r>
            <a:endParaRPr lang="fa-IR" altLang="ko-KR" sz="24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520700" lvl="0" indent="-342900" algn="justLow" rtl="1" latinLnBrk="1">
              <a:lnSpc>
                <a:spcPct val="2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نهراسیدن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از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تهدیدهای پوچ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آنان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520700" lvl="0" indent="-342900" algn="justLow" rtl="1" latinLnBrk="1">
              <a:lnSpc>
                <a:spcPct val="2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حفظ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عزّت کشور و ملّت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خود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520700" lvl="0" indent="-342900" algn="justLow" rtl="1" latinLnBrk="1">
              <a:lnSpc>
                <a:spcPct val="2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حلّ حکیمانه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و </a:t>
            </a: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مصلحت‌جویانه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و </a:t>
            </a: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البتّه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از موضع انقلابی،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مشکلات </a:t>
            </a:r>
          </a:p>
          <a:p>
            <a:pPr marL="520700" lvl="0" indent="-342900" algn="justLow" rtl="1" latinLnBrk="1">
              <a:lnSpc>
                <a:spcPct val="2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توجه به زیان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مادّی و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معنوی مذاکره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با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آمریکا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889540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3545391" y="0"/>
            <a:ext cx="3908442" cy="684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46355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وضعیت ما در زمان  انقلاب</a:t>
            </a:r>
            <a:endParaRPr kumimoji="0" lang="fa-IR" altLang="ko-KR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Titr" panose="00000700000000000000" pitchFamily="2" charset="-78"/>
            </a:endParaRP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8"/>
            <a:ext cx="1219200" cy="569056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1" y="701863"/>
            <a:ext cx="8686799" cy="7086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اوّلاً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: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همه‌چیز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 علیه ما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بود</a:t>
            </a:r>
            <a:endParaRPr kumimoji="0" lang="fa-IR" altLang="ko-KR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Titr" panose="00000700000000000000" pitchFamily="2" charset="-78"/>
            </a:endParaRPr>
          </a:p>
          <a:p>
            <a:pPr marL="287338" marR="0" lvl="0" indent="395288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ایستادگی در برابر رژیم فاسد، </a:t>
            </a:r>
            <a:r>
              <a:rPr kumimoji="0" lang="fa-IR" altLang="ko-KR" sz="2600" b="1" i="0" u="none" strike="noStrike" kern="1200" cap="none" spc="0" normalizeH="0" baseline="0" noProof="0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طاغوتی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و مستبد</a:t>
            </a:r>
          </a:p>
          <a:p>
            <a:pPr marL="736600" marR="0" lvl="1" indent="-217488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رژیم وابسته اوّلین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رژیم سلطنتی در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ایران </a:t>
            </a:r>
          </a:p>
          <a:p>
            <a:pPr marL="736600" marR="0" lvl="1" indent="-217488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رژیمی  سرکار آمده 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بیگانه،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نه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به زور شمشیر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خود</a:t>
            </a:r>
          </a:p>
          <a:p>
            <a:pPr marL="0" marR="0" lvl="0" indent="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ثانیاً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: هیچ تجربه‌ در برابر ما وجود نداشت. </a:t>
            </a:r>
          </a:p>
          <a:p>
            <a:pPr marL="914400" marR="0" lvl="0" indent="-287338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5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غیر </a:t>
            </a:r>
            <a:r>
              <a:rPr kumimoji="0" lang="fa-IR" altLang="ko-KR" sz="25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قابل مقایسه بودن عظمت پیشرفتهای </a:t>
            </a:r>
            <a:r>
              <a:rPr kumimoji="0" lang="fa-IR" altLang="ko-KR" sz="25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چهل‌ساله </a:t>
            </a:r>
            <a:r>
              <a:rPr kumimoji="0" lang="fa-IR" altLang="ko-KR" sz="25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انقلاب با </a:t>
            </a:r>
            <a:r>
              <a:rPr kumimoji="0" lang="fa-IR" altLang="ko-KR" sz="25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مدّت‌های </a:t>
            </a:r>
            <a:r>
              <a:rPr kumimoji="0" lang="fa-IR" altLang="ko-KR" sz="25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مشابه (انقلاب فرانسه و انقلاب اکتبر شوروی و انقلاب هند)</a:t>
            </a:r>
          </a:p>
          <a:p>
            <a:pPr marL="914400" indent="-287338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5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ترکیب جمهوریّت و </a:t>
            </a:r>
            <a:r>
              <a:rPr lang="fa-IR" altLang="ko-KR" sz="25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اسلامیّت</a:t>
            </a:r>
            <a:endParaRPr lang="fa-IR" altLang="ko-KR" sz="25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914400" marR="0" lvl="0" indent="-287338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5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عزّت </a:t>
            </a:r>
            <a:r>
              <a:rPr kumimoji="0" lang="fa-IR" altLang="ko-KR" sz="25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پیشرفت در </a:t>
            </a:r>
            <a:r>
              <a:rPr kumimoji="0" lang="fa-IR" altLang="ko-KR" sz="25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همه عرصه‌ها</a:t>
            </a:r>
            <a:endParaRPr kumimoji="0" lang="fa-IR" altLang="ko-KR" sz="25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914400" marR="0" lvl="0" indent="-287338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5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پیشرفت با </a:t>
            </a:r>
            <a:r>
              <a:rPr kumimoji="0" lang="fa-IR" altLang="ko-KR" sz="25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هدایت الهی و </a:t>
            </a:r>
            <a:r>
              <a:rPr kumimoji="0" lang="fa-IR" altLang="ko-KR" sz="25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اندیشه </a:t>
            </a:r>
            <a:r>
              <a:rPr kumimoji="0" lang="fa-IR" altLang="ko-KR" sz="25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بزرگ امام خمینی</a:t>
            </a:r>
          </a:p>
          <a:p>
            <a:pPr marL="914400" marR="0" lvl="0" indent="-287338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a-IR" altLang="ko-KR" sz="26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914400" marR="0" lvl="0" indent="-287338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a-IR" altLang="ko-KR" sz="26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494556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5316423" y="89736"/>
            <a:ext cx="254268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هفت) سبک زندگی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962025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830940" y="1295400"/>
            <a:ext cx="7848599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511175" lvl="0" indent="-457200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تلاش 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غرب در ترویج سبک زندگی غربی در </a:t>
            </a: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ایران</a:t>
            </a:r>
          </a:p>
          <a:p>
            <a:pPr marL="511175" lvl="0" indent="-457200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 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زیانهای </a:t>
            </a:r>
            <a:r>
              <a:rPr lang="fa-IR" altLang="ko-KR" sz="28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بی‌جبران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 اخلاقی و اقتصادی و دینی و </a:t>
            </a: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سیاسی غرب  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به کشور و ملّت ما </a:t>
            </a:r>
            <a:endParaRPr lang="fa-IR" altLang="ko-KR" sz="28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Nazanin" pitchFamily="2" charset="-78"/>
            </a:endParaRPr>
          </a:p>
          <a:p>
            <a:pPr marL="511175" lvl="0" indent="-457200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ضرورت مقابله جهادی </a:t>
            </a: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همه‌ جانبه 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و هوشمندانه </a:t>
            </a: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با سبک زندگی غربی</a:t>
            </a:r>
            <a:endParaRPr lang="fa-IR" altLang="ko-KR" sz="28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816437" y="4932499"/>
            <a:ext cx="5681363" cy="6848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marL="53975" lvl="0" algn="justLow" rtl="1" latinLnBrk="1">
              <a:lnSpc>
                <a:spcPct val="150000"/>
              </a:lnSpc>
              <a:defRPr/>
            </a:pP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چشم امید در </a:t>
            </a: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اصلاح سبک زندگی  </a:t>
            </a:r>
            <a:r>
              <a:rPr lang="fa-IR" altLang="ko-KR" sz="28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به </a:t>
            </a:r>
            <a:r>
              <a:rPr lang="fa-IR" altLang="ko-KR" sz="28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Nazanin" pitchFamily="2" charset="-78"/>
              </a:rPr>
              <a:t>جوان‌ها</a:t>
            </a:r>
            <a:endParaRPr lang="fa-IR" altLang="ko-KR" sz="28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071567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3488595" y="90841"/>
            <a:ext cx="412003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پدیده‌های </a:t>
            </a:r>
            <a:r>
              <a:rPr kumimoji="0" lang="fa-IR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جهانی</a:t>
            </a:r>
            <a:r>
              <a:rPr kumimoji="0" lang="fa-IR" altLang="ko-K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، </a:t>
            </a:r>
            <a:r>
              <a:rPr kumimoji="0" lang="fa-IR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مقدمه  </a:t>
            </a:r>
            <a:r>
              <a:rPr kumimoji="0" lang="fa-IR" altLang="ko-K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ظهور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8996"/>
            <a:ext cx="1219200" cy="646253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57200" y="762000"/>
            <a:ext cx="853439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1023938" marR="0" lvl="0" indent="-231775" algn="justLow" defTabSz="914400" rtl="1" eaLnBrk="1" fontAlgn="auto" latinLnBrk="1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تحرّک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جدید نهضت بیداری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اسلامی</a:t>
            </a:r>
          </a:p>
          <a:p>
            <a:pPr marL="1023938" marR="0" lvl="0" indent="-231775" algn="justLow" defTabSz="914400" rtl="1" eaLnBrk="1" fontAlgn="auto" latinLnBrk="1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مقاومت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در برابر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سلطه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آمریکا و صهیونیسم</a:t>
            </a:r>
          </a:p>
          <a:p>
            <a:pPr marL="1023938" marR="0" lvl="0" indent="-231775" algn="justLow" defTabSz="914400" rtl="1" eaLnBrk="1" fontAlgn="auto" latinLnBrk="1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شکست سیاست‌های آمریکا در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منطقه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غرب آسیا </a:t>
            </a:r>
          </a:p>
          <a:p>
            <a:pPr marL="1023938" marR="0" lvl="0" indent="-231775" algn="justLow" defTabSz="914400" rtl="1" eaLnBrk="1" fontAlgn="auto" latinLnBrk="1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4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زمین‌گیر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شدن همکاران خائن آنها در منطقه</a:t>
            </a:r>
          </a:p>
          <a:p>
            <a:pPr marL="1023938" marR="0" lvl="0" indent="-231775" algn="justLow" defTabSz="914400" rtl="1" eaLnBrk="1" fontAlgn="auto" latinLnBrk="1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گسترش حضور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قدرتمندانه </a:t>
            </a: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سیاسی جمهوری اسلامی در غرب آسیا </a:t>
            </a:r>
          </a:p>
          <a:p>
            <a:pPr marL="1023938" marR="0" lvl="0" indent="-231775" algn="justLow" defTabSz="914400" rtl="1" eaLnBrk="1" fontAlgn="auto" latinLnBrk="1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4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بازتاب وسیع آن در سراسر جهان </a:t>
            </a:r>
            <a:r>
              <a:rPr kumimoji="0" lang="fa-IR" altLang="ko-KR" sz="24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سلطه</a:t>
            </a:r>
            <a:endParaRPr kumimoji="0" lang="fa-IR" altLang="ko-KR" sz="24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677712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Documents and Settings\a\My Documents\My Pictures\1355219617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097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3080234" y="89736"/>
            <a:ext cx="47788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تقابل </a:t>
            </a:r>
            <a:r>
              <a:rPr kumimoji="0" lang="fa-IR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دوگانه </a:t>
            </a:r>
            <a:r>
              <a:rPr kumimoji="0" lang="fa-IR" altLang="ko-K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جدید «اسلام و استکبار»</a:t>
            </a: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8"/>
            <a:ext cx="1219200" cy="558764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307975" y="762000"/>
            <a:ext cx="8686799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573088" lvl="0" indent="-287338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tabLst>
                <a:tab pos="1651000" algn="l"/>
              </a:tabLst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واکنش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تند </a:t>
            </a:r>
            <a:r>
              <a:rPr lang="fa-IR" altLang="ko-KR" sz="26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سردمداران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گمراهی و ستم</a:t>
            </a:r>
          </a:p>
          <a:p>
            <a:pPr marL="573088" lvl="0" indent="-287338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tabLst>
                <a:tab pos="1651000" algn="l"/>
              </a:tabLst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مقابله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چپ و راستِ مدرنیته، در برابر صدای جدید و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متفاوت </a:t>
            </a:r>
            <a:endParaRPr lang="fa-IR" altLang="ko-KR" sz="26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573088" indent="-287338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tabLst>
                <a:tab pos="1651000" algn="l"/>
              </a:tabLst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تلاش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گسترده و </a:t>
            </a:r>
            <a:r>
              <a:rPr lang="fa-IR" altLang="ko-KR" sz="26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گونه‌گون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برای خفه کردن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انقلاب </a:t>
            </a:r>
          </a:p>
          <a:p>
            <a:pPr marL="573088" indent="-287338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.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نگاه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بدخواهانه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رژیم‌های زورگو و قلدرهای باج‌طلب </a:t>
            </a:r>
          </a:p>
          <a:p>
            <a:pPr marL="573088" marR="0" lvl="0" indent="-287338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زلزله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انقلاب،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فرعون‌های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در بسترِ راحت آرمیده را بیدار کرد</a:t>
            </a:r>
          </a:p>
          <a:p>
            <a:pPr marL="573088" indent="-287338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دشمنی‌ها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با </a:t>
            </a:r>
            <a:r>
              <a:rPr kumimoji="0" lang="fa-IR" altLang="ko-KR" sz="2600" b="1" i="0" u="none" strike="noStrike" kern="1200" cap="none" spc="0" normalizeH="0" baseline="0" noProof="0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شدّت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، شقاوت و </a:t>
            </a:r>
            <a:r>
              <a:rPr kumimoji="0" lang="fa-IR" altLang="ko-KR" sz="2600" b="1" i="0" u="none" strike="noStrike" kern="1200" cap="none" spc="0" normalizeH="0" baseline="0" noProof="0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ناجوانمردی</a:t>
            </a:r>
            <a:endParaRPr kumimoji="0" lang="fa-IR" altLang="ko-KR" sz="2600" b="1" i="0" u="none" strike="noStrike" kern="1200" cap="none" spc="0" normalizeH="0" baseline="0" noProof="0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573088" indent="-287338" algn="justLow" rtl="1" latinLnBrk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جنگ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سخت و نرم، فشار اقتصادی،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سیاسی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،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cs typeface="B Zar" panose="00000400000000000000" pitchFamily="2" charset="-78"/>
              </a:rPr>
              <a:t>آشوب ، تجزیه طلبی، ترور</a:t>
            </a:r>
            <a:endParaRPr lang="fa-IR" altLang="ko-KR" sz="26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cs typeface="B Zar" panose="00000400000000000000" pitchFamily="2" charset="-78"/>
            </a:endParaRPr>
          </a:p>
          <a:p>
            <a:pPr marL="573088" marR="0" lvl="0" indent="-287338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a-IR" altLang="ko-KR" sz="26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869274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914400" y="115747"/>
            <a:ext cx="69018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شعارهای جهانی </a:t>
            </a:r>
            <a:r>
              <a:rPr lang="fa-IR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انقلاب اسلامی</a:t>
            </a:r>
            <a:endParaRPr lang="fa-IR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584775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158750" y="533400"/>
            <a:ext cx="8839199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justLow" rtl="1" latinLnBrk="1">
              <a:lnSpc>
                <a:spcPct val="150000"/>
              </a:lnSpc>
              <a:defRPr/>
            </a:pP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شعارهای  ماندگاری، درخشان و </a:t>
            </a: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همیشه‌ زنده</a:t>
            </a:r>
            <a:endParaRPr lang="fa-IR" altLang="ko-K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  <a:p>
            <a:pPr marL="1651000" indent="-457200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مطابق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فطرت بشر در </a:t>
            </a: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همه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عصرها</a:t>
            </a:r>
          </a:p>
          <a:p>
            <a:pPr marL="1651000" indent="-457200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عدم 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وابستگی شعارها به یک نسل و یک جامعه</a:t>
            </a:r>
          </a:p>
          <a:p>
            <a:pPr marR="0" lvl="0" algn="justLow" rtl="1" fontAlgn="auto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شعار های </a:t>
            </a:r>
            <a:r>
              <a:rPr lang="fa-IR" altLang="ko-K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اصلی انقلاب</a:t>
            </a:r>
            <a:r>
              <a:rPr lang="fa-IR" altLang="ko-K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: </a:t>
            </a:r>
          </a:p>
          <a:p>
            <a:pPr marL="1708150" marR="0" lvl="0" indent="-51435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آزادی </a:t>
            </a:r>
          </a:p>
          <a:p>
            <a:pPr marL="1708150" indent="-514350" algn="justLow" rtl="1" latinLnBrk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استقلال، عزّت</a:t>
            </a:r>
          </a:p>
          <a:p>
            <a:pPr marL="1708150" marR="0" lvl="0" indent="-51435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جمهوری اسلامی </a:t>
            </a:r>
          </a:p>
          <a:p>
            <a:pPr marL="3316288" indent="-457200" algn="justLow" rtl="1" latinLnBrk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altLang="ko-KR" sz="26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معنویّت</a:t>
            </a:r>
            <a:r>
              <a:rPr lang="fa-IR" altLang="ko-KR" sz="26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، عدالت</a:t>
            </a:r>
          </a:p>
          <a:p>
            <a:pPr marL="3316288" marR="0" lvl="0" indent="-45720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اخلاق</a:t>
            </a:r>
          </a:p>
          <a:p>
            <a:pPr marL="3316288" marR="0" lvl="0" indent="-457200" algn="justLow" defTabSz="914400" rtl="1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عقلانیّت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،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برادری و ...</a:t>
            </a: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55253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4104378" y="115747"/>
            <a:ext cx="34932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r" rtl="1" latinLnBrk="1">
              <a:defRPr/>
            </a:pPr>
            <a:r>
              <a:rPr lang="fa-IR" altLang="ko-K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ویژگی های انقلاب اسلامی</a:t>
            </a:r>
            <a:endParaRPr lang="fa-IR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646253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435590" y="762000"/>
            <a:ext cx="8610599" cy="6145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514350" lvl="0" indent="-514350" algn="justLow" rtl="1" latinLnBrk="1">
              <a:lnSpc>
                <a:spcPts val="5900"/>
              </a:lnSpc>
              <a:buFont typeface="+mj-lt"/>
              <a:buAutoNum type="arabicPeriod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پدیده‌ای زنده و بااراده، همواره دارای انعطاف </a:t>
            </a:r>
          </a:p>
          <a:p>
            <a:pPr marL="514350" lvl="0" indent="-514350" algn="justLow" rtl="1" latinLnBrk="1">
              <a:lnSpc>
                <a:spcPts val="5900"/>
              </a:lnSpc>
              <a:buFont typeface="+mj-lt"/>
              <a:buAutoNum type="arabicPeriod"/>
              <a:defRPr/>
            </a:pPr>
            <a:r>
              <a:rPr lang="fa-IR" altLang="ko-KR" sz="2400" b="1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آماده‌ی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 تصحیح خطاهای خویش</a:t>
            </a:r>
          </a:p>
          <a:p>
            <a:pPr marL="514350" lvl="0" indent="-514350" algn="justLow" rtl="1" latinLnBrk="1">
              <a:lnSpc>
                <a:spcPts val="5900"/>
              </a:lnSpc>
              <a:buFont typeface="+mj-lt"/>
              <a:buAutoNum type="arabicPeriod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عدم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تجدیدنظر پذیری 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و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انفعال</a:t>
            </a:r>
            <a:endParaRPr lang="fa-IR" altLang="ko-KR" sz="24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endParaRPr>
          </a:p>
          <a:p>
            <a:pPr marL="514350" lvl="0" indent="-514350" algn="justLow" rtl="1" latinLnBrk="1">
              <a:lnSpc>
                <a:spcPts val="5900"/>
              </a:lnSpc>
              <a:buFont typeface="+mj-lt"/>
              <a:buAutoNum type="arabicPeriod"/>
              <a:defRPr/>
            </a:pPr>
            <a:r>
              <a:rPr lang="fa-IR" altLang="ko-KR" sz="2400" b="1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حسّاسیّت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 مثبت به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نقدها و آن را نعمت خدا </a:t>
            </a:r>
            <a:r>
              <a:rPr lang="fa-IR" altLang="ko-KR" sz="2400" b="1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شماردن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endParaRPr>
          </a:p>
          <a:p>
            <a:pPr marL="514350" lvl="0" indent="-514350" algn="justLow" rtl="1" latinLnBrk="1">
              <a:lnSpc>
                <a:spcPts val="5900"/>
              </a:lnSpc>
              <a:buFont typeface="+mj-lt"/>
              <a:buAutoNum type="arabicPeriod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عدم فاصله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از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ارزش‌هایش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به هیچ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بهانه‌ای </a:t>
            </a:r>
            <a:endParaRPr lang="fa-IR" altLang="ko-KR" sz="2400" b="1" dirty="0" smtClean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endParaRPr>
          </a:p>
          <a:p>
            <a:pPr marL="514350" lvl="0" indent="-514350" algn="justLow" rtl="1" latinLnBrk="1">
              <a:lnSpc>
                <a:spcPts val="5900"/>
              </a:lnSpc>
              <a:buFont typeface="+mj-lt"/>
              <a:buAutoNum type="arabicPeriod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عدم رکود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و خموشی پس از </a:t>
            </a:r>
            <a:r>
              <a:rPr lang="fa-IR" altLang="ko-KR" sz="2400" b="1" dirty="0" err="1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نظام‌سازی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endParaRPr>
          </a:p>
          <a:p>
            <a:pPr marL="514350" lvl="0" indent="-514350" algn="justLow" rtl="1" latinLnBrk="1">
              <a:lnSpc>
                <a:spcPts val="5900"/>
              </a:lnSpc>
              <a:buFont typeface="+mj-lt"/>
              <a:buAutoNum type="arabicPeriod"/>
              <a:defRPr/>
            </a:pP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عدم تضاد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و ناسازگاری میان جوشش انقلابی و نظم سیاسی و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اجتماعی</a:t>
            </a:r>
          </a:p>
          <a:p>
            <a:pPr marL="514350" lvl="0" indent="-514350" algn="justLow" rtl="1" latinLnBrk="1">
              <a:lnSpc>
                <a:spcPts val="5900"/>
              </a:lnSpc>
              <a:buFont typeface="+mj-lt"/>
              <a:buAutoNum type="arabicPeriod"/>
              <a:defRPr/>
            </a:pP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دفاع ابدی از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نظریّه </a:t>
            </a:r>
            <a:r>
              <a:rPr lang="fa-IR" altLang="ko-KR" sz="2400" b="1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نظام </a:t>
            </a:r>
            <a:r>
              <a:rPr lang="fa-IR" altLang="ko-KR" sz="2400" b="1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انقلابی</a:t>
            </a:r>
            <a:endParaRPr lang="fa-IR" altLang="ko-KR" sz="2400" b="1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119430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 flipH="1">
            <a:off x="4686210" y="115747"/>
            <a:ext cx="34932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Titr" panose="00000700000000000000" pitchFamily="2" charset="-78"/>
              </a:rPr>
              <a:t>ویژگی های انقلاب اسلامی</a:t>
            </a:r>
            <a:endParaRPr kumimoji="0" lang="fa-IR" altLang="ko-KR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Titr" panose="00000700000000000000" pitchFamily="2" charset="-78"/>
            </a:endParaRPr>
          </a:p>
        </p:txBody>
      </p:sp>
      <p:pic>
        <p:nvPicPr>
          <p:cNvPr id="3" name="Picture 2" descr="300px-Grand_Ayatollah_Ali_Khamenei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3975" y="115747"/>
            <a:ext cx="1219200" cy="722453"/>
          </a:xfrm>
          <a:prstGeom prst="rect">
            <a:avLst/>
          </a:prstGeom>
          <a:noFill/>
          <a:ln w="9525">
            <a:solidFill>
              <a:srgbClr val="083E15"/>
            </a:solidFill>
            <a:miter lim="800000"/>
            <a:headEnd/>
            <a:tailEnd/>
          </a:ln>
        </p:spPr>
      </p:pic>
      <p:sp>
        <p:nvSpPr>
          <p:cNvPr id="4" name="Text Box 16"/>
          <p:cNvSpPr txBox="1">
            <a:spLocks noChangeArrowheads="1"/>
          </p:cNvSpPr>
          <p:nvPr/>
        </p:nvSpPr>
        <p:spPr bwMode="auto">
          <a:xfrm flipH="1">
            <a:off x="610780" y="838200"/>
            <a:ext cx="8509336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514350" marR="0" lvl="0" indent="-51435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8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متحجّر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در برابر </a:t>
            </a:r>
            <a:r>
              <a:rPr kumimoji="0" lang="fa-IR" altLang="ko-KR" sz="2600" b="1" i="0" u="none" strike="noStrike" kern="1200" cap="none" spc="0" normalizeH="0" baseline="0" noProof="0" dirty="0" err="1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پدیده‌ها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نو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به نو،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فاقد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احساس و ادراک نیست</a:t>
            </a:r>
          </a:p>
          <a:p>
            <a:pPr marL="514350" marR="0" lvl="0" indent="-51435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8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امّا به اصول خود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به شدّت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پایبند و به مرزبندی‌های خود با رقیبان و دشمنان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به شدّت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حسّاس است</a:t>
            </a:r>
          </a:p>
          <a:p>
            <a:pPr marL="514350" marR="0" lvl="0" indent="-51435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8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قدرتمند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امّا مهربان و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با</a:t>
            </a:r>
            <a:r>
              <a:rPr kumimoji="0" lang="fa-IR" altLang="ko-KR" sz="2600" b="1" i="0" u="none" strike="noStrike" kern="1200" cap="none" spc="0" normalizeH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گذشت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حتّی مظلوم </a:t>
            </a:r>
          </a:p>
          <a:p>
            <a:pPr marL="514350" marR="0" lvl="0" indent="-51435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8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عدم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افراط‌ها و چپ‌روی‌هایی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مانند بسیاری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از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قیام ها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و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جنبش‌ها</a:t>
            </a:r>
            <a:endParaRPr kumimoji="0" lang="fa-IR" altLang="ko-KR" sz="26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  <a:p>
            <a:pPr marL="514350" marR="0" lvl="0" indent="-51435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8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در هیچ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معرکه‌ای،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گلوله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اوّل را شلّیک نکرده </a:t>
            </a:r>
          </a:p>
          <a:p>
            <a:pPr marL="514350" marR="0" lvl="0" indent="-514350" algn="justLow" defTabSz="914400" rtl="1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8"/>
              <a:tabLst/>
              <a:defRPr/>
            </a:pP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از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خود دفاع کرده و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ضربت </a:t>
            </a:r>
            <a:r>
              <a:rPr kumimoji="0" lang="fa-IR" altLang="ko-KR" sz="2600" b="1" i="0" u="none" strike="noStrike" kern="1200" cap="none" spc="0" normalizeH="0" baseline="0" noProof="0" dirty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متقابل را محکم فرود </a:t>
            </a:r>
            <a:r>
              <a:rPr kumimoji="0" lang="fa-IR" altLang="ko-KR" sz="2600" b="1" i="0" u="none" strike="noStrike" kern="1200" cap="none" spc="0" normalizeH="0" baseline="0" noProof="0" dirty="0" smtClean="0">
                <a:ln>
                  <a:solidFill>
                    <a:srgbClr val="1F497D">
                      <a:lumMod val="50000"/>
                    </a:srgbClr>
                  </a:solidFill>
                </a:ln>
                <a:solidFill>
                  <a:srgbClr val="0047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B Zar" panose="00000400000000000000" pitchFamily="2" charset="-78"/>
              </a:rPr>
              <a:t>آورده</a:t>
            </a:r>
            <a:endParaRPr kumimoji="0" lang="fa-IR" altLang="ko-KR" sz="2600" b="1" i="0" u="none" strike="noStrike" kern="1200" cap="none" spc="0" normalizeH="0" baseline="0" noProof="0" dirty="0">
              <a:ln>
                <a:solidFill>
                  <a:srgbClr val="1F497D">
                    <a:lumMod val="50000"/>
                  </a:srgbClr>
                </a:solidFill>
              </a:ln>
              <a:solidFill>
                <a:srgbClr val="0047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맑은 고딕" panose="020B0503020000020004" pitchFamily="34" charset="-127"/>
              <a:cs typeface="B Zar" panose="00000400000000000000" pitchFamily="2" charset="-78"/>
            </a:endParaRPr>
          </a:p>
        </p:txBody>
      </p:sp>
      <p:pic>
        <p:nvPicPr>
          <p:cNvPr id="6" name="Picture 13" descr="بابا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48000" contrast="-42000"/>
          </a:blip>
          <a:srcRect/>
          <a:stretch>
            <a:fillRect/>
          </a:stretch>
        </p:blipFill>
        <p:spPr bwMode="auto">
          <a:xfrm>
            <a:off x="158750" y="1104900"/>
            <a:ext cx="29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553495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1755</TotalTime>
  <Words>3789</Words>
  <Application>Microsoft Office PowerPoint</Application>
  <PresentationFormat>On-screen Show (4:3)</PresentationFormat>
  <Paragraphs>492</Paragraphs>
  <Slides>52</Slides>
  <Notes>46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 faramarzi</dc:creator>
  <cp:lastModifiedBy>Karimi</cp:lastModifiedBy>
  <cp:revision>790</cp:revision>
  <dcterms:created xsi:type="dcterms:W3CDTF">2006-08-16T00:00:00Z</dcterms:created>
  <dcterms:modified xsi:type="dcterms:W3CDTF">2019-03-05T14:08:23Z</dcterms:modified>
</cp:coreProperties>
</file>