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57" r:id="rId4"/>
    <p:sldId id="258" r:id="rId5"/>
    <p:sldId id="259" r:id="rId6"/>
    <p:sldId id="260" r:id="rId7"/>
    <p:sldId id="261" r:id="rId8"/>
    <p:sldId id="266" r:id="rId9"/>
    <p:sldId id="263" r:id="rId10"/>
    <p:sldId id="264" r:id="rId11"/>
    <p:sldId id="265" r:id="rId12"/>
    <p:sldId id="267" r:id="rId13"/>
    <p:sldId id="268" r:id="rId14"/>
    <p:sldId id="269" r:id="rId15"/>
    <p:sldId id="270" r:id="rId16"/>
    <p:sldId id="271"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64" d="100"/>
          <a:sy n="64" d="100"/>
        </p:scale>
        <p:origin x="-108"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7B59DC5-DC23-4A9B-B8F8-0DE2D351535B}"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2B93385-A9B6-46FF-B9E8-872C3E15C793}" type="slidenum">
              <a:rPr lang="en-US" smtClean="0"/>
              <a:t>‹#›</a:t>
            </a:fld>
            <a:endParaRPr lang="en-US"/>
          </a:p>
        </p:txBody>
      </p:sp>
    </p:spTree>
    <p:extLst>
      <p:ext uri="{BB962C8B-B14F-4D97-AF65-F5344CB8AC3E}">
        <p14:creationId xmlns:p14="http://schemas.microsoft.com/office/powerpoint/2010/main" val="221563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B59DC5-DC23-4A9B-B8F8-0DE2D351535B}"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2B93385-A9B6-46FF-B9E8-872C3E15C793}" type="slidenum">
              <a:rPr lang="en-US" smtClean="0"/>
              <a:t>‹#›</a:t>
            </a:fld>
            <a:endParaRPr lang="en-US"/>
          </a:p>
        </p:txBody>
      </p:sp>
    </p:spTree>
    <p:extLst>
      <p:ext uri="{BB962C8B-B14F-4D97-AF65-F5344CB8AC3E}">
        <p14:creationId xmlns:p14="http://schemas.microsoft.com/office/powerpoint/2010/main" val="159660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B59DC5-DC23-4A9B-B8F8-0DE2D351535B}"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2B93385-A9B6-46FF-B9E8-872C3E15C793}"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384567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7B59DC5-DC23-4A9B-B8F8-0DE2D351535B}"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B93385-A9B6-46FF-B9E8-872C3E15C793}" type="slidenum">
              <a:rPr lang="en-US" smtClean="0"/>
              <a:t>‹#›</a:t>
            </a:fld>
            <a:endParaRPr lang="en-US"/>
          </a:p>
        </p:txBody>
      </p:sp>
    </p:spTree>
    <p:extLst>
      <p:ext uri="{BB962C8B-B14F-4D97-AF65-F5344CB8AC3E}">
        <p14:creationId xmlns:p14="http://schemas.microsoft.com/office/powerpoint/2010/main" val="1506063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7B59DC5-DC23-4A9B-B8F8-0DE2D351535B}"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B93385-A9B6-46FF-B9E8-872C3E15C793}"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53119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7B59DC5-DC23-4A9B-B8F8-0DE2D351535B}"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B93385-A9B6-46FF-B9E8-872C3E15C793}" type="slidenum">
              <a:rPr lang="en-US" smtClean="0"/>
              <a:t>‹#›</a:t>
            </a:fld>
            <a:endParaRPr lang="en-US"/>
          </a:p>
        </p:txBody>
      </p:sp>
    </p:spTree>
    <p:extLst>
      <p:ext uri="{BB962C8B-B14F-4D97-AF65-F5344CB8AC3E}">
        <p14:creationId xmlns:p14="http://schemas.microsoft.com/office/powerpoint/2010/main" val="3186603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B59DC5-DC23-4A9B-B8F8-0DE2D351535B}"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B93385-A9B6-46FF-B9E8-872C3E15C793}" type="slidenum">
              <a:rPr lang="en-US" smtClean="0"/>
              <a:t>‹#›</a:t>
            </a:fld>
            <a:endParaRPr lang="en-US"/>
          </a:p>
        </p:txBody>
      </p:sp>
    </p:spTree>
    <p:extLst>
      <p:ext uri="{BB962C8B-B14F-4D97-AF65-F5344CB8AC3E}">
        <p14:creationId xmlns:p14="http://schemas.microsoft.com/office/powerpoint/2010/main" val="3797001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B59DC5-DC23-4A9B-B8F8-0DE2D351535B}"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B93385-A9B6-46FF-B9E8-872C3E15C793}" type="slidenum">
              <a:rPr lang="en-US" smtClean="0"/>
              <a:t>‹#›</a:t>
            </a:fld>
            <a:endParaRPr lang="en-US"/>
          </a:p>
        </p:txBody>
      </p:sp>
    </p:spTree>
    <p:extLst>
      <p:ext uri="{BB962C8B-B14F-4D97-AF65-F5344CB8AC3E}">
        <p14:creationId xmlns:p14="http://schemas.microsoft.com/office/powerpoint/2010/main" val="2167863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B59DC5-DC23-4A9B-B8F8-0DE2D351535B}"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2B93385-A9B6-46FF-B9E8-872C3E15C793}" type="slidenum">
              <a:rPr lang="en-US" smtClean="0"/>
              <a:t>‹#›</a:t>
            </a:fld>
            <a:endParaRPr lang="en-US"/>
          </a:p>
        </p:txBody>
      </p:sp>
    </p:spTree>
    <p:extLst>
      <p:ext uri="{BB962C8B-B14F-4D97-AF65-F5344CB8AC3E}">
        <p14:creationId xmlns:p14="http://schemas.microsoft.com/office/powerpoint/2010/main" val="856341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7B59DC5-DC23-4A9B-B8F8-0DE2D351535B}" type="datetimeFigureOut">
              <a:rPr lang="en-US" smtClean="0"/>
              <a:t>2/21/2019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2B93385-A9B6-46FF-B9E8-872C3E15C793}" type="slidenum">
              <a:rPr lang="en-US" smtClean="0"/>
              <a:t>‹#›</a:t>
            </a:fld>
            <a:endParaRPr lang="en-US"/>
          </a:p>
        </p:txBody>
      </p:sp>
    </p:spTree>
    <p:extLst>
      <p:ext uri="{BB962C8B-B14F-4D97-AF65-F5344CB8AC3E}">
        <p14:creationId xmlns:p14="http://schemas.microsoft.com/office/powerpoint/2010/main" val="21530329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7B59DC5-DC23-4A9B-B8F8-0DE2D351535B}"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2B93385-A9B6-46FF-B9E8-872C3E15C793}" type="slidenum">
              <a:rPr lang="en-US" smtClean="0"/>
              <a:t>‹#›</a:t>
            </a:fld>
            <a:endParaRPr lang="en-US"/>
          </a:p>
        </p:txBody>
      </p:sp>
    </p:spTree>
    <p:extLst>
      <p:ext uri="{BB962C8B-B14F-4D97-AF65-F5344CB8AC3E}">
        <p14:creationId xmlns:p14="http://schemas.microsoft.com/office/powerpoint/2010/main" val="842499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B59DC5-DC23-4A9B-B8F8-0DE2D351535B}" type="datetimeFigureOut">
              <a:rPr lang="en-US" smtClean="0"/>
              <a:t>2/21/2019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2B93385-A9B6-46FF-B9E8-872C3E15C793}" type="slidenum">
              <a:rPr lang="en-US" smtClean="0"/>
              <a:t>‹#›</a:t>
            </a:fld>
            <a:endParaRPr lang="en-US"/>
          </a:p>
        </p:txBody>
      </p:sp>
    </p:spTree>
    <p:extLst>
      <p:ext uri="{BB962C8B-B14F-4D97-AF65-F5344CB8AC3E}">
        <p14:creationId xmlns:p14="http://schemas.microsoft.com/office/powerpoint/2010/main" val="997006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7B59DC5-DC23-4A9B-B8F8-0DE2D351535B}" type="datetimeFigureOut">
              <a:rPr lang="en-US" smtClean="0"/>
              <a:t>2/21/2019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2B93385-A9B6-46FF-B9E8-872C3E15C793}" type="slidenum">
              <a:rPr lang="en-US" smtClean="0"/>
              <a:t>‹#›</a:t>
            </a:fld>
            <a:endParaRPr lang="en-US"/>
          </a:p>
        </p:txBody>
      </p:sp>
    </p:spTree>
    <p:extLst>
      <p:ext uri="{BB962C8B-B14F-4D97-AF65-F5344CB8AC3E}">
        <p14:creationId xmlns:p14="http://schemas.microsoft.com/office/powerpoint/2010/main" val="7439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B59DC5-DC23-4A9B-B8F8-0DE2D351535B}" type="datetimeFigureOut">
              <a:rPr lang="en-US" smtClean="0"/>
              <a:t>2/21/2019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2B93385-A9B6-46FF-B9E8-872C3E15C793}" type="slidenum">
              <a:rPr lang="en-US" smtClean="0"/>
              <a:t>‹#›</a:t>
            </a:fld>
            <a:endParaRPr lang="en-US"/>
          </a:p>
        </p:txBody>
      </p:sp>
    </p:spTree>
    <p:extLst>
      <p:ext uri="{BB962C8B-B14F-4D97-AF65-F5344CB8AC3E}">
        <p14:creationId xmlns:p14="http://schemas.microsoft.com/office/powerpoint/2010/main" val="15464851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7B59DC5-DC23-4A9B-B8F8-0DE2D351535B}"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2B93385-A9B6-46FF-B9E8-872C3E15C793}" type="slidenum">
              <a:rPr lang="en-US" smtClean="0"/>
              <a:t>‹#›</a:t>
            </a:fld>
            <a:endParaRPr lang="en-US"/>
          </a:p>
        </p:txBody>
      </p:sp>
    </p:spTree>
    <p:extLst>
      <p:ext uri="{BB962C8B-B14F-4D97-AF65-F5344CB8AC3E}">
        <p14:creationId xmlns:p14="http://schemas.microsoft.com/office/powerpoint/2010/main" val="2955012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7B59DC5-DC23-4A9B-B8F8-0DE2D351535B}" type="datetimeFigureOut">
              <a:rPr lang="en-US" smtClean="0"/>
              <a:t>2/21/2019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2B93385-A9B6-46FF-B9E8-872C3E15C793}" type="slidenum">
              <a:rPr lang="en-US" smtClean="0"/>
              <a:t>‹#›</a:t>
            </a:fld>
            <a:endParaRPr lang="en-US"/>
          </a:p>
        </p:txBody>
      </p:sp>
    </p:spTree>
    <p:extLst>
      <p:ext uri="{BB962C8B-B14F-4D97-AF65-F5344CB8AC3E}">
        <p14:creationId xmlns:p14="http://schemas.microsoft.com/office/powerpoint/2010/main" val="844499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77B59DC5-DC23-4A9B-B8F8-0DE2D351535B}" type="datetimeFigureOut">
              <a:rPr lang="en-US" smtClean="0"/>
              <a:t>2/21/2019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2B93385-A9B6-46FF-B9E8-872C3E15C793}" type="slidenum">
              <a:rPr lang="en-US" smtClean="0"/>
              <a:t>‹#›</a:t>
            </a:fld>
            <a:endParaRPr lang="en-US"/>
          </a:p>
        </p:txBody>
      </p:sp>
    </p:spTree>
    <p:extLst>
      <p:ext uri="{BB962C8B-B14F-4D97-AF65-F5344CB8AC3E}">
        <p14:creationId xmlns:p14="http://schemas.microsoft.com/office/powerpoint/2010/main" val="9074114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farsi.khamenei.ir/keyword-content?id=11101" TargetMode="External"/><Relationship Id="rId2" Type="http://schemas.openxmlformats.org/officeDocument/2006/relationships/hyperlink" Target="http://farsi.khamenei.ir/keyword-content?id=5071"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farsi.khamenei.ir/keyword-content?id=539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1638300" y="5899825"/>
            <a:ext cx="8915399" cy="958175"/>
          </a:xfrm>
        </p:spPr>
        <p:txBody>
          <a:bodyPr>
            <a:noAutofit/>
          </a:bodyPr>
          <a:lstStyle/>
          <a:p>
            <a:pPr algn="ctr" rtl="1"/>
            <a:r>
              <a:rPr lang="fa-IR" sz="3600" dirty="0" smtClean="0">
                <a:solidFill>
                  <a:srgbClr val="0070C0"/>
                </a:solidFill>
                <a:cs typeface="Arabic Style" panose="00000400000000000000" pitchFamily="2" charset="-78"/>
              </a:rPr>
              <a:t>سید رضا موسوی</a:t>
            </a:r>
            <a:r>
              <a:rPr lang="en-US" sz="3600" dirty="0" smtClean="0">
                <a:solidFill>
                  <a:srgbClr val="0070C0"/>
                </a:solidFill>
                <a:cs typeface="Arabic Style" panose="00000400000000000000" pitchFamily="2" charset="-78"/>
              </a:rPr>
              <a:t>                        </a:t>
            </a:r>
            <a:r>
              <a:rPr lang="fa-IR" sz="3600" dirty="0" smtClean="0">
                <a:solidFill>
                  <a:srgbClr val="0070C0"/>
                </a:solidFill>
                <a:cs typeface="Arabic Style" panose="00000400000000000000" pitchFamily="2" charset="-78"/>
              </a:rPr>
              <a:t>بهمن 1397</a:t>
            </a:r>
            <a:endParaRPr lang="en-US" sz="3600" dirty="0">
              <a:solidFill>
                <a:srgbClr val="0070C0"/>
              </a:solidFill>
              <a:cs typeface="Arabic Style" panose="00000400000000000000" pitchFamily="2" charset="-78"/>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67958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0358002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37744"/>
            <a:ext cx="8911687" cy="805445"/>
          </a:xfrm>
        </p:spPr>
        <p:txBody>
          <a:bodyPr>
            <a:normAutofit/>
          </a:bodyPr>
          <a:lstStyle/>
          <a:p>
            <a:pPr algn="r" rtl="1"/>
            <a:r>
              <a:rPr lang="fa-IR" sz="3200" dirty="0" smtClean="0">
                <a:solidFill>
                  <a:srgbClr val="0070C0"/>
                </a:solidFill>
                <a:cs typeface="B Titr" panose="00000700000000000000" pitchFamily="2" charset="-78"/>
              </a:rPr>
              <a:t>توصیه به جوانان- شناخت گذشته</a:t>
            </a:r>
            <a:endParaRPr lang="en-US" sz="3200" dirty="0">
              <a:solidFill>
                <a:srgbClr val="0070C0"/>
              </a:solidFill>
              <a:cs typeface="B Titr" panose="00000700000000000000" pitchFamily="2" charset="-78"/>
            </a:endParaRPr>
          </a:p>
        </p:txBody>
      </p:sp>
      <p:sp>
        <p:nvSpPr>
          <p:cNvPr id="3" name="Content Placeholder 2"/>
          <p:cNvSpPr>
            <a:spLocks noGrp="1"/>
          </p:cNvSpPr>
          <p:nvPr>
            <p:ph idx="1"/>
          </p:nvPr>
        </p:nvSpPr>
        <p:spPr>
          <a:xfrm>
            <a:off x="605307" y="1043189"/>
            <a:ext cx="10899305" cy="5666703"/>
          </a:xfrm>
        </p:spPr>
        <p:txBody>
          <a:bodyPr>
            <a:normAutofit fontScale="92500" lnSpcReduction="20000"/>
          </a:bodyPr>
          <a:lstStyle/>
          <a:p>
            <a:pPr algn="r" rtl="1">
              <a:lnSpc>
                <a:spcPct val="170000"/>
              </a:lnSpc>
            </a:pPr>
            <a:r>
              <a:rPr lang="ar-SA" dirty="0" smtClean="0">
                <a:cs typeface="B Titr" panose="00000700000000000000" pitchFamily="2" charset="-78"/>
              </a:rPr>
              <a:t>برای </a:t>
            </a:r>
            <a:r>
              <a:rPr lang="ar-SA" dirty="0">
                <a:cs typeface="B Titr" panose="00000700000000000000" pitchFamily="2" charset="-78"/>
              </a:rPr>
              <a:t>برداشتن گامهای استوار در آینده، باید گذشته را درست شناخت و از تجربه‌ها درس گرفت؛ اگر از این راهبرد غفلت شود، دروغها به جای حقیقت خواهند نشست و آینده مورد تهدیدهای ناشناخته قرار خواهد گرفت. </a:t>
            </a:r>
            <a:endParaRPr lang="fa-IR" dirty="0" smtClean="0">
              <a:cs typeface="B Titr" panose="00000700000000000000" pitchFamily="2" charset="-78"/>
            </a:endParaRPr>
          </a:p>
          <a:p>
            <a:pPr algn="r" rtl="1">
              <a:lnSpc>
                <a:spcPct val="170000"/>
              </a:lnSpc>
            </a:pPr>
            <a:r>
              <a:rPr lang="ar-SA" b="1" dirty="0">
                <a:cs typeface="B Titr" panose="00000700000000000000" pitchFamily="2" charset="-78"/>
              </a:rPr>
              <a:t>آغاز انقلاب و نظام اسلامی از نقطه‌ی </a:t>
            </a:r>
            <a:r>
              <a:rPr lang="ar-SA" b="1" dirty="0" smtClean="0">
                <a:cs typeface="B Titr" panose="00000700000000000000" pitchFamily="2" charset="-78"/>
              </a:rPr>
              <a:t>صفر</a:t>
            </a:r>
            <a:r>
              <a:rPr lang="fa-IR" b="1" dirty="0" smtClean="0">
                <a:cs typeface="B Titr" panose="00000700000000000000" pitchFamily="2" charset="-78"/>
              </a:rPr>
              <a:t>(همه چیز علیه ما بود و تجربه ای هم نداشتیم)</a:t>
            </a:r>
          </a:p>
          <a:p>
            <a:pPr algn="r" rtl="1">
              <a:lnSpc>
                <a:spcPct val="170000"/>
              </a:lnSpc>
            </a:pPr>
            <a:r>
              <a:rPr lang="fa-IR" b="1" dirty="0" smtClean="0">
                <a:cs typeface="B Titr" panose="00000700000000000000" pitchFamily="2" charset="-78"/>
              </a:rPr>
              <a:t>چهل سال پیش در چه وضعیتی بودیم و امروز کجا هستیم</a:t>
            </a:r>
          </a:p>
          <a:p>
            <a:pPr marL="0" indent="0" algn="r" rtl="1">
              <a:lnSpc>
                <a:spcPct val="170000"/>
              </a:lnSpc>
              <a:buNone/>
            </a:pPr>
            <a:r>
              <a:rPr lang="fa-IR" b="1" dirty="0" smtClean="0">
                <a:cs typeface="B Titr" panose="00000700000000000000" pitchFamily="2" charset="-78"/>
              </a:rPr>
              <a:t>1- ثبات و امنیت و حفظ تمامیت ارضی</a:t>
            </a:r>
          </a:p>
          <a:p>
            <a:pPr marL="0" indent="0" algn="r" rtl="1">
              <a:lnSpc>
                <a:spcPct val="170000"/>
              </a:lnSpc>
              <a:buNone/>
            </a:pPr>
            <a:r>
              <a:rPr lang="fa-IR" b="1" dirty="0" smtClean="0">
                <a:cs typeface="B Titr" panose="00000700000000000000" pitchFamily="2" charset="-78"/>
              </a:rPr>
              <a:t>2-پیشرفت در حوزه </a:t>
            </a:r>
            <a:r>
              <a:rPr lang="ar-SA" b="1" dirty="0" smtClean="0">
                <a:cs typeface="B Titr" panose="00000700000000000000" pitchFamily="2" charset="-78"/>
              </a:rPr>
              <a:t>علم </a:t>
            </a:r>
            <a:r>
              <a:rPr lang="ar-SA" b="1" dirty="0">
                <a:cs typeface="B Titr" panose="00000700000000000000" pitchFamily="2" charset="-78"/>
              </a:rPr>
              <a:t>و فنّاوری و ایجاد زیرساخت‌های حیاتی و اقتصادی و </a:t>
            </a:r>
            <a:r>
              <a:rPr lang="ar-SA" b="1" dirty="0" smtClean="0">
                <a:cs typeface="B Titr" panose="00000700000000000000" pitchFamily="2" charset="-78"/>
              </a:rPr>
              <a:t>عمرانی</a:t>
            </a:r>
            <a:endParaRPr lang="fa-IR" b="1" dirty="0" smtClean="0">
              <a:cs typeface="B Titr" panose="00000700000000000000" pitchFamily="2" charset="-78"/>
            </a:endParaRPr>
          </a:p>
          <a:p>
            <a:pPr marL="0" indent="0" algn="r" rtl="1">
              <a:lnSpc>
                <a:spcPct val="170000"/>
              </a:lnSpc>
              <a:buNone/>
            </a:pPr>
            <a:r>
              <a:rPr lang="fa-IR" b="1" dirty="0" smtClean="0">
                <a:cs typeface="B Titr" panose="00000700000000000000" pitchFamily="2" charset="-78"/>
              </a:rPr>
              <a:t>3-</a:t>
            </a:r>
            <a:r>
              <a:rPr lang="ar-SA" b="1" dirty="0">
                <a:cs typeface="B Titr" panose="00000700000000000000" pitchFamily="2" charset="-78"/>
              </a:rPr>
              <a:t>به اوج رسانیدن مشارکت مردمی و مسابقه‌ی </a:t>
            </a:r>
            <a:r>
              <a:rPr lang="ar-SA" b="1" dirty="0" smtClean="0">
                <a:cs typeface="B Titr" panose="00000700000000000000" pitchFamily="2" charset="-78"/>
              </a:rPr>
              <a:t>خدمت‌رسانی</a:t>
            </a:r>
            <a:endParaRPr lang="fa-IR" b="1" dirty="0" smtClean="0">
              <a:cs typeface="B Titr" panose="00000700000000000000" pitchFamily="2" charset="-78"/>
            </a:endParaRPr>
          </a:p>
          <a:p>
            <a:pPr marL="0" indent="0" algn="r" rtl="1">
              <a:lnSpc>
                <a:spcPct val="170000"/>
              </a:lnSpc>
              <a:buNone/>
            </a:pPr>
            <a:r>
              <a:rPr lang="fa-IR" b="1" dirty="0" smtClean="0">
                <a:cs typeface="B Titr" panose="00000700000000000000" pitchFamily="2" charset="-78"/>
              </a:rPr>
              <a:t>4-</a:t>
            </a:r>
            <a:r>
              <a:rPr lang="ar-SA" b="1" dirty="0">
                <a:cs typeface="B Titr" panose="00000700000000000000" pitchFamily="2" charset="-78"/>
              </a:rPr>
              <a:t>ارتقاء شگفت‌آور بینش سیاسی آحاد </a:t>
            </a:r>
            <a:r>
              <a:rPr lang="ar-SA" b="1" dirty="0" smtClean="0">
                <a:cs typeface="B Titr" panose="00000700000000000000" pitchFamily="2" charset="-78"/>
              </a:rPr>
              <a:t>مردم</a:t>
            </a:r>
            <a:endParaRPr lang="fa-IR" b="1" dirty="0" smtClean="0">
              <a:cs typeface="B Titr" panose="00000700000000000000" pitchFamily="2" charset="-78"/>
            </a:endParaRPr>
          </a:p>
          <a:p>
            <a:pPr marL="0" indent="0" algn="r" rtl="1">
              <a:lnSpc>
                <a:spcPct val="170000"/>
              </a:lnSpc>
              <a:buNone/>
            </a:pPr>
            <a:r>
              <a:rPr lang="fa-IR" b="1" dirty="0" smtClean="0">
                <a:cs typeface="B Titr" panose="00000700000000000000" pitchFamily="2" charset="-78"/>
              </a:rPr>
              <a:t>5-</a:t>
            </a:r>
            <a:r>
              <a:rPr lang="ar-SA" b="1" dirty="0">
                <a:cs typeface="B Titr" panose="00000700000000000000" pitchFamily="2" charset="-78"/>
              </a:rPr>
              <a:t>سنگین کردن کفه‌ی عدالت در تقسیم امکانات عمومی </a:t>
            </a:r>
            <a:r>
              <a:rPr lang="ar-SA" b="1" dirty="0" smtClean="0">
                <a:cs typeface="B Titr" panose="00000700000000000000" pitchFamily="2" charset="-78"/>
              </a:rPr>
              <a:t>کشور</a:t>
            </a:r>
            <a:endParaRPr lang="fa-IR" b="1" dirty="0" smtClean="0">
              <a:cs typeface="B Titr" panose="00000700000000000000" pitchFamily="2" charset="-78"/>
            </a:endParaRPr>
          </a:p>
          <a:p>
            <a:pPr marL="0" indent="0" algn="r" rtl="1">
              <a:lnSpc>
                <a:spcPct val="170000"/>
              </a:lnSpc>
              <a:buNone/>
            </a:pPr>
            <a:r>
              <a:rPr lang="fa-IR" b="1" dirty="0" smtClean="0">
                <a:cs typeface="B Titr" panose="00000700000000000000" pitchFamily="2" charset="-78"/>
              </a:rPr>
              <a:t>6-</a:t>
            </a:r>
            <a:r>
              <a:rPr lang="ar-SA" b="1" dirty="0">
                <a:cs typeface="B Titr" panose="00000700000000000000" pitchFamily="2" charset="-78"/>
              </a:rPr>
              <a:t>افزایش چشمگیر معنویت و اخلاق در فضای عمومی </a:t>
            </a:r>
            <a:r>
              <a:rPr lang="ar-SA" b="1" dirty="0" smtClean="0">
                <a:cs typeface="B Titr" panose="00000700000000000000" pitchFamily="2" charset="-78"/>
              </a:rPr>
              <a:t>جامعه</a:t>
            </a:r>
            <a:endParaRPr lang="fa-IR" b="1" dirty="0" smtClean="0">
              <a:cs typeface="B Titr" panose="00000700000000000000" pitchFamily="2" charset="-78"/>
            </a:endParaRPr>
          </a:p>
          <a:p>
            <a:pPr marL="0" indent="0" algn="r" rtl="1">
              <a:lnSpc>
                <a:spcPct val="170000"/>
              </a:lnSpc>
              <a:buNone/>
            </a:pPr>
            <a:r>
              <a:rPr lang="fa-IR" b="1" dirty="0" smtClean="0">
                <a:cs typeface="B Titr" panose="00000700000000000000" pitchFamily="2" charset="-78"/>
              </a:rPr>
              <a:t>7-</a:t>
            </a:r>
            <a:r>
              <a:rPr lang="ar-SA" b="1" dirty="0">
                <a:cs typeface="B Titr" panose="00000700000000000000" pitchFamily="2" charset="-78"/>
              </a:rPr>
              <a:t>ایستادگی روزافزون در برابر قلدران و زورگویان و مستکبران جهان</a:t>
            </a:r>
            <a:endParaRPr lang="fa-IR" b="1" dirty="0" smtClean="0">
              <a:cs typeface="B Titr" panose="00000700000000000000" pitchFamily="2" charset="-78"/>
            </a:endParaRPr>
          </a:p>
          <a:p>
            <a:pPr algn="r" rtl="1">
              <a:lnSpc>
                <a:spcPct val="170000"/>
              </a:lnSpc>
            </a:pPr>
            <a:endParaRPr lang="en-US" dirty="0">
              <a:cs typeface="B Titr" panose="00000700000000000000" pitchFamily="2" charset="-78"/>
            </a:endParaRPr>
          </a:p>
        </p:txBody>
      </p:sp>
    </p:spTree>
    <p:extLst>
      <p:ext uri="{BB962C8B-B14F-4D97-AF65-F5344CB8AC3E}">
        <p14:creationId xmlns:p14="http://schemas.microsoft.com/office/powerpoint/2010/main" val="38509072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dirty="0">
                <a:solidFill>
                  <a:srgbClr val="0070C0"/>
                </a:solidFill>
                <a:cs typeface="B Titr" panose="00000700000000000000" pitchFamily="2" charset="-78"/>
              </a:rPr>
              <a:t>محصول تلاش چهل‌ساله</a:t>
            </a:r>
            <a:endParaRPr lang="en-US" dirty="0">
              <a:solidFill>
                <a:srgbClr val="0070C0"/>
              </a:solidFill>
              <a:cs typeface="B Titr" panose="00000700000000000000" pitchFamily="2" charset="-78"/>
            </a:endParaRPr>
          </a:p>
        </p:txBody>
      </p:sp>
      <p:sp>
        <p:nvSpPr>
          <p:cNvPr id="3" name="Content Placeholder 2"/>
          <p:cNvSpPr>
            <a:spLocks noGrp="1"/>
          </p:cNvSpPr>
          <p:nvPr>
            <p:ph idx="1"/>
          </p:nvPr>
        </p:nvSpPr>
        <p:spPr>
          <a:xfrm>
            <a:off x="1043189" y="2133600"/>
            <a:ext cx="10715222" cy="4537656"/>
          </a:xfrm>
        </p:spPr>
        <p:txBody>
          <a:bodyPr>
            <a:noAutofit/>
          </a:bodyPr>
          <a:lstStyle/>
          <a:p>
            <a:pPr algn="r" rtl="1">
              <a:lnSpc>
                <a:spcPct val="150000"/>
              </a:lnSpc>
            </a:pPr>
            <a:r>
              <a:rPr lang="ar-SA" sz="2400" dirty="0">
                <a:cs typeface="B Titr" panose="00000700000000000000" pitchFamily="2" charset="-78"/>
              </a:rPr>
              <a:t>محصول تلاش چهل‌ساله، اکنون برابر چشم ما است: کشور و ملّتی مستقل، آزاد، مقتدر، باعزّت، متدیّن، پیشرفته در علم، انباشته از تجربه‌هایی گران‌بها، مطمئن و امیدوار، دارای تأثیر اساسی در منطقه و دارای منطق قوی در مسائل جهانی، رکورددار در شتاب پیشرفتهای علمی، ر کورددار در رسیدن به رتبه‌های بالا در دانشها و فنّاوری‌های مهم از قبیل هسته‌ای و سلّول‌های بنیادی و نانو و هوافضا و امثال آن، سرآمد در گسترش خدمات اجتماعی، سرآمد در انگیزه‌های جهادی میان جوانان، سرآمد در جمعیّت جوان کارآمد، و بسی ویژگی‌های افتخارآمیز دیگر که همگی محصول انقلاب و نتیجه‌ی جهت‌گیری‌های انقلابی و جهادی است.</a:t>
            </a:r>
            <a:endParaRPr lang="en-US" sz="2400" dirty="0">
              <a:cs typeface="B Titr" panose="00000700000000000000" pitchFamily="2" charset="-78"/>
            </a:endParaRPr>
          </a:p>
        </p:txBody>
      </p:sp>
    </p:spTree>
    <p:extLst>
      <p:ext uri="{BB962C8B-B14F-4D97-AF65-F5344CB8AC3E}">
        <p14:creationId xmlns:p14="http://schemas.microsoft.com/office/powerpoint/2010/main" val="1570029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3347" y="624110"/>
            <a:ext cx="9521266" cy="1280890"/>
          </a:xfrm>
        </p:spPr>
        <p:txBody>
          <a:bodyPr>
            <a:normAutofit/>
          </a:bodyPr>
          <a:lstStyle/>
          <a:p>
            <a:pPr algn="r" rtl="1"/>
            <a:r>
              <a:rPr lang="fa-IR" sz="3200" dirty="0" smtClean="0">
                <a:solidFill>
                  <a:srgbClr val="0070C0"/>
                </a:solidFill>
                <a:cs typeface="B Titr" panose="00000700000000000000" pitchFamily="2" charset="-78"/>
              </a:rPr>
              <a:t>چالش با استکبار هنوز ادامه دارد ولی با تفاوتی </a:t>
            </a:r>
            <a:r>
              <a:rPr lang="fa-IR" sz="3200" dirty="0" smtClean="0">
                <a:solidFill>
                  <a:srgbClr val="0070C0"/>
                </a:solidFill>
                <a:cs typeface="B Titr" panose="00000700000000000000" pitchFamily="2" charset="-78"/>
              </a:rPr>
              <a:t>معنادار</a:t>
            </a:r>
            <a:endParaRPr lang="en-US" sz="3200" dirty="0">
              <a:solidFill>
                <a:srgbClr val="0070C0"/>
              </a:solidFill>
              <a:cs typeface="B Titr" panose="00000700000000000000" pitchFamily="2" charset="-78"/>
            </a:endParaRPr>
          </a:p>
        </p:txBody>
      </p:sp>
      <p:sp>
        <p:nvSpPr>
          <p:cNvPr id="3" name="Content Placeholder 2"/>
          <p:cNvSpPr>
            <a:spLocks noGrp="1"/>
          </p:cNvSpPr>
          <p:nvPr>
            <p:ph idx="1"/>
          </p:nvPr>
        </p:nvSpPr>
        <p:spPr>
          <a:xfrm>
            <a:off x="927279" y="1558343"/>
            <a:ext cx="10844011" cy="5100033"/>
          </a:xfrm>
        </p:spPr>
        <p:txBody>
          <a:bodyPr/>
          <a:lstStyle/>
          <a:p>
            <a:pPr algn="r" rtl="1">
              <a:lnSpc>
                <a:spcPct val="150000"/>
              </a:lnSpc>
            </a:pPr>
            <a:r>
              <a:rPr lang="ar-SA" dirty="0">
                <a:cs typeface="B Titr" panose="00000700000000000000" pitchFamily="2" charset="-78"/>
              </a:rPr>
              <a:t>آن روز چالش با آمریکا بر سر کوتاه کردن دست عمّال بیگانه یا تعطیلی سفارت رژیم صهیونیستی در تهران یا رسوا کردن لانه‌ی جاسوسی بود، امروز چالش بر سرِ حضور ایران مقتدر در مرزهای رژیم صهیونیستی و برچیدن بساط نفوذ نامشروع آمریکا از </a:t>
            </a:r>
            <a:r>
              <a:rPr lang="ar-SA" u="sng" dirty="0">
                <a:cs typeface="B Titr" panose="00000700000000000000" pitchFamily="2" charset="-78"/>
                <a:hlinkClick r:id="rId2"/>
              </a:rPr>
              <a:t>منطقه‌ی غرب </a:t>
            </a:r>
            <a:r>
              <a:rPr lang="ar-SA" u="sng" dirty="0" smtClean="0">
                <a:cs typeface="B Titr" panose="00000700000000000000" pitchFamily="2" charset="-78"/>
                <a:hlinkClick r:id="rId2"/>
              </a:rPr>
              <a:t>آسیا</a:t>
            </a:r>
            <a:r>
              <a:rPr lang="fa-IR" u="sng" dirty="0" smtClean="0">
                <a:cs typeface="B Titr" panose="00000700000000000000" pitchFamily="2" charset="-78"/>
              </a:rPr>
              <a:t> </a:t>
            </a:r>
            <a:r>
              <a:rPr lang="ar-SA" dirty="0" smtClean="0">
                <a:cs typeface="B Titr" panose="00000700000000000000" pitchFamily="2" charset="-78"/>
              </a:rPr>
              <a:t>و </a:t>
            </a:r>
            <a:r>
              <a:rPr lang="ar-SA" dirty="0">
                <a:cs typeface="B Titr" panose="00000700000000000000" pitchFamily="2" charset="-78"/>
              </a:rPr>
              <a:t>حمایت جمهوری اسلامی از مبارزات مجاهدان فلسطینی در قلب سرزمین‌های اشغالی و دفاع از پرچم برافراشته‌ی حزب‌الله و </a:t>
            </a:r>
            <a:r>
              <a:rPr lang="ar-SA" u="sng" dirty="0">
                <a:cs typeface="B Titr" panose="00000700000000000000" pitchFamily="2" charset="-78"/>
                <a:hlinkClick r:id="rId3"/>
              </a:rPr>
              <a:t>مقاومت </a:t>
            </a:r>
            <a:r>
              <a:rPr lang="ar-SA" dirty="0">
                <a:cs typeface="B Titr" panose="00000700000000000000" pitchFamily="2" charset="-78"/>
              </a:rPr>
              <a:t>در سراسر این منطقه </a:t>
            </a:r>
            <a:r>
              <a:rPr lang="ar-SA" dirty="0" smtClean="0">
                <a:cs typeface="B Titr" panose="00000700000000000000" pitchFamily="2" charset="-78"/>
              </a:rPr>
              <a:t>است</a:t>
            </a:r>
            <a:endParaRPr lang="fa-IR" dirty="0" smtClean="0">
              <a:cs typeface="B Titr" panose="00000700000000000000" pitchFamily="2" charset="-78"/>
            </a:endParaRPr>
          </a:p>
          <a:p>
            <a:pPr algn="r" rtl="1">
              <a:lnSpc>
                <a:spcPct val="150000"/>
              </a:lnSpc>
            </a:pPr>
            <a:r>
              <a:rPr lang="ar-SA" dirty="0">
                <a:cs typeface="B Titr" panose="00000700000000000000" pitchFamily="2" charset="-78"/>
              </a:rPr>
              <a:t>آن روز، مشکل غرب جلوگیری از خرید تسلیحات ابتدایی برای ایران بود،‌ امروز مشکل او جلوگیری از انتقال سلاحهای پیشرفته‌ی ایرانی به نیروهای مقاومت است</a:t>
            </a:r>
            <a:r>
              <a:rPr lang="ar-SA" dirty="0" smtClean="0">
                <a:cs typeface="B Titr" panose="00000700000000000000" pitchFamily="2" charset="-78"/>
              </a:rPr>
              <a:t>.</a:t>
            </a:r>
            <a:endParaRPr lang="fa-IR" dirty="0" smtClean="0">
              <a:cs typeface="B Titr" panose="00000700000000000000" pitchFamily="2" charset="-78"/>
            </a:endParaRPr>
          </a:p>
          <a:p>
            <a:pPr algn="r" rtl="1">
              <a:lnSpc>
                <a:spcPct val="150000"/>
              </a:lnSpc>
            </a:pPr>
            <a:r>
              <a:rPr lang="ar-SA" dirty="0">
                <a:cs typeface="B Titr" panose="00000700000000000000" pitchFamily="2" charset="-78"/>
              </a:rPr>
              <a:t>آن روز گمان آمریکا آن بود که با چند ایرانی خودفروخته یا با چند هواپیما و بالگرد خواهد توانست بر نظام اسلامی و ملّت ایران فائق آید، امروز برای مقابله‌ی سیاسی و امنیّتی با جمهوری اسلامی، خود را محتاج به یک ائتلاف بزرگ از ده‌ها دولت معاند یا مرعوب میبیند و البتّه باز هم در رویارویی، شکست میخورد.</a:t>
            </a:r>
            <a:endParaRPr lang="en-US" dirty="0">
              <a:cs typeface="B Titr" panose="00000700000000000000" pitchFamily="2" charset="-78"/>
            </a:endParaRPr>
          </a:p>
        </p:txBody>
      </p:sp>
    </p:spTree>
    <p:extLst>
      <p:ext uri="{BB962C8B-B14F-4D97-AF65-F5344CB8AC3E}">
        <p14:creationId xmlns:p14="http://schemas.microsoft.com/office/powerpoint/2010/main" val="3759903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0070C0"/>
                </a:solidFill>
                <a:cs typeface="B Titr" panose="00000700000000000000" pitchFamily="2" charset="-78"/>
              </a:rPr>
              <a:t>علل مشکلات موجود در کشور</a:t>
            </a:r>
            <a:endParaRPr lang="en-US" dirty="0">
              <a:solidFill>
                <a:srgbClr val="0070C0"/>
              </a:solidFill>
              <a:cs typeface="B Titr" panose="00000700000000000000" pitchFamily="2" charset="-78"/>
            </a:endParaRPr>
          </a:p>
        </p:txBody>
      </p:sp>
      <p:sp>
        <p:nvSpPr>
          <p:cNvPr id="3" name="Content Placeholder 2"/>
          <p:cNvSpPr>
            <a:spLocks noGrp="1"/>
          </p:cNvSpPr>
          <p:nvPr>
            <p:ph idx="1"/>
          </p:nvPr>
        </p:nvSpPr>
        <p:spPr/>
        <p:txBody>
          <a:bodyPr/>
          <a:lstStyle/>
          <a:p>
            <a:pPr algn="r" rtl="1"/>
            <a:r>
              <a:rPr lang="fa-IR" dirty="0" smtClean="0">
                <a:cs typeface="B Titr" panose="00000700000000000000" pitchFamily="2" charset="-78"/>
              </a:rPr>
              <a:t>1- وابستگی اقتصاد به نفت</a:t>
            </a:r>
          </a:p>
          <a:p>
            <a:pPr algn="r" rtl="1"/>
            <a:r>
              <a:rPr lang="fa-IR" dirty="0" smtClean="0">
                <a:cs typeface="B Titr" panose="00000700000000000000" pitchFamily="2" charset="-78"/>
              </a:rPr>
              <a:t>2-عدم ثبات سیاست های اقتصادی</a:t>
            </a:r>
          </a:p>
          <a:p>
            <a:pPr algn="r" rtl="1"/>
            <a:r>
              <a:rPr lang="fa-IR" dirty="0" smtClean="0">
                <a:cs typeface="B Titr" panose="00000700000000000000" pitchFamily="2" charset="-78"/>
              </a:rPr>
              <a:t>3- دولتی بودن بخش هایی که در حیطه وظایف دولت نیست</a:t>
            </a:r>
          </a:p>
          <a:p>
            <a:pPr algn="r" rtl="1"/>
            <a:r>
              <a:rPr lang="fa-IR" dirty="0" smtClean="0">
                <a:cs typeface="B Titr" panose="00000700000000000000" pitchFamily="2" charset="-78"/>
              </a:rPr>
              <a:t>4- وجود هزینه های زائد و مسرفانه در بخش هایی از دستگاه های حکومتی</a:t>
            </a:r>
          </a:p>
          <a:p>
            <a:pPr algn="r" rtl="1"/>
            <a:r>
              <a:rPr lang="fa-IR" dirty="0" smtClean="0">
                <a:cs typeface="B Titr" panose="00000700000000000000" pitchFamily="2" charset="-78"/>
              </a:rPr>
              <a:t>5- استفاده اندک از ظرفیت نیروی انسانی کشور</a:t>
            </a:r>
          </a:p>
          <a:p>
            <a:pPr algn="r" rtl="1"/>
            <a:r>
              <a:rPr lang="fa-IR" dirty="0" smtClean="0">
                <a:cs typeface="B Titr" panose="00000700000000000000" pitchFamily="2" charset="-78"/>
              </a:rPr>
              <a:t>6- نگاه به خارج و نه به توان داخلی کشور</a:t>
            </a:r>
          </a:p>
          <a:p>
            <a:pPr algn="r" rtl="1"/>
            <a:r>
              <a:rPr lang="fa-IR" dirty="0" smtClean="0">
                <a:cs typeface="B Titr" panose="00000700000000000000" pitchFamily="2" charset="-78"/>
              </a:rPr>
              <a:t>7- بودجه بندی معیوب و نا متوازن</a:t>
            </a:r>
          </a:p>
          <a:p>
            <a:pPr algn="r" rtl="1"/>
            <a:r>
              <a:rPr lang="fa-IR" dirty="0" smtClean="0">
                <a:cs typeface="B Titr" panose="00000700000000000000" pitchFamily="2" charset="-78"/>
              </a:rPr>
              <a:t>8- تحریم های خارجی</a:t>
            </a:r>
            <a:endParaRPr lang="en-US" dirty="0">
              <a:cs typeface="B Titr" panose="00000700000000000000" pitchFamily="2" charset="-78"/>
            </a:endParaRPr>
          </a:p>
        </p:txBody>
      </p:sp>
    </p:spTree>
    <p:extLst>
      <p:ext uri="{BB962C8B-B14F-4D97-AF65-F5344CB8AC3E}">
        <p14:creationId xmlns:p14="http://schemas.microsoft.com/office/powerpoint/2010/main" val="3146437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smtClean="0">
                <a:solidFill>
                  <a:srgbClr val="0070C0"/>
                </a:solidFill>
                <a:cs typeface="B Titr" panose="00000700000000000000" pitchFamily="2" charset="-78"/>
              </a:rPr>
              <a:t>راه حل: حاکمیت تفکر انقلابی و جهادی در مدیریت کشور</a:t>
            </a:r>
            <a:endParaRPr lang="en-US" sz="3200" dirty="0">
              <a:solidFill>
                <a:srgbClr val="0070C0"/>
              </a:solidFill>
              <a:cs typeface="B Titr" panose="00000700000000000000" pitchFamily="2" charset="-78"/>
            </a:endParaRPr>
          </a:p>
        </p:txBody>
      </p:sp>
      <p:sp>
        <p:nvSpPr>
          <p:cNvPr id="3" name="Content Placeholder 2"/>
          <p:cNvSpPr>
            <a:spLocks noGrp="1"/>
          </p:cNvSpPr>
          <p:nvPr>
            <p:ph idx="1"/>
          </p:nvPr>
        </p:nvSpPr>
        <p:spPr>
          <a:xfrm>
            <a:off x="1867437" y="2133600"/>
            <a:ext cx="9637175" cy="3777622"/>
          </a:xfrm>
        </p:spPr>
        <p:txBody>
          <a:bodyPr>
            <a:normAutofit/>
          </a:bodyPr>
          <a:lstStyle/>
          <a:p>
            <a:pPr algn="r" rtl="1">
              <a:lnSpc>
                <a:spcPct val="200000"/>
              </a:lnSpc>
            </a:pPr>
            <a:r>
              <a:rPr lang="ar-SA" sz="2000" dirty="0">
                <a:cs typeface="B Titr" panose="00000700000000000000" pitchFamily="2" charset="-78"/>
              </a:rPr>
              <a:t>بدانید که اگر بی‌توجّهی به شعارهای انقلاب و غفلت از جریان انقلابی در برهه‌هایی از تاریخ چهل‌ساله نمیبود -که متأسّفانه بود و خسارت‌بار هم بود- بی‌شک دستاوردهای انقلاب از این بسی بیشتر و کشور در مسیر رسیدن به آرمانهای بزرگ بسی جلوتر بود و بسیاری از مشکلات کنونی وجود نمیداشت</a:t>
            </a:r>
            <a:r>
              <a:rPr lang="en-US" sz="2000" dirty="0">
                <a:cs typeface="B Titr" panose="00000700000000000000" pitchFamily="2" charset="-78"/>
              </a:rPr>
              <a:t>.</a:t>
            </a:r>
            <a:br>
              <a:rPr lang="en-US" sz="2000" dirty="0">
                <a:cs typeface="B Titr" panose="00000700000000000000" pitchFamily="2" charset="-78"/>
              </a:rPr>
            </a:br>
            <a:endParaRPr lang="en-US" sz="2000" dirty="0">
              <a:cs typeface="B Titr" panose="00000700000000000000" pitchFamily="2" charset="-78"/>
            </a:endParaRPr>
          </a:p>
        </p:txBody>
      </p:sp>
    </p:spTree>
    <p:extLst>
      <p:ext uri="{BB962C8B-B14F-4D97-AF65-F5344CB8AC3E}">
        <p14:creationId xmlns:p14="http://schemas.microsoft.com/office/powerpoint/2010/main" val="2682324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smtClean="0">
                <a:solidFill>
                  <a:srgbClr val="0070C0"/>
                </a:solidFill>
                <a:cs typeface="B Titr" panose="00000700000000000000" pitchFamily="2" charset="-78"/>
              </a:rPr>
              <a:t>دو توصیه به نسل جوان برای ادامه مسیر پر افتخار انقلاب</a:t>
            </a:r>
            <a:endParaRPr lang="en-US" sz="3200" dirty="0">
              <a:solidFill>
                <a:srgbClr val="0070C0"/>
              </a:solidFill>
              <a:cs typeface="B Titr" panose="00000700000000000000" pitchFamily="2" charset="-78"/>
            </a:endParaRPr>
          </a:p>
        </p:txBody>
      </p:sp>
      <p:sp>
        <p:nvSpPr>
          <p:cNvPr id="3" name="Content Placeholder 2"/>
          <p:cNvSpPr>
            <a:spLocks noGrp="1"/>
          </p:cNvSpPr>
          <p:nvPr>
            <p:ph idx="1"/>
          </p:nvPr>
        </p:nvSpPr>
        <p:spPr>
          <a:xfrm>
            <a:off x="862885" y="2133600"/>
            <a:ext cx="10641727" cy="3777622"/>
          </a:xfrm>
        </p:spPr>
        <p:txBody>
          <a:bodyPr>
            <a:normAutofit/>
          </a:bodyPr>
          <a:lstStyle/>
          <a:p>
            <a:pPr algn="r" rtl="1">
              <a:lnSpc>
                <a:spcPct val="200000"/>
              </a:lnSpc>
            </a:pPr>
            <a:r>
              <a:rPr lang="fa-IR" sz="2000" dirty="0" smtClean="0">
                <a:cs typeface="B Titr" panose="00000700000000000000" pitchFamily="2" charset="-78"/>
              </a:rPr>
              <a:t>1- شناخت ظرفیت های عظم مادی و معنوی کشور- کلید حا مشگلات در داخل کشور است.</a:t>
            </a:r>
          </a:p>
          <a:p>
            <a:pPr algn="r" rtl="1">
              <a:lnSpc>
                <a:spcPct val="200000"/>
              </a:lnSpc>
            </a:pPr>
            <a:r>
              <a:rPr lang="fa-IR" sz="2000" dirty="0" smtClean="0">
                <a:cs typeface="B Titr" panose="00000700000000000000" pitchFamily="2" charset="-78"/>
              </a:rPr>
              <a:t>2- نگاه امیدوارانه و خوشبینانه به آینده کشور- </a:t>
            </a:r>
            <a:r>
              <a:rPr lang="ar-SA" sz="2000" dirty="0">
                <a:cs typeface="B Titr" panose="00000700000000000000" pitchFamily="2" charset="-78"/>
              </a:rPr>
              <a:t>بدون این کلید اساسیِ همه‌ی قفلها، هیچ گامی نمیتوان برداشت.</a:t>
            </a:r>
            <a:r>
              <a:rPr lang="fa-IR" sz="2000" dirty="0" smtClean="0">
                <a:cs typeface="B Titr" panose="00000700000000000000" pitchFamily="2" charset="-78"/>
              </a:rPr>
              <a:t> </a:t>
            </a:r>
            <a:endParaRPr lang="en-US" sz="2000" dirty="0">
              <a:cs typeface="B Titr" panose="00000700000000000000" pitchFamily="2" charset="-78"/>
            </a:endParaRPr>
          </a:p>
        </p:txBody>
      </p:sp>
    </p:spTree>
    <p:extLst>
      <p:ext uri="{BB962C8B-B14F-4D97-AF65-F5344CB8AC3E}">
        <p14:creationId xmlns:p14="http://schemas.microsoft.com/office/powerpoint/2010/main" val="1285106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0070C0"/>
                </a:solidFill>
                <a:cs typeface="B Titr" panose="00000700000000000000" pitchFamily="2" charset="-78"/>
              </a:rPr>
              <a:t>نقشه راه آینده کشور- تلاش در 7 حوزه اساسی</a:t>
            </a:r>
            <a:endParaRPr lang="en-US" dirty="0">
              <a:solidFill>
                <a:srgbClr val="0070C0"/>
              </a:solidFill>
              <a:cs typeface="B Titr" panose="00000700000000000000" pitchFamily="2" charset="-78"/>
            </a:endParaRPr>
          </a:p>
        </p:txBody>
      </p:sp>
      <p:sp>
        <p:nvSpPr>
          <p:cNvPr id="3" name="Content Placeholder 2"/>
          <p:cNvSpPr>
            <a:spLocks noGrp="1"/>
          </p:cNvSpPr>
          <p:nvPr>
            <p:ph idx="1"/>
          </p:nvPr>
        </p:nvSpPr>
        <p:spPr>
          <a:xfrm>
            <a:off x="2589212" y="1905000"/>
            <a:ext cx="8915400" cy="4637468"/>
          </a:xfrm>
        </p:spPr>
        <p:txBody>
          <a:bodyPr>
            <a:normAutofit/>
          </a:bodyPr>
          <a:lstStyle/>
          <a:p>
            <a:pPr algn="r" rtl="1">
              <a:lnSpc>
                <a:spcPct val="150000"/>
              </a:lnSpc>
            </a:pPr>
            <a:r>
              <a:rPr lang="fa-IR" sz="2000" dirty="0" smtClean="0">
                <a:cs typeface="B Titr" panose="00000700000000000000" pitchFamily="2" charset="-78"/>
              </a:rPr>
              <a:t>1- علم و پژوهش</a:t>
            </a:r>
          </a:p>
          <a:p>
            <a:pPr algn="r" rtl="1">
              <a:lnSpc>
                <a:spcPct val="150000"/>
              </a:lnSpc>
            </a:pPr>
            <a:r>
              <a:rPr lang="fa-IR" sz="2000" dirty="0" smtClean="0">
                <a:cs typeface="B Titr" panose="00000700000000000000" pitchFamily="2" charset="-78"/>
              </a:rPr>
              <a:t>2- معنویت و اخلاق</a:t>
            </a:r>
          </a:p>
          <a:p>
            <a:pPr algn="r" rtl="1">
              <a:lnSpc>
                <a:spcPct val="150000"/>
              </a:lnSpc>
            </a:pPr>
            <a:r>
              <a:rPr lang="fa-IR" sz="2000" dirty="0" smtClean="0">
                <a:cs typeface="B Titr" panose="00000700000000000000" pitchFamily="2" charset="-78"/>
              </a:rPr>
              <a:t>3- اقتصاد قوی</a:t>
            </a:r>
          </a:p>
          <a:p>
            <a:pPr algn="r" rtl="1">
              <a:lnSpc>
                <a:spcPct val="150000"/>
              </a:lnSpc>
            </a:pPr>
            <a:r>
              <a:rPr lang="fa-IR" sz="2000" dirty="0" smtClean="0">
                <a:cs typeface="B Titr" panose="00000700000000000000" pitchFamily="2" charset="-78"/>
              </a:rPr>
              <a:t>4- عدالت و مبارزه با فساد</a:t>
            </a:r>
          </a:p>
          <a:p>
            <a:pPr algn="r" rtl="1">
              <a:lnSpc>
                <a:spcPct val="150000"/>
              </a:lnSpc>
            </a:pPr>
            <a:r>
              <a:rPr lang="fa-IR" sz="2000" dirty="0" smtClean="0">
                <a:cs typeface="B Titr" panose="00000700000000000000" pitchFamily="2" charset="-78"/>
              </a:rPr>
              <a:t>5- استقلال و آزادی</a:t>
            </a:r>
          </a:p>
          <a:p>
            <a:pPr algn="r" rtl="1">
              <a:lnSpc>
                <a:spcPct val="150000"/>
              </a:lnSpc>
            </a:pPr>
            <a:r>
              <a:rPr lang="fa-IR" sz="2000" dirty="0" smtClean="0">
                <a:cs typeface="B Titr" panose="00000700000000000000" pitchFamily="2" charset="-78"/>
              </a:rPr>
              <a:t>6- عزت ملی، روابط خارجی، مرزبندی با دشمن</a:t>
            </a:r>
          </a:p>
          <a:p>
            <a:pPr algn="r" rtl="1">
              <a:lnSpc>
                <a:spcPct val="150000"/>
              </a:lnSpc>
            </a:pPr>
            <a:r>
              <a:rPr lang="fa-IR" sz="2000" dirty="0" smtClean="0">
                <a:cs typeface="B Titr" panose="00000700000000000000" pitchFamily="2" charset="-78"/>
              </a:rPr>
              <a:t>7- سبک زندگی اسلامی</a:t>
            </a:r>
            <a:endParaRPr lang="en-US" sz="2000" dirty="0">
              <a:cs typeface="B Titr" panose="00000700000000000000" pitchFamily="2" charset="-78"/>
            </a:endParaRPr>
          </a:p>
        </p:txBody>
      </p:sp>
    </p:spTree>
    <p:extLst>
      <p:ext uri="{BB962C8B-B14F-4D97-AF65-F5344CB8AC3E}">
        <p14:creationId xmlns:p14="http://schemas.microsoft.com/office/powerpoint/2010/main" val="831929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6671" y="2299448"/>
            <a:ext cx="5136776" cy="3872752"/>
          </a:xfrm>
        </p:spPr>
        <p:txBody>
          <a:bodyPr>
            <a:normAutofit/>
          </a:bodyPr>
          <a:lstStyle/>
          <a:p>
            <a:pPr algn="ctr" rtl="1">
              <a:lnSpc>
                <a:spcPct val="150000"/>
              </a:lnSpc>
            </a:pPr>
            <a:r>
              <a:rPr lang="fa-IR" dirty="0" smtClean="0">
                <a:cs typeface="B Titr" panose="00000700000000000000" pitchFamily="2" charset="-78"/>
              </a:rPr>
              <a:t>بنده می دانم که خداوند متعال اراده فرموده است که این ملت را به عالی ترین درجات برساند.</a:t>
            </a:r>
            <a:endParaRPr lang="en-US" dirty="0">
              <a:cs typeface="B Titr" panose="00000700000000000000" pitchFamily="2" charset="-78"/>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flipH="1">
            <a:off x="0" y="121024"/>
            <a:ext cx="5970494" cy="6736975"/>
          </a:xfrm>
        </p:spPr>
      </p:pic>
    </p:spTree>
    <p:extLst>
      <p:ext uri="{BB962C8B-B14F-4D97-AF65-F5344CB8AC3E}">
        <p14:creationId xmlns:p14="http://schemas.microsoft.com/office/powerpoint/2010/main" val="719543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225" y="624110"/>
            <a:ext cx="9508387" cy="1280890"/>
          </a:xfrm>
        </p:spPr>
        <p:txBody>
          <a:bodyPr>
            <a:normAutofit/>
          </a:bodyPr>
          <a:lstStyle/>
          <a:p>
            <a:pPr algn="r" rtl="1"/>
            <a:r>
              <a:rPr lang="fa-IR" sz="2800" dirty="0" smtClean="0">
                <a:solidFill>
                  <a:srgbClr val="0070C0"/>
                </a:solidFill>
                <a:cs typeface="B Titr" panose="00000700000000000000" pitchFamily="2" charset="-78"/>
              </a:rPr>
              <a:t>توصیه مقام معظم رهبری درباره بیانیه «گام دوم» به آیت الله شب زنده دار</a:t>
            </a:r>
            <a:endParaRPr lang="en-US" sz="2800" dirty="0">
              <a:solidFill>
                <a:srgbClr val="0070C0"/>
              </a:solidFill>
              <a:cs typeface="B Titr" panose="00000700000000000000" pitchFamily="2" charset="-78"/>
            </a:endParaRPr>
          </a:p>
        </p:txBody>
      </p:sp>
      <p:sp>
        <p:nvSpPr>
          <p:cNvPr id="3" name="Content Placeholder 2"/>
          <p:cNvSpPr>
            <a:spLocks noGrp="1"/>
          </p:cNvSpPr>
          <p:nvPr>
            <p:ph idx="1"/>
          </p:nvPr>
        </p:nvSpPr>
        <p:spPr>
          <a:xfrm>
            <a:off x="1711280" y="1589088"/>
            <a:ext cx="9508387" cy="3777622"/>
          </a:xfrm>
        </p:spPr>
        <p:txBody>
          <a:bodyPr>
            <a:normAutofit/>
          </a:bodyPr>
          <a:lstStyle/>
          <a:p>
            <a:pPr algn="r" rtl="1">
              <a:lnSpc>
                <a:spcPct val="200000"/>
              </a:lnSpc>
            </a:pPr>
            <a:r>
              <a:rPr lang="fa-IR" sz="2000" dirty="0" smtClean="0">
                <a:cs typeface="B Titr" panose="00000700000000000000" pitchFamily="2" charset="-78"/>
              </a:rPr>
              <a:t>من روی این بیانیه خیلی زحمت کشیدم...</a:t>
            </a:r>
          </a:p>
          <a:p>
            <a:pPr marL="0" indent="0" algn="r" rtl="1">
              <a:lnSpc>
                <a:spcPct val="200000"/>
              </a:lnSpc>
              <a:buNone/>
            </a:pPr>
            <a:r>
              <a:rPr lang="fa-IR" sz="2000" dirty="0" smtClean="0">
                <a:cs typeface="B Titr" panose="00000700000000000000" pitchFamily="2" charset="-78"/>
              </a:rPr>
              <a:t>من بنای بر این ندارم که اگر چیزی نوشتم یا مطلبی می گویم از دیگران درخواست کنم که روی آن کار کنند، ولی راجع به این می گویم این کار را بکنید.</a:t>
            </a:r>
            <a:endParaRPr lang="en-US" sz="2000" dirty="0">
              <a:cs typeface="B Titr" panose="00000700000000000000" pitchFamily="2" charset="-78"/>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8724" y="3578182"/>
            <a:ext cx="1654175" cy="2062205"/>
          </a:xfrm>
          <a:prstGeom prst="rect">
            <a:avLst/>
          </a:prstGeom>
        </p:spPr>
      </p:pic>
    </p:spTree>
    <p:extLst>
      <p:ext uri="{BB962C8B-B14F-4D97-AF65-F5344CB8AC3E}">
        <p14:creationId xmlns:p14="http://schemas.microsoft.com/office/powerpoint/2010/main" val="1905407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cs typeface="B Titr" panose="00000700000000000000" pitchFamily="2" charset="-78"/>
              </a:rPr>
              <a:t>مقدمه: </a:t>
            </a:r>
            <a:r>
              <a:rPr lang="fa-IR" dirty="0" smtClean="0">
                <a:solidFill>
                  <a:srgbClr val="0070C0"/>
                </a:solidFill>
                <a:cs typeface="B Titr" panose="00000700000000000000" pitchFamily="2" charset="-78"/>
              </a:rPr>
              <a:t>تشکیل حکومت دینی</a:t>
            </a:r>
            <a:endParaRPr lang="en-US" dirty="0">
              <a:solidFill>
                <a:srgbClr val="0070C0"/>
              </a:solidFill>
              <a:cs typeface="B Titr" panose="00000700000000000000" pitchFamily="2" charset="-78"/>
            </a:endParaRPr>
          </a:p>
        </p:txBody>
      </p:sp>
      <p:sp>
        <p:nvSpPr>
          <p:cNvPr id="3" name="Content Placeholder 2"/>
          <p:cNvSpPr>
            <a:spLocks noGrp="1"/>
          </p:cNvSpPr>
          <p:nvPr>
            <p:ph idx="1"/>
          </p:nvPr>
        </p:nvSpPr>
        <p:spPr>
          <a:xfrm>
            <a:off x="1043189" y="1725769"/>
            <a:ext cx="10663707" cy="4546241"/>
          </a:xfrm>
        </p:spPr>
        <p:txBody>
          <a:bodyPr>
            <a:noAutofit/>
          </a:bodyPr>
          <a:lstStyle/>
          <a:p>
            <a:pPr algn="r" rtl="1">
              <a:lnSpc>
                <a:spcPct val="150000"/>
              </a:lnSpc>
            </a:pPr>
            <a:r>
              <a:rPr lang="fa-IR" sz="2000" dirty="0" smtClean="0">
                <a:cs typeface="B Titr" panose="00000700000000000000" pitchFamily="2" charset="-78"/>
              </a:rPr>
              <a:t>یکی از بزرگترین اهداف تمام انبیاء و اولیای الهی استقرار حکومت دینی بر روی زمین بوده است.</a:t>
            </a:r>
          </a:p>
          <a:p>
            <a:pPr algn="r" rtl="1">
              <a:lnSpc>
                <a:spcPct val="150000"/>
              </a:lnSpc>
            </a:pPr>
            <a:r>
              <a:rPr lang="fa-IR" sz="2000" dirty="0" smtClean="0">
                <a:solidFill>
                  <a:srgbClr val="0070C0"/>
                </a:solidFill>
                <a:cs typeface="B Titr" panose="00000700000000000000" pitchFamily="2" charset="-78"/>
              </a:rPr>
              <a:t>«...فَبَعَثَ </a:t>
            </a:r>
            <a:r>
              <a:rPr lang="fa-IR" sz="2000" dirty="0">
                <a:solidFill>
                  <a:srgbClr val="0070C0"/>
                </a:solidFill>
                <a:cs typeface="B Titr" panose="00000700000000000000" pitchFamily="2" charset="-78"/>
              </a:rPr>
              <a:t>اللَّهُ النَّبِيِّينَ مُبَشِّرِينَ وَمُنْذِرِينَ وَأَنْزَلَ مَعَهُمُ الْكِتَابَ بِالْحَقِّ لِيَحْكُمَ بَيْنَ </a:t>
            </a:r>
            <a:r>
              <a:rPr lang="fa-IR" sz="2000" dirty="0" smtClean="0">
                <a:solidFill>
                  <a:srgbClr val="0070C0"/>
                </a:solidFill>
                <a:cs typeface="B Titr" panose="00000700000000000000" pitchFamily="2" charset="-78"/>
              </a:rPr>
              <a:t>النَّاسِ...» بقره/213</a:t>
            </a:r>
          </a:p>
          <a:p>
            <a:pPr marL="0" indent="0" algn="r" rtl="1">
              <a:lnSpc>
                <a:spcPct val="150000"/>
              </a:lnSpc>
              <a:buNone/>
            </a:pPr>
            <a:r>
              <a:rPr lang="fa-IR" sz="2000" dirty="0" smtClean="0">
                <a:cs typeface="B Titr" panose="00000700000000000000" pitchFamily="2" charset="-78"/>
              </a:rPr>
              <a:t>در طول تاریخ اسلام پیامبر اکرم صل الله علیه و آله و ائمه معصومین علیهم السلام موفق شدند حدود 15 سال حکومت اسلامی تشکیل دهند.</a:t>
            </a:r>
          </a:p>
          <a:p>
            <a:pPr marL="0" indent="0" algn="r" rtl="1">
              <a:lnSpc>
                <a:spcPct val="150000"/>
              </a:lnSpc>
              <a:buNone/>
            </a:pPr>
            <a:r>
              <a:rPr lang="fa-IR" sz="2000" dirty="0" smtClean="0">
                <a:cs typeface="B Titr" panose="00000700000000000000" pitchFamily="2" charset="-78"/>
              </a:rPr>
              <a:t>امروز به برکت انقلاب اسلامی 40 سال است که حکومت اسلامی در این کشور مستقر شده است.</a:t>
            </a:r>
          </a:p>
          <a:p>
            <a:pPr marL="0" indent="0" algn="r" rtl="1">
              <a:lnSpc>
                <a:spcPct val="160000"/>
              </a:lnSpc>
              <a:buNone/>
            </a:pPr>
            <a:r>
              <a:rPr lang="fa-IR" sz="2000" dirty="0">
                <a:solidFill>
                  <a:srgbClr val="00B050"/>
                </a:solidFill>
                <a:cs typeface="B Titr"/>
              </a:rPr>
              <a:t>انقلاب اسلامی آرزوی همه ی انبیاء و اولیای الهی(تشکیل حکومت دینی) را محقق کرد.</a:t>
            </a:r>
          </a:p>
          <a:p>
            <a:pPr marL="0" indent="0" algn="r" rtl="1">
              <a:lnSpc>
                <a:spcPct val="160000"/>
              </a:lnSpc>
              <a:buNone/>
            </a:pPr>
            <a:r>
              <a:rPr lang="fa-IR" sz="2000" dirty="0">
                <a:solidFill>
                  <a:schemeClr val="tx1"/>
                </a:solidFill>
                <a:cs typeface="B Titr"/>
              </a:rPr>
              <a:t>و به همین جهت است که حضرت امام خمینی(ره) فرمودند: </a:t>
            </a:r>
            <a:r>
              <a:rPr lang="fa-IR" sz="2000" dirty="0">
                <a:solidFill>
                  <a:srgbClr val="00B050"/>
                </a:solidFill>
                <a:cs typeface="B Titr"/>
              </a:rPr>
              <a:t>« حفظ نظام اوجب واجبات است.»</a:t>
            </a:r>
          </a:p>
          <a:p>
            <a:pPr marL="0" indent="0" algn="r" rtl="1">
              <a:buNone/>
            </a:pPr>
            <a:endParaRPr lang="fa-IR" sz="2000" dirty="0" smtClean="0"/>
          </a:p>
          <a:p>
            <a:pPr marL="0" indent="0" algn="r" rtl="1">
              <a:buNone/>
            </a:pPr>
            <a:endParaRPr lang="fa-IR" sz="2000" dirty="0" smtClean="0"/>
          </a:p>
          <a:p>
            <a:pPr marL="0" indent="0" algn="r" rtl="1">
              <a:buNone/>
            </a:pPr>
            <a:endParaRPr lang="fa-IR" sz="2000" dirty="0"/>
          </a:p>
          <a:p>
            <a:pPr marL="0" indent="0" algn="r" rtl="1">
              <a:buNone/>
            </a:pPr>
            <a:endParaRPr lang="en-US" sz="2000" dirty="0"/>
          </a:p>
        </p:txBody>
      </p:sp>
    </p:spTree>
    <p:extLst>
      <p:ext uri="{BB962C8B-B14F-4D97-AF65-F5344CB8AC3E}">
        <p14:creationId xmlns:p14="http://schemas.microsoft.com/office/powerpoint/2010/main" val="4051217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rgbClr val="0070C0"/>
                </a:solidFill>
                <a:cs typeface="B Titr" panose="00000700000000000000" pitchFamily="2" charset="-78"/>
              </a:rPr>
              <a:t>مقدمه:</a:t>
            </a:r>
            <a:r>
              <a:rPr lang="ar-SA" b="1" dirty="0">
                <a:solidFill>
                  <a:srgbClr val="0070C0"/>
                </a:solidFill>
                <a:cs typeface="B Titr" panose="00000700000000000000" pitchFamily="2" charset="-78"/>
              </a:rPr>
              <a:t> </a:t>
            </a:r>
            <a:r>
              <a:rPr lang="ar-SA" sz="3200" b="1" dirty="0">
                <a:solidFill>
                  <a:srgbClr val="0070C0"/>
                </a:solidFill>
                <a:cs typeface="B Titr" panose="00000700000000000000" pitchFamily="2" charset="-78"/>
              </a:rPr>
              <a:t>پیروزی انقلاب اسلامی؛ آغازگر عصر جدید عالم</a:t>
            </a:r>
            <a:endParaRPr lang="en-US" dirty="0">
              <a:solidFill>
                <a:srgbClr val="0070C0"/>
              </a:solidFill>
              <a:cs typeface="B Titr" panose="00000700000000000000" pitchFamily="2" charset="-78"/>
            </a:endParaRPr>
          </a:p>
        </p:txBody>
      </p:sp>
      <p:sp>
        <p:nvSpPr>
          <p:cNvPr id="3" name="Content Placeholder 2"/>
          <p:cNvSpPr>
            <a:spLocks noGrp="1"/>
          </p:cNvSpPr>
          <p:nvPr>
            <p:ph idx="1"/>
          </p:nvPr>
        </p:nvSpPr>
        <p:spPr>
          <a:xfrm>
            <a:off x="1700011" y="1905000"/>
            <a:ext cx="9804601" cy="4006222"/>
          </a:xfrm>
        </p:spPr>
        <p:txBody>
          <a:bodyPr>
            <a:normAutofit/>
          </a:bodyPr>
          <a:lstStyle/>
          <a:p>
            <a:pPr algn="r" rtl="1">
              <a:lnSpc>
                <a:spcPct val="200000"/>
              </a:lnSpc>
            </a:pPr>
            <a:r>
              <a:rPr lang="fa-IR" sz="2400" dirty="0" smtClean="0">
                <a:cs typeface="B Titr" panose="00000700000000000000" pitchFamily="2" charset="-78"/>
              </a:rPr>
              <a:t>امام خامنه ای(مدظله العالی):</a:t>
            </a:r>
            <a:r>
              <a:rPr lang="en-US" sz="2400" dirty="0">
                <a:cs typeface="B Titr" panose="00000700000000000000" pitchFamily="2" charset="-78"/>
              </a:rPr>
              <a:t/>
            </a:r>
            <a:br>
              <a:rPr lang="en-US" sz="2400" dirty="0">
                <a:cs typeface="B Titr" panose="00000700000000000000" pitchFamily="2" charset="-78"/>
              </a:rPr>
            </a:br>
            <a:r>
              <a:rPr lang="ar-SA" sz="2400" dirty="0">
                <a:cs typeface="B Titr" panose="00000700000000000000" pitchFamily="2" charset="-78"/>
              </a:rPr>
              <a:t>آن روز که جهان میان شرق و غرب مادّی تقسیم شده بود و کسی گمان یک نهضت بزرگ دینی را نمیبُرد، انقلاب اسلامی ایران، با قدرت و شکوه پا به میدان نهاد؛ چهارچوب‌ها را شکست؛ کهنگی کلیشه‌ها را به رخ دنیا کشید؛ دین و دنیا را در کنار هم مطرح کرد و آغاز عصر جدیدی را اعلام نمود</a:t>
            </a:r>
            <a:r>
              <a:rPr lang="ar-SA" sz="2400" dirty="0" smtClean="0">
                <a:cs typeface="B Titr" panose="00000700000000000000" pitchFamily="2" charset="-78"/>
              </a:rPr>
              <a:t>.</a:t>
            </a:r>
            <a:r>
              <a:rPr lang="fa-IR" dirty="0" smtClean="0">
                <a:cs typeface="B Titr" panose="00000700000000000000" pitchFamily="2" charset="-78"/>
              </a:rPr>
              <a:t>(بیانیه گام دوم انقلاب)</a:t>
            </a:r>
            <a:r>
              <a:rPr lang="ar-SA" dirty="0" smtClean="0">
                <a:cs typeface="B Titr" panose="00000700000000000000" pitchFamily="2" charset="-78"/>
              </a:rPr>
              <a:t> </a:t>
            </a:r>
            <a:endParaRPr lang="en-US" dirty="0">
              <a:cs typeface="B Titr" panose="00000700000000000000" pitchFamily="2" charset="-78"/>
            </a:endParaRPr>
          </a:p>
        </p:txBody>
      </p:sp>
    </p:spTree>
    <p:extLst>
      <p:ext uri="{BB962C8B-B14F-4D97-AF65-F5344CB8AC3E}">
        <p14:creationId xmlns:p14="http://schemas.microsoft.com/office/powerpoint/2010/main" val="10039434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5769" y="624110"/>
            <a:ext cx="9778843" cy="1280890"/>
          </a:xfrm>
        </p:spPr>
        <p:txBody>
          <a:bodyPr>
            <a:noAutofit/>
          </a:bodyPr>
          <a:lstStyle/>
          <a:p>
            <a:pPr algn="r" rtl="1"/>
            <a:r>
              <a:rPr lang="fa-IR" sz="3200" dirty="0" smtClean="0">
                <a:solidFill>
                  <a:srgbClr val="0070C0"/>
                </a:solidFill>
                <a:cs typeface="B Titr" panose="00000700000000000000" pitchFamily="2" charset="-78"/>
              </a:rPr>
              <a:t>مقدمه:آیا حکومت مستقر در کشور، یک حکوکت اسلامی است؟</a:t>
            </a:r>
            <a:endParaRPr lang="en-US" sz="3200" dirty="0">
              <a:solidFill>
                <a:srgbClr val="0070C0"/>
              </a:solidFill>
              <a:cs typeface="B Titr" panose="00000700000000000000" pitchFamily="2" charset="-78"/>
            </a:endParaRPr>
          </a:p>
        </p:txBody>
      </p:sp>
      <p:sp>
        <p:nvSpPr>
          <p:cNvPr id="3" name="Content Placeholder 2"/>
          <p:cNvSpPr>
            <a:spLocks noGrp="1"/>
          </p:cNvSpPr>
          <p:nvPr>
            <p:ph idx="1"/>
          </p:nvPr>
        </p:nvSpPr>
        <p:spPr>
          <a:xfrm>
            <a:off x="1120461" y="2133600"/>
            <a:ext cx="10805375" cy="3777622"/>
          </a:xfrm>
        </p:spPr>
        <p:txBody>
          <a:bodyPr>
            <a:noAutofit/>
          </a:bodyPr>
          <a:lstStyle/>
          <a:p>
            <a:pPr algn="r" rtl="1">
              <a:lnSpc>
                <a:spcPct val="150000"/>
              </a:lnSpc>
            </a:pPr>
            <a:r>
              <a:rPr lang="fa-IR" sz="2000" dirty="0" smtClean="0">
                <a:cs typeface="B Titr" panose="00000700000000000000" pitchFamily="2" charset="-78"/>
              </a:rPr>
              <a:t>امام خامنه ای(مدظله العالی):</a:t>
            </a:r>
          </a:p>
          <a:p>
            <a:pPr algn="r" rtl="1">
              <a:lnSpc>
                <a:spcPct val="150000"/>
              </a:lnSpc>
            </a:pPr>
            <a:r>
              <a:rPr lang="fa-IR" sz="2000" dirty="0" smtClean="0">
                <a:cs typeface="B Titr" panose="00000700000000000000" pitchFamily="2" charset="-78"/>
              </a:rPr>
              <a:t>جمهوری اسلامی رشحه ای از رشحات حکومت اسلامی است. 1396/2/6</a:t>
            </a:r>
          </a:p>
          <a:p>
            <a:pPr algn="r" rtl="1">
              <a:lnSpc>
                <a:spcPct val="150000"/>
              </a:lnSpc>
            </a:pPr>
            <a:r>
              <a:rPr lang="fa-IR" sz="2000" dirty="0" smtClean="0">
                <a:cs typeface="B Titr" panose="00000700000000000000" pitchFamily="2" charset="-78"/>
              </a:rPr>
              <a:t>فرآیند شکل گیری حکومت اسلامی یک فرآیند زمان بر و طولانی است.</a:t>
            </a:r>
          </a:p>
          <a:p>
            <a:pPr algn="r" rtl="1">
              <a:lnSpc>
                <a:spcPct val="150000"/>
              </a:lnSpc>
            </a:pPr>
            <a:r>
              <a:rPr lang="fa-IR" sz="2000" dirty="0" smtClean="0">
                <a:cs typeface="B Titr" panose="00000700000000000000" pitchFamily="2" charset="-78"/>
              </a:rPr>
              <a:t>آیا پیامبر اکرم و امیرالمؤمنین در طول حکومت شان به تمام اهداف حکومت اسلامی دست یافتند؟</a:t>
            </a:r>
          </a:p>
          <a:p>
            <a:pPr marL="0" indent="0" algn="r" rtl="1">
              <a:lnSpc>
                <a:spcPct val="150000"/>
              </a:lnSpc>
              <a:buNone/>
            </a:pPr>
            <a:r>
              <a:rPr lang="fa-IR" sz="2000" dirty="0" smtClean="0">
                <a:solidFill>
                  <a:srgbClr val="C00000"/>
                </a:solidFill>
                <a:cs typeface="B Titr" panose="00000700000000000000" pitchFamily="2" charset="-78"/>
              </a:rPr>
              <a:t>«</a:t>
            </a:r>
            <a:r>
              <a:rPr lang="ar-SA" sz="2000" dirty="0" smtClean="0">
                <a:solidFill>
                  <a:srgbClr val="C00000"/>
                </a:solidFill>
                <a:cs typeface="B Titr" panose="00000700000000000000" pitchFamily="2" charset="-78"/>
              </a:rPr>
              <a:t>وسوسه‌ی </a:t>
            </a:r>
            <a:r>
              <a:rPr lang="ar-SA" sz="2000" dirty="0">
                <a:solidFill>
                  <a:srgbClr val="C00000"/>
                </a:solidFill>
                <a:cs typeface="B Titr" panose="00000700000000000000" pitchFamily="2" charset="-78"/>
              </a:rPr>
              <a:t>مال و مقام و ریاست، حتّی در عَلَوی‌ترین حکومت تاریخ یعنی حکومت خود حضرت امیر‌‌المؤمنین (علیه‌السّلام) کسانی را لغزاند، پس خطر بُروز این تهدید در جمهوری اسلامی هم که روزی مدیران و مسئولانش مسابقه‌ی زهد انقلابی و ساده‌زیستی میدادند، هرگز بعید نبوده و </a:t>
            </a:r>
            <a:r>
              <a:rPr lang="ar-SA" sz="2000" dirty="0" smtClean="0">
                <a:solidFill>
                  <a:srgbClr val="C00000"/>
                </a:solidFill>
                <a:cs typeface="B Titr" panose="00000700000000000000" pitchFamily="2" charset="-78"/>
              </a:rPr>
              <a:t>نیست</a:t>
            </a:r>
            <a:r>
              <a:rPr lang="fa-IR" sz="1400" dirty="0" smtClean="0">
                <a:solidFill>
                  <a:srgbClr val="C00000"/>
                </a:solidFill>
                <a:cs typeface="B Titr" panose="00000700000000000000" pitchFamily="2" charset="-78"/>
              </a:rPr>
              <a:t>.»(بیانیه گام دوم انقلاب)</a:t>
            </a:r>
            <a:endParaRPr lang="en-US" sz="1400" dirty="0">
              <a:solidFill>
                <a:srgbClr val="C00000"/>
              </a:solidFill>
              <a:cs typeface="B Titr" panose="00000700000000000000" pitchFamily="2" charset="-78"/>
            </a:endParaRPr>
          </a:p>
        </p:txBody>
      </p:sp>
    </p:spTree>
    <p:extLst>
      <p:ext uri="{BB962C8B-B14F-4D97-AF65-F5344CB8AC3E}">
        <p14:creationId xmlns:p14="http://schemas.microsoft.com/office/powerpoint/2010/main" val="4098462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8953" y="624110"/>
            <a:ext cx="9585660" cy="1280890"/>
          </a:xfrm>
        </p:spPr>
        <p:txBody>
          <a:bodyPr>
            <a:normAutofit/>
          </a:bodyPr>
          <a:lstStyle/>
          <a:p>
            <a:pPr algn="r" rtl="1"/>
            <a:r>
              <a:rPr lang="ar-SA" sz="2800" b="1" dirty="0">
                <a:solidFill>
                  <a:srgbClr val="0070C0"/>
                </a:solidFill>
                <a:cs typeface="B Titr" panose="00000700000000000000" pitchFamily="2" charset="-78"/>
              </a:rPr>
              <a:t>شعارهای جهانی، فطری، درخشان و همیشه‌زنده‌ی انقلاب اسلامی</a:t>
            </a:r>
            <a:endParaRPr lang="en-US" sz="2800" dirty="0">
              <a:solidFill>
                <a:srgbClr val="0070C0"/>
              </a:solidFill>
              <a:cs typeface="B Titr" panose="00000700000000000000" pitchFamily="2" charset="-78"/>
            </a:endParaRPr>
          </a:p>
        </p:txBody>
      </p:sp>
      <p:sp>
        <p:nvSpPr>
          <p:cNvPr id="3" name="Content Placeholder 2"/>
          <p:cNvSpPr>
            <a:spLocks noGrp="1"/>
          </p:cNvSpPr>
          <p:nvPr>
            <p:ph idx="1"/>
          </p:nvPr>
        </p:nvSpPr>
        <p:spPr>
          <a:xfrm>
            <a:off x="1777285" y="2133600"/>
            <a:ext cx="10019763" cy="3777622"/>
          </a:xfrm>
        </p:spPr>
        <p:txBody>
          <a:bodyPr>
            <a:normAutofit/>
          </a:bodyPr>
          <a:lstStyle/>
          <a:p>
            <a:pPr algn="r" rtl="1">
              <a:lnSpc>
                <a:spcPct val="200000"/>
              </a:lnSpc>
            </a:pPr>
            <a:r>
              <a:rPr lang="fa-IR" sz="2000" dirty="0" smtClean="0">
                <a:cs typeface="B Titr" panose="00000700000000000000" pitchFamily="2" charset="-78"/>
              </a:rPr>
              <a:t>امام خامنه ای (مدظله العالی): </a:t>
            </a:r>
            <a:r>
              <a:rPr lang="ar-SA" sz="2000" dirty="0" smtClean="0">
                <a:cs typeface="B Titr" panose="00000700000000000000" pitchFamily="2" charset="-78"/>
              </a:rPr>
              <a:t>برای </a:t>
            </a:r>
            <a:r>
              <a:rPr lang="ar-SA" sz="2000" dirty="0">
                <a:cs typeface="B Titr" panose="00000700000000000000" pitchFamily="2" charset="-78"/>
              </a:rPr>
              <a:t>همه‌چیز میتوان طول عمر مفید و تاریخ مصرف فرض کرد، امّا شعارهای جهانی این انقلاب دینی از این قاعده مستثنا است؛ آنها هرگز بی‌مصرف و بی‌فایده نخواهند شد، زیرا فطرت بشر در همه‌ی عصرها با آن سرشته است. آزادی، اخلاق، معنویّت، عدالت، استقلال، عزّت، عقلانیّت، برادری، هیچ یک به یک نسل و یک جامعه مربوط نیست تا در دوره‌ای بدرخشد و در دوره‌ای دیگر افول کند</a:t>
            </a:r>
            <a:r>
              <a:rPr lang="ar-SA" sz="2000" dirty="0" smtClean="0">
                <a:cs typeface="B Titr" panose="00000700000000000000" pitchFamily="2" charset="-78"/>
              </a:rPr>
              <a:t>.</a:t>
            </a:r>
            <a:r>
              <a:rPr lang="fa-IR" sz="2000" dirty="0" smtClean="0">
                <a:cs typeface="B Titr" panose="00000700000000000000" pitchFamily="2" charset="-78"/>
              </a:rPr>
              <a:t> </a:t>
            </a:r>
          </a:p>
          <a:p>
            <a:pPr marL="0" indent="0" algn="r" rtl="1">
              <a:lnSpc>
                <a:spcPct val="200000"/>
              </a:lnSpc>
              <a:buNone/>
            </a:pPr>
            <a:r>
              <a:rPr lang="fa-IR" sz="2000" dirty="0">
                <a:cs typeface="B Titr" panose="00000700000000000000" pitchFamily="2" charset="-78"/>
              </a:rPr>
              <a:t> </a:t>
            </a:r>
            <a:r>
              <a:rPr lang="fa-IR" sz="2000" dirty="0" smtClean="0">
                <a:cs typeface="B Titr" panose="00000700000000000000" pitchFamily="2" charset="-78"/>
              </a:rPr>
              <a:t>                                                                                                                                                                 </a:t>
            </a:r>
            <a:r>
              <a:rPr lang="fa-IR" sz="1600" dirty="0" smtClean="0">
                <a:cs typeface="B Titr" panose="00000700000000000000" pitchFamily="2" charset="-78"/>
              </a:rPr>
              <a:t>(بیانیه گام دوم انقلاب)</a:t>
            </a:r>
            <a:endParaRPr lang="en-US" sz="1600" dirty="0">
              <a:cs typeface="B Titr" panose="00000700000000000000" pitchFamily="2" charset="-78"/>
            </a:endParaRPr>
          </a:p>
        </p:txBody>
      </p:sp>
    </p:spTree>
    <p:extLst>
      <p:ext uri="{BB962C8B-B14F-4D97-AF65-F5344CB8AC3E}">
        <p14:creationId xmlns:p14="http://schemas.microsoft.com/office/powerpoint/2010/main" val="1455322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ar-SA" b="1" dirty="0">
                <a:solidFill>
                  <a:srgbClr val="0070C0"/>
                </a:solidFill>
                <a:cs typeface="B Titr" panose="00000700000000000000" pitchFamily="2" charset="-78"/>
              </a:rPr>
              <a:t>دفاع ابدی از نظریه‌ی نظام انقلابی</a:t>
            </a:r>
            <a:endParaRPr lang="en-US" dirty="0">
              <a:solidFill>
                <a:srgbClr val="0070C0"/>
              </a:solidFill>
              <a:cs typeface="B Titr" panose="00000700000000000000" pitchFamily="2" charset="-78"/>
            </a:endParaRPr>
          </a:p>
        </p:txBody>
      </p:sp>
      <p:sp>
        <p:nvSpPr>
          <p:cNvPr id="3" name="Content Placeholder 2"/>
          <p:cNvSpPr>
            <a:spLocks noGrp="1"/>
          </p:cNvSpPr>
          <p:nvPr>
            <p:ph idx="1"/>
          </p:nvPr>
        </p:nvSpPr>
        <p:spPr>
          <a:xfrm>
            <a:off x="1326524" y="2133600"/>
            <a:ext cx="10178088" cy="4125532"/>
          </a:xfrm>
        </p:spPr>
        <p:txBody>
          <a:bodyPr>
            <a:noAutofit/>
          </a:bodyPr>
          <a:lstStyle/>
          <a:p>
            <a:pPr algn="r" rtl="1">
              <a:lnSpc>
                <a:spcPct val="150000"/>
              </a:lnSpc>
            </a:pPr>
            <a:r>
              <a:rPr lang="fa-IR" sz="2400" dirty="0" smtClean="0">
                <a:cs typeface="B Titr" panose="00000700000000000000" pitchFamily="2" charset="-78"/>
              </a:rPr>
              <a:t>امام خامنه ای(مد ظله العالی): </a:t>
            </a:r>
            <a:r>
              <a:rPr lang="ar-SA" sz="2400" dirty="0" smtClean="0">
                <a:cs typeface="B Titr" panose="00000700000000000000" pitchFamily="2" charset="-78"/>
              </a:rPr>
              <a:t>انقلاب </a:t>
            </a:r>
            <a:r>
              <a:rPr lang="ar-SA" sz="2400" dirty="0">
                <a:cs typeface="B Titr" panose="00000700000000000000" pitchFamily="2" charset="-78"/>
              </a:rPr>
              <a:t>اسلامی همچون پدیده‌ای زنده و بااراده، همواره دارای انعطاف و آماده‌ی تصحیح خطاهای خویش است، امّا تجدیدنظرپذیر و اهل انفعال نیست</a:t>
            </a:r>
            <a:r>
              <a:rPr lang="ar-SA" sz="2400" dirty="0" smtClean="0">
                <a:cs typeface="B Titr" panose="00000700000000000000" pitchFamily="2" charset="-78"/>
              </a:rPr>
              <a:t>.</a:t>
            </a:r>
            <a:endParaRPr lang="fa-IR" sz="2400" dirty="0" smtClean="0">
              <a:cs typeface="B Titr" panose="00000700000000000000" pitchFamily="2" charset="-78"/>
            </a:endParaRPr>
          </a:p>
          <a:p>
            <a:pPr algn="r" rtl="1">
              <a:lnSpc>
                <a:spcPct val="150000"/>
              </a:lnSpc>
            </a:pPr>
            <a:r>
              <a:rPr lang="ar-SA" sz="2400" dirty="0">
                <a:cs typeface="B Titr" panose="00000700000000000000" pitchFamily="2" charset="-78"/>
              </a:rPr>
              <a:t>بی‌شک فاصله‌ی میان بایدها و واقعیّتها، همواره وجدانهای آرمان‌خواه را عذاب داده و میدهد، امّا این، فاصله‌ای طی‌شدنی است و در چهل سال گذشته در مواردی بارها طی شده است و بی‌شک در آینده، با حضور </a:t>
            </a:r>
            <a:r>
              <a:rPr lang="ar-SA" sz="2400" u="sng" dirty="0">
                <a:cs typeface="B Titr" panose="00000700000000000000" pitchFamily="2" charset="-78"/>
                <a:hlinkClick r:id="rId2"/>
              </a:rPr>
              <a:t>نسل جوان مؤمن</a:t>
            </a:r>
            <a:r>
              <a:rPr lang="en-US" sz="2400" dirty="0">
                <a:cs typeface="B Titr" panose="00000700000000000000" pitchFamily="2" charset="-78"/>
              </a:rPr>
              <a:t> </a:t>
            </a:r>
            <a:r>
              <a:rPr lang="ar-SA" sz="2400" dirty="0">
                <a:cs typeface="B Titr" panose="00000700000000000000" pitchFamily="2" charset="-78"/>
              </a:rPr>
              <a:t>و دانا و پُرانگیزه، با قدرت بیشتر طی خواهد شد</a:t>
            </a:r>
            <a:r>
              <a:rPr lang="en-US" sz="2400" dirty="0">
                <a:cs typeface="B Titr" panose="00000700000000000000" pitchFamily="2" charset="-78"/>
              </a:rPr>
              <a:t>.</a:t>
            </a:r>
            <a:br>
              <a:rPr lang="en-US" sz="2400" dirty="0">
                <a:cs typeface="B Titr" panose="00000700000000000000" pitchFamily="2" charset="-78"/>
              </a:rPr>
            </a:br>
            <a:endParaRPr lang="en-US" sz="2400" dirty="0">
              <a:cs typeface="B Titr" panose="00000700000000000000" pitchFamily="2" charset="-78"/>
            </a:endParaRPr>
          </a:p>
        </p:txBody>
      </p:sp>
    </p:spTree>
    <p:extLst>
      <p:ext uri="{BB962C8B-B14F-4D97-AF65-F5344CB8AC3E}">
        <p14:creationId xmlns:p14="http://schemas.microsoft.com/office/powerpoint/2010/main" val="60023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372369" y="1475644"/>
            <a:ext cx="3066571" cy="16080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FFFF00"/>
                </a:solidFill>
                <a:cs typeface="B Titr" panose="00000700000000000000" pitchFamily="2" charset="-78"/>
              </a:rPr>
              <a:t>3- دولت اسلامی</a:t>
            </a:r>
            <a:endParaRPr lang="en-US" sz="2400" dirty="0">
              <a:solidFill>
                <a:srgbClr val="FFFF00"/>
              </a:solidFill>
              <a:cs typeface="B Titr" panose="00000700000000000000" pitchFamily="2" charset="-78"/>
            </a:endParaRPr>
          </a:p>
        </p:txBody>
      </p:sp>
      <p:sp>
        <p:nvSpPr>
          <p:cNvPr id="9" name="Oval 8"/>
          <p:cNvSpPr/>
          <p:nvPr/>
        </p:nvSpPr>
        <p:spPr>
          <a:xfrm>
            <a:off x="7971183" y="4971246"/>
            <a:ext cx="3240156" cy="1606668"/>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FFFF00"/>
                </a:solidFill>
                <a:cs typeface="B Titr" panose="00000700000000000000" pitchFamily="2" charset="-78"/>
              </a:rPr>
              <a:t>5- امت اسلامی</a:t>
            </a:r>
            <a:endParaRPr lang="en-US" sz="2400" dirty="0">
              <a:solidFill>
                <a:srgbClr val="FFFF00"/>
              </a:solidFill>
              <a:cs typeface="B Titr" panose="00000700000000000000" pitchFamily="2" charset="-78"/>
            </a:endParaRPr>
          </a:p>
        </p:txBody>
      </p:sp>
      <p:sp>
        <p:nvSpPr>
          <p:cNvPr id="6" name="Oval 5"/>
          <p:cNvSpPr/>
          <p:nvPr/>
        </p:nvSpPr>
        <p:spPr>
          <a:xfrm>
            <a:off x="7971183" y="1669774"/>
            <a:ext cx="3240156" cy="1689652"/>
          </a:xfrm>
          <a:prstGeom prst="ellipse">
            <a:avLst/>
          </a:prstGeom>
          <a:solidFill>
            <a:srgbClr val="0070C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FFFF00"/>
                </a:solidFill>
                <a:cs typeface="B Titr" panose="00000700000000000000" pitchFamily="2" charset="-78"/>
              </a:rPr>
              <a:t>1- انقلاب اسلامی</a:t>
            </a:r>
            <a:endParaRPr lang="en-US" sz="2400" dirty="0">
              <a:solidFill>
                <a:srgbClr val="FFFF00"/>
              </a:solidFill>
              <a:cs typeface="B Titr" panose="00000700000000000000" pitchFamily="2" charset="-78"/>
            </a:endParaRPr>
          </a:p>
        </p:txBody>
      </p:sp>
      <p:sp>
        <p:nvSpPr>
          <p:cNvPr id="14" name="Oval 13"/>
          <p:cNvSpPr/>
          <p:nvPr/>
        </p:nvSpPr>
        <p:spPr>
          <a:xfrm>
            <a:off x="3975652" y="1433800"/>
            <a:ext cx="3041374" cy="1610139"/>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FFFF00"/>
                </a:solidFill>
                <a:cs typeface="B Titr" panose="00000700000000000000" pitchFamily="2" charset="-78"/>
              </a:rPr>
              <a:t>2- نظام اسلامی</a:t>
            </a:r>
            <a:endParaRPr lang="en-US" sz="2400" dirty="0">
              <a:solidFill>
                <a:srgbClr val="FFFF00"/>
              </a:solidFill>
              <a:cs typeface="B Titr" panose="00000700000000000000" pitchFamily="2" charset="-78"/>
            </a:endParaRPr>
          </a:p>
        </p:txBody>
      </p:sp>
      <p:sp>
        <p:nvSpPr>
          <p:cNvPr id="5" name="Oval 4"/>
          <p:cNvSpPr/>
          <p:nvPr/>
        </p:nvSpPr>
        <p:spPr>
          <a:xfrm>
            <a:off x="4447151" y="3759557"/>
            <a:ext cx="2455925" cy="186855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smtClean="0">
                <a:solidFill>
                  <a:schemeClr val="bg1"/>
                </a:solidFill>
                <a:cs typeface="B Titr" panose="00000700000000000000" pitchFamily="2" charset="-78"/>
              </a:rPr>
              <a:t>تمدن نوین اسلامی</a:t>
            </a:r>
            <a:endParaRPr lang="en-US" sz="3200" dirty="0">
              <a:solidFill>
                <a:schemeClr val="bg1"/>
              </a:solidFill>
              <a:cs typeface="B Titr" panose="00000700000000000000" pitchFamily="2" charset="-78"/>
            </a:endParaRPr>
          </a:p>
        </p:txBody>
      </p:sp>
      <p:sp>
        <p:nvSpPr>
          <p:cNvPr id="2" name="Title 1"/>
          <p:cNvSpPr>
            <a:spLocks noGrp="1"/>
          </p:cNvSpPr>
          <p:nvPr>
            <p:ph type="title"/>
          </p:nvPr>
        </p:nvSpPr>
        <p:spPr>
          <a:xfrm>
            <a:off x="1609859" y="276044"/>
            <a:ext cx="10192571" cy="1280890"/>
          </a:xfrm>
        </p:spPr>
        <p:txBody>
          <a:bodyPr>
            <a:normAutofit fontScale="90000"/>
          </a:bodyPr>
          <a:lstStyle/>
          <a:p>
            <a:pPr algn="ctr" rtl="1"/>
            <a:r>
              <a:rPr lang="fa-IR" dirty="0" smtClean="0">
                <a:solidFill>
                  <a:srgbClr val="00B050"/>
                </a:solidFill>
                <a:cs typeface="B Titr" panose="00000700000000000000" pitchFamily="2" charset="-78"/>
              </a:rPr>
              <a:t>فرآیند شکل گیری حکومت اسلامی</a:t>
            </a:r>
            <a:br>
              <a:rPr lang="fa-IR" dirty="0" smtClean="0">
                <a:solidFill>
                  <a:srgbClr val="00B050"/>
                </a:solidFill>
                <a:cs typeface="B Titr" panose="00000700000000000000" pitchFamily="2" charset="-78"/>
              </a:rPr>
            </a:br>
            <a:r>
              <a:rPr lang="fa-IR" dirty="0" smtClean="0">
                <a:solidFill>
                  <a:srgbClr val="00B050"/>
                </a:solidFill>
                <a:cs typeface="B Titr" panose="00000700000000000000" pitchFamily="2" charset="-78"/>
              </a:rPr>
              <a:t> </a:t>
            </a:r>
            <a:r>
              <a:rPr lang="fa-IR" dirty="0">
                <a:solidFill>
                  <a:srgbClr val="00B050"/>
                </a:solidFill>
                <a:cs typeface="B Titr" panose="00000700000000000000" pitchFamily="2" charset="-78"/>
              </a:rPr>
              <a:t> </a:t>
            </a:r>
            <a:r>
              <a:rPr lang="fa-IR" dirty="0" smtClean="0">
                <a:solidFill>
                  <a:srgbClr val="00B050"/>
                </a:solidFill>
                <a:cs typeface="B Titr" panose="00000700000000000000" pitchFamily="2" charset="-78"/>
              </a:rPr>
              <a:t>                                                       </a:t>
            </a:r>
            <a:r>
              <a:rPr lang="fa-IR" sz="2200" dirty="0" smtClean="0">
                <a:solidFill>
                  <a:schemeClr val="tx1"/>
                </a:solidFill>
                <a:cs typeface="B Titr" panose="00000700000000000000" pitchFamily="2" charset="-78"/>
              </a:rPr>
              <a:t>بیانات </a:t>
            </a:r>
            <a:r>
              <a:rPr lang="fa-IR" sz="2200" dirty="0">
                <a:solidFill>
                  <a:schemeClr val="tx1"/>
                </a:solidFill>
                <a:cs typeface="B Titr" panose="00000700000000000000" pitchFamily="2" charset="-78"/>
              </a:rPr>
              <a:t>مقام معظم رهبری در سفر به کرمانشاه 1390/07/26</a:t>
            </a:r>
            <a:r>
              <a:rPr lang="en-US" dirty="0"/>
              <a:t/>
            </a:r>
            <a:br>
              <a:rPr lang="en-US" dirty="0"/>
            </a:br>
            <a:endParaRPr lang="en-US" dirty="0"/>
          </a:p>
        </p:txBody>
      </p:sp>
      <p:sp>
        <p:nvSpPr>
          <p:cNvPr id="13" name="Oval 12"/>
          <p:cNvSpPr/>
          <p:nvPr/>
        </p:nvSpPr>
        <p:spPr>
          <a:xfrm>
            <a:off x="386366" y="5139551"/>
            <a:ext cx="3052574" cy="143123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rgbClr val="FFFF00"/>
                </a:solidFill>
                <a:cs typeface="B Titr" panose="00000700000000000000" pitchFamily="2" charset="-78"/>
              </a:rPr>
              <a:t>4- جامعه اسلامی</a:t>
            </a:r>
            <a:endParaRPr lang="en-US" sz="2400" dirty="0">
              <a:solidFill>
                <a:srgbClr val="FFFF00"/>
              </a:solidFill>
              <a:cs typeface="B Titr" panose="00000700000000000000" pitchFamily="2" charset="-78"/>
            </a:endParaRPr>
          </a:p>
        </p:txBody>
      </p:sp>
      <p:cxnSp>
        <p:nvCxnSpPr>
          <p:cNvPr id="16" name="Straight Arrow Connector 15"/>
          <p:cNvCxnSpPr>
            <a:stCxn id="5" idx="0"/>
          </p:cNvCxnSpPr>
          <p:nvPr/>
        </p:nvCxnSpPr>
        <p:spPr>
          <a:xfrm flipV="1">
            <a:off x="5619969" y="3083696"/>
            <a:ext cx="0" cy="6758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7"/>
          </p:cNvCxnSpPr>
          <p:nvPr/>
        </p:nvCxnSpPr>
        <p:spPr>
          <a:xfrm flipV="1">
            <a:off x="6449276" y="3083696"/>
            <a:ext cx="1794623" cy="9495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5" idx="5"/>
            <a:endCxn id="9" idx="2"/>
          </p:cNvCxnSpPr>
          <p:nvPr/>
        </p:nvCxnSpPr>
        <p:spPr>
          <a:xfrm>
            <a:off x="6543414" y="5354470"/>
            <a:ext cx="1427769" cy="4201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5" idx="3"/>
            <a:endCxn id="13" idx="6"/>
          </p:cNvCxnSpPr>
          <p:nvPr/>
        </p:nvCxnSpPr>
        <p:spPr>
          <a:xfrm flipH="1">
            <a:off x="3438940" y="5354470"/>
            <a:ext cx="1367873" cy="5006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flipV="1">
            <a:off x="2815780" y="3011829"/>
            <a:ext cx="1980460" cy="10208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35754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200" dirty="0" smtClean="0">
                <a:solidFill>
                  <a:srgbClr val="0070C0"/>
                </a:solidFill>
                <a:cs typeface="B Titr" panose="00000700000000000000" pitchFamily="2" charset="-78"/>
              </a:rPr>
              <a:t>خطاب اصلی رهبری به جوانان است</a:t>
            </a:r>
            <a:endParaRPr lang="en-US" sz="3200" dirty="0">
              <a:solidFill>
                <a:srgbClr val="0070C0"/>
              </a:solidFill>
              <a:cs typeface="B Titr" panose="00000700000000000000" pitchFamily="2" charset="-78"/>
            </a:endParaRPr>
          </a:p>
        </p:txBody>
      </p:sp>
      <p:sp>
        <p:nvSpPr>
          <p:cNvPr id="3" name="Content Placeholder 2"/>
          <p:cNvSpPr>
            <a:spLocks noGrp="1"/>
          </p:cNvSpPr>
          <p:nvPr>
            <p:ph idx="1"/>
          </p:nvPr>
        </p:nvSpPr>
        <p:spPr>
          <a:xfrm>
            <a:off x="1326524" y="2133600"/>
            <a:ext cx="10354614" cy="3777622"/>
          </a:xfrm>
        </p:spPr>
        <p:txBody>
          <a:bodyPr/>
          <a:lstStyle/>
          <a:p>
            <a:pPr algn="r" rtl="1">
              <a:lnSpc>
                <a:spcPct val="200000"/>
              </a:lnSpc>
            </a:pPr>
            <a:r>
              <a:rPr lang="fa-IR" dirty="0" smtClean="0">
                <a:cs typeface="B Titr" panose="00000700000000000000" pitchFamily="2" charset="-78"/>
              </a:rPr>
              <a:t>امام خامنه ای(مدظله العالی): </a:t>
            </a:r>
            <a:r>
              <a:rPr lang="ar-SA" dirty="0" smtClean="0">
                <a:cs typeface="B Titr" panose="00000700000000000000" pitchFamily="2" charset="-78"/>
              </a:rPr>
              <a:t>درودی </a:t>
            </a:r>
            <a:r>
              <a:rPr lang="ar-SA" dirty="0">
                <a:cs typeface="B Titr" panose="00000700000000000000" pitchFamily="2" charset="-78"/>
              </a:rPr>
              <a:t>از اعماق دل بر این ملّت؛ بر نسلی که آغاز کرد و ادامه داد و بر نسلی که اینک وارد فرایند بزرگ و جهانیِ چهل سال دوّم میشود</a:t>
            </a:r>
            <a:r>
              <a:rPr lang="en-US" dirty="0" smtClean="0">
                <a:cs typeface="B Titr" panose="00000700000000000000" pitchFamily="2" charset="-78"/>
              </a:rPr>
              <a:t>.</a:t>
            </a:r>
            <a:endParaRPr lang="fa-IR" dirty="0" smtClean="0">
              <a:cs typeface="B Titr" panose="00000700000000000000" pitchFamily="2" charset="-78"/>
            </a:endParaRPr>
          </a:p>
          <a:p>
            <a:pPr algn="r" rtl="1">
              <a:lnSpc>
                <a:spcPct val="200000"/>
              </a:lnSpc>
            </a:pPr>
            <a:r>
              <a:rPr lang="ar-SA" dirty="0">
                <a:cs typeface="B Titr" panose="00000700000000000000" pitchFamily="2" charset="-78"/>
              </a:rPr>
              <a:t>اینک در آغاز فصل جدیدی از زندگی جمهوری اسلامی، این بنده‌ی ناچیز مایلم با جوانان عزیزم، نسلی که پا به میدان عمل میگذارد تا بخش دیگری از جهاد بزرگ برای ساختن ایران اسلامی بزرگ را آغاز کند، سخن بگویم. </a:t>
            </a:r>
            <a:endParaRPr lang="en-US" dirty="0">
              <a:cs typeface="B Titr" panose="00000700000000000000" pitchFamily="2" charset="-78"/>
            </a:endParaRPr>
          </a:p>
        </p:txBody>
      </p:sp>
    </p:spTree>
    <p:extLst>
      <p:ext uri="{BB962C8B-B14F-4D97-AF65-F5344CB8AC3E}">
        <p14:creationId xmlns:p14="http://schemas.microsoft.com/office/powerpoint/2010/main" val="39099221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129</TotalTime>
  <Words>1159</Words>
  <Application>Microsoft Office PowerPoint</Application>
  <PresentationFormat>Custom</PresentationFormat>
  <Paragraphs>77</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Wisp</vt:lpstr>
      <vt:lpstr>PowerPoint Presentation</vt:lpstr>
      <vt:lpstr>توصیه مقام معظم رهبری درباره بیانیه «گام دوم» به آیت الله شب زنده دار</vt:lpstr>
      <vt:lpstr>مقدمه: تشکیل حکومت دینی</vt:lpstr>
      <vt:lpstr>مقدمه: پیروزی انقلاب اسلامی؛ آغازگر عصر جدید عالم</vt:lpstr>
      <vt:lpstr>مقدمه:آیا حکومت مستقر در کشور، یک حکوکت اسلامی است؟</vt:lpstr>
      <vt:lpstr>شعارهای جهانی، فطری، درخشان و همیشه‌زنده‌ی انقلاب اسلامی</vt:lpstr>
      <vt:lpstr>دفاع ابدی از نظریه‌ی نظام انقلابی</vt:lpstr>
      <vt:lpstr>فرآیند شکل گیری حکومت اسلامی                                                          بیانات مقام معظم رهبری در سفر به کرمانشاه 1390/07/26 </vt:lpstr>
      <vt:lpstr>خطاب اصلی رهبری به جوانان است</vt:lpstr>
      <vt:lpstr>توصیه به جوانان- شناخت گذشته</vt:lpstr>
      <vt:lpstr>محصول تلاش چهل‌ساله</vt:lpstr>
      <vt:lpstr>چالش با استکبار هنوز ادامه دارد ولی با تفاوتی معنادار</vt:lpstr>
      <vt:lpstr>علل مشکلات موجود در کشور</vt:lpstr>
      <vt:lpstr>راه حل: حاکمیت تفکر انقلابی و جهادی در مدیریت کشور</vt:lpstr>
      <vt:lpstr>دو توصیه به نسل جوان برای ادامه مسیر پر افتخار انقلاب</vt:lpstr>
      <vt:lpstr>نقشه راه آینده کشور- تلاش در 7 حوزه اساسی</vt:lpstr>
      <vt:lpstr>بنده می دانم که خداوند متعال اراده فرموده است که این ملت را به عالی ترین درجات برساند.</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Karimi</cp:lastModifiedBy>
  <cp:revision>18</cp:revision>
  <dcterms:created xsi:type="dcterms:W3CDTF">2019-02-18T20:40:46Z</dcterms:created>
  <dcterms:modified xsi:type="dcterms:W3CDTF">2019-02-21T12:35:39Z</dcterms:modified>
</cp:coreProperties>
</file>