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3"/>
  </p:notesMasterIdLst>
  <p:sldIdLst>
    <p:sldId id="259" r:id="rId2"/>
    <p:sldId id="456" r:id="rId3"/>
    <p:sldId id="476" r:id="rId4"/>
    <p:sldId id="523" r:id="rId5"/>
    <p:sldId id="522" r:id="rId6"/>
    <p:sldId id="570" r:id="rId7"/>
    <p:sldId id="525" r:id="rId8"/>
    <p:sldId id="569" r:id="rId9"/>
    <p:sldId id="571" r:id="rId10"/>
    <p:sldId id="572" r:id="rId11"/>
    <p:sldId id="573" r:id="rId12"/>
    <p:sldId id="574" r:id="rId13"/>
    <p:sldId id="526" r:id="rId14"/>
    <p:sldId id="527" r:id="rId15"/>
    <p:sldId id="528" r:id="rId16"/>
    <p:sldId id="575" r:id="rId17"/>
    <p:sldId id="529" r:id="rId18"/>
    <p:sldId id="559" r:id="rId19"/>
    <p:sldId id="560" r:id="rId20"/>
    <p:sldId id="519" r:id="rId21"/>
    <p:sldId id="531" r:id="rId22"/>
    <p:sldId id="532" r:id="rId23"/>
    <p:sldId id="520" r:id="rId24"/>
    <p:sldId id="564" r:id="rId25"/>
    <p:sldId id="533" r:id="rId26"/>
    <p:sldId id="565" r:id="rId27"/>
    <p:sldId id="534" r:id="rId28"/>
    <p:sldId id="535" r:id="rId29"/>
    <p:sldId id="579" r:id="rId30"/>
    <p:sldId id="576" r:id="rId31"/>
    <p:sldId id="577" r:id="rId32"/>
    <p:sldId id="578" r:id="rId33"/>
    <p:sldId id="536" r:id="rId34"/>
    <p:sldId id="568" r:id="rId35"/>
    <p:sldId id="566" r:id="rId36"/>
    <p:sldId id="567" r:id="rId37"/>
    <p:sldId id="521" r:id="rId38"/>
    <p:sldId id="537" r:id="rId39"/>
    <p:sldId id="538" r:id="rId40"/>
    <p:sldId id="539" r:id="rId41"/>
    <p:sldId id="540" r:id="rId42"/>
    <p:sldId id="541" r:id="rId43"/>
    <p:sldId id="542" r:id="rId44"/>
    <p:sldId id="543" r:id="rId45"/>
    <p:sldId id="544" r:id="rId46"/>
    <p:sldId id="545" r:id="rId47"/>
    <p:sldId id="546" r:id="rId48"/>
    <p:sldId id="547" r:id="rId49"/>
    <p:sldId id="518" r:id="rId50"/>
    <p:sldId id="561" r:id="rId51"/>
    <p:sldId id="562" r:id="rId52"/>
    <p:sldId id="524" r:id="rId53"/>
    <p:sldId id="551" r:id="rId54"/>
    <p:sldId id="552" r:id="rId55"/>
    <p:sldId id="553" r:id="rId56"/>
    <p:sldId id="554" r:id="rId57"/>
    <p:sldId id="555" r:id="rId58"/>
    <p:sldId id="556" r:id="rId59"/>
    <p:sldId id="557" r:id="rId60"/>
    <p:sldId id="558" r:id="rId61"/>
    <p:sldId id="563" r:id="rId6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5369599-46EC-4AE6-877D-91BF1DA81530}" type="datetimeFigureOut">
              <a:rPr lang="fa-IR" smtClean="0"/>
              <a:t>13/01/1440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962A1C-E882-4BAD-BD94-CEFC1BC20AAD}" type="slidenum">
              <a:rPr lang="fa-IR" smtClean="0"/>
              <a:t>‹#›</a:t>
            </a:fld>
            <a:endParaRPr lang="fa-IR"/>
          </a:p>
        </p:txBody>
      </p:sp>
    </p:spTree>
    <p:extLst>
      <p:ext uri="{BB962C8B-B14F-4D97-AF65-F5344CB8AC3E}">
        <p14:creationId xmlns:p14="http://schemas.microsoft.com/office/powerpoint/2010/main" val="30591960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C39ABFA-3DFB-4973-9468-D2D19A8E48A3}" type="datetimeFigureOut">
              <a:rPr lang="fa-IR" smtClean="0"/>
              <a:t>13/01/1440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370066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C39ABFA-3DFB-4973-9468-D2D19A8E48A3}" type="datetimeFigureOut">
              <a:rPr lang="fa-IR" smtClean="0"/>
              <a:t>13/01/1440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379087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C39ABFA-3DFB-4973-9468-D2D19A8E48A3}" type="datetimeFigureOut">
              <a:rPr lang="fa-IR" smtClean="0"/>
              <a:t>13/01/1440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15495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C39ABFA-3DFB-4973-9468-D2D19A8E48A3}" type="datetimeFigureOut">
              <a:rPr lang="fa-IR" smtClean="0"/>
              <a:t>13/01/1440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370337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9ABFA-3DFB-4973-9468-D2D19A8E48A3}" type="datetimeFigureOut">
              <a:rPr lang="fa-IR" smtClean="0"/>
              <a:t>13/01/1440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43964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C39ABFA-3DFB-4973-9468-D2D19A8E48A3}" type="datetimeFigureOut">
              <a:rPr lang="fa-IR" smtClean="0"/>
              <a:t>13/01/1440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210148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C39ABFA-3DFB-4973-9468-D2D19A8E48A3}" type="datetimeFigureOut">
              <a:rPr lang="fa-IR" smtClean="0"/>
              <a:t>13/01/1440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316753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C39ABFA-3DFB-4973-9468-D2D19A8E48A3}" type="datetimeFigureOut">
              <a:rPr lang="fa-IR" smtClean="0"/>
              <a:t>13/01/1440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344971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9ABFA-3DFB-4973-9468-D2D19A8E48A3}" type="datetimeFigureOut">
              <a:rPr lang="fa-IR" smtClean="0"/>
              <a:t>13/01/1440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308550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9ABFA-3DFB-4973-9468-D2D19A8E48A3}" type="datetimeFigureOut">
              <a:rPr lang="fa-IR" smtClean="0"/>
              <a:t>13/01/1440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142578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9ABFA-3DFB-4973-9468-D2D19A8E48A3}" type="datetimeFigureOut">
              <a:rPr lang="fa-IR" smtClean="0"/>
              <a:t>13/01/1440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CB0A0E-094B-476D-BF7C-856797348177}" type="slidenum">
              <a:rPr lang="fa-IR" smtClean="0"/>
              <a:t>‹#›</a:t>
            </a:fld>
            <a:endParaRPr lang="fa-IR"/>
          </a:p>
        </p:txBody>
      </p:sp>
    </p:spTree>
    <p:extLst>
      <p:ext uri="{BB962C8B-B14F-4D97-AF65-F5344CB8AC3E}">
        <p14:creationId xmlns:p14="http://schemas.microsoft.com/office/powerpoint/2010/main" val="405879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C39ABFA-3DFB-4973-9468-D2D19A8E48A3}" type="datetimeFigureOut">
              <a:rPr lang="fa-IR" smtClean="0"/>
              <a:t>13/01/1440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CB0A0E-094B-476D-BF7C-856797348177}" type="slidenum">
              <a:rPr lang="fa-IR" smtClean="0"/>
              <a:t>‹#›</a:t>
            </a:fld>
            <a:endParaRPr lang="fa-IR"/>
          </a:p>
        </p:txBody>
      </p:sp>
    </p:spTree>
    <p:extLst>
      <p:ext uri="{BB962C8B-B14F-4D97-AF65-F5344CB8AC3E}">
        <p14:creationId xmlns:p14="http://schemas.microsoft.com/office/powerpoint/2010/main" val="276348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35" y="536262"/>
            <a:ext cx="9826580" cy="6197600"/>
          </a:xfrm>
          <a:prstGeom prst="rect">
            <a:avLst/>
          </a:prstGeom>
        </p:spPr>
      </p:pic>
    </p:spTree>
    <p:extLst>
      <p:ext uri="{BB962C8B-B14F-4D97-AF65-F5344CB8AC3E}">
        <p14:creationId xmlns:p14="http://schemas.microsoft.com/office/powerpoint/2010/main" val="124845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30"/>
            <a:ext cx="12192000" cy="6854869"/>
          </a:xfrm>
          <a:prstGeom prst="rect">
            <a:avLst/>
          </a:prstGeom>
        </p:spPr>
      </p:pic>
    </p:spTree>
    <p:extLst>
      <p:ext uri="{BB962C8B-B14F-4D97-AF65-F5344CB8AC3E}">
        <p14:creationId xmlns:p14="http://schemas.microsoft.com/office/powerpoint/2010/main" val="326269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586" y="197657"/>
            <a:ext cx="6096000" cy="6001643"/>
          </a:xfrm>
          <a:prstGeom prst="rect">
            <a:avLst/>
          </a:prstGeom>
        </p:spPr>
        <p:txBody>
          <a:bodyPr>
            <a:spAutoFit/>
          </a:bodyPr>
          <a:lstStyle/>
          <a:p>
            <a:pPr algn="justLow"/>
            <a:r>
              <a:rPr lang="fa-IR" sz="2400" dirty="0">
                <a:solidFill>
                  <a:srgbClr val="0000FF"/>
                </a:solidFill>
              </a:rPr>
              <a:t>«و لن ترضی عنک الیهود و لا النّصاری حتّی تتّبع ملّتهم</a:t>
            </a:r>
            <a:r>
              <a:rPr lang="fa-IR" sz="2400" dirty="0" smtClean="0">
                <a:solidFill>
                  <a:srgbClr val="0000FF"/>
                </a:solidFill>
              </a:rPr>
              <a:t>»</a:t>
            </a:r>
          </a:p>
          <a:p>
            <a:pPr algn="justLow"/>
            <a:r>
              <a:rPr lang="fa-IR" sz="4000" b="1" dirty="0" smtClean="0">
                <a:solidFill>
                  <a:srgbClr val="0000FF"/>
                </a:solidFill>
              </a:rPr>
              <a:t>تا </a:t>
            </a:r>
            <a:r>
              <a:rPr lang="fa-IR" sz="4000" b="1" dirty="0">
                <a:solidFill>
                  <a:srgbClr val="0000FF"/>
                </a:solidFill>
              </a:rPr>
              <a:t>وقتی کمند آنها را به گردن نیندازید، دنباله‌رو آنها نشوید، همین آش است و همین کاسه. خودت را قوی کن که کمندش در گردن تو تأثیر نگذارد؛ یک تکان بدهی، کمندش پاره شود. خودت را قوی کن. چرا خودت را ضعیف میکنی تا در مقابل او تسلیم شوی، خاکسار شوی، به خاک بیفتی؟</a:t>
            </a:r>
            <a:endParaRPr lang="fa-IR" sz="4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212" y="100209"/>
            <a:ext cx="4968788" cy="7183790"/>
          </a:xfrm>
          <a:prstGeom prst="rect">
            <a:avLst/>
          </a:prstGeom>
        </p:spPr>
      </p:pic>
      <p:sp>
        <p:nvSpPr>
          <p:cNvPr id="6" name="TextBox 5"/>
          <p:cNvSpPr txBox="1"/>
          <p:nvPr/>
        </p:nvSpPr>
        <p:spPr>
          <a:xfrm>
            <a:off x="628388" y="6300592"/>
            <a:ext cx="5724395" cy="369332"/>
          </a:xfrm>
          <a:prstGeom prst="rect">
            <a:avLst/>
          </a:prstGeom>
          <a:noFill/>
        </p:spPr>
        <p:txBody>
          <a:bodyPr wrap="square" rtlCol="1">
            <a:spAutoFit/>
          </a:bodyPr>
          <a:lstStyle/>
          <a:p>
            <a:r>
              <a:rPr lang="fa-IR" b="1" dirty="0" smtClean="0"/>
              <a:t>بیانات در دیدار علما و روحانیون خراسان شمالی1391/07/19</a:t>
            </a:r>
            <a:endParaRPr lang="fa-IR" b="1" dirty="0"/>
          </a:p>
        </p:txBody>
      </p:sp>
    </p:spTree>
    <p:extLst>
      <p:ext uri="{BB962C8B-B14F-4D97-AF65-F5344CB8AC3E}">
        <p14:creationId xmlns:p14="http://schemas.microsoft.com/office/powerpoint/2010/main" val="88329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790" y="117693"/>
            <a:ext cx="11640418" cy="59093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a:r>
              <a:rPr lang="fa-IR" sz="5400" dirty="0" smtClean="0">
                <a:ln w="11430"/>
                <a:solidFill>
                  <a:srgbClr val="002060"/>
                </a:solidFill>
                <a:effectLst>
                  <a:outerShdw blurRad="50800" dist="39000" dir="5460000" algn="tl">
                    <a:srgbClr val="000000">
                      <a:alpha val="38000"/>
                    </a:srgbClr>
                  </a:outerShdw>
                </a:effectLst>
                <a:cs typeface="2  Davat" panose="00000400000000000000" pitchFamily="2" charset="-78"/>
                <a:sym typeface="Wingdings" panose="05000000000000000000" pitchFamily="2" charset="2"/>
              </a:rPr>
              <a:t>تعریف جنگ اقتصادی : </a:t>
            </a:r>
          </a:p>
          <a:p>
            <a:pPr algn="justLow"/>
            <a:r>
              <a:rPr lang="fa-IR" sz="5400" dirty="0" smtClean="0">
                <a:ln w="11430"/>
                <a:solidFill>
                  <a:srgbClr val="002060"/>
                </a:solidFill>
                <a:effectLst>
                  <a:outerShdw blurRad="50800" dist="39000" dir="5460000" algn="tl">
                    <a:srgbClr val="000000">
                      <a:alpha val="38000"/>
                    </a:srgbClr>
                  </a:outerShdw>
                </a:effectLst>
                <a:cs typeface="2  Davat" panose="00000400000000000000" pitchFamily="2" charset="-78"/>
                <a:sym typeface="Wingdings" panose="05000000000000000000" pitchFamily="2" charset="2"/>
              </a:rPr>
              <a:t>استفاده ی یک کشور یا گروه از تمام ابزارهای سیاسی، اقتصادی، نظامی، علمی و فرهنگی در جهت ایجاد اختلال در نظام اقتصادی یک کشور در کوتاه مدت، ایجاد وابستگی نسبی در برخی از بخش های اقتصادی در میان مدت و نهایتا ایجاد وابستگی حداکثری در تمام ارکان اقتصادی و نابودی یک کشور در بلند مدت</a:t>
            </a:r>
            <a:endParaRPr lang="fa-IR" sz="5400" dirty="0">
              <a:cs typeface="2  Davat" panose="00000400000000000000" pitchFamily="2" charset="-78"/>
            </a:endParaRPr>
          </a:p>
        </p:txBody>
      </p:sp>
      <p:sp>
        <p:nvSpPr>
          <p:cNvPr id="5" name="Rectangle 4"/>
          <p:cNvSpPr/>
          <p:nvPr/>
        </p:nvSpPr>
        <p:spPr>
          <a:xfrm>
            <a:off x="6392536" y="6122063"/>
            <a:ext cx="3910045" cy="369332"/>
          </a:xfrm>
          <a:prstGeom prst="rect">
            <a:avLst/>
          </a:prstGeom>
        </p:spPr>
        <p:txBody>
          <a:bodyPr wrap="none">
            <a:spAutoFit/>
          </a:bodyPr>
          <a:lstStyle/>
          <a:p>
            <a:r>
              <a:rPr lang="fa-IR" dirty="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a:t>
            </a:r>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تعریف انتخاب شده </a:t>
            </a:r>
            <a:r>
              <a:rPr lang="fa-IR" dirty="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در کتاب </a:t>
            </a:r>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جنگ </a:t>
            </a:r>
            <a:r>
              <a:rPr lang="fa-IR"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اقتصادی)</a:t>
            </a:r>
            <a:endParaRPr lang="fa-IR" dirty="0"/>
          </a:p>
        </p:txBody>
      </p:sp>
    </p:spTree>
    <p:extLst>
      <p:ext uri="{BB962C8B-B14F-4D97-AF65-F5344CB8AC3E}">
        <p14:creationId xmlns:p14="http://schemas.microsoft.com/office/powerpoint/2010/main" val="292505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107" y="980592"/>
            <a:ext cx="11333747" cy="2800767"/>
          </a:xfrm>
          <a:prstGeom prst="rect">
            <a:avLst/>
          </a:prstGeom>
        </p:spPr>
        <p:txBody>
          <a:bodyPr wrap="square">
            <a:spAutoFit/>
          </a:bodyPr>
          <a:lstStyle/>
          <a:p>
            <a:pPr algn="justLow"/>
            <a:r>
              <a:rPr lang="fa-IR" sz="4000" b="1" dirty="0" smtClean="0"/>
              <a:t>1- اقدامات خصمانه دولتی علیه دولت دیگر که از طریق ابزارها و قدرت نظامی با هدف ضربه زدن به امکانات و ظرفیت های اقتصادی یا بهره بردن از منافع اقتصادی کشور هدف اعمال می شود.</a:t>
            </a:r>
            <a:r>
              <a:rPr lang="fa-IR" sz="1600" b="1" dirty="0" smtClean="0"/>
              <a:t>(تعریف قدیمی / این تعریف، شاخص هدف را مبنای تعریف جنگ اقتصادی قرار داده است. مثلا جنگ آمریکا علیه عراق را به نام جنگ نفت معرفی کرده اند).</a:t>
            </a:r>
            <a:endParaRPr lang="fa-IR" sz="1600" b="1" dirty="0"/>
          </a:p>
        </p:txBody>
      </p:sp>
      <p:sp>
        <p:nvSpPr>
          <p:cNvPr id="2" name="Rectangle 1"/>
          <p:cNvSpPr/>
          <p:nvPr/>
        </p:nvSpPr>
        <p:spPr>
          <a:xfrm>
            <a:off x="8327368" y="212377"/>
            <a:ext cx="3504486" cy="584775"/>
          </a:xfrm>
          <a:prstGeom prst="rect">
            <a:avLst/>
          </a:prstGeom>
        </p:spPr>
        <p:txBody>
          <a:bodyPr wrap="none">
            <a:spAutoFit/>
          </a:bodyPr>
          <a:lstStyle/>
          <a:p>
            <a:pPr algn="justLow"/>
            <a:r>
              <a:rPr lang="fa-IR" sz="3200" b="1" dirty="0"/>
              <a:t>معنای جنگ اقتصادی = </a:t>
            </a:r>
          </a:p>
        </p:txBody>
      </p:sp>
      <p:sp>
        <p:nvSpPr>
          <p:cNvPr id="5" name="Rectangle 4"/>
          <p:cNvSpPr/>
          <p:nvPr/>
        </p:nvSpPr>
        <p:spPr>
          <a:xfrm>
            <a:off x="498107" y="4434031"/>
            <a:ext cx="11425989" cy="1323439"/>
          </a:xfrm>
          <a:prstGeom prst="rect">
            <a:avLst/>
          </a:prstGeom>
        </p:spPr>
        <p:txBody>
          <a:bodyPr wrap="square">
            <a:spAutoFit/>
          </a:bodyPr>
          <a:lstStyle/>
          <a:p>
            <a:pPr algn="justLow"/>
            <a:r>
              <a:rPr lang="fa-IR" sz="4000" b="1" dirty="0" smtClean="0"/>
              <a:t>2- جنگ با استفاده از ابزار و مولفه های اقتصادی علیه زیر ساخت های اقتصادی یک کشور.</a:t>
            </a:r>
            <a:r>
              <a:rPr lang="fa-IR" sz="1600" b="1" dirty="0" smtClean="0"/>
              <a:t>(ابزار در این جنگ مولفه های اقتصادی مانند پول، بانک، تحریم، محاصره اقتصادی است).</a:t>
            </a:r>
            <a:endParaRPr lang="fa-IR" sz="1600" b="1" dirty="0"/>
          </a:p>
        </p:txBody>
      </p:sp>
      <p:sp>
        <p:nvSpPr>
          <p:cNvPr id="3" name="Rectangle 2"/>
          <p:cNvSpPr/>
          <p:nvPr/>
        </p:nvSpPr>
        <p:spPr>
          <a:xfrm>
            <a:off x="4463231" y="334874"/>
            <a:ext cx="3589445" cy="369332"/>
          </a:xfrm>
          <a:prstGeom prst="rect">
            <a:avLst/>
          </a:prstGeom>
        </p:spPr>
        <p:txBody>
          <a:bodyPr wrap="none">
            <a:spAutoFit/>
          </a:bodyPr>
          <a:lstStyle/>
          <a:p>
            <a:r>
              <a:rPr lang="fa-IR" dirty="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(تعاریف  ارائه شده در کتاب </a:t>
            </a:r>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مکر قمار باز):</a:t>
            </a:r>
            <a:endParaRPr lang="fa-IR" dirty="0"/>
          </a:p>
        </p:txBody>
      </p:sp>
    </p:spTree>
    <p:extLst>
      <p:ext uri="{BB962C8B-B14F-4D97-AF65-F5344CB8AC3E}">
        <p14:creationId xmlns:p14="http://schemas.microsoft.com/office/powerpoint/2010/main" val="85324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885" y="797152"/>
            <a:ext cx="11541090" cy="2062103"/>
          </a:xfrm>
          <a:prstGeom prst="rect">
            <a:avLst/>
          </a:prstGeom>
        </p:spPr>
        <p:txBody>
          <a:bodyPr wrap="square">
            <a:spAutoFit/>
          </a:bodyPr>
          <a:lstStyle/>
          <a:p>
            <a:pPr algn="justLow"/>
            <a:r>
              <a:rPr lang="fa-IR" sz="3200" b="1" dirty="0" smtClean="0"/>
              <a:t>3- استفاده یک کشور یا گروه از تمام ابزارهای سیاسی، علمی و فرهنگی برای ایجاد اختلال در نظام اقتصادی یک کشور در کوتاه مدت،ایجاد وابستگی نسبی در برخی از بخش های اقتصادی در میان مدت و نهایتا ایجاد وابستگی حداکثری در تمام ارکان اقتصادی یک کشور در بلند مدت.</a:t>
            </a:r>
            <a:r>
              <a:rPr lang="fa-IR" sz="1200" b="1" dirty="0" smtClean="0"/>
              <a:t>( این تعریف، مجموعه ای از ابزارهای اقتصادی، سیاسی، روانی، فرهنگی، اطلاعاتی و امنیتی را پایه تعریف قرار داده است).</a:t>
            </a:r>
            <a:endParaRPr lang="fa-IR" sz="1200" b="1" dirty="0"/>
          </a:p>
        </p:txBody>
      </p:sp>
      <p:sp>
        <p:nvSpPr>
          <p:cNvPr id="2" name="Rectangle 1"/>
          <p:cNvSpPr/>
          <p:nvPr/>
        </p:nvSpPr>
        <p:spPr>
          <a:xfrm>
            <a:off x="8327368" y="212377"/>
            <a:ext cx="3504486" cy="584775"/>
          </a:xfrm>
          <a:prstGeom prst="rect">
            <a:avLst/>
          </a:prstGeom>
        </p:spPr>
        <p:txBody>
          <a:bodyPr wrap="none">
            <a:spAutoFit/>
          </a:bodyPr>
          <a:lstStyle/>
          <a:p>
            <a:pPr algn="justLow"/>
            <a:r>
              <a:rPr lang="fa-IR" sz="3200" b="1" dirty="0"/>
              <a:t>معنای جنگ اقتصادی = </a:t>
            </a:r>
          </a:p>
        </p:txBody>
      </p:sp>
      <p:sp>
        <p:nvSpPr>
          <p:cNvPr id="6" name="Rectangle 5"/>
          <p:cNvSpPr/>
          <p:nvPr/>
        </p:nvSpPr>
        <p:spPr>
          <a:xfrm>
            <a:off x="451986" y="3098526"/>
            <a:ext cx="11425989" cy="3416320"/>
          </a:xfrm>
          <a:prstGeom prst="rect">
            <a:avLst/>
          </a:prstGeom>
        </p:spPr>
        <p:txBody>
          <a:bodyPr wrap="square">
            <a:spAutoFit/>
          </a:bodyPr>
          <a:lstStyle/>
          <a:p>
            <a:pPr algn="justLow"/>
            <a:r>
              <a:rPr lang="fa-IR" sz="3600" b="1" dirty="0" smtClean="0"/>
              <a:t>4- جنگ اقتصادی مجموعه اقدامات عامدانه، غرض ورزانه، خصمانه و هدفمند دشمن با ابزارهای اقتصادی مانند پول،بانک،تحریم،محاصره اقتصادی و ابزارهای غیر اقتصادی مانند اطلاعات،فشارهای سیاسی، دیپلماسی اجبار، جنگ روانی و عملیات اخلال گرایانه با هدف تضعیف و کاهش توان اقتصادی و مقاومت ملی و در نهایت تغییر رفتار یا رژیم است.</a:t>
            </a:r>
            <a:r>
              <a:rPr lang="fa-IR" sz="1400" b="1" dirty="0" smtClean="0"/>
              <a:t>(این تعریف، تعریفی جامع است).</a:t>
            </a:r>
            <a:endParaRPr lang="fa-IR" sz="1400" b="1" dirty="0"/>
          </a:p>
        </p:txBody>
      </p:sp>
      <p:sp>
        <p:nvSpPr>
          <p:cNvPr id="5" name="Rectangle 4"/>
          <p:cNvSpPr/>
          <p:nvPr/>
        </p:nvSpPr>
        <p:spPr>
          <a:xfrm>
            <a:off x="4463231" y="334874"/>
            <a:ext cx="3589445" cy="369332"/>
          </a:xfrm>
          <a:prstGeom prst="rect">
            <a:avLst/>
          </a:prstGeom>
        </p:spPr>
        <p:txBody>
          <a:bodyPr wrap="none">
            <a:spAutoFit/>
          </a:bodyPr>
          <a:lstStyle/>
          <a:p>
            <a:r>
              <a:rPr lang="fa-IR" dirty="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(تعاریف  ارائه شده در کتاب </a:t>
            </a:r>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مکر قمار باز):</a:t>
            </a:r>
            <a:endParaRPr lang="fa-IR" dirty="0"/>
          </a:p>
        </p:txBody>
      </p:sp>
    </p:spTree>
    <p:extLst>
      <p:ext uri="{BB962C8B-B14F-4D97-AF65-F5344CB8AC3E}">
        <p14:creationId xmlns:p14="http://schemas.microsoft.com/office/powerpoint/2010/main" val="346302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73216" y="270604"/>
            <a:ext cx="1342034" cy="646331"/>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کلیات </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400" dirty="0">
              <a:solidFill>
                <a:schemeClr val="tx1">
                  <a:lumMod val="95000"/>
                  <a:lumOff val="5000"/>
                </a:schemeClr>
              </a:solidFill>
            </a:endParaRPr>
          </a:p>
        </p:txBody>
      </p:sp>
      <p:sp>
        <p:nvSpPr>
          <p:cNvPr id="6" name="Rectangle 5"/>
          <p:cNvSpPr/>
          <p:nvPr/>
        </p:nvSpPr>
        <p:spPr>
          <a:xfrm>
            <a:off x="5353203" y="270604"/>
            <a:ext cx="4596130" cy="523220"/>
          </a:xfrm>
          <a:prstGeom prst="rect">
            <a:avLst/>
          </a:prstGeom>
        </p:spPr>
        <p:txBody>
          <a:bodyPr wrap="none">
            <a:spAutoFit/>
          </a:bodyPr>
          <a:lstStyle/>
          <a:p>
            <a:pPr lvl="0" rtl="1"/>
            <a:r>
              <a:rPr lang="fa-IR" sz="2800" dirty="0" smtClean="0">
                <a:cs typeface="B Titr" pitchFamily="2" charset="-78"/>
              </a:rPr>
              <a:t>تمایز جنگ اقتصادی با مفاهیم مشابه</a:t>
            </a:r>
            <a:endParaRPr lang="fa-IR" sz="2800" dirty="0">
              <a:cs typeface="B Titr" pitchFamily="2" charset="-78"/>
            </a:endParaRPr>
          </a:p>
        </p:txBody>
      </p:sp>
      <p:sp>
        <p:nvSpPr>
          <p:cNvPr id="2" name="TextBox 1"/>
          <p:cNvSpPr txBox="1"/>
          <p:nvPr/>
        </p:nvSpPr>
        <p:spPr>
          <a:xfrm>
            <a:off x="625642" y="916935"/>
            <a:ext cx="11289608" cy="707886"/>
          </a:xfrm>
          <a:prstGeom prst="rect">
            <a:avLst/>
          </a:prstGeom>
          <a:noFill/>
        </p:spPr>
        <p:txBody>
          <a:bodyPr wrap="square" rtlCol="1">
            <a:spAutoFit/>
          </a:bodyPr>
          <a:lstStyle/>
          <a:p>
            <a:r>
              <a:rPr lang="fa-IR" sz="2000" b="1" dirty="0" smtClean="0">
                <a:cs typeface="2  Baran" panose="00000400000000000000" pitchFamily="2" charset="-78"/>
              </a:rPr>
              <a:t>در ادبیات اقتصادی سیاسی چند واژه مشابه و پرکاربرد وجود دارد که گاهی ممکن است به جای جنگ اقتصادی تلقی شود، از این رو با تعریف آن ها در این بخش می توان تمایز آن ها را نسبت به جنگ اقتصادی ملاحظه کرد.</a:t>
            </a:r>
            <a:endParaRPr lang="fa-IR" sz="2000" b="1" dirty="0">
              <a:cs typeface="2  Baran" panose="00000400000000000000" pitchFamily="2" charset="-78"/>
            </a:endParaRPr>
          </a:p>
        </p:txBody>
      </p:sp>
      <p:sp>
        <p:nvSpPr>
          <p:cNvPr id="13" name="Rectangle 12"/>
          <p:cNvSpPr/>
          <p:nvPr/>
        </p:nvSpPr>
        <p:spPr>
          <a:xfrm>
            <a:off x="10424764" y="2049500"/>
            <a:ext cx="1173719" cy="369332"/>
          </a:xfrm>
          <a:prstGeom prst="rect">
            <a:avLst/>
          </a:prstGeom>
        </p:spPr>
        <p:txBody>
          <a:bodyPr wrap="none">
            <a:spAutoFit/>
          </a:bodyPr>
          <a:lstStyle/>
          <a:p>
            <a:pPr algn="ctr"/>
            <a:r>
              <a:rPr lang="fa-IR" dirty="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 </a:t>
            </a:r>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a:t>
            </a:r>
            <a:endParaRPr lang="fa-IR" sz="1400" dirty="0">
              <a:solidFill>
                <a:schemeClr val="tx1">
                  <a:lumMod val="95000"/>
                  <a:lumOff val="5000"/>
                </a:schemeClr>
              </a:solidFill>
            </a:endParaRPr>
          </a:p>
        </p:txBody>
      </p:sp>
      <p:sp>
        <p:nvSpPr>
          <p:cNvPr id="15" name="Rectangle 14"/>
          <p:cNvSpPr/>
          <p:nvPr/>
        </p:nvSpPr>
        <p:spPr>
          <a:xfrm>
            <a:off x="10308547" y="3126718"/>
            <a:ext cx="1406154" cy="369332"/>
          </a:xfrm>
          <a:prstGeom prst="rect">
            <a:avLst/>
          </a:prstGeom>
        </p:spPr>
        <p:txBody>
          <a:bodyPr wrap="none">
            <a:spAutoFit/>
          </a:bodyPr>
          <a:lstStyle/>
          <a:p>
            <a:pPr algn="ctr"/>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تحریم اقتصادی</a:t>
            </a:r>
            <a:endParaRPr lang="fa-IR" sz="1400" dirty="0">
              <a:solidFill>
                <a:schemeClr val="tx1">
                  <a:lumMod val="95000"/>
                  <a:lumOff val="5000"/>
                </a:schemeClr>
              </a:solidFill>
            </a:endParaRPr>
          </a:p>
        </p:txBody>
      </p:sp>
      <p:sp>
        <p:nvSpPr>
          <p:cNvPr id="16" name="Rectangle 15"/>
          <p:cNvSpPr/>
          <p:nvPr/>
        </p:nvSpPr>
        <p:spPr>
          <a:xfrm>
            <a:off x="10452817" y="4404844"/>
            <a:ext cx="1176925" cy="369332"/>
          </a:xfrm>
          <a:prstGeom prst="rect">
            <a:avLst/>
          </a:prstGeom>
        </p:spPr>
        <p:txBody>
          <a:bodyPr wrap="none">
            <a:spAutoFit/>
          </a:bodyPr>
          <a:lstStyle/>
          <a:p>
            <a:pPr algn="ctr"/>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تجاری</a:t>
            </a:r>
            <a:endParaRPr lang="fa-IR" sz="1400" dirty="0">
              <a:solidFill>
                <a:schemeClr val="tx1">
                  <a:lumMod val="95000"/>
                  <a:lumOff val="5000"/>
                </a:schemeClr>
              </a:solidFill>
            </a:endParaRPr>
          </a:p>
        </p:txBody>
      </p:sp>
      <p:sp>
        <p:nvSpPr>
          <p:cNvPr id="17" name="Rectangle 16"/>
          <p:cNvSpPr/>
          <p:nvPr/>
        </p:nvSpPr>
        <p:spPr>
          <a:xfrm>
            <a:off x="10308547" y="5644279"/>
            <a:ext cx="1465466" cy="369332"/>
          </a:xfrm>
          <a:prstGeom prst="rect">
            <a:avLst/>
          </a:prstGeom>
        </p:spPr>
        <p:txBody>
          <a:bodyPr wrap="none">
            <a:spAutoFit/>
          </a:bodyPr>
          <a:lstStyle/>
          <a:p>
            <a:pPr algn="ctr"/>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های ارزی</a:t>
            </a:r>
            <a:endParaRPr lang="fa-IR" sz="1400" dirty="0">
              <a:solidFill>
                <a:schemeClr val="tx1">
                  <a:lumMod val="95000"/>
                  <a:lumOff val="5000"/>
                </a:schemeClr>
              </a:solidFill>
            </a:endParaRPr>
          </a:p>
        </p:txBody>
      </p:sp>
      <p:sp>
        <p:nvSpPr>
          <p:cNvPr id="9" name="Rectangle 8"/>
          <p:cNvSpPr/>
          <p:nvPr/>
        </p:nvSpPr>
        <p:spPr>
          <a:xfrm>
            <a:off x="288758" y="1989340"/>
            <a:ext cx="10009493" cy="646331"/>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 ساختار حجم تولید و توزیع در کشور در زمان جنگ/ در اقتصاد جنگی به تولیدات مصرفی، به ویژه مصارف استراتژیک توجه ویژه می شود/ تدابیر لازم برای تامین مایحتاج عمومی و همزمان بالا نگه داشتن میزان تولیدات جنگی</a:t>
            </a:r>
            <a:endParaRPr lang="fa-IR" dirty="0"/>
          </a:p>
        </p:txBody>
      </p:sp>
      <p:sp>
        <p:nvSpPr>
          <p:cNvPr id="10" name="Rectangle 9"/>
          <p:cNvSpPr/>
          <p:nvPr/>
        </p:nvSpPr>
        <p:spPr>
          <a:xfrm>
            <a:off x="336102" y="3172884"/>
            <a:ext cx="10009493" cy="646331"/>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 اقدامات برنامه ریزی شده به منظور محدود کردن مناسبات اقتصادی برای فشار وارد کردن بر کشور هدف/اقدامات عامدانه یک یا چند دولت برای وارد کردن محرومیت اقتصادی بر دولت یا جامعه هدف</a:t>
            </a:r>
            <a:endParaRPr lang="fa-IR" dirty="0"/>
          </a:p>
        </p:txBody>
      </p:sp>
      <p:sp>
        <p:nvSpPr>
          <p:cNvPr id="11" name="Rectangle 10"/>
          <p:cNvSpPr/>
          <p:nvPr/>
        </p:nvSpPr>
        <p:spPr>
          <a:xfrm>
            <a:off x="443324" y="4404844"/>
            <a:ext cx="10009493" cy="369332"/>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 اقدامات تلافی جویانه یک کشور علیه کشوری که موانع تجاری مانند تعرفه و سهمیه ایجاد کرده است</a:t>
            </a:r>
            <a:endParaRPr lang="fa-IR" dirty="0"/>
          </a:p>
        </p:txBody>
      </p:sp>
      <p:sp>
        <p:nvSpPr>
          <p:cNvPr id="12" name="Rectangle 11"/>
          <p:cNvSpPr/>
          <p:nvPr/>
        </p:nvSpPr>
        <p:spPr>
          <a:xfrm>
            <a:off x="288757" y="5690445"/>
            <a:ext cx="10009493" cy="646331"/>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 کاهش رقابتی ارزش پول ملی با هدف افزایش صادرات و کاهش واردات/ جنگ ارزی ، یکی از ابزارهای جنگ اقتصادی می باشد.</a:t>
            </a:r>
            <a:endParaRPr lang="fa-IR" dirty="0"/>
          </a:p>
        </p:txBody>
      </p:sp>
    </p:spTree>
    <p:extLst>
      <p:ext uri="{BB962C8B-B14F-4D97-AF65-F5344CB8AC3E}">
        <p14:creationId xmlns:p14="http://schemas.microsoft.com/office/powerpoint/2010/main" val="142519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5767" y="2736244"/>
            <a:ext cx="1986442" cy="954107"/>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ابزار</a:t>
            </a:r>
          </a:p>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2000" dirty="0">
              <a:solidFill>
                <a:schemeClr val="tx1">
                  <a:lumMod val="95000"/>
                  <a:lumOff val="5000"/>
                </a:schemeClr>
              </a:solidFill>
            </a:endParaRPr>
          </a:p>
        </p:txBody>
      </p:sp>
      <p:sp>
        <p:nvSpPr>
          <p:cNvPr id="5" name="Rectangle 4"/>
          <p:cNvSpPr/>
          <p:nvPr/>
        </p:nvSpPr>
        <p:spPr>
          <a:xfrm>
            <a:off x="7125598" y="1413878"/>
            <a:ext cx="889988"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ابزار نرم</a:t>
            </a:r>
            <a:endParaRPr lang="fa-IR" sz="1400" dirty="0">
              <a:solidFill>
                <a:schemeClr val="tx1">
                  <a:lumMod val="95000"/>
                  <a:lumOff val="5000"/>
                </a:schemeClr>
              </a:solidFill>
            </a:endParaRPr>
          </a:p>
        </p:txBody>
      </p:sp>
      <p:sp>
        <p:nvSpPr>
          <p:cNvPr id="6" name="Rectangle 5"/>
          <p:cNvSpPr/>
          <p:nvPr/>
        </p:nvSpPr>
        <p:spPr>
          <a:xfrm>
            <a:off x="5952200" y="5322180"/>
            <a:ext cx="2063386"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ابزار نیمه سخت و سخت</a:t>
            </a:r>
            <a:endParaRPr lang="fa-IR" sz="1400" dirty="0">
              <a:solidFill>
                <a:schemeClr val="tx1">
                  <a:lumMod val="95000"/>
                  <a:lumOff val="5000"/>
                </a:schemeClr>
              </a:solidFill>
            </a:endParaRPr>
          </a:p>
        </p:txBody>
      </p:sp>
      <p:cxnSp>
        <p:nvCxnSpPr>
          <p:cNvPr id="7" name="Straight Arrow Connector 6"/>
          <p:cNvCxnSpPr>
            <a:stCxn id="4" idx="1"/>
            <a:endCxn id="5" idx="3"/>
          </p:cNvCxnSpPr>
          <p:nvPr/>
        </p:nvCxnSpPr>
        <p:spPr>
          <a:xfrm flipH="1" flipV="1">
            <a:off x="8015586" y="1598544"/>
            <a:ext cx="1650181" cy="16147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4" idx="1"/>
            <a:endCxn id="6" idx="3"/>
          </p:cNvCxnSpPr>
          <p:nvPr/>
        </p:nvCxnSpPr>
        <p:spPr>
          <a:xfrm flipH="1">
            <a:off x="8015586" y="3213298"/>
            <a:ext cx="1650181" cy="22935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5371379" y="794780"/>
            <a:ext cx="853119"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رسانه ها</a:t>
            </a:r>
            <a:endParaRPr lang="fa-IR" sz="1400" dirty="0">
              <a:solidFill>
                <a:schemeClr val="tx1">
                  <a:lumMod val="95000"/>
                  <a:lumOff val="5000"/>
                </a:schemeClr>
              </a:solidFill>
            </a:endParaRPr>
          </a:p>
        </p:txBody>
      </p:sp>
      <p:sp>
        <p:nvSpPr>
          <p:cNvPr id="14" name="Rectangle 13"/>
          <p:cNvSpPr/>
          <p:nvPr/>
        </p:nvSpPr>
        <p:spPr>
          <a:xfrm>
            <a:off x="5081235" y="2455603"/>
            <a:ext cx="1143263"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مراکز علمی</a:t>
            </a:r>
            <a:endParaRPr lang="fa-IR" sz="1400" dirty="0">
              <a:solidFill>
                <a:schemeClr val="tx1">
                  <a:lumMod val="95000"/>
                  <a:lumOff val="5000"/>
                </a:schemeClr>
              </a:solidFill>
            </a:endParaRPr>
          </a:p>
        </p:txBody>
      </p:sp>
      <p:cxnSp>
        <p:nvCxnSpPr>
          <p:cNvPr id="16" name="Straight Arrow Connector 15"/>
          <p:cNvCxnSpPr>
            <a:stCxn id="5" idx="1"/>
            <a:endCxn id="13" idx="3"/>
          </p:cNvCxnSpPr>
          <p:nvPr/>
        </p:nvCxnSpPr>
        <p:spPr>
          <a:xfrm flipH="1" flipV="1">
            <a:off x="6224498" y="979446"/>
            <a:ext cx="901100" cy="6190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5" idx="1"/>
            <a:endCxn id="14" idx="3"/>
          </p:cNvCxnSpPr>
          <p:nvPr/>
        </p:nvCxnSpPr>
        <p:spPr>
          <a:xfrm flipH="1">
            <a:off x="6224498" y="1598544"/>
            <a:ext cx="901100" cy="10417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132347" y="134264"/>
            <a:ext cx="4090899" cy="646331"/>
          </a:xfrm>
          <a:prstGeom prst="rect">
            <a:avLst/>
          </a:prstGeom>
        </p:spPr>
        <p:txBody>
          <a:bodyPr wrap="square">
            <a:spAutoFit/>
          </a:bodyPr>
          <a:lstStyle/>
          <a:p>
            <a:pP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به راه انداختن جنگ روانی، شانتاژ خبری و دروغ پردازی نسبت به واقعیات اقتصادی کشور</a:t>
            </a:r>
            <a:endParaRPr lang="fa-IR" sz="1400" dirty="0">
              <a:solidFill>
                <a:schemeClr val="tx1">
                  <a:lumMod val="95000"/>
                  <a:lumOff val="5000"/>
                </a:schemeClr>
              </a:solidFill>
            </a:endParaRPr>
          </a:p>
        </p:txBody>
      </p:sp>
      <p:sp>
        <p:nvSpPr>
          <p:cNvPr id="20" name="Rectangle 19"/>
          <p:cNvSpPr/>
          <p:nvPr/>
        </p:nvSpPr>
        <p:spPr>
          <a:xfrm>
            <a:off x="93706" y="979446"/>
            <a:ext cx="4090899" cy="646331"/>
          </a:xfrm>
          <a:prstGeom prst="rect">
            <a:avLst/>
          </a:prstGeom>
        </p:spPr>
        <p:txBody>
          <a:bodyPr wrap="square">
            <a:spAutoFit/>
          </a:bodyPr>
          <a:lstStyle/>
          <a:p>
            <a:pP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ترویج فرهنگ و سبک زندگی غیر اسلامی و غیر بومی در حوزه اقتصاد</a:t>
            </a:r>
            <a:endParaRPr lang="fa-IR" sz="1400" dirty="0">
              <a:solidFill>
                <a:schemeClr val="tx1">
                  <a:lumMod val="95000"/>
                  <a:lumOff val="5000"/>
                </a:schemeClr>
              </a:solidFill>
            </a:endParaRPr>
          </a:p>
        </p:txBody>
      </p:sp>
      <p:cxnSp>
        <p:nvCxnSpPr>
          <p:cNvPr id="27" name="Straight Arrow Connector 26"/>
          <p:cNvCxnSpPr>
            <a:stCxn id="13" idx="1"/>
            <a:endCxn id="19" idx="3"/>
          </p:cNvCxnSpPr>
          <p:nvPr/>
        </p:nvCxnSpPr>
        <p:spPr>
          <a:xfrm flipH="1" flipV="1">
            <a:off x="4223246" y="457430"/>
            <a:ext cx="1148133" cy="5220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3" idx="1"/>
            <a:endCxn id="20" idx="3"/>
          </p:cNvCxnSpPr>
          <p:nvPr/>
        </p:nvCxnSpPr>
        <p:spPr>
          <a:xfrm flipH="1">
            <a:off x="4184605" y="979446"/>
            <a:ext cx="1186774" cy="3231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3659051" y="4615497"/>
            <a:ext cx="1422184"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اقدامات نظامی</a:t>
            </a:r>
            <a:endParaRPr lang="fa-IR" sz="1400" dirty="0">
              <a:solidFill>
                <a:schemeClr val="tx1">
                  <a:lumMod val="95000"/>
                  <a:lumOff val="5000"/>
                </a:schemeClr>
              </a:solidFill>
            </a:endParaRPr>
          </a:p>
        </p:txBody>
      </p:sp>
      <p:sp>
        <p:nvSpPr>
          <p:cNvPr id="31" name="Rectangle 30"/>
          <p:cNvSpPr/>
          <p:nvPr/>
        </p:nvSpPr>
        <p:spPr>
          <a:xfrm>
            <a:off x="3584511" y="5953154"/>
            <a:ext cx="1571264"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محاصره اقتصادی</a:t>
            </a:r>
            <a:endParaRPr lang="fa-IR" sz="1400" dirty="0">
              <a:solidFill>
                <a:schemeClr val="tx1">
                  <a:lumMod val="95000"/>
                  <a:lumOff val="5000"/>
                </a:schemeClr>
              </a:solidFill>
            </a:endParaRPr>
          </a:p>
        </p:txBody>
      </p:sp>
      <p:cxnSp>
        <p:nvCxnSpPr>
          <p:cNvPr id="32" name="Straight Arrow Connector 31"/>
          <p:cNvCxnSpPr>
            <a:stCxn id="6" idx="1"/>
            <a:endCxn id="30" idx="3"/>
          </p:cNvCxnSpPr>
          <p:nvPr/>
        </p:nvCxnSpPr>
        <p:spPr>
          <a:xfrm flipH="1" flipV="1">
            <a:off x="5081235" y="4800163"/>
            <a:ext cx="870965" cy="706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6" idx="1"/>
            <a:endCxn id="31" idx="3"/>
          </p:cNvCxnSpPr>
          <p:nvPr/>
        </p:nvCxnSpPr>
        <p:spPr>
          <a:xfrm flipH="1">
            <a:off x="5155775" y="5506846"/>
            <a:ext cx="796425" cy="6309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9008537" y="6230348"/>
            <a:ext cx="2794355" cy="369332"/>
          </a:xfrm>
          <a:prstGeom prst="rect">
            <a:avLst/>
          </a:prstGeom>
        </p:spPr>
        <p:txBody>
          <a:bodyPr wrap="none">
            <a:spAutoFit/>
          </a:bodyPr>
          <a:lstStyle/>
          <a:p>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(برگرفته ازکتاب جنگ اقتصادی)</a:t>
            </a:r>
            <a:endParaRPr lang="fa-IR" dirty="0"/>
          </a:p>
        </p:txBody>
      </p:sp>
    </p:spTree>
    <p:extLst>
      <p:ext uri="{BB962C8B-B14F-4D97-AF65-F5344CB8AC3E}">
        <p14:creationId xmlns:p14="http://schemas.microsoft.com/office/powerpoint/2010/main" val="412882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7121" y="237772"/>
            <a:ext cx="1342034" cy="646331"/>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کلیات </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400" dirty="0">
              <a:solidFill>
                <a:schemeClr val="tx1">
                  <a:lumMod val="95000"/>
                  <a:lumOff val="5000"/>
                </a:schemeClr>
              </a:solidFill>
            </a:endParaRPr>
          </a:p>
        </p:txBody>
      </p:sp>
      <p:sp>
        <p:nvSpPr>
          <p:cNvPr id="7" name="Rectangle 6"/>
          <p:cNvSpPr/>
          <p:nvPr/>
        </p:nvSpPr>
        <p:spPr>
          <a:xfrm>
            <a:off x="7183869" y="243570"/>
            <a:ext cx="2813591"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پیشینه جنگ اقتصادی</a:t>
            </a:r>
            <a:endParaRPr lang="fa-IR" sz="2800" dirty="0">
              <a:solidFill>
                <a:schemeClr val="tx1">
                  <a:lumMod val="95000"/>
                  <a:lumOff val="5000"/>
                </a:schemeClr>
              </a:solidFill>
              <a:cs typeface="B Titr" pitchFamily="2" charset="-78"/>
            </a:endParaRPr>
          </a:p>
        </p:txBody>
      </p:sp>
      <p:sp>
        <p:nvSpPr>
          <p:cNvPr id="11" name="TextBox 10"/>
          <p:cNvSpPr txBox="1"/>
          <p:nvPr/>
        </p:nvSpPr>
        <p:spPr>
          <a:xfrm>
            <a:off x="8073188" y="916935"/>
            <a:ext cx="3842061" cy="400110"/>
          </a:xfrm>
          <a:prstGeom prst="rect">
            <a:avLst/>
          </a:prstGeom>
          <a:noFill/>
        </p:spPr>
        <p:txBody>
          <a:bodyPr wrap="square" rtlCol="1">
            <a:spAutoFit/>
          </a:bodyPr>
          <a:lstStyle/>
          <a:p>
            <a:r>
              <a:rPr lang="fa-IR" sz="2000" b="1" dirty="0" smtClean="0">
                <a:cs typeface="2  Baran" panose="00000400000000000000" pitchFamily="2" charset="-78"/>
              </a:rPr>
              <a:t>جنگ اقتصادی از سابقه ای دیرینه برخوردار است. </a:t>
            </a:r>
            <a:endParaRPr lang="fa-IR" sz="2000" b="1" dirty="0">
              <a:cs typeface="2  Baran" panose="00000400000000000000" pitchFamily="2" charset="-78"/>
            </a:endParaRPr>
          </a:p>
        </p:txBody>
      </p:sp>
      <p:sp>
        <p:nvSpPr>
          <p:cNvPr id="13" name="Rectangle 12"/>
          <p:cNvSpPr/>
          <p:nvPr/>
        </p:nvSpPr>
        <p:spPr>
          <a:xfrm>
            <a:off x="10136629" y="3109223"/>
            <a:ext cx="2055371" cy="861774"/>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3 نوع</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در روابط بین کنشگران دولتی</a:t>
            </a:r>
            <a:endParaRPr lang="fa-IR" sz="1400" dirty="0">
              <a:solidFill>
                <a:schemeClr val="tx1">
                  <a:lumMod val="95000"/>
                  <a:lumOff val="5000"/>
                </a:schemeClr>
              </a:solidFill>
            </a:endParaRPr>
          </a:p>
        </p:txBody>
      </p:sp>
      <p:sp>
        <p:nvSpPr>
          <p:cNvPr id="15" name="Rectangle 14"/>
          <p:cNvSpPr/>
          <p:nvPr/>
        </p:nvSpPr>
        <p:spPr>
          <a:xfrm>
            <a:off x="6784959" y="1534859"/>
            <a:ext cx="1571264"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محاصره اقتصادی</a:t>
            </a:r>
            <a:endParaRPr lang="fa-IR" sz="1400" dirty="0">
              <a:solidFill>
                <a:schemeClr val="tx1">
                  <a:lumMod val="95000"/>
                  <a:lumOff val="5000"/>
                </a:schemeClr>
              </a:solidFill>
            </a:endParaRPr>
          </a:p>
        </p:txBody>
      </p:sp>
      <p:sp>
        <p:nvSpPr>
          <p:cNvPr id="16" name="Rectangle 15"/>
          <p:cNvSpPr/>
          <p:nvPr/>
        </p:nvSpPr>
        <p:spPr>
          <a:xfrm>
            <a:off x="6621285" y="3355444"/>
            <a:ext cx="1840568"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تحریم های  اقتصادی</a:t>
            </a:r>
            <a:endParaRPr lang="fa-IR" sz="1400" dirty="0">
              <a:solidFill>
                <a:schemeClr val="tx1">
                  <a:lumMod val="95000"/>
                  <a:lumOff val="5000"/>
                </a:schemeClr>
              </a:solidFill>
            </a:endParaRPr>
          </a:p>
        </p:txBody>
      </p:sp>
      <p:sp>
        <p:nvSpPr>
          <p:cNvPr id="17" name="Rectangle 16"/>
          <p:cNvSpPr/>
          <p:nvPr/>
        </p:nvSpPr>
        <p:spPr>
          <a:xfrm>
            <a:off x="6580409" y="5249991"/>
            <a:ext cx="1922321"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تحریم اقتصادی مدرن</a:t>
            </a:r>
            <a:endParaRPr lang="fa-IR" sz="1400" dirty="0">
              <a:solidFill>
                <a:schemeClr val="tx1">
                  <a:lumMod val="95000"/>
                  <a:lumOff val="5000"/>
                </a:schemeClr>
              </a:solidFill>
            </a:endParaRPr>
          </a:p>
        </p:txBody>
      </p:sp>
      <p:cxnSp>
        <p:nvCxnSpPr>
          <p:cNvPr id="3" name="Straight Arrow Connector 2"/>
          <p:cNvCxnSpPr>
            <a:stCxn id="13" idx="1"/>
            <a:endCxn id="15" idx="3"/>
          </p:cNvCxnSpPr>
          <p:nvPr/>
        </p:nvCxnSpPr>
        <p:spPr>
          <a:xfrm flipH="1" flipV="1">
            <a:off x="8356223" y="1719525"/>
            <a:ext cx="1780406" cy="18205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a:stCxn id="13" idx="1"/>
            <a:endCxn id="16" idx="3"/>
          </p:cNvCxnSpPr>
          <p:nvPr/>
        </p:nvCxnSpPr>
        <p:spPr>
          <a:xfrm flipH="1">
            <a:off x="8461853" y="3540110"/>
            <a:ext cx="16747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a:stCxn id="13" idx="1"/>
            <a:endCxn id="17" idx="3"/>
          </p:cNvCxnSpPr>
          <p:nvPr/>
        </p:nvCxnSpPr>
        <p:spPr>
          <a:xfrm flipH="1">
            <a:off x="8502730" y="3540110"/>
            <a:ext cx="1633899" cy="18945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295300" y="1507063"/>
            <a:ext cx="6325985" cy="646331"/>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 هرگونه رابطه مالی و اقتصادی با دولت هدف از طریق تمامی راه های هوایی، دریایی و زمینی با استفاده از زور قطع شود.</a:t>
            </a:r>
            <a:endParaRPr lang="fa-IR" dirty="0"/>
          </a:p>
        </p:txBody>
      </p:sp>
      <p:sp>
        <p:nvSpPr>
          <p:cNvPr id="21" name="Rectangle 20"/>
          <p:cNvSpPr/>
          <p:nvPr/>
        </p:nvSpPr>
        <p:spPr>
          <a:xfrm>
            <a:off x="295299" y="3378527"/>
            <a:ext cx="6325985" cy="646331"/>
          </a:xfrm>
          <a:prstGeom prst="rect">
            <a:avLst/>
          </a:prstGeom>
        </p:spPr>
        <p:txBody>
          <a:bodyPr wrap="square">
            <a:spAutoFit/>
          </a:bodyPr>
          <a:lstStyle/>
          <a:p>
            <a:r>
              <a:rPr lang="fa-IR" dirty="0">
                <a:ln w="11430"/>
                <a:effectLst>
                  <a:outerShdw blurRad="50800" dist="39000" dir="5460000" algn="tl">
                    <a:srgbClr val="000000">
                      <a:alpha val="38000"/>
                    </a:srgbClr>
                  </a:outerShdw>
                </a:effectLst>
                <a:cs typeface="B Titr" pitchFamily="2" charset="-78"/>
              </a:rPr>
              <a:t>=محروم </a:t>
            </a:r>
            <a:r>
              <a:rPr lang="fa-IR" dirty="0" smtClean="0">
                <a:ln w="11430"/>
                <a:effectLst>
                  <a:outerShdw blurRad="50800" dist="39000" dir="5460000" algn="tl">
                    <a:srgbClr val="000000">
                      <a:alpha val="38000"/>
                    </a:srgbClr>
                  </a:outerShdw>
                </a:effectLst>
                <a:cs typeface="B Titr" pitchFamily="2" charset="-78"/>
              </a:rPr>
              <a:t>کردن </a:t>
            </a:r>
            <a:r>
              <a:rPr lang="fa-IR" dirty="0">
                <a:ln w="11430"/>
                <a:effectLst>
                  <a:outerShdw blurRad="50800" dist="39000" dir="5460000" algn="tl">
                    <a:srgbClr val="000000">
                      <a:alpha val="38000"/>
                    </a:srgbClr>
                  </a:outerShdw>
                </a:effectLst>
                <a:cs typeface="B Titr" pitchFamily="2" charset="-78"/>
              </a:rPr>
              <a:t>دولت هدف از مناسبات اقتصادی بین </a:t>
            </a:r>
            <a:r>
              <a:rPr lang="fa-IR" dirty="0" smtClean="0">
                <a:ln w="11430"/>
                <a:effectLst>
                  <a:outerShdw blurRad="50800" dist="39000" dir="5460000" algn="tl">
                    <a:srgbClr val="000000">
                      <a:alpha val="38000"/>
                    </a:srgbClr>
                  </a:outerShdw>
                </a:effectLst>
                <a:cs typeface="B Titr" pitchFamily="2" charset="-78"/>
              </a:rPr>
              <a:t>المللی  با بهره گیری از قدرت اقتصادی و فشارهای دیپلماتیک</a:t>
            </a:r>
            <a:endParaRPr lang="fa-IR" dirty="0"/>
          </a:p>
        </p:txBody>
      </p:sp>
      <p:sp>
        <p:nvSpPr>
          <p:cNvPr id="22" name="Rectangle 21"/>
          <p:cNvSpPr/>
          <p:nvPr/>
        </p:nvSpPr>
        <p:spPr>
          <a:xfrm>
            <a:off x="300981" y="5263314"/>
            <a:ext cx="6325985" cy="646331"/>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=از این نوع تحریم به عنوان رزیم بین المللی تحریم یاد می شود/استفاده از ابزار بین المللی/ نفوذ در شورای امنیت سازمان ملل</a:t>
            </a:r>
            <a:endParaRPr lang="fa-IR" dirty="0"/>
          </a:p>
        </p:txBody>
      </p:sp>
    </p:spTree>
    <p:extLst>
      <p:ext uri="{BB962C8B-B14F-4D97-AF65-F5344CB8AC3E}">
        <p14:creationId xmlns:p14="http://schemas.microsoft.com/office/powerpoint/2010/main" val="183175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907" y="259219"/>
            <a:ext cx="1470274" cy="707886"/>
          </a:xfrm>
          <a:prstGeom prst="rect">
            <a:avLst/>
          </a:prstGeom>
        </p:spPr>
        <p:txBody>
          <a:bodyPr wrap="none">
            <a:spAutoFit/>
          </a:bodyPr>
          <a:lstStyle/>
          <a:p>
            <a:pPr algn="ctr" rtl="1"/>
            <a:r>
              <a:rPr lang="fa-IR" sz="20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کلیات </a:t>
            </a:r>
          </a:p>
          <a:p>
            <a:pPr algn="ctr" rtl="1"/>
            <a:r>
              <a:rPr lang="fa-IR" sz="20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600" dirty="0">
              <a:solidFill>
                <a:schemeClr val="tx1">
                  <a:lumMod val="95000"/>
                  <a:lumOff val="5000"/>
                </a:schemeClr>
              </a:solidFill>
            </a:endParaRPr>
          </a:p>
        </p:txBody>
      </p:sp>
      <p:sp>
        <p:nvSpPr>
          <p:cNvPr id="8" name="Rectangle 7"/>
          <p:cNvSpPr/>
          <p:nvPr/>
        </p:nvSpPr>
        <p:spPr>
          <a:xfrm>
            <a:off x="4900383" y="259219"/>
            <a:ext cx="5085045" cy="523220"/>
          </a:xfrm>
          <a:prstGeom prst="rect">
            <a:avLst/>
          </a:prstGeom>
        </p:spPr>
        <p:txBody>
          <a:bodyPr wrap="none">
            <a:spAutoFit/>
          </a:bodyPr>
          <a:lstStyle/>
          <a:p>
            <a:pPr lvl="0"/>
            <a:r>
              <a:rPr lang="fa-IR" sz="2800" dirty="0">
                <a:solidFill>
                  <a:schemeClr val="tx1">
                    <a:lumMod val="95000"/>
                    <a:lumOff val="5000"/>
                  </a:schemeClr>
                </a:solidFill>
                <a:cs typeface="B Titr" pitchFamily="2" charset="-78"/>
              </a:rPr>
              <a:t>پیشینه جنگ </a:t>
            </a:r>
            <a:r>
              <a:rPr lang="fa-IR" sz="2800" dirty="0" smtClean="0">
                <a:solidFill>
                  <a:schemeClr val="tx1">
                    <a:lumMod val="95000"/>
                    <a:lumOff val="5000"/>
                  </a:schemeClr>
                </a:solidFill>
                <a:cs typeface="B Titr" pitchFamily="2" charset="-78"/>
              </a:rPr>
              <a:t>اقتصادی آمریکا علیه ایران</a:t>
            </a:r>
            <a:endParaRPr lang="fa-IR" sz="2800" dirty="0">
              <a:solidFill>
                <a:schemeClr val="tx1">
                  <a:lumMod val="95000"/>
                  <a:lumOff val="5000"/>
                </a:schemeClr>
              </a:solidFill>
              <a:cs typeface="B Titr" pitchFamily="2" charset="-78"/>
            </a:endParaRPr>
          </a:p>
        </p:txBody>
      </p:sp>
      <p:sp>
        <p:nvSpPr>
          <p:cNvPr id="11" name="Rectangle 10"/>
          <p:cNvSpPr/>
          <p:nvPr/>
        </p:nvSpPr>
        <p:spPr>
          <a:xfrm>
            <a:off x="9471851" y="1388716"/>
            <a:ext cx="2234907"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مرحله اول جنگ اقتصادی</a:t>
            </a:r>
            <a:endParaRPr lang="fa-IR" sz="1400" dirty="0">
              <a:solidFill>
                <a:schemeClr val="tx1">
                  <a:lumMod val="95000"/>
                  <a:lumOff val="5000"/>
                </a:schemeClr>
              </a:solidFill>
            </a:endParaRPr>
          </a:p>
        </p:txBody>
      </p:sp>
      <p:sp>
        <p:nvSpPr>
          <p:cNvPr id="13" name="Rectangle 12"/>
          <p:cNvSpPr/>
          <p:nvPr/>
        </p:nvSpPr>
        <p:spPr>
          <a:xfrm>
            <a:off x="9446203" y="2799646"/>
            <a:ext cx="2260555"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مرحله دوم جنگ اقتصادی</a:t>
            </a:r>
            <a:endParaRPr lang="fa-IR" sz="1400" dirty="0">
              <a:solidFill>
                <a:schemeClr val="tx1">
                  <a:lumMod val="95000"/>
                  <a:lumOff val="5000"/>
                </a:schemeClr>
              </a:solidFill>
            </a:endParaRPr>
          </a:p>
        </p:txBody>
      </p:sp>
      <p:sp>
        <p:nvSpPr>
          <p:cNvPr id="15" name="Rectangle 14"/>
          <p:cNvSpPr/>
          <p:nvPr/>
        </p:nvSpPr>
        <p:spPr>
          <a:xfrm>
            <a:off x="9471851" y="3940849"/>
            <a:ext cx="2260555"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مرحله سوم جنگ اقتصادی</a:t>
            </a:r>
            <a:endParaRPr lang="fa-IR" sz="1400" dirty="0">
              <a:solidFill>
                <a:schemeClr val="tx1">
                  <a:lumMod val="95000"/>
                  <a:lumOff val="5000"/>
                </a:schemeClr>
              </a:solidFill>
            </a:endParaRPr>
          </a:p>
        </p:txBody>
      </p:sp>
      <p:sp>
        <p:nvSpPr>
          <p:cNvPr id="16" name="Rectangle 15"/>
          <p:cNvSpPr/>
          <p:nvPr/>
        </p:nvSpPr>
        <p:spPr>
          <a:xfrm>
            <a:off x="9446203" y="5351779"/>
            <a:ext cx="2444901"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مرحله چهارم جنگ اقتصادی</a:t>
            </a:r>
            <a:endParaRPr lang="fa-IR" sz="1400" dirty="0">
              <a:solidFill>
                <a:schemeClr val="tx1">
                  <a:lumMod val="95000"/>
                  <a:lumOff val="5000"/>
                </a:schemeClr>
              </a:solidFill>
            </a:endParaRPr>
          </a:p>
        </p:txBody>
      </p:sp>
      <p:sp>
        <p:nvSpPr>
          <p:cNvPr id="9" name="Rectangle 8"/>
          <p:cNvSpPr/>
          <p:nvPr/>
        </p:nvSpPr>
        <p:spPr>
          <a:xfrm>
            <a:off x="204537" y="1434882"/>
            <a:ext cx="9347273" cy="923330"/>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=از تاریخ 23 آبان 1358 (14 نوامبر1979) با دستور رئیس جمهور آمریکا آغاز شد. یکی از اختیارات رئیس جمهور آمریکا= فرمان اجرایی برقراری وضعیت اضطراری ملی/ در این دوره، تحریمها مبتنی بر دستور رئیس جمهور آمریکا بود.</a:t>
            </a:r>
            <a:endParaRPr lang="fa-IR" dirty="0"/>
          </a:p>
        </p:txBody>
      </p:sp>
      <p:sp>
        <p:nvSpPr>
          <p:cNvPr id="10" name="Rectangle 9"/>
          <p:cNvSpPr/>
          <p:nvPr/>
        </p:nvSpPr>
        <p:spPr>
          <a:xfrm>
            <a:off x="180472" y="2830260"/>
            <a:ext cx="9347273" cy="369332"/>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=از خرداد 1375 (مه 1996) در زمان بیل کلینتون/ با هدف مهار دوجانبه/ با پشتوانه قانون مصوب مجالس آمریکا</a:t>
            </a:r>
            <a:endParaRPr lang="fa-IR" dirty="0"/>
          </a:p>
        </p:txBody>
      </p:sp>
      <p:sp>
        <p:nvSpPr>
          <p:cNvPr id="12" name="Rectangle 11"/>
          <p:cNvSpPr/>
          <p:nvPr/>
        </p:nvSpPr>
        <p:spPr>
          <a:xfrm>
            <a:off x="98930" y="3952846"/>
            <a:ext cx="9347273" cy="369332"/>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 از 1385 (2006) / هدف گرفتن صادرات نفت و واردات بنزین، شبکه بانکی سوئیفت، حمل و نقل کشتیرانی</a:t>
            </a:r>
            <a:endParaRPr lang="fa-IR" dirty="0"/>
          </a:p>
        </p:txBody>
      </p:sp>
      <p:sp>
        <p:nvSpPr>
          <p:cNvPr id="14" name="Rectangle 13"/>
          <p:cNvSpPr/>
          <p:nvPr/>
        </p:nvSpPr>
        <p:spPr>
          <a:xfrm>
            <a:off x="98929" y="5351779"/>
            <a:ext cx="9347273" cy="646331"/>
          </a:xfrm>
          <a:prstGeom prst="rect">
            <a:avLst/>
          </a:prstGeom>
        </p:spPr>
        <p:txBody>
          <a:bodyPr wrap="square">
            <a:spAutoFit/>
          </a:bodyPr>
          <a:lstStyle/>
          <a:p>
            <a:r>
              <a:rPr lang="fa-IR" dirty="0" smtClean="0">
                <a:ln w="11430"/>
                <a:effectLst>
                  <a:outerShdw blurRad="50800" dist="39000" dir="5460000" algn="tl">
                    <a:srgbClr val="000000">
                      <a:alpha val="38000"/>
                    </a:srgbClr>
                  </a:outerShdw>
                </a:effectLst>
                <a:cs typeface="B Titr" pitchFamily="2" charset="-78"/>
              </a:rPr>
              <a:t>= با روی کار آمدن ترامپ این مرحله از جنگ اقتصادی آغاز شده و از 18 اردیبهشت 1397  با خروج امریکا از برجام تشدید شده است.</a:t>
            </a:r>
            <a:endParaRPr lang="fa-IR" dirty="0"/>
          </a:p>
        </p:txBody>
      </p:sp>
      <p:sp>
        <p:nvSpPr>
          <p:cNvPr id="2" name="TextBox 1"/>
          <p:cNvSpPr txBox="1"/>
          <p:nvPr/>
        </p:nvSpPr>
        <p:spPr>
          <a:xfrm>
            <a:off x="8442525" y="782439"/>
            <a:ext cx="1179095" cy="369332"/>
          </a:xfrm>
          <a:prstGeom prst="rect">
            <a:avLst/>
          </a:prstGeom>
          <a:noFill/>
        </p:spPr>
        <p:txBody>
          <a:bodyPr wrap="square" rtlCol="1">
            <a:spAutoFit/>
          </a:bodyPr>
          <a:lstStyle/>
          <a:p>
            <a:r>
              <a:rPr lang="fa-IR" dirty="0" smtClean="0"/>
              <a:t>ص24 تا 42</a:t>
            </a:r>
            <a:endParaRPr lang="fa-IR" dirty="0"/>
          </a:p>
        </p:txBody>
      </p:sp>
    </p:spTree>
    <p:extLst>
      <p:ext uri="{BB962C8B-B14F-4D97-AF65-F5344CB8AC3E}">
        <p14:creationId xmlns:p14="http://schemas.microsoft.com/office/powerpoint/2010/main" val="108094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0919" y="1877669"/>
            <a:ext cx="2646878" cy="1568122"/>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ویژگی های </a:t>
            </a:r>
          </a:p>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جنگ نوین اقتصادی</a:t>
            </a:r>
          </a:p>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(جنگ چهارم)</a:t>
            </a:r>
            <a:endParaRPr lang="fa-IR" sz="2800" dirty="0">
              <a:ln w="11430"/>
              <a:effectLst>
                <a:outerShdw blurRad="50800" dist="39000" dir="5460000" algn="tl">
                  <a:srgbClr val="000000">
                    <a:alpha val="38000"/>
                  </a:srgbClr>
                </a:outerShdw>
              </a:effectLst>
              <a:cs typeface="B Titr" pitchFamily="2" charset="-78"/>
            </a:endParaRPr>
          </a:p>
        </p:txBody>
      </p:sp>
      <p:sp>
        <p:nvSpPr>
          <p:cNvPr id="5" name="Rectangle 4"/>
          <p:cNvSpPr/>
          <p:nvPr/>
        </p:nvSpPr>
        <p:spPr>
          <a:xfrm>
            <a:off x="2872992" y="355764"/>
            <a:ext cx="5545108"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نقش ترامپ (رئیس جمهور آمریکا) و ابعاد روانشناختی شخصیت وی</a:t>
            </a:r>
            <a:endParaRPr lang="fa-IR" sz="1400" dirty="0">
              <a:solidFill>
                <a:schemeClr val="tx1">
                  <a:lumMod val="95000"/>
                  <a:lumOff val="5000"/>
                </a:schemeClr>
              </a:solidFill>
            </a:endParaRPr>
          </a:p>
        </p:txBody>
      </p:sp>
      <p:sp>
        <p:nvSpPr>
          <p:cNvPr id="6" name="Rectangle 5"/>
          <p:cNvSpPr/>
          <p:nvPr/>
        </p:nvSpPr>
        <p:spPr>
          <a:xfrm>
            <a:off x="4479201" y="1777674"/>
            <a:ext cx="3938899" cy="369332"/>
          </a:xfrm>
          <a:prstGeom prst="rect">
            <a:avLst/>
          </a:prstGeom>
        </p:spPr>
        <p:txBody>
          <a:bodyPr wrap="none">
            <a:spAutoFit/>
          </a:bodyPr>
          <a:lstStyle/>
          <a:p>
            <a:pP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نقش کنگره و سنا در تصویب قانون آیسا و کاتسا</a:t>
            </a:r>
            <a:endParaRPr lang="fa-IR" sz="1400" dirty="0">
              <a:solidFill>
                <a:schemeClr val="tx1">
                  <a:lumMod val="95000"/>
                  <a:lumOff val="5000"/>
                </a:schemeClr>
              </a:solidFill>
            </a:endParaRPr>
          </a:p>
        </p:txBody>
      </p:sp>
      <p:sp>
        <p:nvSpPr>
          <p:cNvPr id="7" name="Rectangle 6"/>
          <p:cNvSpPr/>
          <p:nvPr/>
        </p:nvSpPr>
        <p:spPr>
          <a:xfrm>
            <a:off x="2872992" y="4498369"/>
            <a:ext cx="5679761"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ائتلاف مثلث آمریکا، اسرائیل و کشورهای عربی با محوریت سعودی ها</a:t>
            </a:r>
            <a:endParaRPr lang="fa-IR" sz="1400" dirty="0">
              <a:solidFill>
                <a:schemeClr val="tx1">
                  <a:lumMod val="95000"/>
                  <a:lumOff val="5000"/>
                </a:schemeClr>
              </a:solidFill>
            </a:endParaRPr>
          </a:p>
        </p:txBody>
      </p:sp>
      <p:sp>
        <p:nvSpPr>
          <p:cNvPr id="8" name="Rectangle 7"/>
          <p:cNvSpPr/>
          <p:nvPr/>
        </p:nvSpPr>
        <p:spPr>
          <a:xfrm>
            <a:off x="1343728" y="3076459"/>
            <a:ext cx="7209025"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نقش معماران جنگ جدید و هویت صهیونیستی آنها(مانند استیو منوچین و سیگال مندلکر)</a:t>
            </a:r>
            <a:endParaRPr lang="fa-IR" sz="1400" dirty="0">
              <a:solidFill>
                <a:schemeClr val="tx1">
                  <a:lumMod val="95000"/>
                  <a:lumOff val="5000"/>
                </a:schemeClr>
              </a:solidFill>
            </a:endParaRPr>
          </a:p>
        </p:txBody>
      </p:sp>
      <p:sp>
        <p:nvSpPr>
          <p:cNvPr id="9" name="TextBox 8"/>
          <p:cNvSpPr txBox="1"/>
          <p:nvPr/>
        </p:nvSpPr>
        <p:spPr>
          <a:xfrm>
            <a:off x="9852305" y="3445791"/>
            <a:ext cx="1564106" cy="369332"/>
          </a:xfrm>
          <a:prstGeom prst="rect">
            <a:avLst/>
          </a:prstGeom>
          <a:noFill/>
        </p:spPr>
        <p:txBody>
          <a:bodyPr wrap="square" rtlCol="1">
            <a:spAutoFit/>
          </a:bodyPr>
          <a:lstStyle/>
          <a:p>
            <a:r>
              <a:rPr lang="fa-IR" dirty="0" smtClean="0"/>
              <a:t>ص 35 تا 42</a:t>
            </a:r>
            <a:endParaRPr lang="fa-IR" dirty="0"/>
          </a:p>
        </p:txBody>
      </p:sp>
    </p:spTree>
    <p:extLst>
      <p:ext uri="{BB962C8B-B14F-4D97-AF65-F5344CB8AC3E}">
        <p14:creationId xmlns:p14="http://schemas.microsoft.com/office/powerpoint/2010/main" val="353052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095" y="0"/>
            <a:ext cx="9849910" cy="6858000"/>
          </a:xfrm>
          <a:prstGeom prst="rect">
            <a:avLst/>
          </a:prstGeom>
        </p:spPr>
      </p:pic>
    </p:spTree>
    <p:extLst>
      <p:ext uri="{BB962C8B-B14F-4D97-AF65-F5344CB8AC3E}">
        <p14:creationId xmlns:p14="http://schemas.microsoft.com/office/powerpoint/2010/main" val="1925121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84336" y="2729508"/>
            <a:ext cx="2996334" cy="1077218"/>
          </a:xfrm>
          <a:prstGeom prst="rect">
            <a:avLst/>
          </a:prstGeom>
        </p:spPr>
        <p:txBody>
          <a:bodyPr wrap="none">
            <a:spAutoFit/>
          </a:bodyPr>
          <a:lstStyle/>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چرایی آغاز </a:t>
            </a:r>
          </a:p>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نوین اقتصادی</a:t>
            </a:r>
            <a:endParaRPr lang="fa-IR" sz="2400" dirty="0">
              <a:solidFill>
                <a:schemeClr val="tx1">
                  <a:lumMod val="95000"/>
                  <a:lumOff val="5000"/>
                </a:schemeClr>
              </a:solidFill>
            </a:endParaRPr>
          </a:p>
        </p:txBody>
      </p:sp>
      <p:sp>
        <p:nvSpPr>
          <p:cNvPr id="5" name="Rectangle 4"/>
          <p:cNvSpPr/>
          <p:nvPr/>
        </p:nvSpPr>
        <p:spPr>
          <a:xfrm>
            <a:off x="1695399" y="1362320"/>
            <a:ext cx="4742004" cy="490904"/>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عوامل موثر در تشدید جنگ اقتصادی</a:t>
            </a:r>
            <a:endParaRPr lang="fa-IR" sz="2800" dirty="0">
              <a:ln w="11430"/>
              <a:effectLst>
                <a:outerShdw blurRad="50800" dist="39000" dir="5460000" algn="tl">
                  <a:srgbClr val="000000">
                    <a:alpha val="38000"/>
                  </a:srgbClr>
                </a:outerShdw>
              </a:effectLst>
              <a:cs typeface="B Titr" pitchFamily="2" charset="-78"/>
            </a:endParaRPr>
          </a:p>
        </p:txBody>
      </p:sp>
      <p:sp>
        <p:nvSpPr>
          <p:cNvPr id="8" name="Rectangle 7"/>
          <p:cNvSpPr/>
          <p:nvPr/>
        </p:nvSpPr>
        <p:spPr>
          <a:xfrm>
            <a:off x="227546" y="4704633"/>
            <a:ext cx="6449201" cy="523220"/>
          </a:xfrm>
          <a:prstGeom prst="rect">
            <a:avLst/>
          </a:prstGeom>
        </p:spPr>
        <p:txBody>
          <a:bodyPr wrap="none">
            <a:spAutoFit/>
          </a:bodyPr>
          <a:lstStyle/>
          <a:p>
            <a:pPr lvl="0"/>
            <a:r>
              <a:rPr lang="fa-IR" sz="2800" dirty="0" smtClean="0">
                <a:solidFill>
                  <a:schemeClr val="tx1">
                    <a:lumMod val="95000"/>
                    <a:lumOff val="5000"/>
                  </a:schemeClr>
                </a:solidFill>
                <a:cs typeface="B Titr" pitchFamily="2" charset="-78"/>
              </a:rPr>
              <a:t>انگیزه ها و اهداف آمریکا از تشدید </a:t>
            </a:r>
            <a:r>
              <a:rPr lang="fa-IR" sz="2800" dirty="0">
                <a:solidFill>
                  <a:schemeClr val="tx1">
                    <a:lumMod val="95000"/>
                    <a:lumOff val="5000"/>
                  </a:schemeClr>
                </a:solidFill>
                <a:cs typeface="B Titr" pitchFamily="2" charset="-78"/>
              </a:rPr>
              <a:t>جنگ اقتصادی </a:t>
            </a:r>
          </a:p>
        </p:txBody>
      </p:sp>
      <p:cxnSp>
        <p:nvCxnSpPr>
          <p:cNvPr id="3" name="Straight Arrow Connector 2"/>
          <p:cNvCxnSpPr>
            <a:stCxn id="4" idx="1"/>
            <a:endCxn id="5" idx="3"/>
          </p:cNvCxnSpPr>
          <p:nvPr/>
        </p:nvCxnSpPr>
        <p:spPr>
          <a:xfrm flipH="1" flipV="1">
            <a:off x="6437403" y="1607772"/>
            <a:ext cx="2646933" cy="16603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4" idx="1"/>
            <a:endCxn id="8" idx="3"/>
          </p:cNvCxnSpPr>
          <p:nvPr/>
        </p:nvCxnSpPr>
        <p:spPr>
          <a:xfrm flipH="1">
            <a:off x="6676747" y="3268117"/>
            <a:ext cx="2407589" cy="16981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9189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36774" y="228083"/>
            <a:ext cx="1765227" cy="646331"/>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چرایی آغاز </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نوین اقتصادی</a:t>
            </a:r>
            <a:endParaRPr lang="fa-IR" sz="1400" dirty="0">
              <a:solidFill>
                <a:schemeClr val="tx1">
                  <a:lumMod val="95000"/>
                  <a:lumOff val="5000"/>
                </a:schemeClr>
              </a:solidFill>
            </a:endParaRPr>
          </a:p>
        </p:txBody>
      </p:sp>
      <p:sp>
        <p:nvSpPr>
          <p:cNvPr id="5" name="Rectangle 4"/>
          <p:cNvSpPr/>
          <p:nvPr/>
        </p:nvSpPr>
        <p:spPr>
          <a:xfrm>
            <a:off x="9890900" y="2549952"/>
            <a:ext cx="2056973" cy="1568122"/>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عوامل موثر </a:t>
            </a:r>
          </a:p>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در تشدید</a:t>
            </a:r>
          </a:p>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 جنگ اقتصادی</a:t>
            </a:r>
            <a:endParaRPr lang="fa-IR" sz="2800" dirty="0">
              <a:ln w="11430"/>
              <a:effectLst>
                <a:outerShdw blurRad="50800" dist="39000" dir="5460000" algn="tl">
                  <a:srgbClr val="000000">
                    <a:alpha val="38000"/>
                  </a:srgbClr>
                </a:outerShdw>
              </a:effectLst>
              <a:cs typeface="B Titr" pitchFamily="2" charset="-78"/>
            </a:endParaRPr>
          </a:p>
        </p:txBody>
      </p:sp>
      <p:sp>
        <p:nvSpPr>
          <p:cNvPr id="7" name="Rectangle 6"/>
          <p:cNvSpPr/>
          <p:nvPr/>
        </p:nvSpPr>
        <p:spPr>
          <a:xfrm>
            <a:off x="6886171" y="1151378"/>
            <a:ext cx="1713931" cy="646331"/>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1- نقش متغیرهای </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داخلی آمریکا</a:t>
            </a:r>
            <a:endParaRPr lang="fa-IR" sz="1400" dirty="0">
              <a:solidFill>
                <a:schemeClr val="tx1">
                  <a:lumMod val="95000"/>
                  <a:lumOff val="5000"/>
                </a:schemeClr>
              </a:solidFill>
            </a:endParaRPr>
          </a:p>
        </p:txBody>
      </p:sp>
      <p:sp>
        <p:nvSpPr>
          <p:cNvPr id="9" name="Rectangle 8"/>
          <p:cNvSpPr/>
          <p:nvPr/>
        </p:nvSpPr>
        <p:spPr>
          <a:xfrm>
            <a:off x="2748083" y="530702"/>
            <a:ext cx="2996334"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1-1- ویژگی های شخصیتی ترامپ</a:t>
            </a:r>
            <a:endParaRPr lang="fa-IR" sz="1400" dirty="0">
              <a:solidFill>
                <a:schemeClr val="tx1">
                  <a:lumMod val="95000"/>
                  <a:lumOff val="5000"/>
                </a:schemeClr>
              </a:solidFill>
            </a:endParaRPr>
          </a:p>
        </p:txBody>
      </p:sp>
      <p:sp>
        <p:nvSpPr>
          <p:cNvPr id="10" name="Rectangle 9"/>
          <p:cNvSpPr/>
          <p:nvPr/>
        </p:nvSpPr>
        <p:spPr>
          <a:xfrm>
            <a:off x="3036624" y="1151378"/>
            <a:ext cx="2707793"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2-1- ساختار حکومتی آمریکا</a:t>
            </a:r>
            <a:endParaRPr lang="fa-IR" sz="1400" dirty="0">
              <a:solidFill>
                <a:schemeClr val="tx1">
                  <a:lumMod val="95000"/>
                  <a:lumOff val="5000"/>
                </a:schemeClr>
              </a:solidFill>
            </a:endParaRPr>
          </a:p>
        </p:txBody>
      </p:sp>
      <p:sp>
        <p:nvSpPr>
          <p:cNvPr id="11" name="Rectangle 10"/>
          <p:cNvSpPr/>
          <p:nvPr/>
        </p:nvSpPr>
        <p:spPr>
          <a:xfrm>
            <a:off x="1515754" y="1604220"/>
            <a:ext cx="3475631"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1-2-1- تقابل هویتی آمریکا علیه ایران</a:t>
            </a:r>
            <a:endParaRPr lang="fa-IR" sz="1400" dirty="0">
              <a:solidFill>
                <a:schemeClr val="tx1">
                  <a:lumMod val="95000"/>
                  <a:lumOff val="5000"/>
                </a:schemeClr>
              </a:solidFill>
            </a:endParaRPr>
          </a:p>
        </p:txBody>
      </p:sp>
      <p:sp>
        <p:nvSpPr>
          <p:cNvPr id="12" name="Rectangle 11"/>
          <p:cNvSpPr/>
          <p:nvPr/>
        </p:nvSpPr>
        <p:spPr>
          <a:xfrm>
            <a:off x="383833" y="2043191"/>
            <a:ext cx="4618573"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2-2-1- تقابل راهبردی و ساختاری  آمریکا علیه ایران</a:t>
            </a:r>
            <a:endParaRPr lang="fa-IR" sz="1400" dirty="0">
              <a:solidFill>
                <a:schemeClr val="tx1">
                  <a:lumMod val="95000"/>
                  <a:lumOff val="5000"/>
                </a:schemeClr>
              </a:solidFill>
            </a:endParaRPr>
          </a:p>
        </p:txBody>
      </p:sp>
      <p:sp>
        <p:nvSpPr>
          <p:cNvPr id="13" name="Rectangle 12"/>
          <p:cNvSpPr/>
          <p:nvPr/>
        </p:nvSpPr>
        <p:spPr>
          <a:xfrm>
            <a:off x="3870554" y="2506019"/>
            <a:ext cx="1806906"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3-1- نقش لابی ها</a:t>
            </a:r>
            <a:endParaRPr lang="fa-IR" sz="1400" dirty="0">
              <a:solidFill>
                <a:schemeClr val="tx1">
                  <a:lumMod val="95000"/>
                  <a:lumOff val="5000"/>
                </a:schemeClr>
              </a:solidFill>
            </a:endParaRPr>
          </a:p>
        </p:txBody>
      </p:sp>
      <p:sp>
        <p:nvSpPr>
          <p:cNvPr id="15" name="Rectangle 14"/>
          <p:cNvSpPr/>
          <p:nvPr/>
        </p:nvSpPr>
        <p:spPr>
          <a:xfrm>
            <a:off x="2989582" y="2872622"/>
            <a:ext cx="2355132"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1-3-1- لابی صهیونیستها</a:t>
            </a:r>
            <a:endParaRPr lang="fa-IR" sz="1400" dirty="0">
              <a:solidFill>
                <a:schemeClr val="tx1">
                  <a:lumMod val="95000"/>
                  <a:lumOff val="5000"/>
                </a:schemeClr>
              </a:solidFill>
            </a:endParaRPr>
          </a:p>
        </p:txBody>
      </p:sp>
      <p:sp>
        <p:nvSpPr>
          <p:cNvPr id="16" name="Rectangle 15"/>
          <p:cNvSpPr/>
          <p:nvPr/>
        </p:nvSpPr>
        <p:spPr>
          <a:xfrm>
            <a:off x="3161158" y="3257524"/>
            <a:ext cx="2156361"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2-3-1- لابی سعودیها</a:t>
            </a:r>
            <a:endParaRPr lang="fa-IR" sz="1400" dirty="0">
              <a:solidFill>
                <a:schemeClr val="tx1">
                  <a:lumMod val="95000"/>
                  <a:lumOff val="5000"/>
                </a:schemeClr>
              </a:solidFill>
            </a:endParaRPr>
          </a:p>
        </p:txBody>
      </p:sp>
      <p:sp>
        <p:nvSpPr>
          <p:cNvPr id="17" name="Rectangle 16"/>
          <p:cNvSpPr/>
          <p:nvPr/>
        </p:nvSpPr>
        <p:spPr>
          <a:xfrm>
            <a:off x="3186613" y="3617655"/>
            <a:ext cx="2135521"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3-3-1- لابی منافقین</a:t>
            </a:r>
            <a:endParaRPr lang="fa-IR" sz="1400" dirty="0">
              <a:solidFill>
                <a:schemeClr val="tx1">
                  <a:lumMod val="95000"/>
                  <a:lumOff val="5000"/>
                </a:schemeClr>
              </a:solidFill>
            </a:endParaRPr>
          </a:p>
        </p:txBody>
      </p:sp>
      <p:sp>
        <p:nvSpPr>
          <p:cNvPr id="18" name="Rectangle 17"/>
          <p:cNvSpPr/>
          <p:nvPr/>
        </p:nvSpPr>
        <p:spPr>
          <a:xfrm>
            <a:off x="6004115" y="4319322"/>
            <a:ext cx="2595582" cy="369332"/>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2- نقش متغیرهای بین المللی</a:t>
            </a:r>
            <a:endParaRPr lang="fa-IR" sz="1400" dirty="0">
              <a:solidFill>
                <a:schemeClr val="tx1">
                  <a:lumMod val="95000"/>
                  <a:lumOff val="5000"/>
                </a:schemeClr>
              </a:solidFill>
            </a:endParaRPr>
          </a:p>
        </p:txBody>
      </p:sp>
      <p:sp>
        <p:nvSpPr>
          <p:cNvPr id="19" name="Rectangle 18"/>
          <p:cNvSpPr/>
          <p:nvPr/>
        </p:nvSpPr>
        <p:spPr>
          <a:xfrm>
            <a:off x="5344714" y="5676587"/>
            <a:ext cx="3323347" cy="369332"/>
          </a:xfrm>
          <a:prstGeom prst="rect">
            <a:avLst/>
          </a:prstGeom>
        </p:spPr>
        <p:txBody>
          <a:bodyPr wrap="none">
            <a:spAutoFit/>
          </a:bodyPr>
          <a:lstStyle/>
          <a:p>
            <a:pP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3- نقش متغیرهای محیط داخلی ایران</a:t>
            </a:r>
            <a:endParaRPr lang="fa-IR" sz="1400" dirty="0">
              <a:solidFill>
                <a:schemeClr val="tx1">
                  <a:lumMod val="95000"/>
                  <a:lumOff val="5000"/>
                </a:schemeClr>
              </a:solidFill>
            </a:endParaRPr>
          </a:p>
        </p:txBody>
      </p:sp>
      <p:cxnSp>
        <p:nvCxnSpPr>
          <p:cNvPr id="6" name="Straight Arrow Connector 5"/>
          <p:cNvCxnSpPr>
            <a:stCxn id="5" idx="1"/>
            <a:endCxn id="7" idx="3"/>
          </p:cNvCxnSpPr>
          <p:nvPr/>
        </p:nvCxnSpPr>
        <p:spPr>
          <a:xfrm flipH="1" flipV="1">
            <a:off x="8600102" y="1474544"/>
            <a:ext cx="1290798" cy="1859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5" idx="1"/>
            <a:endCxn id="18" idx="3"/>
          </p:cNvCxnSpPr>
          <p:nvPr/>
        </p:nvCxnSpPr>
        <p:spPr>
          <a:xfrm flipH="1">
            <a:off x="8599697" y="3334013"/>
            <a:ext cx="1291203" cy="11699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5" idx="1"/>
            <a:endCxn id="19" idx="3"/>
          </p:cNvCxnSpPr>
          <p:nvPr/>
        </p:nvCxnSpPr>
        <p:spPr>
          <a:xfrm flipH="1">
            <a:off x="8668061" y="3334013"/>
            <a:ext cx="1222839" cy="2527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7" idx="1"/>
            <a:endCxn id="9" idx="3"/>
          </p:cNvCxnSpPr>
          <p:nvPr/>
        </p:nvCxnSpPr>
        <p:spPr>
          <a:xfrm flipH="1" flipV="1">
            <a:off x="5744417" y="715368"/>
            <a:ext cx="1141754" cy="7591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7" idx="1"/>
            <a:endCxn id="10" idx="3"/>
          </p:cNvCxnSpPr>
          <p:nvPr/>
        </p:nvCxnSpPr>
        <p:spPr>
          <a:xfrm flipH="1" flipV="1">
            <a:off x="5744417" y="1336044"/>
            <a:ext cx="1141754" cy="138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7" idx="1"/>
            <a:endCxn id="13" idx="3"/>
          </p:cNvCxnSpPr>
          <p:nvPr/>
        </p:nvCxnSpPr>
        <p:spPr>
          <a:xfrm flipH="1">
            <a:off x="5677460" y="1474544"/>
            <a:ext cx="1208711" cy="12161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725582" y="551248"/>
            <a:ext cx="1761494" cy="369332"/>
          </a:xfrm>
          <a:prstGeom prst="rect">
            <a:avLst/>
          </a:prstGeom>
          <a:noFill/>
        </p:spPr>
        <p:txBody>
          <a:bodyPr wrap="square" rtlCol="1">
            <a:spAutoFit/>
          </a:bodyPr>
          <a:lstStyle/>
          <a:p>
            <a:r>
              <a:rPr lang="fa-IR" dirty="0" smtClean="0"/>
              <a:t>تئوری مرد دیوانه</a:t>
            </a:r>
            <a:endParaRPr lang="fa-IR" dirty="0"/>
          </a:p>
        </p:txBody>
      </p:sp>
      <p:sp>
        <p:nvSpPr>
          <p:cNvPr id="22" name="TextBox 21"/>
          <p:cNvSpPr txBox="1"/>
          <p:nvPr/>
        </p:nvSpPr>
        <p:spPr>
          <a:xfrm>
            <a:off x="383833" y="4319322"/>
            <a:ext cx="5551918" cy="923330"/>
          </a:xfrm>
          <a:prstGeom prst="rect">
            <a:avLst/>
          </a:prstGeom>
          <a:noFill/>
        </p:spPr>
        <p:txBody>
          <a:bodyPr wrap="square" rtlCol="1">
            <a:spAutoFit/>
          </a:bodyPr>
          <a:lstStyle/>
          <a:p>
            <a:r>
              <a:rPr lang="fa-IR" b="1" dirty="0" smtClean="0">
                <a:cs typeface="B Badr" panose="00000400000000000000" pitchFamily="2" charset="-78"/>
              </a:rPr>
              <a:t>شکست داعش و تحکیم مواضع جبهه مقاومت در سوریه، سبب شده است آمریکا بیش از پیش مهار منطقه ای ایران را جدی بگیرد/ تنها راه مقابله با ایران = خروج از برجام و جنگ اقتصادی</a:t>
            </a:r>
            <a:endParaRPr lang="fa-IR" b="1" dirty="0">
              <a:cs typeface="B Badr" panose="00000400000000000000" pitchFamily="2" charset="-78"/>
            </a:endParaRPr>
          </a:p>
        </p:txBody>
      </p:sp>
    </p:spTree>
    <p:extLst>
      <p:ext uri="{BB962C8B-B14F-4D97-AF65-F5344CB8AC3E}">
        <p14:creationId xmlns:p14="http://schemas.microsoft.com/office/powerpoint/2010/main" val="388489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0547" y="130687"/>
            <a:ext cx="1590500" cy="584775"/>
          </a:xfrm>
          <a:prstGeom prst="rect">
            <a:avLst/>
          </a:prstGeom>
        </p:spPr>
        <p:txBody>
          <a:bodyPr wrap="none">
            <a:spAutoFit/>
          </a:bodyPr>
          <a:lstStyle/>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چرایی آغاز </a:t>
            </a:r>
          </a:p>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نوین اقتصادی</a:t>
            </a:r>
            <a:endParaRPr lang="fa-IR" sz="1200" dirty="0">
              <a:solidFill>
                <a:schemeClr val="tx1">
                  <a:lumMod val="95000"/>
                  <a:lumOff val="5000"/>
                </a:schemeClr>
              </a:solidFill>
            </a:endParaRPr>
          </a:p>
        </p:txBody>
      </p:sp>
      <p:sp>
        <p:nvSpPr>
          <p:cNvPr id="8" name="Rectangle 7"/>
          <p:cNvSpPr/>
          <p:nvPr/>
        </p:nvSpPr>
        <p:spPr>
          <a:xfrm>
            <a:off x="9454262" y="2100209"/>
            <a:ext cx="2501006" cy="1384995"/>
          </a:xfrm>
          <a:prstGeom prst="rect">
            <a:avLst/>
          </a:prstGeom>
        </p:spPr>
        <p:txBody>
          <a:bodyPr wrap="none">
            <a:spAutoFit/>
          </a:bodyPr>
          <a:lstStyle/>
          <a:p>
            <a:pPr lvl="0" algn="ctr"/>
            <a:r>
              <a:rPr lang="fa-IR" sz="2800" dirty="0" smtClean="0">
                <a:solidFill>
                  <a:schemeClr val="tx1">
                    <a:lumMod val="95000"/>
                    <a:lumOff val="5000"/>
                  </a:schemeClr>
                </a:solidFill>
                <a:cs typeface="B Titr" pitchFamily="2" charset="-78"/>
              </a:rPr>
              <a:t>انگیزه ها و اهداف </a:t>
            </a:r>
          </a:p>
          <a:p>
            <a:pPr lvl="0" algn="ctr"/>
            <a:r>
              <a:rPr lang="fa-IR" sz="2800" dirty="0" smtClean="0">
                <a:solidFill>
                  <a:schemeClr val="tx1">
                    <a:lumMod val="95000"/>
                    <a:lumOff val="5000"/>
                  </a:schemeClr>
                </a:solidFill>
                <a:cs typeface="B Titr" pitchFamily="2" charset="-78"/>
              </a:rPr>
              <a:t>آمریکا از تشدید </a:t>
            </a:r>
          </a:p>
          <a:p>
            <a:pPr lvl="0" algn="ctr"/>
            <a:r>
              <a:rPr lang="fa-IR" sz="2800" dirty="0" smtClean="0">
                <a:solidFill>
                  <a:schemeClr val="tx1">
                    <a:lumMod val="95000"/>
                    <a:lumOff val="5000"/>
                  </a:schemeClr>
                </a:solidFill>
                <a:cs typeface="B Titr" pitchFamily="2" charset="-78"/>
              </a:rPr>
              <a:t>جنگ </a:t>
            </a:r>
            <a:r>
              <a:rPr lang="fa-IR" sz="2800" dirty="0">
                <a:solidFill>
                  <a:schemeClr val="tx1">
                    <a:lumMod val="95000"/>
                    <a:lumOff val="5000"/>
                  </a:schemeClr>
                </a:solidFill>
                <a:cs typeface="B Titr" pitchFamily="2" charset="-78"/>
              </a:rPr>
              <a:t>اقتصادی </a:t>
            </a:r>
          </a:p>
        </p:txBody>
      </p:sp>
      <p:sp>
        <p:nvSpPr>
          <p:cNvPr id="5" name="Rectangle 4"/>
          <p:cNvSpPr/>
          <p:nvPr/>
        </p:nvSpPr>
        <p:spPr>
          <a:xfrm>
            <a:off x="5884519" y="652685"/>
            <a:ext cx="1824538" cy="46166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ناکارآمد سازی</a:t>
            </a:r>
            <a:endParaRPr lang="fa-IR" dirty="0">
              <a:solidFill>
                <a:schemeClr val="tx1">
                  <a:lumMod val="95000"/>
                  <a:lumOff val="5000"/>
                </a:schemeClr>
              </a:solidFill>
            </a:endParaRPr>
          </a:p>
        </p:txBody>
      </p:sp>
      <p:sp>
        <p:nvSpPr>
          <p:cNvPr id="6" name="Rectangle 5"/>
          <p:cNvSpPr/>
          <p:nvPr/>
        </p:nvSpPr>
        <p:spPr>
          <a:xfrm>
            <a:off x="5916579" y="1837498"/>
            <a:ext cx="1792478"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منزوی سازی</a:t>
            </a:r>
            <a:endParaRPr lang="fa-IR" sz="2000" dirty="0">
              <a:solidFill>
                <a:schemeClr val="tx1">
                  <a:lumMod val="95000"/>
                  <a:lumOff val="5000"/>
                </a:schemeClr>
              </a:solidFill>
            </a:endParaRPr>
          </a:p>
        </p:txBody>
      </p:sp>
      <p:sp>
        <p:nvSpPr>
          <p:cNvPr id="7" name="Rectangle 6"/>
          <p:cNvSpPr/>
          <p:nvPr/>
        </p:nvSpPr>
        <p:spPr>
          <a:xfrm>
            <a:off x="6173145" y="3413604"/>
            <a:ext cx="1495923"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تغییر رفتار</a:t>
            </a:r>
            <a:endParaRPr lang="fa-IR" sz="2000" dirty="0">
              <a:solidFill>
                <a:schemeClr val="tx1">
                  <a:lumMod val="95000"/>
                  <a:lumOff val="5000"/>
                </a:schemeClr>
              </a:solidFill>
            </a:endParaRPr>
          </a:p>
        </p:txBody>
      </p:sp>
      <p:sp>
        <p:nvSpPr>
          <p:cNvPr id="9" name="Rectangle 8"/>
          <p:cNvSpPr/>
          <p:nvPr/>
        </p:nvSpPr>
        <p:spPr>
          <a:xfrm>
            <a:off x="6169119" y="5030301"/>
            <a:ext cx="1455848"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تغییر نظام</a:t>
            </a:r>
            <a:endParaRPr lang="fa-IR" sz="2000" dirty="0">
              <a:solidFill>
                <a:schemeClr val="tx1">
                  <a:lumMod val="95000"/>
                  <a:lumOff val="5000"/>
                </a:schemeClr>
              </a:solidFill>
            </a:endParaRPr>
          </a:p>
        </p:txBody>
      </p:sp>
      <p:cxnSp>
        <p:nvCxnSpPr>
          <p:cNvPr id="3" name="Straight Arrow Connector 2"/>
          <p:cNvCxnSpPr>
            <a:stCxn id="8" idx="1"/>
            <a:endCxn id="5" idx="3"/>
          </p:cNvCxnSpPr>
          <p:nvPr/>
        </p:nvCxnSpPr>
        <p:spPr>
          <a:xfrm flipH="1" flipV="1">
            <a:off x="7709057" y="883518"/>
            <a:ext cx="1745205" cy="19091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8" idx="1"/>
            <a:endCxn id="6" idx="3"/>
          </p:cNvCxnSpPr>
          <p:nvPr/>
        </p:nvCxnSpPr>
        <p:spPr>
          <a:xfrm flipH="1" flipV="1">
            <a:off x="7709057" y="2099108"/>
            <a:ext cx="1745205" cy="6935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8" idx="1"/>
            <a:endCxn id="7" idx="3"/>
          </p:cNvCxnSpPr>
          <p:nvPr/>
        </p:nvCxnSpPr>
        <p:spPr>
          <a:xfrm flipH="1">
            <a:off x="7669068" y="2792707"/>
            <a:ext cx="1785194" cy="882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8" idx="1"/>
            <a:endCxn id="9" idx="3"/>
          </p:cNvCxnSpPr>
          <p:nvPr/>
        </p:nvCxnSpPr>
        <p:spPr>
          <a:xfrm flipH="1">
            <a:off x="7624967" y="2792707"/>
            <a:ext cx="1829295" cy="24992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043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24579" cy="6970164"/>
          </a:xfrm>
          <a:prstGeom prst="rect">
            <a:avLst/>
          </a:prstGeom>
        </p:spPr>
      </p:pic>
      <p:sp>
        <p:nvSpPr>
          <p:cNvPr id="24" name="Rectangle 23"/>
          <p:cNvSpPr/>
          <p:nvPr/>
        </p:nvSpPr>
        <p:spPr>
          <a:xfrm>
            <a:off x="9084322" y="2568636"/>
            <a:ext cx="2996333" cy="1077218"/>
          </a:xfrm>
          <a:prstGeom prst="rect">
            <a:avLst/>
          </a:prstGeom>
        </p:spPr>
        <p:txBody>
          <a:bodyPr wrap="none">
            <a:spAutoFit/>
          </a:bodyPr>
          <a:lstStyle/>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ابعاد </a:t>
            </a:r>
          </a:p>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نوین اقتصادی</a:t>
            </a:r>
            <a:endParaRPr lang="fa-IR" sz="2400" dirty="0">
              <a:solidFill>
                <a:schemeClr val="tx1">
                  <a:lumMod val="95000"/>
                  <a:lumOff val="5000"/>
                </a:schemeClr>
              </a:solidFill>
            </a:endParaRPr>
          </a:p>
        </p:txBody>
      </p:sp>
      <p:sp>
        <p:nvSpPr>
          <p:cNvPr id="25" name="Rectangle 24"/>
          <p:cNvSpPr/>
          <p:nvPr/>
        </p:nvSpPr>
        <p:spPr>
          <a:xfrm>
            <a:off x="3492587" y="407498"/>
            <a:ext cx="4964821" cy="490904"/>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راه اندازی اتاق عملیات جنگ اقتصادی</a:t>
            </a:r>
            <a:endParaRPr lang="fa-IR" sz="2800" dirty="0">
              <a:ln w="11430"/>
              <a:effectLst>
                <a:outerShdw blurRad="50800" dist="39000" dir="5460000" algn="tl">
                  <a:srgbClr val="000000">
                    <a:alpha val="38000"/>
                  </a:srgbClr>
                </a:outerShdw>
              </a:effectLst>
              <a:cs typeface="B Titr" pitchFamily="2" charset="-78"/>
            </a:endParaRPr>
          </a:p>
        </p:txBody>
      </p:sp>
      <p:sp>
        <p:nvSpPr>
          <p:cNvPr id="26" name="Rectangle 25"/>
          <p:cNvSpPr/>
          <p:nvPr/>
        </p:nvSpPr>
        <p:spPr>
          <a:xfrm>
            <a:off x="6491805" y="1831944"/>
            <a:ext cx="1965603" cy="523220"/>
          </a:xfrm>
          <a:prstGeom prst="rect">
            <a:avLst/>
          </a:prstGeom>
        </p:spPr>
        <p:txBody>
          <a:bodyPr wrap="none">
            <a:spAutoFit/>
          </a:bodyPr>
          <a:lstStyle/>
          <a:p>
            <a:pPr lvl="0" rtl="1"/>
            <a:r>
              <a:rPr lang="fa-IR" sz="2800" dirty="0" smtClean="0">
                <a:cs typeface="B Titr" pitchFamily="2" charset="-78"/>
              </a:rPr>
              <a:t>کسب اطلاعات</a:t>
            </a:r>
            <a:endParaRPr lang="fa-IR" sz="2800" dirty="0">
              <a:cs typeface="B Titr" pitchFamily="2" charset="-78"/>
            </a:endParaRPr>
          </a:p>
        </p:txBody>
      </p:sp>
      <p:sp>
        <p:nvSpPr>
          <p:cNvPr id="27" name="Rectangle 26"/>
          <p:cNvSpPr/>
          <p:nvPr/>
        </p:nvSpPr>
        <p:spPr>
          <a:xfrm>
            <a:off x="5037882" y="3910199"/>
            <a:ext cx="3419526"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اقدامات هوشمند اقتصادی</a:t>
            </a:r>
            <a:endParaRPr lang="fa-IR" sz="2800" dirty="0">
              <a:solidFill>
                <a:schemeClr val="tx1">
                  <a:lumMod val="95000"/>
                  <a:lumOff val="5000"/>
                </a:schemeClr>
              </a:solidFill>
              <a:cs typeface="B Titr" pitchFamily="2" charset="-78"/>
            </a:endParaRPr>
          </a:p>
        </p:txBody>
      </p:sp>
      <p:sp>
        <p:nvSpPr>
          <p:cNvPr id="28" name="Rectangle 27"/>
          <p:cNvSpPr/>
          <p:nvPr/>
        </p:nvSpPr>
        <p:spPr>
          <a:xfrm>
            <a:off x="3196031" y="5236373"/>
            <a:ext cx="5261377" cy="523220"/>
          </a:xfrm>
          <a:prstGeom prst="rect">
            <a:avLst/>
          </a:prstGeom>
        </p:spPr>
        <p:txBody>
          <a:bodyPr wrap="none">
            <a:spAutoFit/>
          </a:bodyPr>
          <a:lstStyle/>
          <a:p>
            <a:pPr lvl="0"/>
            <a:r>
              <a:rPr lang="fa-IR" sz="2800" dirty="0" smtClean="0">
                <a:solidFill>
                  <a:schemeClr val="tx1">
                    <a:lumMod val="95000"/>
                    <a:lumOff val="5000"/>
                  </a:schemeClr>
                </a:solidFill>
                <a:cs typeface="B Titr" pitchFamily="2" charset="-78"/>
              </a:rPr>
              <a:t>فشار از طریق کنوانسیون های بین المللی</a:t>
            </a:r>
            <a:endParaRPr lang="fa-IR" sz="2800" dirty="0">
              <a:solidFill>
                <a:schemeClr val="tx1">
                  <a:lumMod val="95000"/>
                  <a:lumOff val="5000"/>
                </a:schemeClr>
              </a:solidFill>
              <a:cs typeface="B Titr" pitchFamily="2" charset="-78"/>
            </a:endParaRPr>
          </a:p>
        </p:txBody>
      </p:sp>
      <p:cxnSp>
        <p:nvCxnSpPr>
          <p:cNvPr id="29" name="Straight Arrow Connector 28"/>
          <p:cNvCxnSpPr>
            <a:stCxn id="24" idx="1"/>
            <a:endCxn id="25" idx="3"/>
          </p:cNvCxnSpPr>
          <p:nvPr/>
        </p:nvCxnSpPr>
        <p:spPr>
          <a:xfrm flipH="1" flipV="1">
            <a:off x="8457408" y="652950"/>
            <a:ext cx="626914" cy="24542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24" idx="1"/>
            <a:endCxn id="26" idx="3"/>
          </p:cNvCxnSpPr>
          <p:nvPr/>
        </p:nvCxnSpPr>
        <p:spPr>
          <a:xfrm flipH="1" flipV="1">
            <a:off x="8457408" y="2093554"/>
            <a:ext cx="626914" cy="1013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24" idx="1"/>
            <a:endCxn id="27" idx="3"/>
          </p:cNvCxnSpPr>
          <p:nvPr/>
        </p:nvCxnSpPr>
        <p:spPr>
          <a:xfrm flipH="1">
            <a:off x="8457408" y="3107245"/>
            <a:ext cx="626914" cy="10645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24" idx="1"/>
            <a:endCxn id="28" idx="3"/>
          </p:cNvCxnSpPr>
          <p:nvPr/>
        </p:nvCxnSpPr>
        <p:spPr>
          <a:xfrm flipH="1">
            <a:off x="8457408" y="3107245"/>
            <a:ext cx="626914" cy="23907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4679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788" y="4973388"/>
            <a:ext cx="3000375" cy="85538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984" y="6135931"/>
            <a:ext cx="1428750" cy="7239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15" y="281946"/>
            <a:ext cx="4537172" cy="3024781"/>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9391" y="6135931"/>
            <a:ext cx="2933700" cy="600075"/>
          </a:xfrm>
          <a:prstGeom prst="rect">
            <a:avLst/>
          </a:prstGeom>
        </p:spPr>
      </p:pic>
      <p:sp>
        <p:nvSpPr>
          <p:cNvPr id="7" name="TextBox 6"/>
          <p:cNvSpPr txBox="1"/>
          <p:nvPr/>
        </p:nvSpPr>
        <p:spPr>
          <a:xfrm>
            <a:off x="6015790" y="144244"/>
            <a:ext cx="5859379" cy="523220"/>
          </a:xfrm>
          <a:prstGeom prst="rect">
            <a:avLst/>
          </a:prstGeom>
          <a:noFill/>
        </p:spPr>
        <p:txBody>
          <a:bodyPr wrap="square" rtlCol="1">
            <a:spAutoFit/>
          </a:bodyPr>
          <a:lstStyle/>
          <a:p>
            <a:r>
              <a:rPr lang="fa-IR" sz="2800" b="1" dirty="0" smtClean="0"/>
              <a:t>نهادهای برنامه ریز آمریکا در جنگ اقتصادی</a:t>
            </a:r>
            <a:endParaRPr lang="fa-IR" sz="2800" b="1" dirty="0"/>
          </a:p>
        </p:txBody>
      </p:sp>
      <p:sp>
        <p:nvSpPr>
          <p:cNvPr id="8" name="Rectangle 7"/>
          <p:cNvSpPr/>
          <p:nvPr/>
        </p:nvSpPr>
        <p:spPr>
          <a:xfrm>
            <a:off x="6336163" y="756735"/>
            <a:ext cx="974947" cy="769441"/>
          </a:xfrm>
          <a:prstGeom prst="rect">
            <a:avLst/>
          </a:prstGeom>
        </p:spPr>
        <p:txBody>
          <a:bodyPr wrap="none">
            <a:spAutoFit/>
          </a:bodyPr>
          <a:lstStyle/>
          <a:p>
            <a:r>
              <a:rPr lang="en-US" sz="4400" b="1" dirty="0"/>
              <a:t>CIA</a:t>
            </a:r>
            <a:endParaRPr lang="fa-IR" sz="4400" b="1" dirty="0"/>
          </a:p>
        </p:txBody>
      </p:sp>
      <p:sp>
        <p:nvSpPr>
          <p:cNvPr id="9" name="Rectangle 8"/>
          <p:cNvSpPr/>
          <p:nvPr/>
        </p:nvSpPr>
        <p:spPr>
          <a:xfrm>
            <a:off x="4335629" y="1479391"/>
            <a:ext cx="5362365" cy="584775"/>
          </a:xfrm>
          <a:prstGeom prst="rect">
            <a:avLst/>
          </a:prstGeom>
        </p:spPr>
        <p:txBody>
          <a:bodyPr wrap="none">
            <a:spAutoFit/>
          </a:bodyPr>
          <a:lstStyle/>
          <a:p>
            <a:r>
              <a:rPr lang="fa-IR" sz="3200" b="1" dirty="0"/>
              <a:t>وزارت خزانه داری آمریکا(اتاق جنگ)</a:t>
            </a:r>
          </a:p>
        </p:txBody>
      </p:sp>
      <p:sp>
        <p:nvSpPr>
          <p:cNvPr id="10" name="Rectangle 9"/>
          <p:cNvSpPr/>
          <p:nvPr/>
        </p:nvSpPr>
        <p:spPr>
          <a:xfrm>
            <a:off x="8945479" y="4296103"/>
            <a:ext cx="2549096" cy="461665"/>
          </a:xfrm>
          <a:prstGeom prst="rect">
            <a:avLst/>
          </a:prstGeom>
        </p:spPr>
        <p:txBody>
          <a:bodyPr wrap="none">
            <a:spAutoFit/>
          </a:bodyPr>
          <a:lstStyle/>
          <a:p>
            <a:r>
              <a:rPr lang="fa-IR" sz="2400" b="1" dirty="0"/>
              <a:t>بنیاد دفاع از دموکراسی</a:t>
            </a:r>
          </a:p>
        </p:txBody>
      </p:sp>
      <p:sp>
        <p:nvSpPr>
          <p:cNvPr id="11" name="Rectangle 10"/>
          <p:cNvSpPr/>
          <p:nvPr/>
        </p:nvSpPr>
        <p:spPr>
          <a:xfrm>
            <a:off x="6205464" y="5367108"/>
            <a:ext cx="5860900" cy="461665"/>
          </a:xfrm>
          <a:prstGeom prst="rect">
            <a:avLst/>
          </a:prstGeom>
        </p:spPr>
        <p:txBody>
          <a:bodyPr wrap="none">
            <a:spAutoFit/>
          </a:bodyPr>
          <a:lstStyle/>
          <a:p>
            <a:r>
              <a:rPr lang="fa-IR" sz="2400" b="1" dirty="0"/>
              <a:t>بنیاد</a:t>
            </a:r>
            <a:r>
              <a:rPr lang="en-US" sz="2400" b="1" dirty="0"/>
              <a:t> </a:t>
            </a:r>
            <a:r>
              <a:rPr lang="fa-IR" sz="2400" b="1" dirty="0"/>
              <a:t>هریتج</a:t>
            </a:r>
            <a:r>
              <a:rPr lang="en-US" sz="2400" b="1" dirty="0"/>
              <a:t> </a:t>
            </a:r>
            <a:r>
              <a:rPr lang="fa-IR" sz="2400" b="1" dirty="0"/>
              <a:t>یکی از ایران‌ستیزترین </a:t>
            </a:r>
            <a:r>
              <a:rPr lang="fa-IR" sz="2400" b="1" dirty="0" smtClean="0"/>
              <a:t>اندیشکده‌های آمریکا </a:t>
            </a:r>
            <a:endParaRPr lang="fa-IR" sz="2400" dirty="0"/>
          </a:p>
        </p:txBody>
      </p:sp>
      <p:sp>
        <p:nvSpPr>
          <p:cNvPr id="12" name="Rectangle 11"/>
          <p:cNvSpPr/>
          <p:nvPr/>
        </p:nvSpPr>
        <p:spPr>
          <a:xfrm>
            <a:off x="8586406" y="6175988"/>
            <a:ext cx="3267241" cy="523220"/>
          </a:xfrm>
          <a:prstGeom prst="rect">
            <a:avLst/>
          </a:prstGeom>
        </p:spPr>
        <p:txBody>
          <a:bodyPr wrap="none">
            <a:spAutoFit/>
          </a:bodyPr>
          <a:lstStyle/>
          <a:p>
            <a:r>
              <a:rPr lang="fa-IR" sz="2800" b="1" dirty="0"/>
              <a:t>موسسه آمریکن اینترپرایز</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7858" y="2221948"/>
            <a:ext cx="2867025" cy="159067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690" y="3077814"/>
            <a:ext cx="3086100" cy="1724025"/>
          </a:xfrm>
          <a:prstGeom prst="rect">
            <a:avLst/>
          </a:prstGeom>
        </p:spPr>
      </p:pic>
      <p:sp>
        <p:nvSpPr>
          <p:cNvPr id="14" name="Rectangle 13"/>
          <p:cNvSpPr/>
          <p:nvPr/>
        </p:nvSpPr>
        <p:spPr>
          <a:xfrm>
            <a:off x="9937739" y="3017285"/>
            <a:ext cx="1556836" cy="523220"/>
          </a:xfrm>
          <a:prstGeom prst="rect">
            <a:avLst/>
          </a:prstGeom>
        </p:spPr>
        <p:txBody>
          <a:bodyPr wrap="none">
            <a:spAutoFit/>
          </a:bodyPr>
          <a:lstStyle/>
          <a:p>
            <a:r>
              <a:rPr lang="fa-IR" sz="2800" b="1" dirty="0"/>
              <a:t>موسسه </a:t>
            </a:r>
            <a:r>
              <a:rPr lang="fa-IR" sz="2800" b="1" dirty="0" smtClean="0"/>
              <a:t>رند</a:t>
            </a:r>
            <a:endParaRPr lang="fa-IR" sz="2800" b="1" dirty="0"/>
          </a:p>
        </p:txBody>
      </p:sp>
    </p:spTree>
    <p:extLst>
      <p:ext uri="{BB962C8B-B14F-4D97-AF65-F5344CB8AC3E}">
        <p14:creationId xmlns:p14="http://schemas.microsoft.com/office/powerpoint/2010/main" val="1694185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157074" y="255316"/>
            <a:ext cx="1765227" cy="646331"/>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ابعاد </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نوین اقتصادی</a:t>
            </a:r>
            <a:endParaRPr lang="fa-IR" sz="1400" dirty="0">
              <a:solidFill>
                <a:schemeClr val="tx1">
                  <a:lumMod val="95000"/>
                  <a:lumOff val="5000"/>
                </a:schemeClr>
              </a:solidFill>
            </a:endParaRPr>
          </a:p>
        </p:txBody>
      </p:sp>
      <p:sp>
        <p:nvSpPr>
          <p:cNvPr id="25" name="Rectangle 24"/>
          <p:cNvSpPr/>
          <p:nvPr/>
        </p:nvSpPr>
        <p:spPr>
          <a:xfrm>
            <a:off x="9935860" y="2552364"/>
            <a:ext cx="1986441" cy="1568122"/>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راه اندازی </a:t>
            </a:r>
          </a:p>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اتاق عملیات </a:t>
            </a:r>
          </a:p>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جنگ اقتصادی</a:t>
            </a:r>
            <a:endParaRPr lang="fa-IR" sz="2800" dirty="0">
              <a:ln w="11430"/>
              <a:effectLst>
                <a:outerShdw blurRad="50800" dist="39000" dir="5460000" algn="tl">
                  <a:srgbClr val="000000">
                    <a:alpha val="38000"/>
                  </a:srgbClr>
                </a:outerShdw>
              </a:effectLst>
              <a:cs typeface="B Titr" pitchFamily="2" charset="-78"/>
            </a:endParaRPr>
          </a:p>
        </p:txBody>
      </p:sp>
      <p:sp>
        <p:nvSpPr>
          <p:cNvPr id="4" name="Rectangle 3"/>
          <p:cNvSpPr/>
          <p:nvPr/>
        </p:nvSpPr>
        <p:spPr>
          <a:xfrm>
            <a:off x="5400679" y="1588495"/>
            <a:ext cx="3490058"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وزارت خزانه داری آمریکا</a:t>
            </a:r>
            <a:endParaRPr lang="fa-IR" sz="2000" dirty="0">
              <a:solidFill>
                <a:schemeClr val="tx1">
                  <a:lumMod val="95000"/>
                  <a:lumOff val="5000"/>
                </a:schemeClr>
              </a:solidFill>
            </a:endParaRPr>
          </a:p>
        </p:txBody>
      </p:sp>
      <p:sp>
        <p:nvSpPr>
          <p:cNvPr id="5" name="Rectangle 4"/>
          <p:cNvSpPr/>
          <p:nvPr/>
        </p:nvSpPr>
        <p:spPr>
          <a:xfrm>
            <a:off x="5972951" y="3123760"/>
            <a:ext cx="2917786"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وزارت خارجه آمریکا</a:t>
            </a:r>
            <a:endParaRPr lang="fa-IR" sz="2000" dirty="0">
              <a:solidFill>
                <a:schemeClr val="tx1">
                  <a:lumMod val="95000"/>
                  <a:lumOff val="5000"/>
                </a:schemeClr>
              </a:solidFill>
            </a:endParaRPr>
          </a:p>
        </p:txBody>
      </p:sp>
      <p:sp>
        <p:nvSpPr>
          <p:cNvPr id="6" name="Rectangle 5"/>
          <p:cNvSpPr/>
          <p:nvPr/>
        </p:nvSpPr>
        <p:spPr>
          <a:xfrm>
            <a:off x="5044812" y="5182246"/>
            <a:ext cx="3845925"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سازمان اطلاعات آمریکا(سیا)</a:t>
            </a:r>
            <a:endParaRPr lang="fa-IR" sz="2000" dirty="0">
              <a:solidFill>
                <a:schemeClr val="tx1">
                  <a:lumMod val="95000"/>
                  <a:lumOff val="5000"/>
                </a:schemeClr>
              </a:solidFill>
            </a:endParaRPr>
          </a:p>
        </p:txBody>
      </p:sp>
      <p:cxnSp>
        <p:nvCxnSpPr>
          <p:cNvPr id="3" name="Straight Arrow Connector 2"/>
          <p:cNvCxnSpPr>
            <a:stCxn id="25" idx="1"/>
            <a:endCxn id="4" idx="3"/>
          </p:cNvCxnSpPr>
          <p:nvPr/>
        </p:nvCxnSpPr>
        <p:spPr>
          <a:xfrm flipH="1" flipV="1">
            <a:off x="8890737" y="1850105"/>
            <a:ext cx="1045123" cy="1486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25" idx="1"/>
            <a:endCxn id="5" idx="3"/>
          </p:cNvCxnSpPr>
          <p:nvPr/>
        </p:nvCxnSpPr>
        <p:spPr>
          <a:xfrm flipH="1">
            <a:off x="8890737" y="3336425"/>
            <a:ext cx="1045123" cy="489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25" idx="1"/>
            <a:endCxn id="6" idx="3"/>
          </p:cNvCxnSpPr>
          <p:nvPr/>
        </p:nvCxnSpPr>
        <p:spPr>
          <a:xfrm flipH="1">
            <a:off x="8890737" y="3336425"/>
            <a:ext cx="1045123" cy="210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98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043" y="336392"/>
            <a:ext cx="11466093" cy="6124754"/>
          </a:xfrm>
          <a:prstGeom prst="rect">
            <a:avLst/>
          </a:prstGeom>
        </p:spPr>
        <p:txBody>
          <a:bodyPr wrap="square">
            <a:spAutoFit/>
          </a:bodyPr>
          <a:lstStyle/>
          <a:p>
            <a:pPr algn="justLow"/>
            <a:r>
              <a:rPr lang="fa-IR" sz="2800" b="1" dirty="0" smtClean="0"/>
              <a:t>امروز </a:t>
            </a:r>
            <a:r>
              <a:rPr lang="fa-IR" sz="2800" b="1" dirty="0"/>
              <a:t>آمریکا از </a:t>
            </a:r>
            <a:r>
              <a:rPr lang="fa-IR" sz="2800" b="1" dirty="0" smtClean="0"/>
              <a:t>اشراف </a:t>
            </a:r>
            <a:r>
              <a:rPr lang="fa-IR" sz="2800" b="1" dirty="0"/>
              <a:t>و سلطه‌ای که بر </a:t>
            </a:r>
            <a:r>
              <a:rPr lang="fa-IR" sz="2800" b="1" dirty="0">
                <a:solidFill>
                  <a:srgbClr val="7030A0"/>
                </a:solidFill>
              </a:rPr>
              <a:t>شبکه مالی بین‌المللی </a:t>
            </a:r>
            <a:r>
              <a:rPr lang="fa-IR" sz="2800" b="1" dirty="0"/>
              <a:t>دارد، به‌عنوان یک قدرت جایگزین قدرت نظامی یاد می‌کند و نام آن را </a:t>
            </a:r>
            <a:r>
              <a:rPr lang="fa-IR" sz="2800" b="1" dirty="0">
                <a:solidFill>
                  <a:srgbClr val="C00000"/>
                </a:solidFill>
              </a:rPr>
              <a:t>قدرت اعمال فشار </a:t>
            </a:r>
            <a:r>
              <a:rPr lang="fa-IR" sz="2800" b="1" dirty="0"/>
              <a:t>می‌گذارد که مزایای قدرت سخت و نرم را دارد و معایب و هزینه‌ها و محدودیت‌های آنها را ندارد. شرط اساسی موفقیت </a:t>
            </a:r>
            <a:r>
              <a:rPr lang="fa-IR" sz="2800" b="1" dirty="0" smtClean="0"/>
              <a:t>آمریکا </a:t>
            </a:r>
            <a:r>
              <a:rPr lang="fa-IR" sz="2800" b="1" dirty="0"/>
              <a:t>در بهره‌برداری از این امکانات و ابزارهایش در حوزه مالی بین‌المللی، حضور هرچه بیشتر ما در این شبکه مالی و محدود ساختن مبادلات و تعاملات‌مان به این شبکه و نظامات مرتبط با آن است. </a:t>
            </a:r>
            <a:r>
              <a:rPr lang="fa-IR" sz="2800" b="1" dirty="0" smtClean="0"/>
              <a:t>در سال 2016، </a:t>
            </a:r>
            <a:r>
              <a:rPr lang="fa-IR" sz="2800" b="1" dirty="0"/>
              <a:t>در گزارش یکی از مراکز وابسته به دستگاه نظامی آمریکا (گزارش موسسه رند برای دفتر بازبینی دفاع چهارگانه پنتاگون) در این‌باره تصریح شد که </a:t>
            </a:r>
            <a:r>
              <a:rPr lang="fa-IR" sz="2800" b="1" dirty="0">
                <a:solidFill>
                  <a:srgbClr val="C00000"/>
                </a:solidFill>
              </a:rPr>
              <a:t>آمریکا دیگر امکان استفاده از قدرت نظامی خود علیه سه کشور ایران، چین و روسیه را ندارد</a:t>
            </a:r>
            <a:r>
              <a:rPr lang="fa-IR" sz="2800" b="1" dirty="0"/>
              <a:t>، اما می‌تواند از سلطه خود بر شبکه مالی بین‌المللی علیه این کشورها بهره‌برداری کند و به آنها فشار بیاورد که رفتارشان را طبق میل آمریکا تغییر دهند. </a:t>
            </a:r>
            <a:r>
              <a:rPr lang="fa-IR" sz="2800" b="1" dirty="0">
                <a:solidFill>
                  <a:srgbClr val="C00000"/>
                </a:solidFill>
              </a:rPr>
              <a:t>هر چه این سه کشور در این نظامات مالی بیشتر ادغام شوند</a:t>
            </a:r>
            <a:r>
              <a:rPr lang="fa-IR" sz="2800" b="1" dirty="0"/>
              <a:t>، ضریب </a:t>
            </a:r>
            <a:r>
              <a:rPr lang="fa-IR" sz="2800" b="1" dirty="0">
                <a:solidFill>
                  <a:srgbClr val="C00000"/>
                </a:solidFill>
              </a:rPr>
              <a:t>آسیب‌پذیری</a:t>
            </a:r>
            <a:r>
              <a:rPr lang="fa-IR" sz="2800" b="1" dirty="0"/>
              <a:t> آنها در برابر حملات آمریکا افزایش خواهد یافت، لذا می‌بینیم که ما را برای ادغام در این نظامات هم تشویق می‌کنند و هم تهدید، هم حمایت می‌کنند و هم اجبار. هدف چیست؟ هدف همان افزایش ضریب آسیب‌پذیری ما و دقیق‌تر شدن حملات و ضرباتی است که می‌خواهند به اقتصاد ما وارد کنند.</a:t>
            </a:r>
          </a:p>
        </p:txBody>
      </p:sp>
    </p:spTree>
    <p:extLst>
      <p:ext uri="{BB962C8B-B14F-4D97-AF65-F5344CB8AC3E}">
        <p14:creationId xmlns:p14="http://schemas.microsoft.com/office/powerpoint/2010/main" val="873051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265359" y="234509"/>
            <a:ext cx="1765227" cy="646331"/>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ابعاد </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نوین اقتصادی</a:t>
            </a:r>
            <a:endParaRPr lang="fa-IR" sz="1400" dirty="0">
              <a:solidFill>
                <a:schemeClr val="tx1">
                  <a:lumMod val="95000"/>
                  <a:lumOff val="5000"/>
                </a:schemeClr>
              </a:solidFill>
            </a:endParaRPr>
          </a:p>
        </p:txBody>
      </p:sp>
      <p:sp>
        <p:nvSpPr>
          <p:cNvPr id="26" name="Rectangle 25"/>
          <p:cNvSpPr/>
          <p:nvPr/>
        </p:nvSpPr>
        <p:spPr>
          <a:xfrm>
            <a:off x="10064983" y="2445907"/>
            <a:ext cx="1965603" cy="523220"/>
          </a:xfrm>
          <a:prstGeom prst="rect">
            <a:avLst/>
          </a:prstGeom>
        </p:spPr>
        <p:txBody>
          <a:bodyPr wrap="none">
            <a:spAutoFit/>
          </a:bodyPr>
          <a:lstStyle/>
          <a:p>
            <a:pPr lvl="0" rtl="1"/>
            <a:r>
              <a:rPr lang="fa-IR" sz="2800" dirty="0" smtClean="0">
                <a:cs typeface="B Titr" pitchFamily="2" charset="-78"/>
              </a:rPr>
              <a:t>کسب اطلاعات</a:t>
            </a:r>
            <a:endParaRPr lang="fa-IR" sz="2800" dirty="0">
              <a:cs typeface="B Titr" pitchFamily="2" charset="-78"/>
            </a:endParaRPr>
          </a:p>
        </p:txBody>
      </p:sp>
      <p:sp>
        <p:nvSpPr>
          <p:cNvPr id="4" name="Rectangle 3"/>
          <p:cNvSpPr/>
          <p:nvPr/>
        </p:nvSpPr>
        <p:spPr>
          <a:xfrm>
            <a:off x="3664840" y="469836"/>
            <a:ext cx="5503430" cy="46166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جاسوسی علمی-صنعتی از طریق نظام اعتباردهی</a:t>
            </a:r>
            <a:endParaRPr lang="fa-IR" dirty="0">
              <a:solidFill>
                <a:schemeClr val="tx1">
                  <a:lumMod val="95000"/>
                  <a:lumOff val="5000"/>
                </a:schemeClr>
              </a:solidFill>
            </a:endParaRPr>
          </a:p>
        </p:txBody>
      </p:sp>
      <p:sp>
        <p:nvSpPr>
          <p:cNvPr id="7" name="Rectangle 6"/>
          <p:cNvSpPr/>
          <p:nvPr/>
        </p:nvSpPr>
        <p:spPr>
          <a:xfrm>
            <a:off x="6512808" y="5018270"/>
            <a:ext cx="2476961"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جاسوسی اقتصادی</a:t>
            </a:r>
            <a:endParaRPr lang="fa-IR" sz="2000" dirty="0">
              <a:solidFill>
                <a:schemeClr val="tx1">
                  <a:lumMod val="95000"/>
                  <a:lumOff val="5000"/>
                </a:schemeClr>
              </a:solidFill>
            </a:endParaRPr>
          </a:p>
        </p:txBody>
      </p:sp>
      <p:cxnSp>
        <p:nvCxnSpPr>
          <p:cNvPr id="8" name="Straight Arrow Connector 7"/>
          <p:cNvCxnSpPr>
            <a:stCxn id="26" idx="1"/>
            <a:endCxn id="4" idx="3"/>
          </p:cNvCxnSpPr>
          <p:nvPr/>
        </p:nvCxnSpPr>
        <p:spPr>
          <a:xfrm flipH="1" flipV="1">
            <a:off x="9168270" y="700669"/>
            <a:ext cx="896713" cy="20068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26" idx="1"/>
            <a:endCxn id="7" idx="3"/>
          </p:cNvCxnSpPr>
          <p:nvPr/>
        </p:nvCxnSpPr>
        <p:spPr>
          <a:xfrm flipH="1">
            <a:off x="8989769" y="2707517"/>
            <a:ext cx="1075214" cy="25723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3866891" y="942346"/>
            <a:ext cx="3884397" cy="58477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انجمن بین المللی اعتباردهی </a:t>
            </a:r>
            <a:r>
              <a:rPr lang="en-US" sz="3200" b="1"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IAF</a:t>
            </a:r>
            <a:endParaRPr lang="fa-IR" sz="2400" b="1" dirty="0">
              <a:solidFill>
                <a:schemeClr val="tx1">
                  <a:lumMod val="95000"/>
                  <a:lumOff val="5000"/>
                </a:schemeClr>
              </a:solidFill>
            </a:endParaRPr>
          </a:p>
        </p:txBody>
      </p:sp>
      <p:sp>
        <p:nvSpPr>
          <p:cNvPr id="21" name="Rectangle 20"/>
          <p:cNvSpPr/>
          <p:nvPr/>
        </p:nvSpPr>
        <p:spPr>
          <a:xfrm>
            <a:off x="3188822" y="1537966"/>
            <a:ext cx="4562466" cy="46166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موسسه های اعتباردهی </a:t>
            </a:r>
            <a:r>
              <a:rPr lang="fa-IR" sz="2400" b="1"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سلطنتی انگلستان</a:t>
            </a:r>
            <a:endParaRPr lang="fa-IR" b="1" dirty="0">
              <a:solidFill>
                <a:schemeClr val="tx1">
                  <a:lumMod val="95000"/>
                  <a:lumOff val="5000"/>
                </a:schemeClr>
              </a:solidFill>
            </a:endParaRPr>
          </a:p>
        </p:txBody>
      </p:sp>
      <p:sp>
        <p:nvSpPr>
          <p:cNvPr id="22" name="Rectangle 21"/>
          <p:cNvSpPr/>
          <p:nvPr/>
        </p:nvSpPr>
        <p:spPr>
          <a:xfrm>
            <a:off x="5286831" y="2144431"/>
            <a:ext cx="2464457" cy="46166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صدور گواهینامه </a:t>
            </a:r>
            <a:r>
              <a:rPr lang="en-US"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DAS</a:t>
            </a:r>
            <a:endParaRPr lang="fa-IR" sz="2400" b="1" dirty="0">
              <a:solidFill>
                <a:schemeClr val="tx1">
                  <a:lumMod val="95000"/>
                  <a:lumOff val="5000"/>
                </a:schemeClr>
              </a:solidFill>
            </a:endParaRPr>
          </a:p>
        </p:txBody>
      </p:sp>
      <p:sp>
        <p:nvSpPr>
          <p:cNvPr id="23" name="Rectangle 22"/>
          <p:cNvSpPr/>
          <p:nvPr/>
        </p:nvSpPr>
        <p:spPr>
          <a:xfrm>
            <a:off x="6043768" y="2738294"/>
            <a:ext cx="1707520" cy="46166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گواهینامه ایزو</a:t>
            </a:r>
            <a:endParaRPr lang="fa-IR" sz="2400" b="1" dirty="0">
              <a:solidFill>
                <a:schemeClr val="tx1">
                  <a:lumMod val="95000"/>
                  <a:lumOff val="5000"/>
                </a:schemeClr>
              </a:solidFill>
            </a:endParaRPr>
          </a:p>
        </p:txBody>
      </p:sp>
      <p:sp>
        <p:nvSpPr>
          <p:cNvPr id="25" name="Rectangle 24"/>
          <p:cNvSpPr/>
          <p:nvPr/>
        </p:nvSpPr>
        <p:spPr>
          <a:xfrm>
            <a:off x="4509695" y="3278118"/>
            <a:ext cx="3241593" cy="46166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سیستم مدیریت یکپارچه </a:t>
            </a:r>
            <a:r>
              <a:rPr lang="en-US"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IMS</a:t>
            </a:r>
            <a:endParaRPr lang="fa-IR" sz="2400" b="1" dirty="0">
              <a:solidFill>
                <a:schemeClr val="tx1">
                  <a:lumMod val="95000"/>
                  <a:lumOff val="5000"/>
                </a:schemeClr>
              </a:solidFill>
            </a:endParaRPr>
          </a:p>
        </p:txBody>
      </p:sp>
    </p:spTree>
    <p:extLst>
      <p:ext uri="{BB962C8B-B14F-4D97-AF65-F5344CB8AC3E}">
        <p14:creationId xmlns:p14="http://schemas.microsoft.com/office/powerpoint/2010/main" val="413427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304595" y="198414"/>
            <a:ext cx="1590500" cy="584775"/>
          </a:xfrm>
          <a:prstGeom prst="rect">
            <a:avLst/>
          </a:prstGeom>
        </p:spPr>
        <p:txBody>
          <a:bodyPr wrap="none">
            <a:spAutoFit/>
          </a:bodyPr>
          <a:lstStyle/>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ابعاد </a:t>
            </a:r>
          </a:p>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نوین اقتصادی</a:t>
            </a:r>
            <a:endParaRPr lang="fa-IR" sz="1200" dirty="0">
              <a:solidFill>
                <a:schemeClr val="tx1">
                  <a:lumMod val="95000"/>
                  <a:lumOff val="5000"/>
                </a:schemeClr>
              </a:solidFill>
            </a:endParaRPr>
          </a:p>
        </p:txBody>
      </p:sp>
      <p:sp>
        <p:nvSpPr>
          <p:cNvPr id="27" name="Rectangle 26"/>
          <p:cNvSpPr/>
          <p:nvPr/>
        </p:nvSpPr>
        <p:spPr>
          <a:xfrm>
            <a:off x="10304595" y="2413621"/>
            <a:ext cx="1277914" cy="1384995"/>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اقدامات </a:t>
            </a:r>
          </a:p>
          <a:p>
            <a:pPr lvl="0" rtl="1"/>
            <a:r>
              <a:rPr lang="fa-IR" sz="2800" dirty="0" smtClean="0">
                <a:solidFill>
                  <a:schemeClr val="tx1">
                    <a:lumMod val="95000"/>
                    <a:lumOff val="5000"/>
                  </a:schemeClr>
                </a:solidFill>
                <a:cs typeface="B Titr" pitchFamily="2" charset="-78"/>
              </a:rPr>
              <a:t>هوشمند </a:t>
            </a:r>
          </a:p>
          <a:p>
            <a:pPr lvl="0" rtl="1"/>
            <a:r>
              <a:rPr lang="fa-IR" sz="2800" dirty="0" smtClean="0">
                <a:solidFill>
                  <a:schemeClr val="tx1">
                    <a:lumMod val="95000"/>
                    <a:lumOff val="5000"/>
                  </a:schemeClr>
                </a:solidFill>
                <a:cs typeface="B Titr" pitchFamily="2" charset="-78"/>
              </a:rPr>
              <a:t>اقتصادی</a:t>
            </a:r>
            <a:endParaRPr lang="fa-IR" sz="2800" dirty="0">
              <a:solidFill>
                <a:schemeClr val="tx1">
                  <a:lumMod val="95000"/>
                  <a:lumOff val="5000"/>
                </a:schemeClr>
              </a:solidFill>
              <a:cs typeface="B Titr" pitchFamily="2" charset="-78"/>
            </a:endParaRPr>
          </a:p>
        </p:txBody>
      </p:sp>
      <p:sp>
        <p:nvSpPr>
          <p:cNvPr id="4" name="Rectangle 3"/>
          <p:cNvSpPr/>
          <p:nvPr/>
        </p:nvSpPr>
        <p:spPr>
          <a:xfrm>
            <a:off x="5363549" y="652685"/>
            <a:ext cx="2866490" cy="46166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بازگشت و تشدید تحریمها</a:t>
            </a:r>
            <a:endParaRPr lang="fa-IR" dirty="0">
              <a:solidFill>
                <a:schemeClr val="tx1">
                  <a:lumMod val="95000"/>
                  <a:lumOff val="5000"/>
                </a:schemeClr>
              </a:solidFill>
            </a:endParaRPr>
          </a:p>
        </p:txBody>
      </p:sp>
      <p:sp>
        <p:nvSpPr>
          <p:cNvPr id="5" name="Rectangle 4"/>
          <p:cNvSpPr/>
          <p:nvPr/>
        </p:nvSpPr>
        <p:spPr>
          <a:xfrm>
            <a:off x="3226746" y="1774551"/>
            <a:ext cx="5003293"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ایجاد معاونت اطلاعات مالی و تروریسم</a:t>
            </a:r>
            <a:endParaRPr lang="fa-IR" sz="2000" dirty="0">
              <a:solidFill>
                <a:schemeClr val="tx1">
                  <a:lumMod val="95000"/>
                  <a:lumOff val="5000"/>
                </a:schemeClr>
              </a:solidFill>
            </a:endParaRPr>
          </a:p>
        </p:txBody>
      </p:sp>
      <p:sp>
        <p:nvSpPr>
          <p:cNvPr id="6" name="Rectangle 5"/>
          <p:cNvSpPr/>
          <p:nvPr/>
        </p:nvSpPr>
        <p:spPr>
          <a:xfrm>
            <a:off x="4305567" y="2990269"/>
            <a:ext cx="3924472"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استفاده از قدرت مالی آمریکا</a:t>
            </a:r>
            <a:endParaRPr lang="fa-IR" sz="2000" dirty="0">
              <a:solidFill>
                <a:schemeClr val="tx1">
                  <a:lumMod val="95000"/>
                  <a:lumOff val="5000"/>
                </a:schemeClr>
              </a:solidFill>
            </a:endParaRPr>
          </a:p>
        </p:txBody>
      </p:sp>
      <p:sp>
        <p:nvSpPr>
          <p:cNvPr id="7" name="Rectangle 6"/>
          <p:cNvSpPr/>
          <p:nvPr/>
        </p:nvSpPr>
        <p:spPr>
          <a:xfrm>
            <a:off x="761126" y="4863507"/>
            <a:ext cx="7290778"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تاسیس مرکز هدف گیری تامین مالی تروریسم در عربستان</a:t>
            </a:r>
            <a:endParaRPr lang="fa-IR" sz="2000" dirty="0">
              <a:solidFill>
                <a:schemeClr val="tx1">
                  <a:lumMod val="95000"/>
                  <a:lumOff val="5000"/>
                </a:schemeClr>
              </a:solidFill>
            </a:endParaRPr>
          </a:p>
        </p:txBody>
      </p:sp>
      <p:cxnSp>
        <p:nvCxnSpPr>
          <p:cNvPr id="8" name="Straight Arrow Connector 7"/>
          <p:cNvCxnSpPr>
            <a:stCxn id="27" idx="1"/>
            <a:endCxn id="4" idx="3"/>
          </p:cNvCxnSpPr>
          <p:nvPr/>
        </p:nvCxnSpPr>
        <p:spPr>
          <a:xfrm flipH="1" flipV="1">
            <a:off x="8230039" y="883518"/>
            <a:ext cx="2074556" cy="22226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a:stCxn id="27" idx="1"/>
            <a:endCxn id="5" idx="3"/>
          </p:cNvCxnSpPr>
          <p:nvPr/>
        </p:nvCxnSpPr>
        <p:spPr>
          <a:xfrm flipH="1" flipV="1">
            <a:off x="8230039" y="2036161"/>
            <a:ext cx="2074556" cy="10699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27" idx="1"/>
            <a:endCxn id="6" idx="3"/>
          </p:cNvCxnSpPr>
          <p:nvPr/>
        </p:nvCxnSpPr>
        <p:spPr>
          <a:xfrm flipH="1">
            <a:off x="8230039" y="3106119"/>
            <a:ext cx="2074556" cy="1457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27" idx="1"/>
            <a:endCxn id="7" idx="3"/>
          </p:cNvCxnSpPr>
          <p:nvPr/>
        </p:nvCxnSpPr>
        <p:spPr>
          <a:xfrm flipH="1">
            <a:off x="8051904" y="3106119"/>
            <a:ext cx="2252691" cy="20189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5532338" y="5908043"/>
            <a:ext cx="2519566" cy="523220"/>
          </a:xfrm>
          <a:prstGeom prst="rect">
            <a:avLst/>
          </a:prstGeom>
        </p:spPr>
        <p:txBody>
          <a:bodyPr wrap="squar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دیپلماسی مالی</a:t>
            </a:r>
            <a:endParaRPr lang="fa-IR" sz="2000" dirty="0">
              <a:solidFill>
                <a:schemeClr val="tx1">
                  <a:lumMod val="95000"/>
                  <a:lumOff val="5000"/>
                </a:schemeClr>
              </a:solidFill>
            </a:endParaRPr>
          </a:p>
        </p:txBody>
      </p:sp>
      <p:cxnSp>
        <p:nvCxnSpPr>
          <p:cNvPr id="19" name="Straight Arrow Connector 18"/>
          <p:cNvCxnSpPr>
            <a:stCxn id="27" idx="1"/>
            <a:endCxn id="18" idx="3"/>
          </p:cNvCxnSpPr>
          <p:nvPr/>
        </p:nvCxnSpPr>
        <p:spPr>
          <a:xfrm flipH="1">
            <a:off x="8051904" y="3106119"/>
            <a:ext cx="2252691" cy="30635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3348272" y="3972102"/>
            <a:ext cx="4881767" cy="523220"/>
          </a:xfrm>
          <a:prstGeom prst="rect">
            <a:avLst/>
          </a:prstGeom>
        </p:spPr>
        <p:txBody>
          <a:bodyPr wrap="squar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مدیریت و تسلط بر جریان های مالی</a:t>
            </a:r>
            <a:endParaRPr lang="fa-IR" sz="2000" dirty="0">
              <a:solidFill>
                <a:schemeClr val="tx1">
                  <a:lumMod val="95000"/>
                  <a:lumOff val="5000"/>
                </a:schemeClr>
              </a:solidFill>
            </a:endParaRPr>
          </a:p>
        </p:txBody>
      </p:sp>
      <p:cxnSp>
        <p:nvCxnSpPr>
          <p:cNvPr id="22" name="Straight Arrow Connector 21"/>
          <p:cNvCxnSpPr>
            <a:stCxn id="27" idx="1"/>
            <a:endCxn id="21" idx="3"/>
          </p:cNvCxnSpPr>
          <p:nvPr/>
        </p:nvCxnSpPr>
        <p:spPr>
          <a:xfrm flipH="1">
            <a:off x="8230039" y="3106119"/>
            <a:ext cx="2074556" cy="11275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54668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484" y="2647484"/>
            <a:ext cx="6427641" cy="1323439"/>
          </a:xfrm>
          <a:prstGeom prst="rect">
            <a:avLst/>
          </a:prstGeom>
        </p:spPr>
        <p:txBody>
          <a:bodyPr wrap="square">
            <a:spAutoFit/>
          </a:bodyPr>
          <a:lstStyle/>
          <a:p>
            <a:pPr algn="ctr" rtl="1"/>
            <a:r>
              <a:rPr lang="fa-IR" sz="80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فهرست تحریم ها</a:t>
            </a:r>
            <a:endParaRPr lang="fa-IR" sz="6600" dirty="0">
              <a:solidFill>
                <a:schemeClr val="tx1">
                  <a:lumMod val="95000"/>
                  <a:lumOff val="5000"/>
                </a:schemeClr>
              </a:solidFill>
            </a:endParaRPr>
          </a:p>
        </p:txBody>
      </p:sp>
    </p:spTree>
    <p:extLst>
      <p:ext uri="{BB962C8B-B14F-4D97-AF65-F5344CB8AC3E}">
        <p14:creationId xmlns:p14="http://schemas.microsoft.com/office/powerpoint/2010/main" val="99602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
            <a:ext cx="12192001" cy="6849035"/>
          </a:xfrm>
          <a:prstGeom prst="rect">
            <a:avLst/>
          </a:prstGeom>
        </p:spPr>
      </p:pic>
      <p:sp>
        <p:nvSpPr>
          <p:cNvPr id="4" name="TextBox 3"/>
          <p:cNvSpPr txBox="1"/>
          <p:nvPr/>
        </p:nvSpPr>
        <p:spPr>
          <a:xfrm>
            <a:off x="-1" y="6479702"/>
            <a:ext cx="2646948" cy="369332"/>
          </a:xfrm>
          <a:prstGeom prst="rect">
            <a:avLst/>
          </a:prstGeom>
          <a:noFill/>
        </p:spPr>
        <p:txBody>
          <a:bodyPr wrap="square" rtlCol="1">
            <a:spAutoFit/>
          </a:bodyPr>
          <a:lstStyle/>
          <a:p>
            <a:r>
              <a:rPr lang="fa-IR" dirty="0" smtClean="0">
                <a:solidFill>
                  <a:schemeClr val="bg1">
                    <a:lumMod val="65000"/>
                  </a:schemeClr>
                </a:solidFill>
              </a:rPr>
              <a:t>تهیه و تنظیم : سعید تشکری زاده</a:t>
            </a:r>
            <a:endParaRPr lang="fa-IR" dirty="0">
              <a:solidFill>
                <a:schemeClr val="bg1">
                  <a:lumMod val="65000"/>
                </a:schemeClr>
              </a:solidFill>
            </a:endParaRPr>
          </a:p>
        </p:txBody>
      </p:sp>
      <p:sp>
        <p:nvSpPr>
          <p:cNvPr id="5" name="Rectangle 4"/>
          <p:cNvSpPr/>
          <p:nvPr/>
        </p:nvSpPr>
        <p:spPr>
          <a:xfrm>
            <a:off x="709864" y="3362719"/>
            <a:ext cx="11189368" cy="861774"/>
          </a:xfrm>
          <a:prstGeom prst="rect">
            <a:avLst/>
          </a:prstGeom>
        </p:spPr>
        <p:txBody>
          <a:bodyPr wrap="square">
            <a:spAutoFit/>
          </a:bodyPr>
          <a:lstStyle/>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بررسی ابعاد جنگ تمام عیار اقتصادی آمریکا علیه جمهوری اسلامی ایران</a:t>
            </a:r>
            <a:endParaRPr lang="fa-IR" sz="3200" dirty="0">
              <a:ln w="11430"/>
              <a:solidFill>
                <a:schemeClr val="tx1">
                  <a:lumMod val="95000"/>
                  <a:lumOff val="5000"/>
                </a:schemeClr>
              </a:solidFill>
              <a:effectLst>
                <a:outerShdw blurRad="50800" dist="39000" dir="5460000" algn="tl">
                  <a:srgbClr val="000000">
                    <a:alpha val="38000"/>
                  </a:srgbClr>
                </a:outerShdw>
              </a:effectLst>
              <a:cs typeface="B Titr" pitchFamily="2" charset="-78"/>
            </a:endParaRP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پرده نگار تلفیقی کتاب مکر قمار باز و بخش هایی از کتاب جنگ اقتصادی </a:t>
            </a:r>
            <a:endParaRPr lang="fa-IR" sz="2400" dirty="0">
              <a:solidFill>
                <a:schemeClr val="tx1">
                  <a:lumMod val="95000"/>
                  <a:lumOff val="5000"/>
                </a:schemeClr>
              </a:solidFill>
            </a:endParaRPr>
          </a:p>
        </p:txBody>
      </p:sp>
      <p:sp>
        <p:nvSpPr>
          <p:cNvPr id="6" name="Rectangle 5"/>
          <p:cNvSpPr/>
          <p:nvPr/>
        </p:nvSpPr>
        <p:spPr>
          <a:xfrm>
            <a:off x="3395382" y="1385838"/>
            <a:ext cx="5844870" cy="1446550"/>
          </a:xfrm>
          <a:prstGeom prst="rect">
            <a:avLst/>
          </a:prstGeom>
        </p:spPr>
        <p:txBody>
          <a:bodyPr wrap="none">
            <a:spAutoFit/>
          </a:bodyPr>
          <a:lstStyle/>
          <a:p>
            <a:pPr lvl="0" rtl="1"/>
            <a:r>
              <a:rPr lang="fa-IR" sz="8800" b="1" dirty="0" smtClean="0">
                <a:ln w="9525">
                  <a:solidFill>
                    <a:schemeClr val="bg1"/>
                  </a:solidFill>
                  <a:prstDash val="solid"/>
                </a:ln>
                <a:effectLst>
                  <a:outerShdw blurRad="12700" dist="38100" dir="2700000" algn="tl" rotWithShape="0">
                    <a:schemeClr val="bg1">
                      <a:lumMod val="50000"/>
                    </a:schemeClr>
                  </a:outerShdw>
                </a:effectLst>
                <a:cs typeface="B Titr" pitchFamily="2" charset="-78"/>
              </a:rPr>
              <a:t>جنگ اقتصادی</a:t>
            </a:r>
            <a:endParaRPr lang="fa-IR" sz="8800" b="1" dirty="0">
              <a:ln w="9525">
                <a:solidFill>
                  <a:schemeClr val="bg1"/>
                </a:solidFill>
                <a:prstDash val="solid"/>
              </a:ln>
              <a:effectLst>
                <a:outerShdw blurRad="12700" dist="38100" dir="2700000" algn="tl" rotWithShape="0">
                  <a:schemeClr val="bg1">
                    <a:lumMod val="50000"/>
                  </a:schemeClr>
                </a:outerShdw>
              </a:effectLst>
              <a:cs typeface="B Titr" pitchFamily="2" charset="-78"/>
            </a:endParaRPr>
          </a:p>
        </p:txBody>
      </p:sp>
      <p:sp>
        <p:nvSpPr>
          <p:cNvPr id="7" name="Rectangle 6"/>
          <p:cNvSpPr/>
          <p:nvPr/>
        </p:nvSpPr>
        <p:spPr>
          <a:xfrm>
            <a:off x="4525499" y="5301734"/>
            <a:ext cx="3584636" cy="369332"/>
          </a:xfrm>
          <a:prstGeom prst="rect">
            <a:avLst/>
          </a:prstGeom>
        </p:spPr>
        <p:txBody>
          <a:bodyPr wrap="none">
            <a:spAutoFit/>
          </a:bodyPr>
          <a:lstStyle/>
          <a:p>
            <a:pPr algn="ctr"/>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معاونت سیاسی نمایندگی ولی فقیه در سپاه</a:t>
            </a:r>
            <a:endParaRPr lang="fa-IR" sz="2400" dirty="0">
              <a:solidFill>
                <a:schemeClr val="tx1">
                  <a:lumMod val="95000"/>
                  <a:lumOff val="5000"/>
                </a:schemeClr>
              </a:solidFill>
            </a:endParaRPr>
          </a:p>
        </p:txBody>
      </p:sp>
    </p:spTree>
    <p:extLst>
      <p:ext uri="{BB962C8B-B14F-4D97-AF65-F5344CB8AC3E}">
        <p14:creationId xmlns:p14="http://schemas.microsoft.com/office/powerpoint/2010/main" val="1866171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5720">
            <a:off x="2250871" y="-306542"/>
            <a:ext cx="8078059" cy="7159417"/>
          </a:xfrm>
          <a:prstGeom prst="rect">
            <a:avLst/>
          </a:prstGeom>
        </p:spPr>
      </p:pic>
    </p:spTree>
    <p:extLst>
      <p:ext uri="{BB962C8B-B14F-4D97-AF65-F5344CB8AC3E}">
        <p14:creationId xmlns:p14="http://schemas.microsoft.com/office/powerpoint/2010/main" val="1193273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1119" y="-96253"/>
            <a:ext cx="5323713"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553">
            <a:off x="-98682" y="-180480"/>
            <a:ext cx="6999220" cy="6858000"/>
          </a:xfrm>
          <a:prstGeom prst="rect">
            <a:avLst/>
          </a:prstGeom>
        </p:spPr>
      </p:pic>
    </p:spTree>
    <p:extLst>
      <p:ext uri="{BB962C8B-B14F-4D97-AF65-F5344CB8AC3E}">
        <p14:creationId xmlns:p14="http://schemas.microsoft.com/office/powerpoint/2010/main" val="443310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262" y="0"/>
            <a:ext cx="5993476" cy="6858000"/>
          </a:xfrm>
          <a:prstGeom prst="rect">
            <a:avLst/>
          </a:prstGeom>
        </p:spPr>
      </p:pic>
    </p:spTree>
    <p:extLst>
      <p:ext uri="{BB962C8B-B14F-4D97-AF65-F5344CB8AC3E}">
        <p14:creationId xmlns:p14="http://schemas.microsoft.com/office/powerpoint/2010/main" val="431377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048790" y="227992"/>
            <a:ext cx="1765227" cy="646331"/>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ابعاد </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نوین اقتصادی</a:t>
            </a:r>
            <a:endParaRPr lang="fa-IR" sz="1400" dirty="0">
              <a:solidFill>
                <a:schemeClr val="tx1">
                  <a:lumMod val="95000"/>
                  <a:lumOff val="5000"/>
                </a:schemeClr>
              </a:solidFill>
            </a:endParaRPr>
          </a:p>
        </p:txBody>
      </p:sp>
      <p:sp>
        <p:nvSpPr>
          <p:cNvPr id="28" name="Rectangle 27"/>
          <p:cNvSpPr/>
          <p:nvPr/>
        </p:nvSpPr>
        <p:spPr>
          <a:xfrm>
            <a:off x="9644833" y="2377662"/>
            <a:ext cx="2169184" cy="1384995"/>
          </a:xfrm>
          <a:prstGeom prst="rect">
            <a:avLst/>
          </a:prstGeom>
        </p:spPr>
        <p:txBody>
          <a:bodyPr wrap="none">
            <a:spAutoFit/>
          </a:bodyPr>
          <a:lstStyle/>
          <a:p>
            <a:pPr lvl="0" algn="ctr"/>
            <a:r>
              <a:rPr lang="fa-IR" sz="2800" dirty="0" smtClean="0">
                <a:solidFill>
                  <a:schemeClr val="tx1">
                    <a:lumMod val="95000"/>
                    <a:lumOff val="5000"/>
                  </a:schemeClr>
                </a:solidFill>
                <a:cs typeface="B Titr" pitchFamily="2" charset="-78"/>
              </a:rPr>
              <a:t>فشار از طریق </a:t>
            </a:r>
          </a:p>
          <a:p>
            <a:pPr lvl="0" algn="ctr"/>
            <a:r>
              <a:rPr lang="fa-IR" sz="2800" dirty="0" smtClean="0">
                <a:solidFill>
                  <a:schemeClr val="tx1">
                    <a:lumMod val="95000"/>
                    <a:lumOff val="5000"/>
                  </a:schemeClr>
                </a:solidFill>
                <a:cs typeface="B Titr" pitchFamily="2" charset="-78"/>
              </a:rPr>
              <a:t>کنوانسیون های </a:t>
            </a:r>
          </a:p>
          <a:p>
            <a:pPr lvl="0" algn="ctr"/>
            <a:r>
              <a:rPr lang="fa-IR" sz="2800" dirty="0" smtClean="0">
                <a:solidFill>
                  <a:schemeClr val="tx1">
                    <a:lumMod val="95000"/>
                    <a:lumOff val="5000"/>
                  </a:schemeClr>
                </a:solidFill>
                <a:cs typeface="B Titr" pitchFamily="2" charset="-78"/>
              </a:rPr>
              <a:t>بین المللی</a:t>
            </a:r>
            <a:endParaRPr lang="fa-IR" sz="2800" dirty="0">
              <a:solidFill>
                <a:schemeClr val="tx1">
                  <a:lumMod val="95000"/>
                  <a:lumOff val="5000"/>
                </a:schemeClr>
              </a:solidFill>
              <a:cs typeface="B Titr" pitchFamily="2" charset="-78"/>
            </a:endParaRPr>
          </a:p>
        </p:txBody>
      </p:sp>
      <p:sp>
        <p:nvSpPr>
          <p:cNvPr id="4" name="Rectangle 3"/>
          <p:cNvSpPr/>
          <p:nvPr/>
        </p:nvSpPr>
        <p:spPr>
          <a:xfrm>
            <a:off x="5300962" y="1049727"/>
            <a:ext cx="3352521" cy="461665"/>
          </a:xfrm>
          <a:prstGeom prst="rect">
            <a:avLst/>
          </a:prstGeom>
        </p:spPr>
        <p:txBody>
          <a:bodyPr wrap="none">
            <a:spAutoFit/>
          </a:bodyPr>
          <a:lstStyle/>
          <a:p>
            <a:pPr algn="ctr" rtl="1"/>
            <a:r>
              <a:rPr lang="fa-IR"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تشکیل گروه اقدام مالی </a:t>
            </a:r>
            <a:r>
              <a:rPr lang="en-US" sz="2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FATF</a:t>
            </a:r>
            <a:endParaRPr lang="fa-IR" dirty="0">
              <a:solidFill>
                <a:schemeClr val="tx1">
                  <a:lumMod val="95000"/>
                  <a:lumOff val="5000"/>
                </a:schemeClr>
              </a:solidFill>
            </a:endParaRPr>
          </a:p>
        </p:txBody>
      </p:sp>
      <p:cxnSp>
        <p:nvCxnSpPr>
          <p:cNvPr id="5" name="Straight Arrow Connector 4"/>
          <p:cNvCxnSpPr>
            <a:stCxn id="28" idx="1"/>
            <a:endCxn id="4" idx="3"/>
          </p:cNvCxnSpPr>
          <p:nvPr/>
        </p:nvCxnSpPr>
        <p:spPr>
          <a:xfrm flipH="1" flipV="1">
            <a:off x="8653483" y="1280560"/>
            <a:ext cx="991350" cy="1789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6133917" y="4452222"/>
            <a:ext cx="2519566" cy="523220"/>
          </a:xfrm>
          <a:prstGeom prst="rect">
            <a:avLst/>
          </a:prstGeom>
        </p:spPr>
        <p:txBody>
          <a:bodyPr wrap="squar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کنوانسیون پالرمو</a:t>
            </a:r>
            <a:endParaRPr lang="fa-IR" sz="2000" dirty="0">
              <a:solidFill>
                <a:schemeClr val="tx1">
                  <a:lumMod val="95000"/>
                  <a:lumOff val="5000"/>
                </a:schemeClr>
              </a:solidFill>
            </a:endParaRPr>
          </a:p>
        </p:txBody>
      </p:sp>
      <p:cxnSp>
        <p:nvCxnSpPr>
          <p:cNvPr id="7" name="Straight Arrow Connector 6"/>
          <p:cNvCxnSpPr>
            <a:stCxn id="28" idx="1"/>
            <a:endCxn id="6" idx="3"/>
          </p:cNvCxnSpPr>
          <p:nvPr/>
        </p:nvCxnSpPr>
        <p:spPr>
          <a:xfrm flipH="1">
            <a:off x="8653483" y="3070160"/>
            <a:ext cx="991350" cy="16436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606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25" y="339818"/>
            <a:ext cx="3446443" cy="4416921"/>
          </a:xfrm>
          <a:prstGeom prst="rect">
            <a:avLst/>
          </a:prstGeom>
        </p:spPr>
      </p:pic>
      <p:sp>
        <p:nvSpPr>
          <p:cNvPr id="3" name="TextBox 2"/>
          <p:cNvSpPr txBox="1"/>
          <p:nvPr/>
        </p:nvSpPr>
        <p:spPr>
          <a:xfrm>
            <a:off x="0" y="4896853"/>
            <a:ext cx="4228495" cy="1477328"/>
          </a:xfrm>
          <a:prstGeom prst="rect">
            <a:avLst/>
          </a:prstGeom>
          <a:noFill/>
        </p:spPr>
        <p:txBody>
          <a:bodyPr wrap="square" rtlCol="1">
            <a:spAutoFit/>
          </a:bodyPr>
          <a:lstStyle/>
          <a:p>
            <a:pPr algn="ctr"/>
            <a:r>
              <a:rPr lang="fa-IR" dirty="0" smtClean="0"/>
              <a:t>خووآن زاراته</a:t>
            </a:r>
          </a:p>
          <a:p>
            <a:pPr algn="ctr"/>
            <a:r>
              <a:rPr lang="fa-IR" dirty="0"/>
              <a:t>معاون مشاور امنیتی ملی دولت بوش و رییس و </a:t>
            </a:r>
            <a:endParaRPr lang="fa-IR" dirty="0" smtClean="0"/>
          </a:p>
          <a:p>
            <a:pPr algn="ctr"/>
            <a:r>
              <a:rPr lang="fa-IR" dirty="0" smtClean="0"/>
              <a:t>مشاور </a:t>
            </a:r>
            <a:r>
              <a:rPr lang="fa-IR" dirty="0"/>
              <a:t>ارشد بنیاد دفاع از </a:t>
            </a:r>
            <a:r>
              <a:rPr lang="fa-IR" dirty="0" smtClean="0"/>
              <a:t>دموکراسی</a:t>
            </a:r>
          </a:p>
          <a:p>
            <a:pPr algn="ctr"/>
            <a:r>
              <a:rPr lang="fa-IR" dirty="0"/>
              <a:t>معاون مدیریت مبارزه با تروریسم و جرائم مالی </a:t>
            </a:r>
            <a:endParaRPr lang="fa-IR" dirty="0" smtClean="0"/>
          </a:p>
          <a:p>
            <a:pPr algn="ctr"/>
            <a:r>
              <a:rPr lang="fa-IR" dirty="0" smtClean="0"/>
              <a:t>در </a:t>
            </a:r>
            <a:r>
              <a:rPr lang="fa-IR" dirty="0"/>
              <a:t>وزارت خزانه داری آمریکا</a:t>
            </a:r>
          </a:p>
        </p:txBody>
      </p:sp>
      <p:sp>
        <p:nvSpPr>
          <p:cNvPr id="4" name="Rectangle 3"/>
          <p:cNvSpPr/>
          <p:nvPr/>
        </p:nvSpPr>
        <p:spPr>
          <a:xfrm>
            <a:off x="4672263" y="209379"/>
            <a:ext cx="7002379" cy="5663089"/>
          </a:xfrm>
          <a:prstGeom prst="rect">
            <a:avLst/>
          </a:prstGeom>
        </p:spPr>
        <p:txBody>
          <a:bodyPr wrap="square">
            <a:spAutoFit/>
          </a:bodyPr>
          <a:lstStyle/>
          <a:p>
            <a:pPr algn="justLow"/>
            <a:r>
              <a:rPr lang="fa-IR" sz="3200" b="1" dirty="0"/>
              <a:t>خووآن </a:t>
            </a:r>
            <a:r>
              <a:rPr lang="fa-IR" sz="3200" b="1" dirty="0" smtClean="0"/>
              <a:t>زاراته:</a:t>
            </a:r>
            <a:endParaRPr lang="fa-IR" sz="3200" b="1" dirty="0"/>
          </a:p>
          <a:p>
            <a:pPr algn="justLow"/>
            <a:r>
              <a:rPr lang="fa-IR" sz="6600" b="1" dirty="0" smtClean="0"/>
              <a:t>برای </a:t>
            </a:r>
            <a:r>
              <a:rPr lang="fa-IR" sz="6600" b="1" dirty="0"/>
              <a:t>قرار دادن ایران در تنگنا و سخت‌تر کردن شرایط برای این کشور، به حضور کامل FATF نیاز است</a:t>
            </a:r>
            <a:r>
              <a:rPr lang="fa-IR" sz="6600" b="1" dirty="0" smtClean="0"/>
              <a:t>.</a:t>
            </a:r>
            <a:endParaRPr lang="fa-IR" sz="6600" b="1" dirty="0"/>
          </a:p>
        </p:txBody>
      </p:sp>
    </p:spTree>
    <p:extLst>
      <p:ext uri="{BB962C8B-B14F-4D97-AF65-F5344CB8AC3E}">
        <p14:creationId xmlns:p14="http://schemas.microsoft.com/office/powerpoint/2010/main" val="3825687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65"/>
            <a:ext cx="12192001" cy="6849035"/>
          </a:xfrm>
          <a:prstGeom prst="rect">
            <a:avLst/>
          </a:prstGeom>
        </p:spPr>
      </p:pic>
      <p:sp>
        <p:nvSpPr>
          <p:cNvPr id="4" name="Rectangle 3"/>
          <p:cNvSpPr/>
          <p:nvPr/>
        </p:nvSpPr>
        <p:spPr>
          <a:xfrm>
            <a:off x="7420551" y="463020"/>
            <a:ext cx="4020652" cy="1260345"/>
          </a:xfrm>
          <a:prstGeom prst="rect">
            <a:avLst/>
          </a:prstGeom>
        </p:spPr>
        <p:txBody>
          <a:bodyPr wrap="none">
            <a:spAutoFit/>
          </a:bodyPr>
          <a:lstStyle/>
          <a:p>
            <a:pPr algn="ctr">
              <a:lnSpc>
                <a:spcPct val="115000"/>
              </a:lnSpc>
              <a:spcAft>
                <a:spcPts val="1000"/>
              </a:spcAft>
            </a:pPr>
            <a:r>
              <a:rPr lang="en-US" sz="6000" dirty="0" err="1">
                <a:solidFill>
                  <a:srgbClr val="000000"/>
                </a:solidFill>
                <a:latin typeface="Arial" panose="020B0604020202020204" pitchFamily="34" charset="0"/>
                <a:ea typeface="Courier New" panose="02070309020205020404" pitchFamily="49" charset="0"/>
                <a:cs typeface="B Lotus" panose="00000400000000000000" pitchFamily="2" charset="-78"/>
              </a:rPr>
              <a:t>fatf</a:t>
            </a:r>
            <a:r>
              <a:rPr lang="fa-IR" sz="6600" dirty="0">
                <a:solidFill>
                  <a:srgbClr val="000000"/>
                </a:solidFill>
                <a:latin typeface="Arial" panose="020B0604020202020204" pitchFamily="34" charset="0"/>
                <a:ea typeface="Courier New" panose="02070309020205020404" pitchFamily="49" charset="0"/>
                <a:cs typeface="B Lotus" panose="00000400000000000000" pitchFamily="2" charset="-78"/>
              </a:rPr>
              <a:t> چیست؟  </a:t>
            </a:r>
          </a:p>
        </p:txBody>
      </p:sp>
      <p:sp>
        <p:nvSpPr>
          <p:cNvPr id="6" name="Rectangle 5"/>
          <p:cNvSpPr/>
          <p:nvPr/>
        </p:nvSpPr>
        <p:spPr>
          <a:xfrm>
            <a:off x="803285" y="4844056"/>
            <a:ext cx="7426315" cy="1636345"/>
          </a:xfrm>
          <a:prstGeom prst="rect">
            <a:avLst/>
          </a:prstGeom>
        </p:spPr>
        <p:txBody>
          <a:bodyPr wrap="square">
            <a:spAutoFit/>
          </a:bodyPr>
          <a:lstStyle/>
          <a:p>
            <a:pPr algn="ctr">
              <a:lnSpc>
                <a:spcPct val="115000"/>
              </a:lnSpc>
              <a:spcAft>
                <a:spcPts val="1000"/>
              </a:spcAft>
            </a:pPr>
            <a:r>
              <a:rPr lang="en-US" sz="4000" dirty="0" smtClean="0">
                <a:solidFill>
                  <a:schemeClr val="bg1"/>
                </a:solidFill>
                <a:effectLst/>
                <a:latin typeface="Arial" panose="020B0604020202020204" pitchFamily="34" charset="0"/>
                <a:ea typeface="Courier New" panose="02070309020205020404" pitchFamily="49" charset="0"/>
                <a:cs typeface="B Lotus" panose="00000400000000000000" pitchFamily="2" charset="-78"/>
              </a:rPr>
              <a:t>F</a:t>
            </a:r>
            <a:r>
              <a:rPr lang="en-US" sz="4000" dirty="0" smtClean="0">
                <a:solidFill>
                  <a:srgbClr val="000000"/>
                </a:solidFill>
                <a:effectLst/>
                <a:latin typeface="Arial" panose="020B0604020202020204" pitchFamily="34" charset="0"/>
                <a:ea typeface="Courier New" panose="02070309020205020404" pitchFamily="49" charset="0"/>
                <a:cs typeface="B Lotus" panose="00000400000000000000" pitchFamily="2" charset="-78"/>
              </a:rPr>
              <a:t>inancial </a:t>
            </a:r>
            <a:r>
              <a:rPr lang="en-US" sz="4000" dirty="0" smtClean="0">
                <a:solidFill>
                  <a:schemeClr val="bg1"/>
                </a:solidFill>
                <a:effectLst/>
                <a:latin typeface="Arial" panose="020B0604020202020204" pitchFamily="34" charset="0"/>
                <a:ea typeface="Courier New" panose="02070309020205020404" pitchFamily="49" charset="0"/>
                <a:cs typeface="B Lotus" panose="00000400000000000000" pitchFamily="2" charset="-78"/>
              </a:rPr>
              <a:t>A</a:t>
            </a:r>
            <a:r>
              <a:rPr lang="en-US" sz="4000" dirty="0" smtClean="0">
                <a:solidFill>
                  <a:srgbClr val="000000"/>
                </a:solidFill>
                <a:effectLst/>
                <a:latin typeface="Arial" panose="020B0604020202020204" pitchFamily="34" charset="0"/>
                <a:ea typeface="Courier New" panose="02070309020205020404" pitchFamily="49" charset="0"/>
                <a:cs typeface="B Lotus" panose="00000400000000000000" pitchFamily="2" charset="-78"/>
              </a:rPr>
              <a:t>ction </a:t>
            </a:r>
            <a:r>
              <a:rPr lang="en-US" sz="4000" dirty="0" smtClean="0">
                <a:solidFill>
                  <a:schemeClr val="bg1"/>
                </a:solidFill>
                <a:effectLst/>
                <a:latin typeface="Arial" panose="020B0604020202020204" pitchFamily="34" charset="0"/>
                <a:ea typeface="Courier New" panose="02070309020205020404" pitchFamily="49" charset="0"/>
                <a:cs typeface="B Lotus" panose="00000400000000000000" pitchFamily="2" charset="-78"/>
              </a:rPr>
              <a:t>T</a:t>
            </a:r>
            <a:r>
              <a:rPr lang="en-US" sz="4000" dirty="0" smtClean="0">
                <a:solidFill>
                  <a:srgbClr val="000000"/>
                </a:solidFill>
                <a:effectLst/>
                <a:latin typeface="Arial" panose="020B0604020202020204" pitchFamily="34" charset="0"/>
                <a:ea typeface="Courier New" panose="02070309020205020404" pitchFamily="49" charset="0"/>
                <a:cs typeface="B Lotus" panose="00000400000000000000" pitchFamily="2" charset="-78"/>
              </a:rPr>
              <a:t>ask </a:t>
            </a:r>
            <a:r>
              <a:rPr lang="en-US" sz="4000" dirty="0" smtClean="0">
                <a:solidFill>
                  <a:schemeClr val="bg1"/>
                </a:solidFill>
                <a:effectLst/>
                <a:latin typeface="Arial" panose="020B0604020202020204" pitchFamily="34" charset="0"/>
                <a:ea typeface="Courier New" panose="02070309020205020404" pitchFamily="49" charset="0"/>
                <a:cs typeface="B Lotus" panose="00000400000000000000" pitchFamily="2" charset="-78"/>
              </a:rPr>
              <a:t>F</a:t>
            </a:r>
            <a:r>
              <a:rPr lang="en-US" sz="4000" dirty="0" smtClean="0">
                <a:solidFill>
                  <a:srgbClr val="000000"/>
                </a:solidFill>
                <a:effectLst/>
                <a:latin typeface="Arial" panose="020B0604020202020204" pitchFamily="34" charset="0"/>
                <a:ea typeface="Courier New" panose="02070309020205020404" pitchFamily="49" charset="0"/>
                <a:cs typeface="B Lotus" panose="00000400000000000000" pitchFamily="2" charset="-78"/>
              </a:rPr>
              <a:t>orce</a:t>
            </a:r>
          </a:p>
          <a:p>
            <a:pPr algn="ctr">
              <a:lnSpc>
                <a:spcPct val="115000"/>
              </a:lnSpc>
              <a:spcAft>
                <a:spcPts val="1000"/>
              </a:spcAft>
            </a:pPr>
            <a:r>
              <a:rPr lang="en-US" sz="4000" dirty="0" smtClean="0">
                <a:solidFill>
                  <a:srgbClr val="000000"/>
                </a:solidFill>
                <a:effectLst/>
                <a:latin typeface="Arial" panose="020B0604020202020204" pitchFamily="34" charset="0"/>
                <a:ea typeface="Courier New" panose="02070309020205020404" pitchFamily="49" charset="0"/>
                <a:cs typeface="B Lotus" panose="00000400000000000000" pitchFamily="2" charset="-78"/>
              </a:rPr>
              <a:t> on Money Laundering</a:t>
            </a:r>
            <a:endParaRPr lang="en-US" sz="4000" dirty="0">
              <a:solidFill>
                <a:srgbClr val="000000"/>
              </a:solidFill>
              <a:effectLst/>
              <a:latin typeface="Arial" panose="020B0604020202020204" pitchFamily="34" charset="0"/>
              <a:ea typeface="Courier New" panose="02070309020205020404" pitchFamily="49" charset="0"/>
              <a:cs typeface="B Lotus" panose="00000400000000000000" pitchFamily="2" charset="-78"/>
            </a:endParaRPr>
          </a:p>
        </p:txBody>
      </p:sp>
      <p:sp>
        <p:nvSpPr>
          <p:cNvPr id="2" name="Rectangle 1"/>
          <p:cNvSpPr/>
          <p:nvPr/>
        </p:nvSpPr>
        <p:spPr>
          <a:xfrm>
            <a:off x="8337884" y="5488088"/>
            <a:ext cx="2731168" cy="707886"/>
          </a:xfrm>
          <a:prstGeom prst="rect">
            <a:avLst/>
          </a:prstGeom>
        </p:spPr>
        <p:txBody>
          <a:bodyPr wrap="square">
            <a:spAutoFit/>
          </a:bodyPr>
          <a:lstStyle/>
          <a:p>
            <a:pPr algn="ctr"/>
            <a:r>
              <a:rPr lang="fa-IR" sz="2000" b="1" dirty="0"/>
              <a:t>نیروی کاری عملیات مالی</a:t>
            </a:r>
            <a:br>
              <a:rPr lang="fa-IR" sz="2000" b="1" dirty="0"/>
            </a:br>
            <a:r>
              <a:rPr lang="fa-IR" sz="2000" b="1" dirty="0"/>
              <a:t>  در مورد پولشویی</a:t>
            </a:r>
          </a:p>
        </p:txBody>
      </p:sp>
    </p:spTree>
    <p:extLst>
      <p:ext uri="{BB962C8B-B14F-4D97-AF65-F5344CB8AC3E}">
        <p14:creationId xmlns:p14="http://schemas.microsoft.com/office/powerpoint/2010/main" val="1213931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89" y="547687"/>
            <a:ext cx="7620000" cy="5305425"/>
          </a:xfrm>
          <a:prstGeom prst="rect">
            <a:avLst/>
          </a:prstGeom>
        </p:spPr>
      </p:pic>
      <p:sp>
        <p:nvSpPr>
          <p:cNvPr id="5" name="Rectangle 4"/>
          <p:cNvSpPr/>
          <p:nvPr/>
        </p:nvSpPr>
        <p:spPr>
          <a:xfrm>
            <a:off x="6644415" y="1126776"/>
            <a:ext cx="3898824" cy="830997"/>
          </a:xfrm>
          <a:prstGeom prst="rect">
            <a:avLst/>
          </a:prstGeom>
        </p:spPr>
        <p:txBody>
          <a:bodyPr wrap="none">
            <a:spAutoFit/>
          </a:bodyPr>
          <a:lstStyle/>
          <a:p>
            <a:r>
              <a:rPr lang="fa-IR" sz="4800" b="1" dirty="0">
                <a:solidFill>
                  <a:srgbClr val="FF0000"/>
                </a:solidFill>
              </a:rPr>
              <a:t>کنوانسیون پالرمو </a:t>
            </a:r>
            <a:endParaRPr lang="fa-IR" sz="4800" dirty="0"/>
          </a:p>
        </p:txBody>
      </p:sp>
    </p:spTree>
    <p:extLst>
      <p:ext uri="{BB962C8B-B14F-4D97-AF65-F5344CB8AC3E}">
        <p14:creationId xmlns:p14="http://schemas.microsoft.com/office/powerpoint/2010/main" val="311012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5517" y="2373185"/>
            <a:ext cx="2135521" cy="1384995"/>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2000" dirty="0">
              <a:solidFill>
                <a:schemeClr val="tx1">
                  <a:lumMod val="95000"/>
                  <a:lumOff val="5000"/>
                </a:schemeClr>
              </a:solidFill>
            </a:endParaRPr>
          </a:p>
        </p:txBody>
      </p:sp>
      <p:sp>
        <p:nvSpPr>
          <p:cNvPr id="5" name="Rectangle 4"/>
          <p:cNvSpPr/>
          <p:nvPr/>
        </p:nvSpPr>
        <p:spPr>
          <a:xfrm>
            <a:off x="3500609" y="142794"/>
            <a:ext cx="4948791" cy="490904"/>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افول جایگاه آمریکا در نظام بین الملل</a:t>
            </a:r>
            <a:endParaRPr lang="fa-IR" sz="2800" dirty="0">
              <a:ln w="11430"/>
              <a:effectLst>
                <a:outerShdw blurRad="50800" dist="39000" dir="5460000" algn="tl">
                  <a:srgbClr val="000000">
                    <a:alpha val="38000"/>
                  </a:srgbClr>
                </a:outerShdw>
              </a:effectLst>
              <a:cs typeface="B Titr" pitchFamily="2" charset="-78"/>
            </a:endParaRPr>
          </a:p>
        </p:txBody>
      </p:sp>
      <p:sp>
        <p:nvSpPr>
          <p:cNvPr id="6" name="Rectangle 5"/>
          <p:cNvSpPr/>
          <p:nvPr/>
        </p:nvSpPr>
        <p:spPr>
          <a:xfrm>
            <a:off x="1323651" y="644127"/>
            <a:ext cx="7037504" cy="523220"/>
          </a:xfrm>
          <a:prstGeom prst="rect">
            <a:avLst/>
          </a:prstGeom>
        </p:spPr>
        <p:txBody>
          <a:bodyPr wrap="none">
            <a:spAutoFit/>
          </a:bodyPr>
          <a:lstStyle/>
          <a:p>
            <a:pPr lvl="0" rtl="1"/>
            <a:r>
              <a:rPr lang="fa-IR" sz="2800" dirty="0" smtClean="0">
                <a:cs typeface="B Titr" pitchFamily="2" charset="-78"/>
              </a:rPr>
              <a:t>وضعیت بغرنج اقتصاد آمریکا در تامین منابع جنگ جدید</a:t>
            </a:r>
            <a:endParaRPr lang="fa-IR" sz="2800" dirty="0">
              <a:cs typeface="B Titr" pitchFamily="2" charset="-78"/>
            </a:endParaRPr>
          </a:p>
        </p:txBody>
      </p:sp>
      <p:sp>
        <p:nvSpPr>
          <p:cNvPr id="7" name="Rectangle 6"/>
          <p:cNvSpPr/>
          <p:nvPr/>
        </p:nvSpPr>
        <p:spPr>
          <a:xfrm>
            <a:off x="4279588" y="1310128"/>
            <a:ext cx="4081567"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چالش گشایش جبهه های متعدد</a:t>
            </a:r>
            <a:endParaRPr lang="fa-IR" sz="2800" dirty="0">
              <a:solidFill>
                <a:schemeClr val="tx1">
                  <a:lumMod val="95000"/>
                  <a:lumOff val="5000"/>
                </a:schemeClr>
              </a:solidFill>
              <a:cs typeface="B Titr" pitchFamily="2" charset="-78"/>
            </a:endParaRPr>
          </a:p>
        </p:txBody>
      </p:sp>
      <p:sp>
        <p:nvSpPr>
          <p:cNvPr id="8" name="Rectangle 7"/>
          <p:cNvSpPr/>
          <p:nvPr/>
        </p:nvSpPr>
        <p:spPr>
          <a:xfrm>
            <a:off x="5467413" y="6006394"/>
            <a:ext cx="2893742" cy="523220"/>
          </a:xfrm>
          <a:prstGeom prst="rect">
            <a:avLst/>
          </a:prstGeom>
        </p:spPr>
        <p:txBody>
          <a:bodyPr wrap="none">
            <a:spAutoFit/>
          </a:bodyPr>
          <a:lstStyle/>
          <a:p>
            <a:pPr lvl="0"/>
            <a:r>
              <a:rPr lang="fa-IR" sz="2800" dirty="0" smtClean="0">
                <a:solidFill>
                  <a:schemeClr val="tx1">
                    <a:lumMod val="95000"/>
                    <a:lumOff val="5000"/>
                  </a:schemeClr>
                </a:solidFill>
                <a:cs typeface="B Titr" pitchFamily="2" charset="-78"/>
              </a:rPr>
              <a:t>چالش های دیپلماتیک</a:t>
            </a:r>
            <a:endParaRPr lang="fa-IR" sz="2800" dirty="0">
              <a:solidFill>
                <a:schemeClr val="tx1">
                  <a:lumMod val="95000"/>
                  <a:lumOff val="5000"/>
                </a:schemeClr>
              </a:solidFill>
              <a:cs typeface="B Titr" pitchFamily="2" charset="-78"/>
            </a:endParaRPr>
          </a:p>
        </p:txBody>
      </p:sp>
      <p:cxnSp>
        <p:nvCxnSpPr>
          <p:cNvPr id="3" name="Straight Arrow Connector 2"/>
          <p:cNvCxnSpPr>
            <a:stCxn id="4" idx="1"/>
            <a:endCxn id="5" idx="3"/>
          </p:cNvCxnSpPr>
          <p:nvPr/>
        </p:nvCxnSpPr>
        <p:spPr>
          <a:xfrm flipH="1" flipV="1">
            <a:off x="8449400" y="388246"/>
            <a:ext cx="1366117" cy="26774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4" idx="1"/>
            <a:endCxn id="6" idx="3"/>
          </p:cNvCxnSpPr>
          <p:nvPr/>
        </p:nvCxnSpPr>
        <p:spPr>
          <a:xfrm flipH="1" flipV="1">
            <a:off x="8361155" y="905737"/>
            <a:ext cx="1454362" cy="21599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4" idx="1"/>
            <a:endCxn id="7" idx="3"/>
          </p:cNvCxnSpPr>
          <p:nvPr/>
        </p:nvCxnSpPr>
        <p:spPr>
          <a:xfrm flipH="1" flipV="1">
            <a:off x="8361155" y="1571738"/>
            <a:ext cx="1454362" cy="14939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4" idx="1"/>
            <a:endCxn id="8" idx="3"/>
          </p:cNvCxnSpPr>
          <p:nvPr/>
        </p:nvCxnSpPr>
        <p:spPr>
          <a:xfrm flipH="1">
            <a:off x="8361155" y="3065683"/>
            <a:ext cx="1454362" cy="32023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4905575" y="1976129"/>
            <a:ext cx="3459601"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چالش با قدرت های بزرگ</a:t>
            </a:r>
            <a:endParaRPr lang="fa-IR" sz="2800" dirty="0">
              <a:solidFill>
                <a:schemeClr val="tx1">
                  <a:lumMod val="95000"/>
                  <a:lumOff val="5000"/>
                </a:schemeClr>
              </a:solidFill>
              <a:cs typeface="B Titr" pitchFamily="2" charset="-78"/>
            </a:endParaRPr>
          </a:p>
        </p:txBody>
      </p:sp>
      <p:sp>
        <p:nvSpPr>
          <p:cNvPr id="18" name="Rectangle 17"/>
          <p:cNvSpPr/>
          <p:nvPr/>
        </p:nvSpPr>
        <p:spPr>
          <a:xfrm>
            <a:off x="18850" y="2642130"/>
            <a:ext cx="8382423"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مخالفت جامعه آمریکایی با رویکردهای ترامپ در برخورد با ایران</a:t>
            </a:r>
            <a:endParaRPr lang="fa-IR" sz="2800" dirty="0">
              <a:solidFill>
                <a:schemeClr val="tx1">
                  <a:lumMod val="95000"/>
                  <a:lumOff val="5000"/>
                </a:schemeClr>
              </a:solidFill>
              <a:cs typeface="B Titr" pitchFamily="2" charset="-78"/>
            </a:endParaRPr>
          </a:p>
        </p:txBody>
      </p:sp>
      <p:cxnSp>
        <p:nvCxnSpPr>
          <p:cNvPr id="20" name="Straight Arrow Connector 19"/>
          <p:cNvCxnSpPr>
            <a:stCxn id="4" idx="1"/>
            <a:endCxn id="17" idx="3"/>
          </p:cNvCxnSpPr>
          <p:nvPr/>
        </p:nvCxnSpPr>
        <p:spPr>
          <a:xfrm flipH="1" flipV="1">
            <a:off x="8365176" y="2237739"/>
            <a:ext cx="1450341" cy="8279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4" idx="1"/>
            <a:endCxn id="18" idx="3"/>
          </p:cNvCxnSpPr>
          <p:nvPr/>
        </p:nvCxnSpPr>
        <p:spPr>
          <a:xfrm flipH="1" flipV="1">
            <a:off x="8401273" y="2903740"/>
            <a:ext cx="1414244" cy="1619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752194" y="3239197"/>
            <a:ext cx="7612982" cy="461665"/>
          </a:xfrm>
          <a:prstGeom prst="rect">
            <a:avLst/>
          </a:prstGeom>
        </p:spPr>
        <p:txBody>
          <a:bodyPr wrap="none">
            <a:spAutoFit/>
          </a:bodyPr>
          <a:lstStyle/>
          <a:p>
            <a:pPr lvl="0" rtl="1"/>
            <a:r>
              <a:rPr lang="fa-IR" sz="2400" dirty="0" smtClean="0">
                <a:solidFill>
                  <a:schemeClr val="tx1">
                    <a:lumMod val="95000"/>
                    <a:lumOff val="5000"/>
                  </a:schemeClr>
                </a:solidFill>
                <a:cs typeface="B Titr" pitchFamily="2" charset="-78"/>
              </a:rPr>
              <a:t>چالش مشروعیت آمریکا به دلیل پایبند نبودن به پیمان های بین المللی</a:t>
            </a:r>
            <a:endParaRPr lang="fa-IR" sz="2400" dirty="0">
              <a:solidFill>
                <a:schemeClr val="tx1">
                  <a:lumMod val="95000"/>
                  <a:lumOff val="5000"/>
                </a:schemeClr>
              </a:solidFill>
              <a:cs typeface="B Titr" pitchFamily="2" charset="-78"/>
            </a:endParaRPr>
          </a:p>
        </p:txBody>
      </p:sp>
      <p:cxnSp>
        <p:nvCxnSpPr>
          <p:cNvPr id="31" name="Straight Arrow Connector 30"/>
          <p:cNvCxnSpPr>
            <a:stCxn id="4" idx="1"/>
            <a:endCxn id="29" idx="3"/>
          </p:cNvCxnSpPr>
          <p:nvPr/>
        </p:nvCxnSpPr>
        <p:spPr>
          <a:xfrm flipH="1">
            <a:off x="8365176" y="3065683"/>
            <a:ext cx="1450341" cy="4043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2603678" y="3774709"/>
            <a:ext cx="5740674"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ناکامی های گذشته آمریکا در جنگ اقتصادی</a:t>
            </a:r>
            <a:endParaRPr lang="fa-IR" sz="2800" dirty="0">
              <a:solidFill>
                <a:schemeClr val="tx1">
                  <a:lumMod val="95000"/>
                  <a:lumOff val="5000"/>
                </a:schemeClr>
              </a:solidFill>
              <a:cs typeface="B Titr" pitchFamily="2" charset="-78"/>
            </a:endParaRPr>
          </a:p>
        </p:txBody>
      </p:sp>
      <p:sp>
        <p:nvSpPr>
          <p:cNvPr id="35" name="Rectangle 34"/>
          <p:cNvSpPr/>
          <p:nvPr/>
        </p:nvSpPr>
        <p:spPr>
          <a:xfrm>
            <a:off x="2228575" y="4378523"/>
            <a:ext cx="6115777"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شکل گیری سندروم بی اعتمادی به نظام آمریکا</a:t>
            </a:r>
            <a:endParaRPr lang="fa-IR" sz="2800" dirty="0">
              <a:solidFill>
                <a:schemeClr val="tx1">
                  <a:lumMod val="95000"/>
                  <a:lumOff val="5000"/>
                </a:schemeClr>
              </a:solidFill>
              <a:cs typeface="B Titr" pitchFamily="2" charset="-78"/>
            </a:endParaRPr>
          </a:p>
        </p:txBody>
      </p:sp>
      <p:sp>
        <p:nvSpPr>
          <p:cNvPr id="36" name="Rectangle 35"/>
          <p:cNvSpPr/>
          <p:nvPr/>
        </p:nvSpPr>
        <p:spPr>
          <a:xfrm>
            <a:off x="2299107" y="4902550"/>
            <a:ext cx="6045245"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ناممکن بودن اجماع جهانی برای حمله به ایران</a:t>
            </a:r>
            <a:endParaRPr lang="fa-IR" sz="2800" dirty="0">
              <a:solidFill>
                <a:schemeClr val="tx1">
                  <a:lumMod val="95000"/>
                  <a:lumOff val="5000"/>
                </a:schemeClr>
              </a:solidFill>
              <a:cs typeface="B Titr" pitchFamily="2" charset="-78"/>
            </a:endParaRPr>
          </a:p>
        </p:txBody>
      </p:sp>
      <p:cxnSp>
        <p:nvCxnSpPr>
          <p:cNvPr id="38" name="Straight Arrow Connector 37"/>
          <p:cNvCxnSpPr>
            <a:stCxn id="4" idx="1"/>
            <a:endCxn id="34" idx="3"/>
          </p:cNvCxnSpPr>
          <p:nvPr/>
        </p:nvCxnSpPr>
        <p:spPr>
          <a:xfrm flipH="1">
            <a:off x="8344352" y="3065683"/>
            <a:ext cx="1471165" cy="9706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4" idx="1"/>
            <a:endCxn id="35" idx="3"/>
          </p:cNvCxnSpPr>
          <p:nvPr/>
        </p:nvCxnSpPr>
        <p:spPr>
          <a:xfrm flipH="1">
            <a:off x="8344352" y="3065683"/>
            <a:ext cx="1471165" cy="1574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4" idx="1"/>
            <a:endCxn id="36" idx="3"/>
          </p:cNvCxnSpPr>
          <p:nvPr/>
        </p:nvCxnSpPr>
        <p:spPr>
          <a:xfrm flipH="1">
            <a:off x="8344352" y="3065683"/>
            <a:ext cx="1471165" cy="20984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Rectangle 43"/>
          <p:cNvSpPr/>
          <p:nvPr/>
        </p:nvSpPr>
        <p:spPr>
          <a:xfrm>
            <a:off x="3058143" y="5402203"/>
            <a:ext cx="5330306"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سازو کارهای قانونی برگرداندن تحریم ها</a:t>
            </a:r>
            <a:endParaRPr lang="fa-IR" sz="2800" dirty="0">
              <a:solidFill>
                <a:schemeClr val="tx1">
                  <a:lumMod val="95000"/>
                  <a:lumOff val="5000"/>
                </a:schemeClr>
              </a:solidFill>
              <a:cs typeface="B Titr" pitchFamily="2" charset="-78"/>
            </a:endParaRPr>
          </a:p>
        </p:txBody>
      </p:sp>
      <p:cxnSp>
        <p:nvCxnSpPr>
          <p:cNvPr id="46" name="Straight Arrow Connector 45"/>
          <p:cNvCxnSpPr>
            <a:stCxn id="4" idx="1"/>
            <a:endCxn id="44" idx="3"/>
          </p:cNvCxnSpPr>
          <p:nvPr/>
        </p:nvCxnSpPr>
        <p:spPr>
          <a:xfrm flipH="1">
            <a:off x="8388449" y="3065683"/>
            <a:ext cx="1427068" cy="25981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112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11035" y="142794"/>
            <a:ext cx="1019831" cy="646331"/>
          </a:xfrm>
          <a:prstGeom prst="rect">
            <a:avLst/>
          </a:prstGeom>
        </p:spPr>
        <p:txBody>
          <a:bodyPr wrap="none">
            <a:spAutoFit/>
          </a:bodyPr>
          <a:lstStyle/>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050" dirty="0">
              <a:solidFill>
                <a:schemeClr val="tx1">
                  <a:lumMod val="95000"/>
                  <a:lumOff val="5000"/>
                </a:schemeClr>
              </a:solidFill>
            </a:endParaRPr>
          </a:p>
        </p:txBody>
      </p:sp>
      <p:sp>
        <p:nvSpPr>
          <p:cNvPr id="5" name="Rectangle 4"/>
          <p:cNvSpPr/>
          <p:nvPr/>
        </p:nvSpPr>
        <p:spPr>
          <a:xfrm>
            <a:off x="5774577" y="298221"/>
            <a:ext cx="4948791" cy="490904"/>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افول جایگاه آمریکا در نظام بین الملل</a:t>
            </a:r>
            <a:endParaRPr lang="fa-IR" sz="2800" dirty="0">
              <a:ln w="11430"/>
              <a:effectLst>
                <a:outerShdw blurRad="50800" dist="39000" dir="5460000" algn="tl">
                  <a:srgbClr val="000000">
                    <a:alpha val="38000"/>
                  </a:srgbClr>
                </a:outerShdw>
              </a:effectLst>
              <a:cs typeface="B Titr" pitchFamily="2" charset="-78"/>
            </a:endParaRPr>
          </a:p>
        </p:txBody>
      </p:sp>
      <p:sp>
        <p:nvSpPr>
          <p:cNvPr id="6" name="TextBox 5"/>
          <p:cNvSpPr txBox="1"/>
          <p:nvPr/>
        </p:nvSpPr>
        <p:spPr>
          <a:xfrm>
            <a:off x="371802" y="1167048"/>
            <a:ext cx="1152743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امروز نظام بین الملل به مدد توسعه و پیشرفت فناوری های جدید اطلاع رسانی و ارتباطاتی، به ویژه شبکه های اجتماعی و رسانه ای به نظامی شبکه ای تبدیل شده و دیگر همه ی ابزارهای قدرت، چون گذشته در اختیار آمریکا نبوده و این کشور همانند سابق، فعال مایشاء و تعیین کننده روابط و مناسبات دولت ها و به ویژه ملت ها نیست و قدرت در بین دولت ها و ملت ها توزیع و تقسیم شده است. مخالفت کشورهای جهان در شوراها، کنوانسیون ها و معاهدات منطقه ای و بین المللی با قانون شکنی و زورگویی آمریکا نشانه ای از افول جایگاه آمریکا در جهان است.</a:t>
            </a:r>
            <a:endParaRPr lang="fa-IR" sz="3200" b="1" dirty="0">
              <a:cs typeface="B Badr" panose="00000400000000000000" pitchFamily="2" charset="-78"/>
            </a:endParaRPr>
          </a:p>
        </p:txBody>
      </p:sp>
    </p:spTree>
    <p:extLst>
      <p:ext uri="{BB962C8B-B14F-4D97-AF65-F5344CB8AC3E}">
        <p14:creationId xmlns:p14="http://schemas.microsoft.com/office/powerpoint/2010/main" val="333017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38845" y="259406"/>
            <a:ext cx="1019831" cy="646331"/>
          </a:xfrm>
          <a:prstGeom prst="rect">
            <a:avLst/>
          </a:prstGeom>
        </p:spPr>
        <p:txBody>
          <a:bodyPr wrap="none">
            <a:spAutoFit/>
          </a:bodyPr>
          <a:lstStyle/>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050" dirty="0">
              <a:solidFill>
                <a:schemeClr val="tx1">
                  <a:lumMod val="95000"/>
                  <a:lumOff val="5000"/>
                </a:schemeClr>
              </a:solidFill>
            </a:endParaRPr>
          </a:p>
        </p:txBody>
      </p:sp>
      <p:sp>
        <p:nvSpPr>
          <p:cNvPr id="6" name="Rectangle 5"/>
          <p:cNvSpPr/>
          <p:nvPr/>
        </p:nvSpPr>
        <p:spPr>
          <a:xfrm>
            <a:off x="3657777" y="259406"/>
            <a:ext cx="7037504" cy="523220"/>
          </a:xfrm>
          <a:prstGeom prst="rect">
            <a:avLst/>
          </a:prstGeom>
        </p:spPr>
        <p:txBody>
          <a:bodyPr wrap="none">
            <a:spAutoFit/>
          </a:bodyPr>
          <a:lstStyle/>
          <a:p>
            <a:pPr lvl="0" rtl="1"/>
            <a:r>
              <a:rPr lang="fa-IR" sz="2800" dirty="0" smtClean="0">
                <a:cs typeface="B Titr" pitchFamily="2" charset="-78"/>
              </a:rPr>
              <a:t>وضعیت بغرنج اقتصاد آمریکا در تامین منابع جنگ جدید</a:t>
            </a:r>
            <a:endParaRPr lang="fa-IR" sz="2800" dirty="0">
              <a:cs typeface="B Titr" pitchFamily="2" charset="-78"/>
            </a:endParaRPr>
          </a:p>
        </p:txBody>
      </p:sp>
      <p:sp>
        <p:nvSpPr>
          <p:cNvPr id="5" name="TextBox 4"/>
          <p:cNvSpPr txBox="1"/>
          <p:nvPr/>
        </p:nvSpPr>
        <p:spPr>
          <a:xfrm>
            <a:off x="371802" y="1167048"/>
            <a:ext cx="1152743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کسری بودجه و بدهی 16 تریلیون دلاری آمریکا</a:t>
            </a:r>
          </a:p>
          <a:p>
            <a:pPr algn="justLow"/>
            <a:r>
              <a:rPr lang="fa-IR" sz="3200" b="1" dirty="0" smtClean="0">
                <a:cs typeface="B Badr" panose="00000400000000000000" pitchFamily="2" charset="-78"/>
              </a:rPr>
              <a:t>گسترش بیکاری</a:t>
            </a:r>
          </a:p>
          <a:p>
            <a:pPr algn="justLow"/>
            <a:r>
              <a:rPr lang="fa-IR" sz="3200" b="1" dirty="0" smtClean="0">
                <a:cs typeface="B Badr" panose="00000400000000000000" pitchFamily="2" charset="-78"/>
              </a:rPr>
              <a:t>هزینه های سرسام آور آمریکا در جنگ های موسوم به مبارزه با تروریسم و چالش جدی در تامین منابع مالی برای درگیری نظامی جدید</a:t>
            </a:r>
            <a:endParaRPr lang="fa-IR" sz="3200" b="1" dirty="0">
              <a:cs typeface="B Badr" panose="00000400000000000000" pitchFamily="2" charset="-78"/>
            </a:endParaRPr>
          </a:p>
        </p:txBody>
      </p:sp>
    </p:spTree>
    <p:extLst>
      <p:ext uri="{BB962C8B-B14F-4D97-AF65-F5344CB8AC3E}">
        <p14:creationId xmlns:p14="http://schemas.microsoft.com/office/powerpoint/2010/main" val="236343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3264" y="0"/>
            <a:ext cx="5321968" cy="700043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52" y="-96253"/>
            <a:ext cx="4632158" cy="7342242"/>
          </a:xfrm>
          <a:prstGeom prst="rect">
            <a:avLst/>
          </a:prstGeom>
        </p:spPr>
      </p:pic>
      <p:sp>
        <p:nvSpPr>
          <p:cNvPr id="3" name="TextBox 2"/>
          <p:cNvSpPr txBox="1"/>
          <p:nvPr/>
        </p:nvSpPr>
        <p:spPr>
          <a:xfrm>
            <a:off x="10375233" y="770021"/>
            <a:ext cx="1692442" cy="2862322"/>
          </a:xfrm>
          <a:prstGeom prst="rect">
            <a:avLst/>
          </a:prstGeom>
          <a:noFill/>
        </p:spPr>
        <p:txBody>
          <a:bodyPr wrap="square" rtlCol="1">
            <a:spAutoFit/>
          </a:bodyPr>
          <a:lstStyle/>
          <a:p>
            <a:pPr algn="ctr"/>
            <a:r>
              <a:rPr lang="fa-IR" b="1" dirty="0" smtClean="0"/>
              <a:t>در این پرده نگار از</a:t>
            </a:r>
          </a:p>
          <a:p>
            <a:pPr algn="ctr"/>
            <a:r>
              <a:rPr lang="fa-IR" b="1" dirty="0" smtClean="0"/>
              <a:t>کتاب های </a:t>
            </a:r>
          </a:p>
          <a:p>
            <a:pPr algn="ctr"/>
            <a:r>
              <a:rPr lang="fa-IR" b="1" dirty="0" smtClean="0"/>
              <a:t> مکر قمار باز</a:t>
            </a:r>
          </a:p>
          <a:p>
            <a:pPr algn="ctr"/>
            <a:r>
              <a:rPr lang="fa-IR" b="1" dirty="0" smtClean="0"/>
              <a:t>و فصل سوم کتاب جنگ اقتصادی </a:t>
            </a:r>
          </a:p>
          <a:p>
            <a:pPr algn="ctr"/>
            <a:r>
              <a:rPr lang="fa-IR" b="1" dirty="0" smtClean="0"/>
              <a:t>اثر آقایان </a:t>
            </a:r>
          </a:p>
          <a:p>
            <a:pPr algn="ctr"/>
            <a:r>
              <a:rPr lang="fa-IR" b="1" dirty="0" smtClean="0"/>
              <a:t>مجتبی حسنی </a:t>
            </a:r>
          </a:p>
          <a:p>
            <a:pPr algn="ctr"/>
            <a:r>
              <a:rPr lang="fa-IR" b="1" dirty="0" smtClean="0"/>
              <a:t>و</a:t>
            </a:r>
          </a:p>
          <a:p>
            <a:pPr algn="ctr"/>
            <a:r>
              <a:rPr lang="fa-IR" b="1" dirty="0" smtClean="0"/>
              <a:t> علی رضا تاجه بند</a:t>
            </a:r>
          </a:p>
          <a:p>
            <a:pPr algn="ctr"/>
            <a:r>
              <a:rPr lang="fa-IR" b="1" dirty="0" smtClean="0"/>
              <a:t>استفاده شده است. </a:t>
            </a:r>
            <a:endParaRPr lang="fa-IR" b="1" dirty="0"/>
          </a:p>
        </p:txBody>
      </p:sp>
    </p:spTree>
    <p:extLst>
      <p:ext uri="{BB962C8B-B14F-4D97-AF65-F5344CB8AC3E}">
        <p14:creationId xmlns:p14="http://schemas.microsoft.com/office/powerpoint/2010/main" val="859240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60029" y="288758"/>
            <a:ext cx="1160894"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100" dirty="0">
              <a:solidFill>
                <a:schemeClr val="tx1">
                  <a:lumMod val="95000"/>
                  <a:lumOff val="5000"/>
                </a:schemeClr>
              </a:solidFill>
            </a:endParaRPr>
          </a:p>
        </p:txBody>
      </p:sp>
      <p:sp>
        <p:nvSpPr>
          <p:cNvPr id="7" name="Rectangle 6"/>
          <p:cNvSpPr/>
          <p:nvPr/>
        </p:nvSpPr>
        <p:spPr>
          <a:xfrm>
            <a:off x="6264799" y="288758"/>
            <a:ext cx="4081567"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چالش گشایش جبهه های متعدد</a:t>
            </a:r>
            <a:endParaRPr lang="fa-IR" sz="2800" dirty="0">
              <a:solidFill>
                <a:schemeClr val="tx1">
                  <a:lumMod val="95000"/>
                  <a:lumOff val="5000"/>
                </a:schemeClr>
              </a:solidFill>
              <a:cs typeface="B Titr" pitchFamily="2" charset="-78"/>
            </a:endParaRPr>
          </a:p>
        </p:txBody>
      </p:sp>
      <p:sp>
        <p:nvSpPr>
          <p:cNvPr id="6" name="TextBox 5"/>
          <p:cNvSpPr txBox="1"/>
          <p:nvPr/>
        </p:nvSpPr>
        <p:spPr>
          <a:xfrm>
            <a:off x="371802" y="1167048"/>
            <a:ext cx="1152743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در حال حاضر، ارتش آمریکا افزون بر عراق و افغانستان، در حمایت از ائتلاف سعودی در یمن و حمایت برخی گروه های ضد دولتی در سوریه حضور فعالی دارد و در هیچیک از این کشورها نتوانسته به اهداف خود برسد.</a:t>
            </a:r>
            <a:endParaRPr lang="fa-IR" sz="3200" b="1" dirty="0">
              <a:cs typeface="B Badr" panose="00000400000000000000" pitchFamily="2" charset="-78"/>
            </a:endParaRPr>
          </a:p>
        </p:txBody>
      </p:sp>
    </p:spTree>
    <p:extLst>
      <p:ext uri="{BB962C8B-B14F-4D97-AF65-F5344CB8AC3E}">
        <p14:creationId xmlns:p14="http://schemas.microsoft.com/office/powerpoint/2010/main" val="97600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5967" y="255627"/>
            <a:ext cx="1160894"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100" dirty="0">
              <a:solidFill>
                <a:schemeClr val="tx1">
                  <a:lumMod val="95000"/>
                  <a:lumOff val="5000"/>
                </a:schemeClr>
              </a:solidFill>
            </a:endParaRPr>
          </a:p>
        </p:txBody>
      </p:sp>
      <p:sp>
        <p:nvSpPr>
          <p:cNvPr id="17" name="Rectangle 16"/>
          <p:cNvSpPr/>
          <p:nvPr/>
        </p:nvSpPr>
        <p:spPr>
          <a:xfrm>
            <a:off x="6950943" y="363349"/>
            <a:ext cx="3459601"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چالش با قدرت های بزرگ</a:t>
            </a:r>
            <a:endParaRPr lang="fa-IR" sz="2800" dirty="0">
              <a:solidFill>
                <a:schemeClr val="tx1">
                  <a:lumMod val="95000"/>
                  <a:lumOff val="5000"/>
                </a:schemeClr>
              </a:solidFill>
              <a:cs typeface="B Titr" pitchFamily="2" charset="-78"/>
            </a:endParaRPr>
          </a:p>
        </p:txBody>
      </p:sp>
      <p:sp>
        <p:nvSpPr>
          <p:cNvPr id="5" name="TextBox 4"/>
          <p:cNvSpPr txBox="1"/>
          <p:nvPr/>
        </p:nvSpPr>
        <p:spPr>
          <a:xfrm>
            <a:off x="371802" y="1167048"/>
            <a:ext cx="1152743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نوع سیاست ورزی هیئت حاکمه جدید در آمریکا به گونه ای است که تحریک کننده غیریت ها و دیگرها در برابر آمریکاست و زمینه های خصم سازی برای منافع آمریکا را فراهم آورده است.</a:t>
            </a:r>
            <a:endParaRPr lang="fa-IR" sz="3200" b="1" dirty="0">
              <a:cs typeface="B Badr" panose="00000400000000000000" pitchFamily="2" charset="-78"/>
            </a:endParaRPr>
          </a:p>
        </p:txBody>
      </p:sp>
      <p:sp>
        <p:nvSpPr>
          <p:cNvPr id="6" name="Rectangle 5"/>
          <p:cNvSpPr/>
          <p:nvPr/>
        </p:nvSpPr>
        <p:spPr>
          <a:xfrm>
            <a:off x="9709346" y="4209444"/>
            <a:ext cx="2345514" cy="954107"/>
          </a:xfrm>
          <a:prstGeom prst="rect">
            <a:avLst/>
          </a:prstGeom>
        </p:spPr>
        <p:txBody>
          <a:bodyPr wrap="none">
            <a:spAutoFit/>
          </a:bodyPr>
          <a:lstStyle/>
          <a:p>
            <a:pPr lvl="0" algn="ctr" rtl="1"/>
            <a:r>
              <a:rPr lang="fa-IR" sz="2800" dirty="0" smtClean="0">
                <a:solidFill>
                  <a:schemeClr val="tx1">
                    <a:lumMod val="95000"/>
                    <a:lumOff val="5000"/>
                  </a:schemeClr>
                </a:solidFill>
                <a:cs typeface="B Titr" pitchFamily="2" charset="-78"/>
              </a:rPr>
              <a:t>چالش با </a:t>
            </a:r>
          </a:p>
          <a:p>
            <a:pPr lvl="0" algn="ctr" rtl="1"/>
            <a:r>
              <a:rPr lang="fa-IR" sz="2800" dirty="0" smtClean="0">
                <a:solidFill>
                  <a:schemeClr val="tx1">
                    <a:lumMod val="95000"/>
                    <a:lumOff val="5000"/>
                  </a:schemeClr>
                </a:solidFill>
                <a:cs typeface="B Titr" pitchFamily="2" charset="-78"/>
              </a:rPr>
              <a:t>قدرت های بزرگ</a:t>
            </a:r>
            <a:endParaRPr lang="fa-IR" sz="2800" dirty="0">
              <a:solidFill>
                <a:schemeClr val="tx1">
                  <a:lumMod val="95000"/>
                  <a:lumOff val="5000"/>
                </a:schemeClr>
              </a:solidFill>
              <a:cs typeface="B Titr" pitchFamily="2" charset="-78"/>
            </a:endParaRPr>
          </a:p>
        </p:txBody>
      </p:sp>
      <p:sp>
        <p:nvSpPr>
          <p:cNvPr id="7" name="Rectangle 6"/>
          <p:cNvSpPr/>
          <p:nvPr/>
        </p:nvSpPr>
        <p:spPr>
          <a:xfrm>
            <a:off x="4528141" y="3023404"/>
            <a:ext cx="3887603" cy="523220"/>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 تجاری با اروپا</a:t>
            </a:r>
            <a:endParaRPr lang="fa-IR" sz="2000" dirty="0">
              <a:solidFill>
                <a:schemeClr val="tx1">
                  <a:lumMod val="95000"/>
                  <a:lumOff val="5000"/>
                </a:schemeClr>
              </a:solidFill>
            </a:endParaRPr>
          </a:p>
        </p:txBody>
      </p:sp>
      <p:sp>
        <p:nvSpPr>
          <p:cNvPr id="8" name="Rectangle 7"/>
          <p:cNvSpPr/>
          <p:nvPr/>
        </p:nvSpPr>
        <p:spPr>
          <a:xfrm>
            <a:off x="4694050" y="4438658"/>
            <a:ext cx="3775394" cy="523220"/>
          </a:xfrm>
          <a:prstGeom prst="rect">
            <a:avLst/>
          </a:prstGeom>
        </p:spPr>
        <p:txBody>
          <a:bodyPr wrap="none">
            <a:spAutoFit/>
          </a:bodyPr>
          <a:lstStyle/>
          <a:p>
            <a:pPr algn="ctr"/>
            <a:r>
              <a:rPr lang="fa-IR" sz="2800" dirty="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 تجاری با </a:t>
            </a:r>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چین</a:t>
            </a:r>
            <a:endParaRPr lang="fa-IR" sz="2000" dirty="0">
              <a:solidFill>
                <a:schemeClr val="tx1">
                  <a:lumMod val="95000"/>
                  <a:lumOff val="5000"/>
                </a:schemeClr>
              </a:solidFill>
            </a:endParaRPr>
          </a:p>
        </p:txBody>
      </p:sp>
      <p:sp>
        <p:nvSpPr>
          <p:cNvPr id="9" name="Rectangle 8"/>
          <p:cNvSpPr/>
          <p:nvPr/>
        </p:nvSpPr>
        <p:spPr>
          <a:xfrm>
            <a:off x="4474440" y="5771794"/>
            <a:ext cx="3995004" cy="523220"/>
          </a:xfrm>
          <a:prstGeom prst="rect">
            <a:avLst/>
          </a:prstGeom>
        </p:spPr>
        <p:txBody>
          <a:bodyPr wrap="none">
            <a:spAutoFit/>
          </a:bodyPr>
          <a:lstStyle/>
          <a:p>
            <a:pPr algn="ctr"/>
            <a:r>
              <a:rPr lang="fa-IR" sz="2800" dirty="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 تجاری با </a:t>
            </a:r>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روسیه</a:t>
            </a:r>
            <a:endParaRPr lang="fa-IR" sz="2000" dirty="0">
              <a:solidFill>
                <a:schemeClr val="tx1">
                  <a:lumMod val="95000"/>
                  <a:lumOff val="5000"/>
                </a:schemeClr>
              </a:solidFill>
            </a:endParaRPr>
          </a:p>
        </p:txBody>
      </p:sp>
      <p:cxnSp>
        <p:nvCxnSpPr>
          <p:cNvPr id="10" name="Straight Arrow Connector 9"/>
          <p:cNvCxnSpPr>
            <a:stCxn id="6" idx="1"/>
            <a:endCxn id="7" idx="3"/>
          </p:cNvCxnSpPr>
          <p:nvPr/>
        </p:nvCxnSpPr>
        <p:spPr>
          <a:xfrm flipH="1" flipV="1">
            <a:off x="8415744" y="3285014"/>
            <a:ext cx="1293602" cy="14014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6" idx="1"/>
            <a:endCxn id="8" idx="3"/>
          </p:cNvCxnSpPr>
          <p:nvPr/>
        </p:nvCxnSpPr>
        <p:spPr>
          <a:xfrm flipH="1">
            <a:off x="8469444" y="4686498"/>
            <a:ext cx="1239902" cy="137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1"/>
            <a:endCxn id="9" idx="3"/>
          </p:cNvCxnSpPr>
          <p:nvPr/>
        </p:nvCxnSpPr>
        <p:spPr>
          <a:xfrm flipH="1">
            <a:off x="8469444" y="4686498"/>
            <a:ext cx="1239902" cy="1346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5209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2173" y="159375"/>
            <a:ext cx="1300356" cy="830997"/>
          </a:xfrm>
          <a:prstGeom prst="rect">
            <a:avLst/>
          </a:prstGeom>
        </p:spPr>
        <p:txBody>
          <a:bodyPr wrap="none">
            <a:spAutoFit/>
          </a:bodyPr>
          <a:lstStyle/>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200" dirty="0">
              <a:solidFill>
                <a:schemeClr val="tx1">
                  <a:lumMod val="95000"/>
                  <a:lumOff val="5000"/>
                </a:schemeClr>
              </a:solidFill>
            </a:endParaRPr>
          </a:p>
        </p:txBody>
      </p:sp>
      <p:sp>
        <p:nvSpPr>
          <p:cNvPr id="18" name="Rectangle 17"/>
          <p:cNvSpPr/>
          <p:nvPr/>
        </p:nvSpPr>
        <p:spPr>
          <a:xfrm>
            <a:off x="2004061" y="313263"/>
            <a:ext cx="8382423"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مخالفت جامعه آمریکایی با رویکردهای ترامپ در برخورد با ایران</a:t>
            </a:r>
            <a:endParaRPr lang="fa-IR" sz="2800" dirty="0">
              <a:solidFill>
                <a:schemeClr val="tx1">
                  <a:lumMod val="95000"/>
                  <a:lumOff val="5000"/>
                </a:schemeClr>
              </a:solidFill>
              <a:cs typeface="B Titr" pitchFamily="2" charset="-78"/>
            </a:endParaRPr>
          </a:p>
        </p:txBody>
      </p:sp>
      <p:sp>
        <p:nvSpPr>
          <p:cNvPr id="5" name="TextBox 4"/>
          <p:cNvSpPr txBox="1"/>
          <p:nvPr/>
        </p:nvSpPr>
        <p:spPr>
          <a:xfrm>
            <a:off x="371802" y="1167048"/>
            <a:ext cx="1152743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هرگونه اقدام نظامی یا فشار جدی اقتصادی آمریکا علیه ایران نه تنها فاقد اجماع جهانی و با مخالفت گسترده دولت های غربی حامی واشنگتن روبه رو است؛ بلکه حتی در داخل آمریکا نیز میان نخبگان و سیاستمداران آمریکایی و توده مردم این کشور اختلاف نظرهای عمیقی حول این موضوع وجود دارد.</a:t>
            </a:r>
            <a:endParaRPr lang="fa-IR" sz="3200" b="1" dirty="0">
              <a:cs typeface="B Badr" panose="00000400000000000000" pitchFamily="2" charset="-78"/>
            </a:endParaRPr>
          </a:p>
        </p:txBody>
      </p:sp>
    </p:spTree>
    <p:extLst>
      <p:ext uri="{BB962C8B-B14F-4D97-AF65-F5344CB8AC3E}">
        <p14:creationId xmlns:p14="http://schemas.microsoft.com/office/powerpoint/2010/main" val="160968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87840" y="279691"/>
            <a:ext cx="1160894"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100" dirty="0">
              <a:solidFill>
                <a:schemeClr val="tx1">
                  <a:lumMod val="95000"/>
                  <a:lumOff val="5000"/>
                </a:schemeClr>
              </a:solidFill>
            </a:endParaRPr>
          </a:p>
        </p:txBody>
      </p:sp>
      <p:sp>
        <p:nvSpPr>
          <p:cNvPr id="29" name="Rectangle 28"/>
          <p:cNvSpPr/>
          <p:nvPr/>
        </p:nvSpPr>
        <p:spPr>
          <a:xfrm>
            <a:off x="2749436" y="418190"/>
            <a:ext cx="7612982" cy="461665"/>
          </a:xfrm>
          <a:prstGeom prst="rect">
            <a:avLst/>
          </a:prstGeom>
        </p:spPr>
        <p:txBody>
          <a:bodyPr wrap="none">
            <a:spAutoFit/>
          </a:bodyPr>
          <a:lstStyle/>
          <a:p>
            <a:pPr lvl="0" rtl="1"/>
            <a:r>
              <a:rPr lang="fa-IR" sz="2400" dirty="0" smtClean="0">
                <a:solidFill>
                  <a:schemeClr val="tx1">
                    <a:lumMod val="95000"/>
                    <a:lumOff val="5000"/>
                  </a:schemeClr>
                </a:solidFill>
                <a:cs typeface="B Titr" pitchFamily="2" charset="-78"/>
              </a:rPr>
              <a:t>چالش مشروعیت آمریکا به دلیل پایبند نبودن به پیمان های بین المللی</a:t>
            </a:r>
            <a:endParaRPr lang="fa-IR" sz="2400" dirty="0">
              <a:solidFill>
                <a:schemeClr val="tx1">
                  <a:lumMod val="95000"/>
                  <a:lumOff val="5000"/>
                </a:schemeClr>
              </a:solidFill>
              <a:cs typeface="B Titr" pitchFamily="2" charset="-78"/>
            </a:endParaRPr>
          </a:p>
        </p:txBody>
      </p:sp>
      <p:sp>
        <p:nvSpPr>
          <p:cNvPr id="5" name="TextBox 4"/>
          <p:cNvSpPr txBox="1"/>
          <p:nvPr/>
        </p:nvSpPr>
        <p:spPr>
          <a:xfrm>
            <a:off x="371802" y="1167048"/>
            <a:ext cx="1152743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با روی کار آمدن ترامپ در آمریکا روند تازه ای در سیاست ورزی آمریکایی ها شکل گرفته است که به راحتی و در کمال وقاحت از مسئولیت ها و تعهدات حقوقی و مالی خود از معاهدات بین المللی خارج می شوند.</a:t>
            </a:r>
          </a:p>
          <a:p>
            <a:pPr algn="justLow"/>
            <a:r>
              <a:rPr lang="fa-IR" sz="3200" b="1" dirty="0" smtClean="0">
                <a:cs typeface="B Badr" panose="00000400000000000000" pitchFamily="2" charset="-78"/>
              </a:rPr>
              <a:t>خروج از پیمان آب و هوایی پاریس، پیمان پاسیفیک، قرارداد منطقه ای نفتا، برجام و شورای حقوق بشر سازمان ملل حیثیت بین المللی واشنگتن را با سوال جدی مواجه کرده است.</a:t>
            </a:r>
            <a:endParaRPr lang="fa-IR" sz="3200" b="1" dirty="0">
              <a:cs typeface="B Badr" panose="00000400000000000000" pitchFamily="2" charset="-78"/>
            </a:endParaRPr>
          </a:p>
        </p:txBody>
      </p:sp>
    </p:spTree>
    <p:extLst>
      <p:ext uri="{BB962C8B-B14F-4D97-AF65-F5344CB8AC3E}">
        <p14:creationId xmlns:p14="http://schemas.microsoft.com/office/powerpoint/2010/main" val="288507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84093" y="262612"/>
            <a:ext cx="1160894"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100" dirty="0">
              <a:solidFill>
                <a:schemeClr val="tx1">
                  <a:lumMod val="95000"/>
                  <a:lumOff val="5000"/>
                </a:schemeClr>
              </a:solidFill>
            </a:endParaRPr>
          </a:p>
        </p:txBody>
      </p:sp>
      <p:sp>
        <p:nvSpPr>
          <p:cNvPr id="34" name="Rectangle 33"/>
          <p:cNvSpPr/>
          <p:nvPr/>
        </p:nvSpPr>
        <p:spPr>
          <a:xfrm>
            <a:off x="4348257" y="253235"/>
            <a:ext cx="5740674"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ناکامی های گذشته آمریکا در جنگ اقتصادی</a:t>
            </a:r>
            <a:endParaRPr lang="fa-IR" sz="2800" dirty="0">
              <a:solidFill>
                <a:schemeClr val="tx1">
                  <a:lumMod val="95000"/>
                  <a:lumOff val="5000"/>
                </a:schemeClr>
              </a:solidFill>
              <a:cs typeface="B Titr" pitchFamily="2" charset="-78"/>
            </a:endParaRPr>
          </a:p>
        </p:txBody>
      </p:sp>
      <p:sp>
        <p:nvSpPr>
          <p:cNvPr id="5" name="TextBox 4"/>
          <p:cNvSpPr txBox="1"/>
          <p:nvPr/>
        </p:nvSpPr>
        <p:spPr>
          <a:xfrm>
            <a:off x="371802" y="1167048"/>
            <a:ext cx="11527430"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600" b="1" dirty="0" smtClean="0">
                <a:cs typeface="B Badr" panose="00000400000000000000" pitchFamily="2" charset="-78"/>
              </a:rPr>
              <a:t>بررسی تاریخ جنگ های اقتصادی آمریکا در کشورهای گوناگون و از جمله درباره ایران که در طول 4دهه گذشته همواره در تحریم اقتصادی واشنگتن با فراز و نشیب کم وزیاد مواجه بوده ایم، نشان می دهد آنها در پیشبرد این راهبرد به دلایل گوناگون، از جمله سیال بودن شرکای اقتصادی، تامین نیازها از بازارهای موسوم به آزاد و غیرقابل کنترل، نگرانی قدرت های بزرگ اقتصادی از یکجانبه گرایی اقتصادی و سیاسی آمریکا و تلاش برای خنثی سازی این سیاست ها، چالش های قانونی و دیپلماتیک همراه سازی کشورها برای تحریم و فشار اقتصادی و ... با شکست همراه شده است.</a:t>
            </a:r>
            <a:endParaRPr lang="fa-IR" sz="3600" b="1" dirty="0">
              <a:cs typeface="B Badr" panose="00000400000000000000" pitchFamily="2" charset="-78"/>
            </a:endParaRPr>
          </a:p>
        </p:txBody>
      </p:sp>
    </p:spTree>
    <p:extLst>
      <p:ext uri="{BB962C8B-B14F-4D97-AF65-F5344CB8AC3E}">
        <p14:creationId xmlns:p14="http://schemas.microsoft.com/office/powerpoint/2010/main" val="271202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4409" y="159374"/>
            <a:ext cx="1160894"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100" dirty="0">
              <a:solidFill>
                <a:schemeClr val="tx1">
                  <a:lumMod val="95000"/>
                  <a:lumOff val="5000"/>
                </a:schemeClr>
              </a:solidFill>
            </a:endParaRPr>
          </a:p>
        </p:txBody>
      </p:sp>
      <p:sp>
        <p:nvSpPr>
          <p:cNvPr id="35" name="Rectangle 34"/>
          <p:cNvSpPr/>
          <p:nvPr/>
        </p:nvSpPr>
        <p:spPr>
          <a:xfrm>
            <a:off x="4454417" y="267096"/>
            <a:ext cx="6115777"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شکل گیری سندروم بی اعتمادی به نظام آمریکا</a:t>
            </a:r>
            <a:endParaRPr lang="fa-IR" sz="2800" dirty="0">
              <a:solidFill>
                <a:schemeClr val="tx1">
                  <a:lumMod val="95000"/>
                  <a:lumOff val="5000"/>
                </a:schemeClr>
              </a:solidFill>
              <a:cs typeface="B Titr" pitchFamily="2" charset="-78"/>
            </a:endParaRPr>
          </a:p>
        </p:txBody>
      </p:sp>
      <p:sp>
        <p:nvSpPr>
          <p:cNvPr id="5" name="TextBox 4"/>
          <p:cNvSpPr txBox="1"/>
          <p:nvPr/>
        </p:nvSpPr>
        <p:spPr>
          <a:xfrm>
            <a:off x="371802" y="1167048"/>
            <a:ext cx="1152743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مجموعه ای از رویکردها و عملکردهای عهدشکنانه از سوی آمریکایی ها سبب شده است امروز تلقی عمومی در بین واحدهای سیاسی و ملت های جهان به نام سندروم بی اعتمادی به آمریکا شکل بگیرد.</a:t>
            </a:r>
            <a:endParaRPr lang="fa-IR" sz="3200" b="1" dirty="0">
              <a:cs typeface="B Badr" panose="00000400000000000000" pitchFamily="2" charset="-78"/>
            </a:endParaRPr>
          </a:p>
        </p:txBody>
      </p:sp>
    </p:spTree>
    <p:extLst>
      <p:ext uri="{BB962C8B-B14F-4D97-AF65-F5344CB8AC3E}">
        <p14:creationId xmlns:p14="http://schemas.microsoft.com/office/powerpoint/2010/main" val="385259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62909" y="217572"/>
            <a:ext cx="1019831" cy="646331"/>
          </a:xfrm>
          <a:prstGeom prst="rect">
            <a:avLst/>
          </a:prstGeom>
        </p:spPr>
        <p:txBody>
          <a:bodyPr wrap="none">
            <a:spAutoFit/>
          </a:bodyPr>
          <a:lstStyle/>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050" dirty="0">
              <a:solidFill>
                <a:schemeClr val="tx1">
                  <a:lumMod val="95000"/>
                  <a:lumOff val="5000"/>
                </a:schemeClr>
              </a:solidFill>
            </a:endParaRPr>
          </a:p>
        </p:txBody>
      </p:sp>
      <p:sp>
        <p:nvSpPr>
          <p:cNvPr id="36" name="Rectangle 35"/>
          <p:cNvSpPr/>
          <p:nvPr/>
        </p:nvSpPr>
        <p:spPr>
          <a:xfrm>
            <a:off x="4500886" y="326281"/>
            <a:ext cx="6045245"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ناممکن بودن اجماع جهانی برای حمله به ایران</a:t>
            </a:r>
            <a:endParaRPr lang="fa-IR" sz="2800" dirty="0">
              <a:solidFill>
                <a:schemeClr val="tx1">
                  <a:lumMod val="95000"/>
                  <a:lumOff val="5000"/>
                </a:schemeClr>
              </a:solidFill>
              <a:cs typeface="B Titr" pitchFamily="2" charset="-78"/>
            </a:endParaRPr>
          </a:p>
        </p:txBody>
      </p:sp>
      <p:sp>
        <p:nvSpPr>
          <p:cNvPr id="5" name="TextBox 4"/>
          <p:cNvSpPr txBox="1"/>
          <p:nvPr/>
        </p:nvSpPr>
        <p:spPr>
          <a:xfrm>
            <a:off x="371802" y="1167048"/>
            <a:ext cx="1152743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واشنگتن برای موثر جلوه دادن جنگ تمام عیار اقتصادی و حتی زمینه سازی به منظور اقدام نظامی خود علیه ایران نیازمند کسب حداقلی از اجماع جهانی درباره این مسئله است؛ اما با وضعیتی که ترامپ بدون توجه به درخواست حفظ برجام اروپایی ها و دیگر قدرت های جهان از توافق هسته ای ایران و 1+ 5</a:t>
            </a:r>
            <a:r>
              <a:rPr lang="fa-IR" sz="3200" b="1" dirty="0">
                <a:cs typeface="B Badr" panose="00000400000000000000" pitchFamily="2" charset="-78"/>
              </a:rPr>
              <a:t> </a:t>
            </a:r>
            <a:r>
              <a:rPr lang="fa-IR" sz="3200" b="1" dirty="0" smtClean="0">
                <a:cs typeface="B Badr" panose="00000400000000000000" pitchFamily="2" charset="-78"/>
              </a:rPr>
              <a:t>که با قطعنامه 2231 شورای امنیت به اصطلاح محکم کاری و تائید شده بود خارج شد نه تنها قادر به ایجاد اجماع مجدد برای پیشبرد اهداف مطلوب ترامپ نیست بلکه به شدت موضع انتقادی همراهان و حامیان دیروز خود از جمله اروپای غربی را نیز برانگیخته است.</a:t>
            </a:r>
            <a:endParaRPr lang="fa-IR" sz="3200" b="1" dirty="0">
              <a:cs typeface="B Badr" panose="00000400000000000000" pitchFamily="2" charset="-78"/>
            </a:endParaRPr>
          </a:p>
        </p:txBody>
      </p:sp>
    </p:spTree>
    <p:extLst>
      <p:ext uri="{BB962C8B-B14F-4D97-AF65-F5344CB8AC3E}">
        <p14:creationId xmlns:p14="http://schemas.microsoft.com/office/powerpoint/2010/main" val="88658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061" y="195469"/>
            <a:ext cx="1160894"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100" dirty="0">
              <a:solidFill>
                <a:schemeClr val="tx1">
                  <a:lumMod val="95000"/>
                  <a:lumOff val="5000"/>
                </a:schemeClr>
              </a:solidFill>
            </a:endParaRPr>
          </a:p>
        </p:txBody>
      </p:sp>
      <p:sp>
        <p:nvSpPr>
          <p:cNvPr id="44" name="Rectangle 43"/>
          <p:cNvSpPr/>
          <p:nvPr/>
        </p:nvSpPr>
        <p:spPr>
          <a:xfrm>
            <a:off x="4983195" y="303191"/>
            <a:ext cx="5330306"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سازو کارهای قانونی برگرداندن تحریم ها</a:t>
            </a:r>
            <a:endParaRPr lang="fa-IR" sz="2800" dirty="0">
              <a:solidFill>
                <a:schemeClr val="tx1">
                  <a:lumMod val="95000"/>
                  <a:lumOff val="5000"/>
                </a:schemeClr>
              </a:solidFill>
              <a:cs typeface="B Titr" pitchFamily="2" charset="-78"/>
            </a:endParaRPr>
          </a:p>
        </p:txBody>
      </p:sp>
      <p:sp>
        <p:nvSpPr>
          <p:cNvPr id="5" name="TextBox 4"/>
          <p:cNvSpPr txBox="1"/>
          <p:nvPr/>
        </p:nvSpPr>
        <p:spPr>
          <a:xfrm>
            <a:off x="371802" y="1167048"/>
            <a:ext cx="11527430"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محدودیت ها و چالش های ترامپ برای ایجاد اجماع و مقبولیت جهانی به منظور تحریم ایران:</a:t>
            </a:r>
          </a:p>
          <a:p>
            <a:pPr algn="justLow"/>
            <a:r>
              <a:rPr lang="fa-IR" sz="3200" b="1" dirty="0" smtClean="0">
                <a:cs typeface="B Badr" panose="00000400000000000000" pitchFamily="2" charset="-78"/>
              </a:rPr>
              <a:t> باید سازوکار قانونی برای بازگرداندن تحریم ها علیه ایران تعریف شود این در حالی است که حتی مقامات دولت ترامپ اذعان دارند که ایران به توافق هسته ای پایبند بوده است.</a:t>
            </a:r>
          </a:p>
          <a:p>
            <a:pPr algn="justLow"/>
            <a:r>
              <a:rPr lang="fa-IR" sz="3200" b="1" dirty="0" smtClean="0">
                <a:cs typeface="B Badr" panose="00000400000000000000" pitchFamily="2" charset="-78"/>
              </a:rPr>
              <a:t>تحریم هایی که آمریکا پیش از امضای برجام علیه ایران اعمال می کرد، یکی از پیچیده ترین مجموعه تحریم هایی بود که در طول تاریخ عملی شده است و شامل قواعد گوناگون، ده ها فرمان اجرایی و نیز صدها صفحه از قوانین فدرال بوده است. </a:t>
            </a:r>
            <a:endParaRPr lang="fa-IR" sz="3200" b="1" dirty="0">
              <a:cs typeface="B Badr" panose="00000400000000000000" pitchFamily="2" charset="-78"/>
            </a:endParaRPr>
          </a:p>
        </p:txBody>
      </p:sp>
    </p:spTree>
    <p:extLst>
      <p:ext uri="{BB962C8B-B14F-4D97-AF65-F5344CB8AC3E}">
        <p14:creationId xmlns:p14="http://schemas.microsoft.com/office/powerpoint/2010/main" val="137770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91049" y="133585"/>
            <a:ext cx="1019831" cy="646331"/>
          </a:xfrm>
          <a:prstGeom prst="rect">
            <a:avLst/>
          </a:prstGeom>
        </p:spPr>
        <p:txBody>
          <a:bodyPr wrap="none">
            <a:spAutoFit/>
          </a:bodyPr>
          <a:lstStyle/>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محدودیت های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دشمن در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050" dirty="0">
              <a:solidFill>
                <a:schemeClr val="tx1">
                  <a:lumMod val="95000"/>
                  <a:lumOff val="5000"/>
                </a:schemeClr>
              </a:solidFill>
            </a:endParaRPr>
          </a:p>
        </p:txBody>
      </p:sp>
      <p:sp>
        <p:nvSpPr>
          <p:cNvPr id="8" name="Rectangle 7"/>
          <p:cNvSpPr/>
          <p:nvPr/>
        </p:nvSpPr>
        <p:spPr>
          <a:xfrm>
            <a:off x="7380434" y="133585"/>
            <a:ext cx="2893742" cy="523220"/>
          </a:xfrm>
          <a:prstGeom prst="rect">
            <a:avLst/>
          </a:prstGeom>
        </p:spPr>
        <p:txBody>
          <a:bodyPr wrap="none">
            <a:spAutoFit/>
          </a:bodyPr>
          <a:lstStyle/>
          <a:p>
            <a:pPr lvl="0"/>
            <a:r>
              <a:rPr lang="fa-IR" sz="2800" dirty="0" smtClean="0">
                <a:solidFill>
                  <a:schemeClr val="tx1">
                    <a:lumMod val="95000"/>
                    <a:lumOff val="5000"/>
                  </a:schemeClr>
                </a:solidFill>
                <a:cs typeface="B Titr" pitchFamily="2" charset="-78"/>
              </a:rPr>
              <a:t>چالش های دیپلماتیک</a:t>
            </a:r>
            <a:endParaRPr lang="fa-IR" sz="2800" dirty="0">
              <a:solidFill>
                <a:schemeClr val="tx1">
                  <a:lumMod val="95000"/>
                  <a:lumOff val="5000"/>
                </a:schemeClr>
              </a:solidFill>
              <a:cs typeface="B Titr" pitchFamily="2" charset="-78"/>
            </a:endParaRPr>
          </a:p>
        </p:txBody>
      </p:sp>
      <p:sp>
        <p:nvSpPr>
          <p:cNvPr id="5" name="TextBox 4"/>
          <p:cNvSpPr txBox="1"/>
          <p:nvPr/>
        </p:nvSpPr>
        <p:spPr>
          <a:xfrm>
            <a:off x="371802" y="1167048"/>
            <a:ext cx="11527430"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میان سال های 2006 تا 2015 دولت های بوش و اوباما وارد چند دور مذاکرات عالی با مقامات کشورهای گوناگون و شرکت های عظیم تجاری شدند تا آن ها را برای پیوستن به تحریم های آمریکا علیه ایران قانع کنند. با خروج آمریکا از برجام دولت ترامپ دیگر از این حمایت های دیپلماتیک حتی از سوی متحدان اروپایی خود سیگنالی دریافت نخواهد کرد.</a:t>
            </a:r>
          </a:p>
          <a:p>
            <a:pPr algn="justLow"/>
            <a:r>
              <a:rPr lang="fa-IR" sz="3200" b="1" dirty="0" smtClean="0">
                <a:cs typeface="B Badr" panose="00000400000000000000" pitchFamily="2" charset="-78"/>
              </a:rPr>
              <a:t>آمریکا در قانع کردن چین، هند، ترکیه و روسیه برای تحریم خرید نفت از ایران شکست خورده است.</a:t>
            </a:r>
            <a:endParaRPr lang="fa-IR" sz="3200" b="1" dirty="0">
              <a:cs typeface="B Badr" panose="00000400000000000000" pitchFamily="2" charset="-78"/>
            </a:endParaRPr>
          </a:p>
        </p:txBody>
      </p:sp>
    </p:spTree>
    <p:extLst>
      <p:ext uri="{BB962C8B-B14F-4D97-AF65-F5344CB8AC3E}">
        <p14:creationId xmlns:p14="http://schemas.microsoft.com/office/powerpoint/2010/main" val="322386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24579" cy="6970164"/>
          </a:xfrm>
          <a:prstGeom prst="rect">
            <a:avLst/>
          </a:prstGeom>
        </p:spPr>
      </p:pic>
      <p:sp>
        <p:nvSpPr>
          <p:cNvPr id="37" name="Rectangle 36"/>
          <p:cNvSpPr/>
          <p:nvPr/>
        </p:nvSpPr>
        <p:spPr>
          <a:xfrm>
            <a:off x="8845271" y="2833330"/>
            <a:ext cx="3191900" cy="1077218"/>
          </a:xfrm>
          <a:prstGeom prst="rect">
            <a:avLst/>
          </a:prstGeom>
        </p:spPr>
        <p:txBody>
          <a:bodyPr wrap="none">
            <a:spAutoFit/>
          </a:bodyPr>
          <a:lstStyle/>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راهبردهای مقابله با </a:t>
            </a:r>
          </a:p>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 دشمن</a:t>
            </a:r>
            <a:endParaRPr lang="fa-IR" sz="2400" dirty="0">
              <a:solidFill>
                <a:schemeClr val="tx1">
                  <a:lumMod val="95000"/>
                  <a:lumOff val="5000"/>
                </a:schemeClr>
              </a:solidFill>
            </a:endParaRPr>
          </a:p>
        </p:txBody>
      </p:sp>
      <p:sp>
        <p:nvSpPr>
          <p:cNvPr id="38" name="Rectangle 37"/>
          <p:cNvSpPr/>
          <p:nvPr/>
        </p:nvSpPr>
        <p:spPr>
          <a:xfrm>
            <a:off x="5481683" y="953639"/>
            <a:ext cx="2512226" cy="523220"/>
          </a:xfrm>
          <a:prstGeom prst="rect">
            <a:avLst/>
          </a:prstGeom>
        </p:spPr>
        <p:txBody>
          <a:bodyPr wrap="none">
            <a:spAutoFit/>
          </a:bodyPr>
          <a:lstStyle/>
          <a:p>
            <a:pPr lvl="0" rtl="1"/>
            <a:r>
              <a:rPr lang="fa-IR" sz="2800" dirty="0" smtClean="0">
                <a:cs typeface="B Titr" pitchFamily="2" charset="-78"/>
              </a:rPr>
              <a:t>راهبردهای سیاسی</a:t>
            </a:r>
            <a:endParaRPr lang="fa-IR" sz="2800" dirty="0">
              <a:cs typeface="B Titr" pitchFamily="2" charset="-78"/>
            </a:endParaRPr>
          </a:p>
        </p:txBody>
      </p:sp>
      <p:sp>
        <p:nvSpPr>
          <p:cNvPr id="39" name="Rectangle 38"/>
          <p:cNvSpPr/>
          <p:nvPr/>
        </p:nvSpPr>
        <p:spPr>
          <a:xfrm>
            <a:off x="5092153" y="3118023"/>
            <a:ext cx="2901756"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راهبردهای دیپلماتیک</a:t>
            </a:r>
            <a:endParaRPr lang="fa-IR" sz="2800" dirty="0">
              <a:solidFill>
                <a:schemeClr val="tx1">
                  <a:lumMod val="95000"/>
                  <a:lumOff val="5000"/>
                </a:schemeClr>
              </a:solidFill>
              <a:cs typeface="B Titr" pitchFamily="2" charset="-78"/>
            </a:endParaRPr>
          </a:p>
        </p:txBody>
      </p:sp>
      <p:sp>
        <p:nvSpPr>
          <p:cNvPr id="40" name="Rectangle 39"/>
          <p:cNvSpPr/>
          <p:nvPr/>
        </p:nvSpPr>
        <p:spPr>
          <a:xfrm>
            <a:off x="5407945" y="5344657"/>
            <a:ext cx="2736647" cy="523220"/>
          </a:xfrm>
          <a:prstGeom prst="rect">
            <a:avLst/>
          </a:prstGeom>
        </p:spPr>
        <p:txBody>
          <a:bodyPr wrap="none">
            <a:spAutoFit/>
          </a:bodyPr>
          <a:lstStyle/>
          <a:p>
            <a:pPr lvl="0"/>
            <a:r>
              <a:rPr lang="fa-IR" sz="2800" dirty="0" smtClean="0">
                <a:solidFill>
                  <a:schemeClr val="tx1">
                    <a:lumMod val="95000"/>
                    <a:lumOff val="5000"/>
                  </a:schemeClr>
                </a:solidFill>
                <a:cs typeface="B Titr" pitchFamily="2" charset="-78"/>
              </a:rPr>
              <a:t>راهبردهای اقتصادی</a:t>
            </a:r>
            <a:endParaRPr lang="fa-IR" sz="2800" dirty="0">
              <a:solidFill>
                <a:schemeClr val="tx1">
                  <a:lumMod val="95000"/>
                  <a:lumOff val="5000"/>
                </a:schemeClr>
              </a:solidFill>
              <a:cs typeface="B Titr" pitchFamily="2" charset="-78"/>
            </a:endParaRPr>
          </a:p>
        </p:txBody>
      </p:sp>
      <p:cxnSp>
        <p:nvCxnSpPr>
          <p:cNvPr id="41" name="Straight Arrow Connector 40"/>
          <p:cNvCxnSpPr>
            <a:stCxn id="37" idx="1"/>
            <a:endCxn id="38" idx="3"/>
          </p:cNvCxnSpPr>
          <p:nvPr/>
        </p:nvCxnSpPr>
        <p:spPr>
          <a:xfrm flipH="1" flipV="1">
            <a:off x="7993909" y="1215249"/>
            <a:ext cx="851362" cy="21566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37" idx="1"/>
            <a:endCxn id="39" idx="3"/>
          </p:cNvCxnSpPr>
          <p:nvPr/>
        </p:nvCxnSpPr>
        <p:spPr>
          <a:xfrm flipH="1">
            <a:off x="7993909" y="3371939"/>
            <a:ext cx="851362" cy="76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a:stCxn id="37" idx="1"/>
            <a:endCxn id="40" idx="3"/>
          </p:cNvCxnSpPr>
          <p:nvPr/>
        </p:nvCxnSpPr>
        <p:spPr>
          <a:xfrm flipH="1">
            <a:off x="8144592" y="3371939"/>
            <a:ext cx="700679" cy="22343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7905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24579" cy="6970164"/>
          </a:xfrm>
          <a:prstGeom prst="rect">
            <a:avLst/>
          </a:prstGeom>
        </p:spPr>
      </p:pic>
      <p:sp>
        <p:nvSpPr>
          <p:cNvPr id="13" name="Rectangle 12"/>
          <p:cNvSpPr/>
          <p:nvPr/>
        </p:nvSpPr>
        <p:spPr>
          <a:xfrm>
            <a:off x="6623355" y="896248"/>
            <a:ext cx="4814139" cy="1200329"/>
          </a:xfrm>
          <a:prstGeom prst="rect">
            <a:avLst/>
          </a:prstGeom>
        </p:spPr>
        <p:txBody>
          <a:bodyPr wrap="none">
            <a:spAutoFit/>
          </a:bodyPr>
          <a:lstStyle/>
          <a:p>
            <a:pPr algn="ctr" rtl="1"/>
            <a:r>
              <a:rPr lang="fa-IR" sz="7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6000" dirty="0">
              <a:solidFill>
                <a:schemeClr val="tx1">
                  <a:lumMod val="95000"/>
                  <a:lumOff val="5000"/>
                </a:schemeClr>
              </a:solidFill>
            </a:endParaRPr>
          </a:p>
        </p:txBody>
      </p:sp>
    </p:spTree>
    <p:extLst>
      <p:ext uri="{BB962C8B-B14F-4D97-AF65-F5344CB8AC3E}">
        <p14:creationId xmlns:p14="http://schemas.microsoft.com/office/powerpoint/2010/main" val="60092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8845271" y="2087346"/>
            <a:ext cx="3191900" cy="1077218"/>
          </a:xfrm>
          <a:prstGeom prst="rect">
            <a:avLst/>
          </a:prstGeom>
        </p:spPr>
        <p:txBody>
          <a:bodyPr wrap="none">
            <a:spAutoFit/>
          </a:bodyPr>
          <a:lstStyle/>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راهبردهای مقابله با </a:t>
            </a:r>
          </a:p>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 دشمن</a:t>
            </a:r>
            <a:endParaRPr lang="fa-IR" sz="2400" dirty="0">
              <a:solidFill>
                <a:schemeClr val="tx1">
                  <a:lumMod val="95000"/>
                  <a:lumOff val="5000"/>
                </a:schemeClr>
              </a:solidFill>
            </a:endParaRPr>
          </a:p>
        </p:txBody>
      </p:sp>
      <p:sp>
        <p:nvSpPr>
          <p:cNvPr id="38" name="Rectangle 37"/>
          <p:cNvSpPr/>
          <p:nvPr/>
        </p:nvSpPr>
        <p:spPr>
          <a:xfrm>
            <a:off x="5481683" y="207655"/>
            <a:ext cx="2512226" cy="523220"/>
          </a:xfrm>
          <a:prstGeom prst="rect">
            <a:avLst/>
          </a:prstGeom>
        </p:spPr>
        <p:txBody>
          <a:bodyPr wrap="none">
            <a:spAutoFit/>
          </a:bodyPr>
          <a:lstStyle/>
          <a:p>
            <a:pPr lvl="0" rtl="1"/>
            <a:r>
              <a:rPr lang="fa-IR" sz="2800" dirty="0" smtClean="0">
                <a:cs typeface="B Titr" pitchFamily="2" charset="-78"/>
              </a:rPr>
              <a:t>راهبردهای سیاسی</a:t>
            </a:r>
            <a:endParaRPr lang="fa-IR" sz="2800" dirty="0">
              <a:cs typeface="B Titr" pitchFamily="2" charset="-78"/>
            </a:endParaRPr>
          </a:p>
        </p:txBody>
      </p:sp>
      <p:sp>
        <p:nvSpPr>
          <p:cNvPr id="39" name="Rectangle 38"/>
          <p:cNvSpPr/>
          <p:nvPr/>
        </p:nvSpPr>
        <p:spPr>
          <a:xfrm>
            <a:off x="5092153" y="2372039"/>
            <a:ext cx="2901756"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راهبردهای دیپلماتیک</a:t>
            </a:r>
            <a:endParaRPr lang="fa-IR" sz="2800" dirty="0">
              <a:solidFill>
                <a:schemeClr val="tx1">
                  <a:lumMod val="95000"/>
                  <a:lumOff val="5000"/>
                </a:schemeClr>
              </a:solidFill>
              <a:cs typeface="B Titr" pitchFamily="2" charset="-78"/>
            </a:endParaRPr>
          </a:p>
        </p:txBody>
      </p:sp>
      <p:sp>
        <p:nvSpPr>
          <p:cNvPr id="40" name="Rectangle 39"/>
          <p:cNvSpPr/>
          <p:nvPr/>
        </p:nvSpPr>
        <p:spPr>
          <a:xfrm>
            <a:off x="5407945" y="4598673"/>
            <a:ext cx="2736647" cy="523220"/>
          </a:xfrm>
          <a:prstGeom prst="rect">
            <a:avLst/>
          </a:prstGeom>
        </p:spPr>
        <p:txBody>
          <a:bodyPr wrap="none">
            <a:spAutoFit/>
          </a:bodyPr>
          <a:lstStyle/>
          <a:p>
            <a:pPr lvl="0"/>
            <a:r>
              <a:rPr lang="fa-IR" sz="2800" dirty="0" smtClean="0">
                <a:solidFill>
                  <a:schemeClr val="tx1">
                    <a:lumMod val="95000"/>
                    <a:lumOff val="5000"/>
                  </a:schemeClr>
                </a:solidFill>
                <a:cs typeface="B Titr" pitchFamily="2" charset="-78"/>
              </a:rPr>
              <a:t>راهبردهای اقتصادی</a:t>
            </a:r>
            <a:endParaRPr lang="fa-IR" sz="2800" dirty="0">
              <a:solidFill>
                <a:schemeClr val="tx1">
                  <a:lumMod val="95000"/>
                  <a:lumOff val="5000"/>
                </a:schemeClr>
              </a:solidFill>
              <a:cs typeface="B Titr" pitchFamily="2" charset="-78"/>
            </a:endParaRPr>
          </a:p>
        </p:txBody>
      </p:sp>
      <p:cxnSp>
        <p:nvCxnSpPr>
          <p:cNvPr id="41" name="Straight Arrow Connector 40"/>
          <p:cNvCxnSpPr>
            <a:stCxn id="37" idx="1"/>
            <a:endCxn id="38" idx="3"/>
          </p:cNvCxnSpPr>
          <p:nvPr/>
        </p:nvCxnSpPr>
        <p:spPr>
          <a:xfrm flipH="1" flipV="1">
            <a:off x="7993909" y="469265"/>
            <a:ext cx="851362" cy="21566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37" idx="1"/>
            <a:endCxn id="39" idx="3"/>
          </p:cNvCxnSpPr>
          <p:nvPr/>
        </p:nvCxnSpPr>
        <p:spPr>
          <a:xfrm flipH="1">
            <a:off x="7993909" y="2625955"/>
            <a:ext cx="851362" cy="76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a:stCxn id="37" idx="1"/>
            <a:endCxn id="40" idx="3"/>
          </p:cNvCxnSpPr>
          <p:nvPr/>
        </p:nvCxnSpPr>
        <p:spPr>
          <a:xfrm flipH="1">
            <a:off x="8144592" y="2625955"/>
            <a:ext cx="700679" cy="22343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971947" y="269210"/>
            <a:ext cx="3658374" cy="461665"/>
          </a:xfrm>
          <a:prstGeom prst="rect">
            <a:avLst/>
          </a:prstGeom>
        </p:spPr>
        <p:txBody>
          <a:bodyPr wrap="none">
            <a:spAutoFit/>
          </a:bodyPr>
          <a:lstStyle/>
          <a:p>
            <a:pPr lvl="0" rtl="1"/>
            <a:r>
              <a:rPr lang="fa-IR" sz="2400" dirty="0" smtClean="0">
                <a:cs typeface="B Titr" pitchFamily="2" charset="-78"/>
              </a:rPr>
              <a:t>انسجام، وحدت و همدلی داخلی</a:t>
            </a:r>
            <a:endParaRPr lang="fa-IR" sz="2400" dirty="0">
              <a:cs typeface="B Titr" pitchFamily="2" charset="-78"/>
            </a:endParaRPr>
          </a:p>
        </p:txBody>
      </p:sp>
      <p:sp>
        <p:nvSpPr>
          <p:cNvPr id="2" name="Left Arrow 1"/>
          <p:cNvSpPr/>
          <p:nvPr/>
        </p:nvSpPr>
        <p:spPr>
          <a:xfrm>
            <a:off x="4802009" y="300763"/>
            <a:ext cx="679674" cy="430112"/>
          </a:xfrm>
          <a:prstGeom prst="leftArrow">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3127417" y="1923387"/>
            <a:ext cx="1242649" cy="400110"/>
          </a:xfrm>
          <a:prstGeom prst="rect">
            <a:avLst/>
          </a:prstGeom>
        </p:spPr>
        <p:txBody>
          <a:bodyPr wrap="none">
            <a:spAutoFit/>
          </a:bodyPr>
          <a:lstStyle/>
          <a:p>
            <a:pPr lvl="0" rtl="1"/>
            <a:r>
              <a:rPr lang="fa-IR" sz="2000" dirty="0" smtClean="0">
                <a:cs typeface="B Titr" pitchFamily="2" charset="-78"/>
              </a:rPr>
              <a:t>نگاه به شرق</a:t>
            </a:r>
            <a:endParaRPr lang="fa-IR" sz="2000" dirty="0">
              <a:cs typeface="B Titr" pitchFamily="2" charset="-78"/>
            </a:endParaRPr>
          </a:p>
        </p:txBody>
      </p:sp>
      <p:sp>
        <p:nvSpPr>
          <p:cNvPr id="13" name="Rectangle 12"/>
          <p:cNvSpPr/>
          <p:nvPr/>
        </p:nvSpPr>
        <p:spPr>
          <a:xfrm>
            <a:off x="1324756" y="2662051"/>
            <a:ext cx="2996334" cy="400110"/>
          </a:xfrm>
          <a:prstGeom prst="rect">
            <a:avLst/>
          </a:prstGeom>
        </p:spPr>
        <p:txBody>
          <a:bodyPr wrap="none">
            <a:spAutoFit/>
          </a:bodyPr>
          <a:lstStyle/>
          <a:p>
            <a:pPr lvl="0" rtl="1"/>
            <a:r>
              <a:rPr lang="fa-IR" sz="2000" dirty="0" smtClean="0">
                <a:cs typeface="B Titr" pitchFamily="2" charset="-78"/>
              </a:rPr>
              <a:t>تقویت دیپلماسی اقتصاد مقاومت</a:t>
            </a:r>
            <a:endParaRPr lang="fa-IR" sz="2000" dirty="0">
              <a:cs typeface="B Titr" pitchFamily="2" charset="-78"/>
            </a:endParaRPr>
          </a:p>
        </p:txBody>
      </p:sp>
      <p:cxnSp>
        <p:nvCxnSpPr>
          <p:cNvPr id="4" name="Straight Arrow Connector 3"/>
          <p:cNvCxnSpPr>
            <a:stCxn id="39" idx="1"/>
            <a:endCxn id="12" idx="3"/>
          </p:cNvCxnSpPr>
          <p:nvPr/>
        </p:nvCxnSpPr>
        <p:spPr>
          <a:xfrm flipH="1" flipV="1">
            <a:off x="4370066" y="2123442"/>
            <a:ext cx="722087" cy="5102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a:stCxn id="39" idx="1"/>
            <a:endCxn id="13" idx="3"/>
          </p:cNvCxnSpPr>
          <p:nvPr/>
        </p:nvCxnSpPr>
        <p:spPr>
          <a:xfrm flipH="1">
            <a:off x="4321090" y="2633649"/>
            <a:ext cx="771063" cy="2284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2653646" y="3332698"/>
            <a:ext cx="1667444" cy="400110"/>
          </a:xfrm>
          <a:prstGeom prst="rect">
            <a:avLst/>
          </a:prstGeom>
        </p:spPr>
        <p:txBody>
          <a:bodyPr wrap="none">
            <a:spAutoFit/>
          </a:bodyPr>
          <a:lstStyle/>
          <a:p>
            <a:pPr lvl="0" rtl="1"/>
            <a:r>
              <a:rPr lang="fa-IR" sz="2000" dirty="0" smtClean="0">
                <a:cs typeface="B Titr" pitchFamily="2" charset="-78"/>
              </a:rPr>
              <a:t>ارتقای بهره وری</a:t>
            </a:r>
            <a:endParaRPr lang="fa-IR" sz="2000" dirty="0">
              <a:cs typeface="B Titr" pitchFamily="2" charset="-78"/>
            </a:endParaRPr>
          </a:p>
        </p:txBody>
      </p:sp>
      <p:sp>
        <p:nvSpPr>
          <p:cNvPr id="19" name="Rectangle 18"/>
          <p:cNvSpPr/>
          <p:nvPr/>
        </p:nvSpPr>
        <p:spPr>
          <a:xfrm>
            <a:off x="1470895" y="3775338"/>
            <a:ext cx="2877711" cy="400110"/>
          </a:xfrm>
          <a:prstGeom prst="rect">
            <a:avLst/>
          </a:prstGeom>
        </p:spPr>
        <p:txBody>
          <a:bodyPr wrap="none">
            <a:spAutoFit/>
          </a:bodyPr>
          <a:lstStyle/>
          <a:p>
            <a:pPr lvl="0" rtl="1"/>
            <a:r>
              <a:rPr lang="fa-IR" sz="2000" dirty="0" smtClean="0">
                <a:cs typeface="B Titr" pitchFamily="2" charset="-78"/>
              </a:rPr>
              <a:t>عملیاتی سازی اقتصاد مقاومتی</a:t>
            </a:r>
            <a:endParaRPr lang="fa-IR" sz="2000" dirty="0">
              <a:cs typeface="B Titr" pitchFamily="2" charset="-78"/>
            </a:endParaRPr>
          </a:p>
        </p:txBody>
      </p:sp>
      <p:sp>
        <p:nvSpPr>
          <p:cNvPr id="20" name="Rectangle 19"/>
          <p:cNvSpPr/>
          <p:nvPr/>
        </p:nvSpPr>
        <p:spPr>
          <a:xfrm>
            <a:off x="326086" y="4207461"/>
            <a:ext cx="3995004" cy="400110"/>
          </a:xfrm>
          <a:prstGeom prst="rect">
            <a:avLst/>
          </a:prstGeom>
        </p:spPr>
        <p:txBody>
          <a:bodyPr wrap="none">
            <a:spAutoFit/>
          </a:bodyPr>
          <a:lstStyle/>
          <a:p>
            <a:pPr lvl="0" rtl="1"/>
            <a:r>
              <a:rPr lang="fa-IR" sz="2000" dirty="0" smtClean="0">
                <a:cs typeface="B Titr" pitchFamily="2" charset="-78"/>
              </a:rPr>
              <a:t>مبارزه جدی و بی امان با پدیده قاچاق کالا</a:t>
            </a:r>
            <a:endParaRPr lang="fa-IR" sz="2000" dirty="0">
              <a:cs typeface="B Titr" pitchFamily="2" charset="-78"/>
            </a:endParaRPr>
          </a:p>
        </p:txBody>
      </p:sp>
      <p:sp>
        <p:nvSpPr>
          <p:cNvPr id="21" name="Rectangle 20"/>
          <p:cNvSpPr/>
          <p:nvPr/>
        </p:nvSpPr>
        <p:spPr>
          <a:xfrm>
            <a:off x="1179827" y="4659507"/>
            <a:ext cx="3130985" cy="400110"/>
          </a:xfrm>
          <a:prstGeom prst="rect">
            <a:avLst/>
          </a:prstGeom>
        </p:spPr>
        <p:txBody>
          <a:bodyPr wrap="none">
            <a:spAutoFit/>
          </a:bodyPr>
          <a:lstStyle/>
          <a:p>
            <a:pPr lvl="0" rtl="1"/>
            <a:r>
              <a:rPr lang="fa-IR" sz="2000" dirty="0" smtClean="0">
                <a:cs typeface="B Titr" pitchFamily="2" charset="-78"/>
              </a:rPr>
              <a:t>سیاست گذاری برای تولید داخلی</a:t>
            </a:r>
            <a:endParaRPr lang="fa-IR" sz="2000" dirty="0">
              <a:cs typeface="B Titr" pitchFamily="2" charset="-78"/>
            </a:endParaRPr>
          </a:p>
        </p:txBody>
      </p:sp>
      <p:sp>
        <p:nvSpPr>
          <p:cNvPr id="22" name="Rectangle 21"/>
          <p:cNvSpPr/>
          <p:nvPr/>
        </p:nvSpPr>
        <p:spPr>
          <a:xfrm>
            <a:off x="1619" y="5039013"/>
            <a:ext cx="4309193" cy="400110"/>
          </a:xfrm>
          <a:prstGeom prst="rect">
            <a:avLst/>
          </a:prstGeom>
        </p:spPr>
        <p:txBody>
          <a:bodyPr wrap="none">
            <a:spAutoFit/>
          </a:bodyPr>
          <a:lstStyle/>
          <a:p>
            <a:pPr lvl="0" rtl="1"/>
            <a:r>
              <a:rPr lang="fa-IR" sz="2000" dirty="0" smtClean="0">
                <a:cs typeface="B Titr" pitchFamily="2" charset="-78"/>
              </a:rPr>
              <a:t>حمایت معقول و با برنامه دولت از تولید داخلی</a:t>
            </a:r>
            <a:endParaRPr lang="fa-IR" sz="2000" dirty="0">
              <a:cs typeface="B Titr" pitchFamily="2" charset="-78"/>
            </a:endParaRPr>
          </a:p>
        </p:txBody>
      </p:sp>
      <p:sp>
        <p:nvSpPr>
          <p:cNvPr id="23" name="Rectangle 22"/>
          <p:cNvSpPr/>
          <p:nvPr/>
        </p:nvSpPr>
        <p:spPr>
          <a:xfrm>
            <a:off x="1897382" y="5406487"/>
            <a:ext cx="2380781" cy="400110"/>
          </a:xfrm>
          <a:prstGeom prst="rect">
            <a:avLst/>
          </a:prstGeom>
        </p:spPr>
        <p:txBody>
          <a:bodyPr wrap="none">
            <a:spAutoFit/>
          </a:bodyPr>
          <a:lstStyle/>
          <a:p>
            <a:pPr lvl="0" rtl="1"/>
            <a:r>
              <a:rPr lang="fa-IR" sz="2000" dirty="0" smtClean="0">
                <a:cs typeface="B Titr" pitchFamily="2" charset="-78"/>
              </a:rPr>
              <a:t>مدیریت واردات بی رویه</a:t>
            </a:r>
            <a:endParaRPr lang="fa-IR" sz="2000" dirty="0">
              <a:cs typeface="B Titr" pitchFamily="2" charset="-78"/>
            </a:endParaRPr>
          </a:p>
        </p:txBody>
      </p:sp>
      <p:sp>
        <p:nvSpPr>
          <p:cNvPr id="24" name="Rectangle 23"/>
          <p:cNvSpPr/>
          <p:nvPr/>
        </p:nvSpPr>
        <p:spPr>
          <a:xfrm>
            <a:off x="912783" y="5715414"/>
            <a:ext cx="3348995" cy="400110"/>
          </a:xfrm>
          <a:prstGeom prst="rect">
            <a:avLst/>
          </a:prstGeom>
        </p:spPr>
        <p:txBody>
          <a:bodyPr wrap="none">
            <a:spAutoFit/>
          </a:bodyPr>
          <a:lstStyle/>
          <a:p>
            <a:pPr lvl="0" rtl="1"/>
            <a:r>
              <a:rPr lang="fa-IR" sz="2000" dirty="0" smtClean="0">
                <a:cs typeface="B Titr" pitchFamily="2" charset="-78"/>
              </a:rPr>
              <a:t>نگاه ویژه به شرکت های دانش بنیان</a:t>
            </a:r>
            <a:endParaRPr lang="fa-IR" sz="2000" dirty="0">
              <a:cs typeface="B Titr" pitchFamily="2" charset="-78"/>
            </a:endParaRPr>
          </a:p>
        </p:txBody>
      </p:sp>
      <p:sp>
        <p:nvSpPr>
          <p:cNvPr id="25" name="Rectangle 24"/>
          <p:cNvSpPr/>
          <p:nvPr/>
        </p:nvSpPr>
        <p:spPr>
          <a:xfrm>
            <a:off x="1677620" y="6082888"/>
            <a:ext cx="2598789" cy="400110"/>
          </a:xfrm>
          <a:prstGeom prst="rect">
            <a:avLst/>
          </a:prstGeom>
        </p:spPr>
        <p:txBody>
          <a:bodyPr wrap="none">
            <a:spAutoFit/>
          </a:bodyPr>
          <a:lstStyle/>
          <a:p>
            <a:pPr lvl="0" rtl="1"/>
            <a:r>
              <a:rPr lang="fa-IR" sz="2000" dirty="0" smtClean="0">
                <a:cs typeface="B Titr" pitchFamily="2" charset="-78"/>
              </a:rPr>
              <a:t>اتکا به ساخت درونی قدرت</a:t>
            </a:r>
            <a:endParaRPr lang="fa-IR" sz="2000" dirty="0">
              <a:cs typeface="B Titr" pitchFamily="2" charset="-78"/>
            </a:endParaRPr>
          </a:p>
        </p:txBody>
      </p:sp>
      <p:sp>
        <p:nvSpPr>
          <p:cNvPr id="26" name="Rectangle 25"/>
          <p:cNvSpPr/>
          <p:nvPr/>
        </p:nvSpPr>
        <p:spPr>
          <a:xfrm>
            <a:off x="2753235" y="6397440"/>
            <a:ext cx="1523174" cy="400110"/>
          </a:xfrm>
          <a:prstGeom prst="rect">
            <a:avLst/>
          </a:prstGeom>
        </p:spPr>
        <p:txBody>
          <a:bodyPr wrap="none">
            <a:spAutoFit/>
          </a:bodyPr>
          <a:lstStyle/>
          <a:p>
            <a:pPr lvl="0" rtl="1"/>
            <a:r>
              <a:rPr lang="fa-IR" sz="2000" dirty="0" smtClean="0">
                <a:cs typeface="B Titr" pitchFamily="2" charset="-78"/>
              </a:rPr>
              <a:t>مدیریت مصرف</a:t>
            </a:r>
            <a:endParaRPr lang="fa-IR" sz="2000" dirty="0">
              <a:cs typeface="B Titr" pitchFamily="2" charset="-78"/>
            </a:endParaRPr>
          </a:p>
        </p:txBody>
      </p:sp>
      <p:cxnSp>
        <p:nvCxnSpPr>
          <p:cNvPr id="8" name="Straight Arrow Connector 7"/>
          <p:cNvCxnSpPr>
            <a:stCxn id="40" idx="1"/>
            <a:endCxn id="18" idx="3"/>
          </p:cNvCxnSpPr>
          <p:nvPr/>
        </p:nvCxnSpPr>
        <p:spPr>
          <a:xfrm flipH="1" flipV="1">
            <a:off x="4321090" y="3532753"/>
            <a:ext cx="1086855" cy="13275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40" idx="1"/>
            <a:endCxn id="19" idx="3"/>
          </p:cNvCxnSpPr>
          <p:nvPr/>
        </p:nvCxnSpPr>
        <p:spPr>
          <a:xfrm flipH="1" flipV="1">
            <a:off x="4348606" y="3975393"/>
            <a:ext cx="1059339" cy="8848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40" idx="1"/>
            <a:endCxn id="20" idx="3"/>
          </p:cNvCxnSpPr>
          <p:nvPr/>
        </p:nvCxnSpPr>
        <p:spPr>
          <a:xfrm flipH="1" flipV="1">
            <a:off x="4321090" y="4407516"/>
            <a:ext cx="1086855" cy="4527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40" idx="1"/>
            <a:endCxn id="21" idx="3"/>
          </p:cNvCxnSpPr>
          <p:nvPr/>
        </p:nvCxnSpPr>
        <p:spPr>
          <a:xfrm flipH="1" flipV="1">
            <a:off x="4310812" y="4859562"/>
            <a:ext cx="1097133" cy="7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40" idx="1"/>
            <a:endCxn id="22" idx="3"/>
          </p:cNvCxnSpPr>
          <p:nvPr/>
        </p:nvCxnSpPr>
        <p:spPr>
          <a:xfrm flipH="1">
            <a:off x="4310812" y="4860283"/>
            <a:ext cx="1097133" cy="3787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40" idx="1"/>
            <a:endCxn id="23" idx="3"/>
          </p:cNvCxnSpPr>
          <p:nvPr/>
        </p:nvCxnSpPr>
        <p:spPr>
          <a:xfrm flipH="1">
            <a:off x="4278163" y="4860283"/>
            <a:ext cx="1129782" cy="7462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40" idx="1"/>
            <a:endCxn id="24" idx="3"/>
          </p:cNvCxnSpPr>
          <p:nvPr/>
        </p:nvCxnSpPr>
        <p:spPr>
          <a:xfrm flipH="1">
            <a:off x="4261778" y="4860283"/>
            <a:ext cx="1146167" cy="10551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40" idx="1"/>
            <a:endCxn id="25" idx="3"/>
          </p:cNvCxnSpPr>
          <p:nvPr/>
        </p:nvCxnSpPr>
        <p:spPr>
          <a:xfrm flipH="1">
            <a:off x="4276409" y="4860283"/>
            <a:ext cx="1131536" cy="1422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p:cNvCxnSpPr>
            <a:stCxn id="40" idx="1"/>
            <a:endCxn id="26" idx="3"/>
          </p:cNvCxnSpPr>
          <p:nvPr/>
        </p:nvCxnSpPr>
        <p:spPr>
          <a:xfrm flipH="1">
            <a:off x="4276409" y="4860283"/>
            <a:ext cx="1131536" cy="17372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7688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42" y="174575"/>
            <a:ext cx="10647947" cy="6610939"/>
          </a:xfrm>
          <a:prstGeom prst="rect">
            <a:avLst/>
          </a:prstGeom>
        </p:spPr>
      </p:pic>
    </p:spTree>
    <p:extLst>
      <p:ext uri="{BB962C8B-B14F-4D97-AF65-F5344CB8AC3E}">
        <p14:creationId xmlns:p14="http://schemas.microsoft.com/office/powerpoint/2010/main" val="4104913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9748191" y="2373185"/>
            <a:ext cx="2270173" cy="1384995"/>
          </a:xfrm>
          <a:prstGeom prst="rect">
            <a:avLst/>
          </a:prstGeom>
        </p:spPr>
        <p:txBody>
          <a:bodyPr wrap="none">
            <a:spAutoFit/>
          </a:bodyPr>
          <a:lstStyle/>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28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2000" dirty="0">
              <a:solidFill>
                <a:schemeClr val="tx1">
                  <a:lumMod val="95000"/>
                  <a:lumOff val="5000"/>
                </a:schemeClr>
              </a:solidFill>
            </a:endParaRPr>
          </a:p>
        </p:txBody>
      </p:sp>
      <p:sp>
        <p:nvSpPr>
          <p:cNvPr id="39" name="Rectangle 38"/>
          <p:cNvSpPr/>
          <p:nvPr/>
        </p:nvSpPr>
        <p:spPr>
          <a:xfrm>
            <a:off x="6052667" y="154235"/>
            <a:ext cx="2178803" cy="480131"/>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منابع زیر زمینی</a:t>
            </a:r>
            <a:endParaRPr lang="fa-IR" sz="2800" dirty="0">
              <a:ln w="11430"/>
              <a:effectLst>
                <a:outerShdw blurRad="50800" dist="39000" dir="5460000" algn="tl">
                  <a:srgbClr val="000000">
                    <a:alpha val="38000"/>
                  </a:srgbClr>
                </a:outerShdw>
              </a:effectLst>
              <a:cs typeface="B Titr" pitchFamily="2" charset="-78"/>
            </a:endParaRPr>
          </a:p>
        </p:txBody>
      </p:sp>
      <p:sp>
        <p:nvSpPr>
          <p:cNvPr id="41" name="Rectangle 40"/>
          <p:cNvSpPr/>
          <p:nvPr/>
        </p:nvSpPr>
        <p:spPr>
          <a:xfrm>
            <a:off x="5403293" y="857089"/>
            <a:ext cx="2957862" cy="523220"/>
          </a:xfrm>
          <a:prstGeom prst="rect">
            <a:avLst/>
          </a:prstGeom>
        </p:spPr>
        <p:txBody>
          <a:bodyPr wrap="none">
            <a:spAutoFit/>
          </a:bodyPr>
          <a:lstStyle/>
          <a:p>
            <a:pPr lvl="0" rtl="1"/>
            <a:r>
              <a:rPr lang="fa-IR" sz="2800" dirty="0" smtClean="0">
                <a:cs typeface="B Titr" pitchFamily="2" charset="-78"/>
              </a:rPr>
              <a:t>ظرفیت های کشاورزی</a:t>
            </a:r>
            <a:endParaRPr lang="fa-IR" sz="2800" dirty="0">
              <a:cs typeface="B Titr" pitchFamily="2" charset="-78"/>
            </a:endParaRPr>
          </a:p>
        </p:txBody>
      </p:sp>
      <p:sp>
        <p:nvSpPr>
          <p:cNvPr id="43" name="Rectangle 42"/>
          <p:cNvSpPr/>
          <p:nvPr/>
        </p:nvSpPr>
        <p:spPr>
          <a:xfrm>
            <a:off x="6464482" y="1549746"/>
            <a:ext cx="1896673"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سوآپ سوخت</a:t>
            </a:r>
            <a:endParaRPr lang="fa-IR" sz="2800" dirty="0">
              <a:solidFill>
                <a:schemeClr val="tx1">
                  <a:lumMod val="95000"/>
                  <a:lumOff val="5000"/>
                </a:schemeClr>
              </a:solidFill>
              <a:cs typeface="B Titr" pitchFamily="2" charset="-78"/>
            </a:endParaRPr>
          </a:p>
        </p:txBody>
      </p:sp>
      <p:cxnSp>
        <p:nvCxnSpPr>
          <p:cNvPr id="45" name="Straight Arrow Connector 44"/>
          <p:cNvCxnSpPr>
            <a:stCxn id="37" idx="1"/>
            <a:endCxn id="39" idx="3"/>
          </p:cNvCxnSpPr>
          <p:nvPr/>
        </p:nvCxnSpPr>
        <p:spPr>
          <a:xfrm flipH="1" flipV="1">
            <a:off x="8231470" y="394301"/>
            <a:ext cx="1516721" cy="26713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a:stCxn id="37" idx="1"/>
            <a:endCxn id="41" idx="3"/>
          </p:cNvCxnSpPr>
          <p:nvPr/>
        </p:nvCxnSpPr>
        <p:spPr>
          <a:xfrm flipH="1" flipV="1">
            <a:off x="8361155" y="1118699"/>
            <a:ext cx="1387036" cy="19469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a:stCxn id="37" idx="1"/>
            <a:endCxn id="43" idx="3"/>
          </p:cNvCxnSpPr>
          <p:nvPr/>
        </p:nvCxnSpPr>
        <p:spPr>
          <a:xfrm flipH="1" flipV="1">
            <a:off x="8361155" y="1811356"/>
            <a:ext cx="1387036" cy="12543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Rectangle 48"/>
          <p:cNvSpPr/>
          <p:nvPr/>
        </p:nvSpPr>
        <p:spPr>
          <a:xfrm>
            <a:off x="6282258" y="2323172"/>
            <a:ext cx="2085827"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توریسم درمانی</a:t>
            </a:r>
            <a:endParaRPr lang="fa-IR" sz="2800" dirty="0">
              <a:solidFill>
                <a:schemeClr val="tx1">
                  <a:lumMod val="95000"/>
                  <a:lumOff val="5000"/>
                </a:schemeClr>
              </a:solidFill>
              <a:cs typeface="B Titr" pitchFamily="2" charset="-78"/>
            </a:endParaRPr>
          </a:p>
        </p:txBody>
      </p:sp>
      <p:sp>
        <p:nvSpPr>
          <p:cNvPr id="50" name="Rectangle 49"/>
          <p:cNvSpPr/>
          <p:nvPr/>
        </p:nvSpPr>
        <p:spPr>
          <a:xfrm>
            <a:off x="6477348" y="3150321"/>
            <a:ext cx="1923925"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تولیدات حلال</a:t>
            </a:r>
            <a:endParaRPr lang="fa-IR" sz="2800" dirty="0">
              <a:solidFill>
                <a:schemeClr val="tx1">
                  <a:lumMod val="95000"/>
                  <a:lumOff val="5000"/>
                </a:schemeClr>
              </a:solidFill>
              <a:cs typeface="B Titr" pitchFamily="2" charset="-78"/>
            </a:endParaRPr>
          </a:p>
        </p:txBody>
      </p:sp>
      <p:cxnSp>
        <p:nvCxnSpPr>
          <p:cNvPr id="51" name="Straight Arrow Connector 50"/>
          <p:cNvCxnSpPr>
            <a:stCxn id="37" idx="1"/>
            <a:endCxn id="49" idx="3"/>
          </p:cNvCxnSpPr>
          <p:nvPr/>
        </p:nvCxnSpPr>
        <p:spPr>
          <a:xfrm flipH="1" flipV="1">
            <a:off x="8368085" y="2584782"/>
            <a:ext cx="1380106" cy="480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p:cNvCxnSpPr>
            <a:stCxn id="37" idx="1"/>
            <a:endCxn id="50" idx="3"/>
          </p:cNvCxnSpPr>
          <p:nvPr/>
        </p:nvCxnSpPr>
        <p:spPr>
          <a:xfrm flipH="1">
            <a:off x="8401273" y="3065683"/>
            <a:ext cx="1346918" cy="3462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3" name="Rectangle 52"/>
          <p:cNvSpPr/>
          <p:nvPr/>
        </p:nvSpPr>
        <p:spPr>
          <a:xfrm>
            <a:off x="3963796" y="3845277"/>
            <a:ext cx="4397359" cy="461665"/>
          </a:xfrm>
          <a:prstGeom prst="rect">
            <a:avLst/>
          </a:prstGeom>
        </p:spPr>
        <p:txBody>
          <a:bodyPr wrap="none">
            <a:spAutoFit/>
          </a:bodyPr>
          <a:lstStyle/>
          <a:p>
            <a:pPr lvl="0" rtl="1"/>
            <a:r>
              <a:rPr lang="fa-IR" sz="2400" dirty="0" smtClean="0">
                <a:solidFill>
                  <a:schemeClr val="tx1">
                    <a:lumMod val="95000"/>
                    <a:lumOff val="5000"/>
                  </a:schemeClr>
                </a:solidFill>
                <a:cs typeface="B Titr" pitchFamily="2" charset="-78"/>
              </a:rPr>
              <a:t>توان فنی و مهندسی در بخش آب و برق</a:t>
            </a:r>
            <a:endParaRPr lang="fa-IR" sz="2400" dirty="0">
              <a:solidFill>
                <a:schemeClr val="tx1">
                  <a:lumMod val="95000"/>
                  <a:lumOff val="5000"/>
                </a:schemeClr>
              </a:solidFill>
              <a:cs typeface="B Titr" pitchFamily="2" charset="-78"/>
            </a:endParaRPr>
          </a:p>
        </p:txBody>
      </p:sp>
      <p:cxnSp>
        <p:nvCxnSpPr>
          <p:cNvPr id="54" name="Straight Arrow Connector 53"/>
          <p:cNvCxnSpPr>
            <a:stCxn id="37" idx="1"/>
            <a:endCxn id="53" idx="3"/>
          </p:cNvCxnSpPr>
          <p:nvPr/>
        </p:nvCxnSpPr>
        <p:spPr>
          <a:xfrm flipH="1">
            <a:off x="8361155" y="3065683"/>
            <a:ext cx="1387036" cy="10104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5" name="Rectangle 54"/>
          <p:cNvSpPr/>
          <p:nvPr/>
        </p:nvSpPr>
        <p:spPr>
          <a:xfrm>
            <a:off x="4271616" y="4778467"/>
            <a:ext cx="4129657"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دسترسی به آب های آزاد جهان</a:t>
            </a:r>
            <a:endParaRPr lang="fa-IR" sz="2800" dirty="0">
              <a:solidFill>
                <a:schemeClr val="tx1">
                  <a:lumMod val="95000"/>
                  <a:lumOff val="5000"/>
                </a:schemeClr>
              </a:solidFill>
              <a:cs typeface="B Titr" pitchFamily="2" charset="-78"/>
            </a:endParaRPr>
          </a:p>
        </p:txBody>
      </p:sp>
      <p:sp>
        <p:nvSpPr>
          <p:cNvPr id="56" name="Rectangle 55"/>
          <p:cNvSpPr/>
          <p:nvPr/>
        </p:nvSpPr>
        <p:spPr>
          <a:xfrm>
            <a:off x="4249174" y="5772712"/>
            <a:ext cx="4152099"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ظرفیت های راهبردی نفت و گاز</a:t>
            </a:r>
            <a:endParaRPr lang="fa-IR" sz="2800" dirty="0">
              <a:solidFill>
                <a:schemeClr val="tx1">
                  <a:lumMod val="95000"/>
                  <a:lumOff val="5000"/>
                </a:schemeClr>
              </a:solidFill>
              <a:cs typeface="B Titr" pitchFamily="2" charset="-78"/>
            </a:endParaRPr>
          </a:p>
        </p:txBody>
      </p:sp>
      <p:cxnSp>
        <p:nvCxnSpPr>
          <p:cNvPr id="57" name="Straight Arrow Connector 56"/>
          <p:cNvCxnSpPr>
            <a:stCxn id="37" idx="1"/>
            <a:endCxn id="55" idx="3"/>
          </p:cNvCxnSpPr>
          <p:nvPr/>
        </p:nvCxnSpPr>
        <p:spPr>
          <a:xfrm flipH="1">
            <a:off x="8401273" y="3065683"/>
            <a:ext cx="1346918" cy="19743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a:stCxn id="37" idx="1"/>
            <a:endCxn id="56" idx="3"/>
          </p:cNvCxnSpPr>
          <p:nvPr/>
        </p:nvCxnSpPr>
        <p:spPr>
          <a:xfrm flipH="1">
            <a:off x="8401273" y="3065683"/>
            <a:ext cx="1346918" cy="29686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7216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630914" y="265034"/>
            <a:ext cx="1226618"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1100" dirty="0">
              <a:solidFill>
                <a:schemeClr val="tx1">
                  <a:lumMod val="95000"/>
                  <a:lumOff val="5000"/>
                </a:schemeClr>
              </a:solidFill>
            </a:endParaRPr>
          </a:p>
        </p:txBody>
      </p:sp>
      <p:sp>
        <p:nvSpPr>
          <p:cNvPr id="39" name="Rectangle 38"/>
          <p:cNvSpPr/>
          <p:nvPr/>
        </p:nvSpPr>
        <p:spPr>
          <a:xfrm>
            <a:off x="8013814" y="265034"/>
            <a:ext cx="2178803" cy="480131"/>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منابع زیر زمینی</a:t>
            </a:r>
            <a:endParaRPr lang="fa-IR" sz="2800" dirty="0">
              <a:ln w="11430"/>
              <a:effectLst>
                <a:outerShdw blurRad="50800" dist="39000" dir="5460000" algn="tl">
                  <a:srgbClr val="000000">
                    <a:alpha val="38000"/>
                  </a:srgbClr>
                </a:outerShdw>
              </a:effectLst>
              <a:cs typeface="B Titr" pitchFamily="2" charset="-78"/>
            </a:endParaRPr>
          </a:p>
        </p:txBody>
      </p:sp>
      <p:sp>
        <p:nvSpPr>
          <p:cNvPr id="4" name="TextBox 3"/>
          <p:cNvSpPr txBox="1"/>
          <p:nvPr/>
        </p:nvSpPr>
        <p:spPr>
          <a:xfrm>
            <a:off x="371802" y="1167048"/>
            <a:ext cx="1152743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ایران جزء 10 کشور اول جهان و کشور اول منطقه جنوب غرب آسیا و شمال آفریقا از نظر داشتن منابع معدنی است.( 7% ذخایر شناخته شده مواد معدنی جهان در ایران است).</a:t>
            </a:r>
          </a:p>
          <a:p>
            <a:pPr algn="justLow"/>
            <a:r>
              <a:rPr lang="fa-IR" sz="3200" b="1" dirty="0" smtClean="0">
                <a:cs typeface="B Badr" panose="00000400000000000000" pitchFamily="2" charset="-78"/>
              </a:rPr>
              <a:t>سنگ آهن، سرب، روی، مس، تیتان، اورانیم، طلا، انواع سنگ های تزئینی و نماو... </a:t>
            </a:r>
          </a:p>
          <a:p>
            <a:pPr algn="justLow"/>
            <a:r>
              <a:rPr lang="fa-IR" sz="3200" b="1" dirty="0" smtClean="0">
                <a:cs typeface="B Badr" panose="00000400000000000000" pitchFamily="2" charset="-78"/>
              </a:rPr>
              <a:t>تا کنون 6هزار معدن با 70 نوع ماده معدنی در کشور شناسایی شده است.</a:t>
            </a:r>
            <a:endParaRPr lang="fa-IR" sz="3200" b="1" dirty="0">
              <a:cs typeface="B Badr" panose="00000400000000000000" pitchFamily="2" charset="-78"/>
            </a:endParaRPr>
          </a:p>
        </p:txBody>
      </p:sp>
    </p:spTree>
    <p:extLst>
      <p:ext uri="{BB962C8B-B14F-4D97-AF65-F5344CB8AC3E}">
        <p14:creationId xmlns:p14="http://schemas.microsoft.com/office/powerpoint/2010/main" val="18218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667009" y="248812"/>
            <a:ext cx="1226618"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1100" dirty="0">
              <a:solidFill>
                <a:schemeClr val="tx1">
                  <a:lumMod val="95000"/>
                  <a:lumOff val="5000"/>
                </a:schemeClr>
              </a:solidFill>
            </a:endParaRPr>
          </a:p>
        </p:txBody>
      </p:sp>
      <p:sp>
        <p:nvSpPr>
          <p:cNvPr id="41" name="Rectangle 40"/>
          <p:cNvSpPr/>
          <p:nvPr/>
        </p:nvSpPr>
        <p:spPr>
          <a:xfrm>
            <a:off x="7183967" y="248812"/>
            <a:ext cx="2957862" cy="523220"/>
          </a:xfrm>
          <a:prstGeom prst="rect">
            <a:avLst/>
          </a:prstGeom>
        </p:spPr>
        <p:txBody>
          <a:bodyPr wrap="none">
            <a:spAutoFit/>
          </a:bodyPr>
          <a:lstStyle/>
          <a:p>
            <a:pPr lvl="0" rtl="1"/>
            <a:r>
              <a:rPr lang="fa-IR" sz="2800" dirty="0" smtClean="0">
                <a:cs typeface="B Titr" pitchFamily="2" charset="-78"/>
              </a:rPr>
              <a:t>ظرفیت های کشاورزی</a:t>
            </a:r>
            <a:endParaRPr lang="fa-IR" sz="2800" dirty="0">
              <a:cs typeface="B Titr" pitchFamily="2" charset="-78"/>
            </a:endParaRPr>
          </a:p>
        </p:txBody>
      </p:sp>
      <p:sp>
        <p:nvSpPr>
          <p:cNvPr id="4" name="TextBox 3"/>
          <p:cNvSpPr txBox="1"/>
          <p:nvPr/>
        </p:nvSpPr>
        <p:spPr>
          <a:xfrm>
            <a:off x="371802" y="1167048"/>
            <a:ext cx="11527430" cy="550920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وجود شرایط آب و هوایی 4 فصل و موقعیت جغرافیایی ایران بستر مناسبی برای افزایش تولید محصولات کشاورزی برای تامین نیازهای داخلی و صادرات را فراهم کرده است.</a:t>
            </a:r>
          </a:p>
          <a:p>
            <a:pPr algn="justLow"/>
            <a:r>
              <a:rPr lang="fa-IR" sz="3200" b="1" dirty="0" smtClean="0">
                <a:cs typeface="B Badr" panose="00000400000000000000" pitchFamily="2" charset="-78"/>
              </a:rPr>
              <a:t>ایران در بین 7 کشور جهان در تولید 22 محصول کشاورزی است.</a:t>
            </a:r>
          </a:p>
          <a:p>
            <a:pPr algn="justLow"/>
            <a:r>
              <a:rPr lang="fa-IR" sz="3200" b="1" dirty="0" smtClean="0">
                <a:cs typeface="B Badr" panose="00000400000000000000" pitchFamily="2" charset="-78"/>
              </a:rPr>
              <a:t>رتبه جهانی ایران:</a:t>
            </a:r>
          </a:p>
          <a:p>
            <a:pPr algn="justLow"/>
            <a:r>
              <a:rPr lang="fa-IR" sz="3200" b="1" dirty="0" smtClean="0">
                <a:cs typeface="B Badr" panose="00000400000000000000" pitchFamily="2" charset="-78"/>
              </a:rPr>
              <a:t>دومین تولید کننده خرما و زردآلو</a:t>
            </a:r>
          </a:p>
          <a:p>
            <a:pPr algn="justLow"/>
            <a:r>
              <a:rPr lang="fa-IR" sz="3200" b="1" dirty="0" smtClean="0">
                <a:cs typeface="B Badr" panose="00000400000000000000" pitchFamily="2" charset="-78"/>
              </a:rPr>
              <a:t>سومین تولید کننده بادام، گیلاس، خیار و هندوانه</a:t>
            </a:r>
          </a:p>
          <a:p>
            <a:pPr algn="justLow"/>
            <a:r>
              <a:rPr lang="fa-IR" sz="3200" b="1" dirty="0" smtClean="0">
                <a:cs typeface="B Badr" panose="00000400000000000000" pitchFamily="2" charset="-78"/>
              </a:rPr>
              <a:t>چهارمین تولید کننده سیب، گردو و صمغ طبیعی</a:t>
            </a:r>
          </a:p>
          <a:p>
            <a:pPr algn="justLow"/>
            <a:r>
              <a:rPr lang="fa-IR" sz="3200" b="1" dirty="0" smtClean="0">
                <a:cs typeface="B Badr" panose="00000400000000000000" pitchFamily="2" charset="-78"/>
              </a:rPr>
              <a:t>پنجمین تولید کننده پیله کرم ابریشم و انجیر</a:t>
            </a:r>
          </a:p>
          <a:p>
            <a:pPr algn="justLow"/>
            <a:r>
              <a:rPr lang="fa-IR" sz="3200" b="1" dirty="0" smtClean="0">
                <a:cs typeface="B Badr" panose="00000400000000000000" pitchFamily="2" charset="-78"/>
              </a:rPr>
              <a:t>ششمین تولید کننده هلو، لیموترش و پیاز</a:t>
            </a:r>
          </a:p>
          <a:p>
            <a:pPr algn="justLow"/>
            <a:r>
              <a:rPr lang="fa-IR" sz="3200" b="1" dirty="0" smtClean="0">
                <a:cs typeface="B Badr" panose="00000400000000000000" pitchFamily="2" charset="-78"/>
              </a:rPr>
              <a:t>هفتمین تولید کننده گوجه فرنگی، فندق، پرتقال، آلو، کیوی و نعناع</a:t>
            </a:r>
          </a:p>
          <a:p>
            <a:pPr algn="justLow"/>
            <a:r>
              <a:rPr lang="fa-IR" sz="3200" b="1" dirty="0" smtClean="0">
                <a:cs typeface="B Badr" panose="00000400000000000000" pitchFamily="2" charset="-78"/>
              </a:rPr>
              <a:t>یازدهمین تولید کننده عسل</a:t>
            </a:r>
            <a:endParaRPr lang="fa-IR" sz="3200" b="1" dirty="0">
              <a:cs typeface="B Badr" panose="00000400000000000000" pitchFamily="2" charset="-78"/>
            </a:endParaRPr>
          </a:p>
        </p:txBody>
      </p:sp>
    </p:spTree>
    <p:extLst>
      <p:ext uri="{BB962C8B-B14F-4D97-AF65-F5344CB8AC3E}">
        <p14:creationId xmlns:p14="http://schemas.microsoft.com/office/powerpoint/2010/main" val="343308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654976" y="333194"/>
            <a:ext cx="1226618"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1100" dirty="0">
              <a:solidFill>
                <a:schemeClr val="tx1">
                  <a:lumMod val="95000"/>
                  <a:lumOff val="5000"/>
                </a:schemeClr>
              </a:solidFill>
            </a:endParaRPr>
          </a:p>
        </p:txBody>
      </p:sp>
      <p:sp>
        <p:nvSpPr>
          <p:cNvPr id="43" name="Rectangle 42"/>
          <p:cNvSpPr/>
          <p:nvPr/>
        </p:nvSpPr>
        <p:spPr>
          <a:xfrm>
            <a:off x="8209061" y="179306"/>
            <a:ext cx="1896673"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سوآپ سوخت</a:t>
            </a:r>
            <a:endParaRPr lang="fa-IR" sz="2800" dirty="0">
              <a:solidFill>
                <a:schemeClr val="tx1">
                  <a:lumMod val="95000"/>
                  <a:lumOff val="5000"/>
                </a:schemeClr>
              </a:solidFill>
              <a:cs typeface="B Titr" pitchFamily="2" charset="-78"/>
            </a:endParaRPr>
          </a:p>
        </p:txBody>
      </p:sp>
      <p:sp>
        <p:nvSpPr>
          <p:cNvPr id="4" name="TextBox 3"/>
          <p:cNvSpPr txBox="1"/>
          <p:nvPr/>
        </p:nvSpPr>
        <p:spPr>
          <a:xfrm>
            <a:off x="371802" y="1167048"/>
            <a:ext cx="1152743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به معنی تحویل گرفتن نفت در شمال کشور از آذربایجان، ترکمنستان، قزاقستان و عراق و تحویل دادن نفت با همان کیفیت در جنوب کشور به خریداران نفت این کشورها.</a:t>
            </a:r>
          </a:p>
          <a:p>
            <a:pPr algn="justLow"/>
            <a:r>
              <a:rPr lang="fa-IR" sz="3200" b="1" dirty="0" smtClean="0">
                <a:cs typeface="B Badr" panose="00000400000000000000" pitchFamily="2" charset="-78"/>
              </a:rPr>
              <a:t>نرخ سوآپ نفت به تازگی 25 دلار در هر تن فرآورده نفتی شده است.</a:t>
            </a:r>
          </a:p>
          <a:p>
            <a:pPr algn="justLow"/>
            <a:r>
              <a:rPr lang="fa-IR" sz="3200" b="1" dirty="0" smtClean="0">
                <a:cs typeface="B Badr" panose="00000400000000000000" pitchFamily="2" charset="-78"/>
              </a:rPr>
              <a:t>سوخت دریافتی در شمال کشور را برای مصرف استفاده می کنیم و از انتقال از جنوب کشور به شمال بی نیاز می شویم.</a:t>
            </a:r>
            <a:endParaRPr lang="fa-IR" sz="3200" b="1" dirty="0">
              <a:cs typeface="B Badr" panose="00000400000000000000" pitchFamily="2" charset="-78"/>
            </a:endParaRPr>
          </a:p>
        </p:txBody>
      </p:sp>
    </p:spTree>
    <p:extLst>
      <p:ext uri="{BB962C8B-B14F-4D97-AF65-F5344CB8AC3E}">
        <p14:creationId xmlns:p14="http://schemas.microsoft.com/office/powerpoint/2010/main" val="335260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744391" y="291722"/>
            <a:ext cx="1226618"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1100" dirty="0">
              <a:solidFill>
                <a:schemeClr val="tx1">
                  <a:lumMod val="95000"/>
                  <a:lumOff val="5000"/>
                </a:schemeClr>
              </a:solidFill>
            </a:endParaRPr>
          </a:p>
        </p:txBody>
      </p:sp>
      <p:sp>
        <p:nvSpPr>
          <p:cNvPr id="49" name="Rectangle 48"/>
          <p:cNvSpPr/>
          <p:nvPr/>
        </p:nvSpPr>
        <p:spPr>
          <a:xfrm>
            <a:off x="8171216" y="137834"/>
            <a:ext cx="2085827"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توریسم درمانی</a:t>
            </a:r>
            <a:endParaRPr lang="fa-IR" sz="2800" dirty="0">
              <a:solidFill>
                <a:schemeClr val="tx1">
                  <a:lumMod val="95000"/>
                  <a:lumOff val="5000"/>
                </a:schemeClr>
              </a:solidFill>
              <a:cs typeface="B Titr" pitchFamily="2" charset="-78"/>
            </a:endParaRPr>
          </a:p>
        </p:txBody>
      </p:sp>
      <p:sp>
        <p:nvSpPr>
          <p:cNvPr id="4" name="TextBox 3"/>
          <p:cNvSpPr txBox="1"/>
          <p:nvPr/>
        </p:nvSpPr>
        <p:spPr>
          <a:xfrm>
            <a:off x="371802" y="1167048"/>
            <a:ext cx="1152743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از این راه می توان سالانه 3 میلیارد دلار درآمد کسب نمود. می توان 400هزار شغل ایجاد کرد.</a:t>
            </a:r>
            <a:endParaRPr lang="fa-IR" sz="3200" b="1" dirty="0">
              <a:cs typeface="B Badr" panose="00000400000000000000" pitchFamily="2" charset="-78"/>
            </a:endParaRPr>
          </a:p>
        </p:txBody>
      </p:sp>
    </p:spTree>
    <p:extLst>
      <p:ext uri="{BB962C8B-B14F-4D97-AF65-F5344CB8AC3E}">
        <p14:creationId xmlns:p14="http://schemas.microsoft.com/office/powerpoint/2010/main" val="47759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717979" y="303753"/>
            <a:ext cx="1375697" cy="830997"/>
          </a:xfrm>
          <a:prstGeom prst="rect">
            <a:avLst/>
          </a:prstGeom>
        </p:spPr>
        <p:txBody>
          <a:bodyPr wrap="none">
            <a:spAutoFit/>
          </a:bodyPr>
          <a:lstStyle/>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16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1200" dirty="0">
              <a:solidFill>
                <a:schemeClr val="tx1">
                  <a:lumMod val="95000"/>
                  <a:lumOff val="5000"/>
                </a:schemeClr>
              </a:solidFill>
            </a:endParaRPr>
          </a:p>
        </p:txBody>
      </p:sp>
      <p:sp>
        <p:nvSpPr>
          <p:cNvPr id="50" name="Rectangle 49"/>
          <p:cNvSpPr/>
          <p:nvPr/>
        </p:nvSpPr>
        <p:spPr>
          <a:xfrm>
            <a:off x="8185832" y="42143"/>
            <a:ext cx="1923925"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تولیدات حلال</a:t>
            </a:r>
            <a:endParaRPr lang="fa-IR" sz="2800" dirty="0">
              <a:solidFill>
                <a:schemeClr val="tx1">
                  <a:lumMod val="95000"/>
                  <a:lumOff val="5000"/>
                </a:schemeClr>
              </a:solidFill>
              <a:cs typeface="B Titr" pitchFamily="2" charset="-78"/>
            </a:endParaRPr>
          </a:p>
        </p:txBody>
      </p:sp>
      <p:sp>
        <p:nvSpPr>
          <p:cNvPr id="4" name="TextBox 3"/>
          <p:cNvSpPr txBox="1"/>
          <p:nvPr/>
        </p:nvSpPr>
        <p:spPr>
          <a:xfrm>
            <a:off x="371802" y="1167048"/>
            <a:ext cx="1152743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محصولات غذایی حلال اولین بار در کشور مالزی مورد توجه قرار گرفت.حلال این روزها نام یک برند و نشان تجاری است. حلال فود مبتنی بر انتخاب غذا بر اساس شریعت استوار است.</a:t>
            </a:r>
          </a:p>
          <a:p>
            <a:pPr algn="justLow"/>
            <a:r>
              <a:rPr lang="fa-IR" sz="3200" b="1" dirty="0" smtClean="0">
                <a:cs typeface="B Badr" panose="00000400000000000000" pitchFamily="2" charset="-78"/>
              </a:rPr>
              <a:t>بازار محصولات غذایی حلال در اروپا دارای ارزشی معادل با 100 میلیارد دلار تخمین زده شده است. این میزان در بازار جهانی معادل 640 میلیارد دلار برآورد شده است.</a:t>
            </a:r>
            <a:endParaRPr lang="fa-IR" sz="3200" b="1" dirty="0">
              <a:cs typeface="B Badr" panose="00000400000000000000" pitchFamily="2" charset="-78"/>
            </a:endParaRPr>
          </a:p>
        </p:txBody>
      </p:sp>
    </p:spTree>
    <p:extLst>
      <p:ext uri="{BB962C8B-B14F-4D97-AF65-F5344CB8AC3E}">
        <p14:creationId xmlns:p14="http://schemas.microsoft.com/office/powerpoint/2010/main" val="140109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11435" y="285841"/>
            <a:ext cx="1077539" cy="646331"/>
          </a:xfrm>
          <a:prstGeom prst="rect">
            <a:avLst/>
          </a:prstGeom>
        </p:spPr>
        <p:txBody>
          <a:bodyPr wrap="none">
            <a:spAutoFit/>
          </a:bodyPr>
          <a:lstStyle/>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1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1050" dirty="0">
              <a:solidFill>
                <a:schemeClr val="tx1">
                  <a:lumMod val="95000"/>
                  <a:lumOff val="5000"/>
                </a:schemeClr>
              </a:solidFill>
            </a:endParaRPr>
          </a:p>
        </p:txBody>
      </p:sp>
      <p:sp>
        <p:nvSpPr>
          <p:cNvPr id="53" name="Rectangle 52"/>
          <p:cNvSpPr/>
          <p:nvPr/>
        </p:nvSpPr>
        <p:spPr>
          <a:xfrm>
            <a:off x="5936975" y="285841"/>
            <a:ext cx="4397359" cy="461665"/>
          </a:xfrm>
          <a:prstGeom prst="rect">
            <a:avLst/>
          </a:prstGeom>
        </p:spPr>
        <p:txBody>
          <a:bodyPr wrap="none">
            <a:spAutoFit/>
          </a:bodyPr>
          <a:lstStyle/>
          <a:p>
            <a:pPr lvl="0" rtl="1"/>
            <a:r>
              <a:rPr lang="fa-IR" sz="2400" dirty="0" smtClean="0">
                <a:solidFill>
                  <a:schemeClr val="tx1">
                    <a:lumMod val="95000"/>
                    <a:lumOff val="5000"/>
                  </a:schemeClr>
                </a:solidFill>
                <a:cs typeface="B Titr" pitchFamily="2" charset="-78"/>
              </a:rPr>
              <a:t>توان فنی و مهندسی در بخش آب و برق</a:t>
            </a:r>
            <a:endParaRPr lang="fa-IR" sz="2400" dirty="0">
              <a:solidFill>
                <a:schemeClr val="tx1">
                  <a:lumMod val="95000"/>
                  <a:lumOff val="5000"/>
                </a:schemeClr>
              </a:solidFill>
              <a:cs typeface="B Titr" pitchFamily="2" charset="-78"/>
            </a:endParaRPr>
          </a:p>
        </p:txBody>
      </p:sp>
      <p:sp>
        <p:nvSpPr>
          <p:cNvPr id="4" name="TextBox 3"/>
          <p:cNvSpPr txBox="1"/>
          <p:nvPr/>
        </p:nvSpPr>
        <p:spPr>
          <a:xfrm>
            <a:off x="371802" y="1167048"/>
            <a:ext cx="1152743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صنعت آب و برق در ایران پس از انقلاب اسلامی به 95درصد خودکفایی در تامین تجهیزات رسیده است.</a:t>
            </a:r>
          </a:p>
          <a:p>
            <a:pPr algn="justLow"/>
            <a:r>
              <a:rPr lang="fa-IR" sz="3200" b="1" dirty="0" smtClean="0">
                <a:cs typeface="B Badr" panose="00000400000000000000" pitchFamily="2" charset="-78"/>
              </a:rPr>
              <a:t>خدمات فنی و مهندسی شرکت های تابعه وزارت نیرو به بیش از 40 کشور جهان صادر می شود.</a:t>
            </a:r>
            <a:endParaRPr lang="fa-IR" sz="3200" b="1" dirty="0">
              <a:cs typeface="B Badr" panose="00000400000000000000" pitchFamily="2" charset="-78"/>
            </a:endParaRPr>
          </a:p>
        </p:txBody>
      </p:sp>
    </p:spTree>
    <p:extLst>
      <p:ext uri="{BB962C8B-B14F-4D97-AF65-F5344CB8AC3E}">
        <p14:creationId xmlns:p14="http://schemas.microsoft.com/office/powerpoint/2010/main" val="373303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739198" y="291722"/>
            <a:ext cx="1226618"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1100" dirty="0">
              <a:solidFill>
                <a:schemeClr val="tx1">
                  <a:lumMod val="95000"/>
                  <a:lumOff val="5000"/>
                </a:schemeClr>
              </a:solidFill>
            </a:endParaRPr>
          </a:p>
        </p:txBody>
      </p:sp>
      <p:sp>
        <p:nvSpPr>
          <p:cNvPr id="55" name="Rectangle 54"/>
          <p:cNvSpPr/>
          <p:nvPr/>
        </p:nvSpPr>
        <p:spPr>
          <a:xfrm>
            <a:off x="6052290" y="137834"/>
            <a:ext cx="4129657"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دسترسی به آب های آزاد جهان</a:t>
            </a:r>
            <a:endParaRPr lang="fa-IR" sz="2800" dirty="0">
              <a:solidFill>
                <a:schemeClr val="tx1">
                  <a:lumMod val="95000"/>
                  <a:lumOff val="5000"/>
                </a:schemeClr>
              </a:solidFill>
              <a:cs typeface="B Titr" pitchFamily="2" charset="-78"/>
            </a:endParaRPr>
          </a:p>
        </p:txBody>
      </p:sp>
      <p:sp>
        <p:nvSpPr>
          <p:cNvPr id="4" name="TextBox 3"/>
          <p:cNvSpPr txBox="1"/>
          <p:nvPr/>
        </p:nvSpPr>
        <p:spPr>
          <a:xfrm>
            <a:off x="371802" y="1167048"/>
            <a:ext cx="1152743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همسایگی با 15 کشور که با 12 کشور مرز دریایی داریم.</a:t>
            </a:r>
          </a:p>
          <a:p>
            <a:pPr algn="justLow"/>
            <a:r>
              <a:rPr lang="fa-IR" sz="3200" b="1" dirty="0" smtClean="0">
                <a:cs typeface="B Badr" panose="00000400000000000000" pitchFamily="2" charset="-78"/>
              </a:rPr>
              <a:t>سه حوزه دریایی خزر، خلیج فارس و دریای عمان موقعیت ایران را با اهمیت کرده است.</a:t>
            </a:r>
            <a:endParaRPr lang="fa-IR" sz="3200" b="1" dirty="0">
              <a:cs typeface="B Badr" panose="00000400000000000000" pitchFamily="2" charset="-78"/>
            </a:endParaRPr>
          </a:p>
        </p:txBody>
      </p:sp>
    </p:spTree>
    <p:extLst>
      <p:ext uri="{BB962C8B-B14F-4D97-AF65-F5344CB8AC3E}">
        <p14:creationId xmlns:p14="http://schemas.microsoft.com/office/powerpoint/2010/main" val="183307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24579" cy="6970164"/>
          </a:xfrm>
          <a:prstGeom prst="rect">
            <a:avLst/>
          </a:prstGeom>
        </p:spPr>
      </p:pic>
      <p:sp>
        <p:nvSpPr>
          <p:cNvPr id="13" name="Rectangle 12"/>
          <p:cNvSpPr/>
          <p:nvPr/>
        </p:nvSpPr>
        <p:spPr>
          <a:xfrm>
            <a:off x="9810753" y="2568636"/>
            <a:ext cx="2241319" cy="1077218"/>
          </a:xfrm>
          <a:prstGeom prst="rect">
            <a:avLst/>
          </a:prstGeom>
        </p:spPr>
        <p:txBody>
          <a:bodyPr wrap="none">
            <a:spAutoFit/>
          </a:bodyPr>
          <a:lstStyle/>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کلیات </a:t>
            </a:r>
          </a:p>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2400" dirty="0">
              <a:solidFill>
                <a:schemeClr val="tx1">
                  <a:lumMod val="95000"/>
                  <a:lumOff val="5000"/>
                </a:schemeClr>
              </a:solidFill>
            </a:endParaRPr>
          </a:p>
        </p:txBody>
      </p:sp>
      <p:sp>
        <p:nvSpPr>
          <p:cNvPr id="15" name="Rectangle 14"/>
          <p:cNvSpPr/>
          <p:nvPr/>
        </p:nvSpPr>
        <p:spPr>
          <a:xfrm>
            <a:off x="5077427" y="505770"/>
            <a:ext cx="3728906" cy="490904"/>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مفهوم شناسی جنگ اقتصادی</a:t>
            </a:r>
            <a:endParaRPr lang="fa-IR" sz="2800" dirty="0">
              <a:ln w="11430"/>
              <a:effectLst>
                <a:outerShdw blurRad="50800" dist="39000" dir="5460000" algn="tl">
                  <a:srgbClr val="000000">
                    <a:alpha val="38000"/>
                  </a:srgbClr>
                </a:outerShdw>
              </a:effectLst>
              <a:cs typeface="B Titr" pitchFamily="2" charset="-78"/>
            </a:endParaRPr>
          </a:p>
        </p:txBody>
      </p:sp>
      <p:sp>
        <p:nvSpPr>
          <p:cNvPr id="16" name="Rectangle 15"/>
          <p:cNvSpPr/>
          <p:nvPr/>
        </p:nvSpPr>
        <p:spPr>
          <a:xfrm>
            <a:off x="4210203" y="1831944"/>
            <a:ext cx="4596130" cy="523220"/>
          </a:xfrm>
          <a:prstGeom prst="rect">
            <a:avLst/>
          </a:prstGeom>
        </p:spPr>
        <p:txBody>
          <a:bodyPr wrap="none">
            <a:spAutoFit/>
          </a:bodyPr>
          <a:lstStyle/>
          <a:p>
            <a:pPr lvl="0" rtl="1"/>
            <a:r>
              <a:rPr lang="fa-IR" sz="2800" dirty="0" smtClean="0">
                <a:cs typeface="B Titr" pitchFamily="2" charset="-78"/>
              </a:rPr>
              <a:t>تمایز جنگ اقتصادی با مفاهیم مشابه</a:t>
            </a:r>
            <a:endParaRPr lang="fa-IR" sz="2800" dirty="0">
              <a:cs typeface="B Titr" pitchFamily="2" charset="-78"/>
            </a:endParaRPr>
          </a:p>
        </p:txBody>
      </p:sp>
      <p:sp>
        <p:nvSpPr>
          <p:cNvPr id="17" name="Rectangle 16"/>
          <p:cNvSpPr/>
          <p:nvPr/>
        </p:nvSpPr>
        <p:spPr>
          <a:xfrm>
            <a:off x="5992742" y="3910199"/>
            <a:ext cx="2813591"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پیشینه جنگ اقتصادی</a:t>
            </a:r>
            <a:endParaRPr lang="fa-IR" sz="2800" dirty="0">
              <a:solidFill>
                <a:schemeClr val="tx1">
                  <a:lumMod val="95000"/>
                  <a:lumOff val="5000"/>
                </a:schemeClr>
              </a:solidFill>
              <a:cs typeface="B Titr" pitchFamily="2" charset="-78"/>
            </a:endParaRPr>
          </a:p>
        </p:txBody>
      </p:sp>
      <p:sp>
        <p:nvSpPr>
          <p:cNvPr id="18" name="Rectangle 17"/>
          <p:cNvSpPr/>
          <p:nvPr/>
        </p:nvSpPr>
        <p:spPr>
          <a:xfrm>
            <a:off x="3721288" y="5236373"/>
            <a:ext cx="5085045" cy="523220"/>
          </a:xfrm>
          <a:prstGeom prst="rect">
            <a:avLst/>
          </a:prstGeom>
        </p:spPr>
        <p:txBody>
          <a:bodyPr wrap="none">
            <a:spAutoFit/>
          </a:bodyPr>
          <a:lstStyle/>
          <a:p>
            <a:pPr lvl="0"/>
            <a:r>
              <a:rPr lang="fa-IR" sz="2800" dirty="0">
                <a:solidFill>
                  <a:schemeClr val="tx1">
                    <a:lumMod val="95000"/>
                    <a:lumOff val="5000"/>
                  </a:schemeClr>
                </a:solidFill>
                <a:cs typeface="B Titr" pitchFamily="2" charset="-78"/>
              </a:rPr>
              <a:t>پیشینه جنگ </a:t>
            </a:r>
            <a:r>
              <a:rPr lang="fa-IR" sz="2800" dirty="0" smtClean="0">
                <a:solidFill>
                  <a:schemeClr val="tx1">
                    <a:lumMod val="95000"/>
                    <a:lumOff val="5000"/>
                  </a:schemeClr>
                </a:solidFill>
                <a:cs typeface="B Titr" pitchFamily="2" charset="-78"/>
              </a:rPr>
              <a:t>اقتصادی آمریکا علیه ایران</a:t>
            </a:r>
            <a:endParaRPr lang="fa-IR" sz="2800" dirty="0">
              <a:solidFill>
                <a:schemeClr val="tx1">
                  <a:lumMod val="95000"/>
                  <a:lumOff val="5000"/>
                </a:schemeClr>
              </a:solidFill>
              <a:cs typeface="B Titr" pitchFamily="2" charset="-78"/>
            </a:endParaRPr>
          </a:p>
        </p:txBody>
      </p:sp>
      <p:cxnSp>
        <p:nvCxnSpPr>
          <p:cNvPr id="19" name="Straight Arrow Connector 18"/>
          <p:cNvCxnSpPr>
            <a:stCxn id="13" idx="1"/>
            <a:endCxn id="15" idx="3"/>
          </p:cNvCxnSpPr>
          <p:nvPr/>
        </p:nvCxnSpPr>
        <p:spPr>
          <a:xfrm flipH="1" flipV="1">
            <a:off x="8806333" y="751222"/>
            <a:ext cx="1004420" cy="23560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3" idx="1"/>
            <a:endCxn id="16" idx="3"/>
          </p:cNvCxnSpPr>
          <p:nvPr/>
        </p:nvCxnSpPr>
        <p:spPr>
          <a:xfrm flipH="1" flipV="1">
            <a:off x="8806333" y="2093554"/>
            <a:ext cx="1004420" cy="1013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3" idx="1"/>
            <a:endCxn id="17" idx="3"/>
          </p:cNvCxnSpPr>
          <p:nvPr/>
        </p:nvCxnSpPr>
        <p:spPr>
          <a:xfrm flipH="1">
            <a:off x="8806333" y="3107245"/>
            <a:ext cx="1004420" cy="10645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3" idx="1"/>
            <a:endCxn id="18" idx="3"/>
          </p:cNvCxnSpPr>
          <p:nvPr/>
        </p:nvCxnSpPr>
        <p:spPr>
          <a:xfrm flipH="1">
            <a:off x="8806333" y="3107245"/>
            <a:ext cx="1004420" cy="23907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155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720328" y="262811"/>
            <a:ext cx="1226618" cy="738664"/>
          </a:xfrm>
          <a:prstGeom prst="rect">
            <a:avLst/>
          </a:prstGeom>
        </p:spPr>
        <p:txBody>
          <a:bodyPr wrap="none">
            <a:spAutoFit/>
          </a:bodyPr>
          <a:lstStyle/>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ظرفیت های </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اقتصادی</a:t>
            </a:r>
          </a:p>
          <a:p>
            <a:pPr algn="ctr" rtl="1"/>
            <a:r>
              <a:rPr lang="fa-IR" sz="14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جمهوری اسلامی</a:t>
            </a:r>
            <a:endParaRPr lang="fa-IR" sz="1100" dirty="0">
              <a:solidFill>
                <a:schemeClr val="tx1">
                  <a:lumMod val="95000"/>
                  <a:lumOff val="5000"/>
                </a:schemeClr>
              </a:solidFill>
            </a:endParaRPr>
          </a:p>
        </p:txBody>
      </p:sp>
      <p:sp>
        <p:nvSpPr>
          <p:cNvPr id="56" name="Rectangle 55"/>
          <p:cNvSpPr/>
          <p:nvPr/>
        </p:nvSpPr>
        <p:spPr>
          <a:xfrm>
            <a:off x="6077975" y="262811"/>
            <a:ext cx="4152099"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ظرفیت های راهبردی نفت و گاز</a:t>
            </a:r>
            <a:endParaRPr lang="fa-IR" sz="2800" dirty="0">
              <a:solidFill>
                <a:schemeClr val="tx1">
                  <a:lumMod val="95000"/>
                  <a:lumOff val="5000"/>
                </a:schemeClr>
              </a:solidFill>
              <a:cs typeface="B Titr" pitchFamily="2" charset="-78"/>
            </a:endParaRPr>
          </a:p>
        </p:txBody>
      </p:sp>
      <p:sp>
        <p:nvSpPr>
          <p:cNvPr id="4" name="TextBox 3"/>
          <p:cNvSpPr txBox="1"/>
          <p:nvPr/>
        </p:nvSpPr>
        <p:spPr>
          <a:xfrm>
            <a:off x="371802" y="1167048"/>
            <a:ext cx="1152743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fa-IR" sz="3200" b="1" dirty="0" smtClean="0">
                <a:cs typeface="B Badr" panose="00000400000000000000" pitchFamily="2" charset="-78"/>
              </a:rPr>
              <a:t>نفت وگاز طبیعی، مهم ترین منابع تامین انرژی مورد نیاز بشر امروز</a:t>
            </a:r>
          </a:p>
          <a:p>
            <a:pPr algn="justLow"/>
            <a:r>
              <a:rPr lang="fa-IR" sz="3200" b="1" dirty="0" smtClean="0">
                <a:cs typeface="B Badr" panose="00000400000000000000" pitchFamily="2" charset="-78"/>
              </a:rPr>
              <a:t>45 درصد انرژی مورد نیاز جهان را نفت خام و 25 درصد آن را گاز طبیعی تشکیل می دهد.</a:t>
            </a:r>
          </a:p>
          <a:p>
            <a:pPr algn="justLow"/>
            <a:r>
              <a:rPr lang="fa-IR" sz="3200" b="1" dirty="0">
                <a:cs typeface="B Badr" panose="00000400000000000000" pitchFamily="2" charset="-78"/>
              </a:rPr>
              <a:t> </a:t>
            </a:r>
            <a:endParaRPr lang="fa-IR" sz="3200" b="1" dirty="0" smtClean="0">
              <a:cs typeface="B Badr" panose="00000400000000000000" pitchFamily="2" charset="-78"/>
            </a:endParaRPr>
          </a:p>
          <a:p>
            <a:pPr algn="justLow"/>
            <a:r>
              <a:rPr lang="fa-IR" sz="3200" b="1" dirty="0" smtClean="0">
                <a:cs typeface="B Badr" panose="00000400000000000000" pitchFamily="2" charset="-78"/>
              </a:rPr>
              <a:t>9 درصد ذخایر نفتی دنیا  و 18درصد ذخایر گاز دنیا در ایران قرار دارد.</a:t>
            </a:r>
            <a:endParaRPr lang="fa-IR" sz="3200" b="1" dirty="0">
              <a:cs typeface="B Badr" panose="00000400000000000000" pitchFamily="2" charset="-78"/>
            </a:endParaRPr>
          </a:p>
        </p:txBody>
      </p:sp>
    </p:spTree>
    <p:extLst>
      <p:ext uri="{BB962C8B-B14F-4D97-AF65-F5344CB8AC3E}">
        <p14:creationId xmlns:p14="http://schemas.microsoft.com/office/powerpoint/2010/main" val="390548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7" y="-151035"/>
            <a:ext cx="7255042" cy="7039439"/>
          </a:xfrm>
          <a:prstGeom prst="rect">
            <a:avLst/>
          </a:prstGeom>
        </p:spPr>
      </p:pic>
    </p:spTree>
    <p:extLst>
      <p:ext uri="{BB962C8B-B14F-4D97-AF65-F5344CB8AC3E}">
        <p14:creationId xmlns:p14="http://schemas.microsoft.com/office/powerpoint/2010/main" val="409226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76837" y="338031"/>
            <a:ext cx="3728906" cy="490904"/>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مفهوم شناسی جنگ اقتصادی</a:t>
            </a:r>
            <a:endParaRPr lang="fa-IR" sz="2800" dirty="0">
              <a:ln w="11430"/>
              <a:effectLst>
                <a:outerShdw blurRad="50800" dist="39000" dir="5460000" algn="tl">
                  <a:srgbClr val="000000">
                    <a:alpha val="38000"/>
                  </a:srgbClr>
                </a:outerShdw>
              </a:effectLst>
              <a:cs typeface="B Titr" pitchFamily="2" charset="-78"/>
            </a:endParaRPr>
          </a:p>
        </p:txBody>
      </p:sp>
      <p:sp>
        <p:nvSpPr>
          <p:cNvPr id="16" name="Rectangle 15"/>
          <p:cNvSpPr/>
          <p:nvPr/>
        </p:nvSpPr>
        <p:spPr>
          <a:xfrm>
            <a:off x="8338427" y="2332938"/>
            <a:ext cx="2241318" cy="1569660"/>
          </a:xfrm>
          <a:prstGeom prst="rect">
            <a:avLst/>
          </a:prstGeom>
        </p:spPr>
        <p:txBody>
          <a:bodyPr wrap="none">
            <a:spAutoFit/>
          </a:bodyPr>
          <a:lstStyle/>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5عنصر کلیدی</a:t>
            </a:r>
          </a:p>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در شناخت </a:t>
            </a:r>
          </a:p>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2400" dirty="0">
              <a:solidFill>
                <a:schemeClr val="tx1">
                  <a:lumMod val="95000"/>
                  <a:lumOff val="5000"/>
                </a:schemeClr>
              </a:solidFill>
            </a:endParaRPr>
          </a:p>
        </p:txBody>
      </p:sp>
      <p:sp>
        <p:nvSpPr>
          <p:cNvPr id="17" name="Rectangle 16"/>
          <p:cNvSpPr/>
          <p:nvPr/>
        </p:nvSpPr>
        <p:spPr>
          <a:xfrm>
            <a:off x="3713105" y="1433292"/>
            <a:ext cx="3425938" cy="480131"/>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عنصر تشکیلاتی و سازمانی</a:t>
            </a:r>
            <a:endParaRPr lang="fa-IR" sz="2800" dirty="0">
              <a:ln w="11430"/>
              <a:effectLst>
                <a:outerShdw blurRad="50800" dist="39000" dir="5460000" algn="tl">
                  <a:srgbClr val="000000">
                    <a:alpha val="38000"/>
                  </a:srgbClr>
                </a:outerShdw>
              </a:effectLst>
              <a:cs typeface="B Titr" pitchFamily="2" charset="-78"/>
            </a:endParaRPr>
          </a:p>
        </p:txBody>
      </p:sp>
      <p:sp>
        <p:nvSpPr>
          <p:cNvPr id="18" name="Rectangle 17"/>
          <p:cNvSpPr/>
          <p:nvPr/>
        </p:nvSpPr>
        <p:spPr>
          <a:xfrm>
            <a:off x="5548543" y="2158223"/>
            <a:ext cx="1590500" cy="523220"/>
          </a:xfrm>
          <a:prstGeom prst="rect">
            <a:avLst/>
          </a:prstGeom>
        </p:spPr>
        <p:txBody>
          <a:bodyPr wrap="none">
            <a:spAutoFit/>
          </a:bodyPr>
          <a:lstStyle/>
          <a:p>
            <a:pPr lvl="0" rtl="1"/>
            <a:r>
              <a:rPr lang="fa-IR" sz="2800" dirty="0" smtClean="0">
                <a:cs typeface="B Titr" pitchFamily="2" charset="-78"/>
              </a:rPr>
              <a:t>عنصر مادی</a:t>
            </a:r>
            <a:endParaRPr lang="fa-IR" sz="2800" dirty="0">
              <a:cs typeface="B Titr" pitchFamily="2" charset="-78"/>
            </a:endParaRPr>
          </a:p>
        </p:txBody>
      </p:sp>
      <p:sp>
        <p:nvSpPr>
          <p:cNvPr id="19" name="Rectangle 18"/>
          <p:cNvSpPr/>
          <p:nvPr/>
        </p:nvSpPr>
        <p:spPr>
          <a:xfrm>
            <a:off x="3620128" y="2952522"/>
            <a:ext cx="3437159" cy="523220"/>
          </a:xfrm>
          <a:prstGeom prst="rect">
            <a:avLst/>
          </a:prstGeom>
        </p:spPr>
        <p:txBody>
          <a:bodyPr wrap="none">
            <a:spAutoFit/>
          </a:bodyPr>
          <a:lstStyle/>
          <a:p>
            <a:pPr lvl="0" rtl="1"/>
            <a:r>
              <a:rPr lang="fa-IR" sz="2800" dirty="0" smtClean="0">
                <a:solidFill>
                  <a:schemeClr val="tx1">
                    <a:lumMod val="95000"/>
                    <a:lumOff val="5000"/>
                  </a:schemeClr>
                </a:solidFill>
                <a:cs typeface="B Titr" pitchFamily="2" charset="-78"/>
              </a:rPr>
              <a:t>عنصر معنوی یا روانشناسی</a:t>
            </a:r>
            <a:endParaRPr lang="fa-IR" sz="2800" dirty="0">
              <a:solidFill>
                <a:schemeClr val="tx1">
                  <a:lumMod val="95000"/>
                  <a:lumOff val="5000"/>
                </a:schemeClr>
              </a:solidFill>
              <a:cs typeface="B Titr" pitchFamily="2" charset="-78"/>
            </a:endParaRPr>
          </a:p>
        </p:txBody>
      </p:sp>
      <p:sp>
        <p:nvSpPr>
          <p:cNvPr id="20" name="Rectangle 19"/>
          <p:cNvSpPr/>
          <p:nvPr/>
        </p:nvSpPr>
        <p:spPr>
          <a:xfrm>
            <a:off x="5495641" y="3640988"/>
            <a:ext cx="1561646" cy="523220"/>
          </a:xfrm>
          <a:prstGeom prst="rect">
            <a:avLst/>
          </a:prstGeom>
        </p:spPr>
        <p:txBody>
          <a:bodyPr wrap="none">
            <a:spAutoFit/>
          </a:bodyPr>
          <a:lstStyle/>
          <a:p>
            <a:pPr lvl="0"/>
            <a:r>
              <a:rPr lang="fa-IR" sz="2800" dirty="0" smtClean="0">
                <a:solidFill>
                  <a:schemeClr val="tx1">
                    <a:lumMod val="95000"/>
                    <a:lumOff val="5000"/>
                  </a:schemeClr>
                </a:solidFill>
                <a:cs typeface="B Titr" pitchFamily="2" charset="-78"/>
              </a:rPr>
              <a:t>عنصر هدف</a:t>
            </a:r>
            <a:endParaRPr lang="fa-IR" sz="2800" dirty="0">
              <a:solidFill>
                <a:schemeClr val="tx1">
                  <a:lumMod val="95000"/>
                  <a:lumOff val="5000"/>
                </a:schemeClr>
              </a:solidFill>
              <a:cs typeface="B Titr" pitchFamily="2" charset="-78"/>
            </a:endParaRPr>
          </a:p>
        </p:txBody>
      </p:sp>
      <p:cxnSp>
        <p:nvCxnSpPr>
          <p:cNvPr id="21" name="Straight Arrow Connector 20"/>
          <p:cNvCxnSpPr>
            <a:stCxn id="16" idx="1"/>
            <a:endCxn id="17" idx="3"/>
          </p:cNvCxnSpPr>
          <p:nvPr/>
        </p:nvCxnSpPr>
        <p:spPr>
          <a:xfrm flipH="1" flipV="1">
            <a:off x="7139043" y="1673358"/>
            <a:ext cx="1199384" cy="14444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6" idx="1"/>
            <a:endCxn id="18" idx="3"/>
          </p:cNvCxnSpPr>
          <p:nvPr/>
        </p:nvCxnSpPr>
        <p:spPr>
          <a:xfrm flipH="1" flipV="1">
            <a:off x="7139043" y="2419833"/>
            <a:ext cx="1199384" cy="6979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6" idx="1"/>
            <a:endCxn id="19" idx="3"/>
          </p:cNvCxnSpPr>
          <p:nvPr/>
        </p:nvCxnSpPr>
        <p:spPr>
          <a:xfrm flipH="1">
            <a:off x="7057287" y="3117768"/>
            <a:ext cx="1281140" cy="963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16" idx="1"/>
            <a:endCxn id="20" idx="3"/>
          </p:cNvCxnSpPr>
          <p:nvPr/>
        </p:nvCxnSpPr>
        <p:spPr>
          <a:xfrm flipH="1">
            <a:off x="7057287" y="3117768"/>
            <a:ext cx="1281140" cy="7848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Rectangle 36"/>
          <p:cNvSpPr/>
          <p:nvPr/>
        </p:nvSpPr>
        <p:spPr>
          <a:xfrm>
            <a:off x="4453692" y="4253231"/>
            <a:ext cx="2656497" cy="523220"/>
          </a:xfrm>
          <a:prstGeom prst="rect">
            <a:avLst/>
          </a:prstGeom>
        </p:spPr>
        <p:txBody>
          <a:bodyPr wrap="none">
            <a:spAutoFit/>
          </a:bodyPr>
          <a:lstStyle/>
          <a:p>
            <a:pPr lvl="0"/>
            <a:r>
              <a:rPr lang="fa-IR" sz="2800" dirty="0" smtClean="0">
                <a:solidFill>
                  <a:schemeClr val="tx1">
                    <a:lumMod val="95000"/>
                    <a:lumOff val="5000"/>
                  </a:schemeClr>
                </a:solidFill>
                <a:cs typeface="B Titr" pitchFamily="2" charset="-78"/>
              </a:rPr>
              <a:t>عنصر رابطه خصمانه</a:t>
            </a:r>
            <a:endParaRPr lang="fa-IR" sz="2800" dirty="0">
              <a:solidFill>
                <a:schemeClr val="tx1">
                  <a:lumMod val="95000"/>
                  <a:lumOff val="5000"/>
                </a:schemeClr>
              </a:solidFill>
              <a:cs typeface="B Titr" pitchFamily="2" charset="-78"/>
            </a:endParaRPr>
          </a:p>
        </p:txBody>
      </p:sp>
      <p:cxnSp>
        <p:nvCxnSpPr>
          <p:cNvPr id="39" name="Straight Arrow Connector 38"/>
          <p:cNvCxnSpPr>
            <a:stCxn id="16" idx="1"/>
            <a:endCxn id="37" idx="3"/>
          </p:cNvCxnSpPr>
          <p:nvPr/>
        </p:nvCxnSpPr>
        <p:spPr>
          <a:xfrm flipH="1">
            <a:off x="7110189" y="3117768"/>
            <a:ext cx="1228238" cy="13970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98636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p:bldP spid="20"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97279" y="182604"/>
            <a:ext cx="1342034" cy="646331"/>
          </a:xfrm>
          <a:prstGeom prst="rect">
            <a:avLst/>
          </a:prstGeom>
        </p:spPr>
        <p:txBody>
          <a:bodyPr wrap="none">
            <a:spAutoFit/>
          </a:bodyPr>
          <a:lstStyle/>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کلیات </a:t>
            </a:r>
          </a:p>
          <a:p>
            <a:pPr algn="ctr" rtl="1"/>
            <a:r>
              <a:rPr lang="fa-IR"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جنگ اقتصادی</a:t>
            </a:r>
            <a:endParaRPr lang="fa-IR" sz="1400" dirty="0">
              <a:solidFill>
                <a:schemeClr val="tx1">
                  <a:lumMod val="95000"/>
                  <a:lumOff val="5000"/>
                </a:schemeClr>
              </a:solidFill>
            </a:endParaRPr>
          </a:p>
        </p:txBody>
      </p:sp>
      <p:sp>
        <p:nvSpPr>
          <p:cNvPr id="5" name="Rectangle 4"/>
          <p:cNvSpPr/>
          <p:nvPr/>
        </p:nvSpPr>
        <p:spPr>
          <a:xfrm>
            <a:off x="5209774" y="345864"/>
            <a:ext cx="3728906" cy="490904"/>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مفهوم شناسی جنگ اقتصادی</a:t>
            </a:r>
            <a:endParaRPr lang="fa-IR" sz="2800" dirty="0">
              <a:ln w="11430"/>
              <a:effectLst>
                <a:outerShdw blurRad="50800" dist="39000" dir="5460000" algn="tl">
                  <a:srgbClr val="000000">
                    <a:alpha val="38000"/>
                  </a:srgbClr>
                </a:outerShdw>
              </a:effectLst>
              <a:cs typeface="B Titr" pitchFamily="2" charset="-78"/>
            </a:endParaRPr>
          </a:p>
        </p:txBody>
      </p:sp>
      <p:sp>
        <p:nvSpPr>
          <p:cNvPr id="2" name="Rectangle 1"/>
          <p:cNvSpPr/>
          <p:nvPr/>
        </p:nvSpPr>
        <p:spPr>
          <a:xfrm>
            <a:off x="1937087" y="1250727"/>
            <a:ext cx="9836406" cy="646331"/>
          </a:xfrm>
          <a:prstGeom prst="rect">
            <a:avLst/>
          </a:prstGeom>
        </p:spPr>
        <p:txBody>
          <a:bodyPr wrap="square">
            <a:spAutoFit/>
          </a:bodyPr>
          <a:lstStyle/>
          <a:p>
            <a:r>
              <a:rPr lang="fa-IR" sz="3600" dirty="0" smtClean="0">
                <a:ln w="11430"/>
                <a:effectLst>
                  <a:outerShdw blurRad="50800" dist="39000" dir="5460000" algn="tl">
                    <a:srgbClr val="000000">
                      <a:alpha val="38000"/>
                    </a:srgbClr>
                  </a:outerShdw>
                </a:effectLst>
                <a:cs typeface="B Titr" pitchFamily="2" charset="-78"/>
              </a:rPr>
              <a:t>جنگ</a:t>
            </a:r>
            <a:r>
              <a:rPr lang="fa-IR" dirty="0" smtClean="0">
                <a:ln w="11430"/>
                <a:effectLst>
                  <a:outerShdw blurRad="50800" dist="39000" dir="5460000" algn="tl">
                    <a:srgbClr val="000000">
                      <a:alpha val="38000"/>
                    </a:srgbClr>
                  </a:outerShdw>
                </a:effectLst>
                <a:cs typeface="B Titr" pitchFamily="2" charset="-78"/>
              </a:rPr>
              <a:t> = هر نوع خصومت ، دشمنی و ستیزه ی فعال میان موجودات زنده و تنازع میان نیروها یا اصول متضاد</a:t>
            </a:r>
            <a:endParaRPr lang="fa-IR" dirty="0"/>
          </a:p>
        </p:txBody>
      </p:sp>
      <p:sp>
        <p:nvSpPr>
          <p:cNvPr id="13" name="Rectangle 12"/>
          <p:cNvSpPr/>
          <p:nvPr/>
        </p:nvSpPr>
        <p:spPr>
          <a:xfrm>
            <a:off x="1347537" y="2311017"/>
            <a:ext cx="9780891" cy="523220"/>
          </a:xfrm>
          <a:prstGeom prst="rect">
            <a:avLst/>
          </a:prstGeom>
        </p:spPr>
        <p:txBody>
          <a:bodyPr wrap="square">
            <a:spAutoFit/>
          </a:bodyPr>
          <a:lstStyle/>
          <a:p>
            <a:pPr algn="ctr"/>
            <a:r>
              <a:rPr lang="fa-IR" sz="2800" dirty="0" smtClean="0">
                <a:ln w="11430"/>
                <a:effectLst>
                  <a:outerShdw blurRad="50800" dist="39000" dir="5460000" algn="tl">
                    <a:srgbClr val="000000">
                      <a:alpha val="38000"/>
                    </a:srgbClr>
                  </a:outerShdw>
                </a:effectLst>
                <a:cs typeface="B Titr" pitchFamily="2" charset="-78"/>
              </a:rPr>
              <a:t>رویارویی خصومت آمیز دو نظام سیاسی برای تحمیل اراده با ابزارهای مختلف</a:t>
            </a:r>
            <a:endParaRPr lang="fa-IR" sz="2800" dirty="0"/>
          </a:p>
        </p:txBody>
      </p:sp>
      <p:sp>
        <p:nvSpPr>
          <p:cNvPr id="15" name="Rectangle 14"/>
          <p:cNvSpPr/>
          <p:nvPr/>
        </p:nvSpPr>
        <p:spPr>
          <a:xfrm>
            <a:off x="926434" y="4698449"/>
            <a:ext cx="10943311" cy="1200329"/>
          </a:xfrm>
          <a:prstGeom prst="rect">
            <a:avLst/>
          </a:prstGeom>
        </p:spPr>
        <p:txBody>
          <a:bodyPr wrap="square">
            <a:spAutoFit/>
          </a:bodyPr>
          <a:lstStyle/>
          <a:p>
            <a:pPr algn="ctr"/>
            <a:r>
              <a:rPr lang="fa-IR" sz="3600" dirty="0" smtClean="0">
                <a:ln w="11430"/>
                <a:effectLst>
                  <a:outerShdw blurRad="50800" dist="39000" dir="5460000" algn="tl">
                    <a:srgbClr val="000000">
                      <a:alpha val="38000"/>
                    </a:srgbClr>
                  </a:outerShdw>
                </a:effectLst>
                <a:cs typeface="B Titr" pitchFamily="2" charset="-78"/>
              </a:rPr>
              <a:t>این رویارویی در صورتی که با وصف نظامی همراه باشد جنگ نظامی و اگر متصف به اقتصاد باشد جنگ اقتصادی نامیده می شود</a:t>
            </a:r>
            <a:endParaRPr lang="fa-IR" sz="3600" dirty="0"/>
          </a:p>
        </p:txBody>
      </p:sp>
    </p:spTree>
    <p:extLst>
      <p:ext uri="{BB962C8B-B14F-4D97-AF65-F5344CB8AC3E}">
        <p14:creationId xmlns:p14="http://schemas.microsoft.com/office/powerpoint/2010/main" val="1879360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424449" y="336491"/>
            <a:ext cx="2861681" cy="490904"/>
          </a:xfrm>
          <a:prstGeom prst="rect">
            <a:avLst/>
          </a:prstGeom>
        </p:spPr>
        <p:txBody>
          <a:bodyPr wrap="none">
            <a:spAutoFit/>
          </a:bodyPr>
          <a:lstStyle/>
          <a:p>
            <a:pPr algn="ctr" defTabSz="800100">
              <a:lnSpc>
                <a:spcPct val="90000"/>
              </a:lnSpc>
              <a:spcAft>
                <a:spcPct val="35000"/>
              </a:spcAft>
              <a:defRPr/>
            </a:pPr>
            <a:r>
              <a:rPr lang="fa-IR" sz="2800" dirty="0" smtClean="0">
                <a:ln w="11430"/>
                <a:effectLst>
                  <a:outerShdw blurRad="50800" dist="39000" dir="5460000" algn="tl">
                    <a:srgbClr val="000000">
                      <a:alpha val="38000"/>
                    </a:srgbClr>
                  </a:outerShdw>
                </a:effectLst>
                <a:cs typeface="B Titr" pitchFamily="2" charset="-78"/>
              </a:rPr>
              <a:t>ماهیت جنگ اقتصادی</a:t>
            </a:r>
            <a:endParaRPr lang="fa-IR" sz="2800" dirty="0">
              <a:ln w="11430"/>
              <a:effectLst>
                <a:outerShdw blurRad="50800" dist="39000" dir="5460000" algn="tl">
                  <a:srgbClr val="000000">
                    <a:alpha val="38000"/>
                  </a:srgbClr>
                </a:outerShdw>
              </a:effectLst>
              <a:cs typeface="B Titr" pitchFamily="2" charset="-78"/>
            </a:endParaRPr>
          </a:p>
        </p:txBody>
      </p:sp>
      <p:sp>
        <p:nvSpPr>
          <p:cNvPr id="26" name="Rectangle 25"/>
          <p:cNvSpPr/>
          <p:nvPr/>
        </p:nvSpPr>
        <p:spPr>
          <a:xfrm>
            <a:off x="421105" y="1048923"/>
            <a:ext cx="11421956" cy="523220"/>
          </a:xfrm>
          <a:prstGeom prst="rect">
            <a:avLst/>
          </a:prstGeom>
        </p:spPr>
        <p:txBody>
          <a:bodyPr wrap="square">
            <a:spAutoFit/>
          </a:bodyPr>
          <a:lstStyle/>
          <a:p>
            <a:r>
              <a:rPr lang="fa-IR" sz="2800" dirty="0" smtClean="0">
                <a:ln w="11430"/>
                <a:solidFill>
                  <a:srgbClr val="002060"/>
                </a:solidFill>
                <a:effectLst>
                  <a:outerShdw blurRad="50800" dist="39000" dir="5460000" algn="tl">
                    <a:srgbClr val="000000">
                      <a:alpha val="38000"/>
                    </a:srgbClr>
                  </a:outerShdw>
                </a:effectLst>
                <a:cs typeface="B Titr" pitchFamily="2" charset="-78"/>
              </a:rPr>
              <a:t>در تبیین جنگ اقتصادی ، تعاریف مختلفی بیان شده است </a:t>
            </a:r>
            <a:r>
              <a:rPr lang="fa-IR" sz="2000"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(تعاریف  ارائه شده در کتاب جنگ اقتصادی):</a:t>
            </a:r>
            <a:endParaRPr lang="fa-IR" sz="2800" dirty="0">
              <a:solidFill>
                <a:srgbClr val="002060"/>
              </a:solidFill>
            </a:endParaRPr>
          </a:p>
        </p:txBody>
      </p:sp>
      <p:sp>
        <p:nvSpPr>
          <p:cNvPr id="27" name="Rectangle 26"/>
          <p:cNvSpPr/>
          <p:nvPr/>
        </p:nvSpPr>
        <p:spPr>
          <a:xfrm>
            <a:off x="84221" y="2023457"/>
            <a:ext cx="11758840" cy="707886"/>
          </a:xfrm>
          <a:prstGeom prst="rect">
            <a:avLst/>
          </a:prstGeom>
        </p:spPr>
        <p:txBody>
          <a:bodyPr wrap="square">
            <a:spAutoFit/>
          </a:bodyPr>
          <a:lstStyle/>
          <a:p>
            <a:r>
              <a:rPr lang="fa-IR" sz="2000" dirty="0" smtClean="0">
                <a:ln w="11430"/>
                <a:solidFill>
                  <a:srgbClr val="7030A0"/>
                </a:solidFill>
                <a:effectLst>
                  <a:outerShdw blurRad="50800" dist="39000" dir="5460000" algn="tl">
                    <a:srgbClr val="000000">
                      <a:alpha val="38000"/>
                    </a:srgbClr>
                  </a:outerShdw>
                </a:effectLst>
                <a:cs typeface="B Titr" pitchFamily="2" charset="-78"/>
              </a:rPr>
              <a:t>1- مرسوم ترین تعریف= </a:t>
            </a:r>
          </a:p>
          <a:p>
            <a:r>
              <a:rPr lang="fa-IR" sz="2000" dirty="0" smtClean="0">
                <a:ln w="11430"/>
                <a:solidFill>
                  <a:srgbClr val="7030A0"/>
                </a:solidFill>
                <a:effectLst>
                  <a:outerShdw blurRad="50800" dist="39000" dir="5460000" algn="tl">
                    <a:srgbClr val="000000">
                      <a:alpha val="38000"/>
                    </a:srgbClr>
                  </a:outerShdw>
                </a:effectLst>
                <a:cs typeface="B Titr" pitchFamily="2" charset="-78"/>
              </a:rPr>
              <a:t>استفاده از ظرفیت ها و امکانات گوناگون اقتصادی برای تضعیف و ضربه زدن به اهداف و ظرفیت های اقتصادی یک نهاد یا کشور یا...</a:t>
            </a:r>
            <a:endParaRPr lang="fa-IR" sz="2000" dirty="0">
              <a:solidFill>
                <a:srgbClr val="7030A0"/>
              </a:solidFill>
            </a:endParaRPr>
          </a:p>
        </p:txBody>
      </p:sp>
      <p:sp>
        <p:nvSpPr>
          <p:cNvPr id="28" name="Rectangle 27"/>
          <p:cNvSpPr/>
          <p:nvPr/>
        </p:nvSpPr>
        <p:spPr>
          <a:xfrm>
            <a:off x="240632" y="3182658"/>
            <a:ext cx="11602429" cy="369332"/>
          </a:xfrm>
          <a:prstGeom prst="rect">
            <a:avLst/>
          </a:prstGeom>
        </p:spPr>
        <p:txBody>
          <a:bodyPr wrap="square">
            <a:spAutoFit/>
          </a:bodyPr>
          <a:lstStyle/>
          <a:p>
            <a:r>
              <a:rPr lang="fa-IR" dirty="0" smtClean="0">
                <a:ln w="11430"/>
                <a:solidFill>
                  <a:schemeClr val="accent1">
                    <a:lumMod val="50000"/>
                  </a:schemeClr>
                </a:solidFill>
                <a:effectLst>
                  <a:outerShdw blurRad="50800" dist="39000" dir="5460000" algn="tl">
                    <a:srgbClr val="000000">
                      <a:alpha val="38000"/>
                    </a:srgbClr>
                  </a:outerShdw>
                </a:effectLst>
                <a:cs typeface="B Titr" pitchFamily="2" charset="-78"/>
              </a:rPr>
              <a:t>2- جنگ اقتصادی یعنی استفاده از ابزار و ادوات نظامی با هدف ضربه زدن به امکانات و ظرفیت های اقتصادی و یا بهره بردن از منافع اقتصادی</a:t>
            </a:r>
            <a:endParaRPr lang="fa-IR" dirty="0">
              <a:solidFill>
                <a:schemeClr val="accent1">
                  <a:lumMod val="50000"/>
                </a:schemeClr>
              </a:solidFill>
            </a:endParaRPr>
          </a:p>
        </p:txBody>
      </p:sp>
      <p:sp>
        <p:nvSpPr>
          <p:cNvPr id="3" name="Rectangle 2"/>
          <p:cNvSpPr/>
          <p:nvPr/>
        </p:nvSpPr>
        <p:spPr>
          <a:xfrm>
            <a:off x="2571686" y="4003305"/>
            <a:ext cx="7167348" cy="369332"/>
          </a:xfrm>
          <a:prstGeom prst="rect">
            <a:avLst/>
          </a:prstGeom>
        </p:spPr>
        <p:txBody>
          <a:bodyPr wrap="none">
            <a:spAutoFit/>
          </a:bodyPr>
          <a:lstStyle/>
          <a:p>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تعاریف  فوق در عین اشاره به برخی جنبه های جنگ اقتصادی، جامعیت لازم را ندارند.</a:t>
            </a:r>
            <a:endParaRPr lang="fa-IR" dirty="0"/>
          </a:p>
        </p:txBody>
      </p:sp>
      <p:sp>
        <p:nvSpPr>
          <p:cNvPr id="6" name="Down Arrow 5"/>
          <p:cNvSpPr/>
          <p:nvPr/>
        </p:nvSpPr>
        <p:spPr>
          <a:xfrm>
            <a:off x="5329989" y="4535905"/>
            <a:ext cx="1525300" cy="264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554848" y="5049071"/>
            <a:ext cx="11506675"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نقص عمده ی چنین تعاریفی، عدم وجود نگاه عمیق و ریشه ای به بحث جنگ اقتصادی و خلاصه کردن اهداف نهایی آن به تضعیف و ضربه زدن به</a:t>
            </a:r>
          </a:p>
          <a:p>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به امکانات اقتصادی و در نهایت نابود کردن اقتصاد یک دولت یا کشور است.</a:t>
            </a:r>
            <a:endParaRPr lang="fa-IR" dirty="0"/>
          </a:p>
        </p:txBody>
      </p:sp>
      <p:sp>
        <p:nvSpPr>
          <p:cNvPr id="8" name="Rectangle 7"/>
          <p:cNvSpPr/>
          <p:nvPr/>
        </p:nvSpPr>
        <p:spPr>
          <a:xfrm>
            <a:off x="1522259" y="6066848"/>
            <a:ext cx="9571851" cy="461665"/>
          </a:xfrm>
          <a:prstGeom prst="rect">
            <a:avLst/>
          </a:prstGeom>
        </p:spPr>
        <p:txBody>
          <a:bodyPr wrap="none">
            <a:spAutoFit/>
          </a:bodyPr>
          <a:lstStyle/>
          <a:p>
            <a:r>
              <a:rPr lang="fa-IR"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هدف اصلی در بکارگیری جنگ اقتصادی = </a:t>
            </a:r>
            <a:r>
              <a:rPr lang="fa-IR" sz="2400" dirty="0" smtClean="0">
                <a:ln w="11430"/>
                <a:solidFill>
                  <a:srgbClr val="002060"/>
                </a:solidFill>
                <a:effectLst>
                  <a:outerShdw blurRad="50800" dist="39000" dir="5460000" algn="tl">
                    <a:srgbClr val="000000">
                      <a:alpha val="38000"/>
                    </a:srgbClr>
                  </a:outerShdw>
                </a:effectLst>
                <a:cs typeface="B Titr" pitchFamily="2" charset="-78"/>
                <a:sym typeface="Wingdings" panose="05000000000000000000" pitchFamily="2" charset="2"/>
              </a:rPr>
              <a:t>تغییر در مواضع و رویکردها و ایجاد وابستگی حداکثری  </a:t>
            </a:r>
            <a:endParaRPr lang="fa-IR" dirty="0"/>
          </a:p>
        </p:txBody>
      </p:sp>
    </p:spTree>
    <p:extLst>
      <p:ext uri="{BB962C8B-B14F-4D97-AF65-F5344CB8AC3E}">
        <p14:creationId xmlns:p14="http://schemas.microsoft.com/office/powerpoint/2010/main" val="2598859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مکر قمارباز</Template>
  <TotalTime>146</TotalTime>
  <Words>3615</Words>
  <Application>Microsoft Office PowerPoint</Application>
  <PresentationFormat>Widescreen</PresentationFormat>
  <Paragraphs>382</Paragraphs>
  <Slides>61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2  Baran</vt:lpstr>
      <vt:lpstr>2  Davat</vt:lpstr>
      <vt:lpstr>Arial</vt:lpstr>
      <vt:lpstr>B Badr</vt:lpstr>
      <vt:lpstr>B Lotus</vt:lpstr>
      <vt:lpstr>B Titr</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Island</dc:creator>
  <cp:lastModifiedBy>Windows User</cp:lastModifiedBy>
  <cp:revision>31</cp:revision>
  <dcterms:created xsi:type="dcterms:W3CDTF">2018-09-19T06:07:55Z</dcterms:created>
  <dcterms:modified xsi:type="dcterms:W3CDTF">2018-09-22T21:02:29Z</dcterms:modified>
</cp:coreProperties>
</file>