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16" r:id="rId2"/>
    <p:sldId id="317" r:id="rId3"/>
    <p:sldId id="318" r:id="rId4"/>
    <p:sldId id="259" r:id="rId5"/>
    <p:sldId id="319" r:id="rId6"/>
    <p:sldId id="260" r:id="rId7"/>
    <p:sldId id="320" r:id="rId8"/>
    <p:sldId id="279" r:id="rId9"/>
    <p:sldId id="280" r:id="rId10"/>
    <p:sldId id="281" r:id="rId11"/>
    <p:sldId id="286" r:id="rId12"/>
    <p:sldId id="284" r:id="rId13"/>
    <p:sldId id="285" r:id="rId14"/>
    <p:sldId id="290" r:id="rId15"/>
    <p:sldId id="288" r:id="rId16"/>
    <p:sldId id="283" r:id="rId17"/>
    <p:sldId id="295" r:id="rId18"/>
    <p:sldId id="296" r:id="rId19"/>
    <p:sldId id="298" r:id="rId20"/>
    <p:sldId id="291" r:id="rId21"/>
    <p:sldId id="297" r:id="rId22"/>
    <p:sldId id="300" r:id="rId23"/>
    <p:sldId id="302" r:id="rId24"/>
    <p:sldId id="299" r:id="rId25"/>
    <p:sldId id="303" r:id="rId26"/>
    <p:sldId id="306" r:id="rId27"/>
    <p:sldId id="307" r:id="rId28"/>
    <p:sldId id="305" r:id="rId29"/>
    <p:sldId id="308" r:id="rId30"/>
    <p:sldId id="325" r:id="rId31"/>
    <p:sldId id="344" r:id="rId32"/>
    <p:sldId id="327" r:id="rId33"/>
    <p:sldId id="332" r:id="rId34"/>
    <p:sldId id="333" r:id="rId35"/>
    <p:sldId id="334" r:id="rId36"/>
    <p:sldId id="335" r:id="rId37"/>
    <p:sldId id="336" r:id="rId38"/>
    <p:sldId id="337" r:id="rId39"/>
    <p:sldId id="338" r:id="rId40"/>
    <p:sldId id="339" r:id="rId41"/>
    <p:sldId id="301" r:id="rId42"/>
    <p:sldId id="326" r:id="rId43"/>
    <p:sldId id="309" r:id="rId44"/>
    <p:sldId id="340" r:id="rId45"/>
    <p:sldId id="341" r:id="rId46"/>
    <p:sldId id="342" r:id="rId47"/>
    <p:sldId id="343" r:id="rId48"/>
    <p:sldId id="345" r:id="rId49"/>
    <p:sldId id="346" r:id="rId50"/>
    <p:sldId id="347" r:id="rId51"/>
    <p:sldId id="348" r:id="rId52"/>
    <p:sldId id="349" r:id="rId53"/>
    <p:sldId id="35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9" d="100"/>
          <a:sy n="79" d="100"/>
        </p:scale>
        <p:origin x="84"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4CCB8-53C7-4D8D-9355-72905B8C30B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10472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CCB8-53C7-4D8D-9355-72905B8C30B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3135377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CCB8-53C7-4D8D-9355-72905B8C30B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337850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A4CCB8-53C7-4D8D-9355-72905B8C30B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123287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4CCB8-53C7-4D8D-9355-72905B8C30B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158995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A4CCB8-53C7-4D8D-9355-72905B8C30B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370785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A4CCB8-53C7-4D8D-9355-72905B8C30BE}"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344213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CCB8-53C7-4D8D-9355-72905B8C30BE}"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40933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4CCB8-53C7-4D8D-9355-72905B8C30BE}"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327177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CCB8-53C7-4D8D-9355-72905B8C30B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1372305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4CCB8-53C7-4D8D-9355-72905B8C30B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16336-BEB4-40EF-91E4-6CE7AA22B618}" type="slidenum">
              <a:rPr lang="en-US" smtClean="0"/>
              <a:t>‹#›</a:t>
            </a:fld>
            <a:endParaRPr lang="en-US"/>
          </a:p>
        </p:txBody>
      </p:sp>
    </p:spTree>
    <p:extLst>
      <p:ext uri="{BB962C8B-B14F-4D97-AF65-F5344CB8AC3E}">
        <p14:creationId xmlns:p14="http://schemas.microsoft.com/office/powerpoint/2010/main" val="211897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CCB8-53C7-4D8D-9355-72905B8C30BE}"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16336-BEB4-40EF-91E4-6CE7AA22B618}" type="slidenum">
              <a:rPr lang="en-US" smtClean="0"/>
              <a:t>‹#›</a:t>
            </a:fld>
            <a:endParaRPr lang="en-US"/>
          </a:p>
        </p:txBody>
      </p:sp>
    </p:spTree>
    <p:extLst>
      <p:ext uri="{BB962C8B-B14F-4D97-AF65-F5344CB8AC3E}">
        <p14:creationId xmlns:p14="http://schemas.microsoft.com/office/powerpoint/2010/main" val="210407181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DOCS/P06/13970421-&#1575;&#1589;&#1604;&#1575;&#1581;%20&#1570;&#1740;&#1740;&#1606;&#8204;&#1606;&#1575;&#1605;&#1607;%20&#1575;&#1580;&#1585;&#1575;&#1740;&#1740;%20&#1602;&#1575;&#1606;&#1608;&#1606;%20&#1605;&#1602;&#1585;&#1585;&#1575;&#1578;%20&#1589;&#1575;&#1583;&#1585;&#1575;&#1578;%20&#1608;%20&#1608;&#1575;&#1585;&#1583;&#1575;&#1578;-&#1588;&#1585;&#1575;&#1740;&#1591;%20&#1580;&#1583;&#1740;&#1583;%20&#1589;&#1583;&#1608;&#1585;%20&#1705;&#1575;&#1585;&#1578;%20&#1576;&#1575;&#1586;&#1585;&#1711;&#1575;&#1606;&#1740;.pdf" TargetMode="External"/><Relationship Id="rId2" Type="http://schemas.openxmlformats.org/officeDocument/2006/relationships/hyperlink" Target="DOCS/P06/13970416-&#1605;&#1605;&#1606;&#1608;&#1593;&#1740;&#1578;%20&#1589;&#1575;&#1583;&#1585;&#1575;&#1578;%20&#1576;&#1585;&#1582;&#1740;%20&#1575;&#1602;&#1604;&#1575;&#1605;%20&#1605;&#1585;&#1578;&#1576;&#1591;%20&#1576;&#1575;%20&#1576;&#1582;&#1588;%20&#1705;&#1588;&#1575;&#1608;&#1585;&#1586;&#1740;%20&#1578;&#1575;%20&#1575;&#1591;&#1604;&#1575;&#1593;%20&#1579;&#1575;&#1606;&#1608;&#1740;.jpg" TargetMode="External"/><Relationship Id="rId1" Type="http://schemas.openxmlformats.org/officeDocument/2006/relationships/slideLayout" Target="../slideLayouts/slideLayout1.xml"/><Relationship Id="rId5" Type="http://schemas.openxmlformats.org/officeDocument/2006/relationships/hyperlink" Target="DOCS/P06/13970502-&#1608;&#1590;&#1593;%20&#1593;&#1608;&#1575;&#1585;&#1590;%20&#1589;&#1575;&#1583;&#1585;&#1575;&#1578;&#1740;%20&#1576;&#1585;&#1575;&#1740;%20&#1605;&#1608;&#1575;&#1583;%20&#1605;&#1593;&#1583;&#1606;&#1740;%20&#1582;&#1575;&#1605;%20&#1608;%20&#1740;&#1575;%20&#1576;&#1575;%20&#1575;&#1585;&#1586;&#1588;%20&#1575;&#1601;&#1586;&#1608;&#1583;&#1607;%20&#1662;&#1575;&#1740;&#1740;&#1606;.pdf" TargetMode="External"/><Relationship Id="rId4" Type="http://schemas.openxmlformats.org/officeDocument/2006/relationships/hyperlink" Target="DOCS/P06/13970423-&#1581;&#1583;&#1575;&#1705;&#1579;&#1585;%20&#1601;&#1575;&#1589;&#1604;&#1607;%20&#1586;&#1605;&#1575;&#1606;&#1740;%20&#1602;&#1575;&#1576;&#1604;%20&#1602;&#1576;&#1608;&#1604;%20&#1576;&#1740;&#1606;%20&#1662;&#1585;&#1608;&#1601;&#1585;&#1605;&#1575;%20&#1608;%20&#1579;&#1576;&#1578;%20&#1587;&#1601;&#1575;&#1585;&#1588;%20&#1740;&#1705;%20&#1605;&#1575;&#1607;%20&#1575;&#1587;&#1578;.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DOCS/P07/13970404-&#1575;&#1576;&#1604;&#1575;&#1594;%20&#1590;&#1608;&#1575;&#1576;&#1591;%20&#1670;&#1711;&#1608;&#1606;&#1711;&#1740;%20&#1576;&#1585;&#1711;&#1588;&#1578;%20&#1575;&#1585;&#1586;%20&#1581;&#1575;&#1589;&#1604;%20&#1575;&#1586;%20&#1589;&#1575;&#1583;&#1585;&#1575;&#1578;%20&#1705;&#1575;&#1604;&#1575;&#1607;&#1575;&#1740;%20&#1594;&#1740;&#1585;%20&#1606;&#1601;&#1578;&#1740;%20&#1576;&#1607;%20&#1670;&#1585;&#1582;&#1607;%20&#1575;&#1602;&#1578;&#1589;&#1575;&#1583;&#1740;%20&#1705;&#1588;&#1608;&#1585;.jpg" TargetMode="External"/><Relationship Id="rId2" Type="http://schemas.openxmlformats.org/officeDocument/2006/relationships/hyperlink" Target="DOCS/P07/13970309-&#1670;&#1607;&#1575;&#1585;%20&#1662;&#1740;&#1588;&#1606;&#1607;&#1575;&#1583;%20&#1575;&#1585;&#1586;&#1740;%20&#1575;&#1578;&#1575;&#1602;%20&#1578;&#1607;&#1585;&#1575;&#1606;%20&#1576;&#1607;%20&#1585;&#1574;&#1740;&#1587;%20&#1580;&#1605;&#1607;&#1608;&#1585;.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kiasys\Desktop\13070730\SRAP\data\20181022034902\index.html" TargetMode="External"/><Relationship Id="rId2" Type="http://schemas.openxmlformats.org/officeDocument/2006/relationships/hyperlink" Target="file:///C:\Users\kiasys\Desktop\13070730\SRAP\data\20181022024156\index.html" TargetMode="External"/><Relationship Id="rId1" Type="http://schemas.openxmlformats.org/officeDocument/2006/relationships/slideLayout" Target="../slideLayouts/slideLayout1.xml"/><Relationship Id="rId5" Type="http://schemas.openxmlformats.org/officeDocument/2006/relationships/hyperlink" Target="PICS/PETRO.png" TargetMode="External"/><Relationship Id="rId4" Type="http://schemas.openxmlformats.org/officeDocument/2006/relationships/hyperlink" Target="file:///C:\Users\kiasys\Desktop\13070730\SRAP\data\20181022033127\index.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file:///C:\Users\kiasys\Desktop\13070730\SRAP\data\20181022042019\index.html" TargetMode="External"/><Relationship Id="rId2" Type="http://schemas.openxmlformats.org/officeDocument/2006/relationships/hyperlink" Target="DOCS/P08/13970413-&#1576;&#1575;&#1586;&#1575;&#1585;%20&#1579;&#1575;&#1606;&#1608;&#1740;&#1607;%20&#1575;&#1585;&#1586;%20&#1705;&#1575;&#1585;%20&#1582;&#1608;&#1583;%20&#1585;&#1575;%20&#1570;&#1594;&#1575;&#1586;%20&#1705;&#1585;&#1583;.png" TargetMode="External"/><Relationship Id="rId1" Type="http://schemas.openxmlformats.org/officeDocument/2006/relationships/slideLayout" Target="../slideLayouts/slideLayout1.xml"/><Relationship Id="rId4" Type="http://schemas.openxmlformats.org/officeDocument/2006/relationships/hyperlink" Target="DOCS/P08/13970425-&#1575;&#1576;&#1604;&#1575;&#1594;%20&#1583;&#1587;&#1578;&#1608;&#1585;&#1575;&#1604;&#1593;&#1605;&#1604;%20&#1580;&#1583;&#1740;&#1583;%20&#1606;&#1581;&#1608;&#1607;%20&#1601;&#1585;&#1608;&#1588;%20&#1575;&#1585;&#1586;%20&#1581;&#1575;&#1589;&#1604;%20&#1575;&#1586;%20&#1589;&#1575;&#1583;&#1585;&#1575;&#1578;%20&#1608;%20&#1608;&#1575;&#1711;&#1584;&#1575;&#1585;&#1740;%20&#1662;&#1585;&#1608;&#1575;&#1606;&#1607;%20&#1589;&#1575;&#1583;&#1585;&#1575;&#1578;&#1740;%20&#1576;&#1607;%20&#1608;&#1575;&#1585;&#1583;&#1705;&#1606;&#1606;&#1583;&#1711;&#1575;&#1606;.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DOCS/P09/13970618-&#1576;&#1582;&#1588;&#1606;&#1575;&#1605;&#1607;%20&#1576;&#1575;&#1606;&#1603;%20&#1605;&#1585;&#1603;&#1586;&#1610;%20&#1583;&#1585;%20&#1582;&#1589;&#1608;&#1589;%20&#1588;&#1610;&#1608;&#1607;%20&#1585;&#1601;&#1593;%20&#1578;&#1593;&#1607;&#1583;%20&#1575;&#1585;&#1586;&#1610;%20&#1589;&#1575;&#1583;&#1585;&#1603;&#1606;&#1606;&#1583;&#1711;&#1575;&#1606;-2.jpg" TargetMode="External"/><Relationship Id="rId3" Type="http://schemas.openxmlformats.org/officeDocument/2006/relationships/hyperlink" Target="DOCS/P09/13970520-&#1583;&#1587;&#1578;&#1608;&#1585;%20&#1575;&#1604;&#1593;&#1605;&#1604;%20&#1585;&#1608;&#1740;&#1607;%20&#1578;&#1575;&#1605;&#1740;&#1606;%20&#1575;&#1585;&#1586;.pdf" TargetMode="External"/><Relationship Id="rId7" Type="http://schemas.openxmlformats.org/officeDocument/2006/relationships/hyperlink" Target="DOCS/P09/13970618-&#1576;&#1582;&#1588;&#1606;&#1575;&#1605;&#1607;%20&#1576;&#1575;&#1606;&#1603;%20&#1605;&#1585;&#1603;&#1586;&#1610;%20&#1583;&#1585;%20&#1582;&#1589;&#1608;&#1589;%20&#1588;&#1610;&#1608;&#1607;%20&#1585;&#1601;&#1593;%20&#1578;&#1593;&#1607;&#1583;%20&#1575;&#1585;&#1586;&#1610;%20&#1589;&#1575;&#1583;&#1585;&#1603;&#1606;&#1606;&#1583;&#1711;&#1575;&#1606;-1.jpg" TargetMode="External"/><Relationship Id="rId2" Type="http://schemas.openxmlformats.org/officeDocument/2006/relationships/hyperlink" Target="DOCS/P09/13970516-&#1578;&#1589;&#1605;&#1740;&#1605;&#1575;&#1578;%20&#1607;&#1740;&#1574;&#1578;%20&#1608;&#1586;&#1740;&#1585;&#1575;&#1606;%20&#1576;&#1585;&#1575;&#1740;%20&#1587;&#1575;&#1605;&#1575;&#1606;&#1583;&#1607;&#1740;%20&#1605;&#1587;&#1575;&#1740;&#1604;%20&#1575;&#1585;&#1586;&#1740;.pdf" TargetMode="External"/><Relationship Id="rId1" Type="http://schemas.openxmlformats.org/officeDocument/2006/relationships/slideLayout" Target="../slideLayouts/slideLayout1.xml"/><Relationship Id="rId6" Type="http://schemas.openxmlformats.org/officeDocument/2006/relationships/hyperlink" Target="DOCS/P09/13970520-&#1575;&#1576;&#1604;&#1575;&#1594;&#1740;&#1607;%20&#1711;&#1605;&#1585;&#1705;%20&#1583;&#1585;%20&#1582;&#1589;&#1608;&#1589;%20&#1605;&#1589;&#1608;&#1576;&#1607;%20&#1607;&#1740;&#1575;&#1578;%20&#1608;&#1586;&#1740;&#1585;&#1575;&#1606;%20&#1583;&#1585;%20&#1582;&#1589;&#1608;&#1589;%20&#1587;&#1575;&#1605;&#1575;&#1606;&#1583;&#1607;&#1740;%20&#1608;%20&#1605;&#1583;&#1740;&#1585;&#1740;&#1578;%20&#1576;&#1575;&#1586;&#1575;&#1585;%20&#1575;&#1585;&#1586;.jpg" TargetMode="External"/><Relationship Id="rId5" Type="http://schemas.openxmlformats.org/officeDocument/2006/relationships/hyperlink" Target="DOCS/P09/13970516-&#1576;&#1582;&#1588;&#1606;&#1575;&#1605;&#1607;%20&#1570;&#1594;&#1575;&#1586;%20&#1576;&#1607;%20&#1705;&#1575;&#1585;%20&#1589;&#1585;&#1575;&#1601;&#1740;%20&#1607;&#1575;%20&#1575;&#1576;&#1604;&#1575;&#1594;%20&#1588;&#1583;.jpg" TargetMode="External"/><Relationship Id="rId4" Type="http://schemas.openxmlformats.org/officeDocument/2006/relationships/hyperlink" Target="DOCS/P09/13970529-&#1578;&#1589;&#1608;&#1740;&#1576;%20&#1575;&#1589;&#1604;&#1575;&#1581;&#1740;&#1607;%20&#1607;&#1740;&#1575;&#1578;%20&#1608;&#1586;&#1740;&#1585;&#1575;&#1606;%20&#1583;&#1585;%20&#1582;&#1589;&#1608;&#1589;%20&#1605;&#1593;&#1575;&#1601;&#1740;&#1578;%20&#1608;&#1575;&#1581;&#1583;&#8204;&#1607;&#1575;&#1740;%20&#1578;&#1608;&#1604;&#1740;&#1583;&#1740;%20&#1575;&#1586;%20&#1662;&#1585;&#1583;&#1575;&#1582;&#1578;%20&#1605;&#1575;&#8204;&#1576;&#1607;&#8204;&#1575;&#1604;&#1578;&#1601;&#1575;&#1608;&#1578;%20.pdf" TargetMode="External"/><Relationship Id="rId9" Type="http://schemas.openxmlformats.org/officeDocument/2006/relationships/hyperlink" Target="DOCS/P09/13970618-&#1576;&#1582;&#1588;&#1606;&#1575;&#1605;&#1607;%20&#1576;&#1575;&#1606;&#1603;%20&#1605;&#1585;&#1603;&#1586;&#1610;%20&#1583;&#1585;%20&#1582;&#1589;&#1608;&#1589;%20&#1588;&#1610;&#1608;&#1607;%20&#1585;&#1601;&#1593;%20&#1578;&#1593;&#1607;&#1583;%20&#1575;&#1585;&#1586;&#1610;%20&#1589;&#1575;&#1583;&#1585;&#1603;&#1606;&#1606;&#1583;&#1711;&#1575;&#1606;-3.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file:///C:\Users\kiasys\Desktop\13070730\SRAP\data\20181007164706\index.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kiasys\Desktop\13070730\SRAP\data\20181009183006\index.html" TargetMode="External"/><Relationship Id="rId2" Type="http://schemas.openxmlformats.org/officeDocument/2006/relationships/hyperlink" Target="file:///C:\Users\kiasys\Desktop\13070730\SRAP\data\20181009183917\index.html" TargetMode="External"/><Relationship Id="rId1" Type="http://schemas.openxmlformats.org/officeDocument/2006/relationships/slideLayout" Target="../slideLayouts/slideLayout1.xml"/><Relationship Id="rId4" Type="http://schemas.openxmlformats.org/officeDocument/2006/relationships/hyperlink" Target="file:///F:\scrapbook2\newsf\data\20181009185640\index.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PRIORITY/13970724-&#1575;&#1593;&#1604;&#1575;&#1605;%20&#1601;&#1607;&#1585;&#1587;&#1578;%20&#1578;&#1705;&#1605;&#1740;&#1604;&#1740;%2063%20&#1602;&#1604;&#1605;%20&#1705;&#1575;&#1604;&#1575;%20&#1576;&#1607;&#1605;&#1585;&#1575;&#1607;%20&#1705;&#1583;%20&#1578;&#1593;&#1585;&#1601;&#1607;%20HS%20&#1580;&#1607;&#1578;%20&#1604;&#1581;&#1575;&#1592;%20&#1583;&#1585;%20&#1711;&#1585;&#1608;&#1607;%20&#1740;&#1705;%20&#1705;&#1575;&#1604;&#1575;&#1740;&#1740;%20&#1576;&#1607;%20&#1576;&#1575;&#1606;&#1705;%20&#1605;&#1585;&#1705;&#1586;&#1740;%20&#1578;&#1608;&#1587;&#1591;%20&#1608;&#1586;&#1740;&#1585;%20&#1589;&#1605;&#1578;.pdf" TargetMode="External"/><Relationship Id="rId2" Type="http://schemas.openxmlformats.org/officeDocument/2006/relationships/hyperlink" Target="PRIORITY/13970710-&#1575;&#1590;&#1575;&#1601;&#1607;%20&#1588;&#1583;&#1606;%20&#1588;&#1605;&#1608;&#1604;%20&#1605;&#1593;&#1575;&#1601;&#1740;&#1578;%2045%20&#1585;&#1583;&#1740;&#1601;%20&#1705;&#1583;%20&#1607;&#1575;&#1740;%20&#1578;&#1593;&#1585;&#1601;&#1607;%20&#1711;&#1585;&#1608;&#1607;&#8204;&#1607;&#1575;&#1740;%20&#1705;&#1575;&#1604;&#1575;&#1740;&#1740;%20&#1580;&#1583;&#1740;&#1583;%20&#1575;&#1586;%20&#1662;&#1585;&#1583;&#1575;&#1582;&#1578;%20&#1605;&#1575;&#1576;&#1607;%20&#1575;&#1604;&#1578;&#1601;&#1575;&#1608;&#1578;%20&#1606;&#1585;&#1582;%20&#1575;&#1585;&#1586;.pdf"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PRIORITY/13970729-&#1582;&#1585;&#1608;&#1580;%20&#1607;&#1601;&#1578;%20&#1602;&#1604;&#1605;%20&#1705;&#1575;&#1604;&#1575;%20&#1575;&#1586;%20&#1601;&#1607;&#1585;&#1587;&#1578;%20&#1711;&#1585;&#1608;&#1607;%20&#1740;&#1705;%20&#1705;&#1575;&#1604;&#1575;&#1740;&#1740;%20&#1608;%20&#1575;&#1590;&#1575;&#1601;&#1607;%20&#1588;&#1583;&#1606;%20&#1576;&#1607;%20&#1601;&#1607;&#1585;&#1587;&#1578;%20&#1711;&#1585;&#1608;&#1607;%20&#1705;&#1575;&#1604;&#1575;&#1740;&#1740;%20&#1583;&#1608;.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SECTION1/the-general-theory-of-employment-interest-and-money-john-maynard-keynes-first-edition-signed-1936-2.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SECTION1/Screenshot-2018-10-24%20Myopia.png" TargetMode="External"/><Relationship Id="rId2" Type="http://schemas.openxmlformats.org/officeDocument/2006/relationships/hyperlink" Target="SECTION1/Screenshot-2018-10-25%20Lucas.png" TargetMode="Externa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hyperlink" Target="SECTION1/Screenshot-2018-10-24%20Rules.pn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SECTION1/Screenshot-2018-10-25%20The%20New%20Institutional-2000.png" TargetMode="External"/><Relationship Id="rId2" Type="http://schemas.openxmlformats.org/officeDocument/2006/relationships/hyperlink" Target="SECTION1/Screenshot-2018-10-25%20Institutions-1990.png" TargetMode="Externa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hyperlink" Target="SECTION1/Screenshot-2018-10-25%20Learning,%20Institutions-2004.pn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SECTION1/Screenshot-2018-10-25%20The%20New%20Institutional-2000.png" TargetMode="External"/><Relationship Id="rId2" Type="http://schemas.openxmlformats.org/officeDocument/2006/relationships/hyperlink" Target="SECTION1/Screenshot-2018-10-25%20Institutions-1990.png" TargetMode="Externa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hyperlink" Target="SECTION1/Screenshot-2018-10-25%20Learning,%20Institutions-2004.pn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SECTION1/Funke,%20Norbert%20(1993)-Timing%20and%20sequencing%20of%20reforms,%20Competing%20views.png" TargetMode="External"/><Relationship Id="rId2" Type="http://schemas.openxmlformats.org/officeDocument/2006/relationships/hyperlink" Target="SECTION1/Screenshot-2018-10-24%20Kicking.png" TargetMode="External"/><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hyperlink" Target="SECTION1/Screenshot-2018-10-25%20&#1585;&#1588;&#1583;%20&#1601;&#1602;&#1585;&#1586;&#1583;&#1575;%20&#1606;&#1588;&#1585;%20&#1606;&#1740;.png"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9.xml"/><Relationship Id="rId1" Type="http://schemas.openxmlformats.org/officeDocument/2006/relationships/slideLayout" Target="../slideLayouts/slideLayout1.xml"/><Relationship Id="rId5" Type="http://schemas.openxmlformats.org/officeDocument/2006/relationships/slide" Target="slide53.xml"/><Relationship Id="rId4" Type="http://schemas.openxmlformats.org/officeDocument/2006/relationships/slide" Target="slide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DOCS/P06/13970202-&#1575;&#1589;&#1604;&#1575;&#1581;%20&#1578;&#1589;&#1608;&#1740;&#1576;&#1606;&#1575;&#1605;&#1607;%20&#1607;&#1740;&#1575;&#1578;%20&#1608;&#1586;&#1740;&#1585;&#1575;&#1606;%20&#1605;&#1608;&#1590;&#1608;&#1593;%20&#1587;&#1575;&#1605;&#1575;&#1606;&#1583;&#1607;&#1740;%20&#1608;%20&#1605;&#1583;&#1740;&#1585;&#1740;&#1578;%20&#1576;&#1575;&#1586;&#1575;&#1585;%20&#1575;&#1585;&#1586;-&#1578;&#1582;&#1589;&#1740;&#1589;%20&#1740;&#1575;&#1585;&#1575;&#1606;&#1607;.pdf" TargetMode="External"/><Relationship Id="rId2" Type="http://schemas.openxmlformats.org/officeDocument/2006/relationships/hyperlink" Target="DOCS/P06/13970122-&#1575;&#1576;&#1604;&#1575;&#1594;%20&#1578;&#1589;&#1608;&#1740;&#1576;&#1606;&#1575;&#1605;&#1607;%20&#1607;&#1740;&#1575;&#1578;%20&#1608;&#1586;&#1740;&#1585;&#1575;&#1606;%20&#1583;&#1585;&#1582;&#1589;&#1608;&#1589;%20&#1606;&#1581;&#1608;&#1607;%20&#1579;&#1576;&#1578;%20&#1587;&#1601;&#1575;&#1585;&#1588;&#1548;%20&#1608;&#1575;&#1585;&#1583;&#1575;&#1578;%20&#1705;&#1575;&#1604;&#1575;%20&#1608;%20&#1587;&#1575;&#1605;&#1575;&#1606;&#1583;&#1607;&#1740;%20&#1608;%20&#1605;&#1583;&#1740;&#1585;&#1740;&#1578;%20&#1576;&#1575;&#1586;&#1575;&#1585;%20&#1575;&#1585;&#1586;.pdf" TargetMode="External"/><Relationship Id="rId1" Type="http://schemas.openxmlformats.org/officeDocument/2006/relationships/slideLayout" Target="../slideLayouts/slideLayout1.xml"/><Relationship Id="rId5" Type="http://schemas.openxmlformats.org/officeDocument/2006/relationships/hyperlink" Target="DOCS/P06/13970405-&#1575;&#1576;&#1604;&#1575;&#1594;%20&#1601;&#1607;&#1585;&#1587;&#1578;%20&#1575;&#1602;&#1604;&#1575;&#1605;%20&#1662;&#1578;&#1585;&#1608;&#1588;&#1740;&#1605;&#1740;%20&#1608;%20&#1605;&#1593;&#1583;&#1606;&#1740;%20&#1589;&#1575;&#1583;&#1585;&#1575;&#1578;&#1740;%20&#1605;&#1588;&#1605;&#1608;&#1604;%20&#1608;&#1575;&#1585;&#1740;&#1586;%20&#1575;&#1585;&#1586;%20&#1589;&#1575;&#1583;&#1585;&#1575;&#1578;&#1740;%20&#1576;&#1607;%20&#1587;&#1575;&#1605;&#1575;&#1606;&#1607;%20&#1606;&#1740;&#1605;&#1575;.pdf" TargetMode="External"/><Relationship Id="rId4" Type="http://schemas.openxmlformats.org/officeDocument/2006/relationships/hyperlink" Target="DOCS/P06/13970202-%20&#1583;&#1587;&#1578;&#1608;&#1585;&#1575;&#1604;&#1593;&#1605;&#1604;%20&#1608;%20&#1590;&#1608;&#1575;&#1576;&#1591;%20&#1575;&#1580;&#1585;&#1575;&#1740;&#1740;%20&#1576;&#1606;&#1583;&#1607;&#1575;&#1740;%20(5)&#1548;%20(6)%20&#1608;%20(7)%20&#1578;&#1589;&#1608;&#1740;&#1576;&#1606;&#1575;&#1605;&#1607;%20&#1607;&#1740;&#1575;&#1578;%20&#1608;&#1586;&#1740;&#1585;&#1575;&#1606;%20&#1605;&#1608;&#1590;&#1608;&#1593;%20&#1587;&#1575;&#1605;&#1575;&#1606;&#1583;&#1607;&#1740;%20&#1608;%20&#1605;&#1583;&#1740;&#1585;&#1740;&#1578;%20&#1576;&#1575;&#1586;&#1575;&#1585;%20&#1575;&#1585;&#1586;.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DOCS/P06/13970125-&#1583;&#1587;&#1578;&#1608;&#1585;&#1575;&#1604;&#1593;&#1605;&#1604;%20&#1576;&#1575;&#1606;&#1705;%20&#1605;&#1585;&#1705;&#1586;&#1740;%20&#1582;&#1591;&#1575;&#1576;%20&#1576;&#1607;%20&#1576;&#1582;&#1588;%20&#1582;&#1575;&#1585;&#1580;&#1607;%20&#1608;%20&#1576;&#1740;&#1606;&#8204;&#1575;&#1604;&#1605;&#1604;&#1604;%20&#1583;&#1585;%20&#1608;&#1575;&#1585;&#1583;&#1575;&#1578;&#1548;%20&#1576;&#1585;&#1575;&#1578;%20&#1608;%20&#1575;&#1587;&#1606;&#1575;&#1583;%20&#1575;&#1593;&#1578;&#1576;&#1575;&#1585;&#1740;.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39486" y="1864736"/>
            <a:ext cx="9362364" cy="523220"/>
          </a:xfrm>
          <a:prstGeom prst="rect">
            <a:avLst/>
          </a:prstGeom>
        </p:spPr>
        <p:txBody>
          <a:bodyPr wrap="square">
            <a:spAutoFit/>
          </a:bodyPr>
          <a:lstStyle/>
          <a:p>
            <a:pPr algn="ctr" rtl="1"/>
            <a:r>
              <a:rPr lang="fa-IR" sz="2800" b="1" dirty="0" smtClean="0">
                <a:cs typeface="B Titr" panose="00000700000000000000" pitchFamily="2" charset="-78"/>
              </a:rPr>
              <a:t>بررسی چالش‌ ارزی کشور از منظر سیاست‌های تجاری و شرایط تحریم</a:t>
            </a:r>
            <a:endParaRPr lang="en-US" sz="2800" b="1" dirty="0">
              <a:cs typeface="B Titr" panose="00000700000000000000" pitchFamily="2" charset="-78"/>
            </a:endParaRPr>
          </a:p>
        </p:txBody>
      </p:sp>
      <p:sp>
        <p:nvSpPr>
          <p:cNvPr id="2" name="Rectangle 1"/>
          <p:cNvSpPr/>
          <p:nvPr/>
        </p:nvSpPr>
        <p:spPr>
          <a:xfrm>
            <a:off x="5602376" y="3330436"/>
            <a:ext cx="1213794" cy="400110"/>
          </a:xfrm>
          <a:prstGeom prst="rect">
            <a:avLst/>
          </a:prstGeom>
        </p:spPr>
        <p:txBody>
          <a:bodyPr wrap="none">
            <a:spAutoFit/>
          </a:bodyPr>
          <a:lstStyle/>
          <a:p>
            <a:r>
              <a:rPr lang="fa-IR" sz="2000" b="1" dirty="0" smtClean="0">
                <a:solidFill>
                  <a:srgbClr val="0033CC"/>
                </a:solidFill>
                <a:cs typeface="B Titr" panose="00000700000000000000" pitchFamily="2" charset="-78"/>
              </a:rPr>
              <a:t>امین مالکی</a:t>
            </a:r>
            <a:endParaRPr lang="en-US" sz="2000" dirty="0">
              <a:solidFill>
                <a:srgbClr val="0033CC"/>
              </a:solidFill>
            </a:endParaRPr>
          </a:p>
        </p:txBody>
      </p:sp>
      <p:sp>
        <p:nvSpPr>
          <p:cNvPr id="10" name="Rectangle 9"/>
          <p:cNvSpPr/>
          <p:nvPr/>
        </p:nvSpPr>
        <p:spPr>
          <a:xfrm>
            <a:off x="3825049" y="3713415"/>
            <a:ext cx="4733988" cy="369332"/>
          </a:xfrm>
          <a:prstGeom prst="rect">
            <a:avLst/>
          </a:prstGeom>
        </p:spPr>
        <p:txBody>
          <a:bodyPr wrap="none">
            <a:spAutoFit/>
          </a:bodyPr>
          <a:lstStyle/>
          <a:p>
            <a:r>
              <a:rPr lang="fa-IR" b="1" dirty="0" smtClean="0">
                <a:solidFill>
                  <a:srgbClr val="0033CC"/>
                </a:solidFill>
                <a:cs typeface="B Nazanin" panose="00000400000000000000" pitchFamily="2" charset="-78"/>
              </a:rPr>
              <a:t>عضو هیات علمی موسسه مطالعات و پژوهش‌های بازرگانی</a:t>
            </a:r>
            <a:endParaRPr lang="en-US" dirty="0">
              <a:solidFill>
                <a:srgbClr val="0033CC"/>
              </a:solidFill>
              <a:cs typeface="B Nazanin" panose="00000400000000000000" pitchFamily="2" charset="-78"/>
            </a:endParaRPr>
          </a:p>
        </p:txBody>
      </p:sp>
      <p:sp>
        <p:nvSpPr>
          <p:cNvPr id="12" name="Rectangle 11"/>
          <p:cNvSpPr/>
          <p:nvPr/>
        </p:nvSpPr>
        <p:spPr>
          <a:xfrm>
            <a:off x="5838661" y="5985121"/>
            <a:ext cx="1007007" cy="369332"/>
          </a:xfrm>
          <a:prstGeom prst="rect">
            <a:avLst/>
          </a:prstGeom>
        </p:spPr>
        <p:txBody>
          <a:bodyPr wrap="none">
            <a:spAutoFit/>
          </a:bodyPr>
          <a:lstStyle/>
          <a:p>
            <a:r>
              <a:rPr lang="fa-IR" b="1" dirty="0" smtClean="0">
                <a:solidFill>
                  <a:srgbClr val="FF0000"/>
                </a:solidFill>
                <a:cs typeface="B Nazanin" panose="00000400000000000000" pitchFamily="2" charset="-78"/>
              </a:rPr>
              <a:t>آبان 1397</a:t>
            </a:r>
            <a:endParaRPr lang="en-US" dirty="0">
              <a:solidFill>
                <a:srgbClr val="FF0000"/>
              </a:solidFill>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6081045" y="4082747"/>
            <a:ext cx="522240" cy="494754"/>
          </a:xfrm>
          <a:prstGeom prst="rect">
            <a:avLst/>
          </a:prstGeom>
        </p:spPr>
      </p:pic>
    </p:spTree>
    <p:extLst>
      <p:ext uri="{BB962C8B-B14F-4D97-AF65-F5344CB8AC3E}">
        <p14:creationId xmlns:p14="http://schemas.microsoft.com/office/powerpoint/2010/main" val="127100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2" y="104172"/>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1" y="606144"/>
            <a:ext cx="11829899" cy="6463308"/>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solidFill>
                  <a:srgbClr val="7030A0"/>
                </a:solidFill>
                <a:cs typeface="B Mitra" panose="00000400000000000000" pitchFamily="2" charset="-78"/>
              </a:rPr>
              <a:t>مبانی غلط: </a:t>
            </a:r>
          </a:p>
          <a:p>
            <a:pPr marL="800100" lvl="1" indent="-342900" algn="just" rtl="1">
              <a:buFont typeface="Courier New" panose="02070309020205020404" pitchFamily="49" charset="0"/>
              <a:buChar char="o"/>
            </a:pPr>
            <a:r>
              <a:rPr lang="fa-IR" b="1" dirty="0" smtClean="0">
                <a:cs typeface="B Mitra" panose="00000400000000000000" pitchFamily="2" charset="-78"/>
              </a:rPr>
              <a:t>نرخ </a:t>
            </a:r>
            <a:r>
              <a:rPr lang="fa-IR" b="1" dirty="0">
                <a:cs typeface="B Mitra" panose="00000400000000000000" pitchFamily="2" charset="-78"/>
              </a:rPr>
              <a:t>4200 چگونه شکل گرفت؟</a:t>
            </a:r>
            <a:r>
              <a:rPr lang="fa-IR" dirty="0">
                <a:cs typeface="B Mitra" panose="00000400000000000000" pitchFamily="2" charset="-78"/>
              </a:rPr>
              <a:t> از سال 92 نرخ ارز را 3000 تومان در نظر گرفتند و مابه‌التفاوت تورم داخلی و خارجی تا سال 96 را در3000 تومان ضرب کرده‌اند که عدد 4200 تومان </a:t>
            </a:r>
            <a:r>
              <a:rPr lang="fa-IR" dirty="0" smtClean="0">
                <a:cs typeface="B Mitra" panose="00000400000000000000" pitchFamily="2" charset="-78"/>
              </a:rPr>
              <a:t>به‌ دست </a:t>
            </a:r>
            <a:r>
              <a:rPr lang="fa-IR" dirty="0">
                <a:cs typeface="B Mitra" panose="00000400000000000000" pitchFamily="2" charset="-78"/>
              </a:rPr>
              <a:t>آمده </a:t>
            </a:r>
            <a:r>
              <a:rPr lang="fa-IR" dirty="0" smtClean="0">
                <a:cs typeface="B Mitra" panose="00000400000000000000" pitchFamily="2" charset="-78"/>
              </a:rPr>
              <a:t>است: </a:t>
            </a:r>
            <a:r>
              <a:rPr lang="fa-IR" dirty="0">
                <a:cs typeface="B Mitra" panose="00000400000000000000" pitchFamily="2" charset="-78"/>
              </a:rPr>
              <a:t>قیمت‌گذاری غیرمنطقی، غیراقتصادی و فاقد </a:t>
            </a:r>
            <a:r>
              <a:rPr lang="fa-IR" dirty="0" err="1">
                <a:cs typeface="B Mitra" panose="00000400000000000000" pitchFamily="2" charset="-78"/>
              </a:rPr>
              <a:t>فرمولی</a:t>
            </a:r>
            <a:r>
              <a:rPr lang="fa-IR" dirty="0">
                <a:cs typeface="B Mitra" panose="00000400000000000000" pitchFamily="2" charset="-78"/>
              </a:rPr>
              <a:t> مشخص برای نرخ ارز که حالتی </a:t>
            </a:r>
            <a:r>
              <a:rPr lang="fa-IR" dirty="0" smtClean="0">
                <a:cs typeface="B Mitra" panose="00000400000000000000" pitchFamily="2" charset="-78"/>
              </a:rPr>
              <a:t>من‌ درآوردی داشت،</a:t>
            </a:r>
          </a:p>
          <a:p>
            <a:pPr marL="800100" lvl="1" indent="-342900" algn="just" rtl="1">
              <a:buFont typeface="Courier New" panose="02070309020205020404" pitchFamily="49" charset="0"/>
              <a:buChar char="o"/>
            </a:pPr>
            <a:r>
              <a:rPr lang="fa-IR" b="1" dirty="0" err="1" smtClean="0">
                <a:cs typeface="B Mitra" panose="00000400000000000000" pitchFamily="2" charset="-78"/>
              </a:rPr>
              <a:t>سوء‌تخصیص</a:t>
            </a:r>
            <a:r>
              <a:rPr lang="fa-IR" b="1" dirty="0" smtClean="0">
                <a:cs typeface="B Mitra" panose="00000400000000000000" pitchFamily="2" charset="-78"/>
              </a:rPr>
              <a:t>: </a:t>
            </a:r>
            <a:r>
              <a:rPr lang="fa-IR" dirty="0" smtClean="0">
                <a:cs typeface="B Mitra" panose="00000400000000000000" pitchFamily="2" charset="-78"/>
              </a:rPr>
              <a:t>از </a:t>
            </a:r>
            <a:r>
              <a:rPr lang="fa-IR" dirty="0">
                <a:cs typeface="B Mitra" panose="00000400000000000000" pitchFamily="2" charset="-78"/>
              </a:rPr>
              <a:t>آنجا که تعيين هر </a:t>
            </a:r>
            <a:r>
              <a:rPr lang="fa-IR" dirty="0" err="1">
                <a:cs typeface="B Mitra" panose="00000400000000000000" pitchFamily="2" charset="-78"/>
              </a:rPr>
              <a:t>قيمتى</a:t>
            </a:r>
            <a:r>
              <a:rPr lang="fa-IR" dirty="0">
                <a:cs typeface="B Mitra" panose="00000400000000000000" pitchFamily="2" charset="-78"/>
              </a:rPr>
              <a:t> </a:t>
            </a:r>
            <a:r>
              <a:rPr lang="fa-IR" dirty="0" err="1">
                <a:cs typeface="B Mitra" panose="00000400000000000000" pitchFamily="2" charset="-78"/>
              </a:rPr>
              <a:t>براى</a:t>
            </a:r>
            <a:r>
              <a:rPr lang="fa-IR" dirty="0">
                <a:cs typeface="B Mitra" panose="00000400000000000000" pitchFamily="2" charset="-78"/>
              </a:rPr>
              <a:t> هر </a:t>
            </a:r>
            <a:r>
              <a:rPr lang="fa-IR" dirty="0" err="1">
                <a:cs typeface="B Mitra" panose="00000400000000000000" pitchFamily="2" charset="-78"/>
              </a:rPr>
              <a:t>كالا</a:t>
            </a:r>
            <a:r>
              <a:rPr lang="fa-IR" dirty="0">
                <a:cs typeface="B Mitra" panose="00000400000000000000" pitchFamily="2" charset="-78"/>
              </a:rPr>
              <a:t> به صورت </a:t>
            </a:r>
            <a:r>
              <a:rPr lang="fa-IR" dirty="0" err="1">
                <a:cs typeface="B Mitra" panose="00000400000000000000" pitchFamily="2" charset="-78"/>
              </a:rPr>
              <a:t>ادارى</a:t>
            </a:r>
            <a:r>
              <a:rPr lang="fa-IR" dirty="0">
                <a:cs typeface="B Mitra" panose="00000400000000000000" pitchFamily="2" charset="-78"/>
              </a:rPr>
              <a:t> غلط است، «</a:t>
            </a:r>
            <a:r>
              <a:rPr lang="fa-IR" dirty="0" err="1">
                <a:cs typeface="B Mitra" panose="00000400000000000000" pitchFamily="2" charset="-78"/>
              </a:rPr>
              <a:t>قيمت</a:t>
            </a:r>
            <a:r>
              <a:rPr lang="fa-IR" dirty="0">
                <a:cs typeface="B Mitra" panose="00000400000000000000" pitchFamily="2" charset="-78"/>
              </a:rPr>
              <a:t> غلط» به سوء </a:t>
            </a:r>
            <a:r>
              <a:rPr lang="fa-IR" dirty="0" err="1">
                <a:cs typeface="B Mitra" panose="00000400000000000000" pitchFamily="2" charset="-78"/>
              </a:rPr>
              <a:t>تخصيص</a:t>
            </a:r>
            <a:r>
              <a:rPr lang="fa-IR" dirty="0">
                <a:cs typeface="B Mitra" panose="00000400000000000000" pitchFamily="2" charset="-78"/>
              </a:rPr>
              <a:t> منابع خواهد </a:t>
            </a:r>
            <a:r>
              <a:rPr lang="fa-IR" dirty="0" err="1">
                <a:cs typeface="B Mitra" panose="00000400000000000000" pitchFamily="2" charset="-78"/>
              </a:rPr>
              <a:t>انجاميد</a:t>
            </a:r>
            <a:r>
              <a:rPr lang="fa-IR" dirty="0">
                <a:cs typeface="B Mitra" panose="00000400000000000000" pitchFamily="2" charset="-78"/>
              </a:rPr>
              <a:t>. در این زمینه شاهد موج عظیمی ‌از </a:t>
            </a:r>
            <a:r>
              <a:rPr lang="fa-IR" dirty="0" err="1">
                <a:cs typeface="B Mitra" panose="00000400000000000000" pitchFamily="2" charset="-78"/>
              </a:rPr>
              <a:t>فساد‌ها</a:t>
            </a:r>
            <a:r>
              <a:rPr lang="fa-IR" dirty="0">
                <a:cs typeface="B Mitra" panose="00000400000000000000" pitchFamily="2" charset="-78"/>
              </a:rPr>
              <a:t> و </a:t>
            </a:r>
            <a:r>
              <a:rPr lang="fa-IR" dirty="0" err="1">
                <a:cs typeface="B Mitra" panose="00000400000000000000" pitchFamily="2" charset="-78"/>
              </a:rPr>
              <a:t>سوءتخصیص</a:t>
            </a:r>
            <a:r>
              <a:rPr lang="fa-IR" dirty="0">
                <a:cs typeface="B Mitra" panose="00000400000000000000" pitchFamily="2" charset="-78"/>
              </a:rPr>
              <a:t>‌‌ها طی ماه‌‌‌های آتی بودیم</a:t>
            </a:r>
            <a:r>
              <a:rPr lang="fa-IR" dirty="0" smtClean="0">
                <a:cs typeface="B Mitra" panose="00000400000000000000" pitchFamily="2" charset="-78"/>
              </a:rPr>
              <a:t>،</a:t>
            </a:r>
          </a:p>
          <a:p>
            <a:pPr marL="800100" lvl="1" indent="-342900" algn="just" rtl="1">
              <a:buFont typeface="Courier New" panose="02070309020205020404" pitchFamily="49" charset="0"/>
              <a:buChar char="o"/>
            </a:pPr>
            <a:r>
              <a:rPr lang="fa-IR" b="1" dirty="0">
                <a:cs typeface="B Mitra" panose="00000400000000000000" pitchFamily="2" charset="-78"/>
              </a:rPr>
              <a:t>عمق پایین بازار ارز: </a:t>
            </a:r>
            <a:r>
              <a:rPr lang="fa-IR" dirty="0">
                <a:cs typeface="B Mitra" panose="00000400000000000000" pitchFamily="2" charset="-78"/>
              </a:rPr>
              <a:t>یک مصوبه 11 اطلاعیه و چندین بخش‌نامه برای نحوه تخصیص ارز نشان می‌دهد که عمق این بازار تا چه اندازه پایین بوده است و اصولا بازار تک‌نرخی ارز تا چه اندازه به لحاظ </a:t>
            </a:r>
            <a:r>
              <a:rPr lang="fa-IR" dirty="0" smtClean="0">
                <a:cs typeface="B Mitra" panose="00000400000000000000" pitchFamily="2" charset="-78"/>
              </a:rPr>
              <a:t>اقتصادی، </a:t>
            </a:r>
            <a:r>
              <a:rPr lang="fa-IR" dirty="0" err="1">
                <a:cs typeface="B Mitra" panose="00000400000000000000" pitchFamily="2" charset="-78"/>
              </a:rPr>
              <a:t>برچسبی</a:t>
            </a:r>
            <a:r>
              <a:rPr lang="fa-IR" dirty="0">
                <a:cs typeface="B Mitra" panose="00000400000000000000" pitchFamily="2" charset="-78"/>
              </a:rPr>
              <a:t> ناصحیح برای این سیاست بود</a:t>
            </a:r>
            <a:r>
              <a:rPr lang="fa-IR" dirty="0" smtClean="0">
                <a:cs typeface="B Mitra" panose="00000400000000000000" pitchFamily="2" charset="-78"/>
              </a:rPr>
              <a:t>،</a:t>
            </a:r>
          </a:p>
          <a:p>
            <a:pPr marL="800100" lvl="1" indent="-342900" algn="just" rtl="1">
              <a:buFont typeface="Courier New" panose="02070309020205020404" pitchFamily="49" charset="0"/>
              <a:buChar char="o"/>
            </a:pPr>
            <a:r>
              <a:rPr lang="fa-IR" b="1" dirty="0" smtClean="0">
                <a:cs typeface="B Mitra" panose="00000400000000000000" pitchFamily="2" charset="-78"/>
              </a:rPr>
              <a:t>فقدان مکانیزم کاهشی: </a:t>
            </a:r>
            <a:r>
              <a:rPr lang="fa-IR" dirty="0" smtClean="0">
                <a:cs typeface="B Mitra" panose="00000400000000000000" pitchFamily="2" charset="-78"/>
              </a:rPr>
              <a:t>در </a:t>
            </a:r>
            <a:r>
              <a:rPr lang="fa-IR" dirty="0">
                <a:cs typeface="B Mitra" panose="00000400000000000000" pitchFamily="2" charset="-78"/>
              </a:rPr>
              <a:t>شرایطی که نرخ ارز حدود 6000 و نرخ سکه حدود 2 میلیون ‌تومان شد، دولت بسته جدیدی را معرفی کرد. معرفی قیمتی حدود 2000 تومان (33 درصد) پایین‌تر از قیمت بازار، خود مانعی برای اجرای این سیاست بود. در چنین شرایطی معمولا ایجاد روند کاهشی و کاهش 1 تا 2 درصد طی هفته است. کاری که حداقل هدف مرکز مبادلات ارزی در دولت گذشته طبق مصوبه مجلس </a:t>
            </a:r>
            <a:r>
              <a:rPr lang="fa-IR" dirty="0" smtClean="0">
                <a:cs typeface="B Mitra" panose="00000400000000000000" pitchFamily="2" charset="-78"/>
              </a:rPr>
              <a:t>بود. ضمن اینکه روند </a:t>
            </a:r>
            <a:r>
              <a:rPr lang="fa-IR" dirty="0">
                <a:cs typeface="B Mitra" panose="00000400000000000000" pitchFamily="2" charset="-78"/>
              </a:rPr>
              <a:t>افزایش یکباره قیمت ارز رسمی‌ بانک ‌مرکزی (مبادله) و تخریب کانال‌‌‌های افزایشی 2 و 3 ریالی و افزایش یکباره 500 </a:t>
            </a:r>
            <a:r>
              <a:rPr lang="fa-IR" dirty="0" smtClean="0">
                <a:cs typeface="B Mitra" panose="00000400000000000000" pitchFamily="2" charset="-78"/>
              </a:rPr>
              <a:t>تومانی، نیرویی در جهت افزایش نرخ بازار آزاد (سیاه) ایجاد کرد،</a:t>
            </a:r>
          </a:p>
          <a:p>
            <a:pPr marL="800100" lvl="1" indent="-342900" algn="just" rtl="1">
              <a:buFont typeface="Courier New" panose="02070309020205020404" pitchFamily="49" charset="0"/>
              <a:buChar char="o"/>
            </a:pPr>
            <a:r>
              <a:rPr lang="fa-IR" b="1" dirty="0" smtClean="0">
                <a:cs typeface="B Mitra" panose="00000400000000000000" pitchFamily="2" charset="-78"/>
              </a:rPr>
              <a:t>ناهماهنگی </a:t>
            </a:r>
            <a:r>
              <a:rPr lang="fa-IR" b="1" dirty="0">
                <a:cs typeface="B Mitra" panose="00000400000000000000" pitchFamily="2" charset="-78"/>
              </a:rPr>
              <a:t>با سیاست‌های تعرفه‌ای سال 1397: </a:t>
            </a:r>
            <a:r>
              <a:rPr lang="fa-IR" dirty="0">
                <a:cs typeface="B Mitra" panose="00000400000000000000" pitchFamily="2" charset="-78"/>
              </a:rPr>
              <a:t>همزمانی افزایش 330 قلم تعرفه در سال 1397 با افزایش قیمت ارز و اثر آن بر قیمت تمام شده</a:t>
            </a:r>
            <a:r>
              <a:rPr lang="fa-IR" dirty="0" smtClean="0">
                <a:cs typeface="B Mitra" panose="00000400000000000000" pitchFamily="2" charset="-78"/>
              </a:rPr>
              <a:t>،</a:t>
            </a:r>
          </a:p>
          <a:p>
            <a:pPr marL="800100" lvl="1" indent="-342900" algn="just" rtl="1">
              <a:buFont typeface="Courier New" panose="02070309020205020404" pitchFamily="49" charset="0"/>
              <a:buChar char="o"/>
            </a:pPr>
            <a:r>
              <a:rPr lang="fa-IR" dirty="0">
                <a:cs typeface="B Mitra" panose="00000400000000000000" pitchFamily="2" charset="-78"/>
              </a:rPr>
              <a:t>اینکه در یک مصوبه ارزی با این اهمیت، واردات خودرو منوط به وجود نمایندگی شود، جنس مصوبه و اولویت ذهنی سیاست‌گذار کاملا روشن است. اما استفاده از همان سازوکار مرتبط با شرایط تقریبا عادی برای شرایط بحرانی با چه </a:t>
            </a:r>
            <a:r>
              <a:rPr lang="fa-IR" dirty="0" err="1">
                <a:cs typeface="B Mitra" panose="00000400000000000000" pitchFamily="2" charset="-78"/>
              </a:rPr>
              <a:t>عقلانیتی</a:t>
            </a:r>
            <a:r>
              <a:rPr lang="fa-IR" dirty="0">
                <a:cs typeface="B Mitra" panose="00000400000000000000" pitchFamily="2" charset="-78"/>
              </a:rPr>
              <a:t> صورت گرفته است؟ تکلیف ارز بخش خصوصی، ثبت سفارش و واردات اقلامی‌ که امکان استفاده از ارز بانکی نداشتند، معاملات بازار‌‌های مرزی و </a:t>
            </a:r>
            <a:r>
              <a:rPr lang="fa-IR" dirty="0" err="1">
                <a:cs typeface="B Mitra" panose="00000400000000000000" pitchFamily="2" charset="-78"/>
              </a:rPr>
              <a:t>برون‌مرزی</a:t>
            </a:r>
            <a:r>
              <a:rPr lang="fa-IR" dirty="0">
                <a:cs typeface="B Mitra" panose="00000400000000000000" pitchFamily="2" charset="-78"/>
              </a:rPr>
              <a:t> در این مصوبه مشخص نشده بود. </a:t>
            </a:r>
            <a:r>
              <a:rPr lang="fa-IR" dirty="0" err="1">
                <a:cs typeface="B Mitra" panose="00000400000000000000" pitchFamily="2" charset="-78"/>
              </a:rPr>
              <a:t>نقصان‌هایی</a:t>
            </a:r>
            <a:r>
              <a:rPr lang="fa-IR" dirty="0">
                <a:cs typeface="B Mitra" panose="00000400000000000000" pitchFamily="2" charset="-78"/>
              </a:rPr>
              <a:t> از این دست یک روز بعد از تصویب برای عده زیادی مشخص کرد که سرنوشتی جز شکست در انتظار سیاست ششم نیست،</a:t>
            </a:r>
          </a:p>
          <a:p>
            <a:pPr marL="800100" lvl="1" indent="-342900" algn="just" rtl="1">
              <a:buFont typeface="Courier New" panose="02070309020205020404" pitchFamily="49" charset="0"/>
              <a:buChar char="o"/>
            </a:pPr>
            <a:r>
              <a:rPr lang="fa-IR" b="1" dirty="0" err="1" smtClean="0">
                <a:cs typeface="B Mitra" panose="00000400000000000000" pitchFamily="2" charset="-78"/>
              </a:rPr>
              <a:t>ارزان‌فروشی</a:t>
            </a:r>
            <a:r>
              <a:rPr lang="fa-IR" b="1" dirty="0" smtClean="0">
                <a:cs typeface="B Mitra" panose="00000400000000000000" pitchFamily="2" charset="-78"/>
              </a:rPr>
              <a:t> ارز: </a:t>
            </a:r>
            <a:r>
              <a:rPr lang="fa-IR" dirty="0" smtClean="0">
                <a:cs typeface="B Mitra" panose="00000400000000000000" pitchFamily="2" charset="-78"/>
              </a:rPr>
              <a:t>تقریبا </a:t>
            </a:r>
            <a:r>
              <a:rPr lang="fa-IR" dirty="0">
                <a:cs typeface="B Mitra" panose="00000400000000000000" pitchFamily="2" charset="-78"/>
              </a:rPr>
              <a:t>تا دو هفته بعد از اعلام بسته قیمت‌گذاری ارز، سایت ثبتارش بسته و ارز 4200 مشاهده نشد. تا این زمان همه </a:t>
            </a:r>
            <a:r>
              <a:rPr lang="fa-IR" dirty="0" err="1">
                <a:cs typeface="B Mitra" panose="00000400000000000000" pitchFamily="2" charset="-78"/>
              </a:rPr>
              <a:t>صحبت‌ها</a:t>
            </a:r>
            <a:r>
              <a:rPr lang="fa-IR" dirty="0">
                <a:cs typeface="B Mitra" panose="00000400000000000000" pitchFamily="2" charset="-78"/>
              </a:rPr>
              <a:t> و </a:t>
            </a:r>
            <a:r>
              <a:rPr lang="fa-IR" dirty="0" err="1">
                <a:cs typeface="B Mitra" panose="00000400000000000000" pitchFamily="2" charset="-78"/>
              </a:rPr>
              <a:t>تاکیداتی</a:t>
            </a:r>
            <a:r>
              <a:rPr lang="fa-IR" dirty="0">
                <a:cs typeface="B Mitra" panose="00000400000000000000" pitchFamily="2" charset="-78"/>
              </a:rPr>
              <a:t> که در این حوزه بر اساس بخشنامه و دستورالعمل بود و وارد فاز اجرایی نشد. با تاخیر در فاز اجرایی، روند بازار مجدد سیر صعودی یافت و پمپاژ ارز 4200 به بازار </a:t>
            </a:r>
            <a:r>
              <a:rPr lang="fa-IR" dirty="0" err="1">
                <a:cs typeface="B Mitra" panose="00000400000000000000" pitchFamily="2" charset="-78"/>
              </a:rPr>
              <a:t>ارزان‌فروشی</a:t>
            </a:r>
            <a:r>
              <a:rPr lang="fa-IR" dirty="0">
                <a:cs typeface="B Mitra" panose="00000400000000000000" pitchFamily="2" charset="-78"/>
              </a:rPr>
              <a:t> ارز از سوی دولت نام گرفت و نه سیاست تک‌نرخی کردن ارز یا حتی قیمت‌گذاری ارز</a:t>
            </a:r>
            <a:r>
              <a:rPr lang="fa-IR" dirty="0" smtClean="0">
                <a:cs typeface="B Mitra" panose="00000400000000000000" pitchFamily="2" charset="-78"/>
              </a:rPr>
              <a:t>،</a:t>
            </a:r>
          </a:p>
          <a:p>
            <a:pPr marL="800100" lvl="1" indent="-342900" algn="just" rtl="1">
              <a:buFont typeface="Courier New" panose="02070309020205020404" pitchFamily="49" charset="0"/>
              <a:buChar char="o"/>
            </a:pPr>
            <a:r>
              <a:rPr lang="fa-IR" b="1" dirty="0" smtClean="0">
                <a:cs typeface="B Mitra" panose="00000400000000000000" pitchFamily="2" charset="-78"/>
              </a:rPr>
              <a:t>تحمیل ممنوعیت و محدودیت به </a:t>
            </a:r>
            <a:r>
              <a:rPr lang="fa-IR" b="1" dirty="0" err="1" smtClean="0">
                <a:cs typeface="B Mitra" panose="00000400000000000000" pitchFamily="2" charset="-78"/>
              </a:rPr>
              <a:t>رویه‌های</a:t>
            </a:r>
            <a:r>
              <a:rPr lang="fa-IR" b="1" dirty="0" smtClean="0">
                <a:cs typeface="B Mitra" panose="00000400000000000000" pitchFamily="2" charset="-78"/>
              </a:rPr>
              <a:t> سالم تجاری: </a:t>
            </a:r>
            <a:r>
              <a:rPr lang="fa-IR" dirty="0" smtClean="0">
                <a:cs typeface="B Mitra" panose="00000400000000000000" pitchFamily="2" charset="-78"/>
              </a:rPr>
              <a:t>با توسعه </a:t>
            </a:r>
            <a:r>
              <a:rPr lang="fa-IR" dirty="0" err="1" smtClean="0">
                <a:cs typeface="B Mitra" panose="00000400000000000000" pitchFamily="2" charset="-78"/>
              </a:rPr>
              <a:t>ارزان‌فروشی</a:t>
            </a:r>
            <a:r>
              <a:rPr lang="fa-IR" dirty="0" smtClean="0">
                <a:cs typeface="B Mitra" panose="00000400000000000000" pitchFamily="2" charset="-78"/>
              </a:rPr>
              <a:t> ارز و افزایش تقاضای </a:t>
            </a:r>
            <a:r>
              <a:rPr lang="fa-IR" dirty="0" err="1" smtClean="0">
                <a:cs typeface="B Mitra" panose="00000400000000000000" pitchFamily="2" charset="-78"/>
              </a:rPr>
              <a:t>سفته‌بازی</a:t>
            </a:r>
            <a:r>
              <a:rPr lang="fa-IR" dirty="0" smtClean="0">
                <a:cs typeface="B Mitra" panose="00000400000000000000" pitchFamily="2" charset="-78"/>
              </a:rPr>
              <a:t> آن، این بسته زمینه‌ساز وضع ممنوعیت‌ها و محدودیت‌های متعددی بر ساختار تجارت خارجی کشور شد که حوزه‌های مختلفی مانند </a:t>
            </a:r>
            <a:r>
              <a:rPr lang="fa-IR" dirty="0" smtClean="0">
                <a:cs typeface="B Mitra" panose="00000400000000000000" pitchFamily="2" charset="-78"/>
                <a:hlinkClick r:id="rId2" action="ppaction://hlinkfile"/>
              </a:rPr>
              <a:t>ممنوعیت صادرات</a:t>
            </a:r>
            <a:r>
              <a:rPr lang="fa-IR" dirty="0" smtClean="0">
                <a:cs typeface="B Mitra" panose="00000400000000000000" pitchFamily="2" charset="-78"/>
              </a:rPr>
              <a:t>، </a:t>
            </a:r>
            <a:r>
              <a:rPr lang="fa-IR" dirty="0" smtClean="0">
                <a:cs typeface="B Mitra" panose="00000400000000000000" pitchFamily="2" charset="-78"/>
                <a:hlinkClick r:id="rId3" action="ppaction://hlinkfile"/>
              </a:rPr>
              <a:t>محدودیت کارت بازرگانی</a:t>
            </a:r>
            <a:r>
              <a:rPr lang="fa-IR" dirty="0" smtClean="0">
                <a:cs typeface="B Mitra" panose="00000400000000000000" pitchFamily="2" charset="-78"/>
              </a:rPr>
              <a:t>، </a:t>
            </a:r>
            <a:r>
              <a:rPr lang="fa-IR" dirty="0" smtClean="0">
                <a:cs typeface="B Mitra" panose="00000400000000000000" pitchFamily="2" charset="-78"/>
                <a:hlinkClick r:id="rId4" action="ppaction://hlinkfile"/>
              </a:rPr>
              <a:t>محدودیت زمان ثبت‌سفارش</a:t>
            </a:r>
            <a:r>
              <a:rPr lang="fa-IR" dirty="0" smtClean="0">
                <a:cs typeface="B Mitra" panose="00000400000000000000" pitchFamily="2" charset="-78"/>
              </a:rPr>
              <a:t> و </a:t>
            </a:r>
            <a:r>
              <a:rPr lang="fa-IR" dirty="0" smtClean="0">
                <a:cs typeface="B Mitra" panose="00000400000000000000" pitchFamily="2" charset="-78"/>
                <a:hlinkClick r:id="rId5" action="ppaction://hlinkfile"/>
              </a:rPr>
              <a:t>عوارض صادراتی</a:t>
            </a:r>
            <a:r>
              <a:rPr lang="fa-IR" dirty="0" smtClean="0">
                <a:cs typeface="B Mitra" panose="00000400000000000000" pitchFamily="2" charset="-78"/>
              </a:rPr>
              <a:t> شد که تا رفع </a:t>
            </a:r>
            <a:r>
              <a:rPr lang="fa-IR" dirty="0" err="1" smtClean="0">
                <a:cs typeface="B Mitra" panose="00000400000000000000" pitchFamily="2" charset="-78"/>
              </a:rPr>
              <a:t>تک‌تک</a:t>
            </a:r>
            <a:r>
              <a:rPr lang="fa-IR" dirty="0" smtClean="0">
                <a:cs typeface="B Mitra" panose="00000400000000000000" pitchFamily="2" charset="-78"/>
              </a:rPr>
              <a:t> آنها و بازگشت به شرایط عادی </a:t>
            </a:r>
            <a:r>
              <a:rPr lang="fa-IR" dirty="0" err="1" smtClean="0">
                <a:cs typeface="B Mitra" panose="00000400000000000000" pitchFamily="2" charset="-78"/>
              </a:rPr>
              <a:t>سال‌ها</a:t>
            </a:r>
            <a:r>
              <a:rPr lang="fa-IR" dirty="0" smtClean="0">
                <a:cs typeface="B Mitra" panose="00000400000000000000" pitchFamily="2" charset="-78"/>
              </a:rPr>
              <a:t> زمان نیاز دارد.</a:t>
            </a:r>
            <a:endParaRPr lang="fa-IR" dirty="0">
              <a:cs typeface="B Mitra" panose="00000400000000000000" pitchFamily="2" charset="-78"/>
            </a:endParaRPr>
          </a:p>
          <a:p>
            <a:pPr marL="800100" lvl="1" indent="-342900" algn="just" rtl="1">
              <a:buFont typeface="Courier New" panose="02070309020205020404" pitchFamily="49" charset="0"/>
              <a:buChar char="o"/>
            </a:pPr>
            <a:endParaRPr lang="fa-IR" dirty="0" smtClean="0">
              <a:cs typeface="B Mitra" panose="00000400000000000000" pitchFamily="2" charset="-78"/>
            </a:endParaRPr>
          </a:p>
        </p:txBody>
      </p:sp>
    </p:spTree>
    <p:extLst>
      <p:ext uri="{BB962C8B-B14F-4D97-AF65-F5344CB8AC3E}">
        <p14:creationId xmlns:p14="http://schemas.microsoft.com/office/powerpoint/2010/main" val="1662087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2" y="104172"/>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1" y="606144"/>
            <a:ext cx="11829899" cy="6232475"/>
          </a:xfrm>
          <a:prstGeom prst="rect">
            <a:avLst/>
          </a:prstGeom>
          <a:noFill/>
        </p:spPr>
        <p:txBody>
          <a:bodyPr wrap="square">
            <a:spAutoFit/>
          </a:bodyPr>
          <a:lstStyle/>
          <a:p>
            <a:pPr algn="just" rtl="1"/>
            <a:r>
              <a:rPr lang="fa-IR" sz="1900" b="1" dirty="0" smtClean="0">
                <a:solidFill>
                  <a:srgbClr val="7030A0"/>
                </a:solidFill>
                <a:cs typeface="B Mitra" panose="00000400000000000000" pitchFamily="2" charset="-78"/>
              </a:rPr>
              <a:t>اصول سیاست‌گذاری</a:t>
            </a:r>
          </a:p>
          <a:p>
            <a:pPr algn="just" rtl="1"/>
            <a:endParaRPr lang="fa-IR" sz="1900" b="1" dirty="0" smtClean="0">
              <a:solidFill>
                <a:srgbClr val="7030A0"/>
              </a:solidFill>
              <a:cs typeface="B Mitra" panose="00000400000000000000" pitchFamily="2" charset="-78"/>
            </a:endParaRPr>
          </a:p>
          <a:p>
            <a:pPr marL="342900" indent="-342900" algn="just" rtl="1">
              <a:buFont typeface="Wingdings" panose="05000000000000000000" pitchFamily="2" charset="2"/>
              <a:buChar char="§"/>
            </a:pPr>
            <a:r>
              <a:rPr lang="fa-IR" sz="1900" b="1" dirty="0" smtClean="0">
                <a:cs typeface="B Mitra" panose="00000400000000000000" pitchFamily="2" charset="-78"/>
              </a:rPr>
              <a:t>اصل </a:t>
            </a:r>
            <a:r>
              <a:rPr lang="fa-IR" sz="1900" b="1" dirty="0">
                <a:cs typeface="B Mitra" panose="00000400000000000000" pitchFamily="2" charset="-78"/>
              </a:rPr>
              <a:t>شرایط متغیر</a:t>
            </a:r>
            <a:r>
              <a:rPr lang="fa-IR" sz="1900" b="1" dirty="0" smtClean="0">
                <a:cs typeface="B Mitra" panose="00000400000000000000" pitchFamily="2" charset="-78"/>
              </a:rPr>
              <a:t>:</a:t>
            </a:r>
          </a:p>
          <a:p>
            <a:pPr marL="342900" indent="-342900" algn="just" rtl="1">
              <a:buFont typeface="Wingdings" panose="05000000000000000000" pitchFamily="2" charset="2"/>
              <a:buChar char="§"/>
            </a:pPr>
            <a:endParaRPr lang="fa-IR" sz="1900" b="1" dirty="0">
              <a:solidFill>
                <a:srgbClr val="7030A0"/>
              </a:solidFill>
              <a:cs typeface="B Mitra" panose="00000400000000000000" pitchFamily="2" charset="-78"/>
            </a:endParaRPr>
          </a:p>
          <a:p>
            <a:pPr marL="800100" lvl="1" indent="-342900" algn="just" rtl="1">
              <a:buFont typeface="Courier New" panose="02070309020205020404" pitchFamily="49" charset="0"/>
              <a:buChar char="o"/>
            </a:pPr>
            <a:r>
              <a:rPr lang="fa-IR" sz="1900" b="1" u="sng" dirty="0" smtClean="0">
                <a:cs typeface="B Mitra" panose="00000400000000000000" pitchFamily="2" charset="-78"/>
              </a:rPr>
              <a:t>عدم پذیرش قیمت: </a:t>
            </a:r>
            <a:r>
              <a:rPr lang="fa-IR" sz="1900" dirty="0" smtClean="0">
                <a:cs typeface="B Mitra" panose="00000400000000000000" pitchFamily="2" charset="-78"/>
              </a:rPr>
              <a:t>تقریبا </a:t>
            </a:r>
            <a:r>
              <a:rPr lang="fa-IR" sz="1900" dirty="0">
                <a:cs typeface="B Mitra" panose="00000400000000000000" pitchFamily="2" charset="-78"/>
              </a:rPr>
              <a:t>از فردای روز تصویب، کسی به نرخ 4200 جهانگیری توجه‌ای نمی‌کرد. نگاهی به نامه مورخ 13970125 بانک‌مرکزی خطاب به اداره خارجه خود نشان می‌دهد که دائما هشدار می‌دهد چنانچه فردا نرخ اعلام شده افزایش یافت، واردکنندگان باید ارز خود را با نرخ جدید با بانک تسویه کنند. این بند تقریبا در همه </a:t>
            </a:r>
            <a:r>
              <a:rPr lang="fa-IR" sz="1900" dirty="0" err="1">
                <a:cs typeface="B Mitra" panose="00000400000000000000" pitchFamily="2" charset="-78"/>
              </a:rPr>
              <a:t>بند‌ها</a:t>
            </a:r>
            <a:r>
              <a:rPr lang="fa-IR" sz="1900" dirty="0">
                <a:cs typeface="B Mitra" panose="00000400000000000000" pitchFamily="2" charset="-78"/>
              </a:rPr>
              <a:t> تکرار شده است. در بازار نیز کسی دلاری به این نرخ خرید و فروش نکرد. بر روی تابلوی </a:t>
            </a:r>
            <a:r>
              <a:rPr lang="fa-IR" sz="1900" dirty="0" err="1">
                <a:cs typeface="B Mitra" panose="00000400000000000000" pitchFamily="2" charset="-78"/>
              </a:rPr>
              <a:t>صرافان</a:t>
            </a:r>
            <a:r>
              <a:rPr lang="fa-IR" sz="1900" dirty="0">
                <a:cs typeface="B Mitra" panose="00000400000000000000" pitchFamily="2" charset="-78"/>
              </a:rPr>
              <a:t> مورد اعتماد بانک‌مرکزی قیمت‌‌ها 4200 تومان نصب شده، اما در معاملات قیمت 5500 و بالاتر در نظر گرفته </a:t>
            </a:r>
            <a:r>
              <a:rPr lang="fa-IR" sz="1900" dirty="0" smtClean="0">
                <a:cs typeface="B Mitra" panose="00000400000000000000" pitchFamily="2" charset="-78"/>
              </a:rPr>
              <a:t>می‌شد،</a:t>
            </a:r>
          </a:p>
          <a:p>
            <a:pPr marL="800100" lvl="1" indent="-342900" algn="just" rtl="1">
              <a:buFont typeface="Courier New" panose="02070309020205020404" pitchFamily="49" charset="0"/>
              <a:buChar char="o"/>
            </a:pPr>
            <a:endParaRPr lang="fa-IR" sz="1900" dirty="0" smtClean="0">
              <a:cs typeface="B Mitra" panose="00000400000000000000" pitchFamily="2" charset="-78"/>
            </a:endParaRPr>
          </a:p>
          <a:p>
            <a:pPr marL="800100" lvl="1" indent="-342900" algn="just" rtl="1">
              <a:buFont typeface="Courier New" panose="02070309020205020404" pitchFamily="49" charset="0"/>
              <a:buChar char="o"/>
            </a:pPr>
            <a:r>
              <a:rPr lang="fa-IR" sz="1900" b="1" u="sng" dirty="0" smtClean="0">
                <a:cs typeface="B Mitra" panose="00000400000000000000" pitchFamily="2" charset="-78"/>
              </a:rPr>
              <a:t>زمان نامناسب اجرا و اشتیاق فراوان خرید</a:t>
            </a:r>
            <a:r>
              <a:rPr lang="fa-IR" sz="1900" u="sng" dirty="0" smtClean="0">
                <a:cs typeface="B Mitra" panose="00000400000000000000" pitchFamily="2" charset="-78"/>
              </a:rPr>
              <a:t>: </a:t>
            </a:r>
            <a:r>
              <a:rPr lang="fa-IR" sz="1900" dirty="0" smtClean="0">
                <a:cs typeface="B Mitra" panose="00000400000000000000" pitchFamily="2" charset="-78"/>
              </a:rPr>
              <a:t>بازه </a:t>
            </a:r>
            <a:r>
              <a:rPr lang="fa-IR" sz="1900" dirty="0">
                <a:cs typeface="B Mitra" panose="00000400000000000000" pitchFamily="2" charset="-78"/>
              </a:rPr>
              <a:t>زمانی نامناسب که هجوم خرید و </a:t>
            </a:r>
            <a:r>
              <a:rPr lang="fa-IR" sz="1900" dirty="0" err="1">
                <a:cs typeface="B Mitra" panose="00000400000000000000" pitchFamily="2" charset="-78"/>
              </a:rPr>
              <a:t>ولع</a:t>
            </a:r>
            <a:r>
              <a:rPr lang="fa-IR" sz="1900" dirty="0">
                <a:cs typeface="B Mitra" panose="00000400000000000000" pitchFamily="2" charset="-78"/>
              </a:rPr>
              <a:t> بالای تقاضا برای نرخ ارز تعیین شده که عملا امکان پاسخگویی مناسب نداشت. بسته پیشنهادی از شک تکانه فصلی تقاضای ارز بیرون نیامده که منتظر 22 اردیبهشت بود که البته سه روز زودتر(18 اردیبهشت) اعلام شد. یعنی هر دو طرف تاریخ این سیاست غلط (با فاصله یک ماه) </a:t>
            </a:r>
            <a:r>
              <a:rPr lang="fa-IR" sz="1900" dirty="0" err="1">
                <a:cs typeface="B Mitra" panose="00000400000000000000" pitchFamily="2" charset="-78"/>
              </a:rPr>
              <a:t>بحران‌زا</a:t>
            </a:r>
            <a:r>
              <a:rPr lang="fa-IR" sz="1900" dirty="0">
                <a:cs typeface="B Mitra" panose="00000400000000000000" pitchFamily="2" charset="-78"/>
              </a:rPr>
              <a:t> و شرایط محیطی اجرای سیاست غیرقابل پیش‌بینی بود. همزمانی عوامل سیاسی-روانی با عوامل روندی افزایش قیمت ارز به واسطه پایان سال، باعث شده بود که برخلاف همیشه افزایش‌‌‌های مقطعی پایان سال روند بازگشتی نگیرد. تقاضای سنتی ایام نوروز و سفر‌‌های سیاحتی و زیارتی این مقطع، با افزایش قیمت بازار همراه شد اما دیگر مانند سنوات گذشته دلار کاهش نیافت. بر این اساس بود که صف طولانی برای ثبت سفارش ایجاد شد. به گونه‌ای که مثلا از 22 فروردین تا 20 خرداد 20 میلیارد دلار ثبت سفارش انجام شد یا در شدیدترین حالت خود در مقطع 26 اردیبهشت تا 6 خرداد، روزی 1 میلیارد دلار ثبت سفارش صورت می‌گرفت. در حالی که در 60 روز گذشته مجموعا، حدود 10 میلیارد دلار ثبت سفارش به انجام رسیده </a:t>
            </a:r>
            <a:r>
              <a:rPr lang="fa-IR" sz="1900" dirty="0" smtClean="0">
                <a:cs typeface="B Mitra" panose="00000400000000000000" pitchFamily="2" charset="-78"/>
              </a:rPr>
              <a:t>بود</a:t>
            </a:r>
          </a:p>
          <a:p>
            <a:pPr marL="800100" lvl="1" indent="-342900" algn="just" rtl="1">
              <a:buFont typeface="Courier New" panose="02070309020205020404" pitchFamily="49" charset="0"/>
              <a:buChar char="o"/>
            </a:pPr>
            <a:endParaRPr lang="fa-IR" sz="1900" dirty="0" smtClean="0">
              <a:cs typeface="B Mitra" panose="00000400000000000000" pitchFamily="2" charset="-78"/>
            </a:endParaRPr>
          </a:p>
          <a:p>
            <a:pPr marL="800100" lvl="1" indent="-342900" algn="just" rtl="1">
              <a:buFont typeface="Courier New" panose="02070309020205020404" pitchFamily="49" charset="0"/>
              <a:buChar char="o"/>
            </a:pPr>
            <a:r>
              <a:rPr lang="fa-IR" sz="1900" b="1" u="sng" dirty="0" smtClean="0">
                <a:cs typeface="B Mitra" panose="00000400000000000000" pitchFamily="2" charset="-78"/>
              </a:rPr>
              <a:t>کاهش اعتماد به حکمرانی:</a:t>
            </a:r>
            <a:r>
              <a:rPr lang="fa-IR" sz="1900" dirty="0" smtClean="0">
                <a:cs typeface="B Mitra" panose="00000400000000000000" pitchFamily="2" charset="-78"/>
              </a:rPr>
              <a:t> آمارهایی </a:t>
            </a:r>
            <a:r>
              <a:rPr lang="fa-IR" sz="1900" dirty="0">
                <a:cs typeface="B Mitra" panose="00000400000000000000" pitchFamily="2" charset="-78"/>
              </a:rPr>
              <a:t>که از تخصیص ارز 3800 و 4200 طی بسته ششم (تک‌نرخی) بیرون می‌آمد نشان می‌داد که تا چه انداز منابع راهبردی ارزی کشور به واسطه سیاست‌گذاری غلط به هدر رفته </a:t>
            </a:r>
            <a:r>
              <a:rPr lang="fa-IR" sz="1900" dirty="0" smtClean="0">
                <a:cs typeface="B Mitra" panose="00000400000000000000" pitchFamily="2" charset="-78"/>
              </a:rPr>
              <a:t>و </a:t>
            </a:r>
            <a:r>
              <a:rPr lang="fa-IR" sz="1900" dirty="0">
                <a:cs typeface="B Mitra" panose="00000400000000000000" pitchFamily="2" charset="-78"/>
              </a:rPr>
              <a:t>همین امر که بیشتر ناشی از فساد گسترده در نظام ثبتارش و شبکه بانکی بود، اعتماد به سیاست‌گذار در صمت و بانک‌مرکزی را تا حدود زیادی کاهش داد. ارز تک نرخی عملا به ابزاری برای ضربه به دولت تبدیل شد</a:t>
            </a:r>
            <a:endParaRPr lang="en-US" sz="1900" dirty="0">
              <a:cs typeface="B Mitra" panose="00000400000000000000" pitchFamily="2" charset="-78"/>
            </a:endParaRPr>
          </a:p>
          <a:p>
            <a:pPr lvl="1" algn="just" rtl="1"/>
            <a:endParaRPr lang="fa-IR" sz="1900" dirty="0" smtClean="0">
              <a:cs typeface="B Mitra" panose="00000400000000000000" pitchFamily="2" charset="-78"/>
            </a:endParaRPr>
          </a:p>
        </p:txBody>
      </p:sp>
    </p:spTree>
    <p:extLst>
      <p:ext uri="{BB962C8B-B14F-4D97-AF65-F5344CB8AC3E}">
        <p14:creationId xmlns:p14="http://schemas.microsoft.com/office/powerpoint/2010/main" val="3789547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2" y="104172"/>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1" y="606144"/>
            <a:ext cx="11829899" cy="5632311"/>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cs typeface="B Mitra" panose="00000400000000000000" pitchFamily="2" charset="-78"/>
              </a:rPr>
              <a:t>اصل </a:t>
            </a:r>
            <a:r>
              <a:rPr lang="fa-IR" b="1" dirty="0">
                <a:cs typeface="B Mitra" panose="00000400000000000000" pitchFamily="2" charset="-78"/>
              </a:rPr>
              <a:t>ابزارهای مکمل</a:t>
            </a:r>
            <a:r>
              <a:rPr lang="fa-IR" b="1" dirty="0" smtClean="0">
                <a:cs typeface="B Mitra" panose="00000400000000000000" pitchFamily="2" charset="-78"/>
              </a:rPr>
              <a:t>:</a:t>
            </a:r>
          </a:p>
          <a:p>
            <a:pPr marL="342900" indent="-342900" algn="just" rtl="1">
              <a:buFont typeface="Wingdings" panose="05000000000000000000" pitchFamily="2" charset="2"/>
              <a:buChar char="§"/>
            </a:pPr>
            <a:endParaRPr lang="fa-IR" b="1" dirty="0">
              <a:solidFill>
                <a:srgbClr val="7030A0"/>
              </a:solidFill>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ابهام در قیمت‌ و مکانیزم مبادله ارز غیربانکی</a:t>
            </a:r>
            <a:r>
              <a:rPr lang="fa-IR" b="1" dirty="0" smtClean="0">
                <a:cs typeface="B Mitra" panose="00000400000000000000" pitchFamily="2" charset="-78"/>
              </a:rPr>
              <a:t>:</a:t>
            </a:r>
            <a:r>
              <a:rPr lang="fa-IR" dirty="0" smtClean="0">
                <a:cs typeface="B Mitra" panose="00000400000000000000" pitchFamily="2" charset="-78"/>
              </a:rPr>
              <a:t> ابهام </a:t>
            </a:r>
            <a:r>
              <a:rPr lang="fa-IR" dirty="0">
                <a:cs typeface="B Mitra" panose="00000400000000000000" pitchFamily="2" charset="-78"/>
              </a:rPr>
              <a:t>در مواردی چون </a:t>
            </a:r>
            <a:r>
              <a:rPr lang="fa-IR" dirty="0" smtClean="0">
                <a:cs typeface="B Mitra" panose="00000400000000000000" pitchFamily="2" charset="-78"/>
              </a:rPr>
              <a:t>شیوه </a:t>
            </a:r>
            <a:r>
              <a:rPr lang="fa-IR" dirty="0">
                <a:cs typeface="B Mitra" panose="00000400000000000000" pitchFamily="2" charset="-78"/>
              </a:rPr>
              <a:t>رفع تعهد </a:t>
            </a:r>
            <a:r>
              <a:rPr lang="fa-IR" dirty="0" smtClean="0">
                <a:cs typeface="B Mitra" panose="00000400000000000000" pitchFamily="2" charset="-78"/>
              </a:rPr>
              <a:t>صادرکنندگان، </a:t>
            </a:r>
            <a:r>
              <a:rPr lang="fa-IR" dirty="0">
                <a:cs typeface="B Mitra" panose="00000400000000000000" pitchFamily="2" charset="-78"/>
              </a:rPr>
              <a:t>نحوه انتقال ارز صادراتی به واردکننده (ثبت </a:t>
            </a:r>
            <a:r>
              <a:rPr lang="fa-IR" dirty="0" err="1">
                <a:cs typeface="B Mitra" panose="00000400000000000000" pitchFamily="2" charset="-78"/>
              </a:rPr>
              <a:t>کوتاژ</a:t>
            </a:r>
            <a:r>
              <a:rPr lang="fa-IR" dirty="0">
                <a:cs typeface="B Mitra" panose="00000400000000000000" pitchFamily="2" charset="-78"/>
              </a:rPr>
              <a:t> در زمان ثبت</a:t>
            </a:r>
            <a:r>
              <a:rPr lang="fa-IR" dirty="0" smtClean="0">
                <a:cs typeface="B Mitra" panose="00000400000000000000" pitchFamily="2" charset="-78"/>
              </a:rPr>
              <a:t>)، </a:t>
            </a:r>
            <a:r>
              <a:rPr lang="fa-IR" dirty="0">
                <a:cs typeface="B Mitra" panose="00000400000000000000" pitchFamily="2" charset="-78"/>
              </a:rPr>
              <a:t>نحوه تامین ارز مصارف ارزی صادرکنندگان (</a:t>
            </a:r>
            <a:r>
              <a:rPr lang="fa-IR" dirty="0" smtClean="0">
                <a:cs typeface="B Mitra" panose="00000400000000000000" pitchFamily="2" charset="-78"/>
              </a:rPr>
              <a:t>نمایشگاه‌‌ها</a:t>
            </a:r>
            <a:r>
              <a:rPr lang="fa-IR" dirty="0">
                <a:cs typeface="B Mitra" panose="00000400000000000000" pitchFamily="2" charset="-78"/>
              </a:rPr>
              <a:t>، هزینه مسافران تجاری و </a:t>
            </a:r>
            <a:r>
              <a:rPr lang="fa-IR" dirty="0" smtClean="0">
                <a:cs typeface="B Mitra" panose="00000400000000000000" pitchFamily="2" charset="-78"/>
              </a:rPr>
              <a:t>...)</a:t>
            </a:r>
            <a:r>
              <a:rPr lang="fa-IR" dirty="0">
                <a:cs typeface="B Mitra" panose="00000400000000000000" pitchFamily="2" charset="-78"/>
              </a:rPr>
              <a:t> </a:t>
            </a:r>
            <a:r>
              <a:rPr lang="fa-IR" dirty="0" smtClean="0">
                <a:cs typeface="B Mitra" panose="00000400000000000000" pitchFamily="2" charset="-78"/>
              </a:rPr>
              <a:t>و </a:t>
            </a:r>
            <a:r>
              <a:rPr lang="fa-IR" dirty="0">
                <a:cs typeface="B Mitra" panose="00000400000000000000" pitchFamily="2" charset="-78"/>
              </a:rPr>
              <a:t>بدهی شرکت‌‌‌های </a:t>
            </a:r>
            <a:r>
              <a:rPr lang="fa-IR" dirty="0" smtClean="0">
                <a:cs typeface="B Mitra" panose="00000400000000000000" pitchFamily="2" charset="-78"/>
              </a:rPr>
              <a:t>بزرگ با چه نرخی باید تسویه شود؟ </a:t>
            </a:r>
            <a:r>
              <a:rPr lang="fa-IR" dirty="0">
                <a:cs typeface="B Mitra" panose="00000400000000000000" pitchFamily="2" charset="-78"/>
              </a:rPr>
              <a:t>مشخص نشد چنانچه قیمت بالاتر از قیمت تک‌نرخی برود، که در آن شرایط به شدت </a:t>
            </a:r>
            <a:r>
              <a:rPr lang="fa-IR" dirty="0" smtClean="0">
                <a:cs typeface="B Mitra" panose="00000400000000000000" pitchFamily="2" charset="-78"/>
              </a:rPr>
              <a:t>احتمال‌‌پذیر </a:t>
            </a:r>
            <a:r>
              <a:rPr lang="fa-IR" dirty="0">
                <a:cs typeface="B Mitra" panose="00000400000000000000" pitchFamily="2" charset="-78"/>
              </a:rPr>
              <a:t>بود، ارز صادراتی با چه بازاری به اقتصاد کشور بازگردد. لذا عملا بار تامین بخش بزرگتری از واردات بر عهده دولت و صادرات دولتی قرار گرفت، </a:t>
            </a:r>
            <a:endParaRPr lang="fa-IR" dirty="0" smtClean="0">
              <a:cs typeface="B Mitra" panose="00000400000000000000" pitchFamily="2" charset="-78"/>
            </a:endParaRPr>
          </a:p>
          <a:p>
            <a:pPr marL="800100" lvl="1" indent="-342900" algn="just" rtl="1">
              <a:buFont typeface="Courier New" panose="02070309020205020404" pitchFamily="49" charset="0"/>
              <a:buChar char="o"/>
            </a:pPr>
            <a:endParaRPr lang="fa-IR" dirty="0" smtClean="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فقدان مکانیزم مشخص قیمت‌گذاری: </a:t>
            </a:r>
            <a:r>
              <a:rPr lang="fa-IR" dirty="0" smtClean="0">
                <a:cs typeface="B Mitra" panose="00000400000000000000" pitchFamily="2" charset="-78"/>
              </a:rPr>
              <a:t>اینکه </a:t>
            </a:r>
            <a:r>
              <a:rPr lang="fa-IR" dirty="0">
                <a:cs typeface="B Mitra" panose="00000400000000000000" pitchFamily="2" charset="-78"/>
              </a:rPr>
              <a:t>کالا‌‌های </a:t>
            </a:r>
            <a:r>
              <a:rPr lang="fa-IR" dirty="0" smtClean="0">
                <a:cs typeface="B Mitra" panose="00000400000000000000" pitchFamily="2" charset="-78"/>
              </a:rPr>
              <a:t>وارد شده </a:t>
            </a:r>
            <a:r>
              <a:rPr lang="fa-IR" dirty="0">
                <a:cs typeface="B Mitra" panose="00000400000000000000" pitchFamily="2" charset="-78"/>
              </a:rPr>
              <a:t>قبلی با دلار آزاد، کالا‌‌های در مسیر و کالا‌‌های ثبت‌سفارش شده با ارز جدید چگونه باید قیمت‌گذاری می‌شوند. در واقع این بسته در ذات خود با تناقض همراه بود چرا که مارپیچ تورم-ارز در اقتصاد شکل گرفته بود و بسته تاکید بر سرکوب 4200 تومانی قیمت داشت. همچنین تدبیری برای توقف فروش (احتکار)، افزایش قیمت و بدتر از آن ایجاد انتظارات افزایش قیمت آینده تا پیش از بسته ارزی اندیشیده نشد و پایین نیامدن قیمت کالا‌‌های کلیدی (خودرو تولید داخل و وارداتی، موبایل، مرغ، سیگار و ...) خود یکی از نشانه‌‌‌های عدم توفیق این سیاست بود. عدم پیش‌بینی سازوکار‌‌های مناسب برای کالا‌‌های دریافت کننده ارز باعث شد کالا‌‌های اساسی به رغم دریافت ارز 4200 کالای خود را به ارز‌‌های آزاد قیمت‌گذاری </a:t>
            </a:r>
            <a:r>
              <a:rPr lang="fa-IR" dirty="0" smtClean="0">
                <a:cs typeface="B Mitra" panose="00000400000000000000" pitchFamily="2" charset="-78"/>
              </a:rPr>
              <a:t>کنند‏،</a:t>
            </a:r>
          </a:p>
          <a:p>
            <a:pPr marL="800100" lvl="1" indent="-342900" algn="just" rtl="1">
              <a:buFont typeface="Courier New" panose="02070309020205020404" pitchFamily="49" charset="0"/>
              <a:buChar char="o"/>
            </a:pPr>
            <a:endParaRPr lang="fa-IR" dirty="0" smtClean="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فقدان اولویت‌بندی اقلام وارداتی: </a:t>
            </a:r>
            <a:r>
              <a:rPr lang="fa-IR" dirty="0" smtClean="0">
                <a:cs typeface="B Mitra" panose="00000400000000000000" pitchFamily="2" charset="-78"/>
              </a:rPr>
              <a:t>در </a:t>
            </a:r>
            <a:r>
              <a:rPr lang="fa-IR" dirty="0">
                <a:cs typeface="B Mitra" panose="00000400000000000000" pitchFamily="2" charset="-78"/>
              </a:rPr>
              <a:t>این بسته هیچ فکری برای </a:t>
            </a:r>
            <a:r>
              <a:rPr lang="fa-IR" dirty="0" smtClean="0">
                <a:cs typeface="B Mitra" panose="00000400000000000000" pitchFamily="2" charset="-78"/>
              </a:rPr>
              <a:t>اقلامی‌ که </a:t>
            </a:r>
            <a:r>
              <a:rPr lang="fa-IR" dirty="0" err="1" smtClean="0">
                <a:cs typeface="B Mitra" panose="00000400000000000000" pitchFamily="2" charset="-78"/>
              </a:rPr>
              <a:t>اولویتی</a:t>
            </a:r>
            <a:r>
              <a:rPr lang="fa-IR" dirty="0" smtClean="0">
                <a:cs typeface="B Mitra" panose="00000400000000000000" pitchFamily="2" charset="-78"/>
              </a:rPr>
              <a:t> </a:t>
            </a:r>
            <a:r>
              <a:rPr lang="fa-IR" dirty="0">
                <a:cs typeface="B Mitra" panose="00000400000000000000" pitchFamily="2" charset="-78"/>
              </a:rPr>
              <a:t>در آن شرایط برای مصرف در کشور نداشتند </a:t>
            </a:r>
            <a:r>
              <a:rPr lang="fa-IR" dirty="0" smtClean="0">
                <a:cs typeface="B Mitra" panose="00000400000000000000" pitchFamily="2" charset="-78"/>
              </a:rPr>
              <a:t>نشد:</a:t>
            </a:r>
          </a:p>
          <a:p>
            <a:pPr marL="1257300" lvl="2" indent="-342900" algn="just" rtl="1">
              <a:buFont typeface="Arial" panose="020B0604020202020204" pitchFamily="34" charset="0"/>
              <a:buChar char="•"/>
            </a:pPr>
            <a:r>
              <a:rPr lang="fa-IR" dirty="0" smtClean="0">
                <a:cs typeface="B Mitra" panose="00000400000000000000" pitchFamily="2" charset="-78"/>
              </a:rPr>
              <a:t>واردات </a:t>
            </a:r>
            <a:r>
              <a:rPr lang="fa-IR" dirty="0">
                <a:cs typeface="B Mitra" panose="00000400000000000000" pitchFamily="2" charset="-78"/>
              </a:rPr>
              <a:t>اقلام غیرضروری فشار سنگینی در طرف تقاضای ارز ایجاد می‌کرد که کماکان به حال خود </a:t>
            </a:r>
            <a:r>
              <a:rPr lang="fa-IR" dirty="0" err="1">
                <a:cs typeface="B Mitra" panose="00000400000000000000" pitchFamily="2" charset="-78"/>
              </a:rPr>
              <a:t>ر‌ها</a:t>
            </a:r>
            <a:r>
              <a:rPr lang="fa-IR" dirty="0">
                <a:cs typeface="B Mitra" panose="00000400000000000000" pitchFamily="2" charset="-78"/>
              </a:rPr>
              <a:t> شده </a:t>
            </a:r>
            <a:r>
              <a:rPr lang="fa-IR" dirty="0" smtClean="0">
                <a:cs typeface="B Mitra" panose="00000400000000000000" pitchFamily="2" charset="-78"/>
              </a:rPr>
              <a:t>بود، مواد </a:t>
            </a:r>
            <a:r>
              <a:rPr lang="fa-IR" dirty="0">
                <a:cs typeface="B Mitra" panose="00000400000000000000" pitchFamily="2" charset="-78"/>
              </a:rPr>
              <a:t>اولیه به گمرک رسیده که بخشی از پول آن پرداخت شده بود باید مجددا ثبت سفارش می‌شد اما هیچ نوع اولویت‌بندی در وزارت صمت و بانک‌مرکزی وجود نداشت و نوبت ارزی همه </a:t>
            </a:r>
            <a:r>
              <a:rPr lang="fa-IR" dirty="0" err="1">
                <a:cs typeface="B Mitra" panose="00000400000000000000" pitchFamily="2" charset="-78"/>
              </a:rPr>
              <a:t>کالا‌ها</a:t>
            </a:r>
            <a:r>
              <a:rPr lang="fa-IR" dirty="0">
                <a:cs typeface="B Mitra" panose="00000400000000000000" pitchFamily="2" charset="-78"/>
              </a:rPr>
              <a:t> با اولویت‌‌‌های مختلف در یک صف، بررسی می‌شد</a:t>
            </a:r>
            <a:r>
              <a:rPr lang="fa-IR" dirty="0" smtClean="0">
                <a:cs typeface="B Mitra" panose="00000400000000000000" pitchFamily="2" charset="-78"/>
              </a:rPr>
              <a:t>، </a:t>
            </a:r>
          </a:p>
          <a:p>
            <a:pPr marL="1257300" lvl="2" indent="-342900" algn="just" rtl="1">
              <a:buFont typeface="Arial" panose="020B0604020202020204" pitchFamily="34" charset="0"/>
              <a:buChar char="•"/>
            </a:pPr>
            <a:r>
              <a:rPr lang="fa-IR" dirty="0" smtClean="0">
                <a:cs typeface="B Mitra" panose="00000400000000000000" pitchFamily="2" charset="-78"/>
              </a:rPr>
              <a:t>عدم </a:t>
            </a:r>
            <a:r>
              <a:rPr lang="fa-IR" dirty="0">
                <a:cs typeface="B Mitra" panose="00000400000000000000" pitchFamily="2" charset="-78"/>
              </a:rPr>
              <a:t>اولویت‌بندی دقیق و اعلام صریح واردات و واگذاری اختیار تایید اقلام وارداتی به افراد و واردات اقلام </a:t>
            </a:r>
            <a:r>
              <a:rPr lang="fa-IR" dirty="0" err="1">
                <a:cs typeface="B Mitra" panose="00000400000000000000" pitchFamily="2" charset="-78"/>
              </a:rPr>
              <a:t>غیرضرور</a:t>
            </a:r>
            <a:r>
              <a:rPr lang="fa-IR" dirty="0">
                <a:cs typeface="B Mitra" panose="00000400000000000000" pitchFamily="2" charset="-78"/>
              </a:rPr>
              <a:t> و بعضا لوکس در این مقطع، </a:t>
            </a:r>
            <a:r>
              <a:rPr lang="fa-IR" dirty="0" err="1">
                <a:cs typeface="B Mitra" panose="00000400000000000000" pitchFamily="2" charset="-78"/>
              </a:rPr>
              <a:t>نامی‌جز</a:t>
            </a:r>
            <a:r>
              <a:rPr lang="fa-IR" dirty="0">
                <a:cs typeface="B Mitra" panose="00000400000000000000" pitchFamily="2" charset="-78"/>
              </a:rPr>
              <a:t> خیانت به اقتصاد ملی و ترور منابع راهبردی ارزی کشور ندارد. در نتیجه عدم ورود مواد اولیه، رشد پایین بخش صنعت و تعطیلی تعداد زیادی از بنگاه‌‌‌های تولیدی را به همراه آورد</a:t>
            </a:r>
          </a:p>
          <a:p>
            <a:pPr marL="800100" lvl="1" indent="-342900" algn="just" rtl="1">
              <a:buFont typeface="Courier New" panose="02070309020205020404" pitchFamily="49" charset="0"/>
              <a:buChar char="o"/>
            </a:pPr>
            <a:endParaRPr lang="fa-IR" dirty="0">
              <a:cs typeface="B Mitra" panose="00000400000000000000" pitchFamily="2" charset="-78"/>
            </a:endParaRPr>
          </a:p>
        </p:txBody>
      </p:sp>
    </p:spTree>
    <p:extLst>
      <p:ext uri="{BB962C8B-B14F-4D97-AF65-F5344CB8AC3E}">
        <p14:creationId xmlns:p14="http://schemas.microsoft.com/office/powerpoint/2010/main" val="117791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0" y="691587"/>
            <a:ext cx="11829899" cy="4801314"/>
          </a:xfrm>
          <a:prstGeom prst="rect">
            <a:avLst/>
          </a:prstGeom>
          <a:noFill/>
        </p:spPr>
        <p:txBody>
          <a:bodyPr wrap="square">
            <a:spAutoFit/>
          </a:bodyPr>
          <a:lstStyle/>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اصل ابزارهای مکمل</a:t>
            </a:r>
            <a:r>
              <a:rPr lang="fa-IR" b="1" dirty="0" smtClean="0">
                <a:solidFill>
                  <a:srgbClr val="7030A0"/>
                </a:solidFill>
                <a:cs typeface="B Mitra" panose="00000400000000000000" pitchFamily="2" charset="-78"/>
              </a:rPr>
              <a:t>:</a:t>
            </a:r>
          </a:p>
          <a:p>
            <a:pPr marL="285750" indent="-285750" algn="just" rtl="1">
              <a:buFont typeface="Wingdings" panose="05000000000000000000" pitchFamily="2" charset="2"/>
              <a:buChar char="§"/>
            </a:pPr>
            <a:endParaRPr lang="fa-IR" b="1" dirty="0" smtClean="0">
              <a:solidFill>
                <a:srgbClr val="7030A0"/>
              </a:solidFill>
              <a:cs typeface="B Mitra" panose="00000400000000000000" pitchFamily="2" charset="-78"/>
            </a:endParaRPr>
          </a:p>
          <a:p>
            <a:pPr marL="800100" lvl="1" indent="-342900" algn="just" rtl="1">
              <a:buFont typeface="Courier New" panose="02070309020205020404" pitchFamily="49" charset="0"/>
              <a:buChar char="o"/>
            </a:pPr>
            <a:r>
              <a:rPr lang="fa-IR" b="1" u="sng" dirty="0">
                <a:cs typeface="B Mitra" panose="00000400000000000000" pitchFamily="2" charset="-78"/>
              </a:rPr>
              <a:t>عدم ساماندهی </a:t>
            </a:r>
            <a:r>
              <a:rPr lang="fa-IR" b="1" u="sng" dirty="0" err="1">
                <a:cs typeface="B Mitra" panose="00000400000000000000" pitchFamily="2" charset="-78"/>
              </a:rPr>
              <a:t>صرافی‌ها</a:t>
            </a:r>
            <a:r>
              <a:rPr lang="fa-IR" b="1" u="sng" dirty="0">
                <a:cs typeface="B Mitra" panose="00000400000000000000" pitchFamily="2" charset="-78"/>
              </a:rPr>
              <a:t> و نقصان چرخه پولی کشور: </a:t>
            </a:r>
            <a:r>
              <a:rPr lang="fa-IR" dirty="0">
                <a:cs typeface="B Mitra" panose="00000400000000000000" pitchFamily="2" charset="-78"/>
              </a:rPr>
              <a:t>چرخه پولی کشور بدون حضور </a:t>
            </a:r>
            <a:r>
              <a:rPr lang="fa-IR" dirty="0" err="1">
                <a:cs typeface="B Mitra" panose="00000400000000000000" pitchFamily="2" charset="-78"/>
              </a:rPr>
              <a:t>صرافان</a:t>
            </a:r>
            <a:r>
              <a:rPr lang="fa-IR" dirty="0">
                <a:cs typeface="B Mitra" panose="00000400000000000000" pitchFamily="2" charset="-78"/>
              </a:rPr>
              <a:t> که در اقتصاد جهانی حضور فعالی داشتند، ناقص ماند. در نتیجه قاچاق اعلام کردن معاملات ارزی خارج از مصوبه، بخش عمد‌‌های از فعالیت‌‌‌های رسمی ‌رو زمینی، زیرزمینی و غیرقانونی شد و بار اجرایی سنگینی به دستگاه‌‌‌های انتظامی ‌و حقوقی تحمیل شد: </a:t>
            </a:r>
            <a:endParaRPr lang="fa-IR" dirty="0" smtClean="0">
              <a:cs typeface="B Mitra" panose="00000400000000000000" pitchFamily="2" charset="-78"/>
            </a:endParaRPr>
          </a:p>
          <a:p>
            <a:pPr marL="800100" lvl="1" indent="-342900" algn="just" rtl="1">
              <a:buFont typeface="Courier New" panose="02070309020205020404" pitchFamily="49" charset="0"/>
              <a:buChar char="o"/>
            </a:pPr>
            <a:endParaRPr lang="fa-IR" dirty="0">
              <a:cs typeface="B Mitra" panose="00000400000000000000" pitchFamily="2" charset="-78"/>
            </a:endParaRPr>
          </a:p>
          <a:p>
            <a:pPr marL="1257300" lvl="2" indent="-342900" algn="just" rtl="1">
              <a:buFont typeface="Arial" panose="020B0604020202020204" pitchFamily="34" charset="0"/>
              <a:buChar char="•"/>
            </a:pPr>
            <a:r>
              <a:rPr lang="fa-IR" dirty="0">
                <a:cs typeface="B Mitra" panose="00000400000000000000" pitchFamily="2" charset="-78"/>
              </a:rPr>
              <a:t>صرافی‌‌‌های مجاز هم پس از این دستورالعمل نتوانستند فعالیت کنند. قبلا «ارز </a:t>
            </a:r>
            <a:r>
              <a:rPr lang="fa-IR" dirty="0" err="1">
                <a:cs typeface="B Mitra" panose="00000400000000000000" pitchFamily="2" charset="-78"/>
              </a:rPr>
              <a:t>مداخله‌ای</a:t>
            </a:r>
            <a:r>
              <a:rPr lang="fa-IR" dirty="0">
                <a:cs typeface="B Mitra" panose="00000400000000000000" pitchFamily="2" charset="-78"/>
              </a:rPr>
              <a:t>» در بازار کشور نقش مهمی ‌داشت و صرافی‌‌ها می‌توانستند روزانه با خرید ۵۰ تا ۱۰۰ هزار دلار از بانک‌مرکزی با سود ۱۰ تومان آن را به </a:t>
            </a:r>
            <a:r>
              <a:rPr lang="fa-IR" dirty="0" err="1">
                <a:cs typeface="B Mitra" panose="00000400000000000000" pitchFamily="2" charset="-78"/>
              </a:rPr>
              <a:t>مصرف‌کننده</a:t>
            </a:r>
            <a:r>
              <a:rPr lang="fa-IR" dirty="0">
                <a:cs typeface="B Mitra" panose="00000400000000000000" pitchFamily="2" charset="-78"/>
              </a:rPr>
              <a:t> بفروشند. معامله ارز غیرقانونی شد و به دست صرافی‌‌‌های غیرمجاز و دلالان در بازار غیررسمی ‌با نرخ‌‌</a:t>
            </a:r>
            <a:r>
              <a:rPr lang="fa-IR" dirty="0" err="1">
                <a:cs typeface="B Mitra" panose="00000400000000000000" pitchFamily="2" charset="-78"/>
              </a:rPr>
              <a:t>هایی</a:t>
            </a:r>
            <a:r>
              <a:rPr lang="fa-IR" dirty="0">
                <a:cs typeface="B Mitra" panose="00000400000000000000" pitchFamily="2" charset="-78"/>
              </a:rPr>
              <a:t> به مراتب بالاتر از 4200 سپرده شد و مشکلات عدید‌‌های برای مردم ایجاد </a:t>
            </a:r>
            <a:r>
              <a:rPr lang="fa-IR" dirty="0" smtClean="0">
                <a:cs typeface="B Mitra" panose="00000400000000000000" pitchFamily="2" charset="-78"/>
              </a:rPr>
              <a:t>کرد‏،</a:t>
            </a:r>
          </a:p>
          <a:p>
            <a:pPr marL="1257300" lvl="2" indent="-342900" algn="just" rtl="1">
              <a:buFont typeface="Arial" panose="020B0604020202020204" pitchFamily="34" charset="0"/>
              <a:buChar char="•"/>
            </a:pPr>
            <a:endParaRPr lang="fa-IR" dirty="0">
              <a:cs typeface="B Mitra" panose="00000400000000000000" pitchFamily="2" charset="-78"/>
            </a:endParaRPr>
          </a:p>
          <a:p>
            <a:pPr marL="1257300" lvl="2" indent="-342900" algn="just" rtl="1">
              <a:buFont typeface="Arial" panose="020B0604020202020204" pitchFamily="34" charset="0"/>
              <a:buChar char="•"/>
            </a:pPr>
            <a:r>
              <a:rPr lang="fa-IR" dirty="0">
                <a:cs typeface="B Mitra" panose="00000400000000000000" pitchFamily="2" charset="-78"/>
              </a:rPr>
              <a:t>طبق بخشنامه بانک‌مرکزی مقرر شد </a:t>
            </a:r>
            <a:r>
              <a:rPr lang="fa-IR" dirty="0" err="1">
                <a:cs typeface="B Mitra" panose="00000400000000000000" pitchFamily="2" charset="-78"/>
              </a:rPr>
              <a:t>حواله‌جات</a:t>
            </a:r>
            <a:r>
              <a:rPr lang="fa-IR" dirty="0">
                <a:cs typeface="B Mitra" panose="00000400000000000000" pitchFamily="2" charset="-78"/>
              </a:rPr>
              <a:t> نیز به بانک‌‌ها ارجاع داده شوند به این صورت که تاجران، صادرکنندگان و واردکنندگان به بانک مراجعه و درخواست خود را در آنجا ثبت و سپس بانک‌‌ها از طریق یک سامانه این حواله‌‌ها را به صرافی‌‌ها ارجاع دهند اما چون سامانه هنوز فعال نشده بود، این فرایند با ایرادات متعددی همراه و عملا متوقف شد و </a:t>
            </a:r>
            <a:r>
              <a:rPr lang="fa-IR" dirty="0" err="1">
                <a:cs typeface="B Mitra" panose="00000400000000000000" pitchFamily="2" charset="-78"/>
              </a:rPr>
              <a:t>صرافی‌های</a:t>
            </a:r>
            <a:r>
              <a:rPr lang="fa-IR" dirty="0">
                <a:cs typeface="B Mitra" panose="00000400000000000000" pitchFamily="2" charset="-78"/>
              </a:rPr>
              <a:t> مجاز نیز عملا از گردونه حذف شدند</a:t>
            </a:r>
            <a:r>
              <a:rPr lang="fa-IR" dirty="0" smtClean="0">
                <a:cs typeface="B Mitra" panose="00000400000000000000" pitchFamily="2" charset="-78"/>
              </a:rPr>
              <a:t>‏،</a:t>
            </a:r>
          </a:p>
          <a:p>
            <a:pPr marL="1257300" lvl="2" indent="-342900" algn="just" rtl="1">
              <a:buFont typeface="Arial" panose="020B0604020202020204" pitchFamily="34" charset="0"/>
              <a:buChar char="•"/>
            </a:pPr>
            <a:endParaRPr lang="fa-IR" dirty="0">
              <a:cs typeface="B Mitra" panose="00000400000000000000" pitchFamily="2" charset="-78"/>
            </a:endParaRPr>
          </a:p>
          <a:p>
            <a:pPr marL="1257300" lvl="2" indent="-342900" algn="just" rtl="1">
              <a:buFont typeface="Arial" panose="020B0604020202020204" pitchFamily="34" charset="0"/>
              <a:buChar char="•"/>
            </a:pPr>
            <a:r>
              <a:rPr lang="fa-IR" dirty="0">
                <a:cs typeface="B Mitra" panose="00000400000000000000" pitchFamily="2" charset="-78"/>
              </a:rPr>
              <a:t>غیرقانونی شدن بخش‌ عمد‌‌‌</a:t>
            </a:r>
            <a:r>
              <a:rPr lang="fa-IR" dirty="0" err="1">
                <a:cs typeface="B Mitra" panose="00000400000000000000" pitchFamily="2" charset="-78"/>
              </a:rPr>
              <a:t>ه‌ای</a:t>
            </a:r>
            <a:r>
              <a:rPr lang="fa-IR" dirty="0">
                <a:cs typeface="B Mitra" panose="00000400000000000000" pitchFamily="2" charset="-78"/>
              </a:rPr>
              <a:t> از فعالیت صرافی‌‌ها هر چه بیشتر بر حجم بازار سیاه ارز افزود و </a:t>
            </a:r>
            <a:r>
              <a:rPr lang="fa-IR" b="1" dirty="0">
                <a:cs typeface="B Mitra" panose="00000400000000000000" pitchFamily="2" charset="-78"/>
              </a:rPr>
              <a:t>اتحاد </a:t>
            </a:r>
            <a:r>
              <a:rPr lang="fa-IR" b="1" dirty="0" err="1">
                <a:cs typeface="B Mitra" panose="00000400000000000000" pitchFamily="2" charset="-78"/>
              </a:rPr>
              <a:t>نامبارک</a:t>
            </a:r>
            <a:r>
              <a:rPr lang="fa-IR" b="1" dirty="0">
                <a:cs typeface="B Mitra" panose="00000400000000000000" pitchFamily="2" charset="-78"/>
              </a:rPr>
              <a:t> صراف-دلال </a:t>
            </a:r>
            <a:r>
              <a:rPr lang="fa-IR" dirty="0">
                <a:cs typeface="B Mitra" panose="00000400000000000000" pitchFamily="2" charset="-78"/>
              </a:rPr>
              <a:t>را باعث شد که دلال به عنوان نماینده صراف در حاشیه خیابان، به </a:t>
            </a:r>
            <a:r>
              <a:rPr lang="fa-IR" dirty="0" err="1">
                <a:cs typeface="B Mitra" panose="00000400000000000000" pitchFamily="2" charset="-78"/>
              </a:rPr>
              <a:t>ازای</a:t>
            </a:r>
            <a:r>
              <a:rPr lang="fa-IR" dirty="0">
                <a:cs typeface="B Mitra" panose="00000400000000000000" pitchFamily="2" charset="-78"/>
              </a:rPr>
              <a:t> هر دلار 10 تا 50 تومان </a:t>
            </a:r>
            <a:r>
              <a:rPr lang="fa-IR" dirty="0" err="1">
                <a:cs typeface="B Mitra" panose="00000400000000000000" pitchFamily="2" charset="-78"/>
              </a:rPr>
              <a:t>حق‌السهم</a:t>
            </a:r>
            <a:r>
              <a:rPr lang="fa-IR" dirty="0">
                <a:cs typeface="B Mitra" panose="00000400000000000000" pitchFamily="2" charset="-78"/>
              </a:rPr>
              <a:t> خود را برداشت می‌کرد. به همان اندازه که ساماندهی صرافی‌‌ها امر </a:t>
            </a:r>
            <a:r>
              <a:rPr lang="fa-IR" dirty="0" err="1">
                <a:cs typeface="B Mitra" panose="00000400000000000000" pitchFamily="2" charset="-78"/>
              </a:rPr>
              <a:t>لازمی</a:t>
            </a:r>
            <a:r>
              <a:rPr lang="fa-IR" dirty="0">
                <a:cs typeface="B Mitra" panose="00000400000000000000" pitchFamily="2" charset="-78"/>
              </a:rPr>
              <a:t> ‌بود، تعطیلی آن‌ها ضرب‌‌های مهلک به امکان موفقیت بسته طراحی شده </a:t>
            </a:r>
            <a:r>
              <a:rPr lang="fa-IR" dirty="0" smtClean="0">
                <a:cs typeface="B Mitra" panose="00000400000000000000" pitchFamily="2" charset="-78"/>
              </a:rPr>
              <a:t>بود</a:t>
            </a:r>
            <a:endParaRPr lang="fa-IR" sz="2400" b="1" dirty="0">
              <a:cs typeface="B Mitra" panose="00000400000000000000" pitchFamily="2" charset="-78"/>
            </a:endParaRPr>
          </a:p>
        </p:txBody>
      </p:sp>
    </p:spTree>
    <p:extLst>
      <p:ext uri="{BB962C8B-B14F-4D97-AF65-F5344CB8AC3E}">
        <p14:creationId xmlns:p14="http://schemas.microsoft.com/office/powerpoint/2010/main" val="765207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0" y="519739"/>
            <a:ext cx="11829899" cy="4801314"/>
          </a:xfrm>
          <a:prstGeom prst="rect">
            <a:avLst/>
          </a:prstGeom>
          <a:noFill/>
        </p:spPr>
        <p:txBody>
          <a:bodyPr wrap="square">
            <a:spAutoFit/>
          </a:bodyPr>
          <a:lstStyle/>
          <a:p>
            <a:pPr marL="285750" indent="-285750" algn="just" rtl="1">
              <a:buFont typeface="Wingdings" panose="05000000000000000000" pitchFamily="2" charset="2"/>
              <a:buChar char="§"/>
            </a:pPr>
            <a:r>
              <a:rPr lang="fa-IR" b="1" dirty="0" smtClean="0">
                <a:solidFill>
                  <a:srgbClr val="7030A0"/>
                </a:solidFill>
                <a:cs typeface="B Mitra" panose="00000400000000000000" pitchFamily="2" charset="-78"/>
              </a:rPr>
              <a:t>اصل </a:t>
            </a:r>
            <a:r>
              <a:rPr lang="fa-IR" b="1" dirty="0">
                <a:solidFill>
                  <a:srgbClr val="7030A0"/>
                </a:solidFill>
                <a:cs typeface="B Mitra" panose="00000400000000000000" pitchFamily="2" charset="-78"/>
              </a:rPr>
              <a:t>توالی </a:t>
            </a:r>
            <a:r>
              <a:rPr lang="fa-IR" b="1" dirty="0" smtClean="0">
                <a:solidFill>
                  <a:srgbClr val="7030A0"/>
                </a:solidFill>
                <a:cs typeface="B Mitra" panose="00000400000000000000" pitchFamily="2" charset="-78"/>
              </a:rPr>
              <a:t>سیاست‌ها:</a:t>
            </a:r>
          </a:p>
          <a:p>
            <a:pPr marL="800100" lvl="1" indent="-342900" algn="just" rtl="1">
              <a:buFont typeface="Courier New" panose="02070309020205020404" pitchFamily="49" charset="0"/>
              <a:buChar char="o"/>
            </a:pPr>
            <a:endParaRPr lang="fa-IR" u="sng" dirty="0" smtClean="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فقدان </a:t>
            </a:r>
            <a:r>
              <a:rPr lang="fa-IR" b="1" u="sng" dirty="0" err="1" smtClean="0">
                <a:cs typeface="B Mitra" panose="00000400000000000000" pitchFamily="2" charset="-78"/>
              </a:rPr>
              <a:t>مکانیزم‌های</a:t>
            </a:r>
            <a:r>
              <a:rPr lang="fa-IR" b="1" u="sng" dirty="0" smtClean="0">
                <a:cs typeface="B Mitra" panose="00000400000000000000" pitchFamily="2" charset="-78"/>
              </a:rPr>
              <a:t> تشویقی پس از اعلام نرخ</a:t>
            </a:r>
            <a:r>
              <a:rPr lang="fa-IR" b="1" dirty="0" smtClean="0">
                <a:cs typeface="B Mitra" panose="00000400000000000000" pitchFamily="2" charset="-78"/>
              </a:rPr>
              <a:t>: </a:t>
            </a:r>
            <a:r>
              <a:rPr lang="fa-IR" dirty="0" smtClean="0">
                <a:cs typeface="B Mitra" panose="00000400000000000000" pitchFamily="2" charset="-78"/>
              </a:rPr>
              <a:t>در این بسته دولت به جای تدبیر طرف عرضه بر طرف تقاضای ارز تاکید ورزید. طرف تقاضایی که دو ماه از </a:t>
            </a:r>
            <a:r>
              <a:rPr lang="fa-IR" dirty="0" err="1" smtClean="0">
                <a:cs typeface="B Mitra" panose="00000400000000000000" pitchFamily="2" charset="-78"/>
              </a:rPr>
              <a:t>بی‌اعتمادی</a:t>
            </a:r>
            <a:r>
              <a:rPr lang="fa-IR" dirty="0" smtClean="0">
                <a:cs typeface="B Mitra" panose="00000400000000000000" pitchFamily="2" charset="-78"/>
              </a:rPr>
              <a:t> نسبی وی به عملکرد بانک‌مرکزی </a:t>
            </a:r>
            <a:r>
              <a:rPr lang="fa-IR" dirty="0" err="1" smtClean="0">
                <a:cs typeface="B Mitra" panose="00000400000000000000" pitchFamily="2" charset="-78"/>
              </a:rPr>
              <a:t>می‌گذشت</a:t>
            </a:r>
            <a:r>
              <a:rPr lang="fa-IR" dirty="0" smtClean="0">
                <a:cs typeface="B Mitra" panose="00000400000000000000" pitchFamily="2" charset="-78"/>
              </a:rPr>
              <a:t>. دولت باید مکانیزم‌‌‌های تشویقی جدی (حتی </a:t>
            </a:r>
            <a:r>
              <a:rPr lang="fa-IR" dirty="0" err="1" smtClean="0">
                <a:cs typeface="B Mitra" panose="00000400000000000000" pitchFamily="2" charset="-78"/>
              </a:rPr>
              <a:t>غیرقیمتی</a:t>
            </a:r>
            <a:r>
              <a:rPr lang="fa-IR" dirty="0" smtClean="0">
                <a:cs typeface="B Mitra" panose="00000400000000000000" pitchFamily="2" charset="-78"/>
              </a:rPr>
              <a:t>) برای ارز صادرکنندگان دولتی و خصوصی اتخاذ می‌کرد و با استفاده از منابع راهبردی خود در کوتاه‌مدت امکان ایجاد روند نزولی کوتاه‌مدت و سپس تدریجی را می‌داد، حداقل آزمایش این سیاست ارزش تجربه کردن را داشت،</a:t>
            </a:r>
          </a:p>
          <a:p>
            <a:pPr marL="800100" lvl="1" indent="-342900" algn="just" rtl="1">
              <a:buFont typeface="Courier New" panose="02070309020205020404" pitchFamily="49" charset="0"/>
              <a:buChar char="o"/>
            </a:pPr>
            <a:endParaRPr lang="fa-IR" u="sng" dirty="0" smtClean="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نادیده‌ انگاری توالی درون سیاست:</a:t>
            </a:r>
            <a:r>
              <a:rPr lang="fa-IR" u="sng" dirty="0" smtClean="0">
                <a:cs typeface="B Mitra" panose="00000400000000000000" pitchFamily="2" charset="-78"/>
              </a:rPr>
              <a:t> </a:t>
            </a:r>
            <a:r>
              <a:rPr lang="fa-IR" dirty="0" smtClean="0">
                <a:cs typeface="B Mitra" panose="00000400000000000000" pitchFamily="2" charset="-78"/>
              </a:rPr>
              <a:t>‌اجرای </a:t>
            </a:r>
            <a:r>
              <a:rPr lang="fa-IR" dirty="0">
                <a:cs typeface="B Mitra" panose="00000400000000000000" pitchFamily="2" charset="-78"/>
              </a:rPr>
              <a:t>ناقص بسته یکی دیگر از نقاط ضعف آن بود. طرح ابعاد مختلفی داشت که تنها قسمت </a:t>
            </a:r>
            <a:r>
              <a:rPr lang="fa-IR" dirty="0" err="1">
                <a:cs typeface="B Mitra" panose="00000400000000000000" pitchFamily="2" charset="-78"/>
              </a:rPr>
              <a:t>نرخ‌گذاری</a:t>
            </a:r>
            <a:r>
              <a:rPr lang="fa-IR" dirty="0">
                <a:cs typeface="B Mitra" panose="00000400000000000000" pitchFamily="2" charset="-78"/>
              </a:rPr>
              <a:t> آن سریع به اجرا درآمد. به گونه‌ای که نرخ </a:t>
            </a:r>
            <a:r>
              <a:rPr lang="fa-IR" dirty="0" err="1">
                <a:cs typeface="B Mitra" panose="00000400000000000000" pitchFamily="2" charset="-78"/>
              </a:rPr>
              <a:t>رسمی‌ارز</a:t>
            </a:r>
            <a:r>
              <a:rPr lang="fa-IR" dirty="0">
                <a:cs typeface="B Mitra" panose="00000400000000000000" pitchFamily="2" charset="-78"/>
              </a:rPr>
              <a:t> جهت دریافت حقوق و عوارض گمرکی در سامانه پنجره واحد تجارت صبح 21 فروردین درج شد، در حالی که مصوبه روز 22 فروردین ابلاغ شد! این شیوه برخورد این گمان را به ذهن کارشناسان </a:t>
            </a:r>
            <a:r>
              <a:rPr lang="fa-IR" dirty="0" err="1">
                <a:cs typeface="B Mitra" panose="00000400000000000000" pitchFamily="2" charset="-78"/>
              </a:rPr>
              <a:t>می‌اندازد</a:t>
            </a:r>
            <a:r>
              <a:rPr lang="fa-IR" dirty="0">
                <a:cs typeface="B Mitra" panose="00000400000000000000" pitchFamily="2" charset="-78"/>
              </a:rPr>
              <a:t> که اصولا دولت </a:t>
            </a:r>
            <a:r>
              <a:rPr lang="fa-IR" dirty="0" err="1">
                <a:cs typeface="B Mitra" panose="00000400000000000000" pitchFamily="2" charset="-78"/>
              </a:rPr>
              <a:t>یکسان‌سازی</a:t>
            </a:r>
            <a:r>
              <a:rPr lang="fa-IR" dirty="0">
                <a:cs typeface="B Mitra" panose="00000400000000000000" pitchFamily="2" charset="-78"/>
              </a:rPr>
              <a:t> دلار را در این مقطع مدنظر نداشت، بلکه با افزایش نرخ ارز </a:t>
            </a:r>
            <a:r>
              <a:rPr lang="fa-IR" dirty="0" err="1">
                <a:cs typeface="B Mitra" panose="00000400000000000000" pitchFamily="2" charset="-78"/>
              </a:rPr>
              <a:t>رسمی‌از</a:t>
            </a:r>
            <a:r>
              <a:rPr lang="fa-IR" dirty="0">
                <a:cs typeface="B Mitra" panose="00000400000000000000" pitchFamily="2" charset="-78"/>
              </a:rPr>
              <a:t> 3600 به 4200 تومان، سیاست‌ گران‌ کردن دلار را دنبال کرد. با توجه به افزایش نرخ محاسبه دلار از 3500 به 4200 تومان عملا درآمد دولت به شکل چشم گیری افزایش پیدا می‌کرد (حدود 17.5 هزار میلیارد تومان</a:t>
            </a:r>
            <a:r>
              <a:rPr lang="fa-IR" dirty="0" smtClean="0">
                <a:cs typeface="B Mitra" panose="00000400000000000000" pitchFamily="2" charset="-78"/>
              </a:rPr>
              <a:t>):</a:t>
            </a:r>
          </a:p>
          <a:p>
            <a:pPr marL="800100" lvl="1" indent="-342900" algn="just" rtl="1">
              <a:buFont typeface="Courier New" panose="02070309020205020404" pitchFamily="49" charset="0"/>
              <a:buChar char="o"/>
            </a:pPr>
            <a:endParaRPr lang="fa-IR" dirty="0" smtClean="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عدم کنترل قیمت‌های کلیدی: </a:t>
            </a:r>
            <a:r>
              <a:rPr lang="fa-IR" dirty="0">
                <a:cs typeface="B Mitra" panose="00000400000000000000" pitchFamily="2" charset="-78"/>
              </a:rPr>
              <a:t>در نتیجه تداوم </a:t>
            </a:r>
            <a:r>
              <a:rPr lang="fa-IR" b="1" dirty="0">
                <a:cs typeface="B Mitra" panose="00000400000000000000" pitchFamily="2" charset="-78"/>
              </a:rPr>
              <a:t>مارپیچ تورم-ارز</a:t>
            </a:r>
            <a:r>
              <a:rPr lang="fa-IR" dirty="0">
                <a:cs typeface="B Mitra" panose="00000400000000000000" pitchFamily="2" charset="-78"/>
              </a:rPr>
              <a:t>، رشد تورم </a:t>
            </a:r>
            <a:r>
              <a:rPr lang="fa-IR" dirty="0" err="1">
                <a:cs typeface="B Mitra" panose="00000400000000000000" pitchFamily="2" charset="-78"/>
              </a:rPr>
              <a:t>نقط</a:t>
            </a:r>
            <a:r>
              <a:rPr lang="fa-IR" dirty="0">
                <a:cs typeface="B Mitra" panose="00000400000000000000" pitchFamily="2" charset="-78"/>
              </a:rPr>
              <a:t>‌‌های تورم از فروردین تا اردیبهشت به 22.7 درصد رسید. سیاست ترمیم قیمتی بطور مداوم در اصناف مختلف شدت و گره‌‌‌های این مارپیچ را بیشتر کرد و به ویژه تصویب افزایش 20 درصدی قیمت حمل و نقل موجی از افزایش قیمت‌‌‌های آتی را در دیگر اصناف به همراه آورد</a:t>
            </a:r>
            <a:r>
              <a:rPr lang="fa-IR" dirty="0" smtClean="0">
                <a:cs typeface="B Mitra" panose="00000400000000000000" pitchFamily="2" charset="-78"/>
              </a:rPr>
              <a:t>،</a:t>
            </a:r>
          </a:p>
          <a:p>
            <a:pPr marL="800100" lvl="1" indent="-342900" algn="just" rtl="1">
              <a:buFont typeface="Courier New" panose="02070309020205020404" pitchFamily="49" charset="0"/>
              <a:buChar char="o"/>
            </a:pPr>
            <a:endParaRPr lang="fa-IR" dirty="0">
              <a:cs typeface="B Mitra" panose="00000400000000000000" pitchFamily="2" charset="-78"/>
            </a:endParaRPr>
          </a:p>
          <a:p>
            <a:pPr marL="800100" lvl="1" indent="-342900" algn="just" rtl="1">
              <a:buFont typeface="Courier New" panose="02070309020205020404" pitchFamily="49" charset="0"/>
              <a:buChar char="o"/>
            </a:pPr>
            <a:r>
              <a:rPr lang="fa-IR" b="1" u="sng" dirty="0" smtClean="0">
                <a:cs typeface="B Mitra" panose="00000400000000000000" pitchFamily="2" charset="-78"/>
              </a:rPr>
              <a:t>عدم تدبیر لازم </a:t>
            </a:r>
            <a:r>
              <a:rPr lang="fa-IR" b="1" u="sng" dirty="0">
                <a:cs typeface="B Mitra" panose="00000400000000000000" pitchFamily="2" charset="-78"/>
              </a:rPr>
              <a:t>در خصوص نقدینگی: </a:t>
            </a:r>
            <a:r>
              <a:rPr lang="fa-IR" dirty="0" smtClean="0">
                <a:cs typeface="B Mitra" panose="00000400000000000000" pitchFamily="2" charset="-78"/>
              </a:rPr>
              <a:t>بسته‌‌ها کماکان </a:t>
            </a:r>
            <a:r>
              <a:rPr lang="fa-IR" dirty="0">
                <a:cs typeface="B Mitra" panose="00000400000000000000" pitchFamily="2" charset="-78"/>
              </a:rPr>
              <a:t>فکری به حال نقدینگی آزاد شده </a:t>
            </a:r>
            <a:r>
              <a:rPr lang="fa-IR" dirty="0" smtClean="0">
                <a:cs typeface="B Mitra" panose="00000400000000000000" pitchFamily="2" charset="-78"/>
              </a:rPr>
              <a:t>نمی‌‌کردند </a:t>
            </a:r>
            <a:r>
              <a:rPr lang="fa-IR" dirty="0">
                <a:cs typeface="B Mitra" panose="00000400000000000000" pitchFamily="2" charset="-78"/>
              </a:rPr>
              <a:t>و دنبال رفع معلول‌‌ها بودند</a:t>
            </a:r>
          </a:p>
        </p:txBody>
      </p:sp>
      <p:sp>
        <p:nvSpPr>
          <p:cNvPr id="3" name="Rectangle 2"/>
          <p:cNvSpPr/>
          <p:nvPr/>
        </p:nvSpPr>
        <p:spPr>
          <a:xfrm>
            <a:off x="817508" y="6106321"/>
            <a:ext cx="10658901" cy="369332"/>
          </a:xfrm>
          <a:prstGeom prst="rect">
            <a:avLst/>
          </a:prstGeom>
        </p:spPr>
        <p:txBody>
          <a:bodyPr wrap="square">
            <a:spAutoFit/>
          </a:bodyPr>
          <a:lstStyle/>
          <a:p>
            <a:pPr algn="ctr" rtl="1"/>
            <a:r>
              <a:rPr lang="fa-IR" b="1" dirty="0">
                <a:solidFill>
                  <a:srgbClr val="FF0000"/>
                </a:solidFill>
                <a:cs typeface="B Mitra" panose="00000400000000000000" pitchFamily="2" charset="-78"/>
              </a:rPr>
              <a:t>عوارض شدید این بسته تا به آنجا بود که برخی اقتصاددانان </a:t>
            </a:r>
            <a:r>
              <a:rPr lang="fa-IR" b="1" dirty="0" smtClean="0">
                <a:solidFill>
                  <a:srgbClr val="FF0000"/>
                </a:solidFill>
                <a:cs typeface="B Mitra" panose="00000400000000000000" pitchFamily="2" charset="-78"/>
              </a:rPr>
              <a:t>به آن صفت «</a:t>
            </a:r>
            <a:r>
              <a:rPr lang="fa-IR" b="1" u="sng" dirty="0" smtClean="0">
                <a:solidFill>
                  <a:srgbClr val="FF0000"/>
                </a:solidFill>
                <a:cs typeface="B Mitra" panose="00000400000000000000" pitchFamily="2" charset="-78"/>
              </a:rPr>
              <a:t>کودتای </a:t>
            </a:r>
            <a:r>
              <a:rPr lang="fa-IR" b="1" u="sng" dirty="0">
                <a:solidFill>
                  <a:srgbClr val="FF0000"/>
                </a:solidFill>
                <a:cs typeface="B Mitra" panose="00000400000000000000" pitchFamily="2" charset="-78"/>
              </a:rPr>
              <a:t>آمریکایی بهار </a:t>
            </a:r>
            <a:r>
              <a:rPr lang="fa-IR" b="1" u="sng" dirty="0" smtClean="0">
                <a:solidFill>
                  <a:srgbClr val="FF0000"/>
                </a:solidFill>
                <a:cs typeface="B Mitra" panose="00000400000000000000" pitchFamily="2" charset="-78"/>
              </a:rPr>
              <a:t>97</a:t>
            </a:r>
            <a:r>
              <a:rPr lang="fa-IR" b="1" dirty="0" smtClean="0">
                <a:solidFill>
                  <a:srgbClr val="FF0000"/>
                </a:solidFill>
                <a:cs typeface="B Mitra" panose="00000400000000000000" pitchFamily="2" charset="-78"/>
              </a:rPr>
              <a:t>» </a:t>
            </a:r>
            <a:r>
              <a:rPr lang="fa-IR" b="1" dirty="0">
                <a:solidFill>
                  <a:srgbClr val="FF0000"/>
                </a:solidFill>
                <a:cs typeface="B Mitra" panose="00000400000000000000" pitchFamily="2" charset="-78"/>
              </a:rPr>
              <a:t>و </a:t>
            </a:r>
            <a:r>
              <a:rPr lang="fa-IR" b="1" dirty="0" smtClean="0">
                <a:solidFill>
                  <a:srgbClr val="FF0000"/>
                </a:solidFill>
                <a:cs typeface="B Mitra" panose="00000400000000000000" pitchFamily="2" charset="-78"/>
              </a:rPr>
              <a:t>«</a:t>
            </a:r>
            <a:r>
              <a:rPr lang="fa-IR" b="1" u="sng" dirty="0" smtClean="0">
                <a:solidFill>
                  <a:srgbClr val="FF0000"/>
                </a:solidFill>
                <a:cs typeface="B Mitra" panose="00000400000000000000" pitchFamily="2" charset="-78"/>
              </a:rPr>
              <a:t>روز </a:t>
            </a:r>
            <a:r>
              <a:rPr lang="fa-IR" b="1" u="sng" dirty="0">
                <a:solidFill>
                  <a:srgbClr val="FF0000"/>
                </a:solidFill>
                <a:cs typeface="B Mitra" panose="00000400000000000000" pitchFamily="2" charset="-78"/>
              </a:rPr>
              <a:t>شوم نرخ </a:t>
            </a:r>
            <a:r>
              <a:rPr lang="fa-IR" b="1" u="sng" dirty="0" smtClean="0">
                <a:solidFill>
                  <a:srgbClr val="FF0000"/>
                </a:solidFill>
                <a:cs typeface="B Mitra" panose="00000400000000000000" pitchFamily="2" charset="-78"/>
              </a:rPr>
              <a:t>ارز</a:t>
            </a:r>
            <a:r>
              <a:rPr lang="fa-IR" b="1" dirty="0" smtClean="0">
                <a:solidFill>
                  <a:srgbClr val="FF0000"/>
                </a:solidFill>
                <a:cs typeface="B Mitra" panose="00000400000000000000" pitchFamily="2" charset="-78"/>
              </a:rPr>
              <a:t>» را دادند</a:t>
            </a:r>
            <a:endParaRPr lang="fa-IR" b="1" dirty="0">
              <a:solidFill>
                <a:srgbClr val="FF0000"/>
              </a:solidFill>
              <a:cs typeface="B Mitra" panose="00000400000000000000" pitchFamily="2" charset="-78"/>
            </a:endParaRPr>
          </a:p>
        </p:txBody>
      </p:sp>
    </p:spTree>
    <p:extLst>
      <p:ext uri="{BB962C8B-B14F-4D97-AF65-F5344CB8AC3E}">
        <p14:creationId xmlns:p14="http://schemas.microsoft.com/office/powerpoint/2010/main" val="1128138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2" y="271462"/>
            <a:ext cx="8677275" cy="6315074"/>
          </a:xfrm>
          <a:prstGeom prst="rect">
            <a:avLst/>
          </a:prstGeom>
        </p:spPr>
      </p:pic>
      <p:sp>
        <p:nvSpPr>
          <p:cNvPr id="3" name="Rectangle 2"/>
          <p:cNvSpPr/>
          <p:nvPr/>
        </p:nvSpPr>
        <p:spPr>
          <a:xfrm>
            <a:off x="2503689" y="555725"/>
            <a:ext cx="4169732" cy="369332"/>
          </a:xfrm>
          <a:prstGeom prst="rect">
            <a:avLst/>
          </a:prstGeom>
        </p:spPr>
        <p:txBody>
          <a:bodyPr wrap="none">
            <a:spAutoFit/>
          </a:bodyPr>
          <a:lstStyle/>
          <a:p>
            <a:pPr algn="r" rtl="1"/>
            <a:r>
              <a:rPr lang="en-US" b="1" dirty="0" err="1">
                <a:latin typeface="IPT Mitra" panose="00000400000000000000" pitchFamily="2" charset="2"/>
                <a:cs typeface="B Nazanin" panose="00000400000000000000" pitchFamily="2" charset="-78"/>
              </a:rPr>
              <a:t>کانال‌های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ورودی</a:t>
            </a:r>
            <a:r>
              <a:rPr lang="en-US" b="1" dirty="0">
                <a:latin typeface="IPT Mitra" panose="00000400000000000000" pitchFamily="2" charset="2"/>
                <a:cs typeface="B Nazanin" panose="00000400000000000000" pitchFamily="2" charset="-78"/>
              </a:rPr>
              <a:t> و </a:t>
            </a:r>
            <a:r>
              <a:rPr lang="en-US" b="1" dirty="0" err="1">
                <a:latin typeface="IPT Mitra" panose="00000400000000000000" pitchFamily="2" charset="2"/>
                <a:cs typeface="B Nazanin" panose="00000400000000000000" pitchFamily="2" charset="-78"/>
              </a:rPr>
              <a:t>خروجی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بسته</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سیاستی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شماره</a:t>
            </a:r>
            <a:r>
              <a:rPr lang="en-US" b="1" dirty="0">
                <a:latin typeface="IPT Mitra" panose="00000400000000000000" pitchFamily="2" charset="2"/>
                <a:cs typeface="B Nazanin" panose="00000400000000000000" pitchFamily="2" charset="-78"/>
              </a:rPr>
              <a:t> </a:t>
            </a:r>
            <a:r>
              <a:rPr lang="en-US" b="1" dirty="0" smtClean="0">
                <a:solidFill>
                  <a:srgbClr val="FF0000"/>
                </a:solidFill>
                <a:latin typeface="IPT Mitra" panose="00000400000000000000" pitchFamily="2" charset="2"/>
                <a:cs typeface="B Nazanin" panose="00000400000000000000" pitchFamily="2" charset="-78"/>
              </a:rPr>
              <a:t>6</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575519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7 (13970328): </a:t>
            </a:r>
            <a:r>
              <a:rPr lang="fa-IR" sz="2600" b="1" dirty="0" smtClean="0">
                <a:solidFill>
                  <a:srgbClr val="FF0000"/>
                </a:solidFill>
                <a:cs typeface="B Titr" panose="00000700000000000000" pitchFamily="2" charset="-78"/>
              </a:rPr>
              <a:t>نظام </a:t>
            </a:r>
            <a:r>
              <a:rPr lang="fa-IR" sz="2600" b="1" dirty="0" err="1" smtClean="0">
                <a:solidFill>
                  <a:srgbClr val="FF0000"/>
                </a:solidFill>
                <a:cs typeface="B Titr" panose="00000700000000000000" pitchFamily="2" charset="-78"/>
              </a:rPr>
              <a:t>سه‌نرخی</a:t>
            </a:r>
            <a:r>
              <a:rPr lang="fa-IR" sz="2600" b="1" dirty="0" smtClean="0">
                <a:solidFill>
                  <a:srgbClr val="FF0000"/>
                </a:solidFill>
                <a:cs typeface="B Titr" panose="00000700000000000000" pitchFamily="2" charset="-78"/>
              </a:rPr>
              <a:t> ارز و اولویت‌بندی</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4708981"/>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solidFill>
                  <a:srgbClr val="7030A0"/>
                </a:solidFill>
                <a:cs typeface="B Mitra" panose="00000400000000000000" pitchFamily="2" charset="-78"/>
              </a:rPr>
              <a:t>سیاست </a:t>
            </a:r>
            <a:r>
              <a:rPr lang="fa-IR" b="1" dirty="0">
                <a:solidFill>
                  <a:srgbClr val="7030A0"/>
                </a:solidFill>
                <a:cs typeface="B Mitra" panose="00000400000000000000" pitchFamily="2" charset="-78"/>
              </a:rPr>
              <a:t>اصلی</a:t>
            </a:r>
            <a:r>
              <a:rPr lang="fa-IR" b="1" dirty="0" smtClean="0">
                <a:solidFill>
                  <a:srgbClr val="7030A0"/>
                </a:solidFill>
                <a:cs typeface="B Mitra" panose="00000400000000000000" pitchFamily="2" charset="-78"/>
              </a:rPr>
              <a:t>:</a:t>
            </a:r>
          </a:p>
          <a:p>
            <a:pPr marL="742950" lvl="1" indent="-285750" algn="just" rtl="1">
              <a:buFont typeface="Courier New" panose="02070309020205020404" pitchFamily="49" charset="0"/>
              <a:buChar char="o"/>
            </a:pPr>
            <a:r>
              <a:rPr lang="fa-IR" dirty="0">
                <a:cs typeface="B Mitra" panose="00000400000000000000" pitchFamily="2" charset="-78"/>
              </a:rPr>
              <a:t>طراح اصلی بسته اولویت‌بندی «</a:t>
            </a:r>
            <a:r>
              <a:rPr lang="fa-IR" u="sng" dirty="0" smtClean="0">
                <a:cs typeface="B Mitra" panose="00000400000000000000" pitchFamily="2" charset="-78"/>
              </a:rPr>
              <a:t>وزارت </a:t>
            </a:r>
            <a:r>
              <a:rPr lang="fa-IR" u="sng" dirty="0">
                <a:cs typeface="B Mitra" panose="00000400000000000000" pitchFamily="2" charset="-78"/>
              </a:rPr>
              <a:t>صنعت، معدن و </a:t>
            </a:r>
            <a:r>
              <a:rPr lang="fa-IR" u="sng" dirty="0" smtClean="0">
                <a:cs typeface="B Mitra" panose="00000400000000000000" pitchFamily="2" charset="-78"/>
              </a:rPr>
              <a:t>تجارت</a:t>
            </a:r>
            <a:r>
              <a:rPr lang="fa-IR" dirty="0" smtClean="0">
                <a:cs typeface="B Mitra" panose="00000400000000000000" pitchFamily="2" charset="-78"/>
              </a:rPr>
              <a:t>» </a:t>
            </a:r>
            <a:r>
              <a:rPr lang="fa-IR" dirty="0">
                <a:cs typeface="B Mitra" panose="00000400000000000000" pitchFamily="2" charset="-78"/>
              </a:rPr>
              <a:t>بود و مبانی این بسته به </a:t>
            </a:r>
            <a:r>
              <a:rPr lang="fa-IR" dirty="0">
                <a:cs typeface="B Mitra" panose="00000400000000000000" pitchFamily="2" charset="-78"/>
                <a:hlinkClick r:id="rId2" action="ppaction://hlinkfile"/>
              </a:rPr>
              <a:t>نامه مورخ 13970309 اتاق ایران </a:t>
            </a:r>
            <a:r>
              <a:rPr lang="fa-IR" dirty="0" smtClean="0">
                <a:cs typeface="B Mitra" panose="00000400000000000000" pitchFamily="2" charset="-78"/>
              </a:rPr>
              <a:t>باز ‌</a:t>
            </a:r>
            <a:r>
              <a:rPr lang="fa-IR" dirty="0" err="1" smtClean="0">
                <a:cs typeface="B Mitra" panose="00000400000000000000" pitchFamily="2" charset="-78"/>
              </a:rPr>
              <a:t>می‌گشت</a:t>
            </a:r>
            <a:r>
              <a:rPr lang="fa-IR" dirty="0" smtClean="0">
                <a:cs typeface="B Mitra" panose="00000400000000000000" pitchFamily="2" charset="-78"/>
              </a:rPr>
              <a:t> </a:t>
            </a:r>
            <a:r>
              <a:rPr lang="fa-IR" dirty="0">
                <a:cs typeface="B Mitra" panose="00000400000000000000" pitchFamily="2" charset="-78"/>
              </a:rPr>
              <a:t>که پیشنهاد اصلاح بسته پیشین با محور‌‌های </a:t>
            </a:r>
            <a:r>
              <a:rPr lang="fa-IR" dirty="0" smtClean="0">
                <a:cs typeface="B Mitra" panose="00000400000000000000" pitchFamily="2" charset="-78"/>
              </a:rPr>
              <a:t>اولویت‌بندی و تخصیص </a:t>
            </a:r>
            <a:r>
              <a:rPr lang="fa-IR" dirty="0">
                <a:cs typeface="B Mitra" panose="00000400000000000000" pitchFamily="2" charset="-78"/>
              </a:rPr>
              <a:t>ارز </a:t>
            </a:r>
            <a:r>
              <a:rPr lang="fa-IR" dirty="0" smtClean="0">
                <a:cs typeface="B Mitra" panose="00000400000000000000" pitchFamily="2" charset="-78"/>
              </a:rPr>
              <a:t>4200 به </a:t>
            </a:r>
            <a:r>
              <a:rPr lang="fa-IR" dirty="0">
                <a:cs typeface="B Mitra" panose="00000400000000000000" pitchFamily="2" charset="-78"/>
              </a:rPr>
              <a:t>کالا‌‌های اساسی و تخصیص ارز توافقی بابت اولویت‌‌‌های دیگر </a:t>
            </a:r>
            <a:r>
              <a:rPr lang="fa-IR" dirty="0" smtClean="0">
                <a:cs typeface="B Mitra" panose="00000400000000000000" pitchFamily="2" charset="-78"/>
              </a:rPr>
              <a:t>و گشایش </a:t>
            </a:r>
            <a:r>
              <a:rPr lang="fa-IR" dirty="0" err="1" smtClean="0">
                <a:cs typeface="B Mitra" panose="00000400000000000000" pitchFamily="2" charset="-78"/>
              </a:rPr>
              <a:t>صرافی‌ها</a:t>
            </a:r>
            <a:r>
              <a:rPr lang="fa-IR" dirty="0" smtClean="0">
                <a:cs typeface="B Mitra" panose="00000400000000000000" pitchFamily="2" charset="-78"/>
              </a:rPr>
              <a:t> را داده </a:t>
            </a:r>
            <a:r>
              <a:rPr lang="fa-IR" dirty="0">
                <a:cs typeface="B Mitra" panose="00000400000000000000" pitchFamily="2" charset="-78"/>
              </a:rPr>
              <a:t>بود. هر چند تقریبا 20 روز تا تصویب آن در دولت زمان برد، اما تقریبا </a:t>
            </a:r>
            <a:r>
              <a:rPr lang="fa-IR" dirty="0" smtClean="0">
                <a:cs typeface="B Mitra" panose="00000400000000000000" pitchFamily="2" charset="-78"/>
              </a:rPr>
              <a:t>تمامی ‌بند‌‌های </a:t>
            </a:r>
            <a:r>
              <a:rPr lang="fa-IR" dirty="0">
                <a:cs typeface="B Mitra" panose="00000400000000000000" pitchFamily="2" charset="-78"/>
              </a:rPr>
              <a:t>پیشنهاد اتاق در پیشنهاد سازمان توسعه، صمت و مصوبه دولت به اجرا </a:t>
            </a:r>
            <a:r>
              <a:rPr lang="fa-IR" dirty="0" smtClean="0">
                <a:cs typeface="B Mitra" panose="00000400000000000000" pitchFamily="2" charset="-78"/>
              </a:rPr>
              <a:t>درآمد</a:t>
            </a:r>
            <a:endParaRPr lang="fa-IR" dirty="0">
              <a:cs typeface="B Mitra" panose="00000400000000000000" pitchFamily="2" charset="-78"/>
            </a:endParaRPr>
          </a:p>
          <a:p>
            <a:pPr marL="742950" lvl="1" indent="-285750" algn="just" rtl="1">
              <a:buFont typeface="Courier New" panose="02070309020205020404" pitchFamily="49" charset="0"/>
              <a:buChar char="o"/>
            </a:pPr>
            <a:endParaRPr lang="en-US" sz="2400" dirty="0">
              <a:cs typeface="B Mitra" panose="00000400000000000000" pitchFamily="2" charset="-78"/>
            </a:endParaRPr>
          </a:p>
          <a:p>
            <a:pPr marL="742950" lvl="1" indent="-285750" algn="just" rtl="1">
              <a:buFont typeface="Courier New" panose="02070309020205020404" pitchFamily="49" charset="0"/>
              <a:buChar char="o"/>
            </a:pPr>
            <a:r>
              <a:rPr lang="fa-IR" dirty="0">
                <a:cs typeface="B Mitra" panose="00000400000000000000" pitchFamily="2" charset="-78"/>
              </a:rPr>
              <a:t>بسته اولویت‌بندی شامل تعیین اولویت کالا‌‌های وارداتی از 1 تا 3 و ممنوعیت گروه 4 بود:</a:t>
            </a:r>
            <a:endParaRPr lang="en-US" sz="2400" dirty="0">
              <a:cs typeface="B Mitra" panose="00000400000000000000" pitchFamily="2" charset="-78"/>
            </a:endParaRPr>
          </a:p>
          <a:p>
            <a:pPr marL="1200150" lvl="2" indent="-285750" algn="just" rtl="1">
              <a:buFont typeface="Arial" panose="020B0604020202020204" pitchFamily="34" charset="0"/>
              <a:buChar char="•"/>
            </a:pPr>
            <a:r>
              <a:rPr lang="fa-IR" dirty="0">
                <a:cs typeface="B Mitra" panose="00000400000000000000" pitchFamily="2" charset="-78"/>
              </a:rPr>
              <a:t>اولویت 1: اقلام اساسی از منابع بانک‌مرکزی به نرخ 4200 و یارانه 400 تومانی (3800 تومان)</a:t>
            </a:r>
            <a:endParaRPr lang="en-US" sz="2400" dirty="0">
              <a:cs typeface="B Mitra" panose="00000400000000000000" pitchFamily="2" charset="-78"/>
            </a:endParaRPr>
          </a:p>
          <a:p>
            <a:pPr marL="1200150" lvl="2" indent="-285750" algn="just" rtl="1">
              <a:buFont typeface="Arial" panose="020B0604020202020204" pitchFamily="34" charset="0"/>
              <a:buChar char="•"/>
            </a:pPr>
            <a:r>
              <a:rPr lang="fa-IR" dirty="0">
                <a:cs typeface="B Mitra" panose="00000400000000000000" pitchFamily="2" charset="-78"/>
              </a:rPr>
              <a:t>اولویت 2: مواد اولیه، </a:t>
            </a:r>
            <a:r>
              <a:rPr lang="fa-IR" dirty="0" smtClean="0">
                <a:cs typeface="B Mitra" panose="00000400000000000000" pitchFamily="2" charset="-78"/>
              </a:rPr>
              <a:t>واسطه‌ای و سرمایه‌ای</a:t>
            </a:r>
            <a:r>
              <a:rPr lang="fa-IR" dirty="0">
                <a:cs typeface="B Mitra" panose="00000400000000000000" pitchFamily="2" charset="-78"/>
              </a:rPr>
              <a:t>: از محل صادرات </a:t>
            </a:r>
            <a:r>
              <a:rPr lang="fa-IR" dirty="0" err="1">
                <a:cs typeface="B Mitra" panose="00000400000000000000" pitchFamily="2" charset="-78"/>
              </a:rPr>
              <a:t>پتروشیمی</a:t>
            </a:r>
            <a:r>
              <a:rPr lang="fa-IR" dirty="0">
                <a:cs typeface="B Mitra" panose="00000400000000000000" pitchFamily="2" charset="-78"/>
              </a:rPr>
              <a:t>، فولاد و مواد معدنی در سامانه نیما به نرخ 4200</a:t>
            </a:r>
            <a:endParaRPr lang="en-US" sz="2400" dirty="0">
              <a:cs typeface="B Mitra" panose="00000400000000000000" pitchFamily="2" charset="-78"/>
            </a:endParaRPr>
          </a:p>
          <a:p>
            <a:pPr marL="1200150" lvl="2" indent="-285750" algn="just" rtl="1">
              <a:buFont typeface="Arial" panose="020B0604020202020204" pitchFamily="34" charset="0"/>
              <a:buChar char="•"/>
            </a:pPr>
            <a:r>
              <a:rPr lang="fa-IR" dirty="0">
                <a:cs typeface="B Mitra" panose="00000400000000000000" pitchFamily="2" charset="-78"/>
                <a:hlinkClick r:id="rId3" action="ppaction://hlinkfile"/>
              </a:rPr>
              <a:t>اولویت 3: مصرفی: از محل دیگر اقلام صادراتی (سنتی) که ملزم به ارائه ارز به سامانه نیما نیستند (4200+قیمت اظهارنامه صادراتی</a:t>
            </a:r>
            <a:r>
              <a:rPr lang="fa-IR" dirty="0" smtClean="0">
                <a:cs typeface="B Mitra" panose="00000400000000000000" pitchFamily="2" charset="-78"/>
                <a:hlinkClick r:id="rId3" action="ppaction://hlinkfile"/>
              </a:rPr>
              <a:t>)</a:t>
            </a:r>
            <a:r>
              <a:rPr lang="fa-IR" dirty="0" smtClean="0">
                <a:cs typeface="B Mitra" panose="00000400000000000000" pitchFamily="2" charset="-78"/>
              </a:rPr>
              <a:t> </a:t>
            </a:r>
            <a:r>
              <a:rPr lang="fa-IR" dirty="0">
                <a:cs typeface="B Mitra" panose="00000400000000000000" pitchFamily="2" charset="-78"/>
              </a:rPr>
              <a:t>و می‌توانند حواله ارزی را در بازار بورس با قیمت مشخص عرضه نمایند</a:t>
            </a:r>
            <a:endParaRPr lang="en-US" sz="2400" dirty="0">
              <a:cs typeface="B Mitra" panose="00000400000000000000" pitchFamily="2" charset="-78"/>
            </a:endParaRPr>
          </a:p>
          <a:p>
            <a:pPr marL="1200150" lvl="2" indent="-285750" algn="just" rtl="1">
              <a:buFont typeface="Arial" panose="020B0604020202020204" pitchFamily="34" charset="0"/>
              <a:buChar char="•"/>
            </a:pPr>
            <a:r>
              <a:rPr lang="fa-IR" dirty="0">
                <a:cs typeface="B Mitra" panose="00000400000000000000" pitchFamily="2" charset="-78"/>
              </a:rPr>
              <a:t>گروه 4: </a:t>
            </a:r>
            <a:r>
              <a:rPr lang="fa-IR" dirty="0" err="1">
                <a:cs typeface="B Mitra" panose="00000400000000000000" pitchFamily="2" charset="-78"/>
              </a:rPr>
              <a:t>غیرضرور</a:t>
            </a:r>
            <a:r>
              <a:rPr lang="fa-IR" dirty="0">
                <a:cs typeface="B Mitra" panose="00000400000000000000" pitchFamily="2" charset="-78"/>
              </a:rPr>
              <a:t>: شامل 1339 قلم کالا به ارزش 4 میلیارد دلار واردات در سال 1396 </a:t>
            </a:r>
            <a:r>
              <a:rPr lang="fa-IR" b="1" dirty="0" smtClean="0">
                <a:cs typeface="B Mitra" panose="00000400000000000000" pitchFamily="2" charset="-78"/>
              </a:rPr>
              <a:t>شامل خودرو</a:t>
            </a:r>
          </a:p>
          <a:p>
            <a:pPr marL="285750" indent="-285750" algn="just" rtl="1">
              <a:buFont typeface="Arial" panose="020B0604020202020204" pitchFamily="34" charset="0"/>
              <a:buChar char="•"/>
            </a:pPr>
            <a:endParaRPr lang="fa-IR" sz="2400" b="1"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مبانی غلط: </a:t>
            </a:r>
          </a:p>
          <a:p>
            <a:pPr marL="914400" lvl="1" indent="-457200" algn="just" rtl="1">
              <a:buFont typeface="Courier New" panose="02070309020205020404" pitchFamily="49" charset="0"/>
              <a:buChar char="o"/>
            </a:pPr>
            <a:r>
              <a:rPr lang="fa-IR" dirty="0" smtClean="0">
                <a:cs typeface="B Mitra" panose="00000400000000000000" pitchFamily="2" charset="-78"/>
              </a:rPr>
              <a:t>بسته سیاستی </a:t>
            </a:r>
            <a:r>
              <a:rPr lang="fa-IR" dirty="0">
                <a:cs typeface="B Mitra" panose="00000400000000000000" pitchFamily="2" charset="-78"/>
              </a:rPr>
              <a:t>که توسط </a:t>
            </a:r>
            <a:r>
              <a:rPr lang="fa-IR" dirty="0" smtClean="0">
                <a:cs typeface="B Mitra" panose="00000400000000000000" pitchFamily="2" charset="-78"/>
              </a:rPr>
              <a:t>اتاق طراحی و به طور کامل توسط صمت پذیرفته و پیشنهاد شود بیش از همه انعکاس </a:t>
            </a:r>
            <a:r>
              <a:rPr lang="fa-IR" dirty="0">
                <a:cs typeface="B Mitra" panose="00000400000000000000" pitchFamily="2" charset="-78"/>
              </a:rPr>
              <a:t>این واقعیت بود که بانک‌مرکزی عنان سیاست‌گذاری </a:t>
            </a:r>
            <a:r>
              <a:rPr lang="fa-IR" dirty="0" smtClean="0">
                <a:cs typeface="B Mitra" panose="00000400000000000000" pitchFamily="2" charset="-78"/>
              </a:rPr>
              <a:t>ارزی </a:t>
            </a:r>
            <a:r>
              <a:rPr lang="fa-IR" dirty="0">
                <a:cs typeface="B Mitra" panose="00000400000000000000" pitchFamily="2" charset="-78"/>
              </a:rPr>
              <a:t>را از دست داده </a:t>
            </a:r>
            <a:r>
              <a:rPr lang="fa-IR" dirty="0" smtClean="0">
                <a:cs typeface="B Mitra" panose="00000400000000000000" pitchFamily="2" charset="-78"/>
              </a:rPr>
              <a:t>است. «سیف» </a:t>
            </a:r>
            <a:r>
              <a:rPr lang="fa-IR" dirty="0">
                <a:cs typeface="B Mitra" panose="00000400000000000000" pitchFamily="2" charset="-78"/>
              </a:rPr>
              <a:t>به صراحت گفته بود </a:t>
            </a:r>
            <a:r>
              <a:rPr lang="fa-IR" b="1" dirty="0" err="1">
                <a:cs typeface="B Mitra" panose="00000400000000000000" pitchFamily="2" charset="-78"/>
              </a:rPr>
              <a:t>نمی‌دانم</a:t>
            </a:r>
            <a:r>
              <a:rPr lang="fa-IR" b="1" dirty="0">
                <a:cs typeface="B Mitra" panose="00000400000000000000" pitchFamily="2" charset="-78"/>
              </a:rPr>
              <a:t> چیکار </a:t>
            </a:r>
            <a:r>
              <a:rPr lang="fa-IR" b="1" dirty="0" smtClean="0">
                <a:cs typeface="B Mitra" panose="00000400000000000000" pitchFamily="2" charset="-78"/>
              </a:rPr>
              <a:t>کنم!</a:t>
            </a:r>
          </a:p>
          <a:p>
            <a:pPr marL="914400" lvl="1" indent="-457200" algn="just" rtl="1">
              <a:buFont typeface="Courier New" panose="02070309020205020404" pitchFamily="49" charset="0"/>
              <a:buChar char="o"/>
            </a:pPr>
            <a:endParaRPr lang="en-US" b="1" dirty="0">
              <a:cs typeface="B Mitra" panose="00000400000000000000" pitchFamily="2" charset="-78"/>
            </a:endParaRPr>
          </a:p>
        </p:txBody>
      </p:sp>
    </p:spTree>
    <p:extLst>
      <p:ext uri="{BB962C8B-B14F-4D97-AF65-F5344CB8AC3E}">
        <p14:creationId xmlns:p14="http://schemas.microsoft.com/office/powerpoint/2010/main" val="3647560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7 (13970328): </a:t>
            </a:r>
            <a:r>
              <a:rPr lang="fa-IR" sz="2600" b="1" dirty="0" smtClean="0">
                <a:solidFill>
                  <a:srgbClr val="FF0000"/>
                </a:solidFill>
                <a:cs typeface="B Titr" panose="00000700000000000000" pitchFamily="2" charset="-78"/>
              </a:rPr>
              <a:t>نظام </a:t>
            </a:r>
            <a:r>
              <a:rPr lang="fa-IR" sz="2600" b="1" dirty="0" err="1" smtClean="0">
                <a:solidFill>
                  <a:srgbClr val="FF0000"/>
                </a:solidFill>
                <a:cs typeface="B Titr" panose="00000700000000000000" pitchFamily="2" charset="-78"/>
              </a:rPr>
              <a:t>سه‌نرخی</a:t>
            </a:r>
            <a:r>
              <a:rPr lang="fa-IR" sz="2600" b="1" dirty="0" smtClean="0">
                <a:solidFill>
                  <a:srgbClr val="FF0000"/>
                </a:solidFill>
                <a:cs typeface="B Titr" panose="00000700000000000000" pitchFamily="2" charset="-78"/>
              </a:rPr>
              <a:t> ارز و اولویت‌بندی</a:t>
            </a:r>
            <a:endParaRPr lang="en-US" sz="2600" b="1" dirty="0">
              <a:solidFill>
                <a:srgbClr val="FF0000"/>
              </a:solidFill>
              <a:cs typeface="B Titr" panose="00000700000000000000" pitchFamily="2" charset="-78"/>
            </a:endParaRPr>
          </a:p>
        </p:txBody>
      </p:sp>
      <p:sp>
        <p:nvSpPr>
          <p:cNvPr id="2" name="Rectangle 1"/>
          <p:cNvSpPr/>
          <p:nvPr/>
        </p:nvSpPr>
        <p:spPr>
          <a:xfrm>
            <a:off x="232011" y="797216"/>
            <a:ext cx="11829899" cy="6001643"/>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شرایط متغیر</a:t>
            </a:r>
            <a:r>
              <a:rPr lang="fa-IR" b="1" dirty="0" smtClean="0">
                <a:solidFill>
                  <a:srgbClr val="7030A0"/>
                </a:solidFill>
                <a:cs typeface="B Mitra" panose="00000400000000000000" pitchFamily="2" charset="-78"/>
              </a:rPr>
              <a:t>:</a:t>
            </a:r>
          </a:p>
          <a:p>
            <a:pPr marL="800100" lvl="1" indent="-342900" algn="just" rtl="1">
              <a:buFont typeface="Courier New" panose="02070309020205020404" pitchFamily="49" charset="0"/>
              <a:buChar char="o"/>
            </a:pPr>
            <a:r>
              <a:rPr lang="fa-IR" b="1" dirty="0">
                <a:cs typeface="B Mitra" panose="00000400000000000000" pitchFamily="2" charset="-78"/>
              </a:rPr>
              <a:t>تشدید مارپیچ ارز-تورم: </a:t>
            </a:r>
            <a:r>
              <a:rPr lang="fa-IR" dirty="0">
                <a:cs typeface="B Mitra" panose="00000400000000000000" pitchFamily="2" charset="-78"/>
              </a:rPr>
              <a:t>در نتیجه احساس افزایش قیمت نزد خانوارها ناشی از افزایش قیمت اقلامی گروه </a:t>
            </a:r>
            <a:r>
              <a:rPr lang="fa-IR" dirty="0" err="1">
                <a:cs typeface="B Mitra" panose="00000400000000000000" pitchFamily="2" charset="-78"/>
              </a:rPr>
              <a:t>خوراکی‌ها</a:t>
            </a:r>
            <a:r>
              <a:rPr lang="fa-IR" dirty="0">
                <a:cs typeface="B Mitra" panose="00000400000000000000" pitchFamily="2" charset="-78"/>
              </a:rPr>
              <a:t>، </a:t>
            </a:r>
            <a:r>
              <a:rPr lang="fa-IR" dirty="0" err="1">
                <a:cs typeface="B Mitra" panose="00000400000000000000" pitchFamily="2" charset="-78"/>
              </a:rPr>
              <a:t>آشامیدنی‌ها</a:t>
            </a:r>
            <a:r>
              <a:rPr lang="fa-IR" dirty="0">
                <a:cs typeface="B Mitra" panose="00000400000000000000" pitchFamily="2" charset="-78"/>
              </a:rPr>
              <a:t>، دخانیات، موبایل و ...</a:t>
            </a:r>
          </a:p>
          <a:p>
            <a:pPr marL="800100" lvl="1" indent="-342900" algn="just" rtl="1">
              <a:buFont typeface="Courier New" panose="02070309020205020404" pitchFamily="49" charset="0"/>
              <a:buChar char="o"/>
            </a:pPr>
            <a:r>
              <a:rPr lang="fa-IR" b="1" dirty="0">
                <a:cs typeface="B Mitra" panose="00000400000000000000" pitchFamily="2" charset="-78"/>
              </a:rPr>
              <a:t>کاهش اعتماد به حکمرانی: </a:t>
            </a:r>
            <a:r>
              <a:rPr lang="fa-IR" dirty="0">
                <a:cs typeface="B Mitra" panose="00000400000000000000" pitchFamily="2" charset="-78"/>
              </a:rPr>
              <a:t>اجرای بسته هفتم از همان ابتدا با رسوایی ثبت‌سفارش‌‌‌های غیرقانونی خودرو طی </a:t>
            </a:r>
            <a:r>
              <a:rPr lang="fa-IR" dirty="0" err="1">
                <a:cs typeface="B Mitra" panose="00000400000000000000" pitchFamily="2" charset="-78"/>
              </a:rPr>
              <a:t>سال‌گذشته</a:t>
            </a:r>
            <a:r>
              <a:rPr lang="fa-IR" dirty="0">
                <a:cs typeface="B Mitra" panose="00000400000000000000" pitchFamily="2" charset="-78"/>
              </a:rPr>
              <a:t> همراه شد که گام دیگری در راستای کاهش اعتماد به حکمرانی بود،</a:t>
            </a:r>
          </a:p>
          <a:p>
            <a:pPr marL="800100" lvl="1" indent="-342900" algn="just" rtl="1">
              <a:buFont typeface="Courier New" panose="02070309020205020404" pitchFamily="49" charset="0"/>
              <a:buChar char="o"/>
            </a:pPr>
            <a:r>
              <a:rPr lang="fa-IR" b="1" dirty="0">
                <a:cs typeface="B Mitra" panose="00000400000000000000" pitchFamily="2" charset="-78"/>
              </a:rPr>
              <a:t>دام </a:t>
            </a:r>
            <a:r>
              <a:rPr lang="fa-IR" b="1" dirty="0" err="1">
                <a:cs typeface="B Mitra" panose="00000400000000000000" pitchFamily="2" charset="-78"/>
              </a:rPr>
              <a:t>غیرمولدها</a:t>
            </a:r>
            <a:r>
              <a:rPr lang="fa-IR" b="1" dirty="0">
                <a:cs typeface="B Mitra" panose="00000400000000000000" pitchFamily="2" charset="-78"/>
              </a:rPr>
              <a:t>: </a:t>
            </a:r>
            <a:r>
              <a:rPr lang="fa-IR" dirty="0">
                <a:cs typeface="B Mitra" panose="00000400000000000000" pitchFamily="2" charset="-78"/>
              </a:rPr>
              <a:t>اقتصاد ایران به دلیل ساختار‌‌های نامناسب موجود در دام </a:t>
            </a:r>
            <a:r>
              <a:rPr lang="fa-IR" dirty="0" err="1">
                <a:cs typeface="B Mitra" panose="00000400000000000000" pitchFamily="2" charset="-78"/>
              </a:rPr>
              <a:t>غیرمولد‌ها</a:t>
            </a:r>
            <a:r>
              <a:rPr lang="fa-IR" dirty="0">
                <a:cs typeface="B Mitra" panose="00000400000000000000" pitchFamily="2" charset="-78"/>
              </a:rPr>
              <a:t> و رانت جویان گرفتار شده است. تخصیص ارز و عدم واردات، عدم ارائه ارز صادراتی توسط صنایعی که خوراک ارزان از دولت دریافت می‌کنند و تاکید بر استفاده از حاشیه سود ناشی از بازار غیررسمی ‌توسط این صنایع، همگی تاییدی است بر گرفتاری اقتصاد دام </a:t>
            </a:r>
            <a:r>
              <a:rPr lang="fa-IR" dirty="0" err="1" smtClean="0">
                <a:cs typeface="B Mitra" panose="00000400000000000000" pitchFamily="2" charset="-78"/>
              </a:rPr>
              <a:t>غیرمو,لدها</a:t>
            </a:r>
            <a:r>
              <a:rPr lang="fa-IR" dirty="0" smtClean="0">
                <a:cs typeface="B Mitra" panose="00000400000000000000" pitchFamily="2" charset="-78"/>
              </a:rPr>
              <a:t>. لذا با تعمیق هر چه بیشتر این جنس فعالیتها بعد از بسته شکسته خورده تک‌نرخی، امکان بازسازی هر چه بیشتر مشکل می‌شود.</a:t>
            </a:r>
            <a:endParaRPr lang="fa-IR" dirty="0">
              <a:cs typeface="B Mitra" panose="00000400000000000000" pitchFamily="2" charset="-78"/>
            </a:endParaRPr>
          </a:p>
          <a:p>
            <a:pPr marL="285750" indent="-285750" algn="just" rtl="1">
              <a:buFont typeface="Arial" panose="020B0604020202020204" pitchFamily="34" charset="0"/>
              <a:buChar char="•"/>
            </a:pPr>
            <a:endParaRPr lang="fa-IR" sz="2400" b="1"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اصل ابزارهای </a:t>
            </a:r>
            <a:r>
              <a:rPr lang="fa-IR" b="1" dirty="0" smtClean="0">
                <a:solidFill>
                  <a:srgbClr val="7030A0"/>
                </a:solidFill>
                <a:cs typeface="B Mitra" panose="00000400000000000000" pitchFamily="2" charset="-78"/>
              </a:rPr>
              <a:t>مکمل: </a:t>
            </a:r>
            <a:endParaRPr lang="fa-IR" b="1" dirty="0">
              <a:solidFill>
                <a:srgbClr val="7030A0"/>
              </a:solidFill>
              <a:cs typeface="B Mitra" panose="00000400000000000000" pitchFamily="2" charset="-78"/>
            </a:endParaRPr>
          </a:p>
          <a:p>
            <a:pPr marL="914400" lvl="1" indent="-457200" algn="just" rtl="1">
              <a:buFont typeface="Courier New" panose="02070309020205020404" pitchFamily="49" charset="0"/>
              <a:buChar char="o"/>
            </a:pPr>
            <a:r>
              <a:rPr lang="fa-IR" b="1" dirty="0">
                <a:cs typeface="B Mitra" panose="00000400000000000000" pitchFamily="2" charset="-78"/>
              </a:rPr>
              <a:t>وضع دیرهنگام ممنوعیت‌ها: </a:t>
            </a:r>
            <a:r>
              <a:rPr lang="fa-IR" dirty="0" smtClean="0">
                <a:cs typeface="B Mitra" panose="00000400000000000000" pitchFamily="2" charset="-78"/>
              </a:rPr>
              <a:t>ممنوعیت </a:t>
            </a:r>
            <a:r>
              <a:rPr lang="fa-IR" dirty="0">
                <a:cs typeface="B Mitra" panose="00000400000000000000" pitchFamily="2" charset="-78"/>
              </a:rPr>
              <a:t>زمانی وضع شد که بانک‌مرکزی از آذر 1396 با لغو اولویت‌بندی واردات و به ویژه طی اجرای بسته ششم سیاستی خود (ارز تک‌نرخی) منابع راهبردی فراوانی را به اقلامی اختصاص داده بود که اولویت واردات کشور نبودند و لذا فرصت </a:t>
            </a:r>
            <a:r>
              <a:rPr lang="fa-IR" dirty="0" err="1">
                <a:cs typeface="B Mitra" panose="00000400000000000000" pitchFamily="2" charset="-78"/>
              </a:rPr>
              <a:t>صرفه‌جویی</a:t>
            </a:r>
            <a:r>
              <a:rPr lang="fa-IR" dirty="0">
                <a:cs typeface="B Mitra" panose="00000400000000000000" pitchFamily="2" charset="-78"/>
              </a:rPr>
              <a:t> و حفظ منابع از طریق مدیریت واردات تا حدود زیادی از دست رفت. ضمن اینکه عملکرد دیرهنگام در تخصیص منابع به  کالا‌‌های مهم و شاخص اقتصادی و بروز برخی </a:t>
            </a:r>
            <a:r>
              <a:rPr lang="fa-IR" dirty="0" err="1">
                <a:cs typeface="B Mitra" panose="00000400000000000000" pitchFamily="2" charset="-78"/>
              </a:rPr>
              <a:t>تنش‌ها</a:t>
            </a:r>
            <a:r>
              <a:rPr lang="fa-IR" dirty="0">
                <a:cs typeface="B Mitra" panose="00000400000000000000" pitchFamily="2" charset="-78"/>
              </a:rPr>
              <a:t> مثلا در حوزه کاغذ، روز به روز بر حجم اقلام اولویت اول افزود،</a:t>
            </a:r>
          </a:p>
          <a:p>
            <a:pPr marL="914400" lvl="1" indent="-457200" algn="just" rtl="1">
              <a:buFont typeface="Courier New" panose="02070309020205020404" pitchFamily="49" charset="0"/>
              <a:buChar char="o"/>
            </a:pPr>
            <a:r>
              <a:rPr lang="fa-IR" b="1" dirty="0">
                <a:cs typeface="B Mitra" panose="00000400000000000000" pitchFamily="2" charset="-78"/>
              </a:rPr>
              <a:t>فقدان بازارسازی صحیح برای ارز صادراتی: </a:t>
            </a:r>
            <a:r>
              <a:rPr lang="fa-IR" dirty="0">
                <a:cs typeface="B Mitra" panose="00000400000000000000" pitchFamily="2" charset="-78"/>
              </a:rPr>
              <a:t>به رغم تلاش‌‌‌های صورت گرفته، بازار غیر رسمی ‌و فعالان تاثیرگذار بازار ارز یعنی کسانی که تامین </a:t>
            </a:r>
            <a:r>
              <a:rPr lang="fa-IR" dirty="0" err="1">
                <a:cs typeface="B Mitra" panose="00000400000000000000" pitchFamily="2" charset="-78"/>
              </a:rPr>
              <a:t>کنندگان</a:t>
            </a:r>
            <a:r>
              <a:rPr lang="fa-IR" dirty="0">
                <a:cs typeface="B Mitra" panose="00000400000000000000" pitchFamily="2" charset="-78"/>
              </a:rPr>
              <a:t> عمده ارز </a:t>
            </a:r>
            <a:r>
              <a:rPr lang="fa-IR" dirty="0" err="1">
                <a:cs typeface="B Mitra" panose="00000400000000000000" pitchFamily="2" charset="-78"/>
              </a:rPr>
              <a:t>می‌باشند</a:t>
            </a:r>
            <a:r>
              <a:rPr lang="fa-IR" dirty="0">
                <a:cs typeface="B Mitra" panose="00000400000000000000" pitchFamily="2" charset="-78"/>
              </a:rPr>
              <a:t> </a:t>
            </a:r>
            <a:r>
              <a:rPr lang="fa-IR" dirty="0" err="1">
                <a:cs typeface="B Mitra" panose="00000400000000000000" pitchFamily="2" charset="-78"/>
              </a:rPr>
              <a:t>توانسته‌اند</a:t>
            </a:r>
            <a:r>
              <a:rPr lang="fa-IR" dirty="0">
                <a:cs typeface="B Mitra" panose="00000400000000000000" pitchFamily="2" charset="-78"/>
              </a:rPr>
              <a:t>، خواسته‌‌‌های خود را بر بازار و دولت دیکته کنند. مثلا در هفته‌‌‌های اخیر که بازار دچار مشکل شده </a:t>
            </a:r>
            <a:r>
              <a:rPr lang="fa-IR" dirty="0" err="1">
                <a:cs typeface="B Mitra" panose="00000400000000000000" pitchFamily="2" charset="-78"/>
              </a:rPr>
              <a:t>پتروشیمی‌ها</a:t>
            </a:r>
            <a:r>
              <a:rPr lang="fa-IR" dirty="0">
                <a:cs typeface="B Mitra" panose="00000400000000000000" pitchFamily="2" charset="-78"/>
              </a:rPr>
              <a:t>، فولادی‌‌ها و سایر صادرکنندگان غیرنفتی عمده که دارای منافع و عایدی ارزی </a:t>
            </a:r>
            <a:r>
              <a:rPr lang="fa-IR" dirty="0" err="1">
                <a:cs typeface="B Mitra" panose="00000400000000000000" pitchFamily="2" charset="-78"/>
              </a:rPr>
              <a:t>می‌باشند</a:t>
            </a:r>
            <a:r>
              <a:rPr lang="fa-IR" dirty="0">
                <a:cs typeface="B Mitra" panose="00000400000000000000" pitchFamily="2" charset="-78"/>
              </a:rPr>
              <a:t> به شدت در مقابل عرضه ارز خود به سامانه نیما یعنی محل اصلی مدیریت بازار ارز در این </a:t>
            </a:r>
            <a:r>
              <a:rPr lang="fa-IR" dirty="0" err="1">
                <a:cs typeface="B Mitra" panose="00000400000000000000" pitchFamily="2" charset="-78"/>
              </a:rPr>
              <a:t>روز‌ها</a:t>
            </a:r>
            <a:r>
              <a:rPr lang="fa-IR" dirty="0">
                <a:cs typeface="B Mitra" panose="00000400000000000000" pitchFamily="2" charset="-78"/>
              </a:rPr>
              <a:t> مقاومت کرده‌اند. لذا فشاری برای به رسمیت شناختن بازار خرید و فروش حواله ارز </a:t>
            </a:r>
            <a:r>
              <a:rPr lang="fa-IR" dirty="0" err="1">
                <a:cs typeface="B Mitra" panose="00000400000000000000" pitchFamily="2" charset="-78"/>
              </a:rPr>
              <a:t>پتروشیمی</a:t>
            </a:r>
            <a:r>
              <a:rPr lang="fa-IR" dirty="0">
                <a:cs typeface="B Mitra" panose="00000400000000000000" pitchFamily="2" charset="-78"/>
              </a:rPr>
              <a:t>‌‌ها با قیمتی بیش از 4200 تومان توسط شبکه‌ </a:t>
            </a:r>
            <a:r>
              <a:rPr lang="fa-IR" dirty="0" err="1">
                <a:cs typeface="B Mitra" panose="00000400000000000000" pitchFamily="2" charset="-78"/>
              </a:rPr>
              <a:t>رسانه‌ای</a:t>
            </a:r>
            <a:r>
              <a:rPr lang="fa-IR" dirty="0">
                <a:cs typeface="B Mitra" panose="00000400000000000000" pitchFamily="2" charset="-78"/>
              </a:rPr>
              <a:t> </a:t>
            </a:r>
            <a:r>
              <a:rPr lang="fa-IR" dirty="0" err="1">
                <a:cs typeface="B Mitra" panose="00000400000000000000" pitchFamily="2" charset="-78"/>
              </a:rPr>
              <a:t>حامی‌ایجاد</a:t>
            </a:r>
            <a:r>
              <a:rPr lang="fa-IR" dirty="0">
                <a:cs typeface="B Mitra" panose="00000400000000000000" pitchFamily="2" charset="-78"/>
              </a:rPr>
              <a:t> و نهایتا قیمت چهارمی‌ به شکل غیررسمی‌ در بازار شکل گرفت و نظام ارزی در کف بازار چهار نرخی شد،</a:t>
            </a:r>
          </a:p>
          <a:p>
            <a:pPr marL="914400" lvl="1" indent="-457200" algn="just" rtl="1">
              <a:buFont typeface="Courier New" panose="02070309020205020404" pitchFamily="49" charset="0"/>
              <a:buChar char="o"/>
            </a:pPr>
            <a:r>
              <a:rPr lang="fa-IR" b="1" dirty="0">
                <a:cs typeface="B Mitra" panose="00000400000000000000" pitchFamily="2" charset="-78"/>
              </a:rPr>
              <a:t>ایجاد نظام </a:t>
            </a:r>
            <a:r>
              <a:rPr lang="fa-IR" b="1" dirty="0" err="1">
                <a:cs typeface="B Mitra" panose="00000400000000000000" pitchFamily="2" charset="-78"/>
              </a:rPr>
              <a:t>رگلاتوری</a:t>
            </a:r>
            <a:r>
              <a:rPr lang="fa-IR" b="1" dirty="0">
                <a:cs typeface="B Mitra" panose="00000400000000000000" pitchFamily="2" charset="-78"/>
              </a:rPr>
              <a:t> صنعت </a:t>
            </a:r>
            <a:r>
              <a:rPr lang="fa-IR" b="1" dirty="0" err="1">
                <a:cs typeface="B Mitra" panose="00000400000000000000" pitchFamily="2" charset="-78"/>
              </a:rPr>
              <a:t>پتروشیمی</a:t>
            </a:r>
            <a:r>
              <a:rPr lang="fa-IR" b="1" dirty="0">
                <a:cs typeface="B Mitra" panose="00000400000000000000" pitchFamily="2" charset="-78"/>
              </a:rPr>
              <a:t>: </a:t>
            </a:r>
            <a:r>
              <a:rPr lang="fa-IR" dirty="0">
                <a:cs typeface="B Mitra" panose="00000400000000000000" pitchFamily="2" charset="-78"/>
              </a:rPr>
              <a:t>به منظور تنظیم مناسبات بین شرکت‌های </a:t>
            </a:r>
            <a:r>
              <a:rPr lang="fa-IR" dirty="0" err="1">
                <a:cs typeface="B Mitra" panose="00000400000000000000" pitchFamily="2" charset="-78"/>
              </a:rPr>
              <a:t>پتروشیمی</a:t>
            </a:r>
            <a:r>
              <a:rPr lang="fa-IR" dirty="0">
                <a:cs typeface="B Mitra" panose="00000400000000000000" pitchFamily="2" charset="-78"/>
              </a:rPr>
              <a:t> و همچنین شرکت‌های موجود در زنجیره ارزش آنها، نظام </a:t>
            </a:r>
            <a:r>
              <a:rPr lang="fa-IR" dirty="0" err="1">
                <a:cs typeface="B Mitra" panose="00000400000000000000" pitchFamily="2" charset="-78"/>
              </a:rPr>
              <a:t>رگلاتوری</a:t>
            </a:r>
            <a:r>
              <a:rPr lang="fa-IR" dirty="0">
                <a:cs typeface="B Mitra" panose="00000400000000000000" pitchFamily="2" charset="-78"/>
              </a:rPr>
              <a:t> ایجاد شده، </a:t>
            </a:r>
            <a:r>
              <a:rPr lang="fa-IR" dirty="0" err="1">
                <a:cs typeface="B Mitra" panose="00000400000000000000" pitchFamily="2" charset="-78"/>
              </a:rPr>
              <a:t>ضن</a:t>
            </a:r>
            <a:r>
              <a:rPr lang="fa-IR" dirty="0">
                <a:cs typeface="B Mitra" panose="00000400000000000000" pitchFamily="2" charset="-78"/>
              </a:rPr>
              <a:t> </a:t>
            </a:r>
            <a:r>
              <a:rPr lang="fa-IR" dirty="0" err="1">
                <a:cs typeface="B Mitra" panose="00000400000000000000" pitchFamily="2" charset="-78"/>
              </a:rPr>
              <a:t>شفاف‌سازی</a:t>
            </a:r>
            <a:r>
              <a:rPr lang="fa-IR" dirty="0">
                <a:cs typeface="B Mitra" panose="00000400000000000000" pitchFamily="2" charset="-78"/>
              </a:rPr>
              <a:t> سهامداران این شرکت‌ها، از هر گونه انتصاب افراد </a:t>
            </a:r>
            <a:r>
              <a:rPr lang="fa-IR" dirty="0" err="1" smtClean="0">
                <a:cs typeface="B Mitra" panose="00000400000000000000" pitchFamily="2" charset="-78"/>
              </a:rPr>
              <a:t>سهامدار</a:t>
            </a:r>
            <a:r>
              <a:rPr lang="fa-IR" dirty="0" smtClean="0">
                <a:cs typeface="B Mitra" panose="00000400000000000000" pitchFamily="2" charset="-78"/>
              </a:rPr>
              <a:t> و متولی </a:t>
            </a:r>
            <a:r>
              <a:rPr lang="fa-IR" dirty="0">
                <a:cs typeface="B Mitra" panose="00000400000000000000" pitchFamily="2" charset="-78"/>
              </a:rPr>
              <a:t>این صنایع در دستگاه‌های دولتی </a:t>
            </a:r>
            <a:r>
              <a:rPr lang="fa-IR" dirty="0" smtClean="0">
                <a:cs typeface="B Mitra" panose="00000400000000000000" pitchFamily="2" charset="-78"/>
              </a:rPr>
              <a:t>ممنوع شود،</a:t>
            </a:r>
            <a:endParaRPr lang="fa-IR" dirty="0">
              <a:cs typeface="B Mitra" panose="00000400000000000000" pitchFamily="2" charset="-78"/>
            </a:endParaRPr>
          </a:p>
          <a:p>
            <a:pPr marL="914400" lvl="1" indent="-457200" algn="just" rtl="1">
              <a:buFont typeface="Courier New" panose="02070309020205020404" pitchFamily="49" charset="0"/>
              <a:buChar char="o"/>
            </a:pPr>
            <a:endParaRPr lang="en-US" b="1" dirty="0">
              <a:cs typeface="B Mitra" panose="00000400000000000000" pitchFamily="2" charset="-78"/>
            </a:endParaRPr>
          </a:p>
        </p:txBody>
      </p:sp>
    </p:spTree>
    <p:extLst>
      <p:ext uri="{BB962C8B-B14F-4D97-AF65-F5344CB8AC3E}">
        <p14:creationId xmlns:p14="http://schemas.microsoft.com/office/powerpoint/2010/main" val="149184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7 (13970328): </a:t>
            </a:r>
            <a:r>
              <a:rPr lang="fa-IR" sz="2600" b="1" dirty="0" smtClean="0">
                <a:solidFill>
                  <a:srgbClr val="FF0000"/>
                </a:solidFill>
                <a:cs typeface="B Titr" panose="00000700000000000000" pitchFamily="2" charset="-78"/>
              </a:rPr>
              <a:t>نظام </a:t>
            </a:r>
            <a:r>
              <a:rPr lang="fa-IR" sz="2600" b="1" dirty="0" err="1" smtClean="0">
                <a:solidFill>
                  <a:srgbClr val="FF0000"/>
                </a:solidFill>
                <a:cs typeface="B Titr" panose="00000700000000000000" pitchFamily="2" charset="-78"/>
              </a:rPr>
              <a:t>سه‌نرخی</a:t>
            </a:r>
            <a:r>
              <a:rPr lang="fa-IR" sz="2600" b="1" dirty="0" smtClean="0">
                <a:solidFill>
                  <a:srgbClr val="FF0000"/>
                </a:solidFill>
                <a:cs typeface="B Titr" panose="00000700000000000000" pitchFamily="2" charset="-78"/>
              </a:rPr>
              <a:t> ارز و اولویت‌بندی</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4616648"/>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a:t>
            </a:r>
            <a:r>
              <a:rPr lang="fa-IR" b="1" dirty="0" smtClean="0">
                <a:solidFill>
                  <a:srgbClr val="7030A0"/>
                </a:solidFill>
                <a:cs typeface="B Mitra" panose="00000400000000000000" pitchFamily="2" charset="-78"/>
              </a:rPr>
              <a:t>توالی سیاست‌ها:</a:t>
            </a:r>
          </a:p>
          <a:p>
            <a:pPr marL="800100" lvl="1" indent="-342900" algn="just" rtl="1">
              <a:buFont typeface="Courier New" panose="02070309020205020404" pitchFamily="49" charset="0"/>
              <a:buChar char="o"/>
            </a:pPr>
            <a:r>
              <a:rPr lang="fa-IR" b="1" dirty="0">
                <a:cs typeface="B Mitra" panose="00000400000000000000" pitchFamily="2" charset="-78"/>
              </a:rPr>
              <a:t>عدم تدبیر لازم در خصوص نقدینگی: </a:t>
            </a:r>
            <a:r>
              <a:rPr lang="fa-IR" dirty="0">
                <a:cs typeface="B Mitra" panose="00000400000000000000" pitchFamily="2" charset="-78"/>
              </a:rPr>
              <a:t>این بسته مانند بسته تک‌نرخی فکری به حال نقدینگی آزاد شده نمی‌کرد و دنبال رفع معلول‌‌ها بودند. دولت با گذشته نزدیک </a:t>
            </a:r>
            <a:r>
              <a:rPr lang="fa-IR" dirty="0" err="1">
                <a:cs typeface="B Mitra" panose="00000400000000000000" pitchFamily="2" charset="-78"/>
              </a:rPr>
              <a:t>یک‌سال</a:t>
            </a:r>
            <a:r>
              <a:rPr lang="fa-IR" dirty="0">
                <a:cs typeface="B Mitra" panose="00000400000000000000" pitchFamily="2" charset="-78"/>
              </a:rPr>
              <a:t> از شروع روند صعودی دلار، کماکان چشمش را روی نقدینگی بسته است و </a:t>
            </a:r>
            <a:r>
              <a:rPr lang="fa-IR" dirty="0" err="1">
                <a:cs typeface="B Mitra" panose="00000400000000000000" pitchFamily="2" charset="-78"/>
              </a:rPr>
              <a:t>هیچ‌برنام</a:t>
            </a:r>
            <a:r>
              <a:rPr lang="fa-IR" dirty="0">
                <a:cs typeface="B Mitra" panose="00000400000000000000" pitchFamily="2" charset="-78"/>
              </a:rPr>
              <a:t>‌‌های برای کنترل و هدایت آن جز پیشنهاد نرخ سود بانکی بالا نداشته است. </a:t>
            </a:r>
            <a:r>
              <a:rPr lang="fa-IR" dirty="0" err="1">
                <a:cs typeface="B Mitra" panose="00000400000000000000" pitchFamily="2" charset="-78"/>
              </a:rPr>
              <a:t>تئورسین</a:t>
            </a:r>
            <a:r>
              <a:rPr lang="fa-IR" dirty="0">
                <a:cs typeface="B Mitra" panose="00000400000000000000" pitchFamily="2" charset="-78"/>
              </a:rPr>
              <a:t> اقتصادی دولت تدبیر و امید در بدترین شرایط پولی و ارزی در 29 اردیبهشت، </a:t>
            </a:r>
            <a:r>
              <a:rPr lang="fa-IR" dirty="0" err="1">
                <a:cs typeface="B Mitra" panose="00000400000000000000" pitchFamily="2" charset="-78"/>
              </a:rPr>
              <a:t>تمامی‌سخنان</a:t>
            </a:r>
            <a:r>
              <a:rPr lang="fa-IR" dirty="0">
                <a:cs typeface="B Mitra" panose="00000400000000000000" pitchFamily="2" charset="-78"/>
              </a:rPr>
              <a:t> خود را در </a:t>
            </a:r>
            <a:r>
              <a:rPr lang="fa-IR" dirty="0" err="1">
                <a:cs typeface="B Mitra" panose="00000400000000000000" pitchFamily="2" charset="-78"/>
              </a:rPr>
              <a:t>بیست‌وهشتمین</a:t>
            </a:r>
            <a:r>
              <a:rPr lang="fa-IR" dirty="0">
                <a:cs typeface="B Mitra" panose="00000400000000000000" pitchFamily="2" charset="-78"/>
              </a:rPr>
              <a:t> همایش سالانه سیاست‌‌‌های پولی و ارزی کاملا به رشد و تامین مالی بودجه اختصاص داد، بیش از پیش مشخص شد که دولت بازار را به حال خود </a:t>
            </a:r>
            <a:r>
              <a:rPr lang="fa-IR" dirty="0" err="1">
                <a:cs typeface="B Mitra" panose="00000400000000000000" pitchFamily="2" charset="-78"/>
              </a:rPr>
              <a:t>ر‌ها</a:t>
            </a:r>
            <a:r>
              <a:rPr lang="fa-IR" dirty="0">
                <a:cs typeface="B Mitra" panose="00000400000000000000" pitchFamily="2" charset="-78"/>
              </a:rPr>
              <a:t> کرده است. مقامات اجرایی هم هنوز عمق فاجعه یعنی آزاد شدن غول از چراغ را درک نکرده بودند. </a:t>
            </a:r>
            <a:r>
              <a:rPr lang="fa-IR" dirty="0">
                <a:cs typeface="B Mitra" panose="00000400000000000000" pitchFamily="2" charset="-78"/>
                <a:hlinkClick r:id="rId2" action="ppaction://hlinkfile"/>
              </a:rPr>
              <a:t>علی‌ </a:t>
            </a:r>
            <a:r>
              <a:rPr lang="fa-IR" dirty="0" err="1">
                <a:cs typeface="B Mitra" panose="00000400000000000000" pitchFamily="2" charset="-78"/>
                <a:hlinkClick r:id="rId2" action="ppaction://hlinkfile"/>
              </a:rPr>
              <a:t>دیوان‌دری</a:t>
            </a:r>
            <a:r>
              <a:rPr lang="fa-IR" dirty="0">
                <a:cs typeface="B Mitra" panose="00000400000000000000" pitchFamily="2" charset="-78"/>
                <a:hlinkClick r:id="rId2" action="ppaction://hlinkfile"/>
              </a:rPr>
              <a:t> </a:t>
            </a:r>
            <a:r>
              <a:rPr lang="fa-IR" dirty="0">
                <a:cs typeface="B Mitra" panose="00000400000000000000" pitchFamily="2" charset="-78"/>
              </a:rPr>
              <a:t>رئیس پژوهشکده پولی و بانکی نقدینگی ۱۰۰۰ هزار میلیارد تومانی را </a:t>
            </a:r>
            <a:r>
              <a:rPr lang="fa-IR" dirty="0" err="1">
                <a:cs typeface="B Mitra" panose="00000400000000000000" pitchFamily="2" charset="-78"/>
              </a:rPr>
              <a:t>نگران‌کننده</a:t>
            </a:r>
            <a:r>
              <a:rPr lang="fa-IR" dirty="0">
                <a:cs typeface="B Mitra" panose="00000400000000000000" pitchFamily="2" charset="-78"/>
              </a:rPr>
              <a:t> </a:t>
            </a:r>
            <a:r>
              <a:rPr lang="fa-IR" dirty="0" err="1">
                <a:cs typeface="B Mitra" panose="00000400000000000000" pitchFamily="2" charset="-78"/>
              </a:rPr>
              <a:t>نمی‌دانست</a:t>
            </a:r>
            <a:r>
              <a:rPr lang="fa-IR" dirty="0">
                <a:cs typeface="B Mitra" panose="00000400000000000000" pitchFamily="2" charset="-78"/>
              </a:rPr>
              <a:t> و </a:t>
            </a:r>
            <a:r>
              <a:rPr lang="fa-IR" dirty="0">
                <a:cs typeface="B Mitra" panose="00000400000000000000" pitchFamily="2" charset="-78"/>
                <a:hlinkClick r:id="rId3" action="ppaction://hlinkfile"/>
              </a:rPr>
              <a:t>حمید </a:t>
            </a:r>
            <a:r>
              <a:rPr lang="fa-IR" dirty="0" err="1">
                <a:cs typeface="B Mitra" panose="00000400000000000000" pitchFamily="2" charset="-78"/>
                <a:hlinkClick r:id="rId3" action="ppaction://hlinkfile"/>
              </a:rPr>
              <a:t>زمان‌زاده</a:t>
            </a:r>
            <a:r>
              <a:rPr lang="fa-IR" dirty="0">
                <a:cs typeface="B Mitra" panose="00000400000000000000" pitchFamily="2" charset="-78"/>
              </a:rPr>
              <a:t> (معاون پژوهشکده بانک مرکزی) رقم نقدینگی را طبیعی ارزیابی می‌کرد و اصولا برای کنترل نقدینگی آزاد شده </a:t>
            </a:r>
            <a:r>
              <a:rPr lang="fa-IR" dirty="0" err="1">
                <a:cs typeface="B Mitra" panose="00000400000000000000" pitchFamily="2" charset="-78"/>
              </a:rPr>
              <a:t>برنامه‌ای</a:t>
            </a:r>
            <a:r>
              <a:rPr lang="fa-IR" dirty="0">
                <a:cs typeface="B Mitra" panose="00000400000000000000" pitchFamily="2" charset="-78"/>
              </a:rPr>
              <a:t> وجود </a:t>
            </a:r>
            <a:r>
              <a:rPr lang="fa-IR" dirty="0" smtClean="0">
                <a:cs typeface="B Mitra" panose="00000400000000000000" pitchFamily="2" charset="-78"/>
              </a:rPr>
              <a:t>نداشت</a:t>
            </a:r>
          </a:p>
          <a:p>
            <a:pPr marL="800100" lvl="1" indent="-342900" algn="just" rtl="1">
              <a:buFont typeface="Courier New" panose="02070309020205020404" pitchFamily="49" charset="0"/>
              <a:buChar char="o"/>
            </a:pPr>
            <a:endParaRPr lang="fa-IR" sz="2400"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smtClean="0">
                <a:solidFill>
                  <a:srgbClr val="7030A0"/>
                </a:solidFill>
                <a:cs typeface="B Mitra" panose="00000400000000000000" pitchFamily="2" charset="-78"/>
              </a:rPr>
              <a:t>اصل هزینه فرصت:</a:t>
            </a:r>
            <a:endParaRPr lang="fa-IR" b="1" dirty="0">
              <a:solidFill>
                <a:srgbClr val="7030A0"/>
              </a:solidFill>
              <a:cs typeface="B Mitra" panose="00000400000000000000" pitchFamily="2" charset="-78"/>
            </a:endParaRPr>
          </a:p>
          <a:p>
            <a:pPr marL="914400" lvl="1" indent="-457200" algn="just" rtl="1">
              <a:buFont typeface="Courier New" panose="02070309020205020404" pitchFamily="49" charset="0"/>
              <a:buChar char="o"/>
            </a:pPr>
            <a:r>
              <a:rPr lang="fa-IR" b="1" dirty="0" err="1" smtClean="0">
                <a:cs typeface="B Mitra" panose="00000400000000000000" pitchFamily="2" charset="-78"/>
              </a:rPr>
              <a:t>پیچیدگی‌های</a:t>
            </a:r>
            <a:r>
              <a:rPr lang="fa-IR" b="1" dirty="0" smtClean="0">
                <a:cs typeface="B Mitra" panose="00000400000000000000" pitchFamily="2" charset="-78"/>
              </a:rPr>
              <a:t> نظام حکمرانی </a:t>
            </a:r>
            <a:r>
              <a:rPr lang="fa-IR" b="1" dirty="0" err="1" smtClean="0">
                <a:cs typeface="B Mitra" panose="00000400000000000000" pitchFamily="2" charset="-78"/>
              </a:rPr>
              <a:t>پتروشیمی‌های</a:t>
            </a:r>
            <a:r>
              <a:rPr lang="fa-IR" b="1" dirty="0" smtClean="0">
                <a:cs typeface="B Mitra" panose="00000400000000000000" pitchFamily="2" charset="-78"/>
              </a:rPr>
              <a:t> کشور: </a:t>
            </a:r>
            <a:r>
              <a:rPr lang="fa-IR" dirty="0" smtClean="0">
                <a:cs typeface="B Mitra" panose="00000400000000000000" pitchFamily="2" charset="-78"/>
              </a:rPr>
              <a:t>شرکت‌‌‌های </a:t>
            </a:r>
            <a:r>
              <a:rPr lang="fa-IR" dirty="0" err="1">
                <a:cs typeface="B Mitra" panose="00000400000000000000" pitchFamily="2" charset="-78"/>
              </a:rPr>
              <a:t>پتروشیمی</a:t>
            </a:r>
            <a:r>
              <a:rPr lang="fa-IR" dirty="0">
                <a:cs typeface="B Mitra" panose="00000400000000000000" pitchFamily="2" charset="-78"/>
              </a:rPr>
              <a:t>‌ </a:t>
            </a:r>
            <a:r>
              <a:rPr lang="fa-IR" dirty="0" err="1">
                <a:cs typeface="B Mitra" panose="00000400000000000000" pitchFamily="2" charset="-78"/>
              </a:rPr>
              <a:t>خصولتی</a:t>
            </a:r>
            <a:r>
              <a:rPr lang="fa-IR" dirty="0">
                <a:cs typeface="B Mitra" panose="00000400000000000000" pitchFamily="2" charset="-78"/>
              </a:rPr>
              <a:t> که در این </a:t>
            </a:r>
            <a:r>
              <a:rPr lang="fa-IR" dirty="0" err="1">
                <a:cs typeface="B Mitra" panose="00000400000000000000" pitchFamily="2" charset="-78"/>
              </a:rPr>
              <a:t>سال‌ها</a:t>
            </a:r>
            <a:r>
              <a:rPr lang="fa-IR" dirty="0">
                <a:cs typeface="B Mitra" panose="00000400000000000000" pitchFamily="2" charset="-78"/>
              </a:rPr>
              <a:t> در برابر </a:t>
            </a:r>
            <a:r>
              <a:rPr lang="fa-IR" dirty="0" err="1">
                <a:cs typeface="B Mitra" panose="00000400000000000000" pitchFamily="2" charset="-78"/>
              </a:rPr>
              <a:t>واقعی‌سازی</a:t>
            </a:r>
            <a:r>
              <a:rPr lang="fa-IR" dirty="0">
                <a:cs typeface="B Mitra" panose="00000400000000000000" pitchFamily="2" charset="-78"/>
              </a:rPr>
              <a:t> قیمت خوراک </a:t>
            </a:r>
            <a:r>
              <a:rPr lang="fa-IR" dirty="0" err="1">
                <a:cs typeface="B Mitra" panose="00000400000000000000" pitchFamily="2" charset="-78"/>
              </a:rPr>
              <a:t>پتروشیمی</a:t>
            </a:r>
            <a:r>
              <a:rPr lang="fa-IR" dirty="0">
                <a:cs typeface="B Mitra" panose="00000400000000000000" pitchFamily="2" charset="-78"/>
              </a:rPr>
              <a:t>‌‌ها مقاومت کردند تا نهایتا دولت پذیرفت مجددا خوراک </a:t>
            </a:r>
            <a:r>
              <a:rPr lang="fa-IR" dirty="0" smtClean="0">
                <a:cs typeface="B Mitra" panose="00000400000000000000" pitchFamily="2" charset="-78"/>
              </a:rPr>
              <a:t>آن‌ها </a:t>
            </a:r>
            <a:r>
              <a:rPr lang="fa-IR" dirty="0">
                <a:cs typeface="B Mitra" panose="00000400000000000000" pitchFamily="2" charset="-78"/>
              </a:rPr>
              <a:t>را با قیمت </a:t>
            </a:r>
            <a:r>
              <a:rPr lang="fa-IR" dirty="0" smtClean="0">
                <a:cs typeface="B Mitra" panose="00000400000000000000" pitchFamily="2" charset="-78"/>
              </a:rPr>
              <a:t>ارزان تحویل </a:t>
            </a:r>
            <a:r>
              <a:rPr lang="fa-IR" dirty="0">
                <a:cs typeface="B Mitra" panose="00000400000000000000" pitchFamily="2" charset="-78"/>
              </a:rPr>
              <a:t>دهد. در مرحله بعد این شرکت‌‌ها به شدت در برابر محاسبه نرخ خوراک با ارز 4200 تومانی مقاومت کرده و دولت نهایتا در </a:t>
            </a:r>
            <a:r>
              <a:rPr lang="fa-IR" dirty="0">
                <a:cs typeface="B Mitra" panose="00000400000000000000" pitchFamily="2" charset="-78"/>
                <a:hlinkClick r:id="rId4" action="ppaction://hlinkfile"/>
              </a:rPr>
              <a:t>مصوبه 13970323 </a:t>
            </a:r>
            <a:r>
              <a:rPr lang="fa-IR" dirty="0">
                <a:cs typeface="B Mitra" panose="00000400000000000000" pitchFamily="2" charset="-78"/>
              </a:rPr>
              <a:t>پذیرفت محاسبه ‌نرخ خوراک با ارز 3800 تومانی </a:t>
            </a:r>
            <a:r>
              <a:rPr lang="fa-IR" dirty="0" err="1">
                <a:cs typeface="B Mitra" panose="00000400000000000000" pitchFamily="2" charset="-78"/>
              </a:rPr>
              <a:t>یارانه‌ای</a:t>
            </a:r>
            <a:r>
              <a:rPr lang="fa-IR" dirty="0">
                <a:cs typeface="B Mitra" panose="00000400000000000000" pitchFamily="2" charset="-78"/>
              </a:rPr>
              <a:t> باشد. متاسفانه کار به اینجا ختم نشد و این شرکت‌‌ها خارج از سامانه نیما و با نرخ 5500 تا 6500 تومانی به واردکنندگان کالا‌‌های گروه سوم ارز خود را فروختند. </a:t>
            </a:r>
            <a:r>
              <a:rPr lang="fa-IR" dirty="0">
                <a:cs typeface="B Mitra" panose="00000400000000000000" pitchFamily="2" charset="-78"/>
                <a:hlinkClick r:id="rId5" action="ppaction://hlinkfile"/>
              </a:rPr>
              <a:t>نگاهی به ساختار مالکیت </a:t>
            </a:r>
            <a:r>
              <a:rPr lang="fa-IR" dirty="0" err="1" smtClean="0">
                <a:cs typeface="B Mitra" panose="00000400000000000000" pitchFamily="2" charset="-78"/>
                <a:hlinkClick r:id="rId5" action="ppaction://hlinkfile"/>
              </a:rPr>
              <a:t>پتروشیمی‌ها</a:t>
            </a:r>
            <a:r>
              <a:rPr lang="fa-IR" dirty="0" smtClean="0">
                <a:cs typeface="B Mitra" panose="00000400000000000000" pitchFamily="2" charset="-78"/>
              </a:rPr>
              <a:t> </a:t>
            </a:r>
            <a:r>
              <a:rPr lang="fa-IR" dirty="0">
                <a:cs typeface="B Mitra" panose="00000400000000000000" pitchFamily="2" charset="-78"/>
              </a:rPr>
              <a:t>نشان می‌دهد که صندوق بازنشستگی کشوری، صندوق </a:t>
            </a:r>
            <a:r>
              <a:rPr lang="fa-IR" dirty="0" err="1">
                <a:cs typeface="B Mitra" panose="00000400000000000000" pitchFamily="2" charset="-78"/>
              </a:rPr>
              <a:t>بازنشستگان</a:t>
            </a:r>
            <a:r>
              <a:rPr lang="fa-IR" dirty="0">
                <a:cs typeface="B Mitra" panose="00000400000000000000" pitchFamily="2" charset="-78"/>
              </a:rPr>
              <a:t> صنعت نفت، شرکت سرمایه‌گذاری تامین اجتماعی، سرمایه‌گذاری غدیر و بانک ملی </a:t>
            </a:r>
            <a:r>
              <a:rPr lang="fa-IR" dirty="0" err="1">
                <a:cs typeface="B Mitra" panose="00000400000000000000" pitchFamily="2" charset="-78"/>
              </a:rPr>
              <a:t>عمده‌ترین</a:t>
            </a:r>
            <a:r>
              <a:rPr lang="fa-IR" dirty="0">
                <a:cs typeface="B Mitra" panose="00000400000000000000" pitchFamily="2" charset="-78"/>
              </a:rPr>
              <a:t> سهامداران شرکت‌های </a:t>
            </a:r>
            <a:r>
              <a:rPr lang="fa-IR" dirty="0" err="1">
                <a:cs typeface="B Mitra" panose="00000400000000000000" pitchFamily="2" charset="-78"/>
              </a:rPr>
              <a:t>بورسی</a:t>
            </a:r>
            <a:r>
              <a:rPr lang="fa-IR" dirty="0">
                <a:cs typeface="B Mitra" panose="00000400000000000000" pitchFamily="2" charset="-78"/>
              </a:rPr>
              <a:t> </a:t>
            </a:r>
            <a:r>
              <a:rPr lang="fa-IR" dirty="0" err="1">
                <a:cs typeface="B Mitra" panose="00000400000000000000" pitchFamily="2" charset="-78"/>
              </a:rPr>
              <a:t>پتروشیمی</a:t>
            </a:r>
            <a:r>
              <a:rPr lang="fa-IR" dirty="0">
                <a:cs typeface="B Mitra" panose="00000400000000000000" pitchFamily="2" charset="-78"/>
              </a:rPr>
              <a:t> بوده و به عبارت بهتر، دولت و شرکت‌های دولتی مانند </a:t>
            </a:r>
            <a:r>
              <a:rPr lang="fa-IR" b="1" dirty="0" err="1">
                <a:cs typeface="B Mitra" panose="00000400000000000000" pitchFamily="2" charset="-78"/>
              </a:rPr>
              <a:t>شستا</a:t>
            </a:r>
            <a:r>
              <a:rPr lang="fa-IR" dirty="0">
                <a:cs typeface="B Mitra" panose="00000400000000000000" pitchFamily="2" charset="-78"/>
              </a:rPr>
              <a:t> از افزایش قیمت ارز و عرضه ارز حاصل در حاشیه بازار بیشترین سود را </a:t>
            </a:r>
            <a:r>
              <a:rPr lang="fa-IR" dirty="0" err="1">
                <a:cs typeface="B Mitra" panose="00000400000000000000" pitchFamily="2" charset="-78"/>
              </a:rPr>
              <a:t>می‌برند</a:t>
            </a:r>
            <a:r>
              <a:rPr lang="fa-IR" dirty="0">
                <a:cs typeface="B Mitra" panose="00000400000000000000" pitchFamily="2" charset="-78"/>
              </a:rPr>
              <a:t>. </a:t>
            </a:r>
          </a:p>
          <a:p>
            <a:pPr marL="914400" lvl="1" indent="-457200" algn="just" rtl="1">
              <a:buFont typeface="Courier New" panose="02070309020205020404" pitchFamily="49" charset="0"/>
              <a:buChar char="o"/>
            </a:pPr>
            <a:endParaRPr lang="fa-IR" dirty="0">
              <a:cs typeface="B Mitra" panose="00000400000000000000" pitchFamily="2" charset="-78"/>
            </a:endParaRPr>
          </a:p>
        </p:txBody>
      </p:sp>
    </p:spTree>
    <p:extLst>
      <p:ext uri="{BB962C8B-B14F-4D97-AF65-F5344CB8AC3E}">
        <p14:creationId xmlns:p14="http://schemas.microsoft.com/office/powerpoint/2010/main" val="272940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7 (13970328): </a:t>
            </a:r>
            <a:r>
              <a:rPr lang="fa-IR" sz="2600" b="1" dirty="0" smtClean="0">
                <a:solidFill>
                  <a:srgbClr val="FF0000"/>
                </a:solidFill>
                <a:cs typeface="B Titr" panose="00000700000000000000" pitchFamily="2" charset="-78"/>
              </a:rPr>
              <a:t>نظام </a:t>
            </a:r>
            <a:r>
              <a:rPr lang="fa-IR" sz="2600" b="1" dirty="0" err="1" smtClean="0">
                <a:solidFill>
                  <a:srgbClr val="FF0000"/>
                </a:solidFill>
                <a:cs typeface="B Titr" panose="00000700000000000000" pitchFamily="2" charset="-78"/>
              </a:rPr>
              <a:t>سه‌نرخی</a:t>
            </a:r>
            <a:r>
              <a:rPr lang="fa-IR" sz="2600" b="1" dirty="0" smtClean="0">
                <a:solidFill>
                  <a:srgbClr val="FF0000"/>
                </a:solidFill>
                <a:cs typeface="B Titr" panose="00000700000000000000" pitchFamily="2" charset="-78"/>
              </a:rPr>
              <a:t> ارز و اولویت‌بندی</a:t>
            </a:r>
            <a:endParaRPr lang="en-US" sz="2600" b="1" dirty="0">
              <a:solidFill>
                <a:srgbClr val="FF0000"/>
              </a:solidFill>
              <a:cs typeface="B Titr" panose="00000700000000000000" pitchFamily="2" charset="-78"/>
            </a:endParaRPr>
          </a:p>
        </p:txBody>
      </p:sp>
      <p:sp>
        <p:nvSpPr>
          <p:cNvPr id="2" name="Rectangle 1"/>
          <p:cNvSpPr/>
          <p:nvPr/>
        </p:nvSpPr>
        <p:spPr>
          <a:xfrm>
            <a:off x="232010" y="1343129"/>
            <a:ext cx="11829899" cy="3970318"/>
          </a:xfrm>
          <a:prstGeom prst="rect">
            <a:avLst/>
          </a:prstGeom>
          <a:noFill/>
        </p:spPr>
        <p:txBody>
          <a:bodyPr wrap="square">
            <a:spAutoFit/>
          </a:bodyPr>
          <a:lstStyle/>
          <a:p>
            <a:pPr algn="ctr" rtl="1"/>
            <a:r>
              <a:rPr lang="fa-IR" b="1" dirty="0" smtClean="0">
                <a:solidFill>
                  <a:srgbClr val="7030A0"/>
                </a:solidFill>
                <a:cs typeface="B Mitra" panose="00000400000000000000" pitchFamily="2" charset="-78"/>
              </a:rPr>
              <a:t>کاهش اعتماد به حکمرانی نزد فعالین اقتصادی </a:t>
            </a:r>
          </a:p>
          <a:p>
            <a:pPr lvl="0" algn="just" rtl="1"/>
            <a:endParaRPr lang="fa-IR" dirty="0" smtClean="0">
              <a:cs typeface="B Mitra" panose="00000400000000000000" pitchFamily="2" charset="-78"/>
            </a:endParaRPr>
          </a:p>
          <a:p>
            <a:pPr lvl="0" algn="just" rtl="1"/>
            <a:r>
              <a:rPr lang="fa-IR" b="1" dirty="0" err="1" smtClean="0">
                <a:cs typeface="B Mitra" panose="00000400000000000000" pitchFamily="2" charset="-78"/>
              </a:rPr>
              <a:t>کنشگران</a:t>
            </a:r>
            <a:r>
              <a:rPr lang="fa-IR" b="1" dirty="0" smtClean="0">
                <a:cs typeface="B Mitra" panose="00000400000000000000" pitchFamily="2" charset="-78"/>
              </a:rPr>
              <a:t> پیشرو (دچار </a:t>
            </a:r>
            <a:r>
              <a:rPr lang="fa-IR" b="1" dirty="0" err="1" smtClean="0">
                <a:cs typeface="B Mitra" panose="00000400000000000000" pitchFamily="2" charset="-78"/>
              </a:rPr>
              <a:t>بی‌اعتمادی</a:t>
            </a:r>
            <a:r>
              <a:rPr lang="fa-IR" b="1" dirty="0" smtClean="0">
                <a:cs typeface="B Mitra" panose="00000400000000000000" pitchFamily="2" charset="-78"/>
              </a:rPr>
              <a:t>): </a:t>
            </a:r>
            <a:r>
              <a:rPr lang="fa-IR" dirty="0">
                <a:cs typeface="B Mitra" panose="00000400000000000000" pitchFamily="2" charset="-78"/>
              </a:rPr>
              <a:t>وقتی </a:t>
            </a:r>
            <a:r>
              <a:rPr lang="fa-IR" dirty="0" smtClean="0">
                <a:cs typeface="B Mitra" panose="00000400000000000000" pitchFamily="2" charset="-78"/>
              </a:rPr>
              <a:t>دولتی ظرف 10 ماه  </a:t>
            </a:r>
          </a:p>
          <a:p>
            <a:pPr lvl="0" algn="just" rtl="1"/>
            <a:r>
              <a:rPr lang="fa-IR" dirty="0" smtClean="0">
                <a:cs typeface="B Mitra" panose="00000400000000000000" pitchFamily="2" charset="-78"/>
              </a:rPr>
              <a:t>شش </a:t>
            </a:r>
            <a:r>
              <a:rPr lang="fa-IR" dirty="0">
                <a:cs typeface="B Mitra" panose="00000400000000000000" pitchFamily="2" charset="-78"/>
              </a:rPr>
              <a:t>سیاست اشتباه وضع می‌کند که ناشی از عدم شناخت شرایط محیطی، واکنش بازیگران اصلی بازار و کشف انتظارات آتی واقعی است، از یک بازه زمانی به </a:t>
            </a:r>
            <a:r>
              <a:rPr lang="fa-IR" dirty="0" smtClean="0">
                <a:cs typeface="B Mitra" panose="00000400000000000000" pitchFamily="2" charset="-78"/>
              </a:rPr>
              <a:t>بعد، هر </a:t>
            </a:r>
            <a:r>
              <a:rPr lang="fa-IR" dirty="0">
                <a:cs typeface="B Mitra" panose="00000400000000000000" pitchFamily="2" charset="-78"/>
              </a:rPr>
              <a:t>سیاستی که وضع کند با ابهام آتی و عدم واکنش فعلی </a:t>
            </a:r>
            <a:r>
              <a:rPr lang="fa-IR" dirty="0" err="1">
                <a:cs typeface="B Mitra" panose="00000400000000000000" pitchFamily="2" charset="-78"/>
              </a:rPr>
              <a:t>کنشگران</a:t>
            </a:r>
            <a:r>
              <a:rPr lang="fa-IR" dirty="0">
                <a:cs typeface="B Mitra" panose="00000400000000000000" pitchFamily="2" charset="-78"/>
              </a:rPr>
              <a:t> بازار همراه خواهد. </a:t>
            </a:r>
            <a:endParaRPr lang="fa-IR" dirty="0" smtClean="0">
              <a:cs typeface="B Mitra" panose="00000400000000000000" pitchFamily="2" charset="-78"/>
            </a:endParaRPr>
          </a:p>
          <a:p>
            <a:pPr lvl="0" algn="just" rtl="1"/>
            <a:r>
              <a:rPr lang="fa-IR" dirty="0" smtClean="0">
                <a:cs typeface="B Mitra" panose="00000400000000000000" pitchFamily="2" charset="-78"/>
              </a:rPr>
              <a:t>این </a:t>
            </a:r>
            <a:r>
              <a:rPr lang="fa-IR" dirty="0" err="1">
                <a:cs typeface="B Mitra" panose="00000400000000000000" pitchFamily="2" charset="-78"/>
              </a:rPr>
              <a:t>بی‌اعتمادی</a:t>
            </a:r>
            <a:r>
              <a:rPr lang="fa-IR" dirty="0">
                <a:cs typeface="B Mitra" panose="00000400000000000000" pitchFamily="2" charset="-78"/>
              </a:rPr>
              <a:t> به سیاست‌‌‌های اقتصادی به تدریج تشدید شده و ماهیت کاهش اعتبار حکمرانی به خود می‌گیرد. </a:t>
            </a:r>
            <a:endParaRPr lang="fa-IR" dirty="0" smtClean="0">
              <a:cs typeface="B Mitra" panose="00000400000000000000" pitchFamily="2" charset="-78"/>
            </a:endParaRPr>
          </a:p>
          <a:p>
            <a:pPr lvl="0" algn="just" rtl="1"/>
            <a:r>
              <a:rPr lang="fa-IR" dirty="0" smtClean="0">
                <a:cs typeface="B Mitra" panose="00000400000000000000" pitchFamily="2" charset="-78"/>
              </a:rPr>
              <a:t>به </a:t>
            </a:r>
            <a:r>
              <a:rPr lang="fa-IR" dirty="0">
                <a:cs typeface="B Mitra" panose="00000400000000000000" pitchFamily="2" charset="-78"/>
              </a:rPr>
              <a:t>عبارت </a:t>
            </a:r>
            <a:r>
              <a:rPr lang="fa-IR" dirty="0" err="1">
                <a:cs typeface="B Mitra" panose="00000400000000000000" pitchFamily="2" charset="-78"/>
              </a:rPr>
              <a:t>روشن‌تر</a:t>
            </a:r>
            <a:r>
              <a:rPr lang="fa-IR" dirty="0">
                <a:cs typeface="B Mitra" panose="00000400000000000000" pitchFamily="2" charset="-78"/>
              </a:rPr>
              <a:t>، از شهریور سال گذشته </a:t>
            </a:r>
            <a:r>
              <a:rPr lang="fa-IR" dirty="0" err="1">
                <a:cs typeface="B Mitra" panose="00000400000000000000" pitchFamily="2" charset="-78"/>
              </a:rPr>
              <a:t>کنشگران</a:t>
            </a:r>
            <a:r>
              <a:rPr lang="fa-IR" dirty="0">
                <a:cs typeface="B Mitra" panose="00000400000000000000" pitchFamily="2" charset="-78"/>
              </a:rPr>
              <a:t> اقتصادی 10 ماه چشم به سیاست‌‌‌های دولت داشتند، از سیاست‌‌‌های غلط منتفع شدند و از ضعف دولت در مدیریت شرایط اقتصادی اطمینان حاصل کردند و از ابتدای تیرماه سال جاری خود برای بسته‌‌‌های سیاستی جدید ماده و تبصره خلق می‌کنند و واکنش منطقی و قانونی خود را منوط به استفاده از رانت دولت کرده، برای حاکمیت </a:t>
            </a:r>
            <a:r>
              <a:rPr lang="fa-IR" dirty="0" err="1">
                <a:cs typeface="B Mitra" panose="00000400000000000000" pitchFamily="2" charset="-78"/>
              </a:rPr>
              <a:t>تصمیم‌سازی</a:t>
            </a:r>
            <a:r>
              <a:rPr lang="fa-IR" dirty="0">
                <a:cs typeface="B Mitra" panose="00000400000000000000" pitchFamily="2" charset="-78"/>
              </a:rPr>
              <a:t> می‌کنند. </a:t>
            </a:r>
            <a:endParaRPr lang="fa-IR" dirty="0" smtClean="0">
              <a:cs typeface="B Mitra" panose="00000400000000000000" pitchFamily="2" charset="-78"/>
            </a:endParaRPr>
          </a:p>
          <a:p>
            <a:pPr lvl="0" algn="just" rtl="1"/>
            <a:r>
              <a:rPr lang="fa-IR" dirty="0" smtClean="0">
                <a:cs typeface="B Mitra" panose="00000400000000000000" pitchFamily="2" charset="-78"/>
              </a:rPr>
              <a:t>بنابراین </a:t>
            </a:r>
            <a:r>
              <a:rPr lang="fa-IR" dirty="0">
                <a:cs typeface="B Mitra" panose="00000400000000000000" pitchFamily="2" charset="-78"/>
              </a:rPr>
              <a:t>به تدریج دولت تبدیل به دولت منفعل تسخیر شده گشته که کنش‌‌‌های آن علاوه بر تخریب بازار‌‌های واقعی، به دامنه پویایی اختلال موجود </a:t>
            </a:r>
            <a:r>
              <a:rPr lang="fa-IR" dirty="0" err="1">
                <a:cs typeface="B Mitra" panose="00000400000000000000" pitchFamily="2" charset="-78"/>
              </a:rPr>
              <a:t>می‌افزاید</a:t>
            </a:r>
            <a:r>
              <a:rPr lang="fa-IR" dirty="0">
                <a:cs typeface="B Mitra" panose="00000400000000000000" pitchFamily="2" charset="-78"/>
              </a:rPr>
              <a:t>. </a:t>
            </a:r>
            <a:endParaRPr lang="en-US" sz="2400" dirty="0">
              <a:cs typeface="B Mitra" panose="00000400000000000000" pitchFamily="2" charset="-78"/>
            </a:endParaRPr>
          </a:p>
          <a:p>
            <a:pPr lvl="0" algn="just" rtl="1"/>
            <a:endParaRPr lang="fa-IR" dirty="0" smtClean="0">
              <a:cs typeface="B Mitra" panose="00000400000000000000" pitchFamily="2" charset="-78"/>
            </a:endParaRPr>
          </a:p>
          <a:p>
            <a:pPr lvl="0" algn="just" rtl="1"/>
            <a:r>
              <a:rPr lang="fa-IR" b="1" dirty="0" err="1" smtClean="0">
                <a:cs typeface="B Mitra" panose="00000400000000000000" pitchFamily="2" charset="-78"/>
              </a:rPr>
              <a:t>کنشگران</a:t>
            </a:r>
            <a:r>
              <a:rPr lang="fa-IR" b="1" dirty="0" smtClean="0">
                <a:cs typeface="B Mitra" panose="00000400000000000000" pitchFamily="2" charset="-78"/>
              </a:rPr>
              <a:t> پیرو (دارای اعتماد و باور): </a:t>
            </a:r>
            <a:r>
              <a:rPr lang="fa-IR" dirty="0">
                <a:cs typeface="B Mitra" panose="00000400000000000000" pitchFamily="2" charset="-78"/>
              </a:rPr>
              <a:t>انتشار </a:t>
            </a:r>
            <a:r>
              <a:rPr lang="fa-IR" dirty="0" err="1">
                <a:cs typeface="B Mitra" panose="00000400000000000000" pitchFamily="2" charset="-78"/>
              </a:rPr>
              <a:t>قطره‌چکانی</a:t>
            </a:r>
            <a:r>
              <a:rPr lang="fa-IR" dirty="0">
                <a:cs typeface="B Mitra" panose="00000400000000000000" pitchFamily="2" charset="-78"/>
              </a:rPr>
              <a:t> </a:t>
            </a:r>
            <a:r>
              <a:rPr lang="fa-IR" dirty="0" err="1">
                <a:cs typeface="B Mitra" panose="00000400000000000000" pitchFamily="2" charset="-78"/>
              </a:rPr>
              <a:t>سياست‌هاي</a:t>
            </a:r>
            <a:r>
              <a:rPr lang="fa-IR" dirty="0">
                <a:cs typeface="B Mitra" panose="00000400000000000000" pitchFamily="2" charset="-78"/>
              </a:rPr>
              <a:t> اقتصادی و عدم ملاحظه یک بسته حداقل </a:t>
            </a:r>
            <a:r>
              <a:rPr lang="fa-IR" dirty="0" err="1" smtClean="0">
                <a:cs typeface="B Mitra" panose="00000400000000000000" pitchFamily="2" charset="-78"/>
              </a:rPr>
              <a:t>میان‌مدت</a:t>
            </a:r>
            <a:r>
              <a:rPr lang="fa-IR" dirty="0" smtClean="0">
                <a:cs typeface="B Mitra" panose="00000400000000000000" pitchFamily="2" charset="-78"/>
              </a:rPr>
              <a:t> </a:t>
            </a:r>
            <a:r>
              <a:rPr lang="fa-IR" dirty="0">
                <a:cs typeface="B Mitra" panose="00000400000000000000" pitchFamily="2" charset="-78"/>
              </a:rPr>
              <a:t>که همه مولفه‌‌‌های ارزی، تعرفه‌ای و ممنوعیت‌‌ها را حداقل در </a:t>
            </a:r>
            <a:r>
              <a:rPr lang="fa-IR" dirty="0" err="1">
                <a:cs typeface="B Mitra" panose="00000400000000000000" pitchFamily="2" charset="-78"/>
              </a:rPr>
              <a:t>میان‌مدت</a:t>
            </a:r>
            <a:r>
              <a:rPr lang="fa-IR" dirty="0">
                <a:cs typeface="B Mitra" panose="00000400000000000000" pitchFamily="2" charset="-78"/>
              </a:rPr>
              <a:t> تعیین و شفاف </a:t>
            </a:r>
            <a:r>
              <a:rPr lang="fa-IR" dirty="0" smtClean="0">
                <a:cs typeface="B Mitra" panose="00000400000000000000" pitchFamily="2" charset="-78"/>
              </a:rPr>
              <a:t>کند. ابهامات </a:t>
            </a:r>
            <a:r>
              <a:rPr lang="fa-IR" dirty="0" err="1">
                <a:cs typeface="B Mitra" panose="00000400000000000000" pitchFamily="2" charset="-78"/>
              </a:rPr>
              <a:t>کنش‌گران</a:t>
            </a:r>
            <a:r>
              <a:rPr lang="fa-IR" dirty="0">
                <a:cs typeface="B Mitra" panose="00000400000000000000" pitchFamily="2" charset="-78"/>
              </a:rPr>
              <a:t> پیرو را افزایش می‌داد.</a:t>
            </a:r>
            <a:endParaRPr lang="en-US" sz="2400" dirty="0">
              <a:cs typeface="B Mitra" panose="00000400000000000000" pitchFamily="2" charset="-78"/>
            </a:endParaRPr>
          </a:p>
          <a:p>
            <a:pPr marL="914400" lvl="1" indent="-457200" algn="just" rtl="1">
              <a:buFont typeface="Courier New" panose="02070309020205020404" pitchFamily="49" charset="0"/>
              <a:buChar char="o"/>
            </a:pPr>
            <a:endParaRPr lang="fa-IR" dirty="0">
              <a:cs typeface="B Mitra" panose="00000400000000000000" pitchFamily="2" charset="-78"/>
            </a:endParaRPr>
          </a:p>
        </p:txBody>
      </p:sp>
    </p:spTree>
    <p:extLst>
      <p:ext uri="{BB962C8B-B14F-4D97-AF65-F5344CB8AC3E}">
        <p14:creationId xmlns:p14="http://schemas.microsoft.com/office/powerpoint/2010/main" val="119385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58569" y="303953"/>
            <a:ext cx="9362364" cy="523220"/>
          </a:xfrm>
          <a:prstGeom prst="rect">
            <a:avLst/>
          </a:prstGeom>
        </p:spPr>
        <p:txBody>
          <a:bodyPr wrap="square">
            <a:spAutoFit/>
          </a:bodyPr>
          <a:lstStyle/>
          <a:p>
            <a:pPr algn="r" rtl="1"/>
            <a:r>
              <a:rPr lang="fa-IR" sz="2800" b="1" dirty="0" smtClean="0">
                <a:cs typeface="B Titr" panose="00000700000000000000" pitchFamily="2" charset="-78"/>
              </a:rPr>
              <a:t>فهرست مطالب</a:t>
            </a:r>
            <a:endParaRPr lang="en-US" sz="2800" b="1" dirty="0">
              <a:cs typeface="B Titr" panose="00000700000000000000" pitchFamily="2" charset="-78"/>
            </a:endParaRPr>
          </a:p>
        </p:txBody>
      </p:sp>
      <p:sp>
        <p:nvSpPr>
          <p:cNvPr id="10" name="Rectangle 9"/>
          <p:cNvSpPr/>
          <p:nvPr/>
        </p:nvSpPr>
        <p:spPr>
          <a:xfrm>
            <a:off x="709831" y="1241946"/>
            <a:ext cx="10931710" cy="3785652"/>
          </a:xfrm>
          <a:prstGeom prst="rect">
            <a:avLst/>
          </a:prstGeom>
        </p:spPr>
        <p:txBody>
          <a:bodyPr wrap="square">
            <a:spAutoFit/>
          </a:bodyPr>
          <a:lstStyle/>
          <a:p>
            <a:pPr algn="r" rtl="1"/>
            <a:r>
              <a:rPr lang="fa-IR" sz="2400" b="1" dirty="0" smtClean="0">
                <a:solidFill>
                  <a:srgbClr val="0033CC"/>
                </a:solidFill>
                <a:cs typeface="B Nazanin" panose="00000400000000000000" pitchFamily="2" charset="-78"/>
              </a:rPr>
              <a:t>1- روند سیاست‌های ده‌گانه پولی، ارزی و تجاری از ابتدای شهریور 1396 تا ابتدای مهرماه 1397</a:t>
            </a:r>
          </a:p>
          <a:p>
            <a:pPr marL="342900" indent="-342900" algn="r" rtl="1">
              <a:buAutoNum type="arabicPeriod"/>
            </a:pPr>
            <a:endParaRPr lang="fa-IR" sz="2400" b="1" dirty="0" smtClean="0">
              <a:solidFill>
                <a:srgbClr val="0033CC"/>
              </a:solidFill>
              <a:cs typeface="B Nazanin" panose="00000400000000000000" pitchFamily="2" charset="-78"/>
            </a:endParaRPr>
          </a:p>
          <a:p>
            <a:pPr algn="r" rtl="1"/>
            <a:r>
              <a:rPr lang="fa-IR" sz="2400" b="1" dirty="0" smtClean="0">
                <a:solidFill>
                  <a:srgbClr val="0033CC"/>
                </a:solidFill>
                <a:cs typeface="B Nazanin" panose="00000400000000000000" pitchFamily="2" charset="-78"/>
              </a:rPr>
              <a:t>2- چهار اصل سیاست‌گذاری اقتصادی</a:t>
            </a:r>
          </a:p>
          <a:p>
            <a:pPr algn="r" rtl="1"/>
            <a:endParaRPr lang="fa-IR" sz="2400" b="1" dirty="0">
              <a:solidFill>
                <a:srgbClr val="0033CC"/>
              </a:solidFill>
              <a:cs typeface="B Nazanin" panose="00000400000000000000" pitchFamily="2" charset="-78"/>
            </a:endParaRPr>
          </a:p>
          <a:p>
            <a:pPr algn="r" rtl="1"/>
            <a:r>
              <a:rPr lang="fa-IR" sz="2400" b="1" dirty="0" smtClean="0">
                <a:solidFill>
                  <a:srgbClr val="0033CC"/>
                </a:solidFill>
                <a:cs typeface="B Nazanin" panose="00000400000000000000" pitchFamily="2" charset="-78"/>
              </a:rPr>
              <a:t>3- شرح چارچوب سیاست‌های سال جاری و پایش بر مبنای اصول سیاست‌‌گذاری اقتصادی</a:t>
            </a:r>
          </a:p>
          <a:p>
            <a:pPr marL="342900" indent="-342900" algn="r" rtl="1">
              <a:buAutoNum type="arabicPeriod"/>
            </a:pPr>
            <a:endParaRPr lang="fa-IR" sz="2400" b="1" dirty="0">
              <a:solidFill>
                <a:srgbClr val="0033CC"/>
              </a:solidFill>
              <a:cs typeface="B Nazanin" panose="00000400000000000000" pitchFamily="2" charset="-78"/>
            </a:endParaRPr>
          </a:p>
          <a:p>
            <a:pPr algn="r" rtl="1"/>
            <a:r>
              <a:rPr lang="fa-IR" sz="2400" b="1" dirty="0">
                <a:solidFill>
                  <a:srgbClr val="0033CC"/>
                </a:solidFill>
                <a:cs typeface="B Nazanin" panose="00000400000000000000" pitchFamily="2" charset="-78"/>
              </a:rPr>
              <a:t>4</a:t>
            </a:r>
            <a:r>
              <a:rPr lang="fa-IR" sz="2400" b="1" dirty="0" smtClean="0">
                <a:solidFill>
                  <a:srgbClr val="0033CC"/>
                </a:solidFill>
                <a:cs typeface="B Nazanin" panose="00000400000000000000" pitchFamily="2" charset="-78"/>
              </a:rPr>
              <a:t>- آمارها </a:t>
            </a:r>
            <a:r>
              <a:rPr lang="fa-IR" sz="2400" b="1" smtClean="0">
                <a:solidFill>
                  <a:srgbClr val="0033CC"/>
                </a:solidFill>
                <a:cs typeface="B Nazanin" panose="00000400000000000000" pitchFamily="2" charset="-78"/>
              </a:rPr>
              <a:t>و روندها</a:t>
            </a:r>
          </a:p>
          <a:p>
            <a:pPr algn="r" rtl="1"/>
            <a:endParaRPr lang="fa-IR" sz="2400" b="1" dirty="0" smtClean="0">
              <a:solidFill>
                <a:srgbClr val="0033CC"/>
              </a:solidFill>
              <a:cs typeface="B Nazanin" panose="00000400000000000000" pitchFamily="2" charset="-78"/>
            </a:endParaRPr>
          </a:p>
          <a:p>
            <a:pPr algn="r" rtl="1"/>
            <a:r>
              <a:rPr lang="fa-IR" sz="2400" b="1" dirty="0" smtClean="0">
                <a:solidFill>
                  <a:srgbClr val="0033CC"/>
                </a:solidFill>
                <a:cs typeface="B Nazanin" panose="00000400000000000000" pitchFamily="2" charset="-78"/>
              </a:rPr>
              <a:t>5- جمع‌بندی</a:t>
            </a:r>
            <a:r>
              <a:rPr lang="fa-IR" sz="2400" b="1" dirty="0">
                <a:solidFill>
                  <a:srgbClr val="0033CC"/>
                </a:solidFill>
                <a:cs typeface="B Nazanin" panose="00000400000000000000" pitchFamily="2" charset="-78"/>
              </a:rPr>
              <a:t>: </a:t>
            </a:r>
            <a:r>
              <a:rPr lang="fa-IR" sz="2400" b="1" dirty="0" smtClean="0">
                <a:solidFill>
                  <a:srgbClr val="0033CC"/>
                </a:solidFill>
                <a:cs typeface="B Nazanin" panose="00000400000000000000" pitchFamily="2" charset="-78"/>
              </a:rPr>
              <a:t>نگاهی به رویکردهای نادرست ارزی و تجاری‏، چه باید کرد؟</a:t>
            </a:r>
            <a:endParaRPr lang="fa-IR" sz="2400" b="1" dirty="0">
              <a:solidFill>
                <a:srgbClr val="0033CC"/>
              </a:solidFill>
              <a:cs typeface="B Nazanin" panose="00000400000000000000" pitchFamily="2" charset="-78"/>
            </a:endParaRPr>
          </a:p>
          <a:p>
            <a:pPr algn="r" rtl="1"/>
            <a:endParaRPr lang="en-US" sz="2400" dirty="0">
              <a:solidFill>
                <a:srgbClr val="0033CC"/>
              </a:solidFill>
              <a:cs typeface="B Nazanin" panose="00000400000000000000" pitchFamily="2" charset="-78"/>
            </a:endParaRPr>
          </a:p>
        </p:txBody>
      </p:sp>
    </p:spTree>
    <p:extLst>
      <p:ext uri="{BB962C8B-B14F-4D97-AF65-F5344CB8AC3E}">
        <p14:creationId xmlns:p14="http://schemas.microsoft.com/office/powerpoint/2010/main" val="3583878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3" y="271462"/>
            <a:ext cx="8677273" cy="6315074"/>
          </a:xfrm>
          <a:prstGeom prst="rect">
            <a:avLst/>
          </a:prstGeom>
        </p:spPr>
      </p:pic>
      <p:sp>
        <p:nvSpPr>
          <p:cNvPr id="3" name="Rectangle 2"/>
          <p:cNvSpPr/>
          <p:nvPr/>
        </p:nvSpPr>
        <p:spPr>
          <a:xfrm>
            <a:off x="2380859" y="2671128"/>
            <a:ext cx="4169732" cy="369332"/>
          </a:xfrm>
          <a:prstGeom prst="rect">
            <a:avLst/>
          </a:prstGeom>
        </p:spPr>
        <p:txBody>
          <a:bodyPr wrap="none">
            <a:spAutoFit/>
          </a:bodyPr>
          <a:lstStyle/>
          <a:p>
            <a:pPr algn="r" rtl="1"/>
            <a:r>
              <a:rPr lang="en-US" b="1" dirty="0" err="1">
                <a:latin typeface="IPT Mitra" panose="00000400000000000000" pitchFamily="2" charset="2"/>
                <a:cs typeface="B Nazanin" panose="00000400000000000000" pitchFamily="2" charset="-78"/>
              </a:rPr>
              <a:t>کانال‌های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ورودی</a:t>
            </a:r>
            <a:r>
              <a:rPr lang="en-US" b="1" dirty="0">
                <a:latin typeface="IPT Mitra" panose="00000400000000000000" pitchFamily="2" charset="2"/>
                <a:cs typeface="B Nazanin" panose="00000400000000000000" pitchFamily="2" charset="-78"/>
              </a:rPr>
              <a:t> و </a:t>
            </a:r>
            <a:r>
              <a:rPr lang="en-US" b="1" dirty="0" err="1">
                <a:latin typeface="IPT Mitra" panose="00000400000000000000" pitchFamily="2" charset="2"/>
                <a:cs typeface="B Nazanin" panose="00000400000000000000" pitchFamily="2" charset="-78"/>
              </a:rPr>
              <a:t>خروجی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بسته</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سیاستی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شماره</a:t>
            </a:r>
            <a:r>
              <a:rPr lang="en-US" b="1" dirty="0">
                <a:latin typeface="IPT Mitra" panose="00000400000000000000" pitchFamily="2" charset="2"/>
                <a:cs typeface="B Nazanin" panose="00000400000000000000" pitchFamily="2" charset="-78"/>
              </a:rPr>
              <a:t> </a:t>
            </a:r>
            <a:r>
              <a:rPr lang="en-US" b="1" dirty="0" smtClean="0">
                <a:solidFill>
                  <a:srgbClr val="FF0000"/>
                </a:solidFill>
                <a:latin typeface="IPT Mitra" panose="00000400000000000000" pitchFamily="2" charset="2"/>
                <a:cs typeface="B Nazanin" panose="00000400000000000000" pitchFamily="2" charset="-78"/>
              </a:rPr>
              <a:t>7</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149506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8 (13970413): </a:t>
            </a:r>
            <a:r>
              <a:rPr lang="fa-IR" sz="2600" b="1" dirty="0">
                <a:solidFill>
                  <a:srgbClr val="FF0000"/>
                </a:solidFill>
                <a:cs typeface="B Titr" panose="00000700000000000000" pitchFamily="2" charset="-78"/>
              </a:rPr>
              <a:t>نظام سه نرخی ارز و نابازار 20 درصدی ثانویه </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5632311"/>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solidFill>
                  <a:srgbClr val="7030A0"/>
                </a:solidFill>
                <a:cs typeface="B Mitra" panose="00000400000000000000" pitchFamily="2" charset="-78"/>
              </a:rPr>
              <a:t>سیاست </a:t>
            </a:r>
            <a:r>
              <a:rPr lang="fa-IR" b="1" dirty="0">
                <a:solidFill>
                  <a:srgbClr val="7030A0"/>
                </a:solidFill>
                <a:cs typeface="B Mitra" panose="00000400000000000000" pitchFamily="2" charset="-78"/>
              </a:rPr>
              <a:t>اصلی</a:t>
            </a:r>
            <a:r>
              <a:rPr lang="fa-IR" b="1" dirty="0" smtClean="0">
                <a:solidFill>
                  <a:srgbClr val="7030A0"/>
                </a:solidFill>
                <a:cs typeface="B Mitra" panose="00000400000000000000" pitchFamily="2" charset="-78"/>
              </a:rPr>
              <a:t>:</a:t>
            </a:r>
          </a:p>
          <a:p>
            <a:pPr marL="742950" lvl="1" indent="-285750" algn="just" rtl="1">
              <a:buFont typeface="Courier New" panose="02070309020205020404" pitchFamily="49" charset="0"/>
              <a:buChar char="o"/>
            </a:pPr>
            <a:r>
              <a:rPr lang="fa-IR" dirty="0" smtClean="0">
                <a:cs typeface="B Mitra" panose="00000400000000000000" pitchFamily="2" charset="-78"/>
                <a:hlinkClick r:id="rId2" action="ppaction://hlinkfile"/>
              </a:rPr>
              <a:t>آغاز به کار «بازار ثانویه ارز» </a:t>
            </a:r>
            <a:r>
              <a:rPr lang="fa-IR" dirty="0" smtClean="0">
                <a:cs typeface="B Mitra" panose="00000400000000000000" pitchFamily="2" charset="-78"/>
              </a:rPr>
              <a:t>در این خصوص ذکر دو نکته ضروری است:</a:t>
            </a:r>
          </a:p>
          <a:p>
            <a:pPr marL="1200150" lvl="2" indent="-285750" algn="just" rtl="1">
              <a:buFont typeface="Arial" panose="020B0604020202020204" pitchFamily="34" charset="0"/>
              <a:buChar char="•"/>
            </a:pPr>
            <a:r>
              <a:rPr lang="fa-IR" dirty="0" smtClean="0">
                <a:cs typeface="B Mitra" panose="00000400000000000000" pitchFamily="2" charset="-78"/>
              </a:rPr>
              <a:t>تصمیم به جایگزینی بازار ثانویه ارز به جای عرضه اظهارنامه صادراتی در بورس در یک بازه زمانی </a:t>
            </a:r>
            <a:r>
              <a:rPr lang="fa-IR" dirty="0" smtClean="0">
                <a:cs typeface="B Mitra" panose="00000400000000000000" pitchFamily="2" charset="-78"/>
                <a:hlinkClick r:id="rId3" action="ppaction://hlinkfile"/>
              </a:rPr>
              <a:t>یک‌ </a:t>
            </a:r>
            <a:r>
              <a:rPr lang="fa-IR" dirty="0" err="1" smtClean="0">
                <a:cs typeface="B Mitra" panose="00000400000000000000" pitchFamily="2" charset="-78"/>
                <a:hlinkClick r:id="rId3" action="ppaction://hlinkfile"/>
              </a:rPr>
              <a:t>هفته‌ای</a:t>
            </a:r>
            <a:r>
              <a:rPr lang="fa-IR" dirty="0" smtClean="0">
                <a:cs typeface="B Mitra" panose="00000400000000000000" pitchFamily="2" charset="-78"/>
                <a:hlinkClick r:id="rId3" action="ppaction://hlinkfile"/>
              </a:rPr>
              <a:t> </a:t>
            </a:r>
            <a:r>
              <a:rPr lang="fa-IR" dirty="0" smtClean="0">
                <a:cs typeface="B Mitra" panose="00000400000000000000" pitchFamily="2" charset="-78"/>
              </a:rPr>
              <a:t>اتخاذ شده است،</a:t>
            </a:r>
          </a:p>
          <a:p>
            <a:pPr marL="1200150" lvl="2" indent="-285750" algn="just" rtl="1">
              <a:buFont typeface="Arial" panose="020B0604020202020204" pitchFamily="34" charset="0"/>
              <a:buChar char="•"/>
            </a:pPr>
            <a:r>
              <a:rPr lang="fa-IR" dirty="0" smtClean="0">
                <a:cs typeface="B Mitra" panose="00000400000000000000" pitchFamily="2" charset="-78"/>
              </a:rPr>
              <a:t>سامانه نیما به شکل نظری، می‌‌توانست کارکرد لازم برای مدیریت تامین مالی واردات از محل صادرات را داشته باشد اما دلار </a:t>
            </a:r>
            <a:r>
              <a:rPr lang="fa-IR" dirty="0">
                <a:cs typeface="B Mitra" panose="00000400000000000000" pitchFamily="2" charset="-78"/>
              </a:rPr>
              <a:t>4200 تومانی کارآمدی </a:t>
            </a:r>
            <a:r>
              <a:rPr lang="fa-IR" dirty="0" smtClean="0">
                <a:cs typeface="B Mitra" panose="00000400000000000000" pitchFamily="2" charset="-78"/>
              </a:rPr>
              <a:t>این سامانه را </a:t>
            </a:r>
            <a:r>
              <a:rPr lang="fa-IR" dirty="0">
                <a:cs typeface="B Mitra" panose="00000400000000000000" pitchFamily="2" charset="-78"/>
              </a:rPr>
              <a:t>از بین </a:t>
            </a:r>
            <a:r>
              <a:rPr lang="fa-IR" dirty="0" smtClean="0">
                <a:cs typeface="B Mitra" panose="00000400000000000000" pitchFamily="2" charset="-78"/>
              </a:rPr>
              <a:t>برد و لذا </a:t>
            </a:r>
            <a:r>
              <a:rPr lang="fa-IR" dirty="0">
                <a:cs typeface="B Mitra" panose="00000400000000000000" pitchFamily="2" charset="-78"/>
              </a:rPr>
              <a:t>دولت مجبور شد </a:t>
            </a:r>
            <a:r>
              <a:rPr lang="fa-IR" dirty="0" smtClean="0">
                <a:cs typeface="B Mitra" panose="00000400000000000000" pitchFamily="2" charset="-78"/>
              </a:rPr>
              <a:t>«بازار </a:t>
            </a:r>
            <a:r>
              <a:rPr lang="fa-IR" dirty="0">
                <a:cs typeface="B Mitra" panose="00000400000000000000" pitchFamily="2" charset="-78"/>
              </a:rPr>
              <a:t>ثانویه </a:t>
            </a:r>
            <a:r>
              <a:rPr lang="fa-IR" dirty="0" smtClean="0">
                <a:cs typeface="B Mitra" panose="00000400000000000000" pitchFamily="2" charset="-78"/>
              </a:rPr>
              <a:t>ارز» </a:t>
            </a:r>
            <a:r>
              <a:rPr lang="fa-IR" dirty="0">
                <a:cs typeface="B Mitra" panose="00000400000000000000" pitchFamily="2" charset="-78"/>
              </a:rPr>
              <a:t>را راه‌اندازی </a:t>
            </a:r>
            <a:r>
              <a:rPr lang="fa-IR" dirty="0" smtClean="0">
                <a:cs typeface="B Mitra" panose="00000400000000000000" pitchFamily="2" charset="-78"/>
              </a:rPr>
              <a:t>کند</a:t>
            </a:r>
          </a:p>
          <a:p>
            <a:pPr marL="742950" lvl="1" indent="-285750" algn="just" rtl="1">
              <a:buFont typeface="Courier New" panose="02070309020205020404" pitchFamily="49" charset="0"/>
              <a:buChar char="o"/>
            </a:pPr>
            <a:r>
              <a:rPr lang="fa-IR" dirty="0">
                <a:cs typeface="B Mitra" panose="00000400000000000000" pitchFamily="2" charset="-78"/>
                <a:hlinkClick r:id="rId4" action="ppaction://hlinkfile"/>
              </a:rPr>
              <a:t>دستورالعمل شماره 9911 مورخ 13970411 معاون اول رئیس‌جمهور</a:t>
            </a:r>
            <a:r>
              <a:rPr lang="fa-IR" dirty="0">
                <a:cs typeface="B Mitra" panose="00000400000000000000" pitchFamily="2" charset="-78"/>
              </a:rPr>
              <a:t>، که دو روز پیش از راه‌اندازی بازار ثانویه ابلاغ شد، نحوه فروش ارز حاصل از صادرات و واگذاری پروانه صادراتی به واردکنندگان را روشن می‌کرد. </a:t>
            </a:r>
            <a:endParaRPr lang="fa-IR" dirty="0" smtClean="0">
              <a:cs typeface="B Mitra" panose="00000400000000000000" pitchFamily="2" charset="-78"/>
            </a:endParaRPr>
          </a:p>
          <a:p>
            <a:pPr marL="742950" lvl="1" indent="-285750" algn="just" rtl="1">
              <a:buFont typeface="Courier New" panose="02070309020205020404" pitchFamily="49" charset="0"/>
              <a:buChar char="o"/>
            </a:pPr>
            <a:r>
              <a:rPr lang="fa-IR" dirty="0" smtClean="0">
                <a:cs typeface="B Mitra" panose="00000400000000000000" pitchFamily="2" charset="-78"/>
              </a:rPr>
              <a:t>سازوکار تعبیه شده در این بسته صرفا برای کالاهایی است که تعرفه آنها در </a:t>
            </a:r>
            <a:r>
              <a:rPr lang="fa-IR" b="1" dirty="0" smtClean="0">
                <a:cs typeface="B Mitra" panose="00000400000000000000" pitchFamily="2" charset="-78"/>
              </a:rPr>
              <a:t>اولویت سوم</a:t>
            </a:r>
            <a:r>
              <a:rPr lang="fa-IR" dirty="0" smtClean="0">
                <a:cs typeface="B Mitra" panose="00000400000000000000" pitchFamily="2" charset="-78"/>
              </a:rPr>
              <a:t> گروه‌بندی کالایی قرار دارند و به دو شکل صورت می‌گیرد: 1-توافقی با استفاده از سامانه جامع تجارت ایران و 2-صرافی مجاز با استفاده از سامانه نیما </a:t>
            </a:r>
          </a:p>
          <a:p>
            <a:pPr marL="742950" lvl="1" indent="-285750" algn="just" rtl="1">
              <a:buFont typeface="Courier New" panose="02070309020205020404" pitchFamily="49" charset="0"/>
              <a:buChar char="o"/>
            </a:pPr>
            <a:r>
              <a:rPr lang="fa-IR" dirty="0" smtClean="0">
                <a:cs typeface="B Mitra" panose="00000400000000000000" pitchFamily="2" charset="-78"/>
              </a:rPr>
              <a:t>در سازوکار اعطای اولویت 1 (ارز 4200) </a:t>
            </a:r>
            <a:r>
              <a:rPr lang="fa-IR" dirty="0">
                <a:cs typeface="B Mitra" panose="00000400000000000000" pitchFamily="2" charset="-78"/>
              </a:rPr>
              <a:t>نیز تغییری حاصل شد به این شکل که براساس اولویت‌بندی کالایی دفاتر تخصصی وزارت صنعت، معدن و تجارت صورت </a:t>
            </a:r>
            <a:r>
              <a:rPr lang="fa-IR" dirty="0" smtClean="0">
                <a:cs typeface="B Mitra" panose="00000400000000000000" pitchFamily="2" charset="-78"/>
              </a:rPr>
              <a:t>می‌گیرد. </a:t>
            </a:r>
          </a:p>
          <a:p>
            <a:pPr marL="742950" lvl="1" indent="-285750" algn="just" rtl="1">
              <a:buFont typeface="Courier New" panose="02070309020205020404" pitchFamily="49" charset="0"/>
              <a:buChar char="o"/>
            </a:pPr>
            <a:r>
              <a:rPr lang="fa-IR" dirty="0" smtClean="0">
                <a:cs typeface="B Mitra" panose="00000400000000000000" pitchFamily="2" charset="-78"/>
              </a:rPr>
              <a:t>مساله اصلی در ایجاد بازار ثانویه نه این دو شکل معامله، بلکه پذیرش این واقعیت از جانب دولت بود که واردات، حداقل در سطح اولویت سوم، خارج از </a:t>
            </a:r>
            <a:r>
              <a:rPr lang="fa-IR" dirty="0" err="1" smtClean="0">
                <a:cs typeface="B Mitra" panose="00000400000000000000" pitchFamily="2" charset="-78"/>
              </a:rPr>
              <a:t>نرخ‌گذاری</a:t>
            </a:r>
            <a:r>
              <a:rPr lang="fa-IR" dirty="0" smtClean="0">
                <a:cs typeface="B Mitra" panose="00000400000000000000" pitchFamily="2" charset="-78"/>
              </a:rPr>
              <a:t> دولت و به قیمت توافقی بین صادرکننده و واردکننده صورت گیرد. </a:t>
            </a:r>
          </a:p>
          <a:p>
            <a:pPr marL="285750" indent="-285750" algn="just" rtl="1">
              <a:buFont typeface="Wingdings" panose="05000000000000000000" pitchFamily="2" charset="2"/>
              <a:buChar char="§"/>
            </a:pPr>
            <a:r>
              <a:rPr lang="fa-IR" b="1" dirty="0" smtClean="0">
                <a:solidFill>
                  <a:srgbClr val="7030A0"/>
                </a:solidFill>
                <a:cs typeface="B Mitra" panose="00000400000000000000" pitchFamily="2" charset="-78"/>
              </a:rPr>
              <a:t>مبانی </a:t>
            </a:r>
            <a:r>
              <a:rPr lang="fa-IR" b="1" dirty="0">
                <a:solidFill>
                  <a:srgbClr val="7030A0"/>
                </a:solidFill>
                <a:cs typeface="B Mitra" panose="00000400000000000000" pitchFamily="2" charset="-78"/>
              </a:rPr>
              <a:t>غلط: </a:t>
            </a:r>
          </a:p>
          <a:p>
            <a:pPr marL="914400" lvl="1" indent="-457200" algn="r" rtl="1">
              <a:buFont typeface="Courier New" panose="02070309020205020404" pitchFamily="49" charset="0"/>
              <a:buChar char="o"/>
            </a:pPr>
            <a:r>
              <a:rPr lang="fa-IR" dirty="0" smtClean="0">
                <a:cs typeface="B Mitra" panose="00000400000000000000" pitchFamily="2" charset="-78"/>
              </a:rPr>
              <a:t>بالاخره دولت می‌پذیرد که خارج از نظام قیمت‌گذاری خود و به شکل رسمی بازار قانونی ایجاد شود که در آن فعالین اقتصادی اقدام به مبادله ارز کنند.،</a:t>
            </a:r>
          </a:p>
          <a:p>
            <a:pPr marL="914400" lvl="1" indent="-457200" algn="r" rtl="1">
              <a:buFont typeface="Courier New" panose="02070309020205020404" pitchFamily="49" charset="0"/>
              <a:buChar char="o"/>
            </a:pPr>
            <a:r>
              <a:rPr lang="fa-IR" dirty="0" smtClean="0">
                <a:cs typeface="B Mitra" panose="00000400000000000000" pitchFamily="2" charset="-78"/>
              </a:rPr>
              <a:t>بازار </a:t>
            </a:r>
            <a:r>
              <a:rPr lang="fa-IR" dirty="0">
                <a:cs typeface="B Mitra" panose="00000400000000000000" pitchFamily="2" charset="-78"/>
              </a:rPr>
              <a:t>ثانویه ساختار نادرست را اصلاح </a:t>
            </a:r>
            <a:r>
              <a:rPr lang="fa-IR" dirty="0" smtClean="0">
                <a:cs typeface="B Mitra" panose="00000400000000000000" pitchFamily="2" charset="-78"/>
              </a:rPr>
              <a:t>نمی‌کند. از یک طرف در بازار دولتی </a:t>
            </a:r>
            <a:r>
              <a:rPr lang="fa-IR" dirty="0" err="1" smtClean="0">
                <a:cs typeface="B Mitra" panose="00000400000000000000" pitchFamily="2" charset="-78"/>
              </a:rPr>
              <a:t>ارزان‌فروشی</a:t>
            </a:r>
            <a:r>
              <a:rPr lang="fa-IR" dirty="0" smtClean="0">
                <a:cs typeface="B Mitra" panose="00000400000000000000" pitchFamily="2" charset="-78"/>
              </a:rPr>
              <a:t> و عدم نظارت کارآمد جریان دارد و از طرف دیگر در بازار خصوصی نیز قیمت‌های خرید و فروش برای جلوگیری از کاهش قیمت ارز دستکاری می‌شود (مکانیزم نامشخص کشف قیمت)</a:t>
            </a:r>
          </a:p>
          <a:p>
            <a:pPr marL="914400" lvl="1" indent="-457200" algn="r" rtl="1">
              <a:buFont typeface="Courier New" panose="02070309020205020404" pitchFamily="49" charset="0"/>
              <a:buChar char="o"/>
            </a:pPr>
            <a:r>
              <a:rPr lang="fa-IR" dirty="0" smtClean="0">
                <a:cs typeface="B Mitra" panose="00000400000000000000" pitchFamily="2" charset="-78"/>
              </a:rPr>
              <a:t>بنابراین، تصمیم </a:t>
            </a:r>
            <a:r>
              <a:rPr lang="fa-IR" dirty="0">
                <a:cs typeface="B Mitra" panose="00000400000000000000" pitchFamily="2" charset="-78"/>
              </a:rPr>
              <a:t>اخیر دولت برای ایجاد بازار </a:t>
            </a:r>
            <a:r>
              <a:rPr lang="fa-IR" dirty="0" smtClean="0">
                <a:cs typeface="B Mitra" panose="00000400000000000000" pitchFamily="2" charset="-78"/>
              </a:rPr>
              <a:t>ثانویه </a:t>
            </a:r>
            <a:r>
              <a:rPr lang="fa-IR" dirty="0">
                <a:cs typeface="B Mitra" panose="00000400000000000000" pitchFamily="2" charset="-78"/>
              </a:rPr>
              <a:t>ارز بین </a:t>
            </a:r>
            <a:r>
              <a:rPr lang="fa-IR" dirty="0" smtClean="0">
                <a:cs typeface="B Mitra" panose="00000400000000000000" pitchFamily="2" charset="-78"/>
              </a:rPr>
              <a:t>صادرکنندگان </a:t>
            </a:r>
            <a:r>
              <a:rPr lang="fa-IR" dirty="0">
                <a:cs typeface="B Mitra" panose="00000400000000000000" pitchFamily="2" charset="-78"/>
              </a:rPr>
              <a:t>و </a:t>
            </a:r>
            <a:r>
              <a:rPr lang="fa-IR" dirty="0" smtClean="0">
                <a:cs typeface="B Mitra" panose="00000400000000000000" pitchFamily="2" charset="-78"/>
              </a:rPr>
              <a:t>واردکنندگان یک گام در </a:t>
            </a:r>
            <a:r>
              <a:rPr lang="fa-IR" dirty="0">
                <a:cs typeface="B Mitra" panose="00000400000000000000" pitchFamily="2" charset="-78"/>
              </a:rPr>
              <a:t>جهت اصلاح بازار </a:t>
            </a:r>
            <a:r>
              <a:rPr lang="fa-IR" dirty="0" smtClean="0">
                <a:cs typeface="B Mitra" panose="00000400000000000000" pitchFamily="2" charset="-78"/>
              </a:rPr>
              <a:t>بود اما گامی کوچک چون </a:t>
            </a:r>
            <a:r>
              <a:rPr lang="fa-IR" dirty="0">
                <a:cs typeface="B Mitra" panose="00000400000000000000" pitchFamily="2" charset="-78"/>
              </a:rPr>
              <a:t>همچنان ارز چند نرخی </a:t>
            </a:r>
            <a:r>
              <a:rPr lang="fa-IR" dirty="0" smtClean="0">
                <a:cs typeface="B Mitra" panose="00000400000000000000" pitchFamily="2" charset="-78"/>
              </a:rPr>
              <a:t>بوده و برای عمده واردکنندگان از </a:t>
            </a:r>
            <a:r>
              <a:rPr lang="fa-IR" dirty="0">
                <a:cs typeface="B Mitra" panose="00000400000000000000" pitchFamily="2" charset="-78"/>
              </a:rPr>
              <a:t>سوی دولت تعیین </a:t>
            </a:r>
            <a:r>
              <a:rPr lang="fa-IR" dirty="0" smtClean="0">
                <a:cs typeface="B Mitra" panose="00000400000000000000" pitchFamily="2" charset="-78"/>
              </a:rPr>
              <a:t>شده و </a:t>
            </a:r>
            <a:r>
              <a:rPr lang="fa-IR" dirty="0">
                <a:cs typeface="B Mitra" panose="00000400000000000000" pitchFamily="2" charset="-78"/>
              </a:rPr>
              <a:t>این نرخ‌‌ها همگی </a:t>
            </a:r>
            <a:r>
              <a:rPr lang="fa-IR" dirty="0" smtClean="0">
                <a:cs typeface="B Mitra" panose="00000400000000000000" pitchFamily="2" charset="-78"/>
              </a:rPr>
              <a:t>دستکاری شده‌اند.</a:t>
            </a:r>
          </a:p>
          <a:p>
            <a:pPr marL="914400" lvl="1" indent="-457200" algn="r" rtl="1">
              <a:buFont typeface="Courier New" panose="02070309020205020404" pitchFamily="49" charset="0"/>
              <a:buChar char="o"/>
            </a:pPr>
            <a:r>
              <a:rPr lang="fa-IR" dirty="0" smtClean="0">
                <a:cs typeface="B Mitra" panose="00000400000000000000" pitchFamily="2" charset="-78"/>
              </a:rPr>
              <a:t>هنوز </a:t>
            </a:r>
            <a:r>
              <a:rPr lang="fa-IR" dirty="0" err="1" smtClean="0">
                <a:cs typeface="B Mitra" panose="00000400000000000000" pitchFamily="2" charset="-78"/>
              </a:rPr>
              <a:t>صرافی‌ها</a:t>
            </a:r>
            <a:r>
              <a:rPr lang="fa-IR" dirty="0" smtClean="0">
                <a:cs typeface="B Mitra" panose="00000400000000000000" pitchFamily="2" charset="-78"/>
              </a:rPr>
              <a:t> به طور عمومی امکان فعالیت ندارند و با </a:t>
            </a:r>
            <a:r>
              <a:rPr lang="fa-IR" dirty="0">
                <a:cs typeface="B Mitra" panose="00000400000000000000" pitchFamily="2" charset="-78"/>
              </a:rPr>
              <a:t>توجه به اینکه ارز حاصل از </a:t>
            </a:r>
            <a:r>
              <a:rPr lang="fa-IR" dirty="0" smtClean="0">
                <a:cs typeface="B Mitra" panose="00000400000000000000" pitchFamily="2" charset="-78"/>
              </a:rPr>
              <a:t>صادرات در </a:t>
            </a:r>
            <a:r>
              <a:rPr lang="fa-IR" dirty="0">
                <a:cs typeface="B Mitra" panose="00000400000000000000" pitchFamily="2" charset="-78"/>
              </a:rPr>
              <a:t>یک کشور و </a:t>
            </a:r>
            <a:r>
              <a:rPr lang="fa-IR" dirty="0" smtClean="0">
                <a:cs typeface="B Mitra" panose="00000400000000000000" pitchFamily="2" charset="-78"/>
              </a:rPr>
              <a:t>ارز مورد نیاز واردات نیز </a:t>
            </a:r>
            <a:r>
              <a:rPr lang="fa-IR" dirty="0">
                <a:cs typeface="B Mitra" panose="00000400000000000000" pitchFamily="2" charset="-78"/>
              </a:rPr>
              <a:t>در کشور دیگری </a:t>
            </a:r>
            <a:r>
              <a:rPr lang="fa-IR" dirty="0" smtClean="0">
                <a:cs typeface="B Mitra" panose="00000400000000000000" pitchFamily="2" charset="-78"/>
              </a:rPr>
              <a:t>است، </a:t>
            </a:r>
            <a:r>
              <a:rPr lang="fa-IR" dirty="0">
                <a:cs typeface="B Mitra" panose="00000400000000000000" pitchFamily="2" charset="-78"/>
              </a:rPr>
              <a:t>بدون حضور </a:t>
            </a:r>
            <a:r>
              <a:rPr lang="fa-IR" dirty="0" err="1">
                <a:cs typeface="B Mitra" panose="00000400000000000000" pitchFamily="2" charset="-78"/>
              </a:rPr>
              <a:t>صرافان</a:t>
            </a:r>
            <a:r>
              <a:rPr lang="fa-IR" dirty="0">
                <a:cs typeface="B Mitra" panose="00000400000000000000" pitchFamily="2" charset="-78"/>
              </a:rPr>
              <a:t> برای تجمیع ارز‌‌های دو طرف، طرح بازار ثانویه ارزی شکست خورده است </a:t>
            </a:r>
            <a:endParaRPr lang="en-US" b="1" dirty="0">
              <a:cs typeface="B Mitra" panose="00000400000000000000" pitchFamily="2" charset="-78"/>
            </a:endParaRPr>
          </a:p>
        </p:txBody>
      </p:sp>
    </p:spTree>
    <p:extLst>
      <p:ext uri="{BB962C8B-B14F-4D97-AF65-F5344CB8AC3E}">
        <p14:creationId xmlns:p14="http://schemas.microsoft.com/office/powerpoint/2010/main" val="4144320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8 (13970413): </a:t>
            </a:r>
            <a:r>
              <a:rPr lang="fa-IR" sz="2600" b="1" dirty="0">
                <a:solidFill>
                  <a:srgbClr val="FF0000"/>
                </a:solidFill>
                <a:cs typeface="B Titr" panose="00000700000000000000" pitchFamily="2" charset="-78"/>
              </a:rPr>
              <a:t>نظام سه نرخی ارز و نابازار 20 درصدی ثانویه </a:t>
            </a:r>
            <a:endParaRPr lang="en-US" sz="2600" b="1" dirty="0">
              <a:solidFill>
                <a:srgbClr val="FF0000"/>
              </a:solidFill>
              <a:cs typeface="B Titr" panose="00000700000000000000" pitchFamily="2" charset="-78"/>
            </a:endParaRPr>
          </a:p>
        </p:txBody>
      </p:sp>
      <p:sp>
        <p:nvSpPr>
          <p:cNvPr id="2" name="Rectangle 1"/>
          <p:cNvSpPr/>
          <p:nvPr/>
        </p:nvSpPr>
        <p:spPr>
          <a:xfrm>
            <a:off x="232011" y="797216"/>
            <a:ext cx="11829899" cy="5447645"/>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شرایط متغیر</a:t>
            </a:r>
            <a:r>
              <a:rPr lang="fa-IR" b="1" dirty="0" smtClean="0">
                <a:solidFill>
                  <a:srgbClr val="7030A0"/>
                </a:solidFill>
                <a:cs typeface="B Mitra" panose="00000400000000000000" pitchFamily="2" charset="-78"/>
              </a:rPr>
              <a:t>:</a:t>
            </a:r>
          </a:p>
          <a:p>
            <a:pPr marL="800100" lvl="1" indent="-342900" algn="just" rtl="1">
              <a:buFont typeface="Courier New" panose="02070309020205020404" pitchFamily="49" charset="0"/>
              <a:buChar char="o"/>
            </a:pPr>
            <a:r>
              <a:rPr lang="fa-IR" b="1" dirty="0" smtClean="0">
                <a:cs typeface="B Mitra" panose="00000400000000000000" pitchFamily="2" charset="-78"/>
              </a:rPr>
              <a:t>پویایی و قابلیت تطبیق نظام بوروکراسی</a:t>
            </a:r>
            <a:r>
              <a:rPr lang="fa-IR" dirty="0" smtClean="0">
                <a:cs typeface="B Mitra" panose="00000400000000000000" pitchFamily="2" charset="-78"/>
              </a:rPr>
              <a:t>: یکی </a:t>
            </a:r>
            <a:r>
              <a:rPr lang="fa-IR" dirty="0">
                <a:cs typeface="B Mitra" panose="00000400000000000000" pitchFamily="2" charset="-78"/>
              </a:rPr>
              <a:t>از شرایط متغیر، تغییر در توان پویایی و تطبیق بدنه بوروکراسی اداری در مدیریت مصوبات، </a:t>
            </a:r>
            <a:r>
              <a:rPr lang="fa-IR" dirty="0" err="1">
                <a:cs typeface="B Mitra" panose="00000400000000000000" pitchFamily="2" charset="-78"/>
              </a:rPr>
              <a:t>ابلاغیه‌ها</a:t>
            </a:r>
            <a:r>
              <a:rPr lang="fa-IR" dirty="0">
                <a:cs typeface="B Mitra" panose="00000400000000000000" pitchFamily="2" charset="-78"/>
              </a:rPr>
              <a:t> و بخشنامه‌های روزانه است. این توان در نظام اداری ایران وجود نداشت و با جریان افتادن چندین مصوبه طی یک بازه زمانی </a:t>
            </a:r>
            <a:r>
              <a:rPr lang="fa-IR" dirty="0" err="1">
                <a:cs typeface="B Mitra" panose="00000400000000000000" pitchFamily="2" charset="-78"/>
              </a:rPr>
              <a:t>چهارماهه</a:t>
            </a:r>
            <a:r>
              <a:rPr lang="fa-IR" dirty="0">
                <a:cs typeface="B Mitra" panose="00000400000000000000" pitchFamily="2" charset="-78"/>
              </a:rPr>
              <a:t>، بلاتکلیفی بالایی در گمرک ایجاد و رسوب </a:t>
            </a:r>
            <a:r>
              <a:rPr lang="fa-IR" dirty="0" err="1">
                <a:cs typeface="B Mitra" panose="00000400000000000000" pitchFamily="2" charset="-78"/>
              </a:rPr>
              <a:t>رسوب</a:t>
            </a:r>
            <a:r>
              <a:rPr lang="fa-IR" dirty="0">
                <a:cs typeface="B Mitra" panose="00000400000000000000" pitchFamily="2" charset="-78"/>
              </a:rPr>
              <a:t> مواد اولیه و سرمایه‌ای در گمرک به وقوع پیوست. </a:t>
            </a:r>
            <a:r>
              <a:rPr lang="fa-IR" dirty="0" smtClean="0">
                <a:cs typeface="B Mitra" panose="00000400000000000000" pitchFamily="2" charset="-78"/>
              </a:rPr>
              <a:t>در </a:t>
            </a:r>
            <a:r>
              <a:rPr lang="fa-IR" dirty="0">
                <a:cs typeface="B Mitra" panose="00000400000000000000" pitchFamily="2" charset="-78"/>
              </a:rPr>
              <a:t>واقع، رسوبات آتی بسته تک‌نرخی تا </a:t>
            </a:r>
            <a:r>
              <a:rPr lang="fa-IR" dirty="0" err="1">
                <a:cs typeface="B Mitra" panose="00000400000000000000" pitchFamily="2" charset="-78"/>
              </a:rPr>
              <a:t>شش‌ماه</a:t>
            </a:r>
            <a:r>
              <a:rPr lang="fa-IR" dirty="0">
                <a:cs typeface="B Mitra" panose="00000400000000000000" pitchFamily="2" charset="-78"/>
              </a:rPr>
              <a:t> بعد از آن باقی ماند و ضرر هنگفتی به روند تولید کشور زد. بدنه اداری اطلاعی از سیاست‌‌‌های جاری ارزی نداشت و فقدان دستورالعمل‌‌ها نشان می‌داد که توان سیاست‌گذاری‌‌‌های پویا متناسب با وضعیت ارزی و تجاری به هیچ عنوان در کشور موجود نیست</a:t>
            </a:r>
            <a:r>
              <a:rPr lang="fa-IR" dirty="0" smtClean="0">
                <a:cs typeface="B Mitra" panose="00000400000000000000" pitchFamily="2" charset="-78"/>
              </a:rPr>
              <a:t>.</a:t>
            </a:r>
          </a:p>
          <a:p>
            <a:pPr lvl="1" algn="just" rtl="1"/>
            <a:endParaRPr lang="fa-IR" dirty="0">
              <a:cs typeface="B Mitra" panose="00000400000000000000" pitchFamily="2" charset="-78"/>
            </a:endParaRPr>
          </a:p>
          <a:p>
            <a:pPr marL="800100" lvl="1" indent="-342900" algn="just" rtl="1">
              <a:buFont typeface="Courier New" panose="02070309020205020404" pitchFamily="49" charset="0"/>
              <a:buChar char="o"/>
            </a:pPr>
            <a:r>
              <a:rPr lang="fa-IR" b="1" dirty="0" smtClean="0">
                <a:cs typeface="B Mitra" panose="00000400000000000000" pitchFamily="2" charset="-78"/>
              </a:rPr>
              <a:t>منظومه قیمت‌های جدید و تغییر نظام سوددهی فعالیت‌ها</a:t>
            </a:r>
            <a:r>
              <a:rPr lang="fa-IR" dirty="0" smtClean="0">
                <a:cs typeface="B Mitra" panose="00000400000000000000" pitchFamily="2" charset="-78"/>
              </a:rPr>
              <a:t>: در نتیجه </a:t>
            </a:r>
            <a:r>
              <a:rPr lang="fa-IR" dirty="0" err="1" smtClean="0">
                <a:cs typeface="B Mitra" panose="00000400000000000000" pitchFamily="2" charset="-78"/>
              </a:rPr>
              <a:t>اولویت‌گذاری</a:t>
            </a:r>
            <a:r>
              <a:rPr lang="fa-IR" dirty="0" smtClean="0">
                <a:cs typeface="B Mitra" panose="00000400000000000000" pitchFamily="2" charset="-78"/>
              </a:rPr>
              <a:t> ناشیانه و تخصیص و تامین ارز خارج از اولویت‌های واقعی، رها کردن بازارها و فقدان </a:t>
            </a:r>
            <a:r>
              <a:rPr lang="fa-IR" dirty="0" err="1" smtClean="0">
                <a:cs typeface="B Mitra" panose="00000400000000000000" pitchFamily="2" charset="-78"/>
              </a:rPr>
              <a:t>رویه‌های</a:t>
            </a:r>
            <a:r>
              <a:rPr lang="fa-IR" dirty="0" smtClean="0">
                <a:cs typeface="B Mitra" panose="00000400000000000000" pitchFamily="2" charset="-78"/>
              </a:rPr>
              <a:t> موثر تنظیم بازار، نبود شفافیت </a:t>
            </a:r>
            <a:r>
              <a:rPr lang="fa-IR" dirty="0">
                <a:cs typeface="B Mitra" panose="00000400000000000000" pitchFamily="2" charset="-78"/>
              </a:rPr>
              <a:t>کافی </a:t>
            </a:r>
            <a:r>
              <a:rPr lang="fa-IR" dirty="0" smtClean="0">
                <a:cs typeface="B Mitra" panose="00000400000000000000" pitchFamily="2" charset="-78"/>
              </a:rPr>
              <a:t>در سیاست‌ها 29 درصد </a:t>
            </a:r>
            <a:r>
              <a:rPr lang="fa-IR" dirty="0">
                <a:cs typeface="B Mitra" panose="00000400000000000000" pitchFamily="2" charset="-78"/>
              </a:rPr>
              <a:t>صنایع کشور </a:t>
            </a:r>
            <a:r>
              <a:rPr lang="fa-IR" dirty="0" smtClean="0">
                <a:cs typeface="B Mitra" panose="00000400000000000000" pitchFamily="2" charset="-78"/>
              </a:rPr>
              <a:t>(تقریبا یک سوم) تعطیل شد. حاصل این </a:t>
            </a:r>
            <a:r>
              <a:rPr lang="fa-IR" dirty="0">
                <a:cs typeface="B Mitra" panose="00000400000000000000" pitchFamily="2" charset="-78"/>
              </a:rPr>
              <a:t>میزان از تعطیلی برای کشوری در حال توسعه </a:t>
            </a:r>
            <a:r>
              <a:rPr lang="fa-IR" dirty="0" smtClean="0">
                <a:cs typeface="B Mitra" panose="00000400000000000000" pitchFamily="2" charset="-78"/>
              </a:rPr>
              <a:t>با مختصات سیاسی ا </a:t>
            </a:r>
            <a:r>
              <a:rPr lang="fa-IR" dirty="0" err="1" smtClean="0">
                <a:cs typeface="B Mitra" panose="00000400000000000000" pitchFamily="2" charset="-78"/>
              </a:rPr>
              <a:t>جتماعی</a:t>
            </a:r>
            <a:r>
              <a:rPr lang="fa-IR" dirty="0" smtClean="0">
                <a:cs typeface="B Mitra" panose="00000400000000000000" pitchFamily="2" charset="-78"/>
              </a:rPr>
              <a:t> ایران </a:t>
            </a:r>
            <a:r>
              <a:rPr lang="fa-IR" dirty="0" err="1" smtClean="0">
                <a:cs typeface="B Mitra" panose="00000400000000000000" pitchFamily="2" charset="-78"/>
              </a:rPr>
              <a:t>نگران‌کننده</a:t>
            </a:r>
            <a:r>
              <a:rPr lang="fa-IR" dirty="0" smtClean="0">
                <a:cs typeface="B Mitra" panose="00000400000000000000" pitchFamily="2" charset="-78"/>
              </a:rPr>
              <a:t> و </a:t>
            </a:r>
            <a:r>
              <a:rPr lang="fa-IR" dirty="0" err="1" smtClean="0">
                <a:cs typeface="B Mitra" panose="00000400000000000000" pitchFamily="2" charset="-78"/>
              </a:rPr>
              <a:t>خطر‌آفرین</a:t>
            </a:r>
            <a:r>
              <a:rPr lang="fa-IR" dirty="0" smtClean="0">
                <a:cs typeface="B Mitra" panose="00000400000000000000" pitchFamily="2" charset="-78"/>
              </a:rPr>
              <a:t> </a:t>
            </a:r>
            <a:r>
              <a:rPr lang="fa-IR" dirty="0">
                <a:cs typeface="B Mitra" panose="00000400000000000000" pitchFamily="2" charset="-78"/>
              </a:rPr>
              <a:t>است. </a:t>
            </a:r>
            <a:endParaRPr lang="fa-IR" dirty="0" smtClean="0">
              <a:cs typeface="B Mitra" panose="00000400000000000000" pitchFamily="2" charset="-78"/>
            </a:endParaRPr>
          </a:p>
          <a:p>
            <a:pPr marL="800100" lvl="1" indent="-342900" algn="just" rtl="1">
              <a:buFont typeface="Courier New" panose="02070309020205020404" pitchFamily="49" charset="0"/>
              <a:buChar char="o"/>
            </a:pPr>
            <a:endParaRPr lang="fa-IR" sz="2400" b="1"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اصل ابزارهای </a:t>
            </a:r>
            <a:r>
              <a:rPr lang="fa-IR" b="1" dirty="0" smtClean="0">
                <a:solidFill>
                  <a:srgbClr val="7030A0"/>
                </a:solidFill>
                <a:cs typeface="B Mitra" panose="00000400000000000000" pitchFamily="2" charset="-78"/>
              </a:rPr>
              <a:t>مکمل: </a:t>
            </a:r>
            <a:endParaRPr lang="fa-IR" b="1" dirty="0">
              <a:solidFill>
                <a:srgbClr val="7030A0"/>
              </a:solidFill>
              <a:cs typeface="B Mitra" panose="00000400000000000000" pitchFamily="2" charset="-78"/>
            </a:endParaRPr>
          </a:p>
          <a:p>
            <a:pPr marL="914400" lvl="1" indent="-457200" algn="just" rtl="1">
              <a:buFont typeface="Courier New" panose="02070309020205020404" pitchFamily="49" charset="0"/>
              <a:buChar char="o"/>
            </a:pPr>
            <a:r>
              <a:rPr lang="fa-IR" dirty="0">
                <a:cs typeface="B Mitra" panose="00000400000000000000" pitchFamily="2" charset="-78"/>
              </a:rPr>
              <a:t>معمولا سیاست‌گذار برای کنترل قیمت‌ در بازارهای اصلی، تعدادی بازار </a:t>
            </a:r>
            <a:r>
              <a:rPr lang="fa-IR" dirty="0" err="1">
                <a:cs typeface="B Mitra" panose="00000400000000000000" pitchFamily="2" charset="-78"/>
              </a:rPr>
              <a:t>حاشیه‌ای</a:t>
            </a:r>
            <a:r>
              <a:rPr lang="fa-IR" dirty="0">
                <a:cs typeface="B Mitra" panose="00000400000000000000" pitchFamily="2" charset="-78"/>
              </a:rPr>
              <a:t> کوچک (با میزان معامله پایین) تشکیل می‌دهد که امکان تنظیم </a:t>
            </a:r>
            <a:r>
              <a:rPr lang="fa-IR" dirty="0" err="1">
                <a:cs typeface="B Mitra" panose="00000400000000000000" pitchFamily="2" charset="-78"/>
              </a:rPr>
              <a:t>ساده‌تری</a:t>
            </a:r>
            <a:r>
              <a:rPr lang="fa-IR" dirty="0">
                <a:cs typeface="B Mitra" panose="00000400000000000000" pitchFamily="2" charset="-78"/>
              </a:rPr>
              <a:t> دارد و به قیمت‌ آنها کارکرد </a:t>
            </a:r>
            <a:r>
              <a:rPr lang="fa-IR" dirty="0" err="1">
                <a:cs typeface="B Mitra" panose="00000400000000000000" pitchFamily="2" charset="-78"/>
              </a:rPr>
              <a:t>جریان‌سازی</a:t>
            </a:r>
            <a:r>
              <a:rPr lang="fa-IR" dirty="0">
                <a:cs typeface="B Mitra" panose="00000400000000000000" pitchFamily="2" charset="-78"/>
              </a:rPr>
              <a:t> قیمت در بازار اصلی را می‌دهد. مثلا مقام دولتی می‌گوید بر اساس قیمت فلان بازار، امروز نرخ ارز به این میزان است. در اینجا چون قیمت بازار اصلی مشمول فرایند </a:t>
            </a:r>
            <a:r>
              <a:rPr lang="fa-IR" dirty="0" err="1">
                <a:cs typeface="B Mitra" panose="00000400000000000000" pitchFamily="2" charset="-78"/>
              </a:rPr>
              <a:t>ارزان‌فروشی</a:t>
            </a:r>
            <a:r>
              <a:rPr lang="fa-IR" dirty="0">
                <a:cs typeface="B Mitra" panose="00000400000000000000" pitchFamily="2" charset="-78"/>
              </a:rPr>
              <a:t> و در اختیار افراد معدودی است، بازار 20 درصدی دوم خود تبدیل به محلی برای کنش و واکنش در برابر قیمت بازار سیاه می‌شود. لذا مشاهده می‌شود که در </a:t>
            </a:r>
            <a:r>
              <a:rPr lang="fa-IR" dirty="0" err="1">
                <a:cs typeface="B Mitra" panose="00000400000000000000" pitchFamily="2" charset="-78"/>
              </a:rPr>
              <a:t>بزنگاه‌های</a:t>
            </a:r>
            <a:r>
              <a:rPr lang="fa-IR" dirty="0">
                <a:cs typeface="B Mitra" panose="00000400000000000000" pitchFamily="2" charset="-78"/>
              </a:rPr>
              <a:t> کاهش قیمت ارز در بازار </a:t>
            </a:r>
            <a:r>
              <a:rPr lang="fa-IR" dirty="0" err="1">
                <a:cs typeface="B Mitra" panose="00000400000000000000" pitchFamily="2" charset="-78"/>
              </a:rPr>
              <a:t>نیمایی</a:t>
            </a:r>
            <a:r>
              <a:rPr lang="fa-IR" dirty="0">
                <a:cs typeface="B Mitra" panose="00000400000000000000" pitchFamily="2" charset="-78"/>
              </a:rPr>
              <a:t>، ناگهان قیمت فروش با در یک کانال بالاتر نسبت به قیمت خرید قرار </a:t>
            </a:r>
            <a:r>
              <a:rPr lang="fa-IR" dirty="0" smtClean="0">
                <a:cs typeface="B Mitra" panose="00000400000000000000" pitchFamily="2" charset="-78"/>
              </a:rPr>
              <a:t>می‌گیرد،</a:t>
            </a:r>
            <a:br>
              <a:rPr lang="fa-IR" dirty="0" smtClean="0">
                <a:cs typeface="B Mitra" panose="00000400000000000000" pitchFamily="2" charset="-78"/>
              </a:rPr>
            </a:br>
            <a:endParaRPr lang="fa-IR" dirty="0">
              <a:cs typeface="B Mitra" panose="00000400000000000000" pitchFamily="2" charset="-78"/>
            </a:endParaRPr>
          </a:p>
          <a:p>
            <a:pPr marL="914400" lvl="1" indent="-457200" algn="just" rtl="1">
              <a:buFont typeface="Courier New" panose="02070309020205020404" pitchFamily="49" charset="0"/>
              <a:buChar char="o"/>
            </a:pPr>
            <a:r>
              <a:rPr lang="fa-IR" dirty="0">
                <a:cs typeface="B Mitra" panose="00000400000000000000" pitchFamily="2" charset="-78"/>
              </a:rPr>
              <a:t>طراحان بازار ثانویه بدون اطلاع از این اصل، اعتقاد داشتند که درصد کمی ‌از ارز صادرات غیرنفتی در این بازار مبادله شده و در افزایش قیمت‌‌ها تاثیر چندانی نخواهد داشت، اما زمانی که همین 20 درصد، تعیین کننده قیمت ارز در بازار باشد، با </a:t>
            </a:r>
            <a:r>
              <a:rPr lang="fa-IR" b="1" dirty="0" smtClean="0">
                <a:cs typeface="B Mitra" panose="00000400000000000000" pitchFamily="2" charset="-78"/>
              </a:rPr>
              <a:t>معاملات </a:t>
            </a:r>
            <a:r>
              <a:rPr lang="fa-IR" b="1" dirty="0" err="1" smtClean="0">
                <a:cs typeface="B Mitra" panose="00000400000000000000" pitchFamily="2" charset="-78"/>
              </a:rPr>
              <a:t>بی‌سقف</a:t>
            </a:r>
            <a:r>
              <a:rPr lang="fa-IR" b="1" dirty="0" smtClean="0">
                <a:cs typeface="B Mitra" panose="00000400000000000000" pitchFamily="2" charset="-78"/>
              </a:rPr>
              <a:t> قیمتی</a:t>
            </a:r>
            <a:r>
              <a:rPr lang="fa-IR" dirty="0" smtClean="0">
                <a:cs typeface="B Mitra" panose="00000400000000000000" pitchFamily="2" charset="-78"/>
              </a:rPr>
              <a:t>، </a:t>
            </a:r>
            <a:r>
              <a:rPr lang="fa-IR" dirty="0">
                <a:cs typeface="B Mitra" panose="00000400000000000000" pitchFamily="2" charset="-78"/>
              </a:rPr>
              <a:t>بالاترین قیمت به عنوان نرخ رسمی ‌انتخاب خواهد شد. </a:t>
            </a:r>
            <a:r>
              <a:rPr lang="fa-IR" dirty="0" smtClean="0">
                <a:cs typeface="B Mitra" panose="00000400000000000000" pitchFamily="2" charset="-78"/>
              </a:rPr>
              <a:t>در بسته طراحی شده شماره 8 و البته کماکان تا کنون، اصولا سیاست‌گذار به </a:t>
            </a:r>
            <a:r>
              <a:rPr lang="fa-IR" dirty="0" err="1" smtClean="0">
                <a:cs typeface="B Mitra" panose="00000400000000000000" pitchFamily="2" charset="-78"/>
              </a:rPr>
              <a:t>رگولاتور</a:t>
            </a:r>
            <a:r>
              <a:rPr lang="fa-IR" dirty="0" smtClean="0">
                <a:cs typeface="B Mitra" panose="00000400000000000000" pitchFamily="2" charset="-78"/>
              </a:rPr>
              <a:t> قیمت‌گذاری در بازار ارز مانند دیگر بازارها اهمیتی نداده است. </a:t>
            </a:r>
            <a:endParaRPr lang="en-US" b="1" dirty="0">
              <a:cs typeface="B Mitra" panose="00000400000000000000" pitchFamily="2" charset="-78"/>
            </a:endParaRPr>
          </a:p>
        </p:txBody>
      </p:sp>
    </p:spTree>
    <p:extLst>
      <p:ext uri="{BB962C8B-B14F-4D97-AF65-F5344CB8AC3E}">
        <p14:creationId xmlns:p14="http://schemas.microsoft.com/office/powerpoint/2010/main" val="1948678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240654"/>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8 (13970413): </a:t>
            </a:r>
            <a:r>
              <a:rPr lang="fa-IR" sz="2600" b="1" dirty="0">
                <a:solidFill>
                  <a:srgbClr val="FF0000"/>
                </a:solidFill>
                <a:cs typeface="B Titr" panose="00000700000000000000" pitchFamily="2" charset="-78"/>
              </a:rPr>
              <a:t>نظام سه نرخی ارز و نابازار 20 درصدی ثانویه </a:t>
            </a:r>
            <a:endParaRPr lang="en-US" sz="2600" b="1" dirty="0">
              <a:solidFill>
                <a:srgbClr val="FF0000"/>
              </a:solidFill>
              <a:cs typeface="B Titr" panose="00000700000000000000" pitchFamily="2" charset="-78"/>
            </a:endParaRPr>
          </a:p>
        </p:txBody>
      </p:sp>
      <p:sp>
        <p:nvSpPr>
          <p:cNvPr id="2" name="Rectangle 1"/>
          <p:cNvSpPr/>
          <p:nvPr/>
        </p:nvSpPr>
        <p:spPr>
          <a:xfrm>
            <a:off x="232011" y="906400"/>
            <a:ext cx="11829899" cy="2677656"/>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a:t>
            </a:r>
            <a:r>
              <a:rPr lang="fa-IR" b="1" dirty="0" smtClean="0">
                <a:solidFill>
                  <a:srgbClr val="7030A0"/>
                </a:solidFill>
                <a:cs typeface="B Mitra" panose="00000400000000000000" pitchFamily="2" charset="-78"/>
              </a:rPr>
              <a:t>توالی سیاست‌ها:</a:t>
            </a:r>
          </a:p>
          <a:p>
            <a:pPr marL="800100" lvl="1" indent="-342900" algn="just" rtl="1">
              <a:buFont typeface="Courier New" panose="02070309020205020404" pitchFamily="49" charset="0"/>
              <a:buChar char="o"/>
            </a:pPr>
            <a:r>
              <a:rPr lang="fa-IR" b="1" dirty="0" smtClean="0">
                <a:cs typeface="B Mitra" panose="00000400000000000000" pitchFamily="2" charset="-78"/>
              </a:rPr>
              <a:t>رفع عوامل اخلال پیش از بازارسازی: </a:t>
            </a:r>
            <a:r>
              <a:rPr lang="fa-IR" dirty="0" smtClean="0">
                <a:cs typeface="B Mitra" panose="00000400000000000000" pitchFamily="2" charset="-78"/>
              </a:rPr>
              <a:t>دولت </a:t>
            </a:r>
            <a:r>
              <a:rPr lang="fa-IR" dirty="0">
                <a:cs typeface="B Mitra" panose="00000400000000000000" pitchFamily="2" charset="-78"/>
              </a:rPr>
              <a:t>ابتدا با تک‌نرخی کردن ارز باید برای یک مدت کوتاه، چالش تقاضا را مدیریت کند و سپس با ایجاد </a:t>
            </a:r>
            <a:r>
              <a:rPr lang="fa-IR" dirty="0" err="1">
                <a:cs typeface="B Mitra" panose="00000400000000000000" pitchFamily="2" charset="-78"/>
              </a:rPr>
              <a:t>کانال‌های</a:t>
            </a:r>
            <a:r>
              <a:rPr lang="fa-IR" dirty="0">
                <a:cs typeface="B Mitra" panose="00000400000000000000" pitchFamily="2" charset="-78"/>
              </a:rPr>
              <a:t> کاهشی روزانه (مثلا 2 درصد زیر قیمت بازار)، شاخص قیمت ارز بازار را در روند نزولی تا رسیدن به قیمت هدف خود قرار دهد. نرخ ارز 4200 به واسطه عدم نظارت بر سیستم قیمت‌گذاری دلیل منطقی ندارد</a:t>
            </a:r>
            <a:r>
              <a:rPr lang="fa-IR" dirty="0" smtClean="0">
                <a:cs typeface="B Mitra" panose="00000400000000000000" pitchFamily="2" charset="-78"/>
              </a:rPr>
              <a:t>.</a:t>
            </a:r>
          </a:p>
          <a:p>
            <a:pPr marL="800100" lvl="1" indent="-342900" algn="just" rtl="1">
              <a:buFont typeface="Courier New" panose="02070309020205020404" pitchFamily="49" charset="0"/>
              <a:buChar char="o"/>
            </a:pPr>
            <a:endParaRPr lang="fa-IR" sz="2400" b="1"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اصل </a:t>
            </a:r>
            <a:r>
              <a:rPr lang="fa-IR" b="1" dirty="0" smtClean="0">
                <a:solidFill>
                  <a:srgbClr val="7030A0"/>
                </a:solidFill>
                <a:cs typeface="B Mitra" panose="00000400000000000000" pitchFamily="2" charset="-78"/>
              </a:rPr>
              <a:t>هزینه فرصت: </a:t>
            </a:r>
            <a:endParaRPr lang="fa-IR" b="1" dirty="0">
              <a:solidFill>
                <a:srgbClr val="7030A0"/>
              </a:solidFill>
              <a:cs typeface="B Mitra" panose="00000400000000000000" pitchFamily="2" charset="-78"/>
            </a:endParaRPr>
          </a:p>
          <a:p>
            <a:pPr marL="914400" lvl="1" indent="-457200" algn="just" rtl="1">
              <a:buFont typeface="Courier New" panose="02070309020205020404" pitchFamily="49" charset="0"/>
              <a:buChar char="o"/>
            </a:pPr>
            <a:r>
              <a:rPr lang="fa-IR" dirty="0">
                <a:cs typeface="B Mitra" panose="00000400000000000000" pitchFamily="2" charset="-78"/>
              </a:rPr>
              <a:t>زمانی که بازار ثانویه فاقد مکانیزم قیمت‌گذاری دولتی با تاخیر راه‌اندازی شود و </a:t>
            </a:r>
            <a:r>
              <a:rPr lang="fa-IR" dirty="0" smtClean="0">
                <a:cs typeface="B Mitra" panose="00000400000000000000" pitchFamily="2" charset="-78"/>
              </a:rPr>
              <a:t>زمانی‌ که پویایی‌‌های </a:t>
            </a:r>
            <a:r>
              <a:rPr lang="fa-IR" dirty="0">
                <a:cs typeface="B Mitra" panose="00000400000000000000" pitchFamily="2" charset="-78"/>
              </a:rPr>
              <a:t>عوامل </a:t>
            </a:r>
            <a:r>
              <a:rPr lang="fa-IR" dirty="0" smtClean="0">
                <a:cs typeface="B Mitra" panose="00000400000000000000" pitchFamily="2" charset="-78"/>
              </a:rPr>
              <a:t>اثرگذار در </a:t>
            </a:r>
            <a:r>
              <a:rPr lang="fa-IR" dirty="0">
                <a:cs typeface="B Mitra" panose="00000400000000000000" pitchFamily="2" charset="-78"/>
              </a:rPr>
              <a:t>قیمت ارز به طور روزانه در قیمت این بازار دیده نشود، باید منتظر بود که ارز صادراتی به میزان برنامه‌ریزی شده به کشور باز نگردد، از همین میزان بازگشتی، سهم اندکی وارد بازار ثانویه شود و مابقی از طریق تبانی صرافی‌‌-</a:t>
            </a:r>
            <a:r>
              <a:rPr lang="fa-IR" dirty="0" err="1">
                <a:cs typeface="B Mitra" panose="00000400000000000000" pitchFamily="2" charset="-78"/>
              </a:rPr>
              <a:t>پتروشیمی</a:t>
            </a:r>
            <a:r>
              <a:rPr lang="fa-IR" dirty="0">
                <a:cs typeface="B Mitra" panose="00000400000000000000" pitchFamily="2" charset="-78"/>
              </a:rPr>
              <a:t>‌‌ وارد بازار سیاه شده، اخلال در بازار ارز را دامن بزند. </a:t>
            </a:r>
            <a:endParaRPr lang="fa-IR" dirty="0" smtClean="0">
              <a:cs typeface="B Mitra" panose="00000400000000000000" pitchFamily="2" charset="-78"/>
            </a:endParaRPr>
          </a:p>
        </p:txBody>
      </p:sp>
    </p:spTree>
    <p:extLst>
      <p:ext uri="{BB962C8B-B14F-4D97-AF65-F5344CB8AC3E}">
        <p14:creationId xmlns:p14="http://schemas.microsoft.com/office/powerpoint/2010/main" val="1270196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3" y="271462"/>
            <a:ext cx="8677272" cy="6315074"/>
          </a:xfrm>
          <a:prstGeom prst="rect">
            <a:avLst/>
          </a:prstGeom>
        </p:spPr>
      </p:pic>
      <p:sp>
        <p:nvSpPr>
          <p:cNvPr id="3" name="Rectangle 2"/>
          <p:cNvSpPr/>
          <p:nvPr/>
        </p:nvSpPr>
        <p:spPr>
          <a:xfrm>
            <a:off x="2503689" y="555725"/>
            <a:ext cx="4169732" cy="369332"/>
          </a:xfrm>
          <a:prstGeom prst="rect">
            <a:avLst/>
          </a:prstGeom>
        </p:spPr>
        <p:txBody>
          <a:bodyPr wrap="none">
            <a:spAutoFit/>
          </a:bodyPr>
          <a:lstStyle/>
          <a:p>
            <a:pPr algn="r" rtl="1"/>
            <a:r>
              <a:rPr lang="en-US" b="1" dirty="0" err="1">
                <a:latin typeface="IPT Mitra" panose="00000400000000000000" pitchFamily="2" charset="2"/>
                <a:cs typeface="B Nazanin" panose="00000400000000000000" pitchFamily="2" charset="-78"/>
              </a:rPr>
              <a:t>کانال‌های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ورودی</a:t>
            </a:r>
            <a:r>
              <a:rPr lang="en-US" b="1" dirty="0">
                <a:latin typeface="IPT Mitra" panose="00000400000000000000" pitchFamily="2" charset="2"/>
                <a:cs typeface="B Nazanin" panose="00000400000000000000" pitchFamily="2" charset="-78"/>
              </a:rPr>
              <a:t> و </a:t>
            </a:r>
            <a:r>
              <a:rPr lang="en-US" b="1" dirty="0" err="1">
                <a:latin typeface="IPT Mitra" panose="00000400000000000000" pitchFamily="2" charset="2"/>
                <a:cs typeface="B Nazanin" panose="00000400000000000000" pitchFamily="2" charset="-78"/>
              </a:rPr>
              <a:t>خروجی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بسته</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سیاستی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شماره</a:t>
            </a:r>
            <a:r>
              <a:rPr lang="en-US" b="1" dirty="0">
                <a:latin typeface="IPT Mitra" panose="00000400000000000000" pitchFamily="2" charset="2"/>
                <a:cs typeface="B Nazanin" panose="00000400000000000000" pitchFamily="2" charset="-78"/>
              </a:rPr>
              <a:t> </a:t>
            </a:r>
            <a:r>
              <a:rPr lang="en-US" b="1" dirty="0" smtClean="0">
                <a:solidFill>
                  <a:srgbClr val="FF0000"/>
                </a:solidFill>
                <a:latin typeface="IPT Mitra" panose="00000400000000000000" pitchFamily="2" charset="2"/>
                <a:cs typeface="B Nazanin" panose="00000400000000000000" pitchFamily="2" charset="-78"/>
              </a:rPr>
              <a:t>8</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271312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9 (13970516): </a:t>
            </a:r>
            <a:r>
              <a:rPr lang="fa-IR" sz="2600" b="1" dirty="0" smtClean="0">
                <a:solidFill>
                  <a:srgbClr val="FF0000"/>
                </a:solidFill>
                <a:cs typeface="B Titr" panose="00000700000000000000" pitchFamily="2" charset="-78"/>
              </a:rPr>
              <a:t>نظام دو نرخی و بازار ثانویه جدید</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5632311"/>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solidFill>
                  <a:srgbClr val="7030A0"/>
                </a:solidFill>
                <a:cs typeface="B Mitra" panose="00000400000000000000" pitchFamily="2" charset="-78"/>
              </a:rPr>
              <a:t>سیاست </a:t>
            </a:r>
            <a:r>
              <a:rPr lang="fa-IR" b="1" dirty="0">
                <a:solidFill>
                  <a:srgbClr val="7030A0"/>
                </a:solidFill>
                <a:cs typeface="B Mitra" panose="00000400000000000000" pitchFamily="2" charset="-78"/>
              </a:rPr>
              <a:t>اصلی</a:t>
            </a:r>
            <a:r>
              <a:rPr lang="fa-IR" b="1" dirty="0" smtClean="0">
                <a:solidFill>
                  <a:srgbClr val="7030A0"/>
                </a:solidFill>
                <a:cs typeface="B Mitra" panose="00000400000000000000" pitchFamily="2" charset="-78"/>
              </a:rPr>
              <a:t>:</a:t>
            </a:r>
          </a:p>
          <a:p>
            <a:pPr marL="742950" lvl="1" indent="-285750" algn="just" rtl="1">
              <a:buFont typeface="Courier New" panose="02070309020205020404" pitchFamily="49" charset="0"/>
              <a:buChar char="o"/>
            </a:pPr>
            <a:r>
              <a:rPr lang="fa-IR" dirty="0" smtClean="0">
                <a:cs typeface="B Mitra" panose="00000400000000000000" pitchFamily="2" charset="-78"/>
                <a:hlinkClick r:id="rId2" action="ppaction://hlinkfile"/>
              </a:rPr>
              <a:t>مصوبه شماره 63793 </a:t>
            </a:r>
            <a:r>
              <a:rPr lang="fa-IR" dirty="0">
                <a:cs typeface="B Mitra" panose="00000400000000000000" pitchFamily="2" charset="-78"/>
                <a:hlinkClick r:id="rId2" action="ppaction://hlinkfile"/>
              </a:rPr>
              <a:t>مورخ </a:t>
            </a:r>
            <a:r>
              <a:rPr lang="fa-IR" dirty="0" smtClean="0">
                <a:cs typeface="B Mitra" panose="00000400000000000000" pitchFamily="2" charset="-78"/>
                <a:hlinkClick r:id="rId2" action="ppaction://hlinkfile"/>
              </a:rPr>
              <a:t>13970516 </a:t>
            </a:r>
            <a:r>
              <a:rPr lang="fa-IR" dirty="0" smtClean="0">
                <a:cs typeface="B Mitra" panose="00000400000000000000" pitchFamily="2" charset="-78"/>
              </a:rPr>
              <a:t>برای اولویت 2 و 3 (کلیه اقلام وارداتی کشور) را در اختیار ارز حاصل از صادرات غیرنفتی سپرد و دولت را موظف به تامین اقلام اساسی و دارو با نرخ 4200 کرد. اهم تصمیمات این بسته عبارتند از:</a:t>
            </a:r>
          </a:p>
          <a:p>
            <a:pPr marL="742950" lvl="1" indent="-285750" algn="just" rtl="1">
              <a:buFont typeface="Courier New" panose="02070309020205020404" pitchFamily="49" charset="0"/>
              <a:buChar char="o"/>
            </a:pPr>
            <a:r>
              <a:rPr lang="fa-IR" dirty="0" smtClean="0">
                <a:cs typeface="B Mitra" panose="00000400000000000000" pitchFamily="2" charset="-78"/>
              </a:rPr>
              <a:t>محدود </a:t>
            </a:r>
            <a:r>
              <a:rPr lang="fa-IR" dirty="0">
                <a:cs typeface="B Mitra" panose="00000400000000000000" pitchFamily="2" charset="-78"/>
              </a:rPr>
              <a:t>کردن ارز دولتی به کالا‌‌های اساسی و دارو، </a:t>
            </a:r>
          </a:p>
          <a:p>
            <a:pPr marL="742950" lvl="1" indent="-285750" algn="just" rtl="1">
              <a:buFont typeface="Courier New" panose="02070309020205020404" pitchFamily="49" charset="0"/>
              <a:buChar char="o"/>
            </a:pPr>
            <a:r>
              <a:rPr lang="fa-IR" dirty="0" smtClean="0">
                <a:cs typeface="B Mitra" panose="00000400000000000000" pitchFamily="2" charset="-78"/>
              </a:rPr>
              <a:t>به </a:t>
            </a:r>
            <a:r>
              <a:rPr lang="fa-IR" dirty="0">
                <a:cs typeface="B Mitra" panose="00000400000000000000" pitchFamily="2" charset="-78"/>
              </a:rPr>
              <a:t>رسمیت شناختن نرخ آزاد </a:t>
            </a:r>
            <a:r>
              <a:rPr lang="fa-IR" dirty="0" smtClean="0">
                <a:cs typeface="B Mitra" panose="00000400000000000000" pitchFamily="2" charset="-78"/>
              </a:rPr>
              <a:t>ارز</a:t>
            </a:r>
            <a:r>
              <a:rPr lang="fa-IR" dirty="0">
                <a:cs typeface="B Mitra" panose="00000400000000000000" pitchFamily="2" charset="-78"/>
              </a:rPr>
              <a:t> </a:t>
            </a:r>
            <a:r>
              <a:rPr lang="fa-IR" dirty="0" smtClean="0">
                <a:cs typeface="B Mitra" panose="00000400000000000000" pitchFamily="2" charset="-78"/>
              </a:rPr>
              <a:t>و تصویب </a:t>
            </a:r>
            <a:r>
              <a:rPr lang="fa-IR" dirty="0" smtClean="0">
                <a:cs typeface="B Mitra" panose="00000400000000000000" pitchFamily="2" charset="-78"/>
                <a:hlinkClick r:id="rId3" action="ppaction://hlinkfile"/>
              </a:rPr>
              <a:t>دستورالعمل رویه تامین ارز در تاریخ 13970520</a:t>
            </a:r>
            <a:endParaRPr lang="fa-IR" dirty="0">
              <a:cs typeface="B Mitra" panose="00000400000000000000" pitchFamily="2" charset="-78"/>
            </a:endParaRPr>
          </a:p>
          <a:p>
            <a:pPr marL="742950" lvl="1" indent="-285750" algn="just" rtl="1">
              <a:buFont typeface="Courier New" panose="02070309020205020404" pitchFamily="49" charset="0"/>
              <a:buChar char="o"/>
            </a:pPr>
            <a:r>
              <a:rPr lang="fa-IR" dirty="0" smtClean="0">
                <a:cs typeface="B Mitra" panose="00000400000000000000" pitchFamily="2" charset="-78"/>
              </a:rPr>
              <a:t>دریافت مابه‌التفاوت نرخ ارز از واردکنندگانی که با ارز دولتی اقدام به واردات کرده بودند طبق </a:t>
            </a:r>
            <a:r>
              <a:rPr lang="fa-IR" dirty="0" smtClean="0">
                <a:cs typeface="B Mitra" panose="00000400000000000000" pitchFamily="2" charset="-78"/>
                <a:hlinkClick r:id="rId4" action="ppaction://hlinkfile"/>
              </a:rPr>
              <a:t>مصوبه شماره 70220 مورخ 13970529 هیات وزیران</a:t>
            </a:r>
            <a:r>
              <a:rPr lang="fa-IR" dirty="0" smtClean="0">
                <a:cs typeface="B Mitra" panose="00000400000000000000" pitchFamily="2" charset="-78"/>
              </a:rPr>
              <a:t>،</a:t>
            </a:r>
          </a:p>
          <a:p>
            <a:pPr marL="742950" lvl="1" indent="-285750" algn="just" rtl="1">
              <a:buFont typeface="Courier New" panose="02070309020205020404" pitchFamily="49" charset="0"/>
              <a:buChar char="o"/>
            </a:pPr>
            <a:r>
              <a:rPr lang="fa-IR" dirty="0" smtClean="0">
                <a:cs typeface="B Mitra" panose="00000400000000000000" pitchFamily="2" charset="-78"/>
              </a:rPr>
              <a:t>بازگشت </a:t>
            </a:r>
            <a:r>
              <a:rPr lang="fa-IR" dirty="0">
                <a:cs typeface="B Mitra" panose="00000400000000000000" pitchFamily="2" charset="-78"/>
              </a:rPr>
              <a:t>صرافی‌‌ها به عرصه مبادلات </a:t>
            </a:r>
            <a:r>
              <a:rPr lang="fa-IR" dirty="0" smtClean="0">
                <a:cs typeface="B Mitra" panose="00000400000000000000" pitchFamily="2" charset="-78"/>
              </a:rPr>
              <a:t>ارزی با </a:t>
            </a:r>
            <a:r>
              <a:rPr lang="fa-IR" dirty="0" smtClean="0">
                <a:cs typeface="B Mitra" panose="00000400000000000000" pitchFamily="2" charset="-78"/>
                <a:hlinkClick r:id="rId5" action="ppaction://hlinkfile"/>
              </a:rPr>
              <a:t>بخشنامه 167547 بانک مرکزی مورخ 13970516</a:t>
            </a:r>
            <a:r>
              <a:rPr lang="fa-IR" dirty="0" smtClean="0">
                <a:cs typeface="B Mitra" panose="00000400000000000000" pitchFamily="2" charset="-78"/>
              </a:rPr>
              <a:t>، 	</a:t>
            </a:r>
            <a:endParaRPr lang="fa-IR" dirty="0">
              <a:cs typeface="B Mitra" panose="00000400000000000000" pitchFamily="2" charset="-78"/>
            </a:endParaRPr>
          </a:p>
          <a:p>
            <a:pPr marL="742950" lvl="1" indent="-285750" algn="just" rtl="1">
              <a:buFont typeface="Courier New" panose="02070309020205020404" pitchFamily="49" charset="0"/>
              <a:buChar char="o"/>
            </a:pPr>
            <a:r>
              <a:rPr lang="fa-IR" dirty="0" smtClean="0">
                <a:cs typeface="B Mitra" panose="00000400000000000000" pitchFamily="2" charset="-78"/>
              </a:rPr>
              <a:t>حذف </a:t>
            </a:r>
            <a:r>
              <a:rPr lang="fa-IR" dirty="0">
                <a:cs typeface="B Mitra" panose="00000400000000000000" pitchFamily="2" charset="-78"/>
              </a:rPr>
              <a:t>محدودیت در ورود ارز و طلا به کشور با </a:t>
            </a:r>
            <a:r>
              <a:rPr lang="fa-IR" dirty="0">
                <a:cs typeface="B Mitra" panose="00000400000000000000" pitchFamily="2" charset="-78"/>
                <a:hlinkClick r:id="rId6" action="ppaction://hlinkfile"/>
              </a:rPr>
              <a:t>ابلاغیه شماره 594078 مورخ 13970520 گمرک ج.ا.ا.</a:t>
            </a:r>
            <a:endParaRPr lang="fa-IR" dirty="0">
              <a:cs typeface="B Mitra" panose="00000400000000000000" pitchFamily="2" charset="-78"/>
            </a:endParaRPr>
          </a:p>
          <a:p>
            <a:pPr marL="742950" lvl="1" indent="-285750" algn="just" rtl="1">
              <a:buFont typeface="Courier New" panose="02070309020205020404" pitchFamily="49" charset="0"/>
              <a:buChar char="o"/>
            </a:pPr>
            <a:r>
              <a:rPr lang="fa-IR" dirty="0" smtClean="0">
                <a:cs typeface="B Mitra" panose="00000400000000000000" pitchFamily="2" charset="-78"/>
              </a:rPr>
              <a:t>امکان </a:t>
            </a:r>
            <a:r>
              <a:rPr lang="fa-IR" dirty="0">
                <a:cs typeface="B Mitra" panose="00000400000000000000" pitchFamily="2" charset="-78"/>
              </a:rPr>
              <a:t>افتتاح حساب ارزی توسط بانک‌مرکزی برای افراد حقیقی و حقوقی</a:t>
            </a:r>
            <a:r>
              <a:rPr lang="fa-IR" dirty="0" smtClean="0">
                <a:cs typeface="B Mitra" panose="00000400000000000000" pitchFamily="2" charset="-78"/>
              </a:rPr>
              <a:t>،</a:t>
            </a:r>
          </a:p>
          <a:p>
            <a:pPr marL="742950" lvl="1" indent="-285750" algn="just" rtl="1">
              <a:buFont typeface="Courier New" panose="02070309020205020404" pitchFamily="49" charset="0"/>
              <a:buChar char="o"/>
            </a:pPr>
            <a:r>
              <a:rPr lang="fa-IR" dirty="0" smtClean="0">
                <a:cs typeface="B Mitra" panose="00000400000000000000" pitchFamily="2" charset="-78"/>
              </a:rPr>
              <a:t>سیاست‌گذاری طرف عرضه با </a:t>
            </a:r>
            <a:r>
              <a:rPr lang="fa-IR" dirty="0" smtClean="0">
                <a:cs typeface="B Mitra" panose="00000400000000000000" pitchFamily="2" charset="-78"/>
                <a:hlinkClick r:id="rId7" action="ppaction://hlinkfile"/>
              </a:rPr>
              <a:t>بخشنامه 208421 مورخ 13970618 بانک مرکزی (مهلت </a:t>
            </a:r>
            <a:r>
              <a:rPr lang="fa-IR" dirty="0" err="1" smtClean="0">
                <a:cs typeface="B Mitra" panose="00000400000000000000" pitchFamily="2" charset="-78"/>
                <a:hlinkClick r:id="rId7" action="ppaction://hlinkfile"/>
              </a:rPr>
              <a:t>سه‌ماهه</a:t>
            </a:r>
            <a:r>
              <a:rPr lang="fa-IR" dirty="0" smtClean="0">
                <a:cs typeface="B Mitra" panose="00000400000000000000" pitchFamily="2" charset="-78"/>
                <a:hlinkClick r:id="rId7" action="ppaction://hlinkfile"/>
              </a:rPr>
              <a:t>)</a:t>
            </a:r>
            <a:r>
              <a:rPr lang="fa-IR" dirty="0" smtClean="0">
                <a:cs typeface="B Mitra" panose="00000400000000000000" pitchFamily="2" charset="-78"/>
              </a:rPr>
              <a:t> </a:t>
            </a:r>
            <a:r>
              <a:rPr lang="fa-IR" dirty="0" smtClean="0">
                <a:cs typeface="B Mitra" panose="00000400000000000000" pitchFamily="2" charset="-78"/>
                <a:hlinkClick r:id="rId8" action="ppaction://hlinkfile"/>
              </a:rPr>
              <a:t>2</a:t>
            </a:r>
            <a:r>
              <a:rPr lang="fa-IR" dirty="0" smtClean="0">
                <a:cs typeface="B Mitra" panose="00000400000000000000" pitchFamily="2" charset="-78"/>
              </a:rPr>
              <a:t> </a:t>
            </a:r>
            <a:r>
              <a:rPr lang="fa-IR" dirty="0" smtClean="0">
                <a:cs typeface="B Mitra" panose="00000400000000000000" pitchFamily="2" charset="-78"/>
                <a:hlinkClick r:id="rId9" action="ppaction://hlinkfile"/>
              </a:rPr>
              <a:t>3</a:t>
            </a:r>
            <a:endParaRPr lang="fa-IR" dirty="0" smtClean="0">
              <a:cs typeface="B Mitra" panose="00000400000000000000" pitchFamily="2" charset="-78"/>
            </a:endParaRPr>
          </a:p>
          <a:p>
            <a:pPr lvl="1" algn="just" rtl="1"/>
            <a:endParaRPr lang="fa-IR" dirty="0">
              <a:cs typeface="B Mitra" panose="00000400000000000000" pitchFamily="2" charset="-78"/>
            </a:endParaRPr>
          </a:p>
          <a:p>
            <a:pPr marL="285750" indent="-285750" algn="just" rtl="1">
              <a:buFont typeface="Wingdings" panose="05000000000000000000" pitchFamily="2" charset="2"/>
              <a:buChar char="§"/>
            </a:pPr>
            <a:r>
              <a:rPr lang="fa-IR" b="1" dirty="0" smtClean="0">
                <a:solidFill>
                  <a:srgbClr val="7030A0"/>
                </a:solidFill>
                <a:cs typeface="B Mitra" panose="00000400000000000000" pitchFamily="2" charset="-78"/>
              </a:rPr>
              <a:t>مبانی غلط: </a:t>
            </a:r>
          </a:p>
          <a:p>
            <a:pPr marL="914400" lvl="1" indent="-457200" algn="just" rtl="1">
              <a:buFont typeface="Courier New" panose="02070309020205020404" pitchFamily="49" charset="0"/>
              <a:buChar char="o"/>
            </a:pPr>
            <a:r>
              <a:rPr lang="fa-IR" dirty="0" smtClean="0">
                <a:cs typeface="B Mitra" panose="00000400000000000000" pitchFamily="2" charset="-78"/>
              </a:rPr>
              <a:t>به واسطه فقدان </a:t>
            </a:r>
            <a:r>
              <a:rPr lang="fa-IR" dirty="0" err="1" smtClean="0">
                <a:cs typeface="B Mitra" panose="00000400000000000000" pitchFamily="2" charset="-78"/>
              </a:rPr>
              <a:t>نهادسازی</a:t>
            </a:r>
            <a:r>
              <a:rPr lang="fa-IR" dirty="0" smtClean="0">
                <a:cs typeface="B Mitra" panose="00000400000000000000" pitchFamily="2" charset="-78"/>
              </a:rPr>
              <a:t> و </a:t>
            </a:r>
            <a:r>
              <a:rPr lang="fa-IR" dirty="0" err="1" smtClean="0">
                <a:cs typeface="B Mitra" panose="00000400000000000000" pitchFamily="2" charset="-78"/>
              </a:rPr>
              <a:t>بازارسازی‌های</a:t>
            </a:r>
            <a:r>
              <a:rPr lang="fa-IR" dirty="0" smtClean="0">
                <a:cs typeface="B Mitra" panose="00000400000000000000" pitchFamily="2" charset="-78"/>
              </a:rPr>
              <a:t> کارآمد در بازار ثانویه که اکنون دیگر از طرف دولت به رسمیت شناخته شده بود و فقدان نظارت </a:t>
            </a:r>
            <a:r>
              <a:rPr lang="fa-IR" dirty="0">
                <a:cs typeface="B Mitra" panose="00000400000000000000" pitchFamily="2" charset="-78"/>
              </a:rPr>
              <a:t>و کنترل قوی بر نرخ دولتی‌ 4200 نرخ بازار </a:t>
            </a:r>
            <a:r>
              <a:rPr lang="fa-IR" dirty="0" smtClean="0">
                <a:cs typeface="B Mitra" panose="00000400000000000000" pitchFamily="2" charset="-78"/>
              </a:rPr>
              <a:t>ثانویه و ادامه مداخله دولت در قیمت‌گذاری بازار دوم، کماکان این مصوبه نیز به بازار </a:t>
            </a:r>
            <a:r>
              <a:rPr lang="fa-IR" dirty="0" err="1" smtClean="0">
                <a:cs typeface="B Mitra" panose="00000400000000000000" pitchFamily="2" charset="-78"/>
              </a:rPr>
              <a:t>منسجمی</a:t>
            </a:r>
            <a:r>
              <a:rPr lang="fa-IR" dirty="0">
                <a:cs typeface="B Mitra" panose="00000400000000000000" pitchFamily="2" charset="-78"/>
              </a:rPr>
              <a:t> نیانجامید. تا زمانی که دو قیمت </a:t>
            </a:r>
            <a:r>
              <a:rPr lang="fa-IR" dirty="0" err="1">
                <a:cs typeface="B Mitra" panose="00000400000000000000" pitchFamily="2" charset="-78"/>
              </a:rPr>
              <a:t>رسمی‌و</a:t>
            </a:r>
            <a:r>
              <a:rPr lang="fa-IR" dirty="0">
                <a:cs typeface="B Mitra" panose="00000400000000000000" pitchFamily="2" charset="-78"/>
              </a:rPr>
              <a:t> آزاد برای ارز </a:t>
            </a:r>
            <a:r>
              <a:rPr lang="fa-IR" dirty="0" err="1">
                <a:cs typeface="B Mitra" panose="00000400000000000000" pitchFamily="2" charset="-78"/>
              </a:rPr>
              <a:t>پابرجاست</a:t>
            </a:r>
            <a:r>
              <a:rPr lang="fa-IR" dirty="0">
                <a:cs typeface="B Mitra" panose="00000400000000000000" pitchFamily="2" charset="-78"/>
              </a:rPr>
              <a:t>، رانت </a:t>
            </a:r>
            <a:r>
              <a:rPr lang="fa-IR" dirty="0" err="1">
                <a:cs typeface="B Mitra" panose="00000400000000000000" pitchFamily="2" charset="-78"/>
              </a:rPr>
              <a:t>خواران</a:t>
            </a:r>
            <a:r>
              <a:rPr lang="fa-IR" dirty="0">
                <a:cs typeface="B Mitra" panose="00000400000000000000" pitchFamily="2" charset="-78"/>
              </a:rPr>
              <a:t> کماکان، </a:t>
            </a:r>
            <a:r>
              <a:rPr lang="fa-IR" dirty="0" err="1">
                <a:cs typeface="B Mitra" panose="00000400000000000000" pitchFamily="2" charset="-78"/>
              </a:rPr>
              <a:t>میدان‌دارند</a:t>
            </a:r>
            <a:r>
              <a:rPr lang="fa-IR" dirty="0">
                <a:cs typeface="B Mitra" panose="00000400000000000000" pitchFamily="2" charset="-78"/>
              </a:rPr>
              <a:t>. دو نرخی شدن دلار به معنای ایجاد رانت و فساد در اقتصاد است </a:t>
            </a:r>
            <a:endParaRPr lang="fa-IR" dirty="0" smtClean="0">
              <a:cs typeface="B Mitra" panose="00000400000000000000" pitchFamily="2" charset="-78"/>
            </a:endParaRPr>
          </a:p>
          <a:p>
            <a:pPr marL="914400" lvl="1" indent="-457200" algn="r" rtl="1">
              <a:buFont typeface="Courier New" panose="02070309020205020404" pitchFamily="49" charset="0"/>
              <a:buChar char="o"/>
            </a:pPr>
            <a:r>
              <a:rPr lang="fa-IR" dirty="0">
                <a:cs typeface="B Mitra" panose="00000400000000000000" pitchFamily="2" charset="-78"/>
              </a:rPr>
              <a:t>بانک‌مرکزی با ارائه بسته جدید ارزی، </a:t>
            </a:r>
            <a:r>
              <a:rPr lang="fa-IR" dirty="0" err="1">
                <a:cs typeface="B Mitra" panose="00000400000000000000" pitchFamily="2" charset="-78"/>
              </a:rPr>
              <a:t>تن‌ها</a:t>
            </a:r>
            <a:r>
              <a:rPr lang="fa-IR" dirty="0">
                <a:cs typeface="B Mitra" panose="00000400000000000000" pitchFamily="2" charset="-78"/>
              </a:rPr>
              <a:t> بار دیگر صرافی‌‌ها را به چرخه </a:t>
            </a:r>
            <a:r>
              <a:rPr lang="fa-IR" dirty="0" err="1">
                <a:cs typeface="B Mitra" panose="00000400000000000000" pitchFamily="2" charset="-78"/>
              </a:rPr>
              <a:t>خریدوفروش</a:t>
            </a:r>
            <a:r>
              <a:rPr lang="fa-IR" dirty="0">
                <a:cs typeface="B Mitra" panose="00000400000000000000" pitchFamily="2" charset="-78"/>
              </a:rPr>
              <a:t> ارز وارد </a:t>
            </a:r>
            <a:r>
              <a:rPr lang="fa-IR" dirty="0" smtClean="0">
                <a:cs typeface="B Mitra" panose="00000400000000000000" pitchFamily="2" charset="-78"/>
              </a:rPr>
              <a:t>کرد</a:t>
            </a:r>
            <a:r>
              <a:rPr lang="fa-IR" dirty="0">
                <a:cs typeface="B Mitra" panose="00000400000000000000" pitchFamily="2" charset="-78"/>
              </a:rPr>
              <a:t> </a:t>
            </a:r>
            <a:r>
              <a:rPr lang="fa-IR" dirty="0" smtClean="0">
                <a:cs typeface="B Mitra" panose="00000400000000000000" pitchFamily="2" charset="-78"/>
              </a:rPr>
              <a:t>و کماکان ارز با دو و بعضا سه نرخ در بازار مبادله می‌شد (تقویت درب پشتی بازار ثانویه در این بسته)</a:t>
            </a:r>
            <a:endParaRPr lang="fa-IR" dirty="0">
              <a:cs typeface="B Mitra" panose="00000400000000000000" pitchFamily="2" charset="-78"/>
            </a:endParaRPr>
          </a:p>
          <a:p>
            <a:pPr marL="914400" lvl="1" indent="-457200" algn="r" rtl="1">
              <a:buFont typeface="Courier New" panose="02070309020205020404" pitchFamily="49" charset="0"/>
              <a:buChar char="o"/>
            </a:pPr>
            <a:r>
              <a:rPr lang="fa-IR" dirty="0" smtClean="0">
                <a:cs typeface="B Mitra" panose="00000400000000000000" pitchFamily="2" charset="-78"/>
              </a:rPr>
              <a:t>این مصوبه مانند </a:t>
            </a:r>
            <a:r>
              <a:rPr lang="fa-IR" dirty="0" err="1" smtClean="0">
                <a:cs typeface="B Mitra" panose="00000400000000000000" pitchFamily="2" charset="-78"/>
              </a:rPr>
              <a:t>اسلاف</a:t>
            </a:r>
            <a:r>
              <a:rPr lang="fa-IR" dirty="0" smtClean="0">
                <a:cs typeface="B Mitra" panose="00000400000000000000" pitchFamily="2" charset="-78"/>
              </a:rPr>
              <a:t> پیشین خود، کماکان طرف تقاضای ارز را مورد توجه قرار می‌دهد و </a:t>
            </a:r>
            <a:r>
              <a:rPr lang="fa-IR" dirty="0" err="1" smtClean="0">
                <a:cs typeface="B Mitra" panose="00000400000000000000" pitchFamily="2" charset="-78"/>
              </a:rPr>
              <a:t>اشاره‌ای</a:t>
            </a:r>
            <a:r>
              <a:rPr lang="fa-IR" dirty="0" smtClean="0">
                <a:cs typeface="B Mitra" panose="00000400000000000000" pitchFamily="2" charset="-78"/>
              </a:rPr>
              <a:t> کوتاه به طرف عرضه دارد.</a:t>
            </a:r>
          </a:p>
          <a:p>
            <a:pPr marL="914400" lvl="1" indent="-457200" algn="r" rtl="1">
              <a:buFont typeface="Courier New" panose="02070309020205020404" pitchFamily="49" charset="0"/>
              <a:buChar char="o"/>
            </a:pPr>
            <a:r>
              <a:rPr lang="fa-IR" dirty="0" smtClean="0">
                <a:cs typeface="B Mitra" panose="00000400000000000000" pitchFamily="2" charset="-78"/>
              </a:rPr>
              <a:t>لذا دولت زلف تمامی اقلام وارداتی شامل مواد اولیه، واسطه‌ای و سرمایه‌ای را به </a:t>
            </a:r>
            <a:r>
              <a:rPr lang="fa-IR" dirty="0" err="1" smtClean="0">
                <a:cs typeface="B Mitra" panose="00000400000000000000" pitchFamily="2" charset="-78"/>
              </a:rPr>
              <a:t>خصولتی‌ها</a:t>
            </a:r>
            <a:r>
              <a:rPr lang="fa-IR" dirty="0" smtClean="0">
                <a:cs typeface="B Mitra" panose="00000400000000000000" pitchFamily="2" charset="-78"/>
              </a:rPr>
              <a:t> و عرضه ارز آنها گره زد که حتی در </a:t>
            </a:r>
            <a:r>
              <a:rPr lang="fa-IR" dirty="0" err="1" smtClean="0">
                <a:cs typeface="B Mitra" panose="00000400000000000000" pitchFamily="2" charset="-78"/>
              </a:rPr>
              <a:t>سخت‌ترین</a:t>
            </a:r>
            <a:r>
              <a:rPr lang="fa-IR" dirty="0" smtClean="0">
                <a:cs typeface="B Mitra" panose="00000400000000000000" pitchFamily="2" charset="-78"/>
              </a:rPr>
              <a:t> شرایط جنگی (حداقل در قالب مصوبات) نیز چنین کاری نکرده بود. در واقع دولت در این بسته سعی داشته تا با نامگذاری بازار،‌ عملا به نرخ بازار غیررسمی رسمیت بدهد.</a:t>
            </a:r>
            <a:endParaRPr lang="en-US" dirty="0">
              <a:cs typeface="B Mitra" panose="00000400000000000000" pitchFamily="2" charset="-78"/>
            </a:endParaRPr>
          </a:p>
        </p:txBody>
      </p:sp>
    </p:spTree>
    <p:extLst>
      <p:ext uri="{BB962C8B-B14F-4D97-AF65-F5344CB8AC3E}">
        <p14:creationId xmlns:p14="http://schemas.microsoft.com/office/powerpoint/2010/main" val="2275390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9 (13970516): </a:t>
            </a:r>
            <a:r>
              <a:rPr lang="fa-IR" sz="2600" b="1" dirty="0">
                <a:solidFill>
                  <a:srgbClr val="FF0000"/>
                </a:solidFill>
                <a:cs typeface="B Titr" panose="00000700000000000000" pitchFamily="2" charset="-78"/>
              </a:rPr>
              <a:t>نظام دو نرخی و بازار ثانویه جدید</a:t>
            </a:r>
            <a:endParaRPr lang="en-US" sz="2600" b="1" dirty="0">
              <a:solidFill>
                <a:srgbClr val="FF0000"/>
              </a:solidFill>
              <a:cs typeface="B Titr" panose="00000700000000000000" pitchFamily="2" charset="-78"/>
            </a:endParaRPr>
          </a:p>
        </p:txBody>
      </p:sp>
      <p:sp>
        <p:nvSpPr>
          <p:cNvPr id="2" name="Rectangle 1"/>
          <p:cNvSpPr/>
          <p:nvPr/>
        </p:nvSpPr>
        <p:spPr>
          <a:xfrm>
            <a:off x="232011" y="797216"/>
            <a:ext cx="11829899" cy="4339650"/>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شرایط متغیر</a:t>
            </a:r>
            <a:r>
              <a:rPr lang="fa-IR" b="1" dirty="0" smtClean="0">
                <a:solidFill>
                  <a:srgbClr val="7030A0"/>
                </a:solidFill>
                <a:cs typeface="B Mitra" panose="00000400000000000000" pitchFamily="2" charset="-78"/>
              </a:rPr>
              <a:t>:</a:t>
            </a:r>
          </a:p>
          <a:p>
            <a:pPr marL="800100" lvl="1" indent="-342900" algn="just" rtl="1">
              <a:buFont typeface="Courier New" panose="02070309020205020404" pitchFamily="49" charset="0"/>
              <a:buChar char="o"/>
            </a:pPr>
            <a:r>
              <a:rPr lang="fa-IR" b="1" dirty="0" smtClean="0">
                <a:cs typeface="B Mitra" panose="00000400000000000000" pitchFamily="2" charset="-78"/>
              </a:rPr>
              <a:t>نگرانی از تورم: </a:t>
            </a:r>
            <a:r>
              <a:rPr lang="fa-IR" dirty="0" smtClean="0">
                <a:cs typeface="B Mitra" panose="00000400000000000000" pitchFamily="2" charset="-78"/>
              </a:rPr>
              <a:t>افزایش </a:t>
            </a:r>
            <a:r>
              <a:rPr lang="fa-IR" dirty="0">
                <a:cs typeface="B Mitra" panose="00000400000000000000" pitchFamily="2" charset="-78"/>
              </a:rPr>
              <a:t>نقدینگی و ورود 100 هزار میلیارد تومان پول پر قدرت به بازار، تعطیلی دستوری بازار آتی سکه و مهاجرت </a:t>
            </a:r>
            <a:r>
              <a:rPr lang="fa-IR" dirty="0" err="1">
                <a:cs typeface="B Mitra" panose="00000400000000000000" pitchFamily="2" charset="-78"/>
              </a:rPr>
              <a:t>معامله‌گران</a:t>
            </a:r>
            <a:r>
              <a:rPr lang="fa-IR" dirty="0">
                <a:cs typeface="B Mitra" panose="00000400000000000000" pitchFamily="2" charset="-78"/>
              </a:rPr>
              <a:t> آن به بازار نقدی، همچنین افزایش نگرانی‌‌ها از موج تازه </a:t>
            </a:r>
            <a:r>
              <a:rPr lang="fa-IR" dirty="0" err="1">
                <a:cs typeface="B Mitra" panose="00000400000000000000" pitchFamily="2" charset="-78"/>
              </a:rPr>
              <a:t>تورمی‌در</a:t>
            </a:r>
            <a:r>
              <a:rPr lang="fa-IR" dirty="0">
                <a:cs typeface="B Mitra" panose="00000400000000000000" pitchFamily="2" charset="-78"/>
              </a:rPr>
              <a:t> آینده </a:t>
            </a:r>
            <a:endParaRPr lang="fa-IR" dirty="0" smtClean="0">
              <a:cs typeface="B Mitra" panose="00000400000000000000" pitchFamily="2" charset="-78"/>
            </a:endParaRPr>
          </a:p>
          <a:p>
            <a:pPr marL="800100" lvl="1" indent="-342900" algn="just" rtl="1">
              <a:buFont typeface="Courier New" panose="02070309020205020404" pitchFamily="49" charset="0"/>
              <a:buChar char="o"/>
            </a:pPr>
            <a:r>
              <a:rPr lang="fa-IR" dirty="0" smtClean="0">
                <a:cs typeface="B Mitra" panose="00000400000000000000" pitchFamily="2" charset="-78"/>
              </a:rPr>
              <a:t/>
            </a:r>
            <a:br>
              <a:rPr lang="fa-IR" dirty="0" smtClean="0">
                <a:cs typeface="B Mitra" panose="00000400000000000000" pitchFamily="2" charset="-78"/>
              </a:rPr>
            </a:br>
            <a:endParaRPr lang="fa-IR" dirty="0">
              <a:cs typeface="B Mitra" panose="00000400000000000000" pitchFamily="2" charset="-78"/>
            </a:endParaRPr>
          </a:p>
          <a:p>
            <a:pPr marL="800100" lvl="1" indent="-342900" algn="just" rtl="1">
              <a:buFont typeface="Courier New" panose="02070309020205020404" pitchFamily="49" charset="0"/>
              <a:buChar char="o"/>
            </a:pPr>
            <a:r>
              <a:rPr lang="fa-IR" b="1" dirty="0" smtClean="0">
                <a:cs typeface="B Mitra" panose="00000400000000000000" pitchFamily="2" charset="-78"/>
              </a:rPr>
              <a:t>تعمیق </a:t>
            </a:r>
            <a:r>
              <a:rPr lang="fa-IR" b="1" dirty="0">
                <a:cs typeface="B Mitra" panose="00000400000000000000" pitchFamily="2" charset="-78"/>
              </a:rPr>
              <a:t>سردرگمی نزد فعالین اقتصادی: </a:t>
            </a:r>
            <a:r>
              <a:rPr lang="fa-IR" dirty="0">
                <a:cs typeface="B Mitra" panose="00000400000000000000" pitchFamily="2" charset="-78"/>
              </a:rPr>
              <a:t>عدم عرضه کافی از سوی </a:t>
            </a:r>
            <a:r>
              <a:rPr lang="fa-IR" dirty="0" err="1">
                <a:cs typeface="B Mitra" panose="00000400000000000000" pitchFamily="2" charset="-78"/>
              </a:rPr>
              <a:t>تامین‌کنندگان</a:t>
            </a:r>
            <a:r>
              <a:rPr lang="fa-IR" dirty="0">
                <a:cs typeface="B Mitra" panose="00000400000000000000" pitchFamily="2" charset="-78"/>
              </a:rPr>
              <a:t> قانونی بازار ثانویه، سردرگمی زیادی در تولیدکنندگان ایجاد نمود. تولیدکنندگانی که قرار بود ارز مورد نیاز خود را از طریق بازار ثانویه تامین کنند اما وقتی ارزی وجود ندارد درخواست‌‌</a:t>
            </a:r>
            <a:r>
              <a:rPr lang="fa-IR" dirty="0" err="1">
                <a:cs typeface="B Mitra" panose="00000400000000000000" pitchFamily="2" charset="-78"/>
              </a:rPr>
              <a:t>هایشان</a:t>
            </a:r>
            <a:r>
              <a:rPr lang="fa-IR" dirty="0">
                <a:cs typeface="B Mitra" panose="00000400000000000000" pitchFamily="2" charset="-78"/>
              </a:rPr>
              <a:t> باطل می‌شد. آنها برای استفاده از ارز ثانویه و واردات مواد اولیه تولید خود بعضا تولیدکنندگان دو تا سه بار درخواست می‌دادند، اما قادر به دریافت ارز نبودند</a:t>
            </a:r>
          </a:p>
          <a:p>
            <a:pPr lvl="1" algn="just" rtl="1"/>
            <a:endParaRPr lang="fa-IR" sz="2400" b="1" dirty="0" smtClean="0">
              <a:solidFill>
                <a:srgbClr val="7030A0"/>
              </a:solidFill>
              <a:cs typeface="B Mitra" panose="00000400000000000000" pitchFamily="2" charset="-78"/>
            </a:endParaRPr>
          </a:p>
          <a:p>
            <a:pPr marL="285750" indent="-285750" algn="just" rtl="1">
              <a:buFont typeface="Wingdings" panose="05000000000000000000" pitchFamily="2" charset="2"/>
              <a:buChar char="§"/>
            </a:pPr>
            <a:r>
              <a:rPr lang="fa-IR" b="1" dirty="0">
                <a:solidFill>
                  <a:srgbClr val="7030A0"/>
                </a:solidFill>
                <a:cs typeface="B Mitra" panose="00000400000000000000" pitchFamily="2" charset="-78"/>
              </a:rPr>
              <a:t>اصل ابزارهای </a:t>
            </a:r>
            <a:r>
              <a:rPr lang="fa-IR" b="1" dirty="0" smtClean="0">
                <a:solidFill>
                  <a:srgbClr val="7030A0"/>
                </a:solidFill>
                <a:cs typeface="B Mitra" panose="00000400000000000000" pitchFamily="2" charset="-78"/>
              </a:rPr>
              <a:t>مکمل: </a:t>
            </a:r>
            <a:endParaRPr lang="fa-IR" b="1" dirty="0">
              <a:solidFill>
                <a:srgbClr val="7030A0"/>
              </a:solidFill>
              <a:cs typeface="B Mitra" panose="00000400000000000000" pitchFamily="2" charset="-78"/>
            </a:endParaRPr>
          </a:p>
          <a:p>
            <a:pPr marL="914400" lvl="1" indent="-457200" algn="just" rtl="1">
              <a:buFont typeface="Courier New" panose="02070309020205020404" pitchFamily="49" charset="0"/>
              <a:buChar char="o"/>
            </a:pPr>
            <a:r>
              <a:rPr lang="fa-IR" b="1" dirty="0">
                <a:cs typeface="B Mitra" panose="00000400000000000000" pitchFamily="2" charset="-78"/>
              </a:rPr>
              <a:t>آزادسازی طلا و ارز: </a:t>
            </a:r>
            <a:r>
              <a:rPr lang="fa-IR" dirty="0">
                <a:cs typeface="B Mitra" panose="00000400000000000000" pitchFamily="2" charset="-78"/>
              </a:rPr>
              <a:t>متاسفانه زمانی این بسته قرار است به کمک اقتصاد کشور بشتابد که واردات طلا و دلار در تحریم‌‌‌های </a:t>
            </a:r>
            <a:r>
              <a:rPr lang="fa-IR" dirty="0" err="1">
                <a:cs typeface="B Mitra" panose="00000400000000000000" pitchFamily="2" charset="-78"/>
              </a:rPr>
              <a:t>اعلامی‌جای</a:t>
            </a:r>
            <a:r>
              <a:rPr lang="fa-IR" dirty="0">
                <a:cs typeface="B Mitra" panose="00000400000000000000" pitchFamily="2" charset="-78"/>
              </a:rPr>
              <a:t> دارد. همیشه وقتی تصمیمات درست اتخاذ می‌شود که زمان اجرای آن گذشته است. این موارد </a:t>
            </a:r>
            <a:r>
              <a:rPr lang="fa-IR" dirty="0" err="1">
                <a:cs typeface="B Mitra" panose="00000400000000000000" pitchFamily="2" charset="-78"/>
              </a:rPr>
              <a:t>اعلامی‌بسیار</a:t>
            </a:r>
            <a:r>
              <a:rPr lang="fa-IR" dirty="0">
                <a:cs typeface="B Mitra" panose="00000400000000000000" pitchFamily="2" charset="-78"/>
              </a:rPr>
              <a:t> ناچیز و غیر کاربردی است</a:t>
            </a:r>
          </a:p>
          <a:p>
            <a:pPr marL="914400" lvl="1" indent="-457200" algn="just" rtl="1">
              <a:buFont typeface="Courier New" panose="02070309020205020404" pitchFamily="49" charset="0"/>
              <a:buChar char="o"/>
            </a:pPr>
            <a:r>
              <a:rPr lang="fa-IR" b="1" dirty="0">
                <a:cs typeface="B Mitra" panose="00000400000000000000" pitchFamily="2" charset="-78"/>
              </a:rPr>
              <a:t>توجه به ارز مسافری و خدماتی (حاشیه بازار):</a:t>
            </a:r>
            <a:r>
              <a:rPr lang="fa-IR" dirty="0">
                <a:cs typeface="B Mitra" panose="00000400000000000000" pitchFamily="2" charset="-78"/>
              </a:rPr>
              <a:t> ارز مسافرتی 20 درصد از نیاز </a:t>
            </a:r>
            <a:r>
              <a:rPr lang="fa-IR" dirty="0" err="1">
                <a:cs typeface="B Mitra" panose="00000400000000000000" pitchFamily="2" charset="-78"/>
              </a:rPr>
              <a:t>رسمی‌کشور</a:t>
            </a:r>
            <a:r>
              <a:rPr lang="fa-IR" dirty="0">
                <a:cs typeface="B Mitra" panose="00000400000000000000" pitchFamily="2" charset="-78"/>
              </a:rPr>
              <a:t> است اما به علت مهم بودن شرایط سیاسی و روابط بین‌المللی تأثیر جدی در نرخ آن داشت</a:t>
            </a:r>
          </a:p>
          <a:p>
            <a:pPr marL="914400" lvl="1" indent="-457200" algn="just" rtl="1">
              <a:buFont typeface="Courier New" panose="02070309020205020404" pitchFamily="49" charset="0"/>
              <a:buChar char="o"/>
            </a:pPr>
            <a:r>
              <a:rPr lang="fa-IR" b="1" dirty="0">
                <a:cs typeface="B Mitra" panose="00000400000000000000" pitchFamily="2" charset="-78"/>
              </a:rPr>
              <a:t>ابزار اوراق بانک‌مرکزی و بازار باز</a:t>
            </a:r>
            <a:r>
              <a:rPr lang="fa-IR" dirty="0">
                <a:cs typeface="B Mitra" panose="00000400000000000000" pitchFamily="2" charset="-78"/>
              </a:rPr>
              <a:t>: نگاه کنید به مصاحبه </a:t>
            </a:r>
            <a:r>
              <a:rPr lang="fa-IR" dirty="0" err="1">
                <a:cs typeface="B Mitra" panose="00000400000000000000" pitchFamily="2" charset="-78"/>
              </a:rPr>
              <a:t>صمصامی</a:t>
            </a:r>
            <a:r>
              <a:rPr lang="fa-IR" dirty="0">
                <a:cs typeface="B Mitra" panose="00000400000000000000" pitchFamily="2" charset="-78"/>
              </a:rPr>
              <a:t> و </a:t>
            </a:r>
            <a:r>
              <a:rPr lang="fa-IR" dirty="0" err="1" smtClean="0">
                <a:cs typeface="B Mitra" panose="00000400000000000000" pitchFamily="2" charset="-78"/>
              </a:rPr>
              <a:t>قضاوی</a:t>
            </a:r>
            <a:r>
              <a:rPr lang="fa-IR" dirty="0" smtClean="0">
                <a:cs typeface="B Mitra" panose="00000400000000000000" pitchFamily="2" charset="-78"/>
              </a:rPr>
              <a:t> در صدا و سیما</a:t>
            </a:r>
            <a:endParaRPr lang="en-US" b="1" dirty="0">
              <a:cs typeface="B Mitra" panose="00000400000000000000" pitchFamily="2" charset="-78"/>
            </a:endParaRPr>
          </a:p>
        </p:txBody>
      </p:sp>
    </p:spTree>
    <p:extLst>
      <p:ext uri="{BB962C8B-B14F-4D97-AF65-F5344CB8AC3E}">
        <p14:creationId xmlns:p14="http://schemas.microsoft.com/office/powerpoint/2010/main" val="229305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9 (13970516): </a:t>
            </a:r>
            <a:r>
              <a:rPr lang="fa-IR" sz="2600" b="1" dirty="0">
                <a:solidFill>
                  <a:srgbClr val="FF0000"/>
                </a:solidFill>
                <a:cs typeface="B Titr" panose="00000700000000000000" pitchFamily="2" charset="-78"/>
              </a:rPr>
              <a:t>نظام دو نرخی و بازار ثانویه جدید</a:t>
            </a:r>
            <a:endParaRPr lang="en-US" sz="2600" b="1" dirty="0">
              <a:solidFill>
                <a:srgbClr val="FF0000"/>
              </a:solidFill>
              <a:cs typeface="B Titr" panose="00000700000000000000" pitchFamily="2" charset="-78"/>
            </a:endParaRPr>
          </a:p>
        </p:txBody>
      </p:sp>
      <p:sp>
        <p:nvSpPr>
          <p:cNvPr id="2" name="Rectangle 1"/>
          <p:cNvSpPr/>
          <p:nvPr/>
        </p:nvSpPr>
        <p:spPr>
          <a:xfrm>
            <a:off x="232011" y="797216"/>
            <a:ext cx="11829899" cy="4801314"/>
          </a:xfrm>
          <a:prstGeom prst="rect">
            <a:avLst/>
          </a:prstGeom>
          <a:noFill/>
        </p:spPr>
        <p:txBody>
          <a:bodyPr wrap="square">
            <a:spAutoFit/>
          </a:bodyPr>
          <a:lstStyle/>
          <a:p>
            <a:pPr marL="342900" indent="-342900" algn="just" rtl="1">
              <a:buFont typeface="Wingdings" panose="05000000000000000000" pitchFamily="2" charset="2"/>
              <a:buChar char="§"/>
            </a:pPr>
            <a:r>
              <a:rPr lang="fa-IR" b="1" dirty="0">
                <a:solidFill>
                  <a:srgbClr val="7030A0"/>
                </a:solidFill>
                <a:cs typeface="B Mitra" panose="00000400000000000000" pitchFamily="2" charset="-78"/>
              </a:rPr>
              <a:t>اصل </a:t>
            </a:r>
            <a:r>
              <a:rPr lang="fa-IR" b="1" dirty="0" smtClean="0">
                <a:solidFill>
                  <a:srgbClr val="7030A0"/>
                </a:solidFill>
                <a:cs typeface="B Mitra" panose="00000400000000000000" pitchFamily="2" charset="-78"/>
              </a:rPr>
              <a:t>توالی سیاست‌ها:</a:t>
            </a:r>
          </a:p>
          <a:p>
            <a:pPr marL="800100" lvl="1" indent="-342900" algn="just" rtl="1">
              <a:buFont typeface="Courier New" panose="02070309020205020404" pitchFamily="49" charset="0"/>
              <a:buChar char="o"/>
            </a:pPr>
            <a:r>
              <a:rPr lang="fa-IR" b="1" dirty="0">
                <a:cs typeface="B Mitra" panose="00000400000000000000" pitchFamily="2" charset="-78"/>
              </a:rPr>
              <a:t>اولویت بازار ارز بر بازار نرخ بهره:  </a:t>
            </a:r>
            <a:r>
              <a:rPr lang="fa-IR" dirty="0">
                <a:cs typeface="B Mitra" panose="00000400000000000000" pitchFamily="2" charset="-78"/>
              </a:rPr>
              <a:t>واقعیت آن است که طی اجرای این بسته نیز در بازار ثانویه قیمت‌‌ها روی کاغذ مشخص می‌شود اما در عمل به دلیل عدم ورود مکفی عرضه ارز از سوی </a:t>
            </a:r>
            <a:r>
              <a:rPr lang="fa-IR" dirty="0" err="1">
                <a:cs typeface="B Mitra" panose="00000400000000000000" pitchFamily="2" charset="-78"/>
              </a:rPr>
              <a:t>پتروشیمی‌ها</a:t>
            </a:r>
            <a:r>
              <a:rPr lang="fa-IR" dirty="0">
                <a:cs typeface="B Mitra" panose="00000400000000000000" pitchFamily="2" charset="-78"/>
              </a:rPr>
              <a:t> که نرخ ارز دستکاری شده دولتی را </a:t>
            </a:r>
            <a:r>
              <a:rPr lang="fa-IR" dirty="0" err="1">
                <a:cs typeface="B Mitra" panose="00000400000000000000" pitchFamily="2" charset="-78"/>
              </a:rPr>
              <a:t>نمی‌پذیرند</a:t>
            </a:r>
            <a:r>
              <a:rPr lang="fa-IR" dirty="0">
                <a:cs typeface="B Mitra" panose="00000400000000000000" pitchFamily="2" charset="-78"/>
              </a:rPr>
              <a:t>، آنچه ایجاد شد «بازار» ثانویه ارز نبود. در واقع بانک مرکزی در اینجا سعی می‌کند با دستکاری نرخ بازار ثانویه، به نوعی نرخ سود بانکی نقدینگی را کنترل کند</a:t>
            </a:r>
            <a:endParaRPr lang="fa-IR" sz="2400" b="1" dirty="0">
              <a:solidFill>
                <a:srgbClr val="7030A0"/>
              </a:solidFill>
              <a:cs typeface="B Mitra" panose="00000400000000000000" pitchFamily="2" charset="-78"/>
            </a:endParaRPr>
          </a:p>
          <a:p>
            <a:pPr marL="800100" lvl="1" indent="-342900" algn="just" rtl="1">
              <a:buFont typeface="Courier New" panose="02070309020205020404" pitchFamily="49" charset="0"/>
              <a:buChar char="o"/>
            </a:pPr>
            <a:r>
              <a:rPr lang="fa-IR" b="1" dirty="0" smtClean="0">
                <a:cs typeface="B Mitra" panose="00000400000000000000" pitchFamily="2" charset="-78"/>
              </a:rPr>
              <a:t>تقدم </a:t>
            </a:r>
            <a:r>
              <a:rPr lang="fa-IR" b="1" dirty="0">
                <a:cs typeface="B Mitra" panose="00000400000000000000" pitchFamily="2" charset="-78"/>
              </a:rPr>
              <a:t>بازارسازی بر </a:t>
            </a:r>
            <a:r>
              <a:rPr lang="fa-IR" b="1" dirty="0" err="1">
                <a:cs typeface="B Mitra" panose="00000400000000000000" pitchFamily="2" charset="-78"/>
              </a:rPr>
              <a:t>نرخ‌گذاری</a:t>
            </a:r>
            <a:r>
              <a:rPr lang="fa-IR" b="1" dirty="0">
                <a:cs typeface="B Mitra" panose="00000400000000000000" pitchFamily="2" charset="-78"/>
              </a:rPr>
              <a:t>:</a:t>
            </a:r>
            <a:r>
              <a:rPr lang="fa-IR" dirty="0">
                <a:cs typeface="B Mitra" panose="00000400000000000000" pitchFamily="2" charset="-78"/>
              </a:rPr>
              <a:t> اگر </a:t>
            </a:r>
            <a:r>
              <a:rPr lang="fa-IR" dirty="0" err="1">
                <a:cs typeface="B Mitra" panose="00000400000000000000" pitchFamily="2" charset="-78"/>
              </a:rPr>
              <a:t>بحثِ</a:t>
            </a:r>
            <a:r>
              <a:rPr lang="fa-IR" dirty="0">
                <a:cs typeface="B Mitra" panose="00000400000000000000" pitchFamily="2" charset="-78"/>
              </a:rPr>
              <a:t> بازار می‌کنید، نباید </a:t>
            </a:r>
            <a:r>
              <a:rPr lang="fa-IR" dirty="0" err="1" smtClean="0">
                <a:cs typeface="B Mitra" panose="00000400000000000000" pitchFamily="2" charset="-78"/>
              </a:rPr>
              <a:t>نرخ‌گذاری</a:t>
            </a:r>
            <a:r>
              <a:rPr lang="fa-IR" dirty="0" smtClean="0">
                <a:cs typeface="B Mitra" panose="00000400000000000000" pitchFamily="2" charset="-78"/>
              </a:rPr>
              <a:t> </a:t>
            </a:r>
            <a:r>
              <a:rPr lang="fa-IR" dirty="0">
                <a:cs typeface="B Mitra" panose="00000400000000000000" pitchFamily="2" charset="-78"/>
              </a:rPr>
              <a:t>شود. هر نرخی </a:t>
            </a:r>
            <a:r>
              <a:rPr lang="fa-IR" dirty="0" smtClean="0">
                <a:cs typeface="B Mitra" panose="00000400000000000000" pitchFamily="2" charset="-78"/>
              </a:rPr>
              <a:t>دولت برای بازار ثانویه تعیین کند، منجر به قیمت </a:t>
            </a:r>
            <a:r>
              <a:rPr lang="fa-IR" dirty="0">
                <a:cs typeface="B Mitra" panose="00000400000000000000" pitchFamily="2" charset="-78"/>
              </a:rPr>
              <a:t>تکلیفی می‌شود. اگر حاشیه داشته باشد، تقاضا بیشتر می‌شود و اگر مازاد باشد، با بیرون آمدن ارز خانگی، عرضه بیشتر می‌شود. بگذاریم که بازار در چارچوب روال عادی خودش پیش برود و نرخی تعیین نکنیم.</a:t>
            </a:r>
          </a:p>
          <a:p>
            <a:pPr marL="800100" lvl="1" indent="-342900" algn="just" rtl="1">
              <a:buFont typeface="Courier New" panose="02070309020205020404" pitchFamily="49" charset="0"/>
              <a:buChar char="o"/>
            </a:pPr>
            <a:r>
              <a:rPr lang="fa-IR" b="1" dirty="0" smtClean="0">
                <a:cs typeface="B Mitra" panose="00000400000000000000" pitchFamily="2" charset="-78"/>
              </a:rPr>
              <a:t>تقدم بازار سازی بر </a:t>
            </a:r>
            <a:r>
              <a:rPr lang="fa-IR" b="1" dirty="0" err="1" smtClean="0">
                <a:cs typeface="B Mitra" panose="00000400000000000000" pitchFamily="2" charset="-78"/>
              </a:rPr>
              <a:t>نوسان‌گیری</a:t>
            </a:r>
            <a:r>
              <a:rPr lang="fa-IR" b="1" dirty="0" smtClean="0">
                <a:cs typeface="B Mitra" panose="00000400000000000000" pitchFamily="2" charset="-78"/>
              </a:rPr>
              <a:t>: </a:t>
            </a:r>
            <a:r>
              <a:rPr lang="fa-IR" dirty="0" smtClean="0">
                <a:cs typeface="B Mitra" panose="00000400000000000000" pitchFamily="2" charset="-78"/>
              </a:rPr>
              <a:t>فقدان </a:t>
            </a:r>
            <a:r>
              <a:rPr lang="fa-IR" dirty="0" err="1">
                <a:cs typeface="B Mitra" panose="00000400000000000000" pitchFamily="2" charset="-78"/>
              </a:rPr>
              <a:t>سیاست‌گذاری‌های</a:t>
            </a:r>
            <a:r>
              <a:rPr lang="fa-IR" dirty="0">
                <a:cs typeface="B Mitra" panose="00000400000000000000" pitchFamily="2" charset="-78"/>
              </a:rPr>
              <a:t> صحیح که نشان از تعهد بانک‌مرکزی به نرخ ارز، به نرخ بهره بازار بین بانکی و به تورم باشد، باعث می‌شود که مردم به دنبال دارایی جایگزین بعضا به هر قیمتی باشند. </a:t>
            </a:r>
            <a:r>
              <a:rPr lang="fa-IR" dirty="0" err="1">
                <a:cs typeface="B Mitra" panose="00000400000000000000" pitchFamily="2" charset="-78"/>
              </a:rPr>
              <a:t>ر‌ها</a:t>
            </a:r>
            <a:r>
              <a:rPr lang="fa-IR" dirty="0">
                <a:cs typeface="B Mitra" panose="00000400000000000000" pitchFamily="2" charset="-78"/>
              </a:rPr>
              <a:t> کردن بازار ارز بدون بازارسازی (توجه دائمی به تقاضا در مصوبات بدون تاکید بر طرف عرضه ارز) و سپس </a:t>
            </a:r>
            <a:r>
              <a:rPr lang="fa-IR" dirty="0" err="1">
                <a:cs typeface="B Mitra" panose="00000400000000000000" pitchFamily="2" charset="-78"/>
              </a:rPr>
              <a:t>نوسان‌گیری</a:t>
            </a:r>
            <a:r>
              <a:rPr lang="fa-IR" dirty="0">
                <a:cs typeface="B Mitra" panose="00000400000000000000" pitchFamily="2" charset="-78"/>
              </a:rPr>
              <a:t> توسط بانک‌مرکزی، عدم ایجاد لنگر </a:t>
            </a:r>
            <a:r>
              <a:rPr lang="fa-IR" dirty="0" err="1">
                <a:cs typeface="B Mitra" panose="00000400000000000000" pitchFamily="2" charset="-78"/>
              </a:rPr>
              <a:t>اسمی‌نرخ</a:t>
            </a:r>
            <a:r>
              <a:rPr lang="fa-IR" dirty="0">
                <a:cs typeface="B Mitra" panose="00000400000000000000" pitchFamily="2" charset="-78"/>
              </a:rPr>
              <a:t> بهره بین بانکی یا نرخ ارز برای همراستا و </a:t>
            </a:r>
            <a:r>
              <a:rPr lang="fa-IR" dirty="0" err="1">
                <a:cs typeface="B Mitra" panose="00000400000000000000" pitchFamily="2" charset="-78"/>
              </a:rPr>
              <a:t>همخط</a:t>
            </a:r>
            <a:r>
              <a:rPr lang="fa-IR" dirty="0">
                <a:cs typeface="B Mitra" panose="00000400000000000000" pitchFamily="2" charset="-78"/>
              </a:rPr>
              <a:t> کردن انتظارات فعالان اقتصادی،</a:t>
            </a:r>
          </a:p>
          <a:p>
            <a:pPr marL="800100" lvl="1" indent="-342900" algn="just" rtl="1">
              <a:buFont typeface="Courier New" panose="02070309020205020404" pitchFamily="49" charset="0"/>
              <a:buChar char="o"/>
            </a:pPr>
            <a:r>
              <a:rPr lang="fa-IR" b="1" dirty="0" smtClean="0">
                <a:cs typeface="B Mitra" panose="00000400000000000000" pitchFamily="2" charset="-78"/>
                <a:hlinkClick r:id="rId2" action="ppaction://hlinkfile"/>
              </a:rPr>
              <a:t>پیشنهادات </a:t>
            </a:r>
            <a:r>
              <a:rPr lang="fa-IR" b="1" dirty="0" err="1" smtClean="0">
                <a:cs typeface="B Mitra" panose="00000400000000000000" pitchFamily="2" charset="-78"/>
                <a:hlinkClick r:id="rId2" action="ppaction://hlinkfile"/>
              </a:rPr>
              <a:t>نعمت‌زاده</a:t>
            </a:r>
            <a:r>
              <a:rPr lang="fa-IR" dirty="0" smtClean="0">
                <a:cs typeface="B Mitra" panose="00000400000000000000" pitchFamily="2" charset="-78"/>
              </a:rPr>
              <a:t>: یکی </a:t>
            </a:r>
            <a:r>
              <a:rPr lang="fa-IR" dirty="0">
                <a:cs typeface="B Mitra" panose="00000400000000000000" pitchFamily="2" charset="-78"/>
              </a:rPr>
              <a:t>از سیاست‌های پیشنهادی قابل </a:t>
            </a:r>
            <a:r>
              <a:rPr lang="fa-IR" dirty="0" smtClean="0">
                <a:cs typeface="B Mitra" panose="00000400000000000000" pitchFamily="2" charset="-78"/>
              </a:rPr>
              <a:t>توجه، </a:t>
            </a:r>
            <a:r>
              <a:rPr lang="fa-IR" dirty="0">
                <a:cs typeface="B Mitra" panose="00000400000000000000" pitchFamily="2" charset="-78"/>
              </a:rPr>
              <a:t>پیشنهاد وزیر پیشین صمت (</a:t>
            </a:r>
            <a:r>
              <a:rPr lang="fa-IR" dirty="0" err="1">
                <a:cs typeface="B Mitra" panose="00000400000000000000" pitchFamily="2" charset="-78"/>
              </a:rPr>
              <a:t>نعمت‌زاده</a:t>
            </a:r>
            <a:r>
              <a:rPr lang="fa-IR" dirty="0">
                <a:cs typeface="B Mitra" panose="00000400000000000000" pitchFamily="2" charset="-78"/>
              </a:rPr>
              <a:t>) است که در </a:t>
            </a:r>
            <a:r>
              <a:rPr lang="fa-IR" dirty="0" err="1">
                <a:cs typeface="B Mitra" panose="00000400000000000000" pitchFamily="2" charset="-78"/>
              </a:rPr>
              <a:t>بندهایی</a:t>
            </a:r>
            <a:r>
              <a:rPr lang="fa-IR" dirty="0">
                <a:cs typeface="B Mitra" panose="00000400000000000000" pitchFamily="2" charset="-78"/>
              </a:rPr>
              <a:t> به خوبی شرایط را درک و برای بازارسازی نسخه ارائه کرده است. پیشنهادات وی طرف عرضه ارز را نیز بر خلاف بسته دولت مورد توجه قرار داده است</a:t>
            </a:r>
            <a:r>
              <a:rPr lang="fa-IR" dirty="0" smtClean="0">
                <a:cs typeface="B Mitra" panose="00000400000000000000" pitchFamily="2" charset="-78"/>
              </a:rPr>
              <a:t>.</a:t>
            </a:r>
          </a:p>
          <a:p>
            <a:pPr marL="800100" lvl="1" indent="-342900" algn="just" rtl="1">
              <a:buFont typeface="Courier New" panose="02070309020205020404" pitchFamily="49" charset="0"/>
              <a:buChar char="o"/>
            </a:pPr>
            <a:endParaRPr lang="fa-IR" dirty="0">
              <a:cs typeface="B Mitra" panose="00000400000000000000" pitchFamily="2" charset="-78"/>
            </a:endParaRPr>
          </a:p>
          <a:p>
            <a:pPr marL="285750" indent="-285750" algn="just" rtl="1">
              <a:buFont typeface="Wingdings" panose="05000000000000000000" pitchFamily="2" charset="2"/>
              <a:buChar char="§"/>
            </a:pPr>
            <a:r>
              <a:rPr lang="fa-IR" b="1" dirty="0" smtClean="0">
                <a:solidFill>
                  <a:srgbClr val="7030A0"/>
                </a:solidFill>
                <a:cs typeface="B Mitra" panose="00000400000000000000" pitchFamily="2" charset="-78"/>
              </a:rPr>
              <a:t>اصل هزینه فرصت: </a:t>
            </a:r>
            <a:endParaRPr lang="fa-IR" b="1" dirty="0">
              <a:solidFill>
                <a:srgbClr val="7030A0"/>
              </a:solidFill>
              <a:cs typeface="B Mitra" panose="00000400000000000000" pitchFamily="2" charset="-78"/>
            </a:endParaRPr>
          </a:p>
          <a:p>
            <a:pPr marL="800100" lvl="1" indent="-342900" algn="just" rtl="1">
              <a:buFont typeface="Courier New" panose="02070309020205020404" pitchFamily="49" charset="0"/>
              <a:buChar char="o"/>
            </a:pPr>
            <a:r>
              <a:rPr lang="fa-IR" b="1" dirty="0">
                <a:cs typeface="B Mitra" panose="00000400000000000000" pitchFamily="2" charset="-78"/>
              </a:rPr>
              <a:t>تسلط انگیزه‌های </a:t>
            </a:r>
            <a:r>
              <a:rPr lang="fa-IR" b="1" dirty="0" err="1">
                <a:cs typeface="B Mitra" panose="00000400000000000000" pitchFamily="2" charset="-78"/>
              </a:rPr>
              <a:t>سوداگرایانه</a:t>
            </a:r>
            <a:r>
              <a:rPr lang="fa-IR" b="1" dirty="0">
                <a:cs typeface="B Mitra" panose="00000400000000000000" pitchFamily="2" charset="-78"/>
              </a:rPr>
              <a:t>: </a:t>
            </a:r>
            <a:r>
              <a:rPr lang="fa-IR" dirty="0">
                <a:cs typeface="B Mitra" panose="00000400000000000000" pitchFamily="2" charset="-78"/>
              </a:rPr>
              <a:t>بسته جدید ارزی اگر قرار بود دردی بر درمان تولید ملی باشد، مانند نوشدارو بعد از مرگ سهراب بود. تولید ملی همان نیمه جان خود را همان‌گونه که گفته شد در چند ماه اخیر از دست داد و همان اندک انگیزه‌‌‌های تولیدی در </a:t>
            </a:r>
            <a:r>
              <a:rPr lang="fa-IR" dirty="0" err="1">
                <a:cs typeface="B Mitra" panose="00000400000000000000" pitchFamily="2" charset="-78"/>
              </a:rPr>
              <a:t>کارفرمایان</a:t>
            </a:r>
            <a:r>
              <a:rPr lang="fa-IR" dirty="0">
                <a:cs typeface="B Mitra" panose="00000400000000000000" pitchFamily="2" charset="-78"/>
              </a:rPr>
              <a:t> نیز تبدیل به انگیزه‌‌‌های </a:t>
            </a:r>
            <a:r>
              <a:rPr lang="fa-IR" dirty="0" err="1">
                <a:cs typeface="B Mitra" panose="00000400000000000000" pitchFamily="2" charset="-78"/>
              </a:rPr>
              <a:t>سوداگرایانه</a:t>
            </a:r>
            <a:r>
              <a:rPr lang="fa-IR" dirty="0">
                <a:cs typeface="B Mitra" panose="00000400000000000000" pitchFamily="2" charset="-78"/>
              </a:rPr>
              <a:t> شد. لذا منابع بخش خصوصی که قرار بود صرف تولید شود، تبدیل به زمین، ملک و طلا شد. </a:t>
            </a:r>
          </a:p>
        </p:txBody>
      </p:sp>
    </p:spTree>
    <p:extLst>
      <p:ext uri="{BB962C8B-B14F-4D97-AF65-F5344CB8AC3E}">
        <p14:creationId xmlns:p14="http://schemas.microsoft.com/office/powerpoint/2010/main" val="3779466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363" y="271462"/>
            <a:ext cx="8677272" cy="6315073"/>
          </a:xfrm>
          <a:prstGeom prst="rect">
            <a:avLst/>
          </a:prstGeom>
        </p:spPr>
      </p:pic>
      <p:sp>
        <p:nvSpPr>
          <p:cNvPr id="3" name="Rectangle 2"/>
          <p:cNvSpPr/>
          <p:nvPr/>
        </p:nvSpPr>
        <p:spPr>
          <a:xfrm>
            <a:off x="2503689" y="555725"/>
            <a:ext cx="4169732" cy="369332"/>
          </a:xfrm>
          <a:prstGeom prst="rect">
            <a:avLst/>
          </a:prstGeom>
        </p:spPr>
        <p:txBody>
          <a:bodyPr wrap="none">
            <a:spAutoFit/>
          </a:bodyPr>
          <a:lstStyle/>
          <a:p>
            <a:pPr algn="r" rtl="1"/>
            <a:r>
              <a:rPr lang="en-US" b="1" dirty="0" err="1">
                <a:latin typeface="IPT Mitra" panose="00000400000000000000" pitchFamily="2" charset="2"/>
                <a:cs typeface="B Nazanin" panose="00000400000000000000" pitchFamily="2" charset="-78"/>
              </a:rPr>
              <a:t>کانال‌های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ورودی</a:t>
            </a:r>
            <a:r>
              <a:rPr lang="en-US" b="1" dirty="0">
                <a:latin typeface="IPT Mitra" panose="00000400000000000000" pitchFamily="2" charset="2"/>
                <a:cs typeface="B Nazanin" panose="00000400000000000000" pitchFamily="2" charset="-78"/>
              </a:rPr>
              <a:t> و </a:t>
            </a:r>
            <a:r>
              <a:rPr lang="en-US" b="1" dirty="0" err="1">
                <a:latin typeface="IPT Mitra" panose="00000400000000000000" pitchFamily="2" charset="2"/>
                <a:cs typeface="B Nazanin" panose="00000400000000000000" pitchFamily="2" charset="-78"/>
              </a:rPr>
              <a:t>خروجی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بسته</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سیاستی</a:t>
            </a:r>
            <a:r>
              <a:rPr lang="en-US" b="1" dirty="0">
                <a:latin typeface="IPT Mitra" panose="00000400000000000000" pitchFamily="2" charset="2"/>
                <a:cs typeface="B Nazanin" panose="00000400000000000000" pitchFamily="2" charset="-78"/>
              </a:rPr>
              <a:t> </a:t>
            </a:r>
            <a:r>
              <a:rPr lang="en-US" b="1" dirty="0" err="1">
                <a:latin typeface="IPT Mitra" panose="00000400000000000000" pitchFamily="2" charset="2"/>
                <a:cs typeface="B Nazanin" panose="00000400000000000000" pitchFamily="2" charset="-78"/>
              </a:rPr>
              <a:t>شماره</a:t>
            </a:r>
            <a:r>
              <a:rPr lang="en-US" b="1" dirty="0">
                <a:latin typeface="IPT Mitra" panose="00000400000000000000" pitchFamily="2" charset="2"/>
                <a:cs typeface="B Nazanin" panose="00000400000000000000" pitchFamily="2" charset="-78"/>
              </a:rPr>
              <a:t> </a:t>
            </a:r>
            <a:r>
              <a:rPr lang="en-US" b="1" dirty="0">
                <a:solidFill>
                  <a:srgbClr val="FF0000"/>
                </a:solidFill>
                <a:latin typeface="IPT Mitra" panose="00000400000000000000" pitchFamily="2" charset="2"/>
                <a:cs typeface="B Nazanin" panose="00000400000000000000" pitchFamily="2" charset="-78"/>
              </a:rPr>
              <a:t>9</a:t>
            </a:r>
          </a:p>
        </p:txBody>
      </p:sp>
    </p:spTree>
    <p:extLst>
      <p:ext uri="{BB962C8B-B14F-4D97-AF65-F5344CB8AC3E}">
        <p14:creationId xmlns:p14="http://schemas.microsoft.com/office/powerpoint/2010/main" val="1259225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10 (13970703): </a:t>
            </a:r>
            <a:r>
              <a:rPr lang="fa-IR" sz="2600" b="1" dirty="0" smtClean="0">
                <a:solidFill>
                  <a:srgbClr val="FF0000"/>
                </a:solidFill>
                <a:cs typeface="B Titr" panose="00000700000000000000" pitchFamily="2" charset="-78"/>
              </a:rPr>
              <a:t>اصلاحات ناکافی و درمان‌های موقت</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4524315"/>
          </a:xfrm>
          <a:prstGeom prst="rect">
            <a:avLst/>
          </a:prstGeom>
          <a:noFill/>
        </p:spPr>
        <p:txBody>
          <a:bodyPr wrap="square">
            <a:spAutoFit/>
          </a:bodyPr>
          <a:lstStyle/>
          <a:p>
            <a:pPr marL="342900" indent="-342900" algn="just" rtl="1">
              <a:buFont typeface="Wingdings" panose="05000000000000000000" pitchFamily="2" charset="2"/>
              <a:buChar char="§"/>
            </a:pPr>
            <a:r>
              <a:rPr lang="fa-IR" b="1" dirty="0" smtClean="0">
                <a:solidFill>
                  <a:srgbClr val="7030A0"/>
                </a:solidFill>
                <a:cs typeface="B Mitra" panose="00000400000000000000" pitchFamily="2" charset="-78"/>
              </a:rPr>
              <a:t>سیاست </a:t>
            </a:r>
            <a:r>
              <a:rPr lang="fa-IR" b="1" dirty="0">
                <a:solidFill>
                  <a:srgbClr val="7030A0"/>
                </a:solidFill>
                <a:cs typeface="B Mitra" panose="00000400000000000000" pitchFamily="2" charset="-78"/>
              </a:rPr>
              <a:t>اصلی</a:t>
            </a:r>
            <a:r>
              <a:rPr lang="fa-IR" b="1" dirty="0" smtClean="0">
                <a:solidFill>
                  <a:srgbClr val="7030A0"/>
                </a:solidFill>
                <a:cs typeface="B Mitra" panose="00000400000000000000" pitchFamily="2" charset="-78"/>
              </a:rPr>
              <a:t>:</a:t>
            </a:r>
          </a:p>
          <a:p>
            <a:pPr marL="742950" lvl="1" indent="-285750" algn="just" rtl="1">
              <a:buFont typeface="Courier New" panose="02070309020205020404" pitchFamily="49" charset="0"/>
              <a:buChar char="o"/>
            </a:pPr>
            <a:r>
              <a:rPr lang="fa-IR" dirty="0" smtClean="0">
                <a:cs typeface="B Mitra" panose="00000400000000000000" pitchFamily="2" charset="-78"/>
                <a:hlinkClick r:id="rId2" action="ppaction://hlinkfile"/>
              </a:rPr>
              <a:t>نشست مهم اتاق ایران در تاریخ 13970702:</a:t>
            </a:r>
            <a:endParaRPr lang="fa-IR" dirty="0" smtClean="0">
              <a:cs typeface="B Mitra" panose="00000400000000000000" pitchFamily="2" charset="-78"/>
            </a:endParaRPr>
          </a:p>
          <a:p>
            <a:pPr marL="742950" lvl="1" indent="-285750" algn="just" rtl="1">
              <a:buFont typeface="Arial" panose="020B0604020202020204" pitchFamily="34" charset="0"/>
              <a:buChar char="•"/>
            </a:pPr>
            <a:r>
              <a:rPr lang="fa-IR" dirty="0" smtClean="0">
                <a:cs typeface="B Mitra" panose="00000400000000000000" pitchFamily="2" charset="-78"/>
              </a:rPr>
              <a:t>پیش‌بینی </a:t>
            </a:r>
            <a:r>
              <a:rPr lang="fa-IR" dirty="0">
                <a:cs typeface="B Mitra" panose="00000400000000000000" pitchFamily="2" charset="-78"/>
              </a:rPr>
              <a:t>کارشناسان این بود که </a:t>
            </a:r>
            <a:r>
              <a:rPr lang="fa-IR" dirty="0" smtClean="0">
                <a:cs typeface="B Mitra" panose="00000400000000000000" pitchFamily="2" charset="-78"/>
              </a:rPr>
              <a:t>علاوه‌ بر </a:t>
            </a:r>
            <a:r>
              <a:rPr lang="fa-IR" dirty="0">
                <a:cs typeface="B Mitra" panose="00000400000000000000" pitchFamily="2" charset="-78"/>
              </a:rPr>
              <a:t>نرخ ۴۲۰۰ تومانی دلار که </a:t>
            </a:r>
            <a:r>
              <a:rPr lang="fa-IR" dirty="0" smtClean="0">
                <a:cs typeface="B Mitra" panose="00000400000000000000" pitchFamily="2" charset="-78"/>
              </a:rPr>
              <a:t>به ‌منظور </a:t>
            </a:r>
            <a:r>
              <a:rPr lang="fa-IR" dirty="0">
                <a:cs typeface="B Mitra" panose="00000400000000000000" pitchFamily="2" charset="-78"/>
              </a:rPr>
              <a:t>تامین کالا‌‌های اساسی تخصیص می‌یابد، با راه‌اندازی و تعمیق بازار دوم و عرضه ارز صادرکنندگان بر مبنای عرضه و تقاضا و آزاد شدن سقف ورود ارز به این بازار، فاصله قیمتی بین بازار دوم (نیما) و بازار سوم (آزاد) کاهش و همگرایی میان این دو بازار </a:t>
            </a:r>
            <a:r>
              <a:rPr lang="fa-IR" dirty="0" smtClean="0">
                <a:cs typeface="B Mitra" panose="00000400000000000000" pitchFamily="2" charset="-78"/>
              </a:rPr>
              <a:t>به ‌وجود </a:t>
            </a:r>
            <a:r>
              <a:rPr lang="fa-IR" dirty="0">
                <a:cs typeface="B Mitra" panose="00000400000000000000" pitchFamily="2" charset="-78"/>
              </a:rPr>
              <a:t>آید. اما </a:t>
            </a:r>
            <a:r>
              <a:rPr lang="fa-IR" dirty="0" smtClean="0">
                <a:cs typeface="B Mitra" panose="00000400000000000000" pitchFamily="2" charset="-78"/>
              </a:rPr>
              <a:t>نه تنها </a:t>
            </a:r>
            <a:r>
              <a:rPr lang="fa-IR" dirty="0">
                <a:cs typeface="B Mitra" panose="00000400000000000000" pitchFamily="2" charset="-78"/>
              </a:rPr>
              <a:t>این اتفاق نیفتاد، بلکه روزانه یک نرخ ثابتی در بازار دوم کشف </a:t>
            </a:r>
            <a:r>
              <a:rPr lang="fa-IR" dirty="0" smtClean="0">
                <a:cs typeface="B Mitra" panose="00000400000000000000" pitchFamily="2" charset="-78"/>
              </a:rPr>
              <a:t>شد </a:t>
            </a:r>
            <a:r>
              <a:rPr lang="fa-IR" dirty="0">
                <a:cs typeface="B Mitra" panose="00000400000000000000" pitchFamily="2" charset="-78"/>
              </a:rPr>
              <a:t>و فاصله آن هر روز با قیمت‌‌‌های بازار سوم بیشتر می‌شود. تحلیلگران بر این باورند که علت پدید آمدن این فاصله قیمتی، تعیین دستوری قیمت در سامانه نیما </a:t>
            </a:r>
            <a:r>
              <a:rPr lang="fa-IR" dirty="0" smtClean="0">
                <a:cs typeface="B Mitra" panose="00000400000000000000" pitchFamily="2" charset="-78"/>
              </a:rPr>
              <a:t>است</a:t>
            </a:r>
          </a:p>
          <a:p>
            <a:pPr marL="742950" lvl="1" indent="-285750" algn="r" rtl="1">
              <a:buFont typeface="Arial" panose="020B0604020202020204" pitchFamily="34" charset="0"/>
              <a:buChar char="•"/>
            </a:pPr>
            <a:r>
              <a:rPr lang="fa-IR" dirty="0">
                <a:cs typeface="B Mitra" panose="00000400000000000000" pitchFamily="2" charset="-78"/>
              </a:rPr>
              <a:t>کشف عوامل گسل قیمتی در بازار دوم و سوم </a:t>
            </a:r>
            <a:r>
              <a:rPr lang="fa-IR" dirty="0" smtClean="0">
                <a:cs typeface="B Mitra" panose="00000400000000000000" pitchFamily="2" charset="-78"/>
              </a:rPr>
              <a:t>ارز با </a:t>
            </a:r>
            <a:r>
              <a:rPr lang="fa-IR" dirty="0" smtClean="0">
                <a:cs typeface="B Mitra" panose="00000400000000000000" pitchFamily="2" charset="-78"/>
                <a:hlinkClick r:id="rId3" action="ppaction://hlinkfile"/>
              </a:rPr>
              <a:t>اعتراف امیرحسین </a:t>
            </a:r>
            <a:r>
              <a:rPr lang="fa-IR" dirty="0">
                <a:cs typeface="B Mitra" panose="00000400000000000000" pitchFamily="2" charset="-78"/>
                <a:hlinkClick r:id="rId3" action="ppaction://hlinkfile"/>
              </a:rPr>
              <a:t>شکوهی </a:t>
            </a:r>
            <a:r>
              <a:rPr lang="fa-IR" dirty="0" smtClean="0">
                <a:cs typeface="B Mitra" panose="00000400000000000000" pitchFamily="2" charset="-78"/>
                <a:hlinkClick r:id="rId3" action="ppaction://hlinkfile"/>
              </a:rPr>
              <a:t>(مدیریت </a:t>
            </a:r>
            <a:r>
              <a:rPr lang="fa-IR" dirty="0">
                <a:cs typeface="B Mitra" panose="00000400000000000000" pitchFamily="2" charset="-78"/>
                <a:hlinkClick r:id="rId3" action="ppaction://hlinkfile"/>
              </a:rPr>
              <a:t>سامانه </a:t>
            </a:r>
            <a:r>
              <a:rPr lang="fa-IR" dirty="0" smtClean="0">
                <a:cs typeface="B Mitra" panose="00000400000000000000" pitchFamily="2" charset="-78"/>
                <a:hlinkClick r:id="rId3" action="ppaction://hlinkfile"/>
              </a:rPr>
              <a:t>نیما) </a:t>
            </a:r>
            <a:r>
              <a:rPr lang="fa-IR" dirty="0">
                <a:cs typeface="B Mitra" panose="00000400000000000000" pitchFamily="2" charset="-78"/>
              </a:rPr>
              <a:t>را بر عهده </a:t>
            </a:r>
            <a:r>
              <a:rPr lang="fa-IR" dirty="0" smtClean="0">
                <a:cs typeface="B Mitra" panose="00000400000000000000" pitchFamily="2" charset="-78"/>
              </a:rPr>
              <a:t>داشته و </a:t>
            </a:r>
            <a:r>
              <a:rPr lang="fa-IR" dirty="0">
                <a:cs typeface="B Mitra" panose="00000400000000000000" pitchFamily="2" charset="-78"/>
              </a:rPr>
              <a:t>مشاور بانک‌مرکزی </a:t>
            </a:r>
            <a:r>
              <a:rPr lang="fa-IR" dirty="0" smtClean="0">
                <a:cs typeface="B Mitra" panose="00000400000000000000" pitchFamily="2" charset="-78"/>
              </a:rPr>
              <a:t>است: </a:t>
            </a:r>
            <a:r>
              <a:rPr lang="fa-IR" dirty="0">
                <a:cs typeface="B Mitra" panose="00000400000000000000" pitchFamily="2" charset="-78"/>
              </a:rPr>
              <a:t>سامانه نیما هیچ محدودیتی برای عرضه و تقاضای ارز قائل نیست و هر کس می‌تواند ارز خود را با هر قیمتی در این سامانه عرضه کند. اما آنچه موجب محدودیت در بازار می‌شود، </a:t>
            </a:r>
            <a:r>
              <a:rPr lang="fa-IR" dirty="0" err="1">
                <a:cs typeface="B Mitra" panose="00000400000000000000" pitchFamily="2" charset="-78"/>
              </a:rPr>
              <a:t>نپذیرفتن</a:t>
            </a:r>
            <a:r>
              <a:rPr lang="fa-IR" dirty="0">
                <a:cs typeface="B Mitra" panose="00000400000000000000" pitchFamily="2" charset="-78"/>
              </a:rPr>
              <a:t> اصل آزادسازی در قیمت ارز است. او عنوان کرده است که دولت برای اینکه به اقشار مختلف جامعه فشار نیاید برای عرضه ارز </a:t>
            </a:r>
            <a:r>
              <a:rPr lang="fa-IR" dirty="0" err="1">
                <a:cs typeface="B Mitra" panose="00000400000000000000" pitchFamily="2" charset="-78"/>
              </a:rPr>
              <a:t>پتروشیمی</a:t>
            </a:r>
            <a:r>
              <a:rPr lang="fa-IR" dirty="0">
                <a:cs typeface="B Mitra" panose="00000400000000000000" pitchFamily="2" charset="-78"/>
              </a:rPr>
              <a:t>‌‌ها سقف قیمتی تعیین کرده است. از طرفی بالغ‌ بر ۷۰ درصد ارز موجود در سامانه نیما مربوط به </a:t>
            </a:r>
            <a:r>
              <a:rPr lang="fa-IR" dirty="0" err="1">
                <a:cs typeface="B Mitra" panose="00000400000000000000" pitchFamily="2" charset="-78"/>
              </a:rPr>
              <a:t>پتروشیمی</a:t>
            </a:r>
            <a:r>
              <a:rPr lang="fa-IR" dirty="0">
                <a:cs typeface="B Mitra" panose="00000400000000000000" pitchFamily="2" charset="-78"/>
              </a:rPr>
              <a:t>‌‌ها و ۳۰درصد دیگر به صادرکنندگان دیگر مربوط می‌شود</a:t>
            </a:r>
            <a:endParaRPr lang="fa-IR" dirty="0" smtClean="0">
              <a:cs typeface="B Mitra" panose="00000400000000000000" pitchFamily="2" charset="-78"/>
            </a:endParaRPr>
          </a:p>
          <a:p>
            <a:pPr marL="742950" lvl="1" indent="-285750" algn="r" rtl="1">
              <a:buFont typeface="Courier New" panose="02070309020205020404" pitchFamily="49" charset="0"/>
              <a:buChar char="o"/>
            </a:pPr>
            <a:r>
              <a:rPr lang="fa-IR" dirty="0" smtClean="0">
                <a:cs typeface="B Mitra" panose="00000400000000000000" pitchFamily="2" charset="-78"/>
                <a:hlinkClick r:id="rId4" action="ppaction://hlinkfile"/>
              </a:rPr>
              <a:t>تضمین بانک مرکزی به عدم مداخله و انتشار </a:t>
            </a:r>
            <a:r>
              <a:rPr lang="fa-IR" dirty="0">
                <a:cs typeface="B Mitra" panose="00000400000000000000" pitchFamily="2" charset="-78"/>
                <a:hlinkClick r:id="rId4" action="ppaction://hlinkfile"/>
              </a:rPr>
              <a:t>اوراق مشارکت ارزی و اجرای عملیات بازار باز </a:t>
            </a:r>
            <a:r>
              <a:rPr lang="fa-IR" dirty="0" smtClean="0">
                <a:cs typeface="B Mitra" panose="00000400000000000000" pitchFamily="2" charset="-78"/>
                <a:hlinkClick r:id="rId4" action="ppaction://hlinkfile"/>
              </a:rPr>
              <a:t>در مصوبه 13970711</a:t>
            </a:r>
            <a:endParaRPr lang="fa-IR" dirty="0" smtClean="0">
              <a:cs typeface="B Mitra" panose="00000400000000000000" pitchFamily="2" charset="-78"/>
            </a:endParaRPr>
          </a:p>
          <a:p>
            <a:pPr marL="742950" lvl="1" indent="-285750" algn="r" rtl="1">
              <a:buFont typeface="Courier New" panose="02070309020205020404" pitchFamily="49" charset="0"/>
              <a:buChar char="o"/>
            </a:pPr>
            <a:r>
              <a:rPr lang="fa-IR" dirty="0" smtClean="0">
                <a:cs typeface="B Mitra" panose="00000400000000000000" pitchFamily="2" charset="-78"/>
              </a:rPr>
              <a:t>تصمیم </a:t>
            </a:r>
            <a:r>
              <a:rPr lang="fa-IR" dirty="0">
                <a:cs typeface="B Mitra" panose="00000400000000000000" pitchFamily="2" charset="-78"/>
              </a:rPr>
              <a:t>جدید دولت درباره ارز مبنای محاسبه قیمت خوراک </a:t>
            </a:r>
            <a:r>
              <a:rPr lang="fa-IR" dirty="0" err="1" smtClean="0">
                <a:cs typeface="B Mitra" panose="00000400000000000000" pitchFamily="2" charset="-78"/>
              </a:rPr>
              <a:t>پتروشیمی‌ها</a:t>
            </a:r>
            <a:r>
              <a:rPr lang="fa-IR" dirty="0" smtClean="0">
                <a:cs typeface="B Mitra" panose="00000400000000000000" pitchFamily="2" charset="-78"/>
              </a:rPr>
              <a:t> و حذف خوراک ارزان که به نوعی واکنشی به واقعیت‌های صحنه بازار ارز بود (13970625)</a:t>
            </a:r>
            <a:br>
              <a:rPr lang="fa-IR" dirty="0" smtClean="0">
                <a:cs typeface="B Mitra" panose="00000400000000000000" pitchFamily="2" charset="-78"/>
              </a:rPr>
            </a:br>
            <a:r>
              <a:rPr lang="fa-IR" dirty="0" smtClean="0">
                <a:cs typeface="B Mitra" panose="00000400000000000000" pitchFamily="2" charset="-78"/>
              </a:rPr>
              <a:t/>
            </a:r>
            <a:br>
              <a:rPr lang="fa-IR" dirty="0" smtClean="0">
                <a:cs typeface="B Mitra" panose="00000400000000000000" pitchFamily="2" charset="-78"/>
              </a:rPr>
            </a:br>
            <a:endParaRPr lang="fa-IR" dirty="0" smtClean="0">
              <a:cs typeface="B Mitra" panose="00000400000000000000" pitchFamily="2" charset="-78"/>
            </a:endParaRPr>
          </a:p>
          <a:p>
            <a:pPr marL="742950" lvl="1" indent="-285750" algn="r" rtl="1">
              <a:buFont typeface="Courier New" panose="02070309020205020404" pitchFamily="49" charset="0"/>
              <a:buChar char="o"/>
            </a:pPr>
            <a:r>
              <a:rPr lang="fa-IR" dirty="0" smtClean="0">
                <a:cs typeface="B Mitra" panose="00000400000000000000" pitchFamily="2" charset="-78"/>
              </a:rPr>
              <a:t>دولت هنوز موفق به بازارسازی صحیح ارزی به دلایل </a:t>
            </a:r>
            <a:r>
              <a:rPr lang="fa-IR" dirty="0" err="1" smtClean="0">
                <a:cs typeface="B Mitra" panose="00000400000000000000" pitchFamily="2" charset="-78"/>
              </a:rPr>
              <a:t>پیش‌گفته</a:t>
            </a:r>
            <a:r>
              <a:rPr lang="fa-IR" dirty="0" smtClean="0">
                <a:cs typeface="B Mitra" panose="00000400000000000000" pitchFamily="2" charset="-78"/>
              </a:rPr>
              <a:t> نشده است ضمن اینکه بیشترین میزان خرج را از منابع ارزی کشور کرده و رانت گسترده‌ای را در اختیار افراد خاص قرار داده است. باید این فرمایش رئیس‌جمهور در دیدار با اقتصاددانان را بیشتر واکنشی از موضع ضعف تلقی کرد که </a:t>
            </a:r>
            <a:r>
              <a:rPr lang="fa-IR" b="1" dirty="0" smtClean="0">
                <a:cs typeface="B Mitra" panose="00000400000000000000" pitchFamily="2" charset="-78"/>
              </a:rPr>
              <a:t>دولت می‌تواند اگر بخواهد!!!</a:t>
            </a:r>
            <a:endParaRPr lang="fa-IR" b="1" dirty="0">
              <a:cs typeface="B Mitra" panose="00000400000000000000" pitchFamily="2" charset="-78"/>
            </a:endParaRPr>
          </a:p>
        </p:txBody>
      </p:sp>
    </p:spTree>
    <p:extLst>
      <p:ext uri="{BB962C8B-B14F-4D97-AF65-F5344CB8AC3E}">
        <p14:creationId xmlns:p14="http://schemas.microsoft.com/office/powerpoint/2010/main" val="2861915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21124" y="2615363"/>
            <a:ext cx="9362364" cy="1077218"/>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1- روند </a:t>
            </a:r>
            <a:r>
              <a:rPr lang="fa-IR" sz="3600" b="1" dirty="0">
                <a:solidFill>
                  <a:srgbClr val="0033CC"/>
                </a:solidFill>
                <a:cs typeface="B Nazanin" panose="00000400000000000000" pitchFamily="2" charset="-78"/>
              </a:rPr>
              <a:t>سیاست‌های ده‌گانه پولی، ارزی و تجاری </a:t>
            </a:r>
            <a:r>
              <a:rPr lang="en-US" sz="3600" b="1" dirty="0" smtClean="0">
                <a:solidFill>
                  <a:srgbClr val="0033CC"/>
                </a:solidFill>
                <a:cs typeface="B Nazanin" panose="00000400000000000000" pitchFamily="2" charset="-78"/>
              </a:rPr>
              <a:t/>
            </a:r>
            <a:br>
              <a:rPr lang="en-US" sz="3600" b="1" dirty="0" smtClean="0">
                <a:solidFill>
                  <a:srgbClr val="0033CC"/>
                </a:solidFill>
                <a:cs typeface="B Nazanin" panose="00000400000000000000" pitchFamily="2" charset="-78"/>
              </a:rPr>
            </a:br>
            <a:r>
              <a:rPr lang="fa-IR" sz="2800" b="1" dirty="0" smtClean="0">
                <a:solidFill>
                  <a:srgbClr val="0033CC"/>
                </a:solidFill>
                <a:cs typeface="B Nazanin" panose="00000400000000000000" pitchFamily="2" charset="-78"/>
              </a:rPr>
              <a:t>از </a:t>
            </a:r>
            <a:r>
              <a:rPr lang="fa-IR" sz="2800" b="1" dirty="0">
                <a:solidFill>
                  <a:srgbClr val="0033CC"/>
                </a:solidFill>
                <a:cs typeface="B Nazanin" panose="00000400000000000000" pitchFamily="2" charset="-78"/>
              </a:rPr>
              <a:t>ابتدای شهریور 1396 تا ابتدای مهرماه 1397</a:t>
            </a:r>
            <a:endParaRPr lang="fa-IR" sz="3600" b="1" dirty="0">
              <a:solidFill>
                <a:srgbClr val="0033CC"/>
              </a:solidFill>
              <a:cs typeface="B Nazanin" panose="00000400000000000000" pitchFamily="2" charset="-78"/>
            </a:endParaRPr>
          </a:p>
        </p:txBody>
      </p:sp>
    </p:spTree>
    <p:extLst>
      <p:ext uri="{BB962C8B-B14F-4D97-AF65-F5344CB8AC3E}">
        <p14:creationId xmlns:p14="http://schemas.microsoft.com/office/powerpoint/2010/main" val="1133250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0308" y="2629011"/>
            <a:ext cx="9362364" cy="646331"/>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4-آمارها </a:t>
            </a:r>
            <a:r>
              <a:rPr lang="fa-IR" sz="3600" b="1" dirty="0">
                <a:solidFill>
                  <a:srgbClr val="0033CC"/>
                </a:solidFill>
                <a:cs typeface="B Nazanin" panose="00000400000000000000" pitchFamily="2" charset="-78"/>
              </a:rPr>
              <a:t>و </a:t>
            </a:r>
            <a:r>
              <a:rPr lang="fa-IR" sz="3600" b="1" dirty="0" smtClean="0">
                <a:solidFill>
                  <a:srgbClr val="0033CC"/>
                </a:solidFill>
                <a:cs typeface="B Nazanin" panose="00000400000000000000" pitchFamily="2" charset="-78"/>
              </a:rPr>
              <a:t>روندها</a:t>
            </a:r>
            <a:endParaRPr lang="fa-IR" sz="3600" b="1" dirty="0">
              <a:solidFill>
                <a:srgbClr val="0033CC"/>
              </a:solidFill>
              <a:cs typeface="B Nazanin" panose="00000400000000000000" pitchFamily="2" charset="-78"/>
            </a:endParaRPr>
          </a:p>
        </p:txBody>
      </p:sp>
    </p:spTree>
    <p:extLst>
      <p:ext uri="{BB962C8B-B14F-4D97-AF65-F5344CB8AC3E}">
        <p14:creationId xmlns:p14="http://schemas.microsoft.com/office/powerpoint/2010/main" val="400653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5022" y="213599"/>
            <a:ext cx="3204723"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مقایسه نظام اولویت‌بندی قدیم و جدید</a:t>
            </a:r>
            <a:endParaRPr lang="en-US" b="1" dirty="0">
              <a:solidFill>
                <a:srgbClr val="FF0000"/>
              </a:solidFill>
              <a:latin typeface="IPT Mitra" panose="00000400000000000000" pitchFamily="2" charset="2"/>
              <a:cs typeface="B Nazanin" panose="00000400000000000000" pitchFamily="2" charset="-78"/>
            </a:endParaRPr>
          </a:p>
        </p:txBody>
      </p:sp>
      <p:sp>
        <p:nvSpPr>
          <p:cNvPr id="4" name="Rectangle 3"/>
          <p:cNvSpPr/>
          <p:nvPr/>
        </p:nvSpPr>
        <p:spPr>
          <a:xfrm>
            <a:off x="10222775" y="5717570"/>
            <a:ext cx="1824538" cy="369332"/>
          </a:xfrm>
          <a:prstGeom prst="rect">
            <a:avLst/>
          </a:prstGeom>
        </p:spPr>
        <p:txBody>
          <a:bodyPr wrap="none">
            <a:spAutoFit/>
          </a:bodyPr>
          <a:lstStyle/>
          <a:p>
            <a:r>
              <a:rPr lang="fa-IR" b="1" dirty="0" smtClean="0">
                <a:latin typeface="IPT Mitra" panose="00000400000000000000" pitchFamily="2" charset="2"/>
                <a:cs typeface="B Nazanin" panose="00000400000000000000" pitchFamily="2" charset="-78"/>
                <a:hlinkClick r:id="rId2" action="ppaction://hlinkfile"/>
              </a:rPr>
              <a:t>ابلاغیه</a:t>
            </a:r>
            <a:r>
              <a:rPr lang="fa-IR" b="1" dirty="0">
                <a:latin typeface="IPT Mitra" panose="00000400000000000000" pitchFamily="2" charset="2"/>
                <a:cs typeface="B Nazanin" panose="00000400000000000000" pitchFamily="2" charset="-78"/>
              </a:rPr>
              <a:t> 1- 13970710</a:t>
            </a:r>
            <a:endParaRPr lang="en-US" dirty="0"/>
          </a:p>
        </p:txBody>
      </p:sp>
      <p:sp>
        <p:nvSpPr>
          <p:cNvPr id="5" name="Rectangle 4"/>
          <p:cNvSpPr/>
          <p:nvPr/>
        </p:nvSpPr>
        <p:spPr>
          <a:xfrm>
            <a:off x="10173883" y="6086902"/>
            <a:ext cx="1922321" cy="369332"/>
          </a:xfrm>
          <a:prstGeom prst="rect">
            <a:avLst/>
          </a:prstGeom>
        </p:spPr>
        <p:txBody>
          <a:bodyPr wrap="none">
            <a:spAutoFit/>
          </a:bodyPr>
          <a:lstStyle/>
          <a:p>
            <a:r>
              <a:rPr lang="fa-IR" b="1" dirty="0" smtClean="0">
                <a:latin typeface="IPT Mitra" panose="00000400000000000000" pitchFamily="2" charset="2"/>
                <a:cs typeface="B Nazanin" panose="00000400000000000000" pitchFamily="2" charset="-78"/>
                <a:hlinkClick r:id="rId3" action="ppaction://hlinkfile"/>
              </a:rPr>
              <a:t>ابلاغیه</a:t>
            </a:r>
            <a:r>
              <a:rPr lang="fa-IR" b="1" dirty="0">
                <a:latin typeface="IPT Mitra" panose="00000400000000000000" pitchFamily="2" charset="2"/>
                <a:cs typeface="B Nazanin" panose="00000400000000000000" pitchFamily="2" charset="-78"/>
              </a:rPr>
              <a:t> 2- 13970724</a:t>
            </a:r>
            <a:endParaRPr lang="en-US" dirty="0"/>
          </a:p>
        </p:txBody>
      </p:sp>
      <p:sp>
        <p:nvSpPr>
          <p:cNvPr id="6" name="Rectangle 5"/>
          <p:cNvSpPr/>
          <p:nvPr/>
        </p:nvSpPr>
        <p:spPr>
          <a:xfrm>
            <a:off x="10161059" y="6456234"/>
            <a:ext cx="1935145" cy="369332"/>
          </a:xfrm>
          <a:prstGeom prst="rect">
            <a:avLst/>
          </a:prstGeom>
        </p:spPr>
        <p:txBody>
          <a:bodyPr wrap="none">
            <a:spAutoFit/>
          </a:bodyPr>
          <a:lstStyle/>
          <a:p>
            <a:r>
              <a:rPr lang="fa-IR" b="1" dirty="0" smtClean="0">
                <a:latin typeface="IPT Mitra" panose="00000400000000000000" pitchFamily="2" charset="2"/>
                <a:cs typeface="B Nazanin" panose="00000400000000000000" pitchFamily="2" charset="-78"/>
                <a:hlinkClick r:id="rId4" action="ppaction://hlinkfile"/>
              </a:rPr>
              <a:t>ابلاغیه</a:t>
            </a:r>
            <a:r>
              <a:rPr lang="fa-IR" b="1" dirty="0">
                <a:latin typeface="IPT Mitra" panose="00000400000000000000" pitchFamily="2" charset="2"/>
                <a:cs typeface="B Nazanin" panose="00000400000000000000" pitchFamily="2" charset="-78"/>
              </a:rPr>
              <a:t> 3- 13970729</a:t>
            </a:r>
            <a:endParaRPr lang="en-US" dirty="0"/>
          </a:p>
        </p:txBody>
      </p:sp>
      <p:pic>
        <p:nvPicPr>
          <p:cNvPr id="7" name="Picture 6"/>
          <p:cNvPicPr>
            <a:picLocks noChangeAspect="1"/>
          </p:cNvPicPr>
          <p:nvPr/>
        </p:nvPicPr>
        <p:blipFill>
          <a:blip r:embed="rId5"/>
          <a:stretch>
            <a:fillRect/>
          </a:stretch>
        </p:blipFill>
        <p:spPr>
          <a:xfrm>
            <a:off x="2219238" y="663975"/>
            <a:ext cx="6854129" cy="5053595"/>
          </a:xfrm>
          <a:prstGeom prst="rect">
            <a:avLst/>
          </a:prstGeom>
        </p:spPr>
      </p:pic>
    </p:spTree>
    <p:extLst>
      <p:ext uri="{BB962C8B-B14F-4D97-AF65-F5344CB8AC3E}">
        <p14:creationId xmlns:p14="http://schemas.microsoft.com/office/powerpoint/2010/main" val="2366699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9673"/>
            <a:ext cx="12170388" cy="3898327"/>
          </a:xfrm>
          <a:prstGeom prst="rect">
            <a:avLst/>
          </a:prstGeom>
        </p:spPr>
      </p:pic>
      <p:sp>
        <p:nvSpPr>
          <p:cNvPr id="8" name="Rectangle 7"/>
          <p:cNvSpPr/>
          <p:nvPr/>
        </p:nvSpPr>
        <p:spPr>
          <a:xfrm>
            <a:off x="3609195" y="350076"/>
            <a:ext cx="4951997"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تخصیص و تامین ارز بر اساس نظام چهار اولویت فعلی (درصد)</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4061850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49978"/>
            <a:ext cx="12211121" cy="3908022"/>
          </a:xfrm>
          <a:prstGeom prst="rect">
            <a:avLst/>
          </a:prstGeom>
        </p:spPr>
      </p:pic>
      <p:sp>
        <p:nvSpPr>
          <p:cNvPr id="6" name="Rectangle 5"/>
          <p:cNvSpPr/>
          <p:nvPr/>
        </p:nvSpPr>
        <p:spPr>
          <a:xfrm>
            <a:off x="3054611" y="322781"/>
            <a:ext cx="5759910"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تخصیص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216144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5261"/>
            <a:ext cx="12130852" cy="4112739"/>
          </a:xfrm>
          <a:prstGeom prst="rect">
            <a:avLst/>
          </a:prstGeom>
        </p:spPr>
      </p:pic>
      <p:sp>
        <p:nvSpPr>
          <p:cNvPr id="3" name="Rectangle 2"/>
          <p:cNvSpPr/>
          <p:nvPr/>
        </p:nvSpPr>
        <p:spPr>
          <a:xfrm>
            <a:off x="2452898" y="486554"/>
            <a:ext cx="7225056"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تخصیص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قالب چهار گروه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2983003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6" y="1489667"/>
            <a:ext cx="12170344" cy="5368333"/>
          </a:xfrm>
          <a:prstGeom prst="rect">
            <a:avLst/>
          </a:prstGeom>
        </p:spPr>
      </p:pic>
      <p:sp>
        <p:nvSpPr>
          <p:cNvPr id="3" name="Rectangle 2"/>
          <p:cNvSpPr/>
          <p:nvPr/>
        </p:nvSpPr>
        <p:spPr>
          <a:xfrm>
            <a:off x="2339240" y="472906"/>
            <a:ext cx="7925568"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تخصیص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قالب چهار بسته سیاستی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957436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0365"/>
            <a:ext cx="12209443" cy="5337635"/>
          </a:xfrm>
          <a:prstGeom prst="rect">
            <a:avLst/>
          </a:prstGeom>
        </p:spPr>
      </p:pic>
      <p:sp>
        <p:nvSpPr>
          <p:cNvPr id="3" name="Rectangle 2"/>
          <p:cNvSpPr/>
          <p:nvPr/>
        </p:nvSpPr>
        <p:spPr>
          <a:xfrm>
            <a:off x="1492252" y="513849"/>
            <a:ext cx="10025501"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تخصیص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قالب چهار بسته سیاستی و چهار گروه اصلی در شش ماه اول سال جاری (دلار و درصد)</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3246267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32980"/>
            <a:ext cx="12206445" cy="4025020"/>
          </a:xfrm>
          <a:prstGeom prst="rect">
            <a:avLst/>
          </a:prstGeom>
        </p:spPr>
      </p:pic>
      <p:sp>
        <p:nvSpPr>
          <p:cNvPr id="3" name="Rectangle 2"/>
          <p:cNvSpPr/>
          <p:nvPr/>
        </p:nvSpPr>
        <p:spPr>
          <a:xfrm>
            <a:off x="3792387" y="595736"/>
            <a:ext cx="5503430"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تامین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1704101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723"/>
            <a:ext cx="12170325" cy="4251278"/>
          </a:xfrm>
          <a:prstGeom prst="rect">
            <a:avLst/>
          </a:prstGeom>
        </p:spPr>
      </p:pic>
      <p:sp>
        <p:nvSpPr>
          <p:cNvPr id="3" name="Rectangle 2"/>
          <p:cNvSpPr/>
          <p:nvPr/>
        </p:nvSpPr>
        <p:spPr>
          <a:xfrm>
            <a:off x="2921376" y="636679"/>
            <a:ext cx="7002238"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تامین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قالب چهار گروه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2472219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604"/>
            <a:ext cx="12192000" cy="5886396"/>
          </a:xfrm>
          <a:prstGeom prst="rect">
            <a:avLst/>
          </a:prstGeom>
        </p:spPr>
      </p:pic>
      <p:sp>
        <p:nvSpPr>
          <p:cNvPr id="4" name="Rectangle 3"/>
          <p:cNvSpPr/>
          <p:nvPr/>
        </p:nvSpPr>
        <p:spPr>
          <a:xfrm>
            <a:off x="2823036" y="213599"/>
            <a:ext cx="7250703"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تامین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a:t>
            </a:r>
            <a:r>
              <a:rPr lang="fa-IR" b="1" dirty="0" err="1" smtClean="0">
                <a:latin typeface="IPT Mitra" panose="00000400000000000000" pitchFamily="2" charset="2"/>
                <a:cs typeface="B Nazanin" panose="00000400000000000000" pitchFamily="2" charset="-78"/>
              </a:rPr>
              <a:t>بسته‌های</a:t>
            </a:r>
            <a:r>
              <a:rPr lang="fa-IR" b="1" dirty="0" smtClean="0">
                <a:latin typeface="IPT Mitra" panose="00000400000000000000" pitchFamily="2" charset="2"/>
                <a:cs typeface="B Nazanin" panose="00000400000000000000" pitchFamily="2" charset="-78"/>
              </a:rPr>
              <a:t> چهارگانه در شش ماه اول سال جاری (دلار)</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264603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2820"/>
            <a:ext cx="8120418" cy="5909811"/>
          </a:xfrm>
          <a:prstGeom prst="rect">
            <a:avLst/>
          </a:prstGeom>
        </p:spPr>
      </p:pic>
      <p:pic>
        <p:nvPicPr>
          <p:cNvPr id="6" name="Picture 5"/>
          <p:cNvPicPr>
            <a:picLocks noChangeAspect="1"/>
          </p:cNvPicPr>
          <p:nvPr/>
        </p:nvPicPr>
        <p:blipFill>
          <a:blip r:embed="rId3"/>
          <a:stretch>
            <a:fillRect/>
          </a:stretch>
        </p:blipFill>
        <p:spPr>
          <a:xfrm>
            <a:off x="8120418" y="2333768"/>
            <a:ext cx="4061529" cy="2975212"/>
          </a:xfrm>
          <a:prstGeom prst="rect">
            <a:avLst/>
          </a:prstGeom>
        </p:spPr>
      </p:pic>
      <p:sp>
        <p:nvSpPr>
          <p:cNvPr id="7" name="Rectangle 6"/>
          <p:cNvSpPr/>
          <p:nvPr/>
        </p:nvSpPr>
        <p:spPr>
          <a:xfrm>
            <a:off x="327548" y="35932"/>
            <a:ext cx="11829899" cy="492443"/>
          </a:xfrm>
          <a:prstGeom prst="rect">
            <a:avLst/>
          </a:prstGeom>
        </p:spPr>
        <p:txBody>
          <a:bodyPr wrap="square">
            <a:spAutoFit/>
          </a:bodyPr>
          <a:lstStyle/>
          <a:p>
            <a:pPr algn="r" rtl="1"/>
            <a:r>
              <a:rPr lang="fa-IR" sz="2600" b="1" dirty="0">
                <a:cs typeface="B Titr" panose="00000700000000000000" pitchFamily="2" charset="-78"/>
              </a:rPr>
              <a:t>روند سیاست‌های ده‌گانه پولی، ارزی و تجاری از ابتدای شهریور 1396 تا ابتدای مهرماه 1397</a:t>
            </a:r>
          </a:p>
        </p:txBody>
      </p:sp>
    </p:spTree>
    <p:extLst>
      <p:ext uri="{BB962C8B-B14F-4D97-AF65-F5344CB8AC3E}">
        <p14:creationId xmlns:p14="http://schemas.microsoft.com/office/powerpoint/2010/main" val="3273578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4006"/>
            <a:ext cx="12192000" cy="5833994"/>
          </a:xfrm>
          <a:prstGeom prst="rect">
            <a:avLst/>
          </a:prstGeom>
        </p:spPr>
      </p:pic>
      <p:sp>
        <p:nvSpPr>
          <p:cNvPr id="3" name="Rectangle 2"/>
          <p:cNvSpPr/>
          <p:nvPr/>
        </p:nvSpPr>
        <p:spPr>
          <a:xfrm>
            <a:off x="1625458" y="240894"/>
            <a:ext cx="9349034" cy="369332"/>
          </a:xfrm>
          <a:prstGeom prst="rect">
            <a:avLst/>
          </a:prstGeom>
        </p:spPr>
        <p:txBody>
          <a:bodyPr wrap="none">
            <a:spAutoFit/>
          </a:bodyPr>
          <a:lstStyle/>
          <a:p>
            <a:pPr algn="r" rtl="1"/>
            <a:r>
              <a:rPr lang="fa-IR" b="1" dirty="0" smtClean="0">
                <a:latin typeface="IPT Mitra" panose="00000400000000000000" pitchFamily="2" charset="2"/>
                <a:cs typeface="B Nazanin" panose="00000400000000000000" pitchFamily="2" charset="-78"/>
              </a:rPr>
              <a:t>تامین ارز بر اساس نظام ده </a:t>
            </a:r>
            <a:r>
              <a:rPr lang="fa-IR" b="1" dirty="0" err="1" smtClean="0">
                <a:latin typeface="IPT Mitra" panose="00000400000000000000" pitchFamily="2" charset="2"/>
                <a:cs typeface="B Nazanin" panose="00000400000000000000" pitchFamily="2" charset="-78"/>
              </a:rPr>
              <a:t>اولویتی</a:t>
            </a:r>
            <a:r>
              <a:rPr lang="fa-IR" b="1" dirty="0" smtClean="0">
                <a:latin typeface="IPT Mitra" panose="00000400000000000000" pitchFamily="2" charset="2"/>
                <a:cs typeface="B Nazanin" panose="00000400000000000000" pitchFamily="2" charset="-78"/>
              </a:rPr>
              <a:t> در </a:t>
            </a:r>
            <a:r>
              <a:rPr lang="fa-IR" b="1" dirty="0" err="1" smtClean="0">
                <a:latin typeface="IPT Mitra" panose="00000400000000000000" pitchFamily="2" charset="2"/>
                <a:cs typeface="B Nazanin" panose="00000400000000000000" pitchFamily="2" charset="-78"/>
              </a:rPr>
              <a:t>بسته‌های</a:t>
            </a:r>
            <a:r>
              <a:rPr lang="fa-IR" b="1" dirty="0" smtClean="0">
                <a:latin typeface="IPT Mitra" panose="00000400000000000000" pitchFamily="2" charset="2"/>
                <a:cs typeface="B Nazanin" panose="00000400000000000000" pitchFamily="2" charset="-78"/>
              </a:rPr>
              <a:t> چهارگانه در قالب چهار گروه در شش ماه اول سال جاری (دلار و درصد)</a:t>
            </a:r>
            <a:endParaRPr lang="en-US" b="1" dirty="0">
              <a:solidFill>
                <a:srgbClr val="FF0000"/>
              </a:solidFill>
              <a:latin typeface="IPT Mitra" panose="00000400000000000000" pitchFamily="2" charset="2"/>
              <a:cs typeface="B Nazanin" panose="00000400000000000000" pitchFamily="2" charset="-78"/>
            </a:endParaRPr>
          </a:p>
        </p:txBody>
      </p:sp>
    </p:spTree>
    <p:extLst>
      <p:ext uri="{BB962C8B-B14F-4D97-AF65-F5344CB8AC3E}">
        <p14:creationId xmlns:p14="http://schemas.microsoft.com/office/powerpoint/2010/main" val="1981975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939" y="1376491"/>
            <a:ext cx="5094419" cy="3707574"/>
          </a:xfrm>
          <a:prstGeom prst="rect">
            <a:avLst/>
          </a:prstGeom>
        </p:spPr>
      </p:pic>
      <p:pic>
        <p:nvPicPr>
          <p:cNvPr id="5" name="Picture 4"/>
          <p:cNvPicPr>
            <a:picLocks noChangeAspect="1"/>
          </p:cNvPicPr>
          <p:nvPr/>
        </p:nvPicPr>
        <p:blipFill>
          <a:blip r:embed="rId3"/>
          <a:stretch>
            <a:fillRect/>
          </a:stretch>
        </p:blipFill>
        <p:spPr>
          <a:xfrm>
            <a:off x="1251115" y="1388365"/>
            <a:ext cx="5076825" cy="3695700"/>
          </a:xfrm>
          <a:prstGeom prst="rect">
            <a:avLst/>
          </a:prstGeom>
        </p:spPr>
      </p:pic>
    </p:spTree>
    <p:extLst>
      <p:ext uri="{BB962C8B-B14F-4D97-AF65-F5344CB8AC3E}">
        <p14:creationId xmlns:p14="http://schemas.microsoft.com/office/powerpoint/2010/main" val="3776766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0308" y="2629011"/>
            <a:ext cx="9362364" cy="1200329"/>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5- جمع‌بندی</a:t>
            </a:r>
            <a:r>
              <a:rPr lang="fa-IR" sz="3600" b="1" dirty="0">
                <a:solidFill>
                  <a:srgbClr val="0033CC"/>
                </a:solidFill>
                <a:cs typeface="B Nazanin" panose="00000400000000000000" pitchFamily="2" charset="-78"/>
              </a:rPr>
              <a:t>: </a:t>
            </a:r>
            <a:r>
              <a:rPr lang="fa-IR" sz="3600" b="1" dirty="0" smtClean="0">
                <a:solidFill>
                  <a:srgbClr val="0033CC"/>
                </a:solidFill>
                <a:cs typeface="B Nazanin" panose="00000400000000000000" pitchFamily="2" charset="-78"/>
              </a:rPr>
              <a:t>نگاهی به رویکردهای نادرست ارزی و تجاری، </a:t>
            </a:r>
            <a:br>
              <a:rPr lang="fa-IR" sz="3600" b="1" dirty="0" smtClean="0">
                <a:solidFill>
                  <a:srgbClr val="0033CC"/>
                </a:solidFill>
                <a:cs typeface="B Nazanin" panose="00000400000000000000" pitchFamily="2" charset="-78"/>
              </a:rPr>
            </a:br>
            <a:r>
              <a:rPr lang="fa-IR" sz="3600" b="1" dirty="0" smtClean="0">
                <a:solidFill>
                  <a:srgbClr val="0033CC"/>
                </a:solidFill>
                <a:cs typeface="B Nazanin" panose="00000400000000000000" pitchFamily="2" charset="-78"/>
              </a:rPr>
              <a:t>چه باید کرد؟</a:t>
            </a:r>
            <a:endParaRPr lang="fa-IR" sz="3600" b="1" dirty="0">
              <a:solidFill>
                <a:srgbClr val="0033CC"/>
              </a:solidFill>
              <a:cs typeface="B Nazanin" panose="00000400000000000000" pitchFamily="2" charset="-78"/>
            </a:endParaRPr>
          </a:p>
        </p:txBody>
      </p:sp>
    </p:spTree>
    <p:extLst>
      <p:ext uri="{BB962C8B-B14F-4D97-AF65-F5344CB8AC3E}">
        <p14:creationId xmlns:p14="http://schemas.microsoft.com/office/powerpoint/2010/main" val="784157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جمع‌بندی: راهبردهای غلط </a:t>
            </a:r>
            <a:r>
              <a:rPr lang="fa-IR" sz="2600" b="1" dirty="0" smtClean="0">
                <a:cs typeface="B Titr" panose="00000700000000000000" pitchFamily="2" charset="-78"/>
              </a:rPr>
              <a:t>پولی و ارزی اتخاذ شده</a:t>
            </a:r>
            <a:endParaRPr lang="fa-IR" sz="2600" b="1" dirty="0">
              <a:cs typeface="B Titr" panose="00000700000000000000" pitchFamily="2" charset="-78"/>
            </a:endParaRPr>
          </a:p>
        </p:txBody>
      </p:sp>
      <p:sp>
        <p:nvSpPr>
          <p:cNvPr id="2" name="Rectangle 1"/>
          <p:cNvSpPr/>
          <p:nvPr/>
        </p:nvSpPr>
        <p:spPr>
          <a:xfrm>
            <a:off x="232010" y="1588789"/>
            <a:ext cx="11829899" cy="2862322"/>
          </a:xfrm>
          <a:prstGeom prst="rect">
            <a:avLst/>
          </a:prstGeom>
          <a:noFill/>
        </p:spPr>
        <p:txBody>
          <a:bodyPr wrap="square">
            <a:spAutoFit/>
          </a:bodyPr>
          <a:lstStyle/>
          <a:p>
            <a:pPr marL="285750" lvl="0" indent="-285750" algn="r" rtl="1">
              <a:buFont typeface="Wingdings" panose="05000000000000000000" pitchFamily="2" charset="2"/>
              <a:buChar char="§"/>
            </a:pPr>
            <a:r>
              <a:rPr lang="fa-IR" dirty="0" smtClean="0">
                <a:cs typeface="B Nazanin" panose="00000400000000000000" pitchFamily="2" charset="-78"/>
              </a:rPr>
              <a:t>اخذ </a:t>
            </a:r>
            <a:r>
              <a:rPr lang="fa-IR" dirty="0">
                <a:cs typeface="B Nazanin" panose="00000400000000000000" pitchFamily="2" charset="-78"/>
              </a:rPr>
              <a:t>تصمیمات نامناسب در شرایط اضطراب و هیجان</a:t>
            </a:r>
            <a:endParaRPr lang="en-US" sz="2400" dirty="0">
              <a:cs typeface="B Nazanin" panose="00000400000000000000" pitchFamily="2" charset="-78"/>
            </a:endParaRPr>
          </a:p>
          <a:p>
            <a:pPr marL="285750" lvl="0" indent="-285750" algn="r" rtl="1">
              <a:buFont typeface="Wingdings" panose="05000000000000000000" pitchFamily="2" charset="2"/>
              <a:buChar char="§"/>
            </a:pPr>
            <a:r>
              <a:rPr lang="fa-IR" dirty="0">
                <a:cs typeface="B Nazanin" panose="00000400000000000000" pitchFamily="2" charset="-78"/>
              </a:rPr>
              <a:t>اداره تک محوری اقتصاد کشور (ارز محوری و عدم توجه به تولید)</a:t>
            </a:r>
            <a:endParaRPr lang="en-US" sz="2400" dirty="0">
              <a:cs typeface="B Nazanin" panose="00000400000000000000" pitchFamily="2" charset="-78"/>
            </a:endParaRPr>
          </a:p>
          <a:p>
            <a:pPr marL="285750" lvl="0" indent="-285750" algn="r" rtl="1">
              <a:buFont typeface="Wingdings" panose="05000000000000000000" pitchFamily="2" charset="2"/>
              <a:buChar char="§"/>
            </a:pPr>
            <a:r>
              <a:rPr lang="fa-IR" dirty="0">
                <a:cs typeface="B Nazanin" panose="00000400000000000000" pitchFamily="2" charset="-78"/>
              </a:rPr>
              <a:t>ورود طبقه مدیران ارشد بازرگان و </a:t>
            </a:r>
            <a:r>
              <a:rPr lang="fa-IR" dirty="0" err="1">
                <a:cs typeface="B Nazanin" panose="00000400000000000000" pitchFamily="2" charset="-78"/>
              </a:rPr>
              <a:t>غیرمولد</a:t>
            </a:r>
            <a:r>
              <a:rPr lang="fa-IR" dirty="0">
                <a:cs typeface="B Nazanin" panose="00000400000000000000" pitchFamily="2" charset="-78"/>
              </a:rPr>
              <a:t> به </a:t>
            </a:r>
            <a:r>
              <a:rPr lang="fa-IR" dirty="0" err="1">
                <a:cs typeface="B Nazanin" panose="00000400000000000000" pitchFamily="2" charset="-78"/>
              </a:rPr>
              <a:t>ساختمان‌های</a:t>
            </a:r>
            <a:r>
              <a:rPr lang="fa-IR" dirty="0">
                <a:cs typeface="B Nazanin" panose="00000400000000000000" pitchFamily="2" charset="-78"/>
              </a:rPr>
              <a:t> دولتی: منفعت طلب، </a:t>
            </a:r>
            <a:r>
              <a:rPr lang="fa-IR" dirty="0" err="1">
                <a:cs typeface="B Nazanin" panose="00000400000000000000" pitchFamily="2" charset="-78"/>
              </a:rPr>
              <a:t>محافظه‌کار</a:t>
            </a:r>
            <a:r>
              <a:rPr lang="fa-IR" dirty="0">
                <a:cs typeface="B Nazanin" panose="00000400000000000000" pitchFamily="2" charset="-78"/>
              </a:rPr>
              <a:t> و فاقد </a:t>
            </a:r>
            <a:r>
              <a:rPr lang="fa-IR" dirty="0" smtClean="0">
                <a:cs typeface="B Nazanin" panose="00000400000000000000" pitchFamily="2" charset="-78"/>
              </a:rPr>
              <a:t>جسارت</a:t>
            </a:r>
            <a:endParaRPr lang="fa-IR" sz="2400" dirty="0">
              <a:cs typeface="B Nazanin" panose="00000400000000000000" pitchFamily="2" charset="-78"/>
            </a:endParaRPr>
          </a:p>
          <a:p>
            <a:pPr marL="285750" lvl="0" indent="-285750" algn="r" rtl="1">
              <a:buFont typeface="Wingdings" panose="05000000000000000000" pitchFamily="2" charset="2"/>
              <a:buChar char="§"/>
            </a:pPr>
            <a:r>
              <a:rPr lang="fa-IR" dirty="0" smtClean="0">
                <a:cs typeface="B Nazanin" panose="00000400000000000000" pitchFamily="2" charset="-78"/>
              </a:rPr>
              <a:t>فهم </a:t>
            </a:r>
            <a:r>
              <a:rPr lang="fa-IR" dirty="0" err="1">
                <a:cs typeface="B Nazanin" panose="00000400000000000000" pitchFamily="2" charset="-78"/>
              </a:rPr>
              <a:t>عقب‌افتاده</a:t>
            </a:r>
            <a:r>
              <a:rPr lang="fa-IR" dirty="0">
                <a:cs typeface="B Nazanin" panose="00000400000000000000" pitchFamily="2" charset="-78"/>
              </a:rPr>
              <a:t> از نوسانات بازار ارز، عدم توجه به تولید و تاکید بر </a:t>
            </a:r>
            <a:r>
              <a:rPr lang="fa-IR" dirty="0" err="1">
                <a:cs typeface="B Nazanin" panose="00000400000000000000" pitchFamily="2" charset="-78"/>
              </a:rPr>
              <a:t>یکسان‌سازی</a:t>
            </a:r>
            <a:r>
              <a:rPr lang="fa-IR" dirty="0">
                <a:cs typeface="B Nazanin" panose="00000400000000000000" pitchFamily="2" charset="-78"/>
              </a:rPr>
              <a:t> در بدترین </a:t>
            </a:r>
            <a:r>
              <a:rPr lang="fa-IR" dirty="0" smtClean="0">
                <a:cs typeface="B Nazanin" panose="00000400000000000000" pitchFamily="2" charset="-78"/>
              </a:rPr>
              <a:t>شرایط</a:t>
            </a:r>
            <a:endParaRPr lang="fa-IR" sz="2400" dirty="0">
              <a:cs typeface="B Nazanin" panose="00000400000000000000" pitchFamily="2" charset="-78"/>
            </a:endParaRPr>
          </a:p>
          <a:p>
            <a:pPr marL="285750" lvl="0" indent="-285750" algn="r" rtl="1">
              <a:buFont typeface="Wingdings" panose="05000000000000000000" pitchFamily="2" charset="2"/>
              <a:buChar char="§"/>
            </a:pPr>
            <a:r>
              <a:rPr lang="fa-IR" dirty="0" err="1" smtClean="0">
                <a:cs typeface="B Nazanin" panose="00000400000000000000" pitchFamily="2" charset="-78"/>
              </a:rPr>
              <a:t>بی‌ثباتی</a:t>
            </a:r>
            <a:r>
              <a:rPr lang="fa-IR" dirty="0" smtClean="0">
                <a:cs typeface="B Nazanin" panose="00000400000000000000" pitchFamily="2" charset="-78"/>
              </a:rPr>
              <a:t> </a:t>
            </a:r>
            <a:r>
              <a:rPr lang="fa-IR" dirty="0">
                <a:cs typeface="B Nazanin" panose="00000400000000000000" pitchFamily="2" charset="-78"/>
              </a:rPr>
              <a:t>نقدینگی </a:t>
            </a:r>
            <a:r>
              <a:rPr lang="fa-IR" dirty="0" smtClean="0">
                <a:cs typeface="B Nazanin" panose="00000400000000000000" pitchFamily="2" charset="-78"/>
              </a:rPr>
              <a:t>که به </a:t>
            </a:r>
            <a:r>
              <a:rPr lang="fa-IR" dirty="0">
                <a:cs typeface="B Nazanin" panose="00000400000000000000" pitchFamily="2" charset="-78"/>
              </a:rPr>
              <a:t>مقیاس و اندازه قیمت‌ها ماهیتی </a:t>
            </a:r>
            <a:r>
              <a:rPr lang="fa-IR" dirty="0" err="1">
                <a:cs typeface="B Nazanin" panose="00000400000000000000" pitchFamily="2" charset="-78"/>
              </a:rPr>
              <a:t>بی‌ثبات</a:t>
            </a:r>
            <a:r>
              <a:rPr lang="fa-IR" dirty="0">
                <a:cs typeface="B Nazanin" panose="00000400000000000000" pitchFamily="2" charset="-78"/>
              </a:rPr>
              <a:t> </a:t>
            </a:r>
            <a:r>
              <a:rPr lang="fa-IR" dirty="0" smtClean="0">
                <a:cs typeface="B Nazanin" panose="00000400000000000000" pitchFamily="2" charset="-78"/>
              </a:rPr>
              <a:t>بخشیده</a:t>
            </a:r>
            <a:endParaRPr lang="fa-IR" sz="2400" dirty="0">
              <a:cs typeface="B Nazanin" panose="00000400000000000000" pitchFamily="2" charset="-78"/>
            </a:endParaRPr>
          </a:p>
          <a:p>
            <a:pPr marL="285750" lvl="0" indent="-285750" algn="r" rtl="1">
              <a:buFont typeface="Wingdings" panose="05000000000000000000" pitchFamily="2" charset="2"/>
              <a:buChar char="§"/>
            </a:pPr>
            <a:r>
              <a:rPr lang="fa-IR" dirty="0" smtClean="0">
                <a:cs typeface="B Nazanin" panose="00000400000000000000" pitchFamily="2" charset="-78"/>
              </a:rPr>
              <a:t>انباره </a:t>
            </a:r>
            <a:r>
              <a:rPr lang="fa-IR" dirty="0">
                <a:cs typeface="B Nazanin" panose="00000400000000000000" pitchFamily="2" charset="-78"/>
              </a:rPr>
              <a:t>حجیم پول و قیمت‌های بالا و </a:t>
            </a:r>
            <a:r>
              <a:rPr lang="fa-IR" dirty="0" err="1">
                <a:cs typeface="B Nazanin" panose="00000400000000000000" pitchFamily="2" charset="-78"/>
              </a:rPr>
              <a:t>متناظر</a:t>
            </a:r>
            <a:r>
              <a:rPr lang="fa-IR" dirty="0">
                <a:cs typeface="B Nazanin" panose="00000400000000000000" pitchFamily="2" charset="-78"/>
              </a:rPr>
              <a:t> با اعداد و ارقام درشت و زیاد، </a:t>
            </a:r>
            <a:r>
              <a:rPr lang="fa-IR" dirty="0" err="1">
                <a:cs typeface="B Nazanin" panose="00000400000000000000" pitchFamily="2" charset="-78"/>
              </a:rPr>
              <a:t>فی‌نفسه</a:t>
            </a:r>
            <a:r>
              <a:rPr lang="fa-IR" dirty="0">
                <a:cs typeface="B Nazanin" panose="00000400000000000000" pitchFamily="2" charset="-78"/>
              </a:rPr>
              <a:t> پویایی‌‌های </a:t>
            </a:r>
            <a:r>
              <a:rPr lang="fa-IR" dirty="0" err="1">
                <a:cs typeface="B Nazanin" panose="00000400000000000000" pitchFamily="2" charset="-78"/>
              </a:rPr>
              <a:t>بی‌ثباتی</a:t>
            </a:r>
            <a:r>
              <a:rPr lang="fa-IR" dirty="0">
                <a:cs typeface="B Nazanin" panose="00000400000000000000" pitchFamily="2" charset="-78"/>
              </a:rPr>
              <a:t>، تورم و اختلال را تشدید و زمینه را برای اصلاحات اقتصادی، محدود و تنگ </a:t>
            </a:r>
            <a:r>
              <a:rPr lang="fa-IR" dirty="0" smtClean="0">
                <a:cs typeface="B Nazanin" panose="00000400000000000000" pitchFamily="2" charset="-78"/>
              </a:rPr>
              <a:t>می‌کند</a:t>
            </a:r>
          </a:p>
          <a:p>
            <a:pPr marL="285750" lvl="0" indent="-285750" algn="r" rtl="1">
              <a:buFont typeface="Wingdings" panose="05000000000000000000" pitchFamily="2" charset="2"/>
              <a:buChar char="§"/>
            </a:pPr>
            <a:r>
              <a:rPr lang="fa-IR" dirty="0">
                <a:cs typeface="B Nazanin" panose="00000400000000000000" pitchFamily="2" charset="-78"/>
              </a:rPr>
              <a:t>اصلاح سیاست‌های طرح تقاضای ارز و تاکید بر سیاست‌های طرف </a:t>
            </a:r>
            <a:r>
              <a:rPr lang="fa-IR" dirty="0" smtClean="0">
                <a:cs typeface="B Nazanin" panose="00000400000000000000" pitchFamily="2" charset="-78"/>
              </a:rPr>
              <a:t>عرضه</a:t>
            </a:r>
          </a:p>
          <a:p>
            <a:pPr marL="285750" lvl="0" indent="-285750" algn="r" rtl="1">
              <a:buFont typeface="Wingdings" panose="05000000000000000000" pitchFamily="2" charset="2"/>
              <a:buChar char="§"/>
            </a:pPr>
            <a:endParaRPr lang="fa-IR" dirty="0">
              <a:cs typeface="B Nazanin" panose="00000400000000000000" pitchFamily="2" charset="-78"/>
            </a:endParaRPr>
          </a:p>
          <a:p>
            <a:pPr lvl="0" algn="ctr" rtl="1"/>
            <a:r>
              <a:rPr lang="fa-IR" b="1" dirty="0" smtClean="0">
                <a:cs typeface="B Nazanin" panose="00000400000000000000" pitchFamily="2" charset="-78"/>
              </a:rPr>
              <a:t>حاصل </a:t>
            </a:r>
            <a:r>
              <a:rPr lang="fa-IR" b="1" dirty="0">
                <a:cs typeface="B Nazanin" panose="00000400000000000000" pitchFamily="2" charset="-78"/>
              </a:rPr>
              <a:t>چنین شرایطی بروز </a:t>
            </a:r>
            <a:r>
              <a:rPr lang="fa-IR" b="1" dirty="0" err="1">
                <a:cs typeface="B Nazanin" panose="00000400000000000000" pitchFamily="2" charset="-78"/>
              </a:rPr>
              <a:t>بی‌ثباتی</a:t>
            </a:r>
            <a:r>
              <a:rPr lang="fa-IR" b="1" dirty="0">
                <a:cs typeface="B Nazanin" panose="00000400000000000000" pitchFamily="2" charset="-78"/>
              </a:rPr>
              <a:t> و «حساس شدن انتظارات تورمی» و «شروع </a:t>
            </a:r>
            <a:r>
              <a:rPr lang="fa-IR" b="1" dirty="0" err="1">
                <a:cs typeface="B Nazanin" panose="00000400000000000000" pitchFamily="2" charset="-78"/>
              </a:rPr>
              <a:t>بی‌اعتمادی</a:t>
            </a:r>
            <a:r>
              <a:rPr lang="fa-IR" b="1" dirty="0">
                <a:cs typeface="B Nazanin" panose="00000400000000000000" pitchFamily="2" charset="-78"/>
              </a:rPr>
              <a:t>» در اقتصاد است.</a:t>
            </a:r>
            <a:endParaRPr lang="en-US" sz="2400" b="1" dirty="0">
              <a:cs typeface="B Nazanin" panose="00000400000000000000" pitchFamily="2" charset="-78"/>
            </a:endParaRPr>
          </a:p>
        </p:txBody>
      </p:sp>
    </p:spTree>
    <p:extLst>
      <p:ext uri="{BB962C8B-B14F-4D97-AF65-F5344CB8AC3E}">
        <p14:creationId xmlns:p14="http://schemas.microsoft.com/office/powerpoint/2010/main" val="593665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34" y="1469078"/>
            <a:ext cx="5601620" cy="406608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75" y="1469078"/>
            <a:ext cx="5650173" cy="4101332"/>
          </a:xfrm>
          <a:prstGeom prst="rect">
            <a:avLst/>
          </a:prstGeom>
        </p:spPr>
      </p:pic>
    </p:spTree>
    <p:extLst>
      <p:ext uri="{BB962C8B-B14F-4D97-AF65-F5344CB8AC3E}">
        <p14:creationId xmlns:p14="http://schemas.microsoft.com/office/powerpoint/2010/main" val="28377486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جمع‌بندی: راهبردهای </a:t>
            </a:r>
            <a:r>
              <a:rPr lang="fa-IR" sz="2600" b="1" dirty="0" smtClean="0">
                <a:cs typeface="B Titr" panose="00000700000000000000" pitchFamily="2" charset="-78"/>
              </a:rPr>
              <a:t>غلط تجاری اتخاذ شده و اصلاحات پیشنهادی</a:t>
            </a:r>
            <a:endParaRPr lang="fa-IR" sz="2600" b="1" dirty="0">
              <a:cs typeface="B Titr" panose="00000700000000000000" pitchFamily="2" charset="-78"/>
            </a:endParaRPr>
          </a:p>
        </p:txBody>
      </p:sp>
      <p:sp>
        <p:nvSpPr>
          <p:cNvPr id="2" name="Rectangle 1"/>
          <p:cNvSpPr/>
          <p:nvPr/>
        </p:nvSpPr>
        <p:spPr>
          <a:xfrm>
            <a:off x="232010" y="756276"/>
            <a:ext cx="11829899" cy="6186309"/>
          </a:xfrm>
          <a:prstGeom prst="rect">
            <a:avLst/>
          </a:prstGeom>
          <a:noFill/>
        </p:spPr>
        <p:txBody>
          <a:bodyPr wrap="square">
            <a:spAutoFit/>
          </a:bodyPr>
          <a:lstStyle/>
          <a:p>
            <a:pPr marL="285750" lvl="0" indent="-285750" algn="r" rtl="1">
              <a:buFont typeface="Wingdings" panose="05000000000000000000" pitchFamily="2" charset="2"/>
              <a:buChar char="§"/>
            </a:pPr>
            <a:r>
              <a:rPr lang="fa-IR" dirty="0">
                <a:cs typeface="B Nazanin" panose="00000400000000000000" pitchFamily="2" charset="-78"/>
              </a:rPr>
              <a:t>▪️ در نگاه توسعه‌ای به بخش صنعت کشور با تمرکز بر واردات، صنایع وارداتی قابل تقسیم به دو گروه: 1- کاراندوز «رشدزا» با حجم واردات بالا و تداوم واردات پایین و 2- </a:t>
            </a:r>
            <a:r>
              <a:rPr lang="fa-IR" dirty="0" err="1">
                <a:cs typeface="B Nazanin" panose="00000400000000000000" pitchFamily="2" charset="-78"/>
              </a:rPr>
              <a:t>سرمایه‌اندوز</a:t>
            </a:r>
            <a:r>
              <a:rPr lang="fa-IR" dirty="0">
                <a:cs typeface="B Nazanin" panose="00000400000000000000" pitchFamily="2" charset="-78"/>
              </a:rPr>
              <a:t> «</a:t>
            </a:r>
            <a:r>
              <a:rPr lang="fa-IR" dirty="0" err="1">
                <a:cs typeface="B Nazanin" panose="00000400000000000000" pitchFamily="2" charset="-78"/>
              </a:rPr>
              <a:t>اشتغال‌زا</a:t>
            </a:r>
            <a:r>
              <a:rPr lang="fa-IR" dirty="0">
                <a:cs typeface="B Nazanin" panose="00000400000000000000" pitchFamily="2" charset="-78"/>
              </a:rPr>
              <a:t>» با حجم واردات پایین و تداوم واردات بالا هستند. رشد بخش صنعت نسبت به واردات گروه اول حالت پیرو و نسبت به واردات گروه دوم حالت پیشرو دارد (نگاه کنید به نمودارها). </a:t>
            </a:r>
          </a:p>
          <a:p>
            <a:pPr marL="285750" lvl="0" indent="-285750" algn="r" rtl="1">
              <a:buFont typeface="Wingdings" panose="05000000000000000000" pitchFamily="2" charset="2"/>
              <a:buChar char="§"/>
            </a:pPr>
            <a:endParaRPr lang="fa-IR" dirty="0">
              <a:cs typeface="B Nazanin" panose="00000400000000000000" pitchFamily="2" charset="-78"/>
            </a:endParaRPr>
          </a:p>
          <a:p>
            <a:pPr marL="285750" lvl="0" indent="-285750" algn="r" rtl="1">
              <a:buFont typeface="Wingdings" panose="05000000000000000000" pitchFamily="2" charset="2"/>
              <a:buChar char="§"/>
            </a:pPr>
            <a:r>
              <a:rPr lang="fa-IR" dirty="0">
                <a:cs typeface="B Nazanin" panose="00000400000000000000" pitchFamily="2" charset="-78"/>
              </a:rPr>
              <a:t>▪️ با رونق یافتن واردات صنایع گروه یک است که در مقاطعی از سال بخش عمده‌ای از منابع ارزی کشور صرف واردات «اجزاء و قطعات و منفصله خودرو (</a:t>
            </a:r>
            <a:r>
              <a:rPr lang="en-US" dirty="0">
                <a:cs typeface="B Nazanin" panose="00000400000000000000" pitchFamily="2" charset="-78"/>
              </a:rPr>
              <a:t>CKD)»، «</a:t>
            </a:r>
            <a:r>
              <a:rPr lang="fa-IR" dirty="0">
                <a:cs typeface="B Nazanin" panose="00000400000000000000" pitchFamily="2" charset="-78"/>
              </a:rPr>
              <a:t>کالاهای نیمه ساخته و نیمه مونتاژ(</a:t>
            </a:r>
            <a:r>
              <a:rPr lang="en-US" dirty="0">
                <a:cs typeface="B Nazanin" panose="00000400000000000000" pitchFamily="2" charset="-78"/>
              </a:rPr>
              <a:t>SKD)» </a:t>
            </a:r>
            <a:r>
              <a:rPr lang="fa-IR" dirty="0">
                <a:cs typeface="B Nazanin" panose="00000400000000000000" pitchFamily="2" charset="-78"/>
              </a:rPr>
              <a:t>و «کالاهای سرمایه‌ای و ماشین‌آلات صنعتی(</a:t>
            </a:r>
            <a:r>
              <a:rPr lang="en-US" dirty="0">
                <a:cs typeface="B Nazanin" panose="00000400000000000000" pitchFamily="2" charset="-78"/>
              </a:rPr>
              <a:t>CBU)» </a:t>
            </a:r>
            <a:r>
              <a:rPr lang="fa-IR" dirty="0">
                <a:cs typeface="B Nazanin" panose="00000400000000000000" pitchFamily="2" charset="-78"/>
              </a:rPr>
              <a:t>می‌شود. حجم بالای تولیدات با ارزش افزوده پایین این بخش موتور محرکه رشد صنعتی کشور است. این گروه البته به دلیل حجم بالای صادرات از وابستگی کمتری به منابع ارز نفتی برخوردار است و بخش عمده‌ای از نیاز ارزی واردات خود را می‌تواند از محل صادرات تامین کند. </a:t>
            </a:r>
          </a:p>
          <a:p>
            <a:pPr marL="285750" lvl="0" indent="-285750" algn="r" rtl="1">
              <a:buFont typeface="Wingdings" panose="05000000000000000000" pitchFamily="2" charset="2"/>
              <a:buChar char="§"/>
            </a:pPr>
            <a:endParaRPr lang="fa-IR" dirty="0">
              <a:cs typeface="B Nazanin" panose="00000400000000000000" pitchFamily="2" charset="-78"/>
            </a:endParaRPr>
          </a:p>
          <a:p>
            <a:pPr marL="285750" lvl="0" indent="-285750" algn="r" rtl="1">
              <a:buFont typeface="Wingdings" panose="05000000000000000000" pitchFamily="2" charset="2"/>
              <a:buChar char="§"/>
            </a:pPr>
            <a:r>
              <a:rPr lang="fa-IR" dirty="0">
                <a:cs typeface="B Nazanin" panose="00000400000000000000" pitchFamily="2" charset="-78"/>
              </a:rPr>
              <a:t>▪️ با رونق یافتن بخش‌های سرمایه‌بر صنعتی، به تدریج بخش دوم با تعدد و تکثر به مراتب بالاتری اقدام به تقاضای واردات می‌کند. تقاضای این بخش به دلیل تنوع صنفی و جغرافیایی فعالیت‌های صنعتی، حالت دائمی‌‌تری دارد. در واقع یک مقدار نیاز مشخصی از واردات در تمامی فصول سال توسط این گروه برای «موادپایه تولید صنعتی و کشاورزی»، «مواداولیه مورد نیاز واحدهای تولیدی» و «مواد و قطعات واسطه‌ای» وجود دارد. </a:t>
            </a:r>
          </a:p>
          <a:p>
            <a:pPr marL="285750" lvl="0" indent="-285750" algn="r" rtl="1">
              <a:buFont typeface="Wingdings" panose="05000000000000000000" pitchFamily="2" charset="2"/>
              <a:buChar char="§"/>
            </a:pPr>
            <a:endParaRPr lang="fa-IR" dirty="0">
              <a:cs typeface="B Nazanin" panose="00000400000000000000" pitchFamily="2" charset="-78"/>
            </a:endParaRPr>
          </a:p>
          <a:p>
            <a:pPr marL="285750" lvl="0" indent="-285750" algn="r" rtl="1">
              <a:buFont typeface="Wingdings" panose="05000000000000000000" pitchFamily="2" charset="2"/>
              <a:buChar char="§"/>
            </a:pPr>
            <a:r>
              <a:rPr lang="fa-IR" dirty="0">
                <a:cs typeface="B Nazanin" panose="00000400000000000000" pitchFamily="2" charset="-78"/>
              </a:rPr>
              <a:t>▪️ نیاز ارزی گروه دوم با گروه اول چهار تفاوت عمده دارد: </a:t>
            </a:r>
          </a:p>
          <a:p>
            <a:pPr marL="285750" lvl="0" indent="-285750" algn="r" rtl="1">
              <a:buFont typeface="Wingdings" panose="05000000000000000000" pitchFamily="2" charset="2"/>
              <a:buChar char="§"/>
            </a:pPr>
            <a:r>
              <a:rPr lang="fa-IR" dirty="0">
                <a:cs typeface="B Nazanin" panose="00000400000000000000" pitchFamily="2" charset="-78"/>
              </a:rPr>
              <a:t>▫️ گروه دوم در کانال به مراتب پایین‌تر نسبت به گروه یک تقاضای ارزی دارد. گروه اول در هر تقاضا ممکن است تا چند صد میلیون دلار سفارش ارز به بانک ببرد اما گروه دوم که متشکل از </a:t>
            </a:r>
            <a:r>
              <a:rPr lang="fa-IR" dirty="0" err="1">
                <a:cs typeface="B Nazanin" panose="00000400000000000000" pitchFamily="2" charset="-78"/>
              </a:rPr>
              <a:t>کارخانه‌های</a:t>
            </a:r>
            <a:r>
              <a:rPr lang="fa-IR" dirty="0">
                <a:cs typeface="B Nazanin" panose="00000400000000000000" pitchFamily="2" charset="-78"/>
              </a:rPr>
              <a:t> تولیدی کوچک و متوسط مقیاس واقع در </a:t>
            </a:r>
            <a:r>
              <a:rPr lang="fa-IR" dirty="0" err="1">
                <a:cs typeface="B Nazanin" panose="00000400000000000000" pitchFamily="2" charset="-78"/>
              </a:rPr>
              <a:t>شهرک‌های</a:t>
            </a:r>
            <a:r>
              <a:rPr lang="fa-IR" dirty="0">
                <a:cs typeface="B Nazanin" panose="00000400000000000000" pitchFamily="2" charset="-78"/>
              </a:rPr>
              <a:t> صنعتی مختلف کشور است، عموما تقاضاهای ارز چند ده هزار دلاری دارد، </a:t>
            </a:r>
          </a:p>
          <a:p>
            <a:pPr marL="285750" lvl="0" indent="-285750" algn="r" rtl="1">
              <a:buFont typeface="Wingdings" panose="05000000000000000000" pitchFamily="2" charset="2"/>
              <a:buChar char="§"/>
            </a:pPr>
            <a:r>
              <a:rPr lang="fa-IR" dirty="0">
                <a:cs typeface="B Nazanin" panose="00000400000000000000" pitchFamily="2" charset="-78"/>
              </a:rPr>
              <a:t>▫️ گروه دوم به واسطه تولید در </a:t>
            </a:r>
            <a:r>
              <a:rPr lang="fa-IR" dirty="0" err="1">
                <a:cs typeface="B Nazanin" panose="00000400000000000000" pitchFamily="2" charset="-78"/>
              </a:rPr>
              <a:t>مقیاس‌های</a:t>
            </a:r>
            <a:r>
              <a:rPr lang="fa-IR" dirty="0">
                <a:cs typeface="B Nazanin" panose="00000400000000000000" pitchFamily="2" charset="-78"/>
              </a:rPr>
              <a:t> پایین‌‌تر، دسترسی به مراتب کمتر به منابع ارز صادراتی و قدرت مالی پایین‌تر برای حفظ موجودی انبار لازم جهت تداوم خط تولید، وابستگی ارزی </a:t>
            </a:r>
            <a:r>
              <a:rPr lang="fa-IR" dirty="0" err="1">
                <a:cs typeface="B Nazanin" panose="00000400000000000000" pitchFamily="2" charset="-78"/>
              </a:rPr>
              <a:t>حیاتی‌تری</a:t>
            </a:r>
            <a:r>
              <a:rPr lang="fa-IR" dirty="0">
                <a:cs typeface="B Nazanin" panose="00000400000000000000" pitchFamily="2" charset="-78"/>
              </a:rPr>
              <a:t> به منابع بانکی </a:t>
            </a:r>
            <a:r>
              <a:rPr lang="fa-IR" dirty="0" err="1">
                <a:cs typeface="B Nazanin" panose="00000400000000000000" pitchFamily="2" charset="-78"/>
              </a:rPr>
              <a:t>غیربنگاهی</a:t>
            </a:r>
            <a:r>
              <a:rPr lang="fa-IR" dirty="0">
                <a:cs typeface="B Nazanin" panose="00000400000000000000" pitchFamily="2" charset="-78"/>
              </a:rPr>
              <a:t> (نفتی) داشته، </a:t>
            </a:r>
            <a:r>
              <a:rPr lang="fa-IR" dirty="0" err="1">
                <a:cs typeface="B Nazanin" panose="00000400000000000000" pitchFamily="2" charset="-78"/>
              </a:rPr>
              <a:t>کوچک‌ترین</a:t>
            </a:r>
            <a:r>
              <a:rPr lang="fa-IR" dirty="0">
                <a:cs typeface="B Nazanin" panose="00000400000000000000" pitchFamily="2" charset="-78"/>
              </a:rPr>
              <a:t> تکانه در تامین نیاز ارزی وی با اخلال و توقف در فرایند تولید همراه می‌شود، </a:t>
            </a:r>
          </a:p>
          <a:p>
            <a:pPr marL="285750" lvl="0" indent="-285750" algn="r" rtl="1">
              <a:buFont typeface="Wingdings" panose="05000000000000000000" pitchFamily="2" charset="2"/>
              <a:buChar char="§"/>
            </a:pPr>
            <a:r>
              <a:rPr lang="fa-IR" dirty="0">
                <a:cs typeface="B Nazanin" panose="00000400000000000000" pitchFamily="2" charset="-78"/>
              </a:rPr>
              <a:t>▫️ گروه اول به دلیل نفوذ به مراتب بیشتر، دسترسی </a:t>
            </a:r>
            <a:r>
              <a:rPr lang="fa-IR" dirty="0" err="1">
                <a:cs typeface="B Nazanin" panose="00000400000000000000" pitchFamily="2" charset="-78"/>
              </a:rPr>
              <a:t>آسان‌تری</a:t>
            </a:r>
            <a:r>
              <a:rPr lang="fa-IR" dirty="0">
                <a:cs typeface="B Nazanin" panose="00000400000000000000" pitchFamily="2" charset="-78"/>
              </a:rPr>
              <a:t> به حجم بالایی از منابع ارزی دارد، </a:t>
            </a:r>
          </a:p>
          <a:p>
            <a:pPr marL="285750" lvl="0" indent="-285750" algn="r" rtl="1">
              <a:buFont typeface="Wingdings" panose="05000000000000000000" pitchFamily="2" charset="2"/>
              <a:buChar char="§"/>
            </a:pPr>
            <a:r>
              <a:rPr lang="fa-IR" dirty="0">
                <a:cs typeface="B Nazanin" panose="00000400000000000000" pitchFamily="2" charset="-78"/>
              </a:rPr>
              <a:t>▫️ به دلیل تفاوت در موجودی انبار، گروه اول در شرایط بحرانی از قابلیت مانور و حفظ تداوم روند تولید در </a:t>
            </a:r>
            <a:r>
              <a:rPr lang="fa-IR" dirty="0" err="1">
                <a:cs typeface="B Nazanin" panose="00000400000000000000" pitchFamily="2" charset="-78"/>
              </a:rPr>
              <a:t>میان‌مدت</a:t>
            </a:r>
            <a:r>
              <a:rPr lang="fa-IR" dirty="0">
                <a:cs typeface="B Nazanin" panose="00000400000000000000" pitchFamily="2" charset="-78"/>
              </a:rPr>
              <a:t> برخوردار است اما گروه دوم به هیچ عنوان چنین </a:t>
            </a:r>
            <a:r>
              <a:rPr lang="fa-IR" dirty="0" err="1">
                <a:cs typeface="B Nazanin" panose="00000400000000000000" pitchFamily="2" charset="-78"/>
              </a:rPr>
              <a:t>قابلیتی</a:t>
            </a:r>
            <a:r>
              <a:rPr lang="fa-IR" dirty="0">
                <a:cs typeface="B Nazanin" panose="00000400000000000000" pitchFamily="2" charset="-78"/>
              </a:rPr>
              <a:t> ندارد</a:t>
            </a:r>
            <a:r>
              <a:rPr lang="fa-IR" dirty="0" smtClean="0">
                <a:cs typeface="B Nazanin" panose="00000400000000000000" pitchFamily="2" charset="-78"/>
              </a:rPr>
              <a:t>،</a:t>
            </a:r>
            <a:endParaRPr lang="en-US" sz="2400" b="1" dirty="0">
              <a:cs typeface="B Nazanin" panose="00000400000000000000" pitchFamily="2" charset="-78"/>
            </a:endParaRPr>
          </a:p>
        </p:txBody>
      </p:sp>
    </p:spTree>
    <p:extLst>
      <p:ext uri="{BB962C8B-B14F-4D97-AF65-F5344CB8AC3E}">
        <p14:creationId xmlns:p14="http://schemas.microsoft.com/office/powerpoint/2010/main" val="2776316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جمع‌بندی: راهبردهای </a:t>
            </a:r>
            <a:r>
              <a:rPr lang="fa-IR" sz="2600" b="1" dirty="0" smtClean="0">
                <a:cs typeface="B Titr" panose="00000700000000000000" pitchFamily="2" charset="-78"/>
              </a:rPr>
              <a:t>غلط تجاری اتخاذ شده و اصلاحات پیشنهادی</a:t>
            </a:r>
            <a:endParaRPr lang="fa-IR" sz="2600" b="1" dirty="0">
              <a:cs typeface="B Titr" panose="00000700000000000000" pitchFamily="2" charset="-78"/>
            </a:endParaRPr>
          </a:p>
        </p:txBody>
      </p:sp>
      <p:sp>
        <p:nvSpPr>
          <p:cNvPr id="2" name="Rectangle 1"/>
          <p:cNvSpPr/>
          <p:nvPr/>
        </p:nvSpPr>
        <p:spPr>
          <a:xfrm>
            <a:off x="232010" y="1029231"/>
            <a:ext cx="11829899" cy="4339650"/>
          </a:xfrm>
          <a:prstGeom prst="rect">
            <a:avLst/>
          </a:prstGeom>
          <a:noFill/>
        </p:spPr>
        <p:txBody>
          <a:bodyPr wrap="square">
            <a:spAutoFit/>
          </a:bodyPr>
          <a:lstStyle/>
          <a:p>
            <a:pPr marL="285750" lvl="0" indent="-285750" algn="r" rtl="1">
              <a:buFont typeface="Wingdings" panose="05000000000000000000" pitchFamily="2" charset="2"/>
              <a:buChar char="§"/>
            </a:pPr>
            <a:r>
              <a:rPr lang="fa-IR" dirty="0" smtClean="0">
                <a:cs typeface="B Nazanin" panose="00000400000000000000" pitchFamily="2" charset="-78"/>
              </a:rPr>
              <a:t>نیاز </a:t>
            </a:r>
            <a:r>
              <a:rPr lang="fa-IR" dirty="0">
                <a:cs typeface="B Nazanin" panose="00000400000000000000" pitchFamily="2" charset="-78"/>
              </a:rPr>
              <a:t>ارزی گروه دوم عامل تداوم گردش چرخ صنایع </a:t>
            </a:r>
            <a:r>
              <a:rPr lang="fa-IR" dirty="0" err="1">
                <a:cs typeface="B Nazanin" panose="00000400000000000000" pitchFamily="2" charset="-78"/>
              </a:rPr>
              <a:t>کارخانه‌ای</a:t>
            </a:r>
            <a:r>
              <a:rPr lang="fa-IR" dirty="0">
                <a:cs typeface="B Nazanin" panose="00000400000000000000" pitchFamily="2" charset="-78"/>
              </a:rPr>
              <a:t> کشور در مقیاس پایین و متوسط است و چنانچه به هر دلیل به این نیاز پاسخ به هنگام و متناسب داده نشود، به دلیل حجم اشتغال بالا، گروه اول نیز با بحران تقاضای داخلی مواجه می‌شود. ضمن این که گروه دوم از شانس کمتری در راه‌اندازی مجدد فعالیت‌ها و رفع بحران‌های ناشی از توقف خط تولید برخوردار است.</a:t>
            </a:r>
          </a:p>
          <a:p>
            <a:pPr marL="285750" lvl="0" indent="-285750" algn="r" rtl="1">
              <a:buFont typeface="Wingdings" panose="05000000000000000000" pitchFamily="2" charset="2"/>
              <a:buChar char="§"/>
            </a:pPr>
            <a:endParaRPr lang="fa-IR" dirty="0">
              <a:cs typeface="B Nazanin" panose="00000400000000000000" pitchFamily="2" charset="-78"/>
            </a:endParaRPr>
          </a:p>
          <a:p>
            <a:pPr marL="285750" lvl="0" indent="-285750" algn="r" rtl="1">
              <a:buFont typeface="Wingdings" panose="05000000000000000000" pitchFamily="2" charset="2"/>
              <a:buChar char="§"/>
            </a:pPr>
            <a:r>
              <a:rPr lang="fa-IR" dirty="0" smtClean="0">
                <a:cs typeface="B Nazanin" panose="00000400000000000000" pitchFamily="2" charset="-78"/>
              </a:rPr>
              <a:t>تحریم‌ها </a:t>
            </a:r>
            <a:r>
              <a:rPr lang="fa-IR" dirty="0">
                <a:cs typeface="B Nazanin" panose="00000400000000000000" pitchFamily="2" charset="-78"/>
              </a:rPr>
              <a:t>دو خطر عمده برای واردات بخش صنعت ایجاد می‌کند:</a:t>
            </a:r>
          </a:p>
          <a:p>
            <a:pPr marL="285750" lvl="0" indent="-285750" algn="r" rtl="1">
              <a:buFont typeface="Wingdings" panose="05000000000000000000" pitchFamily="2" charset="2"/>
              <a:buChar char="§"/>
            </a:pPr>
            <a:r>
              <a:rPr lang="fa-IR" dirty="0" smtClean="0">
                <a:cs typeface="B Nazanin" panose="00000400000000000000" pitchFamily="2" charset="-78"/>
              </a:rPr>
              <a:t>به </a:t>
            </a:r>
            <a:r>
              <a:rPr lang="fa-IR" dirty="0">
                <a:cs typeface="B Nazanin" panose="00000400000000000000" pitchFamily="2" charset="-78"/>
              </a:rPr>
              <a:t>واسطه امنیتی شدن مساله تامین و حفظ ذخایر کالاهای اساسی، این خطر وجود دارد که بخش عمده‌ای از ارز قابل استفاده و در دسترس در اختیار بخش کالاهای اساسی قرار گیرد،</a:t>
            </a:r>
          </a:p>
          <a:p>
            <a:pPr marL="285750" lvl="0" indent="-285750" algn="r" rtl="1">
              <a:buFont typeface="Wingdings" panose="05000000000000000000" pitchFamily="2" charset="2"/>
              <a:buChar char="§"/>
            </a:pPr>
            <a:r>
              <a:rPr lang="fa-IR" dirty="0" smtClean="0">
                <a:cs typeface="B Nazanin" panose="00000400000000000000" pitchFamily="2" charset="-78"/>
              </a:rPr>
              <a:t>سیاست‌گذار </a:t>
            </a:r>
            <a:r>
              <a:rPr lang="fa-IR" dirty="0">
                <a:cs typeface="B Nazanin" panose="00000400000000000000" pitchFamily="2" charset="-78"/>
              </a:rPr>
              <a:t>تحت نفوذ گروه اول (که به ویژه در شرایط </a:t>
            </a:r>
            <a:r>
              <a:rPr lang="fa-IR" dirty="0" err="1">
                <a:cs typeface="B Nazanin" panose="00000400000000000000" pitchFamily="2" charset="-78"/>
              </a:rPr>
              <a:t>تکانه‌های</a:t>
            </a:r>
            <a:r>
              <a:rPr lang="fa-IR" dirty="0">
                <a:cs typeface="B Nazanin" panose="00000400000000000000" pitchFamily="2" charset="-78"/>
              </a:rPr>
              <a:t> ارزی با قدرت هر چه بیشتر در صدد مکش </a:t>
            </a:r>
            <a:r>
              <a:rPr lang="fa-IR" dirty="0" err="1">
                <a:cs typeface="B Nazanin" panose="00000400000000000000" pitchFamily="2" charset="-78"/>
              </a:rPr>
              <a:t>ما‌به‌التفاوت‌های</a:t>
            </a:r>
            <a:r>
              <a:rPr lang="fa-IR" dirty="0">
                <a:cs typeface="B Nazanin" panose="00000400000000000000" pitchFamily="2" charset="-78"/>
              </a:rPr>
              <a:t> ارزی و نه نیاز ارزی واقعی است)‌ </a:t>
            </a:r>
            <a:r>
              <a:rPr lang="fa-IR" dirty="0" err="1">
                <a:cs typeface="B Nazanin" panose="00000400000000000000" pitchFamily="2" charset="-78"/>
              </a:rPr>
              <a:t>تتمه</a:t>
            </a:r>
            <a:r>
              <a:rPr lang="fa-IR" dirty="0">
                <a:cs typeface="B Nazanin" panose="00000400000000000000" pitchFamily="2" charset="-78"/>
              </a:rPr>
              <a:t> </a:t>
            </a:r>
            <a:r>
              <a:rPr lang="fa-IR" dirty="0" err="1">
                <a:cs typeface="B Nazanin" panose="00000400000000000000" pitchFamily="2" charset="-78"/>
              </a:rPr>
              <a:t>باقی‌مانده</a:t>
            </a:r>
            <a:r>
              <a:rPr lang="fa-IR" dirty="0">
                <a:cs typeface="B Nazanin" panose="00000400000000000000" pitchFamily="2" charset="-78"/>
              </a:rPr>
              <a:t> سهم بخش صنعت را صرف این گروه کند و سیستم قطره‌ </a:t>
            </a:r>
            <a:r>
              <a:rPr lang="fa-IR" dirty="0" err="1">
                <a:cs typeface="B Nazanin" panose="00000400000000000000" pitchFamily="2" charset="-78"/>
              </a:rPr>
              <a:t>چکانی</a:t>
            </a:r>
            <a:r>
              <a:rPr lang="fa-IR" dirty="0">
                <a:cs typeface="B Nazanin" panose="00000400000000000000" pitchFamily="2" charset="-78"/>
              </a:rPr>
              <a:t> در تزریق منابع وارداتی به گروه دوم را در پیش بگیرد.</a:t>
            </a:r>
          </a:p>
          <a:p>
            <a:pPr marL="285750" lvl="0" indent="-285750" algn="r" rtl="1">
              <a:buFont typeface="Wingdings" panose="05000000000000000000" pitchFamily="2" charset="2"/>
              <a:buChar char="§"/>
            </a:pPr>
            <a:r>
              <a:rPr lang="fa-IR" dirty="0">
                <a:cs typeface="B Nazanin" panose="00000400000000000000" pitchFamily="2" charset="-78"/>
              </a:rPr>
              <a:t>  </a:t>
            </a:r>
          </a:p>
          <a:p>
            <a:pPr marL="285750" lvl="0" indent="-285750" algn="r" rtl="1">
              <a:buFont typeface="Wingdings" panose="05000000000000000000" pitchFamily="2" charset="2"/>
              <a:buChar char="§"/>
            </a:pPr>
            <a:r>
              <a:rPr lang="fa-IR" dirty="0" smtClean="0">
                <a:cs typeface="B Nazanin" panose="00000400000000000000" pitchFamily="2" charset="-78"/>
              </a:rPr>
              <a:t>متاسفانه </a:t>
            </a:r>
            <a:r>
              <a:rPr lang="fa-IR" dirty="0">
                <a:cs typeface="B Nazanin" panose="00000400000000000000" pitchFamily="2" charset="-78"/>
              </a:rPr>
              <a:t>هر دو اشتباه طی شش ماه اول سال جاری به وقوع پیوسته است. طی </a:t>
            </a:r>
            <a:r>
              <a:rPr lang="fa-IR" dirty="0" err="1">
                <a:cs typeface="B Nazanin" panose="00000400000000000000" pitchFamily="2" charset="-78"/>
              </a:rPr>
              <a:t>شش‌ماهه</a:t>
            </a:r>
            <a:r>
              <a:rPr lang="fa-IR" dirty="0">
                <a:cs typeface="B Nazanin" panose="00000400000000000000" pitchFamily="2" charset="-78"/>
              </a:rPr>
              <a:t> اول سال‌های 94 و 95 واردات کالاهای اساسی به ترتیب 3.9 و 3.6 میلیارد دلار بوده که طی </a:t>
            </a:r>
            <a:r>
              <a:rPr lang="fa-IR" dirty="0" err="1">
                <a:cs typeface="B Nazanin" panose="00000400000000000000" pitchFamily="2" charset="-78"/>
              </a:rPr>
              <a:t>شش‌ماهه</a:t>
            </a:r>
            <a:r>
              <a:rPr lang="fa-IR" dirty="0">
                <a:cs typeface="B Nazanin" panose="00000400000000000000" pitchFamily="2" charset="-78"/>
              </a:rPr>
              <a:t> اول سال‌های 96 و 97 با پیش‌بینی و وقوع تحریم‌ها به ترتیب به 5.1 و 5.0 میلیارد دلا رسیده است. نحوه تخصیص‌ و تامین ارز طی شش ماهه اول سال جاری </a:t>
            </a:r>
            <a:r>
              <a:rPr lang="fa-IR" dirty="0" err="1">
                <a:cs typeface="B Nazanin" panose="00000400000000000000" pitchFamily="2" charset="-78"/>
              </a:rPr>
              <a:t>نشان‌دهنده</a:t>
            </a:r>
            <a:r>
              <a:rPr lang="fa-IR" dirty="0">
                <a:cs typeface="B Nazanin" panose="00000400000000000000" pitchFamily="2" charset="-78"/>
              </a:rPr>
              <a:t> تشدید روند طی نیمه دوم است و چنانچه تمامی </a:t>
            </a:r>
            <a:r>
              <a:rPr lang="fa-IR" dirty="0" err="1">
                <a:cs typeface="B Nazanin" panose="00000400000000000000" pitchFamily="2" charset="-78"/>
              </a:rPr>
              <a:t>تامین‌ها</a:t>
            </a:r>
            <a:r>
              <a:rPr lang="fa-IR" dirty="0">
                <a:cs typeface="B Nazanin" panose="00000400000000000000" pitchFamily="2" charset="-78"/>
              </a:rPr>
              <a:t> تحقق یابد احتمال می‌رود واردات اقلام اساسی سال جاری به دوبرابر سال 95 برسد. همچنین بیشترین ارز صنعتی در اختیار گروه یک قرار گرفته است</a:t>
            </a:r>
            <a:r>
              <a:rPr lang="fa-IR" dirty="0" smtClean="0">
                <a:cs typeface="B Nazanin" panose="00000400000000000000" pitchFamily="2" charset="-78"/>
              </a:rPr>
              <a:t>.</a:t>
            </a:r>
          </a:p>
          <a:p>
            <a:pPr marL="285750" lvl="0" indent="-285750" algn="r" rtl="1">
              <a:buFont typeface="Wingdings" panose="05000000000000000000" pitchFamily="2" charset="2"/>
              <a:buChar char="§"/>
            </a:pPr>
            <a:endParaRPr lang="en-US" sz="2400" b="1" dirty="0">
              <a:cs typeface="B Nazanin" panose="00000400000000000000" pitchFamily="2" charset="-78"/>
            </a:endParaRPr>
          </a:p>
        </p:txBody>
      </p:sp>
    </p:spTree>
    <p:extLst>
      <p:ext uri="{BB962C8B-B14F-4D97-AF65-F5344CB8AC3E}">
        <p14:creationId xmlns:p14="http://schemas.microsoft.com/office/powerpoint/2010/main" val="2986631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1" y="131470"/>
            <a:ext cx="11829899" cy="492443"/>
          </a:xfrm>
          <a:prstGeom prst="rect">
            <a:avLst/>
          </a:prstGeom>
        </p:spPr>
        <p:txBody>
          <a:bodyPr wrap="square">
            <a:spAutoFit/>
          </a:bodyPr>
          <a:lstStyle/>
          <a:p>
            <a:pPr algn="r" rtl="1"/>
            <a:r>
              <a:rPr lang="fa-IR" sz="2600" b="1" dirty="0">
                <a:cs typeface="B Titr" panose="00000700000000000000" pitchFamily="2" charset="-78"/>
              </a:rPr>
              <a:t>جمع‌بندی: راهبردهای </a:t>
            </a:r>
            <a:r>
              <a:rPr lang="fa-IR" sz="2600" b="1" dirty="0" smtClean="0">
                <a:cs typeface="B Titr" panose="00000700000000000000" pitchFamily="2" charset="-78"/>
              </a:rPr>
              <a:t>غلط تجاری اتخاذ شده و اصلاحات پیشنهادی</a:t>
            </a:r>
            <a:endParaRPr lang="fa-IR" sz="2600" b="1" dirty="0">
              <a:cs typeface="B Titr" panose="00000700000000000000" pitchFamily="2" charset="-78"/>
            </a:endParaRPr>
          </a:p>
        </p:txBody>
      </p:sp>
      <p:sp>
        <p:nvSpPr>
          <p:cNvPr id="2" name="Rectangle 1"/>
          <p:cNvSpPr/>
          <p:nvPr/>
        </p:nvSpPr>
        <p:spPr>
          <a:xfrm>
            <a:off x="232010" y="1029231"/>
            <a:ext cx="11829899" cy="3170099"/>
          </a:xfrm>
          <a:prstGeom prst="rect">
            <a:avLst/>
          </a:prstGeom>
          <a:noFill/>
        </p:spPr>
        <p:txBody>
          <a:bodyPr wrap="square">
            <a:spAutoFit/>
          </a:bodyPr>
          <a:lstStyle/>
          <a:p>
            <a:pPr marL="285750" lvl="0" indent="-285750" algn="r" rtl="1">
              <a:buFont typeface="Wingdings" panose="05000000000000000000" pitchFamily="2" charset="2"/>
              <a:buChar char="§"/>
            </a:pPr>
            <a:r>
              <a:rPr lang="fa-IR" sz="2000" b="1" dirty="0" smtClean="0">
                <a:solidFill>
                  <a:srgbClr val="FF0000"/>
                </a:solidFill>
                <a:cs typeface="B Nazanin" panose="00000400000000000000" pitchFamily="2" charset="-78"/>
              </a:rPr>
              <a:t>دولت </a:t>
            </a:r>
            <a:r>
              <a:rPr lang="fa-IR" sz="2000" b="1" dirty="0">
                <a:solidFill>
                  <a:srgbClr val="FF0000"/>
                </a:solidFill>
                <a:cs typeface="B Nazanin" panose="00000400000000000000" pitchFamily="2" charset="-78"/>
              </a:rPr>
              <a:t>باید سریعا با طراحی نظام </a:t>
            </a:r>
            <a:r>
              <a:rPr lang="fa-IR" sz="2000" b="1" dirty="0" err="1">
                <a:solidFill>
                  <a:srgbClr val="FF0000"/>
                </a:solidFill>
                <a:cs typeface="B Nazanin" panose="00000400000000000000" pitchFamily="2" charset="-78"/>
              </a:rPr>
              <a:t>بازتخصیص</a:t>
            </a:r>
            <a:r>
              <a:rPr lang="fa-IR" sz="2000" b="1" dirty="0">
                <a:solidFill>
                  <a:srgbClr val="FF0000"/>
                </a:solidFill>
                <a:cs typeface="B Nazanin" panose="00000400000000000000" pitchFamily="2" charset="-78"/>
              </a:rPr>
              <a:t> منابع ارزی به نفع گروه دوم، تقاضای گروه اول را در </a:t>
            </a:r>
            <a:r>
              <a:rPr lang="fa-IR" sz="2000" b="1" dirty="0" err="1">
                <a:solidFill>
                  <a:srgbClr val="FF0000"/>
                </a:solidFill>
                <a:cs typeface="B Nazanin" panose="00000400000000000000" pitchFamily="2" charset="-78"/>
              </a:rPr>
              <a:t>کانال‌های</a:t>
            </a:r>
            <a:r>
              <a:rPr lang="fa-IR" sz="2000" b="1" dirty="0">
                <a:solidFill>
                  <a:srgbClr val="FF0000"/>
                </a:solidFill>
                <a:cs typeface="B Nazanin" panose="00000400000000000000" pitchFamily="2" charset="-78"/>
              </a:rPr>
              <a:t> منطقی با استفاده حداکثری از منابع صادراتی هدایت کرده، تا حد ممکن از طریق مدیریت مصرف کالاهای اساسی و </a:t>
            </a:r>
            <a:r>
              <a:rPr lang="fa-IR" sz="2000" b="1" dirty="0" err="1">
                <a:solidFill>
                  <a:srgbClr val="FF0000"/>
                </a:solidFill>
                <a:cs typeface="B Nazanin" panose="00000400000000000000" pitchFamily="2" charset="-78"/>
              </a:rPr>
              <a:t>جیره‌بندی</a:t>
            </a:r>
            <a:r>
              <a:rPr lang="fa-IR" sz="2000" b="1" dirty="0">
                <a:solidFill>
                  <a:srgbClr val="FF0000"/>
                </a:solidFill>
                <a:cs typeface="B Nazanin" panose="00000400000000000000" pitchFamily="2" charset="-78"/>
              </a:rPr>
              <a:t>، فضای تنفسی لازم برای تزریق ارز به گروه دوم را ایجاد کند. </a:t>
            </a:r>
          </a:p>
          <a:p>
            <a:pPr marL="285750" lvl="0" indent="-285750" algn="r" rtl="1">
              <a:buFont typeface="Wingdings" panose="05000000000000000000" pitchFamily="2" charset="2"/>
              <a:buChar char="§"/>
            </a:pPr>
            <a:endParaRPr lang="fa-IR" sz="2000" b="1" dirty="0">
              <a:cs typeface="B Nazanin" panose="00000400000000000000" pitchFamily="2" charset="-78"/>
            </a:endParaRPr>
          </a:p>
          <a:p>
            <a:pPr marL="285750" lvl="0" indent="-285750" algn="r" rtl="1">
              <a:buFont typeface="Wingdings" panose="05000000000000000000" pitchFamily="2" charset="2"/>
              <a:buChar char="§"/>
            </a:pPr>
            <a:r>
              <a:rPr lang="fa-IR" sz="2000" b="1" dirty="0" smtClean="0">
                <a:cs typeface="B Nazanin" panose="00000400000000000000" pitchFamily="2" charset="-78"/>
              </a:rPr>
              <a:t>گروه </a:t>
            </a:r>
            <a:r>
              <a:rPr lang="fa-IR" sz="2000" b="1" dirty="0">
                <a:cs typeface="B Nazanin" panose="00000400000000000000" pitchFamily="2" charset="-78"/>
              </a:rPr>
              <a:t>دوم در تمامی سال‌های 91 و 92 رشد منفی داشته، در سال‌های 93 و 94 دوره بازگشت از رکود را طی کرده و با گذشت دو سال از پایان رکود،‌ نهایتا طی سال 95 رشد خوبی با متوسط 20 درصد در هر فصل را تجربه کرده است. متاسفانه از ابتدای سال 96 مجددا </a:t>
            </a:r>
            <a:r>
              <a:rPr lang="fa-IR" sz="2000" b="1" dirty="0" err="1">
                <a:cs typeface="B Nazanin" panose="00000400000000000000" pitchFamily="2" charset="-78"/>
              </a:rPr>
              <a:t>چرخه‌های</a:t>
            </a:r>
            <a:r>
              <a:rPr lang="fa-IR" sz="2000" b="1" dirty="0">
                <a:cs typeface="B Nazanin" panose="00000400000000000000" pitchFamily="2" charset="-78"/>
              </a:rPr>
              <a:t> تجاری این گروه به سمت رکود در حال طی مسیر است و در زمستان 96 و بهار 97 به ترتیب رشد آن به 2.8- و 0.4 رسیده است. چنانچه </a:t>
            </a:r>
            <a:r>
              <a:rPr lang="fa-IR" sz="2000" b="1" dirty="0" err="1">
                <a:cs typeface="B Nazanin" panose="00000400000000000000" pitchFamily="2" charset="-78"/>
              </a:rPr>
              <a:t>مکانیزم‌های</a:t>
            </a:r>
            <a:r>
              <a:rPr lang="fa-IR" sz="2000" b="1" dirty="0">
                <a:cs typeface="B Nazanin" panose="00000400000000000000" pitchFamily="2" charset="-78"/>
              </a:rPr>
              <a:t> تخصیص ارز فعلی برای گروه دوم ادامه یابد، بخش صنعت به میزان زیادی اشتغال خود را از دست داده وارد دوره رکود جدیدی می‌شود که خروج از آن به دلیل پشتیبانی شبکه بانکی با تسهیلات گران در دوره بازگشت قبلی، ممکن است در آتیه نزدیک امکان‌پذیر نباشد.</a:t>
            </a:r>
            <a:endParaRPr lang="en-US" sz="2800" b="1" dirty="0">
              <a:cs typeface="B Nazanin" panose="00000400000000000000" pitchFamily="2" charset="-78"/>
            </a:endParaRPr>
          </a:p>
        </p:txBody>
      </p:sp>
    </p:spTree>
    <p:extLst>
      <p:ext uri="{BB962C8B-B14F-4D97-AF65-F5344CB8AC3E}">
        <p14:creationId xmlns:p14="http://schemas.microsoft.com/office/powerpoint/2010/main" val="1666178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0308" y="2629011"/>
            <a:ext cx="9362364" cy="646331"/>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پیوست</a:t>
            </a:r>
          </a:p>
        </p:txBody>
      </p:sp>
    </p:spTree>
    <p:extLst>
      <p:ext uri="{BB962C8B-B14F-4D97-AF65-F5344CB8AC3E}">
        <p14:creationId xmlns:p14="http://schemas.microsoft.com/office/powerpoint/2010/main" val="66344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012" y="0"/>
            <a:ext cx="11829899" cy="492443"/>
          </a:xfrm>
          <a:prstGeom prst="rect">
            <a:avLst/>
          </a:prstGeom>
        </p:spPr>
        <p:txBody>
          <a:bodyPr wrap="square">
            <a:spAutoFit/>
          </a:bodyPr>
          <a:lstStyle/>
          <a:p>
            <a:pPr algn="r" rtl="1"/>
            <a:r>
              <a:rPr lang="fa-IR" sz="2600" b="1" dirty="0" smtClean="0">
                <a:cs typeface="B Titr" panose="00000700000000000000" pitchFamily="2" charset="-78"/>
              </a:rPr>
              <a:t>ابزارهای مکمل (</a:t>
            </a:r>
            <a:r>
              <a:rPr lang="en-US" sz="2600" b="1" dirty="0" smtClean="0">
                <a:cs typeface="B Titr" panose="00000700000000000000" pitchFamily="2" charset="-78"/>
              </a:rPr>
              <a:t>Supplementary Tools</a:t>
            </a:r>
            <a:r>
              <a:rPr lang="fa-IR" sz="2600" b="1" dirty="0" smtClean="0">
                <a:cs typeface="B Titr" panose="00000700000000000000" pitchFamily="2" charset="-78"/>
              </a:rPr>
              <a:t>)</a:t>
            </a:r>
            <a:endParaRPr lang="en-US" sz="2600" b="1" dirty="0">
              <a:cs typeface="B Titr" panose="00000700000000000000" pitchFamily="2" charset="-78"/>
            </a:endParaRPr>
          </a:p>
        </p:txBody>
      </p:sp>
      <p:sp>
        <p:nvSpPr>
          <p:cNvPr id="4" name="Rectangle 3"/>
          <p:cNvSpPr/>
          <p:nvPr/>
        </p:nvSpPr>
        <p:spPr>
          <a:xfrm>
            <a:off x="122830" y="780169"/>
            <a:ext cx="11939081" cy="5847755"/>
          </a:xfrm>
          <a:prstGeom prst="rect">
            <a:avLst/>
          </a:prstGeom>
        </p:spPr>
        <p:txBody>
          <a:bodyPr wrap="square">
            <a:spAutoFit/>
          </a:bodyPr>
          <a:lstStyle/>
          <a:p>
            <a:pPr algn="just" rtl="1"/>
            <a:r>
              <a:rPr lang="fa-IR" sz="1700" b="1" dirty="0" smtClean="0">
                <a:cs typeface="B Nazanin" panose="00000400000000000000" pitchFamily="2" charset="-78"/>
                <a:hlinkClick r:id="rId2" action="ppaction://hlinkfile"/>
              </a:rPr>
              <a:t>جان </a:t>
            </a:r>
            <a:r>
              <a:rPr lang="fa-IR" sz="1700" b="1" dirty="0" err="1" smtClean="0">
                <a:cs typeface="B Nazanin" panose="00000400000000000000" pitchFamily="2" charset="-78"/>
                <a:hlinkClick r:id="rId2" action="ppaction://hlinkfile"/>
              </a:rPr>
              <a:t>مینارد</a:t>
            </a:r>
            <a:r>
              <a:rPr lang="fa-IR" sz="1700" b="1" dirty="0" smtClean="0">
                <a:cs typeface="B Nazanin" panose="00000400000000000000" pitchFamily="2" charset="-78"/>
                <a:hlinkClick r:id="rId2" action="ppaction://hlinkfile"/>
              </a:rPr>
              <a:t> </a:t>
            </a:r>
            <a:r>
              <a:rPr lang="fa-IR" sz="1700" b="1" dirty="0" err="1" smtClean="0">
                <a:cs typeface="B Nazanin" panose="00000400000000000000" pitchFamily="2" charset="-78"/>
                <a:hlinkClick r:id="rId2" action="ppaction://hlinkfile"/>
              </a:rPr>
              <a:t>کینز</a:t>
            </a:r>
            <a:r>
              <a:rPr lang="fa-IR" sz="1700" b="1" dirty="0" smtClean="0">
                <a:cs typeface="B Nazanin" panose="00000400000000000000" pitchFamily="2" charset="-78"/>
                <a:hlinkClick r:id="rId2" action="ppaction://hlinkfile"/>
              </a:rPr>
              <a:t> (1936</a:t>
            </a:r>
            <a:r>
              <a:rPr lang="ar-SA" sz="1700" b="1" dirty="0" smtClean="0">
                <a:cs typeface="B Nazanin" panose="00000400000000000000" pitchFamily="2" charset="-78"/>
                <a:hlinkClick r:id="rId2" action="ppaction://hlinkfile"/>
              </a:rPr>
              <a:t>)</a:t>
            </a:r>
            <a:endParaRPr lang="fa-IR" sz="1700" b="1" dirty="0" smtClean="0">
              <a:cs typeface="B Nazanin" panose="00000400000000000000" pitchFamily="2" charset="-78"/>
            </a:endParaRPr>
          </a:p>
          <a:p>
            <a:pPr marL="285750" lvl="0" indent="-285750" algn="just" rtl="1">
              <a:buFont typeface="Wingdings" panose="05000000000000000000" pitchFamily="2" charset="2"/>
              <a:buChar char="§"/>
            </a:pPr>
            <a:r>
              <a:rPr lang="ar-SA" sz="1700" dirty="0" smtClean="0">
                <a:cs typeface="B Nazanin" panose="00000400000000000000" pitchFamily="2" charset="-78"/>
              </a:rPr>
              <a:t>تاریخ </a:t>
            </a:r>
            <a:r>
              <a:rPr lang="ar-SA" sz="1700" dirty="0">
                <a:cs typeface="B Nazanin" panose="00000400000000000000" pitchFamily="2" charset="-78"/>
              </a:rPr>
              <a:t>ضرورت توجه به ابزارهای مکمل سیاست‌ها در اقتصاد کلان به وقوع بحران بزرگ و تجربه تله‌هایی مانند تله نقدینگی و تعادل‌هایی مانند تعادل نابهینه در نرخ پس‌انداز بالا و بازه ‌سرمایه‌گذاری پایین بازمی‌گردد. </a:t>
            </a:r>
            <a:r>
              <a:rPr lang="ar-SA" sz="1700" dirty="0" smtClean="0">
                <a:cs typeface="B Nazanin" panose="00000400000000000000" pitchFamily="2" charset="-78"/>
              </a:rPr>
              <a:t>اجرای </a:t>
            </a:r>
            <a:r>
              <a:rPr lang="ar-SA" sz="1700" dirty="0">
                <a:cs typeface="B Nazanin" panose="00000400000000000000" pitchFamily="2" charset="-78"/>
              </a:rPr>
              <a:t>صحیح سیاست اقتصادی </a:t>
            </a:r>
            <a:r>
              <a:rPr lang="fa-IR" sz="1700" dirty="0" smtClean="0">
                <a:cs typeface="B Nazanin" panose="00000400000000000000" pitchFamily="2" charset="-78"/>
              </a:rPr>
              <a:t>منوط به </a:t>
            </a:r>
            <a:r>
              <a:rPr lang="ar-SA" sz="1700" dirty="0" smtClean="0">
                <a:cs typeface="B Nazanin" panose="00000400000000000000" pitchFamily="2" charset="-78"/>
              </a:rPr>
              <a:t>برخورداری </a:t>
            </a:r>
            <a:r>
              <a:rPr lang="ar-SA" sz="1700" dirty="0">
                <a:cs typeface="B Nazanin" panose="00000400000000000000" pitchFamily="2" charset="-78"/>
              </a:rPr>
              <a:t>از ابزارهای </a:t>
            </a:r>
            <a:r>
              <a:rPr lang="fa-IR" sz="1700" dirty="0" smtClean="0">
                <a:cs typeface="B Nazanin" panose="00000400000000000000" pitchFamily="2" charset="-78"/>
              </a:rPr>
              <a:t>مکمل متناسب است. </a:t>
            </a:r>
            <a:r>
              <a:rPr lang="fa-IR" sz="1700" b="1" dirty="0" smtClean="0">
                <a:cs typeface="B Nazanin" panose="00000400000000000000" pitchFamily="2" charset="-78"/>
              </a:rPr>
              <a:t>مثلا </a:t>
            </a:r>
            <a:r>
              <a:rPr lang="ar-SA" sz="1700" dirty="0" smtClean="0">
                <a:cs typeface="B Nazanin" panose="00000400000000000000" pitchFamily="2" charset="-78"/>
              </a:rPr>
              <a:t>از </a:t>
            </a:r>
            <a:r>
              <a:rPr lang="ar-SA" sz="1700" dirty="0">
                <a:cs typeface="B Nazanin" panose="00000400000000000000" pitchFamily="2" charset="-78"/>
              </a:rPr>
              <a:t>فروض بنیادین نظریه کینزی آن است که در نرخ بهره مثبت بسیار ناچیز، تقاضا برای نگهداری پول بی‌نهایت باکشش می‌شود که به آن دام نقدینگی می‌گویند. در چنین شرایطی است که خارج از هر میزان حجم نقدینگی در اقتصاد، سرمایه‌گذاری همچنان در سطحی باقی مانده و بیکاری کم‌ نمی‌شود، </a:t>
            </a: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در چنین فضایی است که بحث ابزارهای مکمل معنی می‌یابد. </a:t>
            </a:r>
            <a:r>
              <a:rPr lang="ar-SA" sz="1700" b="1" dirty="0">
                <a:cs typeface="B Nazanin" panose="00000400000000000000" pitchFamily="2" charset="-78"/>
              </a:rPr>
              <a:t>زمانی که مشوق‌های پولی از کار می‌افتند، ابزارهای مکمل پولی، نهادی و روانی می‌توانند </a:t>
            </a:r>
            <a:r>
              <a:rPr lang="fa-IR" sz="1700" b="1" dirty="0" smtClean="0">
                <a:cs typeface="B Nazanin" panose="00000400000000000000" pitchFamily="2" charset="-78"/>
              </a:rPr>
              <a:t>باعث بهبود شرایط و گاه مانع از تعمیق فاجعه </a:t>
            </a:r>
            <a:r>
              <a:rPr lang="ar-SA" sz="1700" b="1" dirty="0" smtClean="0">
                <a:cs typeface="B Nazanin" panose="00000400000000000000" pitchFamily="2" charset="-78"/>
              </a:rPr>
              <a:t>شوند </a:t>
            </a:r>
            <a:r>
              <a:rPr lang="ar-SA" sz="1700" b="1" dirty="0">
                <a:cs typeface="B Nazanin" panose="00000400000000000000" pitchFamily="2" charset="-78"/>
              </a:rPr>
              <a:t>و ترکیبی متناسب از آنها نیروی رانش لازم برای جدایی از تله‌ها و دام‌های تعادل پایین را ایجاد می‌کند. این ابزارها در صورت همخوانی با دیگر اصول سیاست‌گذاری مانند زمان‌شناسی و توالی سیاست اصلی، خروج از شرایط بحرانی پیش‌آمده را سریع‌تر، ساده‌تر و کم‌هزینه‌تر می‌کند. </a:t>
            </a:r>
            <a:endParaRPr lang="en-US" sz="1700" b="1"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در خصوص مثال دام نقدینگی، </a:t>
            </a:r>
            <a:r>
              <a:rPr lang="ar-SA" sz="1700" b="1" dirty="0">
                <a:cs typeface="B Nazanin" panose="00000400000000000000" pitchFamily="2" charset="-78"/>
              </a:rPr>
              <a:t>اتخاذ ابزارهای اقتصادی کاهش‌ مالیات و افزایش مخارج دولت</a:t>
            </a:r>
            <a:r>
              <a:rPr lang="ar-SA" sz="1700" dirty="0">
                <a:cs typeface="B Nazanin" panose="00000400000000000000" pitchFamily="2" charset="-78"/>
              </a:rPr>
              <a:t>، کارگشا خواهد بود. استفاده از این ابزارها هر گاه با دقت کافی صورت نگیرد، ممکن است خود عاملی برای تقویت بحران پیش‌آمده شود. مثلا اگر تغییر نظام مالیاتی، فعالیت‌ها را به نفع منابع غیرمولد پیش‌ببرد و منجر به کم‌بهره‌گیری از منابع مولد شود و یا زمانی‌که مخارج افزایش یافته، صرف بنگاه‌هایی شود که دوران غروب آنها آغاز شده است، شرایط رکود تشدید خواهد شد. </a:t>
            </a: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همچنین در چنین شرایطی ابزارهای نهادی مانند تقویت قوای رهبری نهاد تصمیم‌گیری یا ایجاد ابزارهای لازم برای مداخله در بازار جهت تضمین ثبات مالی که در پایداری رشد نقش جدی دارد، و یا دیگر ابزارهای نهادی مانند وضع مقررات سخت‌گیرانه برای ممانعت از فعالیت‌های پرمخاطره برای خروج بنگاه از شرایط بد، نقش مهمی ایفا می‌کنند.</a:t>
            </a: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همچنین این ابزارها ممکن است </a:t>
            </a:r>
            <a:r>
              <a:rPr lang="ar-SA" sz="1700" b="1" dirty="0">
                <a:cs typeface="B Nazanin" panose="00000400000000000000" pitchFamily="2" charset="-78"/>
              </a:rPr>
              <a:t>از جنس روانی باشند که انعکاس اعتماد به نفس و «اطمینان» مقام سیاست‌گذار و ایجاد «تکانه‌های خوب» از جمله این ابزارهای مکمل هستند. در واقع آنچه که «کینز» به آن «خوی حیوانی» می‌‌گوید، چنین ابزاری است</a:t>
            </a:r>
            <a:r>
              <a:rPr lang="ar-SA" sz="1700" dirty="0">
                <a:cs typeface="B Nazanin" panose="00000400000000000000" pitchFamily="2" charset="-78"/>
              </a:rPr>
              <a:t>. «کینز» معتقد است که از طریق «اجتماعی کردن سرمایه‌گذاری»، با استفاده از ابزار مکمل مخارج دولتی به سطح سرمایه‌گذاری‌ها ثبات بخشیده شود چرا که مخارج مصرف‌کنندگان نسبتا ثابت و به میزان کمی تغییر می‌کند اما «خوی حیوانی» بی‌ثبات، محرک سرمایه‌گذاری است و دولت به این طریق می‌تواند با تغییر در دامنه انتظارات اپراتورهای اقتصادی، میزان سرمایه‌گذاری را بیشتر و تناسب اجتماعی لازم برای ایجاد بهبود اقتصادی را به همراه خواهد آورد. نخست وزیر چین (ون جیابائو) زمانی گفته بود که «اطمینان مهمترین چیز است، بسیار مهم‌تر از طلا و پول». همچنین منظور از تکانه‌های خوب نیز تغییرات مثبتی مانند «نوآوری فناورانه» و «تخریب خلاقانه» است که رونق اقتصادی را تسریع کرده و به نفع کلیت جامعه خواهد بود.</a:t>
            </a:r>
            <a:endParaRPr lang="en-US" sz="1700" dirty="0">
              <a:cs typeface="B Nazanin" panose="00000400000000000000" pitchFamily="2" charset="-78"/>
            </a:endParaRPr>
          </a:p>
          <a:p>
            <a:pPr marL="285750" indent="-285750" algn="just" rtl="1">
              <a:buFont typeface="Wingdings" panose="05000000000000000000" pitchFamily="2" charset="2"/>
              <a:buChar char="§"/>
            </a:pPr>
            <a:r>
              <a:rPr lang="ar-SA" sz="1700" dirty="0">
                <a:cs typeface="B Nazanin" panose="00000400000000000000" pitchFamily="2" charset="-78"/>
              </a:rPr>
              <a:t>و لذا انتخاب سیاست‌های مکمل اقتصادی، نهادی و روانی همگرا با راهبرد اصلی برای دستیابی به اهداف مورد نظر سیاست‌گذار، امری ضروری است و بالعکس، گزینش ابزارهایی که به لحاظ عملکردی نقش واگرایی با راهبرد اصلی را دارند، شرایط موجود را سخت‌تر می‌کند</a:t>
            </a:r>
            <a:endParaRPr lang="en-US" sz="1700" dirty="0">
              <a:cs typeface="B Nazanin" panose="00000400000000000000" pitchFamily="2" charset="-78"/>
            </a:endParaRPr>
          </a:p>
        </p:txBody>
      </p:sp>
      <p:sp>
        <p:nvSpPr>
          <p:cNvPr id="5" name="Left Arrow 4">
            <a:hlinkClick r:id="rId3" action="ppaction://hlinksldjump"/>
          </p:cNvPr>
          <p:cNvSpPr/>
          <p:nvPr/>
        </p:nvSpPr>
        <p:spPr>
          <a:xfrm rot="10800000">
            <a:off x="122830" y="6423207"/>
            <a:ext cx="559559" cy="40943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6627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0308" y="2629011"/>
            <a:ext cx="9362364" cy="646331"/>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2- چهار اصل مهم سیاست‌گذاری اقتصادی</a:t>
            </a:r>
            <a:endParaRPr lang="fa-IR" sz="3600" b="1" dirty="0">
              <a:solidFill>
                <a:srgbClr val="0033CC"/>
              </a:solidFill>
              <a:cs typeface="B Nazanin" panose="00000400000000000000" pitchFamily="2" charset="-78"/>
            </a:endParaRPr>
          </a:p>
        </p:txBody>
      </p:sp>
    </p:spTree>
    <p:extLst>
      <p:ext uri="{BB962C8B-B14F-4D97-AF65-F5344CB8AC3E}">
        <p14:creationId xmlns:p14="http://schemas.microsoft.com/office/powerpoint/2010/main" val="1875626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012" y="92083"/>
            <a:ext cx="11829899" cy="492443"/>
          </a:xfrm>
          <a:prstGeom prst="rect">
            <a:avLst/>
          </a:prstGeom>
        </p:spPr>
        <p:txBody>
          <a:bodyPr wrap="square">
            <a:spAutoFit/>
          </a:bodyPr>
          <a:lstStyle/>
          <a:p>
            <a:pPr algn="r" rtl="1"/>
            <a:r>
              <a:rPr lang="fa-IR" sz="2600" b="1" dirty="0" smtClean="0">
                <a:cs typeface="B Titr" panose="00000700000000000000" pitchFamily="2" charset="-78"/>
              </a:rPr>
              <a:t>اصل سایر شرایط متغیر </a:t>
            </a:r>
            <a:r>
              <a:rPr lang="en-US" sz="2600" b="1" dirty="0" smtClean="0">
                <a:cs typeface="B Titr" panose="00000700000000000000" pitchFamily="2" charset="-78"/>
              </a:rPr>
              <a:t>(</a:t>
            </a:r>
            <a:r>
              <a:rPr lang="en-US" sz="2600" b="1" dirty="0">
                <a:cs typeface="B Titr" panose="00000700000000000000" pitchFamily="2" charset="-78"/>
              </a:rPr>
              <a:t>Mutatis Mutandis)</a:t>
            </a:r>
          </a:p>
        </p:txBody>
      </p:sp>
      <p:sp>
        <p:nvSpPr>
          <p:cNvPr id="4" name="Rectangle 3"/>
          <p:cNvSpPr/>
          <p:nvPr/>
        </p:nvSpPr>
        <p:spPr>
          <a:xfrm>
            <a:off x="122830" y="570878"/>
            <a:ext cx="11939081" cy="5832366"/>
          </a:xfrm>
          <a:prstGeom prst="rect">
            <a:avLst/>
          </a:prstGeom>
        </p:spPr>
        <p:txBody>
          <a:bodyPr wrap="square">
            <a:spAutoFit/>
          </a:bodyPr>
          <a:lstStyle/>
          <a:p>
            <a:pPr lvl="0" algn="just" rtl="1"/>
            <a:r>
              <a:rPr lang="fa-IR" sz="1600" b="1" dirty="0" smtClean="0">
                <a:cs typeface="B Nazanin" panose="00000400000000000000" pitchFamily="2" charset="-78"/>
                <a:hlinkClick r:id="rId2" action="ppaction://hlinkfile"/>
              </a:rPr>
              <a:t>رابرت </a:t>
            </a:r>
            <a:r>
              <a:rPr lang="fa-IR" sz="1600" b="1" dirty="0" err="1" smtClean="0">
                <a:cs typeface="B Nazanin" panose="00000400000000000000" pitchFamily="2" charset="-78"/>
                <a:hlinkClick r:id="rId2" action="ppaction://hlinkfile"/>
              </a:rPr>
              <a:t>لوکاس</a:t>
            </a:r>
            <a:r>
              <a:rPr lang="fa-IR" sz="1600" b="1" dirty="0" smtClean="0">
                <a:cs typeface="B Nazanin" panose="00000400000000000000" pitchFamily="2" charset="-78"/>
                <a:hlinkClick r:id="rId2" action="ppaction://hlinkfile"/>
              </a:rPr>
              <a:t> (1976)</a:t>
            </a:r>
            <a:endParaRPr lang="en-US" sz="1600" b="1" dirty="0" smtClean="0">
              <a:cs typeface="B Nazanin" panose="00000400000000000000" pitchFamily="2" charset="-78"/>
            </a:endParaRPr>
          </a:p>
          <a:p>
            <a:pPr marL="285750" lvl="0" indent="-285750" algn="just" rtl="1">
              <a:buFont typeface="Wingdings" panose="05000000000000000000" pitchFamily="2" charset="2"/>
              <a:buChar char="§"/>
            </a:pPr>
            <a:r>
              <a:rPr lang="ar-SA" sz="1700" dirty="0" smtClean="0">
                <a:cs typeface="B Nazanin" panose="00000400000000000000" pitchFamily="2" charset="-78"/>
              </a:rPr>
              <a:t>اگرچه </a:t>
            </a:r>
            <a:r>
              <a:rPr lang="ar-SA" sz="1700" dirty="0">
                <a:cs typeface="B Nazanin" panose="00000400000000000000" pitchFamily="2" charset="-78"/>
              </a:rPr>
              <a:t>ریشه بحث توجه به شرایط متغیر سیاست‌گذاری به نیمه قرن بیستم و مقاله «</a:t>
            </a:r>
            <a:r>
              <a:rPr lang="ar-SA" sz="1700" dirty="0">
                <a:cs typeface="B Nazanin" panose="00000400000000000000" pitchFamily="2" charset="-78"/>
                <a:hlinkClick r:id="rId3" action="ppaction://hlinkfile"/>
              </a:rPr>
              <a:t>استراتز</a:t>
            </a:r>
            <a:r>
              <a:rPr lang="ar-SA" sz="1700" dirty="0">
                <a:cs typeface="B Nazanin" panose="00000400000000000000" pitchFamily="2" charset="-78"/>
              </a:rPr>
              <a:t>» از دانشگاه شیکاگو (شاگرد تیالینگ کوپمانس نوبلیست) و مقاله «</a:t>
            </a:r>
            <a:r>
              <a:rPr lang="ar-SA" sz="1700" b="1" dirty="0">
                <a:cs typeface="B Nazanin" panose="00000400000000000000" pitchFamily="2" charset="-78"/>
              </a:rPr>
              <a:t>کوته‌نظری و تناقض در پویایی‌های حداکثرسازی مطلوبیت</a:t>
            </a:r>
            <a:r>
              <a:rPr lang="ar-SA" sz="1700" dirty="0">
                <a:cs typeface="B Nazanin" panose="00000400000000000000" pitchFamily="2" charset="-78"/>
              </a:rPr>
              <a:t>» در سال 1955 برمی‌گردد، اما بکارگیری این مفهوم در سیاست‌گذاری اقتصاد کلان ریشه در مطالعه «</a:t>
            </a:r>
            <a:r>
              <a:rPr lang="ar-SA" sz="1700" dirty="0">
                <a:cs typeface="B Nazanin" panose="00000400000000000000" pitchFamily="2" charset="-78"/>
                <a:hlinkClick r:id="rId4" action="ppaction://hlinkfile"/>
              </a:rPr>
              <a:t>کیدلند و پرسکات</a:t>
            </a:r>
            <a:r>
              <a:rPr lang="ar-SA" sz="1700" dirty="0">
                <a:cs typeface="B Nazanin" panose="00000400000000000000" pitchFamily="2" charset="-78"/>
              </a:rPr>
              <a:t>» به سال 1977 و مقاله آنها با عنوان «</a:t>
            </a:r>
            <a:r>
              <a:rPr lang="ar-SA" sz="1700" b="1" dirty="0">
                <a:cs typeface="B Nazanin" panose="00000400000000000000" pitchFamily="2" charset="-78"/>
              </a:rPr>
              <a:t>قواعد به جای اختیارات: عدم تطابق برنامه‌های بهینه</a:t>
            </a:r>
            <a:r>
              <a:rPr lang="ar-SA" sz="1700" dirty="0">
                <a:cs typeface="B Nazanin" panose="00000400000000000000" pitchFamily="2" charset="-78"/>
              </a:rPr>
              <a:t>» دارد. </a:t>
            </a:r>
            <a:endParaRPr lang="fa-IR" sz="1700" dirty="0" smtClean="0">
              <a:cs typeface="B Nazanin" panose="00000400000000000000" pitchFamily="2" charset="-78"/>
            </a:endParaRPr>
          </a:p>
          <a:p>
            <a:pPr marL="285750" lvl="0" indent="-285750" algn="just" rtl="1">
              <a:buFont typeface="Wingdings" panose="05000000000000000000" pitchFamily="2" charset="2"/>
              <a:buChar char="§"/>
            </a:pP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در تمایز انتظارات تورمی و تورم واقعی، ابتدا نظریه «</a:t>
            </a:r>
            <a:r>
              <a:rPr lang="ar-SA" sz="1700" b="1" dirty="0">
                <a:cs typeface="B Nazanin" panose="00000400000000000000" pitchFamily="2" charset="-78"/>
              </a:rPr>
              <a:t>انتظارات تطبیقی</a:t>
            </a:r>
            <a:r>
              <a:rPr lang="ar-SA" sz="1700" dirty="0">
                <a:cs typeface="B Nazanin" panose="00000400000000000000" pitchFamily="2" charset="-78"/>
              </a:rPr>
              <a:t>» فریدمن و فلپس در سال‌های 1967 و 1968 و سپس نظریه «</a:t>
            </a:r>
            <a:r>
              <a:rPr lang="ar-SA" sz="1700" b="1" dirty="0">
                <a:cs typeface="B Nazanin" panose="00000400000000000000" pitchFamily="2" charset="-78"/>
              </a:rPr>
              <a:t>انتظارات عقلایی</a:t>
            </a:r>
            <a:r>
              <a:rPr lang="ar-SA" sz="1700" dirty="0">
                <a:cs typeface="B Nazanin" panose="00000400000000000000" pitchFamily="2" charset="-78"/>
              </a:rPr>
              <a:t>» لوکاس در اوایل دهه 1970 بابت بحث را گشودند و </a:t>
            </a:r>
            <a:r>
              <a:rPr lang="ar-SA" sz="1700" b="1" dirty="0">
                <a:solidFill>
                  <a:srgbClr val="0033CC"/>
                </a:solidFill>
                <a:cs typeface="B Nazanin" panose="00000400000000000000" pitchFamily="2" charset="-78"/>
              </a:rPr>
              <a:t>این گشایش‌ها زمینه استفاده جدیدی در سیاست‌گذاری به «</a:t>
            </a:r>
            <a:r>
              <a:rPr lang="ar-SA" sz="1700" b="1" dirty="0">
                <a:solidFill>
                  <a:srgbClr val="0033CC"/>
                </a:solidFill>
                <a:cs typeface="B Nazanin" panose="00000400000000000000" pitchFamily="2" charset="-78"/>
                <a:hlinkClick r:id="rId4" action="ppaction://hlinkfile"/>
              </a:rPr>
              <a:t>کیدلند و پرسکات</a:t>
            </a:r>
            <a:r>
              <a:rPr lang="ar-SA" sz="1700" b="1" dirty="0">
                <a:solidFill>
                  <a:srgbClr val="0033CC"/>
                </a:solidFill>
                <a:cs typeface="B Nazanin" panose="00000400000000000000" pitchFamily="2" charset="-78"/>
              </a:rPr>
              <a:t>» داد تا الگوی جدیدی از شکل‌گیری انتظارات عقلایی را مطرح کنند که در آن ترجیحات یک تصمیم‌گیرنده اقتصادی (دولت و بنگاه) در یک دوره زمانی با دوره زمانی به دلیل عوامل بیرونی و درونی متفاوت می‌شود </a:t>
            </a:r>
            <a:endParaRPr lang="fa-IR" sz="1700" b="1" dirty="0" smtClean="0">
              <a:solidFill>
                <a:srgbClr val="0033CC"/>
              </a:solidFill>
              <a:cs typeface="B Nazanin" panose="00000400000000000000" pitchFamily="2" charset="-78"/>
            </a:endParaRPr>
          </a:p>
          <a:p>
            <a:pPr marL="285750" lvl="0" indent="-285750" algn="just" rtl="1">
              <a:buFont typeface="Wingdings" panose="05000000000000000000" pitchFamily="2" charset="2"/>
              <a:buChar char="§"/>
            </a:pP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b="1" dirty="0">
                <a:cs typeface="B Nazanin" panose="00000400000000000000" pitchFamily="2" charset="-78"/>
              </a:rPr>
              <a:t>پیام اصلی اصل تغییر شرایط در سیاست‌گذاری آن است که چون تصمیم‌های اکنون بنگاه‌ها در نتیجه انتظارات عقلایی از سیاست‌های آتی مقام برنامه‌ریز متاثر می‌شود، تصمیمات دولت مصلحت‌گرا (دولتی که تصمیم‌های وی در یک دوره با تصمیم‌های وی در دوره دیگر یکسان نیست و پر از تصمیم‌های کوتاه‌مدت است)، به دلیل عدم ترسیم اطلاعات آینده، امکان ترسیم صحیح اطلاعات آینده از جانب دولت برای بنگاه‌ها را </a:t>
            </a:r>
            <a:r>
              <a:rPr lang="ar-SA" sz="1700" b="1" dirty="0" smtClean="0">
                <a:cs typeface="B Nazanin" panose="00000400000000000000" pitchFamily="2" charset="-78"/>
              </a:rPr>
              <a:t>فراه</a:t>
            </a:r>
            <a:r>
              <a:rPr lang="fa-IR" sz="1700" b="1" dirty="0" smtClean="0">
                <a:cs typeface="B Nazanin" panose="00000400000000000000" pitchFamily="2" charset="-78"/>
              </a:rPr>
              <a:t>م</a:t>
            </a:r>
            <a:r>
              <a:rPr lang="ar-SA" sz="1700" b="1" dirty="0" smtClean="0">
                <a:cs typeface="B Nazanin" panose="00000400000000000000" pitchFamily="2" charset="-78"/>
              </a:rPr>
              <a:t> </a:t>
            </a:r>
            <a:r>
              <a:rPr lang="ar-SA" sz="1700" b="1" dirty="0">
                <a:cs typeface="B Nazanin" panose="00000400000000000000" pitchFamily="2" charset="-78"/>
              </a:rPr>
              <a:t>نکرده، بنگاه‌ها سیاست‌های آتی را با انتظارات تورمی برآورد می‌کنند و از آنجا که این نوع انتظارات الگوی خاصی ندارند، به ناسازگاری زمانی در تصمیم‌های بنگاه‌ها در طول زمان و بروز بی‌تعادلی در اقتصاد کلان منجر می‌شود</a:t>
            </a:r>
            <a:r>
              <a:rPr lang="en-US" sz="1700" b="1" dirty="0">
                <a:cs typeface="B Nazanin" panose="00000400000000000000" pitchFamily="2" charset="-78"/>
              </a:rPr>
              <a:t> </a:t>
            </a:r>
            <a:r>
              <a:rPr lang="en-US" sz="1700" b="1" dirty="0" smtClean="0">
                <a:cs typeface="B Nazanin" panose="00000400000000000000" pitchFamily="2" charset="-78"/>
              </a:rPr>
              <a:t>.</a:t>
            </a:r>
            <a:endParaRPr lang="fa-IR" sz="1700" b="1" dirty="0" smtClean="0">
              <a:cs typeface="B Nazanin" panose="00000400000000000000" pitchFamily="2" charset="-78"/>
            </a:endParaRPr>
          </a:p>
          <a:p>
            <a:pPr marL="285750" lvl="0" indent="-285750" algn="just" rtl="1">
              <a:buFont typeface="Wingdings" panose="05000000000000000000" pitchFamily="2" charset="2"/>
              <a:buChar char="§"/>
            </a:pP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b="1" dirty="0">
                <a:cs typeface="B Nazanin" panose="00000400000000000000" pitchFamily="2" charset="-78"/>
              </a:rPr>
              <a:t>به عبارت بهتر، فقدان برنامه‌های میان‌مدت و بلندمدت، تصمیمات خلق‌الساعه و از همه مهمتر اتخاذ سیاست‌های اشتباه و ارائه اطلاعاتی به کنش‌گران اقتصادی که در عمل یا تحقق نیافته و یا خلاف آن تحقق می‌یابد، باعث خنثی شدن تصمیم بنگاه‌های اقتصادی می‌شود</a:t>
            </a:r>
            <a:r>
              <a:rPr lang="en-US" sz="1700" dirty="0">
                <a:cs typeface="B Nazanin" panose="00000400000000000000" pitchFamily="2" charset="-78"/>
              </a:rPr>
              <a:t>. </a:t>
            </a:r>
            <a:endParaRPr lang="fa-IR" sz="1700" dirty="0" smtClean="0">
              <a:cs typeface="B Nazanin" panose="00000400000000000000" pitchFamily="2" charset="-78"/>
            </a:endParaRPr>
          </a:p>
          <a:p>
            <a:pPr marL="285750" lvl="0" indent="-285750" algn="just" rtl="1">
              <a:buFont typeface="Wingdings" panose="05000000000000000000" pitchFamily="2" charset="2"/>
              <a:buChar char="§"/>
            </a:pPr>
            <a:endParaRPr lang="en-US" sz="1700" dirty="0">
              <a:cs typeface="B Nazanin" panose="00000400000000000000" pitchFamily="2" charset="-78"/>
            </a:endParaRPr>
          </a:p>
          <a:p>
            <a:pPr marL="285750" lvl="0" indent="-285750" algn="just" rtl="1">
              <a:buFont typeface="Wingdings" panose="05000000000000000000" pitchFamily="2" charset="2"/>
              <a:buChar char="§"/>
            </a:pPr>
            <a:r>
              <a:rPr lang="ar-SA" sz="1700" dirty="0">
                <a:cs typeface="B Nazanin" panose="00000400000000000000" pitchFamily="2" charset="-78"/>
              </a:rPr>
              <a:t>اما در نظر گرفتن شرایط متغیر به هنگام سیاست‌گذاری از «</a:t>
            </a:r>
            <a:r>
              <a:rPr lang="ar-SA" sz="1700" b="1" dirty="0">
                <a:solidFill>
                  <a:srgbClr val="FF0000"/>
                </a:solidFill>
                <a:cs typeface="B Nazanin" panose="00000400000000000000" pitchFamily="2" charset="-78"/>
                <a:hlinkClick r:id="rId2" action="ppaction://hlinkfile"/>
              </a:rPr>
              <a:t>انتقاد لوکاس</a:t>
            </a:r>
            <a:r>
              <a:rPr lang="ar-SA" sz="1700" dirty="0">
                <a:cs typeface="B Nazanin" panose="00000400000000000000" pitchFamily="2" charset="-78"/>
              </a:rPr>
              <a:t>» نیز قابل استنتاج است. در رکود تورمی دهه 1970 که سیاست‌های مالی و پولی متداول، قدرت بهبود شرایط را از دست داده بودند، </a:t>
            </a:r>
            <a:r>
              <a:rPr lang="ar-SA" sz="1700" b="1" dirty="0">
                <a:solidFill>
                  <a:srgbClr val="0033CC"/>
                </a:solidFill>
                <a:cs typeface="B Nazanin" panose="00000400000000000000" pitchFamily="2" charset="-78"/>
              </a:rPr>
              <a:t>لوکاس نظریه خود را اینگونه مطرح می‌کند که سیاست‌گذار نباید روابط اقتصاد کلان را در مقابل تغییر در سیاست، ثابت فرض کند. رفتار اقتصادی در پاسخ به یک تغییر در </a:t>
            </a:r>
            <a:r>
              <a:rPr lang="ar-SA" sz="1700" b="1" dirty="0" smtClean="0">
                <a:solidFill>
                  <a:srgbClr val="0033CC"/>
                </a:solidFill>
                <a:cs typeface="B Nazanin" panose="00000400000000000000" pitchFamily="2" charset="-78"/>
              </a:rPr>
              <a:t>سیاست</a:t>
            </a:r>
            <a:r>
              <a:rPr lang="fa-IR" sz="1700" b="1" dirty="0" smtClean="0">
                <a:solidFill>
                  <a:srgbClr val="0033CC"/>
                </a:solidFill>
                <a:cs typeface="B Nazanin" panose="00000400000000000000" pitchFamily="2" charset="-78"/>
              </a:rPr>
              <a:t>‌</a:t>
            </a:r>
            <a:r>
              <a:rPr lang="ar-SA" sz="1700" b="1" dirty="0" smtClean="0">
                <a:solidFill>
                  <a:srgbClr val="0033CC"/>
                </a:solidFill>
                <a:cs typeface="B Nazanin" panose="00000400000000000000" pitchFamily="2" charset="-78"/>
              </a:rPr>
              <a:t>گذاری </a:t>
            </a:r>
            <a:r>
              <a:rPr lang="ar-SA" sz="1700" b="1" dirty="0">
                <a:solidFill>
                  <a:srgbClr val="0033CC"/>
                </a:solidFill>
                <a:cs typeface="B Nazanin" panose="00000400000000000000" pitchFamily="2" charset="-78"/>
              </a:rPr>
              <a:t>تغییر خواهد کرد. افراد عقلایی که در پی حداکثرسازی رفاه خود هستند، رفتارشان را در مقابل سیاست اقتصادی متغیر، تغییر خواهند داد. این تغییرات رفتاری موجب تغییر در روابط اقتصاد کلان می گردد و سیاست ها را بی تاثیر می کند</a:t>
            </a:r>
            <a:r>
              <a:rPr lang="en-US" sz="1700" b="1" dirty="0">
                <a:solidFill>
                  <a:srgbClr val="0033CC"/>
                </a:solidFill>
                <a:cs typeface="B Nazanin" panose="00000400000000000000" pitchFamily="2" charset="-78"/>
              </a:rPr>
              <a:t>.</a:t>
            </a:r>
          </a:p>
        </p:txBody>
      </p:sp>
      <p:sp>
        <p:nvSpPr>
          <p:cNvPr id="5" name="Left Arrow 4">
            <a:hlinkClick r:id="rId5" action="ppaction://hlinksldjump"/>
          </p:cNvPr>
          <p:cNvSpPr/>
          <p:nvPr/>
        </p:nvSpPr>
        <p:spPr>
          <a:xfrm rot="10800000">
            <a:off x="122830" y="6423207"/>
            <a:ext cx="559559" cy="40943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603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012" y="0"/>
            <a:ext cx="11829899" cy="492443"/>
          </a:xfrm>
          <a:prstGeom prst="rect">
            <a:avLst/>
          </a:prstGeom>
        </p:spPr>
        <p:txBody>
          <a:bodyPr wrap="square">
            <a:spAutoFit/>
          </a:bodyPr>
          <a:lstStyle/>
          <a:p>
            <a:pPr algn="r" rtl="1"/>
            <a:r>
              <a:rPr lang="fa-IR" sz="2600" b="1" dirty="0">
                <a:cs typeface="B Titr" panose="00000700000000000000" pitchFamily="2" charset="-78"/>
              </a:rPr>
              <a:t>کنش‌‌</a:t>
            </a:r>
            <a:r>
              <a:rPr lang="fa-IR" sz="2600" b="1" dirty="0" err="1">
                <a:cs typeface="B Titr" panose="00000700000000000000" pitchFamily="2" charset="-78"/>
              </a:rPr>
              <a:t>شناسی</a:t>
            </a:r>
            <a:r>
              <a:rPr lang="fa-IR" sz="2600" b="1" dirty="0">
                <a:cs typeface="B Titr" panose="00000700000000000000" pitchFamily="2" charset="-78"/>
              </a:rPr>
              <a:t> هزینه فرصت (</a:t>
            </a:r>
            <a:r>
              <a:rPr lang="en-US" sz="2600" b="1" dirty="0" smtClean="0">
                <a:cs typeface="B Titr" panose="00000700000000000000" pitchFamily="2" charset="-78"/>
              </a:rPr>
              <a:t>Praxeology</a:t>
            </a:r>
            <a:r>
              <a:rPr lang="fa-IR" sz="2600" b="1" dirty="0" smtClean="0">
                <a:cs typeface="B Titr" panose="00000700000000000000" pitchFamily="2" charset="-78"/>
              </a:rPr>
              <a:t>)</a:t>
            </a:r>
            <a:endParaRPr lang="en-US" sz="2600" b="1" dirty="0">
              <a:cs typeface="B Titr" panose="00000700000000000000" pitchFamily="2" charset="-78"/>
            </a:endParaRPr>
          </a:p>
        </p:txBody>
      </p:sp>
      <p:sp>
        <p:nvSpPr>
          <p:cNvPr id="4" name="Rectangle 3"/>
          <p:cNvSpPr/>
          <p:nvPr/>
        </p:nvSpPr>
        <p:spPr>
          <a:xfrm>
            <a:off x="122830" y="528248"/>
            <a:ext cx="11939081" cy="5355312"/>
          </a:xfrm>
          <a:prstGeom prst="rect">
            <a:avLst/>
          </a:prstGeom>
        </p:spPr>
        <p:txBody>
          <a:bodyPr wrap="square">
            <a:spAutoFit/>
          </a:bodyPr>
          <a:lstStyle/>
          <a:p>
            <a:pPr algn="just" rtl="1"/>
            <a:r>
              <a:rPr lang="fa-IR" b="1" u="sng" dirty="0">
                <a:cs typeface="B Nazanin" panose="00000400000000000000" pitchFamily="2" charset="-78"/>
                <a:hlinkClick r:id="rId2" action="ppaction://hlinkfile"/>
              </a:rPr>
              <a:t>(</a:t>
            </a:r>
            <a:r>
              <a:rPr lang="fa-IR" b="1" u="sng" dirty="0" err="1">
                <a:cs typeface="B Nazanin" panose="00000400000000000000" pitchFamily="2" charset="-78"/>
                <a:hlinkClick r:id="rId2" action="ppaction://hlinkfile"/>
              </a:rPr>
              <a:t>نورث</a:t>
            </a:r>
            <a:r>
              <a:rPr lang="fa-IR" b="1" u="sng" dirty="0">
                <a:cs typeface="B Nazanin" panose="00000400000000000000" pitchFamily="2" charset="-78"/>
                <a:hlinkClick r:id="rId2" action="ppaction://hlinkfile"/>
              </a:rPr>
              <a:t>، 1990</a:t>
            </a:r>
            <a:r>
              <a:rPr lang="fa-IR" b="1" u="sng" dirty="0" smtClean="0">
                <a:cs typeface="B Nazanin" panose="00000400000000000000" pitchFamily="2" charset="-78"/>
                <a:hlinkClick r:id="rId2" action="ppaction://hlinkfile"/>
              </a:rPr>
              <a:t>)</a:t>
            </a:r>
            <a:r>
              <a:rPr lang="ar-SA" b="1" u="sng" dirty="0" smtClean="0">
                <a:cs typeface="B Nazanin" panose="00000400000000000000" pitchFamily="2" charset="-78"/>
              </a:rPr>
              <a:t>، </a:t>
            </a:r>
            <a:r>
              <a:rPr lang="fa-IR" b="1" u="sng" dirty="0">
                <a:cs typeface="B Nazanin" panose="00000400000000000000" pitchFamily="2" charset="-78"/>
                <a:hlinkClick r:id="rId3" action="ppaction://hlinkfile"/>
              </a:rPr>
              <a:t>(</a:t>
            </a:r>
            <a:r>
              <a:rPr lang="fa-IR" b="1" u="sng" dirty="0" err="1">
                <a:cs typeface="B Nazanin" panose="00000400000000000000" pitchFamily="2" charset="-78"/>
                <a:hlinkClick r:id="rId3" action="ppaction://hlinkfile"/>
              </a:rPr>
              <a:t>نورث</a:t>
            </a:r>
            <a:r>
              <a:rPr lang="fa-IR" b="1" u="sng" dirty="0">
                <a:cs typeface="B Nazanin" panose="00000400000000000000" pitchFamily="2" charset="-78"/>
                <a:hlinkClick r:id="rId3" action="ppaction://hlinkfile"/>
              </a:rPr>
              <a:t>، 2000)</a:t>
            </a:r>
            <a:r>
              <a:rPr lang="fa-IR" b="1" u="sng" dirty="0">
                <a:cs typeface="B Nazanin" panose="00000400000000000000" pitchFamily="2" charset="-78"/>
              </a:rPr>
              <a:t>، </a:t>
            </a:r>
            <a:r>
              <a:rPr lang="ar-SA" b="1" u="sng" dirty="0">
                <a:cs typeface="B Nazanin" panose="00000400000000000000" pitchFamily="2" charset="-78"/>
                <a:hlinkClick r:id="rId4" action="ppaction://hlinkfile"/>
              </a:rPr>
              <a:t>(نورث و همکاران، 2004</a:t>
            </a:r>
            <a:r>
              <a:rPr lang="ar-SA" b="1" u="sng" dirty="0" smtClean="0">
                <a:cs typeface="B Nazanin" panose="00000400000000000000" pitchFamily="2" charset="-78"/>
                <a:hlinkClick r:id="rId4" action="ppaction://hlinkfile"/>
              </a:rPr>
              <a:t>)</a:t>
            </a:r>
            <a:endParaRPr lang="fa-IR" b="1" u="sng" dirty="0">
              <a:cs typeface="B Nazanin" panose="00000400000000000000" pitchFamily="2" charset="-78"/>
            </a:endParaRPr>
          </a:p>
          <a:p>
            <a:pPr algn="just" rtl="1"/>
            <a:endParaRPr lang="en-US" dirty="0">
              <a:cs typeface="B Nazanin" panose="00000400000000000000" pitchFamily="2" charset="-78"/>
            </a:endParaRPr>
          </a:p>
          <a:p>
            <a:pPr marL="285750" lvl="0" indent="-285750" algn="just" rtl="1">
              <a:buFont typeface="Wingdings" panose="05000000000000000000" pitchFamily="2" charset="2"/>
              <a:buChar char="§"/>
            </a:pPr>
            <a:r>
              <a:rPr lang="ar-SA" dirty="0">
                <a:cs typeface="B Nazanin" panose="00000400000000000000" pitchFamily="2" charset="-78"/>
              </a:rPr>
              <a:t>اصل هزینه فرصت در واقع کنش «تجلی اراده انسان» است و انعکاسی است از توانایی ذهنی بشر برای انتخاب بین حالت‌های مختلف امور. مثلا ترجیح حرکت در مسیر یک کنش اقتصادی در بازار یا حاشیه بازار و کنار گذاشتن کنش مورد انتظار و ریل‌گذاری شده ازجانب مقام برنامه‌ریز،‌ مقام ناظر پولی یا دولت. </a:t>
            </a:r>
            <a:endParaRPr lang="fa-IR" dirty="0" smtClean="0">
              <a:cs typeface="B Nazanin" panose="00000400000000000000" pitchFamily="2" charset="-78"/>
            </a:endParaRPr>
          </a:p>
          <a:p>
            <a:pPr marL="285750" lvl="0" indent="-285750" algn="just" rtl="1">
              <a:buFont typeface="Wingdings" panose="05000000000000000000" pitchFamily="2" charset="2"/>
              <a:buChar char="§"/>
            </a:pPr>
            <a:endParaRPr lang="en-US" dirty="0">
              <a:cs typeface="B Nazanin" panose="00000400000000000000" pitchFamily="2" charset="-78"/>
            </a:endParaRPr>
          </a:p>
          <a:p>
            <a:pPr marL="285750" lvl="0" indent="-285750" algn="just" rtl="1">
              <a:buFont typeface="Wingdings" panose="05000000000000000000" pitchFamily="2" charset="2"/>
              <a:buChar char="§"/>
            </a:pPr>
            <a:r>
              <a:rPr lang="ar-SA" b="1" dirty="0">
                <a:solidFill>
                  <a:srgbClr val="0033CC"/>
                </a:solidFill>
                <a:cs typeface="B Nazanin" panose="00000400000000000000" pitchFamily="2" charset="-78"/>
              </a:rPr>
              <a:t>از منظر هزینه فرصت، اقتصاد جزئی از علم پراکسولوژی (کنش‌شناسی) است که در آن تحلیل‌گر اقتصادی با تحلیل رفتارها، انتخاب‌ها و به طور کلی کنش انسان‌ها روبروست و اقتصاد جز با درک ابعاد وجودی انسان، نقش اجتماعی و اراده تصمیم‌گیری فرد فرد جامعه تعریف‌پذیر نمی‌شود. </a:t>
            </a:r>
            <a:endParaRPr lang="fa-IR" b="1" dirty="0" smtClean="0">
              <a:solidFill>
                <a:srgbClr val="0033CC"/>
              </a:solidFill>
              <a:cs typeface="B Nazanin" panose="00000400000000000000" pitchFamily="2" charset="-78"/>
            </a:endParaRPr>
          </a:p>
          <a:p>
            <a:pPr marL="285750" lvl="0" indent="-285750" algn="just" rtl="1">
              <a:buFont typeface="Wingdings" panose="05000000000000000000" pitchFamily="2" charset="2"/>
              <a:buChar char="§"/>
            </a:pPr>
            <a:endParaRPr lang="en-US" dirty="0">
              <a:cs typeface="B Nazanin" panose="00000400000000000000" pitchFamily="2" charset="-78"/>
            </a:endParaRPr>
          </a:p>
          <a:p>
            <a:pPr marL="285750" lvl="0" indent="-285750" algn="just" rtl="1">
              <a:buFont typeface="Wingdings" panose="05000000000000000000" pitchFamily="2" charset="2"/>
              <a:buChar char="§"/>
            </a:pPr>
            <a:r>
              <a:rPr lang="ar-SA" dirty="0">
                <a:solidFill>
                  <a:srgbClr val="0033CC"/>
                </a:solidFill>
                <a:cs typeface="B Nazanin" panose="00000400000000000000" pitchFamily="2" charset="-78"/>
              </a:rPr>
              <a:t>اگر صرفا با علم اقتصاد مانند دیگر علوم طبیعی و تجربی برخورد کنیم، اگر صرفا مبتنی بر نتایج مدل‌های کمی یا درصدهای رشد، به روند متغیرهای کلیدی نگاه کنیم و اثرگذاری سیاست‌های اقتصادی مانند کاهش اندازه دولت، خصوصی‌سازی، یارانه‌ها و تعرفه‌ها را بسنجیم، گرفتار نوعی عقلانیت ابزاری می‌شویم که در آن تحلیل اقتصادی ما خارج از چارچوب پراکسولوژی عمل می‌کند، کنش‌ها را به اشتباه امری مکانیکی و غریزی در نظر می‌گیریم و برای مدل ذهنی، باورها، ایده‌ها، ارزش‌ها و به طور کلی، محیطی که کنش انسان در آن صورت می‌گیرد، اهمیتی قائل نمی‌شویم. </a:t>
            </a:r>
            <a:endParaRPr lang="fa-IR" dirty="0" smtClean="0">
              <a:solidFill>
                <a:srgbClr val="0033CC"/>
              </a:solidFill>
              <a:cs typeface="B Nazanin" panose="00000400000000000000" pitchFamily="2" charset="-78"/>
            </a:endParaRPr>
          </a:p>
          <a:p>
            <a:pPr marL="285750" lvl="0" indent="-285750" algn="just" rtl="1">
              <a:buFont typeface="Wingdings" panose="05000000000000000000" pitchFamily="2" charset="2"/>
              <a:buChar char="§"/>
            </a:pPr>
            <a:endParaRPr lang="en-US" dirty="0">
              <a:cs typeface="B Nazanin" panose="00000400000000000000" pitchFamily="2" charset="-78"/>
            </a:endParaRPr>
          </a:p>
          <a:p>
            <a:pPr marL="285750" lvl="0" indent="-285750" algn="just" rtl="1">
              <a:buFont typeface="Wingdings" panose="05000000000000000000" pitchFamily="2" charset="2"/>
              <a:buChar char="§"/>
            </a:pPr>
            <a:r>
              <a:rPr lang="ar-SA" dirty="0">
                <a:cs typeface="B Nazanin" panose="00000400000000000000" pitchFamily="2" charset="-78"/>
              </a:rPr>
              <a:t>اصل هزینه فرصت اشاره دارد که مبتنی بر این مقدمه، بر خلاف پویایی‌های پدیده طبیعی، فرایند کنشگری انسان‌ها در معرض تغییرات تدریجی و غیرخطی و وابسته به مسیر است که ماهیت آن نیز تحت تاثیر شبکه پیچیده‌ای از عوامل نهادی، تاریخی و فرهنگی قرار دارد. </a:t>
            </a:r>
            <a:endParaRPr lang="fa-IR" dirty="0" smtClean="0">
              <a:cs typeface="B Nazanin" panose="00000400000000000000" pitchFamily="2" charset="-78"/>
            </a:endParaRPr>
          </a:p>
          <a:p>
            <a:pPr marL="285750" lvl="0" indent="-285750" algn="just" rtl="1">
              <a:buFont typeface="Wingdings" panose="05000000000000000000" pitchFamily="2" charset="2"/>
              <a:buChar char="§"/>
            </a:pPr>
            <a:endParaRPr lang="en-US" dirty="0">
              <a:cs typeface="B Nazanin" panose="00000400000000000000" pitchFamily="2" charset="-78"/>
            </a:endParaRPr>
          </a:p>
          <a:p>
            <a:pPr marL="285750" lvl="0" indent="-285750" algn="just" rtl="1">
              <a:buFont typeface="Wingdings" panose="05000000000000000000" pitchFamily="2" charset="2"/>
              <a:buChar char="§"/>
            </a:pPr>
            <a:r>
              <a:rPr lang="ar-SA" dirty="0">
                <a:cs typeface="B Nazanin" panose="00000400000000000000" pitchFamily="2" charset="-78"/>
              </a:rPr>
              <a:t>فراموش نکنیم که این ابزارها کمی در اختیار علم اقتصاد، صرفا مزیتی برای این علم نسبت به دیگر علوم اجتماعی فاقد قابلیت متریک و اندازه‌گیری ایجاد می‌کند اما علم اقتصاد با علم فیزیک متفاوت است و لذا کنش مورد انتظار مبتنی بر هزینه فرصت پارادایم کلاسیک و نئوکلاسیک ممکن است به کلی با هزینه فرصتی که بر شالوده پراکسولوژی بنا شده است متفاوت باشد</a:t>
            </a:r>
            <a:r>
              <a:rPr lang="ar-SA" dirty="0" smtClean="0">
                <a:cs typeface="B Nazanin" panose="00000400000000000000" pitchFamily="2" charset="-78"/>
              </a:rPr>
              <a:t>.</a:t>
            </a:r>
            <a:endParaRPr lang="en-US" dirty="0">
              <a:cs typeface="B Nazanin" panose="00000400000000000000" pitchFamily="2" charset="-78"/>
            </a:endParaRPr>
          </a:p>
        </p:txBody>
      </p:sp>
      <p:sp>
        <p:nvSpPr>
          <p:cNvPr id="5" name="Left Arrow 4">
            <a:hlinkClick r:id="rId5" action="ppaction://hlinksldjump"/>
          </p:cNvPr>
          <p:cNvSpPr/>
          <p:nvPr/>
        </p:nvSpPr>
        <p:spPr>
          <a:xfrm rot="10800000">
            <a:off x="122830" y="6423207"/>
            <a:ext cx="559559" cy="40943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0524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2012" y="0"/>
            <a:ext cx="11829899" cy="492443"/>
          </a:xfrm>
          <a:prstGeom prst="rect">
            <a:avLst/>
          </a:prstGeom>
        </p:spPr>
        <p:txBody>
          <a:bodyPr wrap="square">
            <a:spAutoFit/>
          </a:bodyPr>
          <a:lstStyle/>
          <a:p>
            <a:pPr algn="r" rtl="1"/>
            <a:r>
              <a:rPr lang="fa-IR" sz="2600" b="1" dirty="0">
                <a:cs typeface="B Titr" panose="00000700000000000000" pitchFamily="2" charset="-78"/>
              </a:rPr>
              <a:t>کنش‌‌</a:t>
            </a:r>
            <a:r>
              <a:rPr lang="fa-IR" sz="2600" b="1" dirty="0" err="1">
                <a:cs typeface="B Titr" panose="00000700000000000000" pitchFamily="2" charset="-78"/>
              </a:rPr>
              <a:t>شناسی</a:t>
            </a:r>
            <a:r>
              <a:rPr lang="fa-IR" sz="2600" b="1" dirty="0">
                <a:cs typeface="B Titr" panose="00000700000000000000" pitchFamily="2" charset="-78"/>
              </a:rPr>
              <a:t> هزینه فرصت (</a:t>
            </a:r>
            <a:r>
              <a:rPr lang="en-US" sz="2600" b="1" dirty="0" smtClean="0">
                <a:cs typeface="B Titr" panose="00000700000000000000" pitchFamily="2" charset="-78"/>
              </a:rPr>
              <a:t>Praxeology</a:t>
            </a:r>
            <a:r>
              <a:rPr lang="fa-IR" sz="2600" b="1" dirty="0" smtClean="0">
                <a:cs typeface="B Titr" panose="00000700000000000000" pitchFamily="2" charset="-78"/>
              </a:rPr>
              <a:t>)</a:t>
            </a:r>
            <a:endParaRPr lang="en-US" sz="2600" b="1" dirty="0">
              <a:cs typeface="B Titr" panose="00000700000000000000" pitchFamily="2" charset="-78"/>
            </a:endParaRPr>
          </a:p>
        </p:txBody>
      </p:sp>
      <p:sp>
        <p:nvSpPr>
          <p:cNvPr id="4" name="Rectangle 3"/>
          <p:cNvSpPr/>
          <p:nvPr/>
        </p:nvSpPr>
        <p:spPr>
          <a:xfrm>
            <a:off x="122830" y="528248"/>
            <a:ext cx="11939081" cy="5632311"/>
          </a:xfrm>
          <a:prstGeom prst="rect">
            <a:avLst/>
          </a:prstGeom>
        </p:spPr>
        <p:txBody>
          <a:bodyPr wrap="square">
            <a:spAutoFit/>
          </a:bodyPr>
          <a:lstStyle/>
          <a:p>
            <a:pPr algn="just" rtl="1"/>
            <a:r>
              <a:rPr lang="fa-IR" sz="1600" b="1" dirty="0">
                <a:cs typeface="B Nazanin" panose="00000400000000000000" pitchFamily="2" charset="-78"/>
                <a:hlinkClick r:id="rId2" action="ppaction://hlinkfile"/>
              </a:rPr>
              <a:t>(</a:t>
            </a:r>
            <a:r>
              <a:rPr lang="fa-IR" sz="1600" b="1" dirty="0" err="1">
                <a:cs typeface="B Nazanin" panose="00000400000000000000" pitchFamily="2" charset="-78"/>
                <a:hlinkClick r:id="rId2" action="ppaction://hlinkfile"/>
              </a:rPr>
              <a:t>نورث</a:t>
            </a:r>
            <a:r>
              <a:rPr lang="fa-IR" sz="1600" b="1" dirty="0">
                <a:cs typeface="B Nazanin" panose="00000400000000000000" pitchFamily="2" charset="-78"/>
                <a:hlinkClick r:id="rId2" action="ppaction://hlinkfile"/>
              </a:rPr>
              <a:t>، 1990</a:t>
            </a:r>
            <a:r>
              <a:rPr lang="fa-IR" sz="1600" b="1" dirty="0" smtClean="0">
                <a:cs typeface="B Nazanin" panose="00000400000000000000" pitchFamily="2" charset="-78"/>
                <a:hlinkClick r:id="rId2" action="ppaction://hlinkfile"/>
              </a:rPr>
              <a:t>)</a:t>
            </a:r>
            <a:r>
              <a:rPr lang="ar-SA" sz="1600" b="1" dirty="0" smtClean="0">
                <a:cs typeface="B Nazanin" panose="00000400000000000000" pitchFamily="2" charset="-78"/>
              </a:rPr>
              <a:t>، </a:t>
            </a:r>
            <a:r>
              <a:rPr lang="fa-IR" sz="1600" b="1" dirty="0">
                <a:cs typeface="B Nazanin" panose="00000400000000000000" pitchFamily="2" charset="-78"/>
                <a:hlinkClick r:id="rId3" action="ppaction://hlinkfile"/>
              </a:rPr>
              <a:t>(</a:t>
            </a:r>
            <a:r>
              <a:rPr lang="fa-IR" sz="1600" b="1" dirty="0" err="1">
                <a:cs typeface="B Nazanin" panose="00000400000000000000" pitchFamily="2" charset="-78"/>
                <a:hlinkClick r:id="rId3" action="ppaction://hlinkfile"/>
              </a:rPr>
              <a:t>نورث</a:t>
            </a:r>
            <a:r>
              <a:rPr lang="fa-IR" sz="1600" b="1" dirty="0">
                <a:cs typeface="B Nazanin" panose="00000400000000000000" pitchFamily="2" charset="-78"/>
                <a:hlinkClick r:id="rId3" action="ppaction://hlinkfile"/>
              </a:rPr>
              <a:t>، 2000)</a:t>
            </a:r>
            <a:r>
              <a:rPr lang="fa-IR" sz="1600" b="1" dirty="0">
                <a:cs typeface="B Nazanin" panose="00000400000000000000" pitchFamily="2" charset="-78"/>
              </a:rPr>
              <a:t>، </a:t>
            </a:r>
            <a:r>
              <a:rPr lang="ar-SA" sz="1600" b="1" dirty="0">
                <a:cs typeface="B Nazanin" panose="00000400000000000000" pitchFamily="2" charset="-78"/>
                <a:hlinkClick r:id="rId4" action="ppaction://hlinkfile"/>
              </a:rPr>
              <a:t>(</a:t>
            </a:r>
            <a:r>
              <a:rPr lang="ar-SA" sz="1600" b="1" dirty="0" smtClean="0">
                <a:cs typeface="B Nazanin" panose="00000400000000000000" pitchFamily="2" charset="-78"/>
                <a:hlinkClick r:id="rId4" action="ppaction://hlinkfile"/>
              </a:rPr>
              <a:t>نورث </a:t>
            </a:r>
            <a:r>
              <a:rPr lang="ar-SA" sz="1600" b="1" dirty="0">
                <a:cs typeface="B Nazanin" panose="00000400000000000000" pitchFamily="2" charset="-78"/>
                <a:hlinkClick r:id="rId4" action="ppaction://hlinkfile"/>
              </a:rPr>
              <a:t>و همکاران، 2004</a:t>
            </a:r>
            <a:r>
              <a:rPr lang="ar-SA" sz="1600" b="1" dirty="0" smtClean="0">
                <a:cs typeface="B Nazanin" panose="00000400000000000000" pitchFamily="2" charset="-78"/>
                <a:hlinkClick r:id="rId4" action="ppaction://hlinkfile"/>
              </a:rPr>
              <a:t>)</a:t>
            </a:r>
            <a:endParaRPr lang="fa-IR" sz="1600" b="1" dirty="0" smtClean="0">
              <a:cs typeface="B Nazanin" panose="00000400000000000000" pitchFamily="2" charset="-78"/>
            </a:endParaRPr>
          </a:p>
          <a:p>
            <a:pPr algn="just" rtl="1"/>
            <a:endParaRPr lang="en-US" sz="2000" dirty="0">
              <a:cs typeface="B Nazanin" panose="00000400000000000000" pitchFamily="2" charset="-78"/>
            </a:endParaRPr>
          </a:p>
          <a:p>
            <a:pPr marL="285750" lvl="0" indent="-285750" algn="just" rtl="1">
              <a:buFont typeface="Wingdings" panose="05000000000000000000" pitchFamily="2" charset="2"/>
              <a:buChar char="§"/>
            </a:pPr>
            <a:r>
              <a:rPr lang="ar-SA" sz="2000" dirty="0" smtClean="0">
                <a:cs typeface="B Nazanin" panose="00000400000000000000" pitchFamily="2" charset="-78"/>
              </a:rPr>
              <a:t>لازم </a:t>
            </a:r>
            <a:r>
              <a:rPr lang="ar-SA" sz="2000" dirty="0">
                <a:cs typeface="B Nazanin" panose="00000400000000000000" pitchFamily="2" charset="-78"/>
              </a:rPr>
              <a:t>است با مثالی این قضیه را روشن‌تر کنیم. فرض کنیم که برای کاهش فساد اداری، سیستم مراجعه مستقیم ارباب‌رجوع تبدیل به سیستم اتوماسیون کردیم. در شرایطی که بهره‌وری پایین، حجم فعالیت‌های نامولد در بیشتر بخش‌ها بالا، قبح فساد اداری در نتیجه فقدان شایسته‌سالاری و نظارت‌های موثر پایین و فاصله طبقاتی و نابرابری درآمدی شدیدی حاکم است، در اسرع وقت آن سیستم اتوماسیون برای تکمیل فرایند نیازمند طی فرایندهای کارشناسی و مراجعه مستقیم خارج از اتوماسیونی به دستگاه اداری می‌شود. در این زمینه تحلیل تغییرات چندباره اتوماسیون فرایند ثبت سفارش کالا در کشور مثال زدنی است</a:t>
            </a:r>
            <a:r>
              <a:rPr lang="ar-SA" sz="2000" dirty="0" smtClean="0">
                <a:cs typeface="B Nazanin" panose="00000400000000000000" pitchFamily="2" charset="-78"/>
              </a:rPr>
              <a:t>.</a:t>
            </a:r>
            <a:endParaRPr lang="fa-IR" sz="2000" dirty="0" smtClean="0">
              <a:cs typeface="B Nazanin" panose="00000400000000000000" pitchFamily="2" charset="-78"/>
            </a:endParaRPr>
          </a:p>
          <a:p>
            <a:pPr marL="285750" lvl="0" indent="-285750" algn="just" rtl="1">
              <a:buFont typeface="Wingdings" panose="05000000000000000000" pitchFamily="2" charset="2"/>
              <a:buChar char="§"/>
            </a:pPr>
            <a:endParaRPr lang="en-US" sz="2000" dirty="0">
              <a:cs typeface="B Nazanin" panose="00000400000000000000" pitchFamily="2" charset="-78"/>
            </a:endParaRPr>
          </a:p>
          <a:p>
            <a:pPr marL="285750" lvl="0" indent="-285750" algn="just" rtl="1">
              <a:buFont typeface="Wingdings" panose="05000000000000000000" pitchFamily="2" charset="2"/>
              <a:buChar char="§"/>
            </a:pPr>
            <a:r>
              <a:rPr lang="ar-SA" sz="2000" dirty="0">
                <a:cs typeface="B Nazanin" panose="00000400000000000000" pitchFamily="2" charset="-78"/>
              </a:rPr>
              <a:t>بر این اساس زمانی که مبتنی بر سیاست‌های اعمال شده به هیچ عنوان کنش‌ها با مکانیزم هزینه فرصت پیش‌بینی شده تطابقی ندارد، در واقع این پیام مهم را به سیاست‌گذار ‌می‌دهد که تقسیم‌بندی علوم اجتماعی به شاخه‌های مجزا از قبیل اقتصاد، حقوق و جامعه‌شناسی برای تحلیل رفتار انسانی منطبق بر واقعیت نیست، بلکه تحلیل‌های اقتصادی بر مبنای یک رویکرد چندسطحی و میان‌رشته‌ای محقق می‌شود. اینجاست که نهادگرایان با بهره‌گیری از دستاوردهای سایر شاخه‌های علوم انسانی و با تحلیل مولفه‌هایی مانند عادات، سیستم‌ باورها و تحلیل‌های نهادی، سعی می‌کنند کنش انسانی اصل هزینه فرصت‌ها را بهتر درک کنند تا با سیاست‌گذاری مبتنی بر این عوامل، از افزایش هزینه‌های مبادلاتی اجرای سیاست‌ها بکاهند. </a:t>
            </a:r>
            <a:endParaRPr lang="fa-IR" sz="2000" dirty="0" smtClean="0">
              <a:cs typeface="B Nazanin" panose="00000400000000000000" pitchFamily="2" charset="-78"/>
            </a:endParaRPr>
          </a:p>
          <a:p>
            <a:pPr marL="285750" lvl="0" indent="-285750" algn="just" rtl="1">
              <a:buFont typeface="Wingdings" panose="05000000000000000000" pitchFamily="2" charset="2"/>
              <a:buChar char="§"/>
            </a:pPr>
            <a:endParaRPr lang="en-US" sz="2000" dirty="0">
              <a:cs typeface="B Nazanin" panose="00000400000000000000" pitchFamily="2" charset="-78"/>
            </a:endParaRPr>
          </a:p>
          <a:p>
            <a:pPr marL="285750" lvl="0" indent="-285750" algn="just" rtl="1">
              <a:buFont typeface="Wingdings" panose="05000000000000000000" pitchFamily="2" charset="2"/>
              <a:buChar char="§"/>
            </a:pPr>
            <a:r>
              <a:rPr lang="ar-SA" sz="2000" dirty="0">
                <a:cs typeface="B Nazanin" panose="00000400000000000000" pitchFamily="2" charset="-78"/>
              </a:rPr>
              <a:t>به عنوان یک مثال مجدد، زمانی که مقام سیاست‌گذار بخش دولتی با مقام مالکیت یک بنگاه اقتصادی اشتراک منافع دارد، انتظار حرکت سیاست‌های دولتی در مسیر ارتقاء رفاه همگانی جامعه امری است که با عقلانیت نهادگرایی در تضاد است. در تحلیل‌های نهادی چنین پیش‌بینی می‌شود که در چنین شرایطی سیستم باورها و مکانیزم‌های انگیزشی نزد مقامات هر دو گروه، پراکسولوژی هزینه فرصت را به گونه‌ای شکل می‌دهد که از محل منابع عمومی در راستای دستیابی به انتفاع حداکثری بنگاه استفاده شود </a:t>
            </a:r>
            <a:endParaRPr lang="en-US" sz="2000" dirty="0">
              <a:cs typeface="B Nazanin" panose="00000400000000000000" pitchFamily="2" charset="-78"/>
            </a:endParaRPr>
          </a:p>
        </p:txBody>
      </p:sp>
      <p:sp>
        <p:nvSpPr>
          <p:cNvPr id="5" name="Left Arrow 4">
            <a:hlinkClick r:id="rId5" action="ppaction://hlinksldjump"/>
          </p:cNvPr>
          <p:cNvSpPr/>
          <p:nvPr/>
        </p:nvSpPr>
        <p:spPr>
          <a:xfrm rot="10800000">
            <a:off x="122830" y="6423207"/>
            <a:ext cx="559559" cy="40943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6843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3900" y="49580"/>
            <a:ext cx="11829899" cy="492443"/>
          </a:xfrm>
          <a:prstGeom prst="rect">
            <a:avLst/>
          </a:prstGeom>
        </p:spPr>
        <p:txBody>
          <a:bodyPr wrap="square">
            <a:spAutoFit/>
          </a:bodyPr>
          <a:lstStyle/>
          <a:p>
            <a:pPr algn="r" rtl="1"/>
            <a:r>
              <a:rPr lang="fa-IR" sz="2600" b="1" dirty="0">
                <a:cs typeface="B Titr" panose="00000700000000000000" pitchFamily="2" charset="-78"/>
              </a:rPr>
              <a:t>اصل </a:t>
            </a:r>
            <a:r>
              <a:rPr lang="fa-IR" sz="2600" b="1" dirty="0" err="1">
                <a:cs typeface="B Titr" panose="00000700000000000000" pitchFamily="2" charset="-78"/>
              </a:rPr>
              <a:t>زما‌ن‌شناسی</a:t>
            </a:r>
            <a:r>
              <a:rPr lang="fa-IR" sz="2600" b="1" dirty="0">
                <a:cs typeface="B Titr" panose="00000700000000000000" pitchFamily="2" charset="-78"/>
              </a:rPr>
              <a:t> و توالی سیاست‌ها </a:t>
            </a:r>
            <a:r>
              <a:rPr lang="en-US" sz="2600" b="1" dirty="0" smtClean="0">
                <a:cs typeface="B Titr" panose="00000700000000000000" pitchFamily="2" charset="-78"/>
              </a:rPr>
              <a:t>(Timing </a:t>
            </a:r>
            <a:r>
              <a:rPr lang="en-US" sz="2600" b="1" dirty="0">
                <a:cs typeface="B Titr" panose="00000700000000000000" pitchFamily="2" charset="-78"/>
              </a:rPr>
              <a:t>&amp; Sequencing)</a:t>
            </a:r>
          </a:p>
        </p:txBody>
      </p:sp>
      <p:sp>
        <p:nvSpPr>
          <p:cNvPr id="4" name="Rectangle 3"/>
          <p:cNvSpPr/>
          <p:nvPr/>
        </p:nvSpPr>
        <p:spPr>
          <a:xfrm>
            <a:off x="163774" y="651635"/>
            <a:ext cx="11939081" cy="5878532"/>
          </a:xfrm>
          <a:prstGeom prst="rect">
            <a:avLst/>
          </a:prstGeom>
        </p:spPr>
        <p:txBody>
          <a:bodyPr wrap="square">
            <a:spAutoFit/>
          </a:bodyPr>
          <a:lstStyle/>
          <a:p>
            <a:pPr algn="r" rtl="1"/>
            <a:r>
              <a:rPr lang="fa-IR" sz="1600" b="1" dirty="0" smtClean="0">
                <a:solidFill>
                  <a:schemeClr val="tx1">
                    <a:lumMod val="95000"/>
                    <a:lumOff val="5000"/>
                  </a:schemeClr>
                </a:solidFill>
                <a:cs typeface="B Nazanin" panose="00000400000000000000" pitchFamily="2" charset="-78"/>
                <a:hlinkClick r:id="rId2" action="ppaction://hlinkfile"/>
              </a:rPr>
              <a:t>ها-جون </a:t>
            </a:r>
            <a:r>
              <a:rPr lang="fa-IR" sz="1600" b="1" dirty="0" err="1" smtClean="0">
                <a:solidFill>
                  <a:schemeClr val="tx1">
                    <a:lumMod val="95000"/>
                    <a:lumOff val="5000"/>
                  </a:schemeClr>
                </a:solidFill>
                <a:cs typeface="B Nazanin" panose="00000400000000000000" pitchFamily="2" charset="-78"/>
                <a:hlinkClick r:id="rId2" action="ppaction://hlinkfile"/>
              </a:rPr>
              <a:t>چانگ</a:t>
            </a:r>
            <a:r>
              <a:rPr lang="fa-IR" sz="1600" b="1" dirty="0" smtClean="0">
                <a:solidFill>
                  <a:schemeClr val="tx1">
                    <a:lumMod val="95000"/>
                    <a:lumOff val="5000"/>
                  </a:schemeClr>
                </a:solidFill>
                <a:cs typeface="B Nazanin" panose="00000400000000000000" pitchFamily="2" charset="-78"/>
                <a:hlinkClick r:id="rId2" action="ppaction://hlinkfile"/>
              </a:rPr>
              <a:t> (2002)</a:t>
            </a:r>
            <a:r>
              <a:rPr lang="fa-IR" sz="1600" b="1" dirty="0" smtClean="0">
                <a:solidFill>
                  <a:schemeClr val="tx1">
                    <a:lumMod val="95000"/>
                    <a:lumOff val="5000"/>
                  </a:schemeClr>
                </a:solidFill>
                <a:cs typeface="B Nazanin" panose="00000400000000000000" pitchFamily="2" charset="-78"/>
              </a:rPr>
              <a:t>، (</a:t>
            </a:r>
            <a:r>
              <a:rPr lang="fa-IR" sz="1600" b="1" dirty="0" err="1" smtClean="0">
                <a:solidFill>
                  <a:schemeClr val="tx1">
                    <a:lumMod val="95000"/>
                    <a:lumOff val="5000"/>
                  </a:schemeClr>
                </a:solidFill>
                <a:cs typeface="B Nazanin" panose="00000400000000000000" pitchFamily="2" charset="-78"/>
              </a:rPr>
              <a:t>نوربرت</a:t>
            </a:r>
            <a:r>
              <a:rPr lang="fa-IR" sz="1600" b="1" dirty="0" smtClean="0">
                <a:solidFill>
                  <a:schemeClr val="tx1">
                    <a:lumMod val="95000"/>
                    <a:lumOff val="5000"/>
                  </a:schemeClr>
                </a:solidFill>
                <a:cs typeface="B Nazanin" panose="00000400000000000000" pitchFamily="2" charset="-78"/>
              </a:rPr>
              <a:t> </a:t>
            </a:r>
            <a:r>
              <a:rPr lang="fa-IR" sz="1600" b="1" dirty="0" err="1" smtClean="0">
                <a:solidFill>
                  <a:schemeClr val="tx1">
                    <a:lumMod val="95000"/>
                    <a:lumOff val="5000"/>
                  </a:schemeClr>
                </a:solidFill>
                <a:cs typeface="B Nazanin" panose="00000400000000000000" pitchFamily="2" charset="-78"/>
              </a:rPr>
              <a:t>فونکه</a:t>
            </a:r>
            <a:r>
              <a:rPr lang="fa-IR" sz="1600" b="1" dirty="0" smtClean="0">
                <a:solidFill>
                  <a:schemeClr val="tx1">
                    <a:lumMod val="95000"/>
                    <a:lumOff val="5000"/>
                  </a:schemeClr>
                </a:solidFill>
                <a:cs typeface="B Nazanin" panose="00000400000000000000" pitchFamily="2" charset="-78"/>
              </a:rPr>
              <a:t>، </a:t>
            </a:r>
            <a:r>
              <a:rPr lang="fa-IR" sz="1600" b="1" dirty="0" smtClean="0">
                <a:solidFill>
                  <a:schemeClr val="tx1">
                    <a:lumMod val="95000"/>
                    <a:lumOff val="5000"/>
                  </a:schemeClr>
                </a:solidFill>
                <a:cs typeface="B Nazanin" panose="00000400000000000000" pitchFamily="2" charset="-78"/>
                <a:hlinkClick r:id="rId3" action="ppaction://hlinkfile"/>
              </a:rPr>
              <a:t>1993</a:t>
            </a:r>
            <a:r>
              <a:rPr lang="fa-IR" sz="1600" b="1" dirty="0" smtClean="0">
                <a:solidFill>
                  <a:schemeClr val="tx1">
                    <a:lumMod val="95000"/>
                    <a:lumOff val="5000"/>
                  </a:schemeClr>
                </a:solidFill>
                <a:cs typeface="B Nazanin" panose="00000400000000000000" pitchFamily="2" charset="-78"/>
              </a:rPr>
              <a:t>) و </a:t>
            </a:r>
            <a:r>
              <a:rPr lang="fa-IR" sz="1600" b="1" dirty="0" err="1" smtClean="0">
                <a:solidFill>
                  <a:schemeClr val="tx1">
                    <a:lumMod val="95000"/>
                    <a:lumOff val="5000"/>
                  </a:schemeClr>
                </a:solidFill>
                <a:cs typeface="B Nazanin" panose="00000400000000000000" pitchFamily="2" charset="-78"/>
              </a:rPr>
              <a:t>تیموتی</a:t>
            </a:r>
            <a:r>
              <a:rPr lang="fa-IR" sz="1600" b="1" dirty="0" smtClean="0">
                <a:solidFill>
                  <a:schemeClr val="tx1">
                    <a:lumMod val="95000"/>
                    <a:lumOff val="5000"/>
                  </a:schemeClr>
                </a:solidFill>
                <a:cs typeface="B Nazanin" panose="00000400000000000000" pitchFamily="2" charset="-78"/>
              </a:rPr>
              <a:t> </a:t>
            </a:r>
            <a:r>
              <a:rPr lang="fa-IR" sz="1600" b="1" dirty="0" err="1" smtClean="0">
                <a:solidFill>
                  <a:schemeClr val="tx1">
                    <a:lumMod val="95000"/>
                    <a:lumOff val="5000"/>
                  </a:schemeClr>
                </a:solidFill>
                <a:cs typeface="B Nazanin" panose="00000400000000000000" pitchFamily="2" charset="-78"/>
              </a:rPr>
              <a:t>بیزلی</a:t>
            </a:r>
            <a:r>
              <a:rPr lang="fa-IR" sz="1600" b="1" dirty="0" smtClean="0">
                <a:solidFill>
                  <a:schemeClr val="tx1">
                    <a:lumMod val="95000"/>
                    <a:lumOff val="5000"/>
                  </a:schemeClr>
                </a:solidFill>
                <a:cs typeface="B Nazanin" panose="00000400000000000000" pitchFamily="2" charset="-78"/>
              </a:rPr>
              <a:t> (</a:t>
            </a:r>
            <a:r>
              <a:rPr lang="fa-IR" sz="1600" b="1" dirty="0" smtClean="0">
                <a:solidFill>
                  <a:schemeClr val="tx1">
                    <a:lumMod val="95000"/>
                    <a:lumOff val="5000"/>
                  </a:schemeClr>
                </a:solidFill>
                <a:cs typeface="B Nazanin" panose="00000400000000000000" pitchFamily="2" charset="-78"/>
                <a:hlinkClick r:id="rId4" action="ppaction://hlinkfile"/>
              </a:rPr>
              <a:t>2007</a:t>
            </a:r>
            <a:r>
              <a:rPr lang="fa-IR" sz="1600" b="1" dirty="0" smtClean="0">
                <a:solidFill>
                  <a:schemeClr val="tx1">
                    <a:lumMod val="95000"/>
                    <a:lumOff val="5000"/>
                  </a:schemeClr>
                </a:solidFill>
                <a:cs typeface="B Nazanin" panose="00000400000000000000" pitchFamily="2" charset="-78"/>
              </a:rPr>
              <a:t>)</a:t>
            </a:r>
          </a:p>
          <a:p>
            <a:pPr algn="r" rtl="1"/>
            <a:endParaRPr lang="fa-IR" dirty="0">
              <a:solidFill>
                <a:schemeClr val="tx1">
                  <a:lumMod val="95000"/>
                  <a:lumOff val="5000"/>
                </a:schemeClr>
              </a:solidFill>
              <a:cs typeface="B Nazanin" panose="00000400000000000000" pitchFamily="2" charset="-78"/>
            </a:endParaRPr>
          </a:p>
          <a:p>
            <a:pPr marL="285750" indent="-285750" algn="r" rtl="1">
              <a:buFont typeface="Wingdings" panose="05000000000000000000" pitchFamily="2" charset="2"/>
              <a:buChar char="§"/>
            </a:pPr>
            <a:r>
              <a:rPr lang="ar-SA" dirty="0" smtClean="0">
                <a:solidFill>
                  <a:schemeClr val="tx1">
                    <a:lumMod val="95000"/>
                    <a:lumOff val="5000"/>
                  </a:schemeClr>
                </a:solidFill>
                <a:cs typeface="B Nazanin" panose="00000400000000000000" pitchFamily="2" charset="-78"/>
              </a:rPr>
              <a:t>این </a:t>
            </a:r>
            <a:r>
              <a:rPr lang="ar-SA" dirty="0">
                <a:solidFill>
                  <a:schemeClr val="tx1">
                    <a:lumMod val="95000"/>
                    <a:lumOff val="5000"/>
                  </a:schemeClr>
                </a:solidFill>
                <a:cs typeface="B Nazanin" panose="00000400000000000000" pitchFamily="2" charset="-78"/>
              </a:rPr>
              <a:t>اصل اشاره به فهم زمان مناسب اجرای سیاست </a:t>
            </a:r>
            <a:r>
              <a:rPr lang="ar-SA" dirty="0" smtClean="0">
                <a:solidFill>
                  <a:schemeClr val="tx1">
                    <a:lumMod val="95000"/>
                    <a:lumOff val="5000"/>
                  </a:schemeClr>
                </a:solidFill>
                <a:cs typeface="B Nazanin" panose="00000400000000000000" pitchFamily="2" charset="-78"/>
              </a:rPr>
              <a:t>(</a:t>
            </a:r>
            <a:r>
              <a:rPr lang="en-US" dirty="0" smtClean="0">
                <a:solidFill>
                  <a:schemeClr val="tx1">
                    <a:lumMod val="95000"/>
                    <a:lumOff val="5000"/>
                  </a:schemeClr>
                </a:solidFill>
                <a:latin typeface="Cambria" panose="02040503050406030204" pitchFamily="18" charset="0"/>
                <a:cs typeface="B Nazanin" panose="00000400000000000000" pitchFamily="2" charset="-78"/>
              </a:rPr>
              <a:t>Timing</a:t>
            </a:r>
            <a:r>
              <a:rPr lang="ar-SA" dirty="0" smtClean="0">
                <a:solidFill>
                  <a:schemeClr val="tx1">
                    <a:lumMod val="95000"/>
                    <a:lumOff val="5000"/>
                  </a:schemeClr>
                </a:solidFill>
                <a:cs typeface="B Nazanin" panose="00000400000000000000" pitchFamily="2" charset="-78"/>
              </a:rPr>
              <a:t>) و فهم </a:t>
            </a:r>
            <a:r>
              <a:rPr lang="ar-SA" dirty="0">
                <a:solidFill>
                  <a:schemeClr val="tx1">
                    <a:lumMod val="95000"/>
                    <a:lumOff val="5000"/>
                  </a:schemeClr>
                </a:solidFill>
                <a:cs typeface="B Nazanin" panose="00000400000000000000" pitchFamily="2" charset="-78"/>
              </a:rPr>
              <a:t>صحیح بسترهای لازم و توانمندی موردنیاز برای اجرای سیاست (</a:t>
            </a:r>
            <a:r>
              <a:rPr lang="en-US" dirty="0">
                <a:solidFill>
                  <a:schemeClr val="tx1">
                    <a:lumMod val="95000"/>
                    <a:lumOff val="5000"/>
                  </a:schemeClr>
                </a:solidFill>
                <a:latin typeface="Cambria" panose="02040503050406030204" pitchFamily="18" charset="0"/>
                <a:cs typeface="B Nazanin" panose="00000400000000000000" pitchFamily="2" charset="-78"/>
              </a:rPr>
              <a:t>Sequencing</a:t>
            </a:r>
            <a:r>
              <a:rPr lang="ar-SA" dirty="0">
                <a:solidFill>
                  <a:schemeClr val="tx1">
                    <a:lumMod val="95000"/>
                    <a:lumOff val="5000"/>
                  </a:schemeClr>
                </a:solidFill>
                <a:cs typeface="B Nazanin" panose="00000400000000000000" pitchFamily="2" charset="-78"/>
              </a:rPr>
              <a:t>) دارد. </a:t>
            </a:r>
            <a:endParaRPr lang="fa-IR" dirty="0" smtClean="0">
              <a:solidFill>
                <a:schemeClr val="tx1">
                  <a:lumMod val="95000"/>
                  <a:lumOff val="5000"/>
                </a:schemeClr>
              </a:solidFill>
              <a:cs typeface="B Nazanin" panose="00000400000000000000" pitchFamily="2" charset="-78"/>
            </a:endParaRPr>
          </a:p>
          <a:p>
            <a:pPr marL="285750" indent="-285750" algn="just" rtl="1">
              <a:buFont typeface="Wingdings" panose="05000000000000000000" pitchFamily="2" charset="2"/>
              <a:buChar char="§"/>
            </a:pPr>
            <a:endParaRPr lang="en-US" dirty="0" smtClean="0">
              <a:solidFill>
                <a:schemeClr val="tx1">
                  <a:lumMod val="95000"/>
                  <a:lumOff val="5000"/>
                </a:schemeClr>
              </a:solidFill>
              <a:cs typeface="B Nazanin" panose="00000400000000000000" pitchFamily="2" charset="-78"/>
            </a:endParaRPr>
          </a:p>
          <a:p>
            <a:pPr marL="285750" lvl="0" indent="-285750" algn="just" rtl="1">
              <a:buFont typeface="Wingdings" panose="05000000000000000000" pitchFamily="2" charset="2"/>
              <a:buChar char="§"/>
            </a:pPr>
            <a:r>
              <a:rPr lang="ar-SA" dirty="0" smtClean="0">
                <a:solidFill>
                  <a:schemeClr val="tx1">
                    <a:lumMod val="95000"/>
                    <a:lumOff val="5000"/>
                  </a:schemeClr>
                </a:solidFill>
                <a:cs typeface="B Nazanin" panose="00000400000000000000" pitchFamily="2" charset="-78"/>
              </a:rPr>
              <a:t>موج </a:t>
            </a:r>
            <a:r>
              <a:rPr lang="ar-SA" dirty="0">
                <a:solidFill>
                  <a:schemeClr val="tx1">
                    <a:lumMod val="95000"/>
                    <a:lumOff val="5000"/>
                  </a:schemeClr>
                </a:solidFill>
                <a:cs typeface="B Nazanin" panose="00000400000000000000" pitchFamily="2" charset="-78"/>
              </a:rPr>
              <a:t>اول ادبیات مربوط به توالی سیاست‌ها، </a:t>
            </a:r>
            <a:r>
              <a:rPr lang="fa-IR" dirty="0" smtClean="0">
                <a:solidFill>
                  <a:schemeClr val="tx1">
                    <a:lumMod val="95000"/>
                    <a:lumOff val="5000"/>
                  </a:schemeClr>
                </a:solidFill>
                <a:cs typeface="B Nazanin" panose="00000400000000000000" pitchFamily="2" charset="-78"/>
              </a:rPr>
              <a:t>در دهه 1980 میلادی، </a:t>
            </a:r>
            <a:r>
              <a:rPr lang="ar-SA" dirty="0" smtClean="0">
                <a:solidFill>
                  <a:schemeClr val="tx1">
                    <a:lumMod val="95000"/>
                    <a:lumOff val="5000"/>
                  </a:schemeClr>
                </a:solidFill>
                <a:cs typeface="B Nazanin" panose="00000400000000000000" pitchFamily="2" charset="-78"/>
              </a:rPr>
              <a:t>تماما </a:t>
            </a:r>
            <a:r>
              <a:rPr lang="ar-SA" dirty="0">
                <a:solidFill>
                  <a:schemeClr val="tx1">
                    <a:lumMod val="95000"/>
                    <a:lumOff val="5000"/>
                  </a:schemeClr>
                </a:solidFill>
                <a:cs typeface="B Nazanin" panose="00000400000000000000" pitchFamily="2" charset="-78"/>
              </a:rPr>
              <a:t>در نتیجه شکست سیاست‌های اصلاح اقتصادی در کشورهای آمریکا لاتین به وجود آمد و بر توالی برنامه‌های تثبیت، اصلاح بازار مالی و نهایتا آزادسازی تجاری یا توالی بهینه اصلاح تجاری و آزادسازی جریانات سرمایه تاکید داشتند. </a:t>
            </a:r>
            <a:endParaRPr lang="fa-IR" dirty="0" smtClean="0">
              <a:solidFill>
                <a:schemeClr val="tx1">
                  <a:lumMod val="95000"/>
                  <a:lumOff val="5000"/>
                </a:schemeClr>
              </a:solidFill>
              <a:cs typeface="B Nazanin" panose="00000400000000000000" pitchFamily="2" charset="-78"/>
            </a:endParaRPr>
          </a:p>
          <a:p>
            <a:pPr marL="285750" lvl="0" indent="-285750" algn="just" rtl="1">
              <a:buFont typeface="Wingdings" panose="05000000000000000000" pitchFamily="2" charset="2"/>
              <a:buChar char="§"/>
            </a:pPr>
            <a:endParaRPr lang="en-US" dirty="0">
              <a:solidFill>
                <a:schemeClr val="tx1">
                  <a:lumMod val="95000"/>
                  <a:lumOff val="5000"/>
                </a:schemeClr>
              </a:solidFill>
              <a:cs typeface="B Nazanin" panose="00000400000000000000" pitchFamily="2" charset="-78"/>
            </a:endParaRPr>
          </a:p>
          <a:p>
            <a:pPr marL="285750" lvl="0" indent="-285750" algn="just" rtl="1">
              <a:buFont typeface="Wingdings" panose="05000000000000000000" pitchFamily="2" charset="2"/>
              <a:buChar char="§"/>
            </a:pPr>
            <a:r>
              <a:rPr lang="ar-SA" dirty="0">
                <a:solidFill>
                  <a:schemeClr val="tx1">
                    <a:lumMod val="95000"/>
                    <a:lumOff val="5000"/>
                  </a:schemeClr>
                </a:solidFill>
                <a:cs typeface="B Nazanin" panose="00000400000000000000" pitchFamily="2" charset="-78"/>
              </a:rPr>
              <a:t>موج دوم این ادبیات با سیاست‌های اصلاحی کشورهای پساکمونیستی </a:t>
            </a:r>
            <a:r>
              <a:rPr lang="ar-SA" dirty="0" smtClean="0">
                <a:solidFill>
                  <a:schemeClr val="tx1">
                    <a:lumMod val="95000"/>
                    <a:lumOff val="5000"/>
                  </a:schemeClr>
                </a:solidFill>
                <a:cs typeface="B Nazanin" panose="00000400000000000000" pitchFamily="2" charset="-78"/>
              </a:rPr>
              <a:t>اروپای </a:t>
            </a:r>
            <a:r>
              <a:rPr lang="ar-SA" dirty="0">
                <a:solidFill>
                  <a:schemeClr val="tx1">
                    <a:lumMod val="95000"/>
                    <a:lumOff val="5000"/>
                  </a:schemeClr>
                </a:solidFill>
                <a:cs typeface="B Nazanin" panose="00000400000000000000" pitchFamily="2" charset="-78"/>
              </a:rPr>
              <a:t>شرقی و </a:t>
            </a:r>
            <a:r>
              <a:rPr lang="ar-SA" dirty="0" smtClean="0">
                <a:solidFill>
                  <a:schemeClr val="tx1">
                    <a:lumMod val="95000"/>
                    <a:lumOff val="5000"/>
                  </a:schemeClr>
                </a:solidFill>
                <a:cs typeface="B Nazanin" panose="00000400000000000000" pitchFamily="2" charset="-78"/>
              </a:rPr>
              <a:t>مرکزی</a:t>
            </a:r>
            <a:r>
              <a:rPr lang="fa-IR" dirty="0" smtClean="0">
                <a:solidFill>
                  <a:schemeClr val="tx1">
                    <a:lumMod val="95000"/>
                    <a:lumOff val="5000"/>
                  </a:schemeClr>
                </a:solidFill>
                <a:cs typeface="B Nazanin" panose="00000400000000000000" pitchFamily="2" charset="-78"/>
              </a:rPr>
              <a:t>، در دهه 1990، </a:t>
            </a:r>
            <a:r>
              <a:rPr lang="ar-SA" dirty="0" smtClean="0">
                <a:solidFill>
                  <a:schemeClr val="tx1">
                    <a:lumMod val="95000"/>
                    <a:lumOff val="5000"/>
                  </a:schemeClr>
                </a:solidFill>
                <a:cs typeface="B Nazanin" panose="00000400000000000000" pitchFamily="2" charset="-78"/>
              </a:rPr>
              <a:t>ایجاد </a:t>
            </a:r>
            <a:r>
              <a:rPr lang="ar-SA" dirty="0">
                <a:solidFill>
                  <a:schemeClr val="tx1">
                    <a:lumMod val="95000"/>
                    <a:lumOff val="5000"/>
                  </a:schemeClr>
                </a:solidFill>
                <a:cs typeface="B Nazanin" panose="00000400000000000000" pitchFamily="2" charset="-78"/>
              </a:rPr>
              <a:t>شد و به واسطه فقدان نهادهای بازاری، نیاز به اصلاحات اساسی در سطح خرد اقتصادی و وسعت سیاست آزادسازی قیمت‌ها و حجم بخش دولتی که به دست سیاست‌های خصوصی‌سازی سپرده شده، اهمیتی مضاعف به مبحث توالی سیاست‌ها </a:t>
            </a:r>
            <a:r>
              <a:rPr lang="ar-SA" dirty="0" smtClean="0">
                <a:solidFill>
                  <a:schemeClr val="tx1">
                    <a:lumMod val="95000"/>
                    <a:lumOff val="5000"/>
                  </a:schemeClr>
                </a:solidFill>
                <a:cs typeface="B Nazanin" panose="00000400000000000000" pitchFamily="2" charset="-78"/>
              </a:rPr>
              <a:t>داد</a:t>
            </a:r>
            <a:r>
              <a:rPr lang="fa-IR" dirty="0">
                <a:solidFill>
                  <a:schemeClr val="tx1">
                    <a:lumMod val="95000"/>
                    <a:lumOff val="5000"/>
                  </a:schemeClr>
                </a:solidFill>
                <a:cs typeface="B Nazanin" panose="00000400000000000000" pitchFamily="2" charset="-78"/>
              </a:rPr>
              <a:t> </a:t>
            </a:r>
            <a:r>
              <a:rPr lang="fa-IR" sz="1600" dirty="0" smtClean="0">
                <a:solidFill>
                  <a:schemeClr val="tx1">
                    <a:lumMod val="95000"/>
                    <a:lumOff val="5000"/>
                  </a:schemeClr>
                </a:solidFill>
                <a:latin typeface="Cambria" panose="02040503050406030204" pitchFamily="18" charset="0"/>
                <a:cs typeface="B Nazanin" panose="00000400000000000000" pitchFamily="2" charset="-78"/>
                <a:hlinkClick r:id="rId3" action="ppaction://hlinkfile"/>
              </a:rPr>
              <a:t>(</a:t>
            </a:r>
            <a:r>
              <a:rPr lang="en-US" sz="1600" dirty="0" err="1">
                <a:solidFill>
                  <a:schemeClr val="tx1">
                    <a:lumMod val="95000"/>
                    <a:lumOff val="5000"/>
                  </a:schemeClr>
                </a:solidFill>
                <a:latin typeface="Cambria" panose="02040503050406030204" pitchFamily="18" charset="0"/>
                <a:cs typeface="B Nazanin" panose="00000400000000000000" pitchFamily="2" charset="-78"/>
                <a:hlinkClick r:id="rId3" action="ppaction://hlinkfile"/>
              </a:rPr>
              <a:t>Funke</a:t>
            </a:r>
            <a:r>
              <a:rPr lang="en-US" sz="1600" dirty="0">
                <a:solidFill>
                  <a:schemeClr val="tx1">
                    <a:lumMod val="95000"/>
                    <a:lumOff val="5000"/>
                  </a:schemeClr>
                </a:solidFill>
                <a:latin typeface="Cambria" panose="02040503050406030204" pitchFamily="18" charset="0"/>
                <a:cs typeface="B Nazanin" panose="00000400000000000000" pitchFamily="2" charset="-78"/>
                <a:hlinkClick r:id="rId3" action="ppaction://hlinkfile"/>
              </a:rPr>
              <a:t>, Norbert (1993</a:t>
            </a:r>
            <a:r>
              <a:rPr lang="en-US" sz="1600" dirty="0" smtClean="0">
                <a:solidFill>
                  <a:schemeClr val="tx1">
                    <a:lumMod val="95000"/>
                    <a:lumOff val="5000"/>
                  </a:schemeClr>
                </a:solidFill>
                <a:latin typeface="Cambria" panose="02040503050406030204" pitchFamily="18" charset="0"/>
                <a:cs typeface="B Nazanin" panose="00000400000000000000" pitchFamily="2" charset="-78"/>
                <a:hlinkClick r:id="rId3" action="ppaction://hlinkfile"/>
              </a:rPr>
              <a:t>)</a:t>
            </a:r>
            <a:r>
              <a:rPr lang="fa-IR" sz="1600" dirty="0" smtClean="0">
                <a:solidFill>
                  <a:schemeClr val="tx1">
                    <a:lumMod val="95000"/>
                    <a:lumOff val="5000"/>
                  </a:schemeClr>
                </a:solidFill>
                <a:latin typeface="Cambria" panose="02040503050406030204" pitchFamily="18" charset="0"/>
                <a:cs typeface="B Nazanin" panose="00000400000000000000" pitchFamily="2" charset="-78"/>
                <a:hlinkClick r:id="rId3" action="ppaction://hlinkfile"/>
              </a:rPr>
              <a:t>)</a:t>
            </a:r>
            <a:endParaRPr lang="fa-IR" dirty="0" smtClean="0">
              <a:solidFill>
                <a:schemeClr val="tx1">
                  <a:lumMod val="95000"/>
                  <a:lumOff val="5000"/>
                </a:schemeClr>
              </a:solidFill>
              <a:latin typeface="Cambria" panose="02040503050406030204" pitchFamily="18" charset="0"/>
              <a:cs typeface="B Nazanin" panose="00000400000000000000" pitchFamily="2" charset="-78"/>
            </a:endParaRPr>
          </a:p>
          <a:p>
            <a:pPr marL="285750" lvl="0" indent="-285750" algn="just" rtl="1">
              <a:buFont typeface="Wingdings" panose="05000000000000000000" pitchFamily="2" charset="2"/>
              <a:buChar char="§"/>
            </a:pPr>
            <a:endParaRPr lang="en-US" dirty="0">
              <a:solidFill>
                <a:schemeClr val="tx1">
                  <a:lumMod val="95000"/>
                  <a:lumOff val="5000"/>
                </a:schemeClr>
              </a:solidFill>
              <a:cs typeface="B Nazanin" panose="00000400000000000000" pitchFamily="2" charset="-78"/>
            </a:endParaRPr>
          </a:p>
          <a:p>
            <a:pPr marL="285750" lvl="0" indent="-285750" algn="just" rtl="1">
              <a:buFont typeface="Wingdings" panose="05000000000000000000" pitchFamily="2" charset="2"/>
              <a:buChar char="§"/>
            </a:pPr>
            <a:r>
              <a:rPr lang="ar-SA" dirty="0">
                <a:solidFill>
                  <a:schemeClr val="tx1">
                    <a:lumMod val="95000"/>
                    <a:lumOff val="5000"/>
                  </a:schemeClr>
                </a:solidFill>
                <a:cs typeface="B Nazanin" panose="00000400000000000000" pitchFamily="2" charset="-78"/>
              </a:rPr>
              <a:t>موج سوم این ادبیات با مباحث آزادسازی تجاری از ابتدای قرن 21 آغاز شد. اما کتاب اقتصاددان شهیر کره‌ای «ها-جون چانگ» با عنوان «</a:t>
            </a:r>
            <a:r>
              <a:rPr lang="ar-SA" dirty="0">
                <a:solidFill>
                  <a:schemeClr val="tx1">
                    <a:lumMod val="95000"/>
                    <a:lumOff val="5000"/>
                  </a:schemeClr>
                </a:solidFill>
                <a:cs typeface="B Nazanin" panose="00000400000000000000" pitchFamily="2" charset="-78"/>
                <a:hlinkClick r:id="rId2" action="ppaction://hlinkfile"/>
              </a:rPr>
              <a:t>لگد زدن به نردبان</a:t>
            </a:r>
            <a:r>
              <a:rPr lang="ar-SA" dirty="0">
                <a:solidFill>
                  <a:schemeClr val="tx1">
                    <a:lumMod val="95000"/>
                    <a:lumOff val="5000"/>
                  </a:schemeClr>
                </a:solidFill>
                <a:cs typeface="B Nazanin" panose="00000400000000000000" pitchFamily="2" charset="-78"/>
              </a:rPr>
              <a:t>، راهبرد توسعه از منظر تاریخی</a:t>
            </a:r>
            <a:r>
              <a:rPr lang="ar-SA" dirty="0" smtClean="0">
                <a:solidFill>
                  <a:schemeClr val="tx1">
                    <a:lumMod val="95000"/>
                    <a:lumOff val="5000"/>
                  </a:schemeClr>
                </a:solidFill>
                <a:cs typeface="B Nazanin" panose="00000400000000000000" pitchFamily="2" charset="-78"/>
              </a:rPr>
              <a:t>»</a:t>
            </a:r>
            <a:r>
              <a:rPr lang="fa-IR" dirty="0" smtClean="0">
                <a:solidFill>
                  <a:schemeClr val="tx1">
                    <a:lumMod val="95000"/>
                    <a:lumOff val="5000"/>
                  </a:schemeClr>
                </a:solidFill>
                <a:cs typeface="B Nazanin" panose="00000400000000000000" pitchFamily="2" charset="-78"/>
              </a:rPr>
              <a:t> در سال 2002</a:t>
            </a:r>
            <a:r>
              <a:rPr lang="ar-SA" dirty="0" smtClean="0">
                <a:solidFill>
                  <a:schemeClr val="tx1">
                    <a:lumMod val="95000"/>
                    <a:lumOff val="5000"/>
                  </a:schemeClr>
                </a:solidFill>
                <a:cs typeface="B Nazanin" panose="00000400000000000000" pitchFamily="2" charset="-78"/>
              </a:rPr>
              <a:t> </a:t>
            </a:r>
            <a:r>
              <a:rPr lang="ar-SA" dirty="0">
                <a:solidFill>
                  <a:schemeClr val="tx1">
                    <a:lumMod val="95000"/>
                    <a:lumOff val="5000"/>
                  </a:schemeClr>
                </a:solidFill>
                <a:cs typeface="B Nazanin" panose="00000400000000000000" pitchFamily="2" charset="-78"/>
              </a:rPr>
              <a:t>در اهمیت اصل توالی سیاست‌ها در ادبیات اقتصاد توسعه موج جدیدی ایجاد نمود. او می‌گوید «امروز تاریخچه اولین موج جهانی‌سازی را بازنویسی کرده‌اند و کشورهای ثروتمند امروز تاریخچه حمایت‌گرایی‌ها خود را در کتب اقتصاد به شدت کمرنگ نشان می‌دهند» این همان مساله توالی سیاست‌ها است. «چانگ» در یک بررسی تاریخی نشان می‌دهد که همه کشورهای پیشرفته کنونی نظیر بریتانیا، آمریکا، آلمان، فرانسه و ژاپن سیاست هایی که در زمان توسعه‌نیافتگی در پیش می‌گرفتند، تقریبا خلاف آن سیاست‌هایی است که دیدگاه مسلط بیان می‌کند و همچنین خلاف توصیه‌هایی است که درحال حاضر به کشورهای جهان سوم می‌شود. این کشورها تا پیش از رسیدن به مرحله توسعه‌یافتگی، سیاست‌های حمایتی خود را از بخش‌های اقتصادی موردنظر اعمال و با برنامه‌ریزی لازم به تدریج به سمت آزادسازی حرکت کردند. </a:t>
            </a:r>
            <a:endParaRPr lang="fa-IR" dirty="0" smtClean="0">
              <a:solidFill>
                <a:schemeClr val="tx1">
                  <a:lumMod val="95000"/>
                  <a:lumOff val="5000"/>
                </a:schemeClr>
              </a:solidFill>
              <a:cs typeface="B Nazanin" panose="00000400000000000000" pitchFamily="2" charset="-78"/>
            </a:endParaRPr>
          </a:p>
          <a:p>
            <a:pPr marL="285750" lvl="0" indent="-285750" algn="just" rtl="1">
              <a:buFont typeface="Wingdings" panose="05000000000000000000" pitchFamily="2" charset="2"/>
              <a:buChar char="§"/>
            </a:pPr>
            <a:endParaRPr lang="fa-IR" dirty="0" smtClean="0">
              <a:solidFill>
                <a:schemeClr val="tx1">
                  <a:lumMod val="95000"/>
                  <a:lumOff val="5000"/>
                </a:schemeClr>
              </a:solidFill>
              <a:cs typeface="B Nazanin" panose="00000400000000000000" pitchFamily="2" charset="-78"/>
            </a:endParaRPr>
          </a:p>
          <a:p>
            <a:pPr marL="285750" indent="-285750" algn="just" rtl="1">
              <a:buFont typeface="Wingdings" panose="05000000000000000000" pitchFamily="2" charset="2"/>
              <a:buChar char="§"/>
            </a:pPr>
            <a:r>
              <a:rPr lang="ar-SA" dirty="0">
                <a:solidFill>
                  <a:schemeClr val="tx1">
                    <a:lumMod val="95000"/>
                    <a:lumOff val="5000"/>
                  </a:schemeClr>
                </a:solidFill>
                <a:cs typeface="B Nazanin" panose="00000400000000000000" pitchFamily="2" charset="-78"/>
              </a:rPr>
              <a:t>نهایتا اینکه طی سال‌های اخیر مبتنی بر ادبیات رشد فراگیر موج چهارمی آغاز شده است که سبب تقویت مجدد بحث توالی سیاست‌ها شده است:</a:t>
            </a:r>
            <a:endParaRPr lang="en-US" dirty="0">
              <a:solidFill>
                <a:schemeClr val="tx1">
                  <a:lumMod val="95000"/>
                  <a:lumOff val="5000"/>
                </a:schemeClr>
              </a:solidFill>
              <a:cs typeface="B Nazanin" panose="00000400000000000000" pitchFamily="2" charset="-78"/>
            </a:endParaRPr>
          </a:p>
          <a:p>
            <a:pPr lvl="0" algn="just" rtl="1"/>
            <a:endParaRPr lang="en-US" dirty="0">
              <a:solidFill>
                <a:schemeClr val="tx1">
                  <a:lumMod val="95000"/>
                  <a:lumOff val="5000"/>
                </a:schemeClr>
              </a:solidFill>
              <a:cs typeface="B Nazanin" panose="00000400000000000000" pitchFamily="2" charset="-78"/>
            </a:endParaRPr>
          </a:p>
        </p:txBody>
      </p:sp>
      <p:sp>
        <p:nvSpPr>
          <p:cNvPr id="5" name="Left Arrow 4">
            <a:hlinkClick r:id="rId5" action="ppaction://hlinksldjump"/>
          </p:cNvPr>
          <p:cNvSpPr/>
          <p:nvPr/>
        </p:nvSpPr>
        <p:spPr>
          <a:xfrm rot="10800000">
            <a:off x="122830" y="6423207"/>
            <a:ext cx="559559" cy="409433"/>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515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99547" y="267948"/>
            <a:ext cx="9362364" cy="523220"/>
          </a:xfrm>
          <a:prstGeom prst="rect">
            <a:avLst/>
          </a:prstGeom>
        </p:spPr>
        <p:txBody>
          <a:bodyPr wrap="square">
            <a:spAutoFit/>
          </a:bodyPr>
          <a:lstStyle/>
          <a:p>
            <a:pPr algn="r" rtl="1"/>
            <a:r>
              <a:rPr lang="fa-IR" sz="2800" b="1" dirty="0" smtClean="0">
                <a:cs typeface="B Titr" panose="00000700000000000000" pitchFamily="2" charset="-78"/>
              </a:rPr>
              <a:t>چهار اصل سیاست‌گذاری اقتصادی</a:t>
            </a:r>
            <a:endParaRPr lang="en-US" sz="2800" b="1" dirty="0">
              <a:cs typeface="B Titr" panose="00000700000000000000" pitchFamily="2" charset="-78"/>
            </a:endParaRPr>
          </a:p>
        </p:txBody>
      </p:sp>
      <p:sp>
        <p:nvSpPr>
          <p:cNvPr id="3" name="Rectangle 2"/>
          <p:cNvSpPr/>
          <p:nvPr/>
        </p:nvSpPr>
        <p:spPr>
          <a:xfrm>
            <a:off x="368490" y="963170"/>
            <a:ext cx="11395881" cy="6349430"/>
          </a:xfrm>
          <a:prstGeom prst="rect">
            <a:avLst/>
          </a:prstGeom>
        </p:spPr>
        <p:txBody>
          <a:bodyPr wrap="square">
            <a:spAutoFit/>
          </a:bodyPr>
          <a:lstStyle/>
          <a:p>
            <a:pPr marL="342900" indent="-342900" algn="just" rtl="1">
              <a:lnSpc>
                <a:spcPct val="107000"/>
              </a:lnSpc>
              <a:buFont typeface="+mj-lt"/>
              <a:buAutoNum type="arabicPeriod"/>
            </a:pPr>
            <a:r>
              <a:rPr lang="fa-IR" sz="2000" b="1" dirty="0" err="1" smtClean="0">
                <a:solidFill>
                  <a:srgbClr val="C00000"/>
                </a:solidFill>
                <a:latin typeface="Cambria" panose="02040503050406030204" pitchFamily="18" charset="0"/>
                <a:ea typeface="Calibri" panose="020F0502020204030204" pitchFamily="34" charset="0"/>
                <a:cs typeface="B Mitra" panose="00000400000000000000" pitchFamily="2" charset="-78"/>
              </a:rPr>
              <a:t>کینز</a:t>
            </a:r>
            <a:r>
              <a:rPr lang="fa-IR" sz="2000" dirty="0" smtClean="0">
                <a:solidFill>
                  <a:srgbClr val="C00000"/>
                </a:solidFill>
                <a:latin typeface="Cambria" panose="02040503050406030204" pitchFamily="18" charset="0"/>
                <a:ea typeface="Calibri" panose="020F0502020204030204" pitchFamily="34" charset="0"/>
                <a:cs typeface="B Mitra" panose="00000400000000000000" pitchFamily="2" charset="-78"/>
              </a:rPr>
              <a:t>:</a:t>
            </a:r>
            <a:r>
              <a:rPr lang="fa-IR" sz="2000" dirty="0" smtClean="0">
                <a:latin typeface="Cambria" panose="02040503050406030204" pitchFamily="18" charset="0"/>
                <a:ea typeface="Calibri" panose="020F0502020204030204" pitchFamily="34" charset="0"/>
                <a:cs typeface="B Mitra" panose="00000400000000000000" pitchFamily="2" charset="-78"/>
              </a:rPr>
              <a:t> اصل </a:t>
            </a:r>
            <a:r>
              <a:rPr lang="fa-IR" sz="2000" dirty="0">
                <a:latin typeface="Cambria" panose="02040503050406030204" pitchFamily="18" charset="0"/>
                <a:ea typeface="Calibri" panose="020F0502020204030204" pitchFamily="34" charset="0"/>
                <a:cs typeface="B Mitra" panose="00000400000000000000" pitchFamily="2" charset="-78"/>
              </a:rPr>
              <a:t>ابزارهای مکمل </a:t>
            </a:r>
            <a:r>
              <a:rPr lang="fa-IR" sz="2000" dirty="0" smtClean="0">
                <a:latin typeface="Cambria" panose="02040503050406030204" pitchFamily="18" charset="0"/>
                <a:ea typeface="Calibri" panose="020F0502020204030204" pitchFamily="34" charset="0"/>
                <a:cs typeface="B Mitra" panose="00000400000000000000" pitchFamily="2" charset="-78"/>
              </a:rPr>
              <a:t>(</a:t>
            </a:r>
            <a:r>
              <a:rPr lang="en-US" sz="2000" dirty="0">
                <a:solidFill>
                  <a:srgbClr val="FF0000"/>
                </a:solidFill>
                <a:latin typeface="Cambria" panose="02040503050406030204" pitchFamily="18" charset="0"/>
                <a:ea typeface="Calibri" panose="020F0502020204030204" pitchFamily="34" charset="0"/>
                <a:cs typeface="B Mitra" panose="00000400000000000000" pitchFamily="2" charset="-78"/>
              </a:rPr>
              <a:t>Supplementary Tools</a:t>
            </a:r>
            <a:r>
              <a:rPr lang="fa-IR" sz="2000" dirty="0" smtClean="0">
                <a:latin typeface="Cambria" panose="02040503050406030204" pitchFamily="18" charset="0"/>
                <a:ea typeface="Calibri" panose="020F0502020204030204" pitchFamily="34" charset="0"/>
                <a:cs typeface="B Mitra" panose="00000400000000000000" pitchFamily="2" charset="-78"/>
              </a:rPr>
              <a:t>): یک </a:t>
            </a:r>
            <a:r>
              <a:rPr lang="fa-IR" sz="2000" dirty="0">
                <a:latin typeface="Cambria" panose="02040503050406030204" pitchFamily="18" charset="0"/>
                <a:ea typeface="Calibri" panose="020F0502020204030204" pitchFamily="34" charset="0"/>
                <a:cs typeface="B Mitra" panose="00000400000000000000" pitchFamily="2" charset="-78"/>
              </a:rPr>
              <a:t>سیاست زمانی موفق عمل می‌کند که </a:t>
            </a:r>
            <a:r>
              <a:rPr lang="fa-IR" sz="2000" dirty="0" err="1">
                <a:latin typeface="Cambria" panose="02040503050406030204" pitchFamily="18" charset="0"/>
                <a:ea typeface="Calibri" panose="020F0502020204030204" pitchFamily="34" charset="0"/>
                <a:cs typeface="B Mitra" panose="00000400000000000000" pitchFamily="2" charset="-78"/>
              </a:rPr>
              <a:t>حداقلی</a:t>
            </a:r>
            <a:r>
              <a:rPr lang="fa-IR" sz="2000" dirty="0">
                <a:latin typeface="Cambria" panose="02040503050406030204" pitchFamily="18" charset="0"/>
                <a:ea typeface="Calibri" panose="020F0502020204030204" pitchFamily="34" charset="0"/>
                <a:cs typeface="B Mitra" panose="00000400000000000000" pitchFamily="2" charset="-78"/>
              </a:rPr>
              <a:t> از </a:t>
            </a:r>
            <a:r>
              <a:rPr lang="fa-IR" sz="2000" dirty="0" smtClean="0">
                <a:latin typeface="Cambria" panose="02040503050406030204" pitchFamily="18" charset="0"/>
                <a:ea typeface="Calibri" panose="020F0502020204030204" pitchFamily="34" charset="0"/>
                <a:cs typeface="B Mitra" panose="00000400000000000000" pitchFamily="2" charset="-78"/>
              </a:rPr>
              <a:t>ابزارهای مکمل اقتصادی، نهادی و روانی لازم است تا </a:t>
            </a:r>
            <a:r>
              <a:rPr lang="fa-IR" sz="2000" dirty="0" smtClean="0">
                <a:cs typeface="B Nazanin" panose="00000400000000000000" pitchFamily="2" charset="-78"/>
              </a:rPr>
              <a:t>با </a:t>
            </a:r>
            <a:r>
              <a:rPr lang="ar-SA" sz="2000" dirty="0" smtClean="0">
                <a:cs typeface="B Nazanin" panose="00000400000000000000" pitchFamily="2" charset="-78"/>
              </a:rPr>
              <a:t>ترکیبی متناسب</a:t>
            </a:r>
            <a:r>
              <a:rPr lang="fa-IR" sz="2000" dirty="0" smtClean="0">
                <a:cs typeface="B Nazanin" panose="00000400000000000000" pitchFamily="2" charset="-78"/>
              </a:rPr>
              <a:t>، </a:t>
            </a:r>
            <a:r>
              <a:rPr lang="ar-SA" sz="2000" dirty="0" smtClean="0">
                <a:cs typeface="B Nazanin" panose="00000400000000000000" pitchFamily="2" charset="-78"/>
              </a:rPr>
              <a:t>نیروی </a:t>
            </a:r>
            <a:r>
              <a:rPr lang="ar-SA" sz="2000" dirty="0">
                <a:cs typeface="B Nazanin" panose="00000400000000000000" pitchFamily="2" charset="-78"/>
              </a:rPr>
              <a:t>رانش لازم برای جدایی از تله‌ها و دام‌های تعادل پایین را ایجاد </a:t>
            </a:r>
            <a:r>
              <a:rPr lang="fa-IR" sz="2000" dirty="0" smtClean="0">
                <a:cs typeface="B Nazanin" panose="00000400000000000000" pitchFamily="2" charset="-78"/>
              </a:rPr>
              <a:t>کنند</a:t>
            </a:r>
            <a:r>
              <a:rPr lang="ar-SA" sz="2000" dirty="0" smtClean="0">
                <a:cs typeface="B Nazanin" panose="00000400000000000000" pitchFamily="2" charset="-78"/>
              </a:rPr>
              <a:t>. </a:t>
            </a:r>
            <a:r>
              <a:rPr lang="fa-IR" sz="2000" dirty="0">
                <a:latin typeface="Cambria" panose="02040503050406030204" pitchFamily="18" charset="0"/>
                <a:ea typeface="Calibri" panose="020F0502020204030204" pitchFamily="34" charset="0"/>
                <a:cs typeface="B Mitra" panose="00000400000000000000" pitchFamily="2" charset="-78"/>
              </a:rPr>
              <a:t>این ابزارها در صورت همخوانی با دیگر اصول </a:t>
            </a:r>
            <a:r>
              <a:rPr lang="fa-IR" sz="2000" dirty="0" smtClean="0">
                <a:latin typeface="Cambria" panose="02040503050406030204" pitchFamily="18" charset="0"/>
                <a:ea typeface="Calibri" panose="020F0502020204030204" pitchFamily="34" charset="0"/>
                <a:cs typeface="B Mitra" panose="00000400000000000000" pitchFamily="2" charset="-78"/>
              </a:rPr>
              <a:t>سیاست‌گذاری، </a:t>
            </a:r>
            <a:r>
              <a:rPr lang="fa-IR" sz="2000" dirty="0">
                <a:latin typeface="Cambria" panose="02040503050406030204" pitchFamily="18" charset="0"/>
                <a:ea typeface="Calibri" panose="020F0502020204030204" pitchFamily="34" charset="0"/>
                <a:cs typeface="B Mitra" panose="00000400000000000000" pitchFamily="2" charset="-78"/>
              </a:rPr>
              <a:t>خروج از شرایط بحرانی </a:t>
            </a:r>
            <a:r>
              <a:rPr lang="fa-IR" sz="2000" dirty="0" err="1">
                <a:latin typeface="Cambria" panose="02040503050406030204" pitchFamily="18" charset="0"/>
                <a:ea typeface="Calibri" panose="020F0502020204030204" pitchFamily="34" charset="0"/>
                <a:cs typeface="B Mitra" panose="00000400000000000000" pitchFamily="2" charset="-78"/>
              </a:rPr>
              <a:t>پیش‌آمده</a:t>
            </a:r>
            <a:r>
              <a:rPr lang="fa-IR" sz="2000" dirty="0">
                <a:latin typeface="Cambria" panose="02040503050406030204" pitchFamily="18" charset="0"/>
                <a:ea typeface="Calibri" panose="020F0502020204030204" pitchFamily="34" charset="0"/>
                <a:cs typeface="B Mitra" panose="00000400000000000000" pitchFamily="2" charset="-78"/>
              </a:rPr>
              <a:t> را سریع‌تر، </a:t>
            </a:r>
            <a:r>
              <a:rPr lang="fa-IR" sz="2000" dirty="0" err="1">
                <a:latin typeface="Cambria" panose="02040503050406030204" pitchFamily="18" charset="0"/>
                <a:ea typeface="Calibri" panose="020F0502020204030204" pitchFamily="34" charset="0"/>
                <a:cs typeface="B Mitra" panose="00000400000000000000" pitchFamily="2" charset="-78"/>
              </a:rPr>
              <a:t>ساده‌تر</a:t>
            </a:r>
            <a:r>
              <a:rPr lang="fa-IR" sz="2000" dirty="0">
                <a:latin typeface="Cambria" panose="02040503050406030204" pitchFamily="18" charset="0"/>
                <a:ea typeface="Calibri" panose="020F0502020204030204" pitchFamily="34" charset="0"/>
                <a:cs typeface="B Mitra" panose="00000400000000000000" pitchFamily="2" charset="-78"/>
              </a:rPr>
              <a:t> و </a:t>
            </a:r>
            <a:r>
              <a:rPr lang="fa-IR" sz="2000" dirty="0" err="1">
                <a:latin typeface="Cambria" panose="02040503050406030204" pitchFamily="18" charset="0"/>
                <a:ea typeface="Calibri" panose="020F0502020204030204" pitchFamily="34" charset="0"/>
                <a:cs typeface="B Mitra" panose="00000400000000000000" pitchFamily="2" charset="-78"/>
              </a:rPr>
              <a:t>کم‌هزینه‌تر</a:t>
            </a:r>
            <a:r>
              <a:rPr lang="fa-IR" sz="2000" dirty="0">
                <a:latin typeface="Cambria" panose="02040503050406030204" pitchFamily="18" charset="0"/>
                <a:ea typeface="Calibri" panose="020F0502020204030204" pitchFamily="34" charset="0"/>
                <a:cs typeface="B Mitra" panose="00000400000000000000" pitchFamily="2" charset="-78"/>
              </a:rPr>
              <a:t> </a:t>
            </a:r>
            <a:r>
              <a:rPr lang="fa-IR" sz="2000" dirty="0" smtClean="0">
                <a:latin typeface="Cambria" panose="02040503050406030204" pitchFamily="18" charset="0"/>
                <a:ea typeface="Calibri" panose="020F0502020204030204" pitchFamily="34" charset="0"/>
                <a:cs typeface="B Mitra" panose="00000400000000000000" pitchFamily="2" charset="-78"/>
              </a:rPr>
              <a:t>می‌کند،</a:t>
            </a:r>
            <a:endParaRPr lang="fa-IR" sz="2000" dirty="0">
              <a:latin typeface="Cambria" panose="02040503050406030204" pitchFamily="18" charset="0"/>
              <a:ea typeface="Calibri" panose="020F0502020204030204" pitchFamily="34" charset="0"/>
              <a:cs typeface="B Mitra" panose="00000400000000000000" pitchFamily="2" charset="-78"/>
            </a:endParaRPr>
          </a:p>
          <a:p>
            <a:pPr marL="342900" indent="-342900" algn="just" rtl="1">
              <a:lnSpc>
                <a:spcPct val="107000"/>
              </a:lnSpc>
              <a:buFont typeface="+mj-lt"/>
              <a:buAutoNum type="arabicPeriod"/>
            </a:pPr>
            <a:endParaRPr lang="fa-IR" sz="2000" dirty="0" smtClean="0">
              <a:latin typeface="Cambria" panose="02040503050406030204" pitchFamily="18" charset="0"/>
              <a:ea typeface="Calibri" panose="020F0502020204030204" pitchFamily="34" charset="0"/>
              <a:cs typeface="B Mitra" panose="00000400000000000000" pitchFamily="2" charset="-78"/>
            </a:endParaRPr>
          </a:p>
          <a:p>
            <a:pPr marL="342900" indent="-342900" algn="just" rtl="1">
              <a:lnSpc>
                <a:spcPct val="107000"/>
              </a:lnSpc>
              <a:buFont typeface="+mj-lt"/>
              <a:buAutoNum type="arabicPeriod"/>
            </a:pPr>
            <a:r>
              <a:rPr lang="fa-IR" sz="2000" b="1" dirty="0" err="1" smtClean="0">
                <a:solidFill>
                  <a:srgbClr val="C00000"/>
                </a:solidFill>
                <a:latin typeface="Cambria" panose="02040503050406030204" pitchFamily="18" charset="0"/>
                <a:ea typeface="Calibri" panose="020F0502020204030204" pitchFamily="34" charset="0"/>
                <a:cs typeface="B Mitra" panose="00000400000000000000" pitchFamily="2" charset="-78"/>
              </a:rPr>
              <a:t>لوکاس</a:t>
            </a:r>
            <a:r>
              <a:rPr lang="fa-IR" sz="2000" b="1" dirty="0" smtClean="0">
                <a:solidFill>
                  <a:srgbClr val="C00000"/>
                </a:solidFill>
                <a:latin typeface="Cambria" panose="02040503050406030204" pitchFamily="18" charset="0"/>
                <a:ea typeface="Calibri" panose="020F0502020204030204" pitchFamily="34" charset="0"/>
                <a:cs typeface="B Mitra" panose="00000400000000000000" pitchFamily="2" charset="-78"/>
              </a:rPr>
              <a:t>:</a:t>
            </a:r>
            <a:r>
              <a:rPr lang="fa-IR" sz="2000" b="1" dirty="0" smtClean="0">
                <a:latin typeface="Cambria" panose="02040503050406030204" pitchFamily="18" charset="0"/>
                <a:ea typeface="Calibri" panose="020F0502020204030204" pitchFamily="34" charset="0"/>
                <a:cs typeface="B Mitra" panose="00000400000000000000" pitchFamily="2" charset="-78"/>
              </a:rPr>
              <a:t> </a:t>
            </a:r>
            <a:r>
              <a:rPr lang="fa-IR" sz="2000" dirty="0" smtClean="0">
                <a:latin typeface="Cambria" panose="02040503050406030204" pitchFamily="18" charset="0"/>
                <a:ea typeface="Calibri" panose="020F0502020204030204" pitchFamily="34" charset="0"/>
                <a:cs typeface="B Mitra" panose="00000400000000000000" pitchFamily="2" charset="-78"/>
              </a:rPr>
              <a:t>اصل </a:t>
            </a:r>
            <a:r>
              <a:rPr lang="fa-IR" sz="2000" dirty="0">
                <a:latin typeface="Cambria" panose="02040503050406030204" pitchFamily="18" charset="0"/>
                <a:ea typeface="Calibri" panose="020F0502020204030204" pitchFamily="34" charset="0"/>
                <a:cs typeface="B Mitra" panose="00000400000000000000" pitchFamily="2" charset="-78"/>
              </a:rPr>
              <a:t>سایر شرایط </a:t>
            </a:r>
            <a:r>
              <a:rPr lang="fa-IR" sz="2000" dirty="0" smtClean="0">
                <a:latin typeface="Cambria" panose="02040503050406030204" pitchFamily="18" charset="0"/>
                <a:ea typeface="Calibri" panose="020F0502020204030204" pitchFamily="34" charset="0"/>
                <a:cs typeface="B Mitra" panose="00000400000000000000" pitchFamily="2" charset="-78"/>
              </a:rPr>
              <a:t>متغیر (</a:t>
            </a:r>
            <a:r>
              <a:rPr lang="en-US" sz="2000" dirty="0">
                <a:solidFill>
                  <a:srgbClr val="FF0000"/>
                </a:solidFill>
                <a:latin typeface="Cambria" panose="02040503050406030204" pitchFamily="18" charset="0"/>
                <a:ea typeface="Calibri" panose="020F0502020204030204" pitchFamily="34" charset="0"/>
                <a:cs typeface="B Mitra" panose="00000400000000000000" pitchFamily="2" charset="-78"/>
              </a:rPr>
              <a:t>Mutatis Mutandis</a:t>
            </a:r>
            <a:r>
              <a:rPr lang="ar-SA" sz="2000" dirty="0">
                <a:latin typeface="Cambria" panose="02040503050406030204" pitchFamily="18" charset="0"/>
                <a:ea typeface="Calibri" panose="020F0502020204030204" pitchFamily="34" charset="0"/>
                <a:cs typeface="B Mitra" panose="00000400000000000000" pitchFamily="2" charset="-78"/>
              </a:rPr>
              <a:t>)</a:t>
            </a:r>
            <a:r>
              <a:rPr lang="fa-IR" sz="2000" dirty="0">
                <a:latin typeface="Cambria" panose="02040503050406030204" pitchFamily="18" charset="0"/>
                <a:ea typeface="Calibri" panose="020F0502020204030204" pitchFamily="34" charset="0"/>
                <a:cs typeface="B Mitra" panose="00000400000000000000" pitchFamily="2" charset="-78"/>
              </a:rPr>
              <a:t>: </a:t>
            </a:r>
            <a:r>
              <a:rPr lang="fa-IR" sz="2000" dirty="0" smtClean="0">
                <a:latin typeface="Cambria" panose="02040503050406030204" pitchFamily="18" charset="0"/>
                <a:ea typeface="Calibri" panose="020F0502020204030204" pitchFamily="34" charset="0"/>
                <a:cs typeface="B Mitra" panose="00000400000000000000" pitchFamily="2" charset="-78"/>
              </a:rPr>
              <a:t>این اصل در تعریف ساده به </a:t>
            </a:r>
            <a:r>
              <a:rPr lang="fa-IR" sz="2000" dirty="0">
                <a:latin typeface="Cambria" panose="02040503050406030204" pitchFamily="18" charset="0"/>
                <a:ea typeface="Calibri" panose="020F0502020204030204" pitchFamily="34" charset="0"/>
                <a:cs typeface="B Mitra" panose="00000400000000000000" pitchFamily="2" charset="-78"/>
              </a:rPr>
              <a:t>بازی با متغیرهای کلیدی خارج از روند بلندمدت آنها و بدون توجه به سایر شرایط متغیر گفته می‌شود که نقطه مقابل اصل </a:t>
            </a:r>
            <a:r>
              <a:rPr lang="en-US" sz="2000" dirty="0">
                <a:latin typeface="Cambria" panose="02040503050406030204" pitchFamily="18" charset="0"/>
                <a:ea typeface="Calibri" panose="020F0502020204030204" pitchFamily="34" charset="0"/>
                <a:cs typeface="B Mitra" panose="00000400000000000000" pitchFamily="2" charset="-78"/>
              </a:rPr>
              <a:t>Ceteris Paribus</a:t>
            </a:r>
            <a:r>
              <a:rPr lang="fa-IR" sz="2000" dirty="0">
                <a:latin typeface="Cambria" panose="02040503050406030204" pitchFamily="18" charset="0"/>
                <a:ea typeface="Calibri" panose="020F0502020204030204" pitchFamily="34" charset="0"/>
                <a:cs typeface="B Mitra" panose="00000400000000000000" pitchFamily="2" charset="-78"/>
              </a:rPr>
              <a:t> یعنی سایر شرایط ثابت است که در کتب کلاسیک و دانشگاهی استفاده </a:t>
            </a:r>
            <a:r>
              <a:rPr lang="fa-IR" sz="2000" dirty="0" smtClean="0">
                <a:latin typeface="Cambria" panose="02040503050406030204" pitchFamily="18" charset="0"/>
                <a:ea typeface="Calibri" panose="020F0502020204030204" pitchFamily="34" charset="0"/>
                <a:cs typeface="B Mitra" panose="00000400000000000000" pitchFamily="2" charset="-78"/>
              </a:rPr>
              <a:t>می‌شود</a:t>
            </a:r>
            <a:r>
              <a:rPr lang="fa-IR" sz="2000" dirty="0">
                <a:latin typeface="Cambria" panose="02040503050406030204" pitchFamily="18" charset="0"/>
                <a:ea typeface="Calibri" panose="020F0502020204030204" pitchFamily="34" charset="0"/>
                <a:cs typeface="B Mitra" panose="00000400000000000000" pitchFamily="2" charset="-78"/>
              </a:rPr>
              <a:t>. اما در واقع انعکاس </a:t>
            </a:r>
            <a:r>
              <a:rPr lang="fa-IR" sz="2000" dirty="0" smtClean="0">
                <a:latin typeface="Cambria" panose="02040503050406030204" pitchFamily="18" charset="0"/>
                <a:ea typeface="Calibri" panose="020F0502020204030204" pitchFamily="34" charset="0"/>
                <a:cs typeface="B Mitra" panose="00000400000000000000" pitchFamily="2" charset="-78"/>
              </a:rPr>
              <a:t>پیام نظریه </a:t>
            </a:r>
            <a:r>
              <a:rPr lang="fa-IR" sz="2000" dirty="0">
                <a:latin typeface="Cambria" panose="02040503050406030204" pitchFamily="18" charset="0"/>
                <a:ea typeface="Calibri" panose="020F0502020204030204" pitchFamily="34" charset="0"/>
                <a:cs typeface="B Mitra" panose="00000400000000000000" pitchFamily="2" charset="-78"/>
              </a:rPr>
              <a:t>تکامل یافته انتظارات </a:t>
            </a:r>
            <a:r>
              <a:rPr lang="fa-IR" sz="2000" dirty="0" err="1">
                <a:latin typeface="Cambria" panose="02040503050406030204" pitchFamily="18" charset="0"/>
                <a:ea typeface="Calibri" panose="020F0502020204030204" pitchFamily="34" charset="0"/>
                <a:cs typeface="B Mitra" panose="00000400000000000000" pitchFamily="2" charset="-78"/>
              </a:rPr>
              <a:t>عقلایی</a:t>
            </a:r>
            <a:r>
              <a:rPr lang="fa-IR" sz="2000" dirty="0">
                <a:latin typeface="Cambria" panose="02040503050406030204" pitchFamily="18" charset="0"/>
                <a:ea typeface="Calibri" panose="020F0502020204030204" pitchFamily="34" charset="0"/>
                <a:cs typeface="B Mitra" panose="00000400000000000000" pitchFamily="2" charset="-78"/>
              </a:rPr>
              <a:t> توسط «</a:t>
            </a:r>
            <a:r>
              <a:rPr lang="fa-IR" sz="2000" dirty="0" err="1">
                <a:latin typeface="Cambria" panose="02040503050406030204" pitchFamily="18" charset="0"/>
                <a:ea typeface="Calibri" panose="020F0502020204030204" pitchFamily="34" charset="0"/>
                <a:cs typeface="B Mitra" panose="00000400000000000000" pitchFamily="2" charset="-78"/>
              </a:rPr>
              <a:t>کیدلند</a:t>
            </a:r>
            <a:r>
              <a:rPr lang="fa-IR" sz="2000" dirty="0">
                <a:latin typeface="Cambria" panose="02040503050406030204" pitchFamily="18" charset="0"/>
                <a:ea typeface="Calibri" panose="020F0502020204030204" pitchFamily="34" charset="0"/>
                <a:cs typeface="B Mitra" panose="00000400000000000000" pitchFamily="2" charset="-78"/>
              </a:rPr>
              <a:t> و </a:t>
            </a:r>
            <a:r>
              <a:rPr lang="fa-IR" sz="2000" dirty="0" err="1">
                <a:latin typeface="Cambria" panose="02040503050406030204" pitchFamily="18" charset="0"/>
                <a:ea typeface="Calibri" panose="020F0502020204030204" pitchFamily="34" charset="0"/>
                <a:cs typeface="B Mitra" panose="00000400000000000000" pitchFamily="2" charset="-78"/>
              </a:rPr>
              <a:t>پرسکات</a:t>
            </a:r>
            <a:r>
              <a:rPr lang="fa-IR" sz="2000" dirty="0">
                <a:latin typeface="Cambria" panose="02040503050406030204" pitchFamily="18" charset="0"/>
                <a:ea typeface="Calibri" panose="020F0502020204030204" pitchFamily="34" charset="0"/>
                <a:cs typeface="B Mitra" panose="00000400000000000000" pitchFamily="2" charset="-78"/>
              </a:rPr>
              <a:t>» </a:t>
            </a:r>
            <a:r>
              <a:rPr lang="fa-IR" sz="2000" dirty="0" smtClean="0">
                <a:latin typeface="Cambria" panose="02040503050406030204" pitchFamily="18" charset="0"/>
                <a:ea typeface="Calibri" panose="020F0502020204030204" pitchFamily="34" charset="0"/>
                <a:cs typeface="B Mitra" panose="00000400000000000000" pitchFamily="2" charset="-78"/>
              </a:rPr>
              <a:t>است که </a:t>
            </a:r>
            <a:r>
              <a:rPr lang="fa-IR" sz="2000" dirty="0" err="1">
                <a:latin typeface="Cambria" panose="02040503050406030204" pitchFamily="18" charset="0"/>
                <a:ea typeface="Calibri" panose="020F0502020204030204" pitchFamily="34" charset="0"/>
                <a:cs typeface="B Mitra" panose="00000400000000000000" pitchFamily="2" charset="-78"/>
              </a:rPr>
              <a:t>ترجیحات</a:t>
            </a:r>
            <a:r>
              <a:rPr lang="fa-IR" sz="2000" dirty="0">
                <a:latin typeface="Cambria" panose="02040503050406030204" pitchFamily="18" charset="0"/>
                <a:ea typeface="Calibri" panose="020F0502020204030204" pitchFamily="34" charset="0"/>
                <a:cs typeface="B Mitra" panose="00000400000000000000" pitchFamily="2" charset="-78"/>
              </a:rPr>
              <a:t> یک </a:t>
            </a:r>
            <a:r>
              <a:rPr lang="fa-IR" sz="2000" dirty="0" err="1">
                <a:latin typeface="Cambria" panose="02040503050406030204" pitchFamily="18" charset="0"/>
                <a:ea typeface="Calibri" panose="020F0502020204030204" pitchFamily="34" charset="0"/>
                <a:cs typeface="B Mitra" panose="00000400000000000000" pitchFamily="2" charset="-78"/>
              </a:rPr>
              <a:t>تصمیم‌گیرنده</a:t>
            </a:r>
            <a:r>
              <a:rPr lang="fa-IR" sz="2000" dirty="0">
                <a:latin typeface="Cambria" panose="02040503050406030204" pitchFamily="18" charset="0"/>
                <a:ea typeface="Calibri" panose="020F0502020204030204" pitchFamily="34" charset="0"/>
                <a:cs typeface="B Mitra" panose="00000400000000000000" pitchFamily="2" charset="-78"/>
              </a:rPr>
              <a:t> اقتصادی در دوره‌های زمانی مختلف متفاوت </a:t>
            </a:r>
            <a:r>
              <a:rPr lang="fa-IR" sz="2000" dirty="0" smtClean="0">
                <a:latin typeface="Cambria" panose="02040503050406030204" pitchFamily="18" charset="0"/>
                <a:ea typeface="Calibri" panose="020F0502020204030204" pitchFamily="34" charset="0"/>
                <a:cs typeface="B Mitra" panose="00000400000000000000" pitchFamily="2" charset="-78"/>
              </a:rPr>
              <a:t>است </a:t>
            </a:r>
            <a:r>
              <a:rPr lang="fa-IR" sz="2000" dirty="0">
                <a:latin typeface="Cambria" panose="02040503050406030204" pitchFamily="18" charset="0"/>
                <a:ea typeface="Calibri" panose="020F0502020204030204" pitchFamily="34" charset="0"/>
                <a:cs typeface="B Mitra" panose="00000400000000000000" pitchFamily="2" charset="-78"/>
              </a:rPr>
              <a:t>و برداشتی کاربردی است از «انتقاد </a:t>
            </a:r>
            <a:r>
              <a:rPr lang="fa-IR" sz="2000" dirty="0" err="1">
                <a:latin typeface="Cambria" panose="02040503050406030204" pitchFamily="18" charset="0"/>
                <a:ea typeface="Calibri" panose="020F0502020204030204" pitchFamily="34" charset="0"/>
                <a:cs typeface="B Mitra" panose="00000400000000000000" pitchFamily="2" charset="-78"/>
              </a:rPr>
              <a:t>لوکاس</a:t>
            </a:r>
            <a:r>
              <a:rPr lang="fa-IR" sz="2000" dirty="0">
                <a:latin typeface="Cambria" panose="02040503050406030204" pitchFamily="18" charset="0"/>
                <a:ea typeface="Calibri" panose="020F0502020204030204" pitchFamily="34" charset="0"/>
                <a:cs typeface="B Mitra" panose="00000400000000000000" pitchFamily="2" charset="-78"/>
              </a:rPr>
              <a:t>» که سیاست‌گذار نباید روابط اقتصاد کلان را در مقابل تغییر در سیاست، ثابت فرض </a:t>
            </a:r>
            <a:r>
              <a:rPr lang="fa-IR" sz="2000" dirty="0" smtClean="0">
                <a:latin typeface="Cambria" panose="02040503050406030204" pitchFamily="18" charset="0"/>
                <a:ea typeface="Calibri" panose="020F0502020204030204" pitchFamily="34" charset="0"/>
                <a:cs typeface="B Mitra" panose="00000400000000000000" pitchFamily="2" charset="-78"/>
              </a:rPr>
              <a:t>کند، چراکه </a:t>
            </a:r>
            <a:r>
              <a:rPr lang="fa-IR" sz="2000" dirty="0">
                <a:latin typeface="Cambria" panose="02040503050406030204" pitchFamily="18" charset="0"/>
                <a:ea typeface="Calibri" panose="020F0502020204030204" pitchFamily="34" charset="0"/>
                <a:cs typeface="B Mitra" panose="00000400000000000000" pitchFamily="2" charset="-78"/>
              </a:rPr>
              <a:t>افراد </a:t>
            </a:r>
            <a:r>
              <a:rPr lang="fa-IR" sz="2000" dirty="0" err="1">
                <a:latin typeface="Cambria" panose="02040503050406030204" pitchFamily="18" charset="0"/>
                <a:ea typeface="Calibri" panose="020F0502020204030204" pitchFamily="34" charset="0"/>
                <a:cs typeface="B Mitra" panose="00000400000000000000" pitchFamily="2" charset="-78"/>
              </a:rPr>
              <a:t>عقلایی</a:t>
            </a:r>
            <a:r>
              <a:rPr lang="fa-IR" sz="2000" dirty="0">
                <a:latin typeface="Cambria" panose="02040503050406030204" pitchFamily="18" charset="0"/>
                <a:ea typeface="Calibri" panose="020F0502020204030204" pitchFamily="34" charset="0"/>
                <a:cs typeface="B Mitra" panose="00000400000000000000" pitchFamily="2" charset="-78"/>
              </a:rPr>
              <a:t> رفتارشان را در مقابل سیاست اقتصادی متغیر، تغییر خواهند </a:t>
            </a:r>
            <a:r>
              <a:rPr lang="fa-IR" sz="2000" dirty="0" smtClean="0">
                <a:latin typeface="Cambria" panose="02040503050406030204" pitchFamily="18" charset="0"/>
                <a:ea typeface="Calibri" panose="020F0502020204030204" pitchFamily="34" charset="0"/>
                <a:cs typeface="B Mitra" panose="00000400000000000000" pitchFamily="2" charset="-78"/>
              </a:rPr>
              <a:t>داد،</a:t>
            </a:r>
          </a:p>
          <a:p>
            <a:pPr marL="342900" indent="-342900" algn="just" rtl="1">
              <a:lnSpc>
                <a:spcPct val="107000"/>
              </a:lnSpc>
              <a:buFont typeface="+mj-lt"/>
              <a:buAutoNum type="arabicPeriod"/>
            </a:pPr>
            <a:endParaRPr lang="fa-IR" sz="2000" dirty="0">
              <a:latin typeface="Cambria" panose="02040503050406030204" pitchFamily="18" charset="0"/>
              <a:ea typeface="Calibri" panose="020F0502020204030204" pitchFamily="34" charset="0"/>
              <a:cs typeface="B Mitra" panose="00000400000000000000" pitchFamily="2" charset="-78"/>
            </a:endParaRPr>
          </a:p>
          <a:p>
            <a:pPr marL="342900" indent="-342900" algn="just" rtl="1">
              <a:lnSpc>
                <a:spcPct val="107000"/>
              </a:lnSpc>
              <a:buFont typeface="+mj-lt"/>
              <a:buAutoNum type="arabicPeriod"/>
            </a:pPr>
            <a:r>
              <a:rPr lang="fa-IR" sz="2000" b="1" dirty="0" err="1">
                <a:solidFill>
                  <a:srgbClr val="C00000"/>
                </a:solidFill>
                <a:latin typeface="Cambria" panose="02040503050406030204" pitchFamily="18" charset="0"/>
                <a:ea typeface="Calibri" panose="020F0502020204030204" pitchFamily="34" charset="0"/>
                <a:cs typeface="B Mitra" panose="00000400000000000000" pitchFamily="2" charset="-78"/>
              </a:rPr>
              <a:t>نورث</a:t>
            </a:r>
            <a:r>
              <a:rPr lang="fa-IR" sz="2000" b="1" dirty="0">
                <a:solidFill>
                  <a:srgbClr val="C00000"/>
                </a:solidFill>
                <a:latin typeface="Cambria" panose="02040503050406030204" pitchFamily="18" charset="0"/>
                <a:ea typeface="Calibri" panose="020F0502020204030204" pitchFamily="34" charset="0"/>
                <a:cs typeface="B Mitra" panose="00000400000000000000" pitchFamily="2" charset="-78"/>
              </a:rPr>
              <a:t>:</a:t>
            </a:r>
            <a:r>
              <a:rPr lang="fa-IR" sz="2000" b="1" dirty="0">
                <a:latin typeface="Cambria" panose="02040503050406030204" pitchFamily="18" charset="0"/>
                <a:ea typeface="Calibri" panose="020F0502020204030204" pitchFamily="34" charset="0"/>
                <a:cs typeface="B Mitra" panose="00000400000000000000" pitchFamily="2" charset="-78"/>
              </a:rPr>
              <a:t> </a:t>
            </a:r>
            <a:r>
              <a:rPr lang="fa-IR" sz="2000" dirty="0">
                <a:latin typeface="Cambria" panose="02040503050406030204" pitchFamily="18" charset="0"/>
                <a:ea typeface="Calibri" panose="020F0502020204030204" pitchFamily="34" charset="0"/>
                <a:cs typeface="B Mitra" panose="00000400000000000000" pitchFamily="2" charset="-78"/>
              </a:rPr>
              <a:t>کنش‌‌</a:t>
            </a:r>
            <a:r>
              <a:rPr lang="fa-IR" sz="2000" dirty="0" err="1">
                <a:latin typeface="Cambria" panose="02040503050406030204" pitchFamily="18" charset="0"/>
                <a:ea typeface="Calibri" panose="020F0502020204030204" pitchFamily="34" charset="0"/>
                <a:cs typeface="B Mitra" panose="00000400000000000000" pitchFamily="2" charset="-78"/>
              </a:rPr>
              <a:t>شناسی</a:t>
            </a:r>
            <a:r>
              <a:rPr lang="fa-IR" sz="2000" dirty="0">
                <a:latin typeface="Cambria" panose="02040503050406030204" pitchFamily="18" charset="0"/>
                <a:ea typeface="Calibri" panose="020F0502020204030204" pitchFamily="34" charset="0"/>
                <a:cs typeface="B Mitra" panose="00000400000000000000" pitchFamily="2" charset="-78"/>
              </a:rPr>
              <a:t> هزینه فرصت (</a:t>
            </a:r>
            <a:r>
              <a:rPr lang="en-US" sz="2000" dirty="0">
                <a:solidFill>
                  <a:srgbClr val="FF0000"/>
                </a:solidFill>
                <a:latin typeface="Cambria" panose="02040503050406030204" pitchFamily="18" charset="0"/>
                <a:ea typeface="Calibri" panose="020F0502020204030204" pitchFamily="34" charset="0"/>
                <a:cs typeface="B Mitra" panose="00000400000000000000" pitchFamily="2" charset="-78"/>
              </a:rPr>
              <a:t>Praxeology</a:t>
            </a:r>
            <a:r>
              <a:rPr lang="fa-IR" sz="2000" dirty="0">
                <a:latin typeface="Cambria" panose="02040503050406030204" pitchFamily="18" charset="0"/>
                <a:ea typeface="Calibri" panose="020F0502020204030204" pitchFamily="34" charset="0"/>
                <a:cs typeface="B Mitra" panose="00000400000000000000" pitchFamily="2" charset="-78"/>
              </a:rPr>
              <a:t>): سیاست‌گذار در دستکاری منظومه قیمت‌های نسبی باید نگاه </a:t>
            </a:r>
            <a:r>
              <a:rPr lang="fa-IR" sz="2000" dirty="0" err="1">
                <a:latin typeface="Cambria" panose="02040503050406030204" pitchFamily="18" charset="0"/>
                <a:ea typeface="Calibri" panose="020F0502020204030204" pitchFamily="34" charset="0"/>
                <a:cs typeface="B Mitra" panose="00000400000000000000" pitchFamily="2" charset="-78"/>
              </a:rPr>
              <a:t>ویژه‌ای</a:t>
            </a:r>
            <a:r>
              <a:rPr lang="fa-IR" sz="2000" dirty="0">
                <a:latin typeface="Cambria" panose="02040503050406030204" pitchFamily="18" charset="0"/>
                <a:ea typeface="Calibri" panose="020F0502020204030204" pitchFamily="34" charset="0"/>
                <a:cs typeface="B Mitra" panose="00000400000000000000" pitchFamily="2" charset="-78"/>
              </a:rPr>
              <a:t> به ساختار هزینه‌ فرصت‌های ایجاد شده داشته باشد و فرض را بر این بگیرد که فرایند </a:t>
            </a:r>
            <a:r>
              <a:rPr lang="fa-IR" sz="2000" dirty="0" err="1">
                <a:latin typeface="Cambria" panose="02040503050406030204" pitchFamily="18" charset="0"/>
                <a:ea typeface="Calibri" panose="020F0502020204030204" pitchFamily="34" charset="0"/>
                <a:cs typeface="B Mitra" panose="00000400000000000000" pitchFamily="2" charset="-78"/>
              </a:rPr>
              <a:t>کنشگری</a:t>
            </a:r>
            <a:r>
              <a:rPr lang="fa-IR" sz="2000" dirty="0">
                <a:latin typeface="Cambria" panose="02040503050406030204" pitchFamily="18" charset="0"/>
                <a:ea typeface="Calibri" panose="020F0502020204030204" pitchFamily="34" charset="0"/>
                <a:cs typeface="B Mitra" panose="00000400000000000000" pitchFamily="2" charset="-78"/>
              </a:rPr>
              <a:t> </a:t>
            </a:r>
            <a:r>
              <a:rPr lang="fa-IR" sz="2000" dirty="0" err="1">
                <a:latin typeface="Cambria" panose="02040503050406030204" pitchFamily="18" charset="0"/>
                <a:ea typeface="Calibri" panose="020F0502020204030204" pitchFamily="34" charset="0"/>
                <a:cs typeface="B Mitra" panose="00000400000000000000" pitchFamily="2" charset="-78"/>
              </a:rPr>
              <a:t>انسان‌ها</a:t>
            </a:r>
            <a:r>
              <a:rPr lang="fa-IR" sz="2000" dirty="0">
                <a:latin typeface="Cambria" panose="02040503050406030204" pitchFamily="18" charset="0"/>
                <a:ea typeface="Calibri" panose="020F0502020204030204" pitchFamily="34" charset="0"/>
                <a:cs typeface="B Mitra" panose="00000400000000000000" pitchFamily="2" charset="-78"/>
              </a:rPr>
              <a:t> در معرض تغییرات تدریجی و </a:t>
            </a:r>
            <a:r>
              <a:rPr lang="fa-IR" sz="2000" dirty="0" err="1">
                <a:latin typeface="Cambria" panose="02040503050406030204" pitchFamily="18" charset="0"/>
                <a:ea typeface="Calibri" panose="020F0502020204030204" pitchFamily="34" charset="0"/>
                <a:cs typeface="B Mitra" panose="00000400000000000000" pitchFamily="2" charset="-78"/>
              </a:rPr>
              <a:t>غیرخطی</a:t>
            </a:r>
            <a:r>
              <a:rPr lang="fa-IR" sz="2000" dirty="0">
                <a:latin typeface="Cambria" panose="02040503050406030204" pitchFamily="18" charset="0"/>
                <a:ea typeface="Calibri" panose="020F0502020204030204" pitchFamily="34" charset="0"/>
                <a:cs typeface="B Mitra" panose="00000400000000000000" pitchFamily="2" charset="-78"/>
              </a:rPr>
              <a:t> و «وابسته به مسیر» است که ماهیت آن نیز تحت تاثیر شبکه </a:t>
            </a:r>
            <a:r>
              <a:rPr lang="fa-IR" sz="2000" dirty="0" err="1">
                <a:latin typeface="Cambria" panose="02040503050406030204" pitchFamily="18" charset="0"/>
                <a:ea typeface="Calibri" panose="020F0502020204030204" pitchFamily="34" charset="0"/>
                <a:cs typeface="B Mitra" panose="00000400000000000000" pitchFamily="2" charset="-78"/>
              </a:rPr>
              <a:t>پیچیده‌ای</a:t>
            </a:r>
            <a:r>
              <a:rPr lang="fa-IR" sz="2000" dirty="0">
                <a:latin typeface="Cambria" panose="02040503050406030204" pitchFamily="18" charset="0"/>
                <a:ea typeface="Calibri" panose="020F0502020204030204" pitchFamily="34" charset="0"/>
                <a:cs typeface="B Mitra" panose="00000400000000000000" pitchFamily="2" charset="-78"/>
              </a:rPr>
              <a:t> از عوامل نهادی، تاریخی و فرهنگی قرار </a:t>
            </a:r>
            <a:r>
              <a:rPr lang="fa-IR" sz="2000" dirty="0" smtClean="0">
                <a:latin typeface="Cambria" panose="02040503050406030204" pitchFamily="18" charset="0"/>
                <a:ea typeface="Calibri" panose="020F0502020204030204" pitchFamily="34" charset="0"/>
                <a:cs typeface="B Mitra" panose="00000400000000000000" pitchFamily="2" charset="-78"/>
              </a:rPr>
              <a:t>دارد،</a:t>
            </a:r>
            <a:endParaRPr lang="en-US" sz="2000" dirty="0">
              <a:latin typeface="Cambria" panose="02040503050406030204" pitchFamily="18" charset="0"/>
              <a:ea typeface="Calibri" panose="020F0502020204030204" pitchFamily="34" charset="0"/>
              <a:cs typeface="B Mitra" panose="00000400000000000000" pitchFamily="2" charset="-78"/>
            </a:endParaRPr>
          </a:p>
          <a:p>
            <a:pPr marL="342900" lvl="0" indent="-342900" algn="just" rtl="1">
              <a:lnSpc>
                <a:spcPct val="107000"/>
              </a:lnSpc>
              <a:spcAft>
                <a:spcPts val="0"/>
              </a:spcAft>
              <a:buFont typeface="+mj-lt"/>
              <a:buAutoNum type="arabicPeriod"/>
            </a:pPr>
            <a:endParaRPr lang="fa-IR" sz="2000" dirty="0" smtClean="0">
              <a:latin typeface="Cambria" panose="02040503050406030204" pitchFamily="18" charset="0"/>
              <a:ea typeface="Calibri" panose="020F0502020204030204" pitchFamily="34" charset="0"/>
              <a:cs typeface="B Mitra" panose="00000400000000000000" pitchFamily="2" charset="-78"/>
            </a:endParaRPr>
          </a:p>
          <a:p>
            <a:pPr marL="342900" lvl="0" indent="-342900" algn="just" rtl="1">
              <a:lnSpc>
                <a:spcPct val="107000"/>
              </a:lnSpc>
              <a:spcAft>
                <a:spcPts val="0"/>
              </a:spcAft>
              <a:buFont typeface="+mj-lt"/>
              <a:buAutoNum type="arabicPeriod"/>
            </a:pPr>
            <a:r>
              <a:rPr lang="fa-IR" sz="2000" b="1" dirty="0" err="1" smtClean="0">
                <a:solidFill>
                  <a:srgbClr val="C00000"/>
                </a:solidFill>
                <a:latin typeface="Cambria" panose="02040503050406030204" pitchFamily="18" charset="0"/>
                <a:ea typeface="Calibri" panose="020F0502020204030204" pitchFamily="34" charset="0"/>
                <a:cs typeface="B Mitra" panose="00000400000000000000" pitchFamily="2" charset="-78"/>
              </a:rPr>
              <a:t>چانگ</a:t>
            </a:r>
            <a:r>
              <a:rPr lang="fa-IR" sz="2000" b="1" dirty="0" smtClean="0">
                <a:solidFill>
                  <a:srgbClr val="C00000"/>
                </a:solidFill>
                <a:latin typeface="Cambria" panose="02040503050406030204" pitchFamily="18" charset="0"/>
                <a:ea typeface="Calibri" panose="020F0502020204030204" pitchFamily="34" charset="0"/>
                <a:cs typeface="B Mitra" panose="00000400000000000000" pitchFamily="2" charset="-78"/>
              </a:rPr>
              <a:t>: </a:t>
            </a:r>
            <a:r>
              <a:rPr lang="fa-IR" sz="2000" dirty="0" smtClean="0">
                <a:latin typeface="Cambria" panose="02040503050406030204" pitchFamily="18" charset="0"/>
                <a:ea typeface="Calibri" panose="020F0502020204030204" pitchFamily="34" charset="0"/>
                <a:cs typeface="B Mitra" panose="00000400000000000000" pitchFamily="2" charset="-78"/>
              </a:rPr>
              <a:t>اصل </a:t>
            </a:r>
            <a:r>
              <a:rPr lang="fa-IR" sz="2000" dirty="0" err="1" smtClean="0">
                <a:latin typeface="Cambria" panose="02040503050406030204" pitchFamily="18" charset="0"/>
                <a:ea typeface="Calibri" panose="020F0502020204030204" pitchFamily="34" charset="0"/>
                <a:cs typeface="B Mitra" panose="00000400000000000000" pitchFamily="2" charset="-78"/>
              </a:rPr>
              <a:t>زما‌ن</a:t>
            </a:r>
            <a:r>
              <a:rPr lang="fa-IR" sz="2000" dirty="0" err="1">
                <a:latin typeface="Cambria" panose="02040503050406030204" pitchFamily="18" charset="0"/>
                <a:ea typeface="Calibri" panose="020F0502020204030204" pitchFamily="34" charset="0"/>
                <a:cs typeface="B Mitra" panose="00000400000000000000" pitchFamily="2" charset="-78"/>
              </a:rPr>
              <a:t>‌</a:t>
            </a:r>
            <a:r>
              <a:rPr lang="fa-IR" sz="2000" dirty="0" err="1" smtClean="0">
                <a:latin typeface="Cambria" panose="02040503050406030204" pitchFamily="18" charset="0"/>
                <a:ea typeface="Calibri" panose="020F0502020204030204" pitchFamily="34" charset="0"/>
                <a:cs typeface="B Mitra" panose="00000400000000000000" pitchFamily="2" charset="-78"/>
              </a:rPr>
              <a:t>شناسی</a:t>
            </a:r>
            <a:r>
              <a:rPr lang="fa-IR" sz="2000" dirty="0" smtClean="0">
                <a:latin typeface="Cambria" panose="02040503050406030204" pitchFamily="18" charset="0"/>
                <a:ea typeface="Calibri" panose="020F0502020204030204" pitchFamily="34" charset="0"/>
                <a:cs typeface="B Mitra" panose="00000400000000000000" pitchFamily="2" charset="-78"/>
              </a:rPr>
              <a:t> و توالی </a:t>
            </a:r>
            <a:r>
              <a:rPr lang="fa-IR" sz="2000" dirty="0">
                <a:latin typeface="Cambria" panose="02040503050406030204" pitchFamily="18" charset="0"/>
                <a:ea typeface="Calibri" panose="020F0502020204030204" pitchFamily="34" charset="0"/>
                <a:cs typeface="B Mitra" panose="00000400000000000000" pitchFamily="2" charset="-78"/>
              </a:rPr>
              <a:t>سیاست‌ها </a:t>
            </a:r>
            <a:r>
              <a:rPr lang="fa-IR" sz="2000" dirty="0" smtClean="0">
                <a:latin typeface="Cambria" panose="02040503050406030204" pitchFamily="18" charset="0"/>
                <a:ea typeface="Calibri" panose="020F0502020204030204" pitchFamily="34" charset="0"/>
                <a:cs typeface="B Mitra" panose="00000400000000000000" pitchFamily="2" charset="-78"/>
              </a:rPr>
              <a:t>(</a:t>
            </a:r>
            <a:r>
              <a:rPr lang="en-US" sz="2000" dirty="0" smtClean="0">
                <a:solidFill>
                  <a:srgbClr val="FF0000"/>
                </a:solidFill>
                <a:latin typeface="Cambria" panose="02040503050406030204" pitchFamily="18" charset="0"/>
                <a:ea typeface="Calibri" panose="020F0502020204030204" pitchFamily="34" charset="0"/>
                <a:cs typeface="B Mitra" panose="00000400000000000000" pitchFamily="2" charset="-78"/>
              </a:rPr>
              <a:t>Timing &amp; Sequencing</a:t>
            </a:r>
            <a:r>
              <a:rPr lang="fa-IR" sz="2000" dirty="0" smtClean="0">
                <a:latin typeface="Cambria" panose="02040503050406030204" pitchFamily="18" charset="0"/>
                <a:ea typeface="Calibri" panose="020F0502020204030204" pitchFamily="34" charset="0"/>
                <a:cs typeface="B Mitra" panose="00000400000000000000" pitchFamily="2" charset="-78"/>
              </a:rPr>
              <a:t>): سیاست‌های </a:t>
            </a:r>
            <a:r>
              <a:rPr lang="fa-IR" sz="2000" dirty="0">
                <a:latin typeface="Cambria" panose="02040503050406030204" pitchFamily="18" charset="0"/>
                <a:ea typeface="Calibri" panose="020F0502020204030204" pitchFamily="34" charset="0"/>
                <a:cs typeface="B Mitra" panose="00000400000000000000" pitchFamily="2" charset="-78"/>
              </a:rPr>
              <a:t>اقتصادی به فرض صحت، در عمل نقشی </a:t>
            </a:r>
            <a:r>
              <a:rPr lang="fa-IR" sz="2000" dirty="0" err="1">
                <a:latin typeface="Cambria" panose="02040503050406030204" pitchFamily="18" charset="0"/>
                <a:ea typeface="Calibri" panose="020F0502020204030204" pitchFamily="34" charset="0"/>
                <a:cs typeface="B Mitra" panose="00000400000000000000" pitchFamily="2" charset="-78"/>
              </a:rPr>
              <a:t>متممی</a:t>
            </a:r>
            <a:r>
              <a:rPr lang="fa-IR" sz="2000" dirty="0">
                <a:latin typeface="Cambria" panose="02040503050406030204" pitchFamily="18" charset="0"/>
                <a:ea typeface="Calibri" panose="020F0502020204030204" pitchFamily="34" charset="0"/>
                <a:cs typeface="B Mitra" panose="00000400000000000000" pitchFamily="2" charset="-78"/>
              </a:rPr>
              <a:t> دارند و با به پایان رسیدن یکی، شرایطی برای ایجاد سیاست بعد فراهم می‌شود و نتیجه نهایی سیاست‌گذار شروع به تکامل و تکثیر در بدنه اقتصاد می‌کند. فرض مکمل بودن سیاست‌ها عموما مخرب است</a:t>
            </a:r>
            <a:r>
              <a:rPr lang="fa-IR" sz="2000" dirty="0" smtClean="0">
                <a:latin typeface="Cambria" panose="02040503050406030204" pitchFamily="18" charset="0"/>
                <a:ea typeface="Calibri" panose="020F0502020204030204" pitchFamily="34" charset="0"/>
                <a:cs typeface="B Mitra" panose="00000400000000000000" pitchFamily="2" charset="-78"/>
              </a:rPr>
              <a:t>،</a:t>
            </a:r>
            <a:endParaRPr lang="en-US" sz="2000" dirty="0" smtClean="0">
              <a:latin typeface="Cambria" panose="02040503050406030204" pitchFamily="18" charset="0"/>
              <a:ea typeface="Calibri" panose="020F0502020204030204" pitchFamily="34" charset="0"/>
              <a:cs typeface="B Mitra" panose="00000400000000000000" pitchFamily="2" charset="-78"/>
            </a:endParaRPr>
          </a:p>
          <a:p>
            <a:pPr marL="342900" lvl="0" indent="-342900" algn="just" rtl="1">
              <a:lnSpc>
                <a:spcPct val="107000"/>
              </a:lnSpc>
              <a:spcAft>
                <a:spcPts val="0"/>
              </a:spcAft>
              <a:buFont typeface="+mj-lt"/>
              <a:buAutoNum type="arabicPeriod"/>
            </a:pPr>
            <a:endParaRPr lang="en-US" sz="2000" dirty="0">
              <a:latin typeface="Cambria" panose="02040503050406030204" pitchFamily="18" charset="0"/>
              <a:ea typeface="Calibri" panose="020F0502020204030204" pitchFamily="34" charset="0"/>
              <a:cs typeface="B Mitra" panose="00000400000000000000" pitchFamily="2" charset="-78"/>
            </a:endParaRPr>
          </a:p>
          <a:p>
            <a:pPr marL="342900" lvl="0" indent="-342900" algn="just" rtl="1">
              <a:lnSpc>
                <a:spcPct val="107000"/>
              </a:lnSpc>
              <a:spcAft>
                <a:spcPts val="0"/>
              </a:spcAft>
              <a:buFont typeface="+mj-lt"/>
              <a:buAutoNum type="arabicPeriod"/>
            </a:pPr>
            <a:endParaRPr lang="en-US" sz="2000" dirty="0">
              <a:effectLst/>
              <a:latin typeface="Cambria" panose="02040503050406030204" pitchFamily="18" charset="0"/>
              <a:ea typeface="Calibri" panose="020F0502020204030204" pitchFamily="34" charset="0"/>
              <a:cs typeface="B Mitra" panose="00000400000000000000" pitchFamily="2" charset="-78"/>
            </a:endParaRPr>
          </a:p>
        </p:txBody>
      </p:sp>
      <p:sp>
        <p:nvSpPr>
          <p:cNvPr id="2" name="Left Arrow 1">
            <a:hlinkClick r:id="rId2" action="ppaction://hlinksldjump"/>
          </p:cNvPr>
          <p:cNvSpPr/>
          <p:nvPr/>
        </p:nvSpPr>
        <p:spPr>
          <a:xfrm>
            <a:off x="150125" y="1787857"/>
            <a:ext cx="559559" cy="4094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Left Arrow 4">
            <a:hlinkClick r:id="rId3" action="ppaction://hlinksldjump"/>
          </p:cNvPr>
          <p:cNvSpPr/>
          <p:nvPr/>
        </p:nvSpPr>
        <p:spPr>
          <a:xfrm>
            <a:off x="88710" y="3728452"/>
            <a:ext cx="559559" cy="4094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Left Arrow 5">
            <a:hlinkClick r:id="rId4" action="ppaction://hlinksldjump"/>
          </p:cNvPr>
          <p:cNvSpPr/>
          <p:nvPr/>
        </p:nvSpPr>
        <p:spPr>
          <a:xfrm>
            <a:off x="88710" y="5086410"/>
            <a:ext cx="559559" cy="4094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Left Arrow 6">
            <a:hlinkClick r:id="rId5" action="ppaction://hlinksldjump"/>
          </p:cNvPr>
          <p:cNvSpPr/>
          <p:nvPr/>
        </p:nvSpPr>
        <p:spPr>
          <a:xfrm>
            <a:off x="68238" y="6417066"/>
            <a:ext cx="559559" cy="409433"/>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877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0308" y="2629011"/>
            <a:ext cx="9362364" cy="1200329"/>
          </a:xfrm>
          <a:prstGeom prst="rect">
            <a:avLst/>
          </a:prstGeom>
        </p:spPr>
        <p:txBody>
          <a:bodyPr wrap="square">
            <a:spAutoFit/>
          </a:bodyPr>
          <a:lstStyle/>
          <a:p>
            <a:pPr algn="ctr" rtl="1"/>
            <a:r>
              <a:rPr lang="fa-IR" sz="3600" b="1" dirty="0" smtClean="0">
                <a:solidFill>
                  <a:srgbClr val="0033CC"/>
                </a:solidFill>
                <a:cs typeface="B Nazanin" panose="00000400000000000000" pitchFamily="2" charset="-78"/>
              </a:rPr>
              <a:t>3- </a:t>
            </a:r>
            <a:r>
              <a:rPr lang="fa-IR" sz="3600" b="1" dirty="0">
                <a:solidFill>
                  <a:srgbClr val="0033CC"/>
                </a:solidFill>
                <a:cs typeface="B Nazanin" panose="00000400000000000000" pitchFamily="2" charset="-78"/>
              </a:rPr>
              <a:t>شرح چارچوب سیاست‌های سال جاری و پایش بر مبنای اصول سیاست‌‌گذاری اقتصادی</a:t>
            </a:r>
          </a:p>
        </p:txBody>
      </p:sp>
    </p:spTree>
    <p:extLst>
      <p:ext uri="{BB962C8B-B14F-4D97-AF65-F5344CB8AC3E}">
        <p14:creationId xmlns:p14="http://schemas.microsoft.com/office/powerpoint/2010/main" val="3468641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2" y="267948"/>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2" y="760391"/>
            <a:ext cx="11829899" cy="6001643"/>
          </a:xfrm>
          <a:prstGeom prst="rect">
            <a:avLst/>
          </a:prstGeom>
          <a:noFill/>
        </p:spPr>
        <p:txBody>
          <a:bodyPr wrap="square">
            <a:spAutoFit/>
          </a:bodyPr>
          <a:lstStyle/>
          <a:p>
            <a:pPr algn="r" rtl="1"/>
            <a:r>
              <a:rPr lang="fa-IR" b="1" dirty="0" smtClean="0">
                <a:solidFill>
                  <a:srgbClr val="7030A0"/>
                </a:solidFill>
                <a:cs typeface="B Mitra" panose="00000400000000000000" pitchFamily="2" charset="-78"/>
              </a:rPr>
              <a:t>سیاست اصلی:</a:t>
            </a:r>
            <a:r>
              <a:rPr lang="fa-IR" dirty="0" smtClean="0">
                <a:cs typeface="B Mitra" panose="00000400000000000000" pitchFamily="2" charset="-78"/>
              </a:rPr>
              <a:t/>
            </a:r>
            <a:br>
              <a:rPr lang="fa-IR" dirty="0" smtClean="0">
                <a:cs typeface="B Mitra" panose="00000400000000000000" pitchFamily="2" charset="-78"/>
              </a:rPr>
            </a:br>
            <a:r>
              <a:rPr lang="fa-IR" dirty="0" smtClean="0">
                <a:cs typeface="B Mitra" panose="00000400000000000000" pitchFamily="2" charset="-78"/>
              </a:rPr>
              <a:t>در </a:t>
            </a:r>
            <a:r>
              <a:rPr lang="fa-IR" dirty="0">
                <a:cs typeface="B Mitra" panose="00000400000000000000" pitchFamily="2" charset="-78"/>
              </a:rPr>
              <a:t>تاریخ 13970118 در دبیرخانه ستاد فرماندهی اقتصاد مقاومتی، 5 محور این سیاست‌گذاری به تصویب رسید، جهانگیری در تاریخ 13970120 آن را در برابر مردم در رسانه ملی اعلام کرد و طی </a:t>
            </a:r>
            <a:r>
              <a:rPr lang="fa-IR" dirty="0">
                <a:cs typeface="B Mitra" panose="00000400000000000000" pitchFamily="2" charset="-78"/>
                <a:hlinkClick r:id="rId2" action="ppaction://hlinkfile"/>
              </a:rPr>
              <a:t>تصویب‌نامه </a:t>
            </a:r>
            <a:r>
              <a:rPr lang="fa-IR" dirty="0" smtClean="0">
                <a:cs typeface="B Mitra" panose="00000400000000000000" pitchFamily="2" charset="-78"/>
                <a:hlinkClick r:id="rId2" action="ppaction://hlinkfile"/>
              </a:rPr>
              <a:t>4353 </a:t>
            </a:r>
            <a:r>
              <a:rPr lang="fa-IR" dirty="0">
                <a:cs typeface="B Mitra" panose="00000400000000000000" pitchFamily="2" charset="-78"/>
                <a:hlinkClick r:id="rId2" action="ppaction://hlinkfile"/>
              </a:rPr>
              <a:t>هیات وزیران مورخ 13970122 </a:t>
            </a:r>
            <a:r>
              <a:rPr lang="fa-IR" dirty="0">
                <a:cs typeface="B Mitra" panose="00000400000000000000" pitchFamily="2" charset="-78"/>
              </a:rPr>
              <a:t>به مرحله اجرا در‌آمد. این تصویب‌نامه تاریخ 13970121 را برای شروع سیاست‌‌‌های جدید تعیین کرده بود. پنج محور اصلی این سیاست عبارت بودند از:</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a:cs typeface="B Mitra" panose="00000400000000000000" pitchFamily="2" charset="-78"/>
              </a:rPr>
              <a:t>تعیین رقم 4200 تومان برای دلار بعنوان ارز تک‌نرخی </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smtClean="0">
                <a:cs typeface="B Mitra" panose="00000400000000000000" pitchFamily="2" charset="-78"/>
                <a:hlinkClick r:id="rId3" action="ppaction://hlinkfile"/>
              </a:rPr>
              <a:t>تصویب‌نامه 8987 هیات وزیران مورخ 13970202 (تعیین </a:t>
            </a:r>
            <a:r>
              <a:rPr lang="fa-IR" dirty="0">
                <a:cs typeface="B Mitra" panose="00000400000000000000" pitchFamily="2" charset="-78"/>
                <a:hlinkClick r:id="rId3" action="ppaction://hlinkfile"/>
              </a:rPr>
              <a:t>مابه‌التفاوت نرخ ارز به میزان 3 هزار میلیارد تومان برای واردات کالای اساسی و </a:t>
            </a:r>
            <a:r>
              <a:rPr lang="fa-IR" dirty="0" smtClean="0">
                <a:cs typeface="B Mitra" panose="00000400000000000000" pitchFamily="2" charset="-78"/>
                <a:hlinkClick r:id="rId3" action="ppaction://hlinkfile"/>
              </a:rPr>
              <a:t>دارو</a:t>
            </a:r>
            <a:r>
              <a:rPr lang="fa-IR" dirty="0" smtClean="0">
                <a:cs typeface="B Mitra" panose="00000400000000000000" pitchFamily="2" charset="-78"/>
              </a:rPr>
              <a:t>)،</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a:cs typeface="B Mitra" panose="00000400000000000000" pitchFamily="2" charset="-78"/>
                <a:hlinkClick r:id="rId4" action="ppaction://hlinkfile"/>
              </a:rPr>
              <a:t>تصویب‌نامه </a:t>
            </a:r>
            <a:r>
              <a:rPr lang="fa-IR" dirty="0" smtClean="0">
                <a:cs typeface="B Mitra" panose="00000400000000000000" pitchFamily="2" charset="-78"/>
                <a:hlinkClick r:id="rId4" action="ppaction://hlinkfile"/>
              </a:rPr>
              <a:t>8739 </a:t>
            </a:r>
            <a:r>
              <a:rPr lang="fa-IR" dirty="0">
                <a:cs typeface="B Mitra" panose="00000400000000000000" pitchFamily="2" charset="-78"/>
                <a:hlinkClick r:id="rId4" action="ppaction://hlinkfile"/>
              </a:rPr>
              <a:t>هیات وزیران مورخ 13970202بازگرداندن ارز صادراتی و ثبت آن در سامانه‌‌‌های بانک </a:t>
            </a:r>
            <a:r>
              <a:rPr lang="fa-IR" dirty="0" smtClean="0">
                <a:cs typeface="B Mitra" panose="00000400000000000000" pitchFamily="2" charset="-78"/>
                <a:hlinkClick r:id="rId4" action="ppaction://hlinkfile"/>
              </a:rPr>
              <a:t>مرکزی</a:t>
            </a:r>
            <a:r>
              <a:rPr lang="fa-IR" dirty="0">
                <a:cs typeface="B Mitra" panose="00000400000000000000" pitchFamily="2" charset="-78"/>
              </a:rPr>
              <a:t>)</a:t>
            </a:r>
            <a:endParaRPr lang="fa-IR" dirty="0" smtClean="0">
              <a:cs typeface="B Mitra" panose="00000400000000000000" pitchFamily="2" charset="-78"/>
            </a:endParaRPr>
          </a:p>
          <a:p>
            <a:pPr marL="285750" lvl="0" indent="-285750" algn="just" rtl="1">
              <a:buFont typeface="Wingdings" panose="05000000000000000000" pitchFamily="2" charset="2"/>
              <a:buChar char="§"/>
            </a:pPr>
            <a:r>
              <a:rPr lang="fa-IR" dirty="0" smtClean="0">
                <a:cs typeface="B Mitra" panose="00000400000000000000" pitchFamily="2" charset="-78"/>
                <a:hlinkClick r:id="rId5" action="ppaction://hlinkfile"/>
              </a:rPr>
              <a:t>نامه وزیر صمت مورخ 13970313 بابت تعیین فهرست اقلام </a:t>
            </a:r>
            <a:r>
              <a:rPr lang="fa-IR" dirty="0" err="1" smtClean="0">
                <a:cs typeface="B Mitra" panose="00000400000000000000" pitchFamily="2" charset="-78"/>
                <a:hlinkClick r:id="rId5" action="ppaction://hlinkfile"/>
              </a:rPr>
              <a:t>پتروشیمی</a:t>
            </a:r>
            <a:r>
              <a:rPr lang="fa-IR" dirty="0" smtClean="0">
                <a:cs typeface="B Mitra" panose="00000400000000000000" pitchFamily="2" charset="-78"/>
                <a:hlinkClick r:id="rId5" action="ppaction://hlinkfile"/>
              </a:rPr>
              <a:t> و معدنی مشمول واریز ارز به سامانه نیما (تبصره 1 مصوبه 8739)</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a:cs typeface="B Mitra" panose="00000400000000000000" pitchFamily="2" charset="-78"/>
              </a:rPr>
              <a:t>تامین همه نیاز وارداتی ثبت سفارش شده توسط بانک‌مرکزی </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a:cs typeface="B Mitra" panose="00000400000000000000" pitchFamily="2" charset="-78"/>
              </a:rPr>
              <a:t>ساماندهی صرافی‌‌ها و انجام اقدامات امنیتی-انتظامی‌در این حوزه</a:t>
            </a:r>
            <a:endParaRPr lang="en-US" dirty="0">
              <a:cs typeface="B Mitra" panose="00000400000000000000" pitchFamily="2" charset="-78"/>
            </a:endParaRPr>
          </a:p>
          <a:p>
            <a:pPr marL="285750" lvl="0" indent="-285750" algn="just" rtl="1">
              <a:buFont typeface="Wingdings" panose="05000000000000000000" pitchFamily="2" charset="2"/>
              <a:buChar char="§"/>
            </a:pPr>
            <a:r>
              <a:rPr lang="fa-IR" dirty="0">
                <a:cs typeface="B Mitra" panose="00000400000000000000" pitchFamily="2" charset="-78"/>
              </a:rPr>
              <a:t>راه‌اندازی سامانه‌‌ها به منظور (تقاطع‌گیری) شفافیت طرف عرضه و تقاضا</a:t>
            </a:r>
            <a:endParaRPr lang="en-US" dirty="0">
              <a:cs typeface="B Mitra" panose="00000400000000000000" pitchFamily="2" charset="-78"/>
            </a:endParaRPr>
          </a:p>
          <a:p>
            <a:pPr lvl="0" algn="just" rtl="1"/>
            <a:r>
              <a:rPr lang="fa-IR" sz="1600" b="1" dirty="0" smtClean="0">
                <a:solidFill>
                  <a:srgbClr val="7030A0"/>
                </a:solidFill>
                <a:cs typeface="B Mitra" panose="00000400000000000000" pitchFamily="2" charset="-78"/>
              </a:rPr>
              <a:t>بسته تکمیلی:</a:t>
            </a:r>
          </a:p>
          <a:p>
            <a:pPr lvl="0" algn="just" rtl="1"/>
            <a:r>
              <a:rPr lang="fa-IR" sz="1600" dirty="0" smtClean="0">
                <a:cs typeface="B Mitra" panose="00000400000000000000" pitchFamily="2" charset="-78"/>
              </a:rPr>
              <a:t>در </a:t>
            </a:r>
            <a:r>
              <a:rPr lang="fa-IR" sz="1600" dirty="0">
                <a:cs typeface="B Mitra" panose="00000400000000000000" pitchFamily="2" charset="-78"/>
              </a:rPr>
              <a:t>تکمیل این سیاست، بانک‌مرکزی ابتدا از 21 تا 25 فروردین 11 اطلاعیه داد و جزئیات دیگری را بر این بسته افزود:</a:t>
            </a:r>
            <a:endParaRPr lang="en-US" sz="1600" dirty="0">
              <a:cs typeface="B Mitra" panose="00000400000000000000" pitchFamily="2" charset="-78"/>
            </a:endParaRPr>
          </a:p>
          <a:p>
            <a:pPr algn="just" rtl="1"/>
            <a:r>
              <a:rPr lang="fa-IR" sz="1400" b="1" dirty="0">
                <a:cs typeface="B Mitra" panose="00000400000000000000" pitchFamily="2" charset="-78"/>
              </a:rPr>
              <a:t>1- </a:t>
            </a:r>
            <a:r>
              <a:rPr lang="fa-IR" sz="1400" dirty="0" smtClean="0">
                <a:cs typeface="B Mitra" panose="00000400000000000000" pitchFamily="2" charset="-78"/>
              </a:rPr>
              <a:t>نگهداری </a:t>
            </a:r>
            <a:r>
              <a:rPr lang="fa-IR" sz="1400" dirty="0">
                <a:cs typeface="B Mitra" panose="00000400000000000000" pitchFamily="2" charset="-78"/>
              </a:rPr>
              <a:t>بالای 10 </a:t>
            </a:r>
            <a:r>
              <a:rPr lang="fa-IR" sz="1400" dirty="0" smtClean="0">
                <a:cs typeface="B Mitra" panose="00000400000000000000" pitchFamily="2" charset="-78"/>
              </a:rPr>
              <a:t>هزار دلار </a:t>
            </a:r>
            <a:r>
              <a:rPr lang="fa-IR" sz="1400" dirty="0">
                <a:cs typeface="B Mitra" panose="00000400000000000000" pitchFamily="2" charset="-78"/>
              </a:rPr>
              <a:t>جرم است و دارندگان باید به بانک‌‌ها فروخته یا در آن‌ها سپرده‌گذاری کنند و ثبت سفارش صرفا به صورت بانکی امکان‌پذیر است (حذف شیوه‌‌‌های غیربانکی یا حواله در واردات)</a:t>
            </a:r>
            <a:endParaRPr lang="en-US" sz="1400" dirty="0">
              <a:cs typeface="B Mitra" panose="00000400000000000000" pitchFamily="2" charset="-78"/>
            </a:endParaRPr>
          </a:p>
          <a:p>
            <a:pPr algn="just" rtl="1"/>
            <a:r>
              <a:rPr lang="fa-IR" sz="1400" b="1" dirty="0">
                <a:cs typeface="B Mitra" panose="00000400000000000000" pitchFamily="2" charset="-78"/>
              </a:rPr>
              <a:t>2- </a:t>
            </a:r>
            <a:r>
              <a:rPr lang="fa-IR" sz="1400" dirty="0">
                <a:cs typeface="B Mitra" panose="00000400000000000000" pitchFamily="2" charset="-78"/>
              </a:rPr>
              <a:t>ارز مسافرتی برای یک بار سفر در سال به میزان 1000 یورو یا معادل آن</a:t>
            </a:r>
            <a:endParaRPr lang="en-US" sz="1400" dirty="0">
              <a:cs typeface="B Mitra" panose="00000400000000000000" pitchFamily="2" charset="-78"/>
            </a:endParaRPr>
          </a:p>
          <a:p>
            <a:pPr algn="just" rtl="1"/>
            <a:r>
              <a:rPr lang="fa-IR" sz="1400" b="1" dirty="0">
                <a:cs typeface="B Mitra" panose="00000400000000000000" pitchFamily="2" charset="-78"/>
              </a:rPr>
              <a:t>3- </a:t>
            </a:r>
            <a:r>
              <a:rPr lang="fa-IR" sz="1400" dirty="0">
                <a:cs typeface="B Mitra" panose="00000400000000000000" pitchFamily="2" charset="-78"/>
              </a:rPr>
              <a:t>در راستای همسان‌سازی سکه و ارز، نرخ خرید یک‌ماهه سکه 15 میلیون و 900 هزار ریال تعیین شد</a:t>
            </a:r>
            <a:endParaRPr lang="en-US" sz="1400" dirty="0">
              <a:cs typeface="B Mitra" panose="00000400000000000000" pitchFamily="2" charset="-78"/>
            </a:endParaRPr>
          </a:p>
          <a:p>
            <a:pPr algn="just" rtl="1"/>
            <a:r>
              <a:rPr lang="fa-IR" sz="1400" b="1" dirty="0">
                <a:cs typeface="B Mitra" panose="00000400000000000000" pitchFamily="2" charset="-78"/>
              </a:rPr>
              <a:t>4- </a:t>
            </a:r>
            <a:r>
              <a:rPr lang="fa-IR" sz="1400" dirty="0">
                <a:cs typeface="B Mitra" panose="00000400000000000000" pitchFamily="2" charset="-78"/>
              </a:rPr>
              <a:t>تأمین مالی (فاینانس) با نرخ 4200 صورت می‌گیرد</a:t>
            </a:r>
            <a:endParaRPr lang="en-US" sz="1400" dirty="0">
              <a:cs typeface="B Mitra" panose="00000400000000000000" pitchFamily="2" charset="-78"/>
            </a:endParaRPr>
          </a:p>
          <a:p>
            <a:pPr algn="just" rtl="1"/>
            <a:r>
              <a:rPr lang="fa-IR" sz="1400" b="1" dirty="0">
                <a:cs typeface="B Mitra" panose="00000400000000000000" pitchFamily="2" charset="-78"/>
              </a:rPr>
              <a:t>5- </a:t>
            </a:r>
            <a:r>
              <a:rPr lang="fa-IR" sz="1400" dirty="0">
                <a:cs typeface="B Mitra" panose="00000400000000000000" pitchFamily="2" charset="-78"/>
              </a:rPr>
              <a:t>برای شهریه دانشگاه حداکثر 15هزار دلار و ماهانه 1000 دلار برای دانشجو</a:t>
            </a:r>
            <a:endParaRPr lang="en-US" sz="1400" dirty="0">
              <a:cs typeface="B Mitra" panose="00000400000000000000" pitchFamily="2" charset="-78"/>
            </a:endParaRPr>
          </a:p>
          <a:p>
            <a:pPr algn="just" rtl="1"/>
            <a:r>
              <a:rPr lang="fa-IR" sz="1400" b="1" dirty="0">
                <a:cs typeface="B Mitra" panose="00000400000000000000" pitchFamily="2" charset="-78"/>
              </a:rPr>
              <a:t>6- </a:t>
            </a:r>
            <a:r>
              <a:rPr lang="fa-IR" sz="1400" dirty="0">
                <a:cs typeface="B Mitra" panose="00000400000000000000" pitchFamily="2" charset="-78"/>
              </a:rPr>
              <a:t>درخواست کمک فکری از عموم مردم</a:t>
            </a:r>
            <a:endParaRPr lang="en-US" sz="1400" dirty="0">
              <a:cs typeface="B Mitra" panose="00000400000000000000" pitchFamily="2" charset="-78"/>
            </a:endParaRPr>
          </a:p>
          <a:p>
            <a:pPr algn="just" rtl="1"/>
            <a:r>
              <a:rPr lang="fa-IR" sz="1400" b="1" dirty="0">
                <a:cs typeface="B Mitra" panose="00000400000000000000" pitchFamily="2" charset="-78"/>
              </a:rPr>
              <a:t>7- </a:t>
            </a:r>
            <a:r>
              <a:rPr lang="fa-IR" sz="1400" dirty="0">
                <a:cs typeface="B Mitra" panose="00000400000000000000" pitchFamily="2" charset="-78"/>
              </a:rPr>
              <a:t>تعیین 33 حوزه برای دریافت ارز خدماتی و وعده تدوین 33 بخشنامه برای جزئیات و سهمیه هر یک</a:t>
            </a:r>
            <a:endParaRPr lang="en-US" sz="1400" dirty="0">
              <a:cs typeface="B Mitra" panose="00000400000000000000" pitchFamily="2" charset="-78"/>
            </a:endParaRPr>
          </a:p>
          <a:p>
            <a:pPr algn="just" rtl="1"/>
            <a:r>
              <a:rPr lang="fa-IR" sz="1400" b="1" dirty="0">
                <a:cs typeface="B Mitra" panose="00000400000000000000" pitchFamily="2" charset="-78"/>
              </a:rPr>
              <a:t>8- </a:t>
            </a:r>
            <a:r>
              <a:rPr lang="fa-IR" sz="1400" dirty="0">
                <a:cs typeface="B Mitra" panose="00000400000000000000" pitchFamily="2" charset="-78"/>
              </a:rPr>
              <a:t>در یک بخشنامه مهم فقط انتقال ارز توسط صرافی را منوط به درخواست شعب دارای مجوز ارزی کرده، خرید و فروش فیزیک اسکناس توسط تمام صرافی‌‌ها را ممنوع می‌کند</a:t>
            </a:r>
            <a:endParaRPr lang="en-US" sz="1400" dirty="0">
              <a:cs typeface="B Mitra" panose="00000400000000000000" pitchFamily="2" charset="-78"/>
            </a:endParaRPr>
          </a:p>
          <a:p>
            <a:pPr algn="just" rtl="1"/>
            <a:r>
              <a:rPr lang="fa-IR" sz="1400" b="1" dirty="0">
                <a:cs typeface="B Mitra" panose="00000400000000000000" pitchFamily="2" charset="-78"/>
              </a:rPr>
              <a:t>9- </a:t>
            </a:r>
            <a:r>
              <a:rPr lang="fa-IR" sz="1400" dirty="0">
                <a:cs typeface="B Mitra" panose="00000400000000000000" pitchFamily="2" charset="-78"/>
              </a:rPr>
              <a:t>واردات صرفا با ثبت سفارش و ثبت خدمت و انتقال ارز صرفا از طریق سیستم بانکی با صرافی‌‌‌های مجاز با تقاضای بانک عامل ممکن است</a:t>
            </a:r>
            <a:endParaRPr lang="en-US" sz="1400" dirty="0">
              <a:cs typeface="B Mitra" panose="00000400000000000000" pitchFamily="2" charset="-78"/>
            </a:endParaRPr>
          </a:p>
          <a:p>
            <a:pPr algn="just" rtl="1"/>
            <a:r>
              <a:rPr lang="fa-IR" sz="1400" b="1" dirty="0">
                <a:cs typeface="B Mitra" panose="00000400000000000000" pitchFamily="2" charset="-78"/>
              </a:rPr>
              <a:t>10- </a:t>
            </a:r>
            <a:r>
              <a:rPr lang="fa-IR" sz="1400" dirty="0">
                <a:cs typeface="B Mitra" panose="00000400000000000000" pitchFamily="2" charset="-78"/>
              </a:rPr>
              <a:t>رفع تعهد ارز واردکنندگان مناطق آزاد و ویژه منوط به ترخیص قطعی کالا و صورت‌حساب قطعی انجام خدمت است</a:t>
            </a:r>
            <a:endParaRPr lang="en-US" sz="1400" dirty="0">
              <a:cs typeface="B Mitra" panose="00000400000000000000" pitchFamily="2" charset="-78"/>
            </a:endParaRPr>
          </a:p>
          <a:p>
            <a:pPr algn="just" rtl="1"/>
            <a:r>
              <a:rPr lang="fa-IR" sz="1400" b="1" dirty="0">
                <a:cs typeface="B Mitra" panose="00000400000000000000" pitchFamily="2" charset="-78"/>
              </a:rPr>
              <a:t>11- </a:t>
            </a:r>
            <a:r>
              <a:rPr lang="fa-IR" sz="1400" dirty="0">
                <a:cs typeface="B Mitra" panose="00000400000000000000" pitchFamily="2" charset="-78"/>
              </a:rPr>
              <a:t>تعیین تاریخ 13970121 بعنوان مرجع سیاست‌گذاری‌‌‌های جدید که تعهدات بعد از این تاریخ به قیمت‌ روز تسویه می‌شود</a:t>
            </a:r>
            <a:r>
              <a:rPr lang="fa-IR" sz="1400" dirty="0" smtClean="0">
                <a:cs typeface="B Mitra" panose="00000400000000000000" pitchFamily="2" charset="-78"/>
              </a:rPr>
              <a:t>.</a:t>
            </a:r>
            <a:endParaRPr lang="en-US" sz="1400" dirty="0">
              <a:cs typeface="B Mitra" panose="00000400000000000000" pitchFamily="2" charset="-78"/>
            </a:endParaRPr>
          </a:p>
        </p:txBody>
      </p:sp>
    </p:spTree>
    <p:extLst>
      <p:ext uri="{BB962C8B-B14F-4D97-AF65-F5344CB8AC3E}">
        <p14:creationId xmlns:p14="http://schemas.microsoft.com/office/powerpoint/2010/main" val="350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012" y="267948"/>
            <a:ext cx="11829899" cy="492443"/>
          </a:xfrm>
          <a:prstGeom prst="rect">
            <a:avLst/>
          </a:prstGeom>
        </p:spPr>
        <p:txBody>
          <a:bodyPr wrap="square">
            <a:spAutoFit/>
          </a:bodyPr>
          <a:lstStyle/>
          <a:p>
            <a:pPr algn="r" rtl="1"/>
            <a:r>
              <a:rPr lang="fa-IR" sz="2600" b="1" dirty="0">
                <a:cs typeface="B Titr" panose="00000700000000000000" pitchFamily="2" charset="-78"/>
              </a:rPr>
              <a:t>بسته سیاستی شماره </a:t>
            </a:r>
            <a:r>
              <a:rPr lang="fa-IR" sz="2600" b="1" dirty="0" smtClean="0">
                <a:cs typeface="B Titr" panose="00000700000000000000" pitchFamily="2" charset="-78"/>
              </a:rPr>
              <a:t>6 (13970122): </a:t>
            </a:r>
            <a:r>
              <a:rPr lang="fa-IR" sz="2600" b="1" dirty="0" smtClean="0">
                <a:solidFill>
                  <a:srgbClr val="FF0000"/>
                </a:solidFill>
                <a:cs typeface="B Titr" panose="00000700000000000000" pitchFamily="2" charset="-78"/>
              </a:rPr>
              <a:t>نظام تک‌نرخی ارز</a:t>
            </a:r>
            <a:endParaRPr lang="en-US" sz="2600" b="1" dirty="0">
              <a:solidFill>
                <a:srgbClr val="FF0000"/>
              </a:solidFill>
              <a:cs typeface="B Titr" panose="00000700000000000000" pitchFamily="2" charset="-78"/>
            </a:endParaRPr>
          </a:p>
        </p:txBody>
      </p:sp>
      <p:sp>
        <p:nvSpPr>
          <p:cNvPr id="2" name="Rectangle 1"/>
          <p:cNvSpPr/>
          <p:nvPr/>
        </p:nvSpPr>
        <p:spPr>
          <a:xfrm>
            <a:off x="232011" y="920048"/>
            <a:ext cx="11829899" cy="4708981"/>
          </a:xfrm>
          <a:prstGeom prst="rect">
            <a:avLst/>
          </a:prstGeom>
          <a:noFill/>
        </p:spPr>
        <p:txBody>
          <a:bodyPr wrap="square">
            <a:spAutoFit/>
          </a:bodyPr>
          <a:lstStyle/>
          <a:p>
            <a:pPr lvl="0" algn="r" rtl="1"/>
            <a:r>
              <a:rPr lang="fa-IR" sz="2000" dirty="0">
                <a:cs typeface="B Mitra" panose="00000400000000000000" pitchFamily="2" charset="-78"/>
              </a:rPr>
              <a:t>همچنین </a:t>
            </a:r>
            <a:r>
              <a:rPr lang="fa-IR" sz="2000" dirty="0">
                <a:cs typeface="B Mitra" panose="00000400000000000000" pitchFamily="2" charset="-78"/>
                <a:hlinkClick r:id="rId2" action="ppaction://hlinkfile"/>
              </a:rPr>
              <a:t>بانک‌مرکزی خطاب به اداره خارجه/بین‌الملل دستورالعملی را در تاریخ 13970125 منتشر کرد </a:t>
            </a:r>
            <a:r>
              <a:rPr lang="fa-IR" sz="2000" dirty="0">
                <a:cs typeface="B Mitra" panose="00000400000000000000" pitchFamily="2" charset="-78"/>
              </a:rPr>
              <a:t>که نحوه واردات کالا و خدمات به کشور و مناطق آزاد و ویژه و نحوه استفاده از برات بدون تعهد و اعتبارات اسنادی را در شرایط جدید روشن می‌کرد. </a:t>
            </a:r>
            <a:endParaRPr lang="en-US" sz="2000" dirty="0">
              <a:cs typeface="B Mitra" panose="00000400000000000000" pitchFamily="2" charset="-78"/>
            </a:endParaRPr>
          </a:p>
          <a:p>
            <a:pPr marL="342900" lvl="0" indent="-342900" algn="r" rtl="1">
              <a:buFont typeface="Wingdings" panose="05000000000000000000" pitchFamily="2" charset="2"/>
              <a:buChar char="§"/>
            </a:pPr>
            <a:r>
              <a:rPr lang="fa-IR" sz="2000" dirty="0">
                <a:cs typeface="B Mitra" panose="00000400000000000000" pitchFamily="2" charset="-78"/>
              </a:rPr>
              <a:t>همچنین مقرر گردید تا معافیت مالیاتی و سود تشویقی وام‌‌‌های صادراتی در صورت بازنگرداندن ارز به کشور لغو </a:t>
            </a:r>
            <a:r>
              <a:rPr lang="fa-IR" sz="2000" dirty="0" smtClean="0">
                <a:cs typeface="B Mitra" panose="00000400000000000000" pitchFamily="2" charset="-78"/>
              </a:rPr>
              <a:t>شود</a:t>
            </a:r>
            <a:br>
              <a:rPr lang="fa-IR" sz="2000" dirty="0" smtClean="0">
                <a:cs typeface="B Mitra" panose="00000400000000000000" pitchFamily="2" charset="-78"/>
              </a:rPr>
            </a:br>
            <a:endParaRPr lang="en-US" sz="2000" dirty="0">
              <a:cs typeface="B Mitra" panose="00000400000000000000" pitchFamily="2" charset="-78"/>
            </a:endParaRPr>
          </a:p>
          <a:p>
            <a:pPr marL="342900" lvl="0" indent="-342900" algn="r" rtl="1">
              <a:buFont typeface="Wingdings" panose="05000000000000000000" pitchFamily="2" charset="2"/>
              <a:buChar char="§"/>
            </a:pPr>
            <a:r>
              <a:rPr lang="fa-IR" sz="2000" dirty="0">
                <a:cs typeface="B Mitra" panose="00000400000000000000" pitchFamily="2" charset="-78"/>
              </a:rPr>
              <a:t>در سامانه جامع تجارت واردات غیربانکی متوقف و صرفا دو مسیر بانک و بدون انتقال ارز تعریف شد و واردکننده در صورت انتخاب مسیر بانکی با سه گزینه مواجه بود:</a:t>
            </a:r>
            <a:endParaRPr lang="en-US" sz="2000" dirty="0">
              <a:cs typeface="B Mitra" panose="00000400000000000000" pitchFamily="2" charset="-78"/>
            </a:endParaRPr>
          </a:p>
          <a:p>
            <a:pPr lvl="3" algn="r" rtl="1"/>
            <a:r>
              <a:rPr lang="fa-IR" sz="2000" dirty="0">
                <a:cs typeface="B Mitra" panose="00000400000000000000" pitchFamily="2" charset="-78"/>
              </a:rPr>
              <a:t>1-خرید ارز از سیستم بانکی</a:t>
            </a:r>
            <a:endParaRPr lang="en-US" sz="2000" dirty="0">
              <a:cs typeface="B Mitra" panose="00000400000000000000" pitchFamily="2" charset="-78"/>
            </a:endParaRPr>
          </a:p>
          <a:p>
            <a:pPr lvl="3" algn="r" rtl="1"/>
            <a:r>
              <a:rPr lang="fa-IR" sz="2000" dirty="0">
                <a:cs typeface="B Mitra" panose="00000400000000000000" pitchFamily="2" charset="-78"/>
              </a:rPr>
              <a:t>2- از محل صادرات</a:t>
            </a:r>
            <a:endParaRPr lang="en-US" sz="2000" dirty="0">
              <a:cs typeface="B Mitra" panose="00000400000000000000" pitchFamily="2" charset="-78"/>
            </a:endParaRPr>
          </a:p>
          <a:p>
            <a:pPr lvl="3" algn="r" rtl="1"/>
            <a:r>
              <a:rPr lang="fa-IR" sz="2000" dirty="0">
                <a:cs typeface="B Mitra" panose="00000400000000000000" pitchFamily="2" charset="-78"/>
              </a:rPr>
              <a:t>3-از محل حساب ارزی </a:t>
            </a:r>
            <a:r>
              <a:rPr lang="fa-IR" sz="2000" dirty="0" smtClean="0">
                <a:cs typeface="B Mitra" panose="00000400000000000000" pitchFamily="2" charset="-78"/>
              </a:rPr>
              <a:t>خود</a:t>
            </a:r>
            <a:br>
              <a:rPr lang="fa-IR" sz="2000" dirty="0" smtClean="0">
                <a:cs typeface="B Mitra" panose="00000400000000000000" pitchFamily="2" charset="-78"/>
              </a:rPr>
            </a:br>
            <a:endParaRPr lang="en-US" sz="2000" dirty="0">
              <a:cs typeface="B Mitra" panose="00000400000000000000" pitchFamily="2" charset="-78"/>
            </a:endParaRPr>
          </a:p>
          <a:p>
            <a:pPr marL="342900" indent="-342900" algn="r" rtl="1">
              <a:buFont typeface="Wingdings" panose="05000000000000000000" pitchFamily="2" charset="2"/>
              <a:buChar char="§"/>
            </a:pPr>
            <a:r>
              <a:rPr lang="fa-IR" sz="2000" dirty="0">
                <a:cs typeface="B Mitra" panose="00000400000000000000" pitchFamily="2" charset="-78"/>
              </a:rPr>
              <a:t>گزینه بدون انتقال ارز (به برات بدون تعهد) هم صرفا شامل اقلام غیرتجاری (آیین‌نامه ماده 38 مقررات صادرات و واردات) می‌شد.</a:t>
            </a:r>
            <a:endParaRPr lang="en-US" sz="2000" dirty="0">
              <a:cs typeface="B Mitra" panose="00000400000000000000" pitchFamily="2" charset="-78"/>
            </a:endParaRPr>
          </a:p>
          <a:p>
            <a:pPr lvl="0" algn="r" rtl="1"/>
            <a:r>
              <a:rPr lang="fa-IR" sz="2000" dirty="0">
                <a:cs typeface="B Mitra" panose="00000400000000000000" pitchFamily="2" charset="-78"/>
              </a:rPr>
              <a:t>در سامانه جامع تجارت برای ایفای تعهد ارزی صادرکنندگان عملا سه راه تدبیر شد:</a:t>
            </a:r>
            <a:endParaRPr lang="en-US" sz="2000" dirty="0">
              <a:cs typeface="B Mitra" panose="00000400000000000000" pitchFamily="2" charset="-78"/>
            </a:endParaRPr>
          </a:p>
          <a:p>
            <a:pPr algn="r" rtl="1"/>
            <a:r>
              <a:rPr lang="fa-IR" sz="2000" dirty="0">
                <a:cs typeface="B Mitra" panose="00000400000000000000" pitchFamily="2" charset="-78"/>
              </a:rPr>
              <a:t>1-سپرده‌گذاری یا فروش ارز با استفاده از سامانه نیما</a:t>
            </a:r>
            <a:endParaRPr lang="en-US" sz="2000" dirty="0">
              <a:cs typeface="B Mitra" panose="00000400000000000000" pitchFamily="2" charset="-78"/>
            </a:endParaRPr>
          </a:p>
          <a:p>
            <a:pPr algn="r" rtl="1"/>
            <a:r>
              <a:rPr lang="fa-IR" sz="2000" dirty="0">
                <a:cs typeface="B Mitra" panose="00000400000000000000" pitchFamily="2" charset="-78"/>
              </a:rPr>
              <a:t>2-واردات با استفاده از ارز حاصل از صادرات</a:t>
            </a:r>
            <a:endParaRPr lang="en-US" sz="2000" dirty="0">
              <a:cs typeface="B Mitra" panose="00000400000000000000" pitchFamily="2" charset="-78"/>
            </a:endParaRPr>
          </a:p>
          <a:p>
            <a:pPr algn="r" rtl="1"/>
            <a:r>
              <a:rPr lang="fa-IR" sz="2000" dirty="0">
                <a:cs typeface="B Mitra" panose="00000400000000000000" pitchFamily="2" charset="-78"/>
              </a:rPr>
              <a:t>3-فروش ارز به واردکننده با نرخ توافقی (ثانویه)</a:t>
            </a:r>
            <a:endParaRPr lang="en-US" sz="2000" dirty="0">
              <a:cs typeface="B Mitra" panose="00000400000000000000" pitchFamily="2" charset="-78"/>
            </a:endParaRPr>
          </a:p>
        </p:txBody>
      </p:sp>
    </p:spTree>
    <p:extLst>
      <p:ext uri="{BB962C8B-B14F-4D97-AF65-F5344CB8AC3E}">
        <p14:creationId xmlns:p14="http://schemas.microsoft.com/office/powerpoint/2010/main" val="3742801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3218</TotalTime>
  <Words>9084</Words>
  <Application>Microsoft Office PowerPoint</Application>
  <PresentationFormat>Widescreen</PresentationFormat>
  <Paragraphs>326</Paragraphs>
  <Slides>53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B Mitra</vt:lpstr>
      <vt:lpstr>B Nazanin</vt:lpstr>
      <vt:lpstr>B Titr</vt:lpstr>
      <vt:lpstr>Calibri</vt:lpstr>
      <vt:lpstr>Calibri Light</vt:lpstr>
      <vt:lpstr>Cambria</vt:lpstr>
      <vt:lpstr>Courier New</vt:lpstr>
      <vt:lpstr>IPT Mitra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ملکی - امین</dc:creator>
  <cp:lastModifiedBy>MRT</cp:lastModifiedBy>
  <cp:revision>441</cp:revision>
  <dcterms:created xsi:type="dcterms:W3CDTF">2018-09-25T04:22:40Z</dcterms:created>
  <dcterms:modified xsi:type="dcterms:W3CDTF">2018-12-06T08:36:20Z</dcterms:modified>
</cp:coreProperties>
</file>