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108" y="-3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43B8E4E-AEED-48F6-BECF-10D93D5CE2DC}"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5CD88-6306-469F-BC23-76D543EA4AC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176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3B8E4E-AEED-48F6-BECF-10D93D5CE2DC}"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2172493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3B8E4E-AEED-48F6-BECF-10D93D5CE2DC}"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4003772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3B8E4E-AEED-48F6-BECF-10D93D5CE2DC}"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37245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3B8E4E-AEED-48F6-BECF-10D93D5CE2DC}"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E5CD88-6306-469F-BC23-76D543EA4AC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1543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3B8E4E-AEED-48F6-BECF-10D93D5CE2DC}"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252447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3B8E4E-AEED-48F6-BECF-10D93D5CE2DC}" type="datetimeFigureOut">
              <a:rPr lang="en-US" smtClean="0"/>
              <a:t>4/11/2019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2207815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3B8E4E-AEED-48F6-BECF-10D93D5CE2DC}" type="datetimeFigureOut">
              <a:rPr lang="en-US" smtClean="0"/>
              <a:t>4/11/2019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271884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43B8E4E-AEED-48F6-BECF-10D93D5CE2DC}" type="datetimeFigureOut">
              <a:rPr lang="en-US" smtClean="0"/>
              <a:t>4/11/2019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2394761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43B8E4E-AEED-48F6-BECF-10D93D5CE2DC}" type="datetimeFigureOut">
              <a:rPr lang="en-US" smtClean="0"/>
              <a:t>4/11/2019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7E5CD88-6306-469F-BC23-76D543EA4AC0}" type="slidenum">
              <a:rPr lang="en-US" smtClean="0"/>
              <a:t>‹#›</a:t>
            </a:fld>
            <a:endParaRPr lang="en-US"/>
          </a:p>
        </p:txBody>
      </p:sp>
    </p:spTree>
    <p:extLst>
      <p:ext uri="{BB962C8B-B14F-4D97-AF65-F5344CB8AC3E}">
        <p14:creationId xmlns:p14="http://schemas.microsoft.com/office/powerpoint/2010/main" val="2731966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43B8E4E-AEED-48F6-BECF-10D93D5CE2DC}"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E5CD88-6306-469F-BC23-76D543EA4AC0}" type="slidenum">
              <a:rPr lang="en-US" smtClean="0"/>
              <a:t>‹#›</a:t>
            </a:fld>
            <a:endParaRPr lang="en-US"/>
          </a:p>
        </p:txBody>
      </p:sp>
    </p:spTree>
    <p:extLst>
      <p:ext uri="{BB962C8B-B14F-4D97-AF65-F5344CB8AC3E}">
        <p14:creationId xmlns:p14="http://schemas.microsoft.com/office/powerpoint/2010/main" val="3225604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43B8E4E-AEED-48F6-BECF-10D93D5CE2DC}" type="datetimeFigureOut">
              <a:rPr lang="en-US" smtClean="0"/>
              <a:t>4/11/2019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7E5CD88-6306-469F-BC23-76D543EA4AC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744205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farsi.khamenei.ir/keyword-content?id=1712" TargetMode="External"/><Relationship Id="rId2" Type="http://schemas.openxmlformats.org/officeDocument/2006/relationships/hyperlink" Target="http://farsi.khamenei.ir/keyword-content?id=1256" TargetMode="Externa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farsi.khamenei.ir/keyword-content?id=989" TargetMode="External"/><Relationship Id="rId2" Type="http://schemas.openxmlformats.org/officeDocument/2006/relationships/hyperlink" Target="http://farsi.khamenei.ir/keyword-content?id=1076" TargetMode="Externa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hyperlink" Target="http://farsi.khamenei.ir/message-content?id=4203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farsi.khamenei.ir/keyword-content?id=539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2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4877" y="560229"/>
            <a:ext cx="4613185" cy="2859111"/>
          </a:xfrm>
        </p:spPr>
        <p:txBody>
          <a:bodyPr>
            <a:normAutofit/>
          </a:bodyPr>
          <a:lstStyle/>
          <a:p>
            <a:pPr algn="ctr" rtl="1">
              <a:lnSpc>
                <a:spcPct val="150000"/>
              </a:lnSpc>
            </a:pPr>
            <a:r>
              <a:rPr lang="fa-IR" sz="3600" dirty="0" smtClean="0">
                <a:solidFill>
                  <a:srgbClr val="00B050"/>
                </a:solidFill>
                <a:cs typeface="B Titr" panose="00000700000000000000" pitchFamily="2" charset="-78"/>
              </a:rPr>
              <a:t>تبیین بیانات نوروزی</a:t>
            </a:r>
            <a:br>
              <a:rPr lang="fa-IR" sz="3600" dirty="0" smtClean="0">
                <a:solidFill>
                  <a:srgbClr val="00B050"/>
                </a:solidFill>
                <a:cs typeface="B Titr" panose="00000700000000000000" pitchFamily="2" charset="-78"/>
              </a:rPr>
            </a:br>
            <a:r>
              <a:rPr lang="fa-IR" sz="3600" dirty="0" smtClean="0">
                <a:solidFill>
                  <a:srgbClr val="00B050"/>
                </a:solidFill>
                <a:cs typeface="B Titr" panose="00000700000000000000" pitchFamily="2" charset="-78"/>
              </a:rPr>
              <a:t> مقام معظم رهبری حضرت امام خامنه ای</a:t>
            </a:r>
            <a:r>
              <a:rPr lang="fa-IR" sz="1800" dirty="0" smtClean="0">
                <a:solidFill>
                  <a:srgbClr val="00B050"/>
                </a:solidFill>
                <a:cs typeface="B Titr" panose="00000700000000000000" pitchFamily="2" charset="-78"/>
              </a:rPr>
              <a:t>(مدظله العالی)</a:t>
            </a:r>
            <a:endParaRPr lang="en-US" sz="1800" dirty="0">
              <a:solidFill>
                <a:srgbClr val="00B050"/>
              </a:solidFill>
              <a:cs typeface="B Titr" panose="00000700000000000000"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78062" y="-1"/>
            <a:ext cx="7413938" cy="6323527"/>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60" y="3728433"/>
            <a:ext cx="4762500" cy="3129567"/>
          </a:xfrm>
          <a:prstGeom prst="rect">
            <a:avLst/>
          </a:prstGeom>
          <a:noFill/>
        </p:spPr>
      </p:pic>
      <p:sp>
        <p:nvSpPr>
          <p:cNvPr id="3" name="TextBox 2"/>
          <p:cNvSpPr txBox="1"/>
          <p:nvPr/>
        </p:nvSpPr>
        <p:spPr>
          <a:xfrm>
            <a:off x="774007" y="6323526"/>
            <a:ext cx="3255806" cy="369332"/>
          </a:xfrm>
          <a:prstGeom prst="rect">
            <a:avLst/>
          </a:prstGeom>
          <a:noFill/>
        </p:spPr>
        <p:txBody>
          <a:bodyPr wrap="square" rtlCol="0">
            <a:spAutoFit/>
          </a:bodyPr>
          <a:lstStyle/>
          <a:p>
            <a:pPr algn="r" rtl="1"/>
            <a:r>
              <a:rPr lang="fa-IR" dirty="0" smtClean="0">
                <a:cs typeface="B Titr" panose="00000700000000000000" pitchFamily="2" charset="-78"/>
              </a:rPr>
              <a:t>سید رضا موسوی- فروردین 1398</a:t>
            </a:r>
            <a:endParaRPr lang="en-US" dirty="0">
              <a:cs typeface="B Titr" panose="00000700000000000000" pitchFamily="2" charset="-78"/>
            </a:endParaRPr>
          </a:p>
        </p:txBody>
      </p:sp>
    </p:spTree>
    <p:extLst>
      <p:ext uri="{BB962C8B-B14F-4D97-AF65-F5344CB8AC3E}">
        <p14:creationId xmlns:p14="http://schemas.microsoft.com/office/powerpoint/2010/main" val="279225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88405"/>
          </a:xfrm>
        </p:spPr>
        <p:txBody>
          <a:bodyPr>
            <a:normAutofit/>
          </a:bodyPr>
          <a:lstStyle/>
          <a:p>
            <a:pPr algn="r" rtl="1"/>
            <a:r>
              <a:rPr lang="fa-IR" sz="4400" dirty="0">
                <a:solidFill>
                  <a:srgbClr val="0070C0"/>
                </a:solidFill>
                <a:cs typeface="B Titr" panose="00000700000000000000" pitchFamily="2" charset="-78"/>
              </a:rPr>
              <a:t>موضوع چهارم: مطالبی خطاب به جوانان</a:t>
            </a:r>
            <a:endParaRPr lang="en-US" sz="4400" dirty="0"/>
          </a:p>
        </p:txBody>
      </p:sp>
      <p:sp>
        <p:nvSpPr>
          <p:cNvPr id="3" name="Content Placeholder 2"/>
          <p:cNvSpPr>
            <a:spLocks noGrp="1"/>
          </p:cNvSpPr>
          <p:nvPr>
            <p:ph idx="1"/>
          </p:nvPr>
        </p:nvSpPr>
        <p:spPr>
          <a:xfrm>
            <a:off x="347731" y="1845734"/>
            <a:ext cx="11436438" cy="4023360"/>
          </a:xfrm>
        </p:spPr>
        <p:txBody>
          <a:bodyPr>
            <a:normAutofit/>
          </a:bodyPr>
          <a:lstStyle/>
          <a:p>
            <a:pPr algn="r" rtl="1">
              <a:lnSpc>
                <a:spcPct val="150000"/>
              </a:lnSpc>
            </a:pPr>
            <a:r>
              <a:rPr lang="fa-IR" sz="2800" dirty="0" smtClean="0">
                <a:solidFill>
                  <a:srgbClr val="C00000"/>
                </a:solidFill>
                <a:cs typeface="B Titr" panose="00000700000000000000" pitchFamily="2" charset="-78"/>
              </a:rPr>
              <a:t>جنگ اراده ها: </a:t>
            </a:r>
          </a:p>
          <a:p>
            <a:pPr algn="r" rtl="1">
              <a:lnSpc>
                <a:spcPct val="150000"/>
              </a:lnSpc>
            </a:pPr>
            <a:r>
              <a:rPr lang="fa-IR" dirty="0" smtClean="0">
                <a:cs typeface="B Titr" panose="00000700000000000000" pitchFamily="2" charset="-78"/>
              </a:rPr>
              <a:t>دشمن به این نتیجه رسیده است که اگر ملت ایران چیزی را اراده کند دیگر مانع تراشی و سنگ اندازی ها فایده ای ندارد.</a:t>
            </a:r>
          </a:p>
          <a:p>
            <a:pPr algn="r" rtl="1">
              <a:lnSpc>
                <a:spcPct val="150000"/>
              </a:lnSpc>
            </a:pPr>
            <a:r>
              <a:rPr lang="ar-SA" dirty="0">
                <a:cs typeface="B Titr" panose="00000700000000000000" pitchFamily="2" charset="-78"/>
              </a:rPr>
              <a:t>به این نتیجه رسیده‌اند که بایستی کاری کنند که ملّت ایران اراده نکند، اراده‌اش ضعیف بشود؛ در فکر این هستند. امروز در دنیا میلیاردها پول دارد خرج میشود برای اینکه در اعتقادات سیاسی و دینی جوانان ما رخنه ایجاد کنند تا اراده‌ی حرکت، اراده‌ی قیام در اینها از بین برود؛ میخواهند اراده را از بین ببرند، میخواهند شما تصمیم نگیرید. تلاش آنها این است که نگذارند اراده‌ی ملّت ایران برای پیشرفت، برای مقابله، برای ایجاد </a:t>
            </a:r>
            <a:r>
              <a:rPr lang="ar-SA" u="sng" dirty="0">
                <a:cs typeface="B Titr" panose="00000700000000000000" pitchFamily="2" charset="-78"/>
                <a:hlinkClick r:id="rId2"/>
              </a:rPr>
              <a:t>جامعه‌ی اسلامی</a:t>
            </a:r>
            <a:r>
              <a:rPr lang="en-US" dirty="0">
                <a:cs typeface="B Titr" panose="00000700000000000000" pitchFamily="2" charset="-78"/>
              </a:rPr>
              <a:t> </a:t>
            </a:r>
            <a:r>
              <a:rPr lang="ar-SA" dirty="0">
                <a:cs typeface="B Titr" panose="00000700000000000000" pitchFamily="2" charset="-78"/>
              </a:rPr>
              <a:t>و </a:t>
            </a:r>
            <a:r>
              <a:rPr lang="ar-SA" u="sng" dirty="0">
                <a:cs typeface="B Titr" panose="00000700000000000000" pitchFamily="2" charset="-78"/>
                <a:hlinkClick r:id="rId3"/>
              </a:rPr>
              <a:t>تمدّن اسلامی</a:t>
            </a:r>
            <a:r>
              <a:rPr lang="en-US" dirty="0">
                <a:cs typeface="B Titr" panose="00000700000000000000" pitchFamily="2" charset="-78"/>
              </a:rPr>
              <a:t> </a:t>
            </a:r>
            <a:r>
              <a:rPr lang="ar-SA" dirty="0">
                <a:cs typeface="B Titr" panose="00000700000000000000" pitchFamily="2" charset="-78"/>
              </a:rPr>
              <a:t>شکل بگیرد؛ میدانند که اگر این اراده شکل گرفت، بدون تردید تحقّق پیدا خواهد کرد.</a:t>
            </a:r>
            <a:endParaRPr lang="en-US" dirty="0">
              <a:cs typeface="B Titr" panose="00000700000000000000" pitchFamily="2" charset="-78"/>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4220185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24011"/>
          </a:xfrm>
        </p:spPr>
        <p:txBody>
          <a:bodyPr>
            <a:normAutofit/>
          </a:bodyPr>
          <a:lstStyle/>
          <a:p>
            <a:pPr algn="r" rtl="1"/>
            <a:r>
              <a:rPr lang="fa-IR" sz="4400" dirty="0">
                <a:solidFill>
                  <a:srgbClr val="0070C0"/>
                </a:solidFill>
                <a:cs typeface="B Titr" panose="00000700000000000000" pitchFamily="2" charset="-78"/>
              </a:rPr>
              <a:t>موضوع چهارم: مطالبی خطاب به جوانان</a:t>
            </a:r>
            <a:endParaRPr lang="en-US" sz="4400" dirty="0"/>
          </a:p>
        </p:txBody>
      </p:sp>
      <p:sp>
        <p:nvSpPr>
          <p:cNvPr id="3" name="Content Placeholder 2"/>
          <p:cNvSpPr>
            <a:spLocks noGrp="1"/>
          </p:cNvSpPr>
          <p:nvPr>
            <p:ph idx="1"/>
          </p:nvPr>
        </p:nvSpPr>
        <p:spPr>
          <a:xfrm>
            <a:off x="476519" y="1845734"/>
            <a:ext cx="11075830" cy="4023360"/>
          </a:xfrm>
        </p:spPr>
        <p:txBody>
          <a:bodyPr/>
          <a:lstStyle/>
          <a:p>
            <a:pPr algn="r" rtl="1">
              <a:lnSpc>
                <a:spcPct val="200000"/>
              </a:lnSpc>
            </a:pPr>
            <a:r>
              <a:rPr lang="ar-SA" dirty="0">
                <a:cs typeface="B Titr" panose="00000700000000000000" pitchFamily="2" charset="-78"/>
              </a:rPr>
              <a:t>البتّه قبلها و سالها پیش هم این کار را انجام داده‌اند؛ در دوران رژیم طاغوت به جامعه‌ی جوان کشور این جور تفهیم میکردند که </a:t>
            </a:r>
            <a:r>
              <a:rPr lang="ar-SA" dirty="0">
                <a:solidFill>
                  <a:srgbClr val="C00000"/>
                </a:solidFill>
                <a:cs typeface="B Titr" panose="00000700000000000000" pitchFamily="2" charset="-78"/>
              </a:rPr>
              <a:t>اگر میخواهید به تمدّن و پیشرفت برسید باید دین را کنار بگذارید</a:t>
            </a:r>
            <a:r>
              <a:rPr lang="ar-SA" dirty="0">
                <a:cs typeface="B Titr" panose="00000700000000000000" pitchFamily="2" charset="-78"/>
              </a:rPr>
              <a:t>؛ میگفتند دین و دین‌داری و ایمان دینی با علم و پیشرفت و مانند اینها نمیسازد. امروز بیایند چشمهای کورشان را باز کنند، ببینند که </a:t>
            </a:r>
            <a:r>
              <a:rPr lang="ar-SA" dirty="0">
                <a:solidFill>
                  <a:srgbClr val="C00000"/>
                </a:solidFill>
                <a:cs typeface="B Titr" panose="00000700000000000000" pitchFamily="2" charset="-78"/>
              </a:rPr>
              <a:t>بهترین صنایع ما، پیشرفته‌ترین صنایع بزرگ ما </a:t>
            </a:r>
            <a:r>
              <a:rPr lang="ar-SA" dirty="0">
                <a:cs typeface="B Titr" panose="00000700000000000000" pitchFamily="2" charset="-78"/>
              </a:rPr>
              <a:t>که در رقابت با کشورهای درجه‌ یک دنیا در صدر فهرست قرار داریم، به وسیله‌ی </a:t>
            </a:r>
            <a:r>
              <a:rPr lang="ar-SA" dirty="0">
                <a:solidFill>
                  <a:srgbClr val="C00000"/>
                </a:solidFill>
                <a:cs typeface="B Titr" panose="00000700000000000000" pitchFamily="2" charset="-78"/>
              </a:rPr>
              <a:t>جوانهای دعای کمیل‌خوان و نمازشب‌خوان </a:t>
            </a:r>
            <a:r>
              <a:rPr lang="ar-SA" dirty="0">
                <a:cs typeface="B Titr" panose="00000700000000000000" pitchFamily="2" charset="-78"/>
              </a:rPr>
              <a:t>دارد پیشرفت میکند؛ جوانهای اهل اعتکاف، جوانهای اهل دعای ندبه، جوانهای متدیّن. </a:t>
            </a:r>
            <a:endParaRPr lang="en-US" dirty="0">
              <a:cs typeface="B Titr" panose="00000700000000000000" pitchFamily="2" charset="-7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3655876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75527"/>
          </a:xfrm>
        </p:spPr>
        <p:txBody>
          <a:bodyPr>
            <a:normAutofit/>
          </a:bodyPr>
          <a:lstStyle/>
          <a:p>
            <a:pPr algn="r" rtl="1"/>
            <a:r>
              <a:rPr lang="fa-IR" sz="4400" dirty="0">
                <a:solidFill>
                  <a:srgbClr val="0070C0"/>
                </a:solidFill>
                <a:cs typeface="B Titr" panose="00000700000000000000" pitchFamily="2" charset="-78"/>
              </a:rPr>
              <a:t>موضوع چهارم: مطالبی خطاب به جوانان</a:t>
            </a:r>
            <a:endParaRPr lang="en-US" sz="4400" dirty="0"/>
          </a:p>
        </p:txBody>
      </p:sp>
      <p:sp>
        <p:nvSpPr>
          <p:cNvPr id="3" name="Content Placeholder 2"/>
          <p:cNvSpPr>
            <a:spLocks noGrp="1"/>
          </p:cNvSpPr>
          <p:nvPr>
            <p:ph idx="1"/>
          </p:nvPr>
        </p:nvSpPr>
        <p:spPr>
          <a:xfrm>
            <a:off x="437883" y="1845734"/>
            <a:ext cx="11256134" cy="4023360"/>
          </a:xfrm>
        </p:spPr>
        <p:txBody>
          <a:bodyPr>
            <a:normAutofit fontScale="77500" lnSpcReduction="20000"/>
          </a:bodyPr>
          <a:lstStyle/>
          <a:p>
            <a:pPr algn="r" rtl="1">
              <a:lnSpc>
                <a:spcPct val="150000"/>
              </a:lnSpc>
            </a:pPr>
            <a:r>
              <a:rPr lang="fa-IR" sz="2400" dirty="0" smtClean="0">
                <a:solidFill>
                  <a:srgbClr val="00B050"/>
                </a:solidFill>
                <a:cs typeface="B Titr" panose="00000700000000000000" pitchFamily="2" charset="-78"/>
              </a:rPr>
              <a:t>دو توصیه :</a:t>
            </a:r>
          </a:p>
          <a:p>
            <a:pPr algn="r" rtl="1">
              <a:lnSpc>
                <a:spcPct val="150000"/>
              </a:lnSpc>
            </a:pPr>
            <a:r>
              <a:rPr lang="fa-IR" dirty="0" smtClean="0">
                <a:cs typeface="B Titr" panose="00000700000000000000" pitchFamily="2" charset="-78"/>
              </a:rPr>
              <a:t>1- </a:t>
            </a:r>
            <a:r>
              <a:rPr lang="ar-SA" dirty="0" smtClean="0">
                <a:cs typeface="B Titr" panose="00000700000000000000" pitchFamily="2" charset="-78"/>
              </a:rPr>
              <a:t>جوانها </a:t>
            </a:r>
            <a:r>
              <a:rPr lang="ar-SA" dirty="0">
                <a:cs typeface="B Titr" panose="00000700000000000000" pitchFamily="2" charset="-78"/>
              </a:rPr>
              <a:t>در میدان علم، در میدان فکر و معرفت، در میدان سیاست، در میدان کار باید </a:t>
            </a:r>
            <a:r>
              <a:rPr lang="ar-SA" u="sng" dirty="0">
                <a:cs typeface="B Titr" panose="00000700000000000000" pitchFamily="2" charset="-78"/>
                <a:hlinkClick r:id="rId2"/>
              </a:rPr>
              <a:t>تلاش خود را مضاعف</a:t>
            </a:r>
            <a:r>
              <a:rPr lang="en-US" dirty="0">
                <a:cs typeface="B Titr" panose="00000700000000000000" pitchFamily="2" charset="-78"/>
              </a:rPr>
              <a:t> </a:t>
            </a:r>
            <a:r>
              <a:rPr lang="ar-SA" dirty="0" smtClean="0">
                <a:cs typeface="B Titr" panose="00000700000000000000" pitchFamily="2" charset="-78"/>
              </a:rPr>
              <a:t>کنند</a:t>
            </a:r>
            <a:r>
              <a:rPr lang="fa-IR" dirty="0" smtClean="0">
                <a:cs typeface="B Titr" panose="00000700000000000000" pitchFamily="2" charset="-78"/>
              </a:rPr>
              <a:t>.</a:t>
            </a:r>
          </a:p>
          <a:p>
            <a:pPr algn="r" rtl="1">
              <a:lnSpc>
                <a:spcPct val="150000"/>
              </a:lnSpc>
            </a:pPr>
            <a:r>
              <a:rPr lang="fa-IR" dirty="0" smtClean="0">
                <a:cs typeface="B Titr" panose="00000700000000000000" pitchFamily="2" charset="-78"/>
              </a:rPr>
              <a:t>2- </a:t>
            </a:r>
            <a:r>
              <a:rPr lang="ar-SA" dirty="0" smtClean="0">
                <a:cs typeface="B Titr" panose="00000700000000000000" pitchFamily="2" charset="-78"/>
              </a:rPr>
              <a:t>جوانها </a:t>
            </a:r>
            <a:r>
              <a:rPr lang="ar-SA" dirty="0">
                <a:cs typeface="B Titr" panose="00000700000000000000" pitchFamily="2" charset="-78"/>
              </a:rPr>
              <a:t>به مسائل فرعی و حاشیه‌ها نپردازند؛ به مسائل </a:t>
            </a:r>
            <a:r>
              <a:rPr lang="ar-SA" u="sng" dirty="0" smtClean="0">
                <a:cs typeface="B Titr" panose="00000700000000000000" pitchFamily="2" charset="-78"/>
                <a:hlinkClick r:id="rId3"/>
              </a:rPr>
              <a:t>اختلاف‌افکن</a:t>
            </a:r>
            <a:r>
              <a:rPr lang="fa-IR" u="sng" dirty="0" smtClean="0">
                <a:cs typeface="B Titr" panose="00000700000000000000" pitchFamily="2" charset="-78"/>
              </a:rPr>
              <a:t> </a:t>
            </a:r>
            <a:r>
              <a:rPr lang="ar-SA" dirty="0" smtClean="0">
                <a:cs typeface="B Titr" panose="00000700000000000000" pitchFamily="2" charset="-78"/>
              </a:rPr>
              <a:t>نپردازند</a:t>
            </a:r>
            <a:r>
              <a:rPr lang="ar-SA" dirty="0">
                <a:cs typeface="B Titr" panose="00000700000000000000" pitchFamily="2" charset="-78"/>
              </a:rPr>
              <a:t>؛ وحدت را، حرکت متمرکز را، حرکتهای مؤمنانه و مجاهدانه را، جوانها دنبال کنند؛ در همین بخشهایی که گفته شد، مرزهای با دشمن را پُررنگ کنند؛ امّا با خودی، با نیروهای داخلی، به اندک اختلاف سلیقه‌ای مرز ایجاد نکنند. همان طور که امام فرمودند، هر چه فریاد دارند بر سرِ دشمنان و بر سرِ آمریکا بکشند</a:t>
            </a:r>
            <a:r>
              <a:rPr lang="ar-SA" dirty="0" smtClean="0">
                <a:cs typeface="B Titr" panose="00000700000000000000" pitchFamily="2" charset="-78"/>
              </a:rPr>
              <a:t>.</a:t>
            </a:r>
            <a:endParaRPr lang="fa-IR" dirty="0" smtClean="0">
              <a:cs typeface="B Titr" panose="00000700000000000000" pitchFamily="2" charset="-78"/>
            </a:endParaRPr>
          </a:p>
          <a:p>
            <a:pPr algn="r" rtl="1">
              <a:lnSpc>
                <a:spcPct val="150000"/>
              </a:lnSpc>
            </a:pPr>
            <a:r>
              <a:rPr lang="ar-SA" dirty="0" smtClean="0">
                <a:cs typeface="B Titr" panose="00000700000000000000" pitchFamily="2" charset="-78"/>
              </a:rPr>
              <a:t>و </a:t>
            </a:r>
            <a:r>
              <a:rPr lang="ar-SA" dirty="0">
                <a:cs typeface="B Titr" panose="00000700000000000000" pitchFamily="2" charset="-78"/>
              </a:rPr>
              <a:t>من به شما عرض بکنم -همچنان که بارها </a:t>
            </a:r>
            <a:r>
              <a:rPr lang="ar-SA" dirty="0" smtClean="0">
                <a:cs typeface="B Titr" panose="00000700000000000000" pitchFamily="2" charset="-78"/>
              </a:rPr>
              <a:t>گفته‌ایم-</a:t>
            </a:r>
            <a:endParaRPr lang="fa-IR" dirty="0" smtClean="0">
              <a:cs typeface="B Titr" panose="00000700000000000000" pitchFamily="2" charset="-78"/>
            </a:endParaRPr>
          </a:p>
          <a:p>
            <a:pPr algn="ctr" rtl="1">
              <a:lnSpc>
                <a:spcPct val="150000"/>
              </a:lnSpc>
            </a:pPr>
            <a:r>
              <a:rPr lang="ar-SA" dirty="0" smtClean="0">
                <a:cs typeface="B Titr" panose="00000700000000000000" pitchFamily="2" charset="-78"/>
              </a:rPr>
              <a:t> </a:t>
            </a:r>
            <a:r>
              <a:rPr lang="ar-SA" sz="2800" dirty="0">
                <a:solidFill>
                  <a:srgbClr val="00B050"/>
                </a:solidFill>
                <a:cs typeface="B Titr" panose="00000700000000000000" pitchFamily="2" charset="-78"/>
              </a:rPr>
              <a:t>به فضل الهی فردای این کشور بسیار بسیار بهتر از امروزِ ما خواهد بود؛ به توفیق الهی و ان‌شاءالله</a:t>
            </a:r>
            <a:r>
              <a:rPr lang="en-US" sz="2800" dirty="0">
                <a:solidFill>
                  <a:srgbClr val="00B050"/>
                </a:solidFill>
                <a:cs typeface="B Titr" panose="00000700000000000000" pitchFamily="2" charset="-78"/>
              </a:rPr>
              <a:t>.</a:t>
            </a:r>
            <a:br>
              <a:rPr lang="en-US" sz="2800" dirty="0">
                <a:solidFill>
                  <a:srgbClr val="00B050"/>
                </a:solidFill>
                <a:cs typeface="B Titr" panose="00000700000000000000" pitchFamily="2" charset="-78"/>
              </a:rPr>
            </a:br>
            <a:r>
              <a:rPr lang="en-US" dirty="0">
                <a:cs typeface="B Titr" panose="00000700000000000000" pitchFamily="2" charset="-78"/>
              </a:rPr>
              <a:t/>
            </a:r>
            <a:br>
              <a:rPr lang="en-US" dirty="0">
                <a:cs typeface="B Titr" panose="00000700000000000000" pitchFamily="2" charset="-78"/>
              </a:rPr>
            </a:br>
            <a:endParaRPr lang="en-US" dirty="0">
              <a:cs typeface="B Titr" panose="00000700000000000000" pitchFamily="2" charset="-78"/>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8713" y="4547517"/>
            <a:ext cx="1428750" cy="1781175"/>
          </a:xfrm>
          <a:prstGeom prst="rect">
            <a:avLst/>
          </a:prstGeom>
        </p:spPr>
      </p:pic>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3143247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99" y="286603"/>
            <a:ext cx="11338560" cy="1450757"/>
          </a:xfrm>
        </p:spPr>
        <p:txBody>
          <a:bodyPr>
            <a:normAutofit/>
          </a:bodyPr>
          <a:lstStyle/>
          <a:p>
            <a:pPr algn="r" rtl="1">
              <a:lnSpc>
                <a:spcPct val="150000"/>
              </a:lnSpc>
            </a:pPr>
            <a:r>
              <a:rPr lang="ar-SA" sz="2800" dirty="0">
                <a:solidFill>
                  <a:srgbClr val="0070C0"/>
                </a:solidFill>
                <a:cs typeface="B Titr" panose="00000700000000000000" pitchFamily="2" charset="-78"/>
              </a:rPr>
              <a:t>مطلبی را که امروز من آماده کرده‌ام تا با شما برادران عزیز و خواهران عزیز در میان بگذارم، چهار موضوع </a:t>
            </a:r>
            <a:r>
              <a:rPr lang="ar-SA" sz="2800" dirty="0" smtClean="0">
                <a:solidFill>
                  <a:srgbClr val="0070C0"/>
                </a:solidFill>
                <a:cs typeface="B Titr" panose="00000700000000000000" pitchFamily="2" charset="-78"/>
              </a:rPr>
              <a:t>است</a:t>
            </a:r>
            <a:r>
              <a:rPr lang="fa-IR" sz="2800" dirty="0" smtClean="0">
                <a:solidFill>
                  <a:srgbClr val="0070C0"/>
                </a:solidFill>
                <a:cs typeface="B Titr" panose="00000700000000000000" pitchFamily="2" charset="-78"/>
              </a:rPr>
              <a:t>.</a:t>
            </a:r>
            <a:r>
              <a:rPr lang="ar-SA" sz="2800" dirty="0" smtClean="0">
                <a:solidFill>
                  <a:srgbClr val="0070C0"/>
                </a:solidFill>
                <a:cs typeface="B Titr" panose="00000700000000000000" pitchFamily="2" charset="-78"/>
              </a:rPr>
              <a:t> </a:t>
            </a:r>
            <a:endParaRPr lang="en-US" sz="2800" dirty="0">
              <a:solidFill>
                <a:srgbClr val="0070C0"/>
              </a:solidFill>
              <a:cs typeface="B Titr" panose="00000700000000000000" pitchFamily="2" charset="-78"/>
            </a:endParaRPr>
          </a:p>
        </p:txBody>
      </p:sp>
      <p:sp>
        <p:nvSpPr>
          <p:cNvPr id="3" name="Content Placeholder 2"/>
          <p:cNvSpPr>
            <a:spLocks noGrp="1"/>
          </p:cNvSpPr>
          <p:nvPr>
            <p:ph idx="1"/>
          </p:nvPr>
        </p:nvSpPr>
        <p:spPr>
          <a:xfrm>
            <a:off x="1097280" y="1845734"/>
            <a:ext cx="10677378" cy="4023360"/>
          </a:xfrm>
        </p:spPr>
        <p:txBody>
          <a:bodyPr/>
          <a:lstStyle/>
          <a:p>
            <a:pPr algn="r" rtl="1">
              <a:lnSpc>
                <a:spcPct val="150000"/>
              </a:lnSpc>
            </a:pPr>
            <a:r>
              <a:rPr lang="fa-IR" dirty="0" smtClean="0">
                <a:cs typeface="B Titr" panose="00000700000000000000" pitchFamily="2" charset="-78"/>
              </a:rPr>
              <a:t>1-</a:t>
            </a:r>
            <a:r>
              <a:rPr lang="ar-SA" dirty="0">
                <a:cs typeface="B Titr" panose="00000700000000000000" pitchFamily="2" charset="-78"/>
              </a:rPr>
              <a:t>یک موضوع درباره‌ی سال جاری است یعنی همین سال </a:t>
            </a:r>
            <a:r>
              <a:rPr lang="fa-IR" dirty="0" smtClean="0">
                <a:cs typeface="B Titr" panose="00000700000000000000" pitchFamily="2" charset="-78"/>
              </a:rPr>
              <a:t>۱۳۹۸</a:t>
            </a:r>
          </a:p>
          <a:p>
            <a:pPr algn="r" rtl="1">
              <a:lnSpc>
                <a:spcPct val="150000"/>
              </a:lnSpc>
            </a:pPr>
            <a:r>
              <a:rPr lang="fa-IR" dirty="0" smtClean="0">
                <a:cs typeface="B Titr" panose="00000700000000000000" pitchFamily="2" charset="-78"/>
              </a:rPr>
              <a:t>2- </a:t>
            </a:r>
            <a:r>
              <a:rPr lang="ar-SA" dirty="0" smtClean="0">
                <a:cs typeface="B Titr" panose="00000700000000000000" pitchFamily="2" charset="-78"/>
              </a:rPr>
              <a:t>یک </a:t>
            </a:r>
            <a:r>
              <a:rPr lang="ar-SA" dirty="0">
                <a:cs typeface="B Titr" panose="00000700000000000000" pitchFamily="2" charset="-78"/>
              </a:rPr>
              <a:t>موضوع به مناسبت و درباره‌ی مسائل غرب و مسائل ما با دولتهای غربی </a:t>
            </a:r>
            <a:r>
              <a:rPr lang="ar-SA" dirty="0" smtClean="0">
                <a:cs typeface="B Titr" panose="00000700000000000000" pitchFamily="2" charset="-78"/>
              </a:rPr>
              <a:t>است</a:t>
            </a:r>
            <a:endParaRPr lang="fa-IR" dirty="0" smtClean="0">
              <a:cs typeface="B Titr" panose="00000700000000000000" pitchFamily="2" charset="-78"/>
            </a:endParaRPr>
          </a:p>
          <a:p>
            <a:pPr algn="r" rtl="1">
              <a:lnSpc>
                <a:spcPct val="150000"/>
              </a:lnSpc>
            </a:pPr>
            <a:r>
              <a:rPr lang="fa-IR" dirty="0" smtClean="0">
                <a:cs typeface="B Titr" panose="00000700000000000000" pitchFamily="2" charset="-78"/>
              </a:rPr>
              <a:t>3- </a:t>
            </a:r>
            <a:r>
              <a:rPr lang="ar-SA" dirty="0" smtClean="0">
                <a:cs typeface="B Titr" panose="00000700000000000000" pitchFamily="2" charset="-78"/>
              </a:rPr>
              <a:t>موضوع </a:t>
            </a:r>
            <a:r>
              <a:rPr lang="ar-SA" dirty="0">
                <a:cs typeface="B Titr" panose="00000700000000000000" pitchFamily="2" charset="-78"/>
              </a:rPr>
              <a:t>سوّم درباره‌ی اقتصاد و </a:t>
            </a:r>
            <a:r>
              <a:rPr lang="ar-SA" u="sng" dirty="0">
                <a:cs typeface="B Titr" panose="00000700000000000000" pitchFamily="2" charset="-78"/>
                <a:hlinkClick r:id="rId2"/>
              </a:rPr>
              <a:t>شعار امسال</a:t>
            </a:r>
            <a:r>
              <a:rPr lang="en-US" dirty="0">
                <a:cs typeface="B Titr" panose="00000700000000000000" pitchFamily="2" charset="-78"/>
              </a:rPr>
              <a:t> </a:t>
            </a:r>
            <a:r>
              <a:rPr lang="ar-SA" dirty="0">
                <a:cs typeface="B Titr" panose="00000700000000000000" pitchFamily="2" charset="-78"/>
              </a:rPr>
              <a:t>است که عبارت باشد از شعار رونق </a:t>
            </a:r>
            <a:r>
              <a:rPr lang="ar-SA" dirty="0" smtClean="0">
                <a:cs typeface="B Titr" panose="00000700000000000000" pitchFamily="2" charset="-78"/>
              </a:rPr>
              <a:t>اقتصادی</a:t>
            </a:r>
            <a:endParaRPr lang="fa-IR" dirty="0" smtClean="0">
              <a:cs typeface="B Titr" panose="00000700000000000000" pitchFamily="2" charset="-78"/>
            </a:endParaRPr>
          </a:p>
          <a:p>
            <a:pPr algn="r" rtl="1">
              <a:lnSpc>
                <a:spcPct val="150000"/>
              </a:lnSpc>
            </a:pPr>
            <a:r>
              <a:rPr lang="fa-IR" dirty="0" smtClean="0">
                <a:cs typeface="B Titr" panose="00000700000000000000" pitchFamily="2" charset="-78"/>
              </a:rPr>
              <a:t>4-</a:t>
            </a:r>
            <a:r>
              <a:rPr lang="ar-SA" dirty="0" smtClean="0">
                <a:cs typeface="B Titr" panose="00000700000000000000" pitchFamily="2" charset="-78"/>
              </a:rPr>
              <a:t> </a:t>
            </a:r>
            <a:r>
              <a:rPr lang="ar-SA" dirty="0">
                <a:cs typeface="B Titr" panose="00000700000000000000" pitchFamily="2" charset="-78"/>
              </a:rPr>
              <a:t>موضوع آخر و چهارم، سخنی است با جوانان عزیزمان درباره‌ی مسائل کشور، مسائل آینده، و مسائل انقلاب</a:t>
            </a:r>
            <a:r>
              <a:rPr lang="en-US" dirty="0">
                <a:cs typeface="B Titr" panose="00000700000000000000" pitchFamily="2" charset="-78"/>
              </a:rPr>
              <a:t>.</a:t>
            </a:r>
          </a:p>
        </p:txBody>
      </p:sp>
    </p:spTree>
    <p:extLst>
      <p:ext uri="{BB962C8B-B14F-4D97-AF65-F5344CB8AC3E}">
        <p14:creationId xmlns:p14="http://schemas.microsoft.com/office/powerpoint/2010/main" val="1736999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14163"/>
          </a:xfrm>
        </p:spPr>
        <p:txBody>
          <a:bodyPr>
            <a:normAutofit/>
          </a:bodyPr>
          <a:lstStyle/>
          <a:p>
            <a:pPr algn="r" rtl="1"/>
            <a:r>
              <a:rPr lang="fa-IR" sz="4000" dirty="0" smtClean="0">
                <a:solidFill>
                  <a:srgbClr val="0070C0"/>
                </a:solidFill>
                <a:cs typeface="B Titr" panose="00000700000000000000" pitchFamily="2" charset="-78"/>
              </a:rPr>
              <a:t>موضوع اول:مسائل مربوط به سال 1398</a:t>
            </a:r>
            <a:endParaRPr lang="en-US" sz="4000" dirty="0">
              <a:solidFill>
                <a:srgbClr val="0070C0"/>
              </a:solidFill>
              <a:cs typeface="B Titr" panose="00000700000000000000" pitchFamily="2" charset="-78"/>
            </a:endParaRPr>
          </a:p>
        </p:txBody>
      </p:sp>
      <p:sp>
        <p:nvSpPr>
          <p:cNvPr id="3" name="Content Placeholder 2"/>
          <p:cNvSpPr>
            <a:spLocks noGrp="1"/>
          </p:cNvSpPr>
          <p:nvPr>
            <p:ph idx="1"/>
          </p:nvPr>
        </p:nvSpPr>
        <p:spPr>
          <a:xfrm>
            <a:off x="283335" y="2026038"/>
            <a:ext cx="11500834" cy="4023360"/>
          </a:xfrm>
        </p:spPr>
        <p:txBody>
          <a:bodyPr/>
          <a:lstStyle/>
          <a:p>
            <a:pPr algn="r" rtl="1"/>
            <a:r>
              <a:rPr lang="fa-IR" dirty="0" smtClean="0">
                <a:cs typeface="B Titr" panose="00000700000000000000" pitchFamily="2" charset="-78"/>
              </a:rPr>
              <a:t>بعضی ها گفته اند که سال 98 سال تهدیدهاست، من این را مطلقاً قبول ندارم. سال 98 سال فرصت ها و گشایش هاست.</a:t>
            </a:r>
          </a:p>
          <a:p>
            <a:pPr algn="r" rtl="1"/>
            <a:r>
              <a:rPr lang="fa-IR" dirty="0" smtClean="0">
                <a:cs typeface="B Titr" panose="00000700000000000000" pitchFamily="2" charset="-78"/>
              </a:rPr>
              <a:t>                                                                                                   </a:t>
            </a:r>
          </a:p>
          <a:p>
            <a:pPr algn="r" rtl="1"/>
            <a:r>
              <a:rPr lang="fa-IR" dirty="0">
                <a:cs typeface="B Titr" panose="00000700000000000000" pitchFamily="2" charset="-78"/>
              </a:rPr>
              <a:t> </a:t>
            </a:r>
            <a:r>
              <a:rPr lang="fa-IR" dirty="0" smtClean="0">
                <a:cs typeface="B Titr" panose="00000700000000000000" pitchFamily="2" charset="-78"/>
              </a:rPr>
              <a:t>                                                                                                                                                         </a:t>
            </a:r>
            <a:r>
              <a:rPr lang="fa-IR" dirty="0" smtClean="0">
                <a:solidFill>
                  <a:srgbClr val="7030A0"/>
                </a:solidFill>
                <a:cs typeface="B Titr" panose="00000700000000000000" pitchFamily="2" charset="-78"/>
              </a:rPr>
              <a:t>درونی:</a:t>
            </a:r>
            <a:r>
              <a:rPr lang="fa-IR" dirty="0" smtClean="0">
                <a:cs typeface="B Titr" panose="00000700000000000000" pitchFamily="2" charset="-78"/>
              </a:rPr>
              <a:t> ضعف ها و نقایص مدیریتی </a:t>
            </a:r>
            <a:endParaRPr lang="fa-IR" dirty="0">
              <a:cs typeface="B Titr" panose="00000700000000000000" pitchFamily="2" charset="-78"/>
            </a:endParaRPr>
          </a:p>
          <a:p>
            <a:pPr marL="0" indent="0" algn="r" rtl="1">
              <a:buNone/>
            </a:pPr>
            <a:r>
              <a:rPr lang="fa-IR" dirty="0" smtClean="0">
                <a:cs typeface="B Titr" panose="00000700000000000000" pitchFamily="2" charset="-78"/>
              </a:rPr>
              <a:t>مشکل عمده کشور در حال حاضر اقتصاد است. این مشکل دو دلیل دارد</a:t>
            </a:r>
          </a:p>
          <a:p>
            <a:pPr algn="r" rtl="1"/>
            <a:r>
              <a:rPr lang="fa-IR" dirty="0" smtClean="0">
                <a:cs typeface="B Titr" panose="00000700000000000000" pitchFamily="2" charset="-78"/>
              </a:rPr>
              <a:t>                                                                                                                                                          </a:t>
            </a:r>
            <a:r>
              <a:rPr lang="fa-IR" dirty="0" smtClean="0">
                <a:solidFill>
                  <a:srgbClr val="7030A0"/>
                </a:solidFill>
                <a:cs typeface="B Titr" panose="00000700000000000000" pitchFamily="2" charset="-78"/>
              </a:rPr>
              <a:t>بیرونی: </a:t>
            </a:r>
            <a:r>
              <a:rPr lang="fa-IR" dirty="0" smtClean="0">
                <a:cs typeface="B Titr" panose="00000700000000000000" pitchFamily="2" charset="-78"/>
              </a:rPr>
              <a:t>تحریم ها   </a:t>
            </a:r>
            <a:endParaRPr lang="fa-IR" dirty="0">
              <a:cs typeface="B Titr" panose="00000700000000000000" pitchFamily="2" charset="-78"/>
            </a:endParaRPr>
          </a:p>
          <a:p>
            <a:pPr algn="r" rtl="1"/>
            <a:r>
              <a:rPr lang="fa-IR" dirty="0" smtClean="0">
                <a:cs typeface="B Titr" panose="00000700000000000000" pitchFamily="2" charset="-78"/>
              </a:rPr>
              <a:t>                                                                                                        </a:t>
            </a:r>
          </a:p>
          <a:p>
            <a:pPr algn="ctr" rtl="1"/>
            <a:r>
              <a:rPr lang="fa-IR" sz="2800" dirty="0" smtClean="0">
                <a:solidFill>
                  <a:srgbClr val="00B050"/>
                </a:solidFill>
                <a:cs typeface="B Titr" panose="00000700000000000000" pitchFamily="2" charset="-78"/>
              </a:rPr>
              <a:t>هر دوی این تهدیدها می تواند تبدیل به فرصت شود.</a:t>
            </a:r>
            <a:endParaRPr lang="en-US" sz="2800" dirty="0">
              <a:solidFill>
                <a:srgbClr val="00B050"/>
              </a:solidFill>
              <a:cs typeface="B Titr" panose="00000700000000000000" pitchFamily="2" charset="-78"/>
            </a:endParaRPr>
          </a:p>
        </p:txBody>
      </p:sp>
      <p:cxnSp>
        <p:nvCxnSpPr>
          <p:cNvPr id="5" name="Straight Arrow Connector 4"/>
          <p:cNvCxnSpPr/>
          <p:nvPr/>
        </p:nvCxnSpPr>
        <p:spPr>
          <a:xfrm flipH="1" flipV="1">
            <a:off x="4211392" y="3155525"/>
            <a:ext cx="1275009" cy="3734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flipH="1">
            <a:off x="4211392" y="3543078"/>
            <a:ext cx="1275010" cy="483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922387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760298" cy="1027042"/>
          </a:xfrm>
        </p:spPr>
        <p:txBody>
          <a:bodyPr>
            <a:normAutofit/>
          </a:bodyPr>
          <a:lstStyle/>
          <a:p>
            <a:pPr algn="r" rtl="1"/>
            <a:r>
              <a:rPr lang="fa-IR" sz="3200" dirty="0" smtClean="0">
                <a:solidFill>
                  <a:srgbClr val="0070C0"/>
                </a:solidFill>
                <a:cs typeface="B Titr" panose="00000700000000000000" pitchFamily="2" charset="-78"/>
              </a:rPr>
              <a:t>موضوع </a:t>
            </a:r>
            <a:r>
              <a:rPr lang="fa-IR" sz="3200" dirty="0">
                <a:solidFill>
                  <a:srgbClr val="0070C0"/>
                </a:solidFill>
                <a:cs typeface="B Titr" panose="00000700000000000000" pitchFamily="2" charset="-78"/>
              </a:rPr>
              <a:t>اول:مسائل مربوط به سال </a:t>
            </a:r>
            <a:r>
              <a:rPr lang="fa-IR" sz="3200" dirty="0" smtClean="0">
                <a:solidFill>
                  <a:srgbClr val="0070C0"/>
                </a:solidFill>
                <a:cs typeface="B Titr" panose="00000700000000000000" pitchFamily="2" charset="-78"/>
              </a:rPr>
              <a:t>1398</a:t>
            </a:r>
            <a:r>
              <a:rPr lang="fa-IR" sz="2800" dirty="0" smtClean="0">
                <a:solidFill>
                  <a:srgbClr val="C00000"/>
                </a:solidFill>
                <a:cs typeface="B Titr" panose="00000700000000000000" pitchFamily="2" charset="-78"/>
              </a:rPr>
              <a:t>- تبدیل </a:t>
            </a:r>
            <a:r>
              <a:rPr lang="fa-IR" sz="2800" dirty="0">
                <a:solidFill>
                  <a:srgbClr val="C00000"/>
                </a:solidFill>
                <a:cs typeface="B Titr" panose="00000700000000000000" pitchFamily="2" charset="-78"/>
              </a:rPr>
              <a:t>تهدیدها به فرصت</a:t>
            </a:r>
            <a:endParaRPr lang="en-US" sz="2800" dirty="0">
              <a:solidFill>
                <a:srgbClr val="C00000"/>
              </a:solidFill>
              <a:cs typeface="B Titr" panose="00000700000000000000" pitchFamily="2" charset="-78"/>
            </a:endParaRPr>
          </a:p>
        </p:txBody>
      </p:sp>
      <p:sp>
        <p:nvSpPr>
          <p:cNvPr id="3" name="Content Placeholder 2"/>
          <p:cNvSpPr>
            <a:spLocks noGrp="1"/>
          </p:cNvSpPr>
          <p:nvPr>
            <p:ph idx="1"/>
          </p:nvPr>
        </p:nvSpPr>
        <p:spPr>
          <a:xfrm>
            <a:off x="244699" y="1987402"/>
            <a:ext cx="11612879" cy="4023360"/>
          </a:xfrm>
        </p:spPr>
        <p:txBody>
          <a:bodyPr>
            <a:normAutofit fontScale="92500"/>
          </a:bodyPr>
          <a:lstStyle/>
          <a:p>
            <a:pPr algn="r" rtl="1">
              <a:lnSpc>
                <a:spcPct val="150000"/>
              </a:lnSpc>
            </a:pPr>
            <a:r>
              <a:rPr lang="fa-IR" dirty="0" smtClean="0">
                <a:solidFill>
                  <a:srgbClr val="C00000"/>
                </a:solidFill>
                <a:cs typeface="B Titr" panose="00000700000000000000" pitchFamily="2" charset="-78"/>
              </a:rPr>
              <a:t>1- ضعف ها و نقایص مدیریتی: </a:t>
            </a:r>
            <a:r>
              <a:rPr lang="fa-IR" dirty="0" smtClean="0">
                <a:cs typeface="B Titr" panose="00000700000000000000" pitchFamily="2" charset="-78"/>
              </a:rPr>
              <a:t>مشاهده ی ضعف ها و نقص های مدیریتی می تواند برای ما تجربه های گران بهایی برای آینده و برای مدیریت سال های بعد کشور به وجود بیاورد.</a:t>
            </a:r>
          </a:p>
          <a:p>
            <a:pPr algn="r" rtl="1">
              <a:lnSpc>
                <a:spcPct val="150000"/>
              </a:lnSpc>
            </a:pPr>
            <a:r>
              <a:rPr lang="fa-IR" dirty="0" smtClean="0">
                <a:solidFill>
                  <a:srgbClr val="C00000"/>
                </a:solidFill>
                <a:cs typeface="B Titr" panose="00000700000000000000" pitchFamily="2" charset="-78"/>
              </a:rPr>
              <a:t>2- تحریم ها: </a:t>
            </a:r>
            <a:r>
              <a:rPr lang="fa-IR" dirty="0" smtClean="0">
                <a:cs typeface="B Titr" panose="00000700000000000000" pitchFamily="2" charset="-78"/>
              </a:rPr>
              <a:t>تجربه نشان داده کشورهایی که از منابع طبیعی مثل نفت برخوردار هستند هر وقت درآمدهایشان از ناحیه ی این منابع کاهش یابد به فکر اجرای اصلاحات اقتصادی می افتند.</a:t>
            </a:r>
          </a:p>
          <a:p>
            <a:pPr algn="r" rtl="1">
              <a:lnSpc>
                <a:spcPct val="150000"/>
              </a:lnSpc>
            </a:pPr>
            <a:r>
              <a:rPr lang="fa-IR" dirty="0" smtClean="0">
                <a:solidFill>
                  <a:srgbClr val="C00000"/>
                </a:solidFill>
                <a:cs typeface="B Titr" panose="00000700000000000000" pitchFamily="2" charset="-78"/>
              </a:rPr>
              <a:t>بزرگترین مشکل کشور ما اقتصاد نفتی </a:t>
            </a:r>
            <a:r>
              <a:rPr lang="fa-IR" dirty="0" smtClean="0">
                <a:cs typeface="B Titr" panose="00000700000000000000" pitchFamily="2" charset="-78"/>
              </a:rPr>
              <a:t>است و تحریم ها می تواند ما را از این مشکل نجات دهد. (مثال دفاع مقدس و توان دفاعی کشور)</a:t>
            </a:r>
          </a:p>
          <a:p>
            <a:pPr algn="r" rtl="1">
              <a:lnSpc>
                <a:spcPct val="150000"/>
              </a:lnSpc>
            </a:pPr>
            <a:r>
              <a:rPr lang="fa-IR" dirty="0" smtClean="0">
                <a:cs typeface="B Titr" panose="00000700000000000000" pitchFamily="2" charset="-78"/>
              </a:rPr>
              <a:t>از تحریم و تحریم کنندگان نباید بنالیم بلکه </a:t>
            </a:r>
            <a:r>
              <a:rPr lang="fa-IR" dirty="0" smtClean="0">
                <a:solidFill>
                  <a:srgbClr val="C00000"/>
                </a:solidFill>
                <a:cs typeface="B Titr" panose="00000700000000000000" pitchFamily="2" charset="-78"/>
              </a:rPr>
              <a:t>باید راه های مقابله با تحریم را بررسی کنیم</a:t>
            </a:r>
            <a:r>
              <a:rPr lang="fa-IR" dirty="0" smtClean="0">
                <a:cs typeface="B Titr" panose="00000700000000000000" pitchFamily="2" charset="-78"/>
              </a:rPr>
              <a:t>.</a:t>
            </a:r>
          </a:p>
          <a:p>
            <a:pPr algn="r" rtl="1">
              <a:lnSpc>
                <a:spcPct val="150000"/>
              </a:lnSpc>
            </a:pPr>
            <a:r>
              <a:rPr lang="fa-IR" dirty="0" smtClean="0">
                <a:cs typeface="B Titr" panose="00000700000000000000" pitchFamily="2" charset="-78"/>
              </a:rPr>
              <a:t>امروز همه قبول کرده اند که دشمن در حال جنگ اقتصادی با ماست. باید </a:t>
            </a:r>
            <a:r>
              <a:rPr lang="fa-IR" dirty="0" smtClean="0">
                <a:solidFill>
                  <a:srgbClr val="C00000"/>
                </a:solidFill>
                <a:cs typeface="B Titr" panose="00000700000000000000" pitchFamily="2" charset="-78"/>
              </a:rPr>
              <a:t>علاوه بر شکست دشمن، بازدارندگی ایجاد کنیم</a:t>
            </a:r>
            <a:r>
              <a:rPr lang="fa-IR" sz="1700" dirty="0" smtClean="0">
                <a:cs typeface="B Titr" panose="00000700000000000000" pitchFamily="2" charset="-78"/>
              </a:rPr>
              <a:t>.(مثال توان دفاعی)</a:t>
            </a:r>
            <a:endParaRPr lang="en-US" sz="1700" dirty="0">
              <a:cs typeface="B Titr" panose="00000700000000000000" pitchFamily="2" charset="-7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1013324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962648"/>
          </a:xfrm>
        </p:spPr>
        <p:txBody>
          <a:bodyPr>
            <a:normAutofit/>
          </a:bodyPr>
          <a:lstStyle/>
          <a:p>
            <a:pPr algn="r" rtl="1"/>
            <a:r>
              <a:rPr lang="fa-IR" sz="3200" dirty="0" smtClean="0">
                <a:solidFill>
                  <a:srgbClr val="0070C0"/>
                </a:solidFill>
                <a:cs typeface="B Titr" panose="00000700000000000000" pitchFamily="2" charset="-78"/>
              </a:rPr>
              <a:t>موضوع دوم:</a:t>
            </a:r>
            <a:r>
              <a:rPr lang="ar-SA" sz="3200" dirty="0">
                <a:solidFill>
                  <a:srgbClr val="0070C0"/>
                </a:solidFill>
                <a:cs typeface="B Titr" panose="00000700000000000000" pitchFamily="2" charset="-78"/>
              </a:rPr>
              <a:t>مسئله‌ی مواجهه‌ی با قدرتها و دولتهای غربی </a:t>
            </a:r>
            <a:endParaRPr lang="en-US" sz="3200" dirty="0">
              <a:solidFill>
                <a:srgbClr val="0070C0"/>
              </a:solidFill>
              <a:cs typeface="B Titr" panose="00000700000000000000" pitchFamily="2" charset="-78"/>
            </a:endParaRPr>
          </a:p>
        </p:txBody>
      </p:sp>
      <p:sp>
        <p:nvSpPr>
          <p:cNvPr id="3" name="Content Placeholder 2"/>
          <p:cNvSpPr>
            <a:spLocks noGrp="1"/>
          </p:cNvSpPr>
          <p:nvPr>
            <p:ph idx="1"/>
          </p:nvPr>
        </p:nvSpPr>
        <p:spPr>
          <a:xfrm>
            <a:off x="386366" y="1845734"/>
            <a:ext cx="11384924" cy="4023360"/>
          </a:xfrm>
        </p:spPr>
        <p:txBody>
          <a:bodyPr>
            <a:normAutofit fontScale="92500"/>
          </a:bodyPr>
          <a:lstStyle/>
          <a:p>
            <a:pPr algn="r" rtl="1">
              <a:lnSpc>
                <a:spcPct val="150000"/>
              </a:lnSpc>
            </a:pPr>
            <a:r>
              <a:rPr lang="fa-IR" dirty="0" smtClean="0">
                <a:cs typeface="B Titr" panose="00000700000000000000" pitchFamily="2" charset="-78"/>
              </a:rPr>
              <a:t>1- برای اینکه به قدرت بازدارندگی اقتصادی برسیم باید به کلی از کمک و همراهی غربی ها چشم بپوشیم و منتظر آنها نباید باشیم.</a:t>
            </a:r>
          </a:p>
          <a:p>
            <a:pPr algn="r" rtl="1">
              <a:lnSpc>
                <a:spcPct val="150000"/>
              </a:lnSpc>
            </a:pPr>
            <a:r>
              <a:rPr lang="fa-IR" dirty="0" smtClean="0">
                <a:cs typeface="B Titr" panose="00000700000000000000" pitchFamily="2" charset="-78"/>
              </a:rPr>
              <a:t>2- آنجایی که می بینید غربی ها به یک دولتی، به یک کشوری کمک می کنند در حقیقت برای خودشان دارند کار می کنند. بله غربی ها به پهلوی کمک می کردند ولی در واقع کمک به فروش سلاح خودشان بود، کمک به تسلط بی قید و شرط شان بر نفت کشور بود.</a:t>
            </a:r>
          </a:p>
          <a:p>
            <a:pPr algn="r" rtl="1">
              <a:lnSpc>
                <a:spcPct val="150000"/>
              </a:lnSpc>
            </a:pPr>
            <a:r>
              <a:rPr lang="fa-IR" dirty="0" smtClean="0">
                <a:cs typeface="B Titr" panose="00000700000000000000" pitchFamily="2" charset="-78"/>
              </a:rPr>
              <a:t>3- غربی ها فقط با ما هم اینطور نیستند بلکه با هر کشوری که زورشان برسد همین طورند.</a:t>
            </a:r>
          </a:p>
          <a:p>
            <a:pPr algn="r" rtl="1">
              <a:lnSpc>
                <a:spcPct val="150000"/>
              </a:lnSpc>
            </a:pPr>
            <a:r>
              <a:rPr lang="fa-IR" dirty="0" smtClean="0">
                <a:cs typeface="B Titr" panose="00000700000000000000" pitchFamily="2" charset="-78"/>
              </a:rPr>
              <a:t>4- شرارت طبیعت قدرت های غربی است. آمریکا و اروپا هم ندارد. مخصوص این شخصی هم که حالا در رأس دولت آمریکاست نیست. کنگره آمریکا در همین دو سال اخیر 96 و 97 حدود 226 طرح و لایحه علیه جمهوری اسلامی یا تصویب کرده اند یا ارائه داده اند.</a:t>
            </a:r>
            <a:endParaRPr lang="en-US" dirty="0">
              <a:cs typeface="B Titr" panose="00000700000000000000" pitchFamily="2" charset="-7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1060109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661132" cy="924011"/>
          </a:xfrm>
        </p:spPr>
        <p:txBody>
          <a:bodyPr>
            <a:normAutofit/>
          </a:bodyPr>
          <a:lstStyle/>
          <a:p>
            <a:pPr algn="r" rtl="1"/>
            <a:r>
              <a:rPr lang="fa-IR" sz="3600" dirty="0">
                <a:solidFill>
                  <a:srgbClr val="0070C0"/>
                </a:solidFill>
                <a:cs typeface="B Titr" panose="00000700000000000000" pitchFamily="2" charset="-78"/>
              </a:rPr>
              <a:t>موضوع دوم:</a:t>
            </a:r>
            <a:r>
              <a:rPr lang="ar-SA" sz="3600" dirty="0">
                <a:solidFill>
                  <a:srgbClr val="0070C0"/>
                </a:solidFill>
                <a:cs typeface="B Titr" panose="00000700000000000000" pitchFamily="2" charset="-78"/>
              </a:rPr>
              <a:t>مسئله‌ی مواجهه‌ی با قدرتها و دولتهای غربی </a:t>
            </a:r>
            <a:endParaRPr lang="en-US" sz="3600" dirty="0"/>
          </a:p>
        </p:txBody>
      </p:sp>
      <p:sp>
        <p:nvSpPr>
          <p:cNvPr id="3" name="Content Placeholder 2"/>
          <p:cNvSpPr>
            <a:spLocks noGrp="1"/>
          </p:cNvSpPr>
          <p:nvPr>
            <p:ph idx="1"/>
          </p:nvPr>
        </p:nvSpPr>
        <p:spPr>
          <a:xfrm>
            <a:off x="257577" y="1845733"/>
            <a:ext cx="11603865" cy="4361883"/>
          </a:xfrm>
        </p:spPr>
        <p:txBody>
          <a:bodyPr>
            <a:normAutofit fontScale="70000" lnSpcReduction="20000"/>
          </a:bodyPr>
          <a:lstStyle/>
          <a:p>
            <a:pPr algn="r" rtl="1">
              <a:lnSpc>
                <a:spcPct val="160000"/>
              </a:lnSpc>
            </a:pPr>
            <a:r>
              <a:rPr lang="fa-IR" dirty="0" smtClean="0">
                <a:cs typeface="B Titr" panose="00000700000000000000" pitchFamily="2" charset="-78"/>
              </a:rPr>
              <a:t>5- تقی زاده های امروزمی خواهند غرب را بزک کنند و افکار، اندیشه ها، لغات و سبک زندگی غربی را ترویج کنند.(مثل سند 2030)</a:t>
            </a:r>
          </a:p>
          <a:p>
            <a:pPr algn="r" rtl="1">
              <a:lnSpc>
                <a:spcPct val="160000"/>
              </a:lnSpc>
            </a:pPr>
            <a:r>
              <a:rPr lang="ar-SA" dirty="0">
                <a:cs typeface="B Titr" panose="00000700000000000000" pitchFamily="2" charset="-78"/>
              </a:rPr>
              <a:t>البتّه امروز به توفیق الهی </a:t>
            </a:r>
            <a:r>
              <a:rPr lang="ar-SA" u="sng" dirty="0">
                <a:cs typeface="B Titr" panose="00000700000000000000" pitchFamily="2" charset="-78"/>
                <a:hlinkClick r:id="rId2"/>
              </a:rPr>
              <a:t>جوانهای مؤمن</a:t>
            </a:r>
            <a:r>
              <a:rPr lang="en-US" dirty="0">
                <a:cs typeface="B Titr" panose="00000700000000000000" pitchFamily="2" charset="-78"/>
              </a:rPr>
              <a:t> </a:t>
            </a:r>
            <a:r>
              <a:rPr lang="ar-SA" dirty="0">
                <a:cs typeface="B Titr" panose="00000700000000000000" pitchFamily="2" charset="-78"/>
              </a:rPr>
              <a:t>ما و مردم انقلابی ما نخواهند گذاشت این تقی‌زاده‌ها حرفشان به کرسی بنشیند</a:t>
            </a:r>
            <a:r>
              <a:rPr lang="en-US" dirty="0">
                <a:cs typeface="B Titr" panose="00000700000000000000" pitchFamily="2" charset="-78"/>
              </a:rPr>
              <a:t>.</a:t>
            </a:r>
            <a:endParaRPr lang="fa-IR" dirty="0" smtClean="0">
              <a:cs typeface="B Titr" panose="00000700000000000000" pitchFamily="2" charset="-78"/>
            </a:endParaRPr>
          </a:p>
          <a:p>
            <a:pPr algn="r" rtl="1">
              <a:lnSpc>
                <a:spcPct val="160000"/>
              </a:lnSpc>
            </a:pPr>
            <a:r>
              <a:rPr lang="fa-IR" dirty="0" smtClean="0">
                <a:cs typeface="B Titr" panose="00000700000000000000" pitchFamily="2" charset="-78"/>
              </a:rPr>
              <a:t>6- این حرف ها به معنی قطع رابطه با غرب نیست. ارتباط اشکال ندارد، دنباله روی اشکال دارد، اعتماد اشکال دارد.</a:t>
            </a:r>
          </a:p>
          <a:p>
            <a:pPr algn="r" rtl="1">
              <a:lnSpc>
                <a:spcPct val="160000"/>
              </a:lnSpc>
            </a:pPr>
            <a:r>
              <a:rPr lang="ar-SA" dirty="0">
                <a:cs typeface="B Titr" panose="00000700000000000000" pitchFamily="2" charset="-78"/>
              </a:rPr>
              <a:t>البتّه امروز خوشبختانه مسئولین دولتی ما به این نتیجه رسیده‌اند که با غربی‌ها نمیشود درست در یک مسیر حرکت کرد؛ این را احساس کرده‌اند؛ </a:t>
            </a:r>
            <a:r>
              <a:rPr lang="ar-SA" dirty="0">
                <a:solidFill>
                  <a:srgbClr val="C00000"/>
                </a:solidFill>
                <a:cs typeface="B Titr" panose="00000700000000000000" pitchFamily="2" charset="-78"/>
              </a:rPr>
              <a:t>شاید</a:t>
            </a:r>
            <a:r>
              <a:rPr lang="ar-SA" dirty="0">
                <a:cs typeface="B Titr" panose="00000700000000000000" pitchFamily="2" charset="-78"/>
              </a:rPr>
              <a:t> در آینده ان‌شاءالله رفتارها و برخوردها -بر اثر این فهم جدیدی که در مسئله پیدا شده- تفاوت پیدا کند</a:t>
            </a:r>
            <a:r>
              <a:rPr lang="en-US" dirty="0">
                <a:cs typeface="B Titr" panose="00000700000000000000" pitchFamily="2" charset="-78"/>
              </a:rPr>
              <a:t>.</a:t>
            </a:r>
            <a:endParaRPr lang="fa-IR" dirty="0" smtClean="0">
              <a:cs typeface="B Titr" panose="00000700000000000000" pitchFamily="2" charset="-78"/>
            </a:endParaRPr>
          </a:p>
          <a:p>
            <a:pPr algn="r" rtl="1">
              <a:lnSpc>
                <a:spcPct val="160000"/>
              </a:lnSpc>
            </a:pPr>
            <a:r>
              <a:rPr lang="fa-IR" dirty="0" smtClean="0">
                <a:cs typeface="B Titr" panose="00000700000000000000" pitchFamily="2" charset="-78"/>
              </a:rPr>
              <a:t>7- دو گرایش در مورد غرب هست که هر دو غلط است:</a:t>
            </a:r>
          </a:p>
          <a:p>
            <a:pPr algn="r" rtl="1">
              <a:lnSpc>
                <a:spcPct val="160000"/>
              </a:lnSpc>
            </a:pPr>
            <a:r>
              <a:rPr lang="fa-IR" dirty="0" smtClean="0">
                <a:solidFill>
                  <a:srgbClr val="C00000"/>
                </a:solidFill>
                <a:cs typeface="B Titr" panose="00000700000000000000" pitchFamily="2" charset="-78"/>
              </a:rPr>
              <a:t>الف- تحجر و تعصب بی جا </a:t>
            </a:r>
            <a:r>
              <a:rPr lang="fa-IR" dirty="0" smtClean="0">
                <a:cs typeface="B Titr" panose="00000700000000000000" pitchFamily="2" charset="-78"/>
              </a:rPr>
              <a:t>و ندیدن مثبت ها و نقاط قوت غرب. مثل رشد علمی</a:t>
            </a:r>
          </a:p>
          <a:p>
            <a:pPr algn="r" rtl="1">
              <a:lnSpc>
                <a:spcPct val="160000"/>
              </a:lnSpc>
            </a:pPr>
            <a:r>
              <a:rPr lang="fa-IR" dirty="0" smtClean="0">
                <a:cs typeface="B Titr" panose="00000700000000000000" pitchFamily="2" charset="-78"/>
              </a:rPr>
              <a:t>هرکس که بیشتر از ما بلد است ما شاگردی میکنیم حرفی نداریم منتها سعی مان باید این باشد که همیشه شاگرد نمانیم.</a:t>
            </a:r>
          </a:p>
          <a:p>
            <a:pPr algn="r" rtl="1">
              <a:lnSpc>
                <a:spcPct val="160000"/>
              </a:lnSpc>
            </a:pPr>
            <a:r>
              <a:rPr lang="fa-IR" dirty="0" smtClean="0">
                <a:solidFill>
                  <a:srgbClr val="C00000"/>
                </a:solidFill>
                <a:cs typeface="B Titr" panose="00000700000000000000" pitchFamily="2" charset="-78"/>
              </a:rPr>
              <a:t>ب- غربزدگی: </a:t>
            </a:r>
            <a:r>
              <a:rPr lang="ar-SA" dirty="0" smtClean="0">
                <a:cs typeface="B Titr" panose="00000700000000000000" pitchFamily="2" charset="-78"/>
              </a:rPr>
              <a:t>امروز </a:t>
            </a:r>
            <a:r>
              <a:rPr lang="ar-SA" dirty="0">
                <a:cs typeface="B Titr" panose="00000700000000000000" pitchFamily="2" charset="-78"/>
              </a:rPr>
              <a:t>مسئله‌ی غرب‌زدگی مسئله‌ی مهمّی است؛ باید فراموش نکنیم آن </a:t>
            </a:r>
            <a:r>
              <a:rPr lang="ar-SA" dirty="0" smtClean="0">
                <a:cs typeface="B Titr" panose="00000700000000000000" pitchFamily="2" charset="-78"/>
              </a:rPr>
              <a:t>را</a:t>
            </a:r>
            <a:r>
              <a:rPr lang="fa-IR" dirty="0" smtClean="0">
                <a:cs typeface="B Titr" panose="00000700000000000000" pitchFamily="2" charset="-78"/>
              </a:rPr>
              <a:t>.</a:t>
            </a:r>
            <a:endParaRPr lang="en-US" dirty="0">
              <a:cs typeface="B Titr" panose="00000700000000000000" pitchFamily="2" charset="-78"/>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16622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59617"/>
          </a:xfrm>
        </p:spPr>
        <p:txBody>
          <a:bodyPr>
            <a:normAutofit/>
          </a:bodyPr>
          <a:lstStyle/>
          <a:p>
            <a:pPr algn="r" rtl="1"/>
            <a:r>
              <a:rPr lang="fa-IR" sz="4000" dirty="0" smtClean="0">
                <a:solidFill>
                  <a:srgbClr val="0070C0"/>
                </a:solidFill>
                <a:cs typeface="B Titr" panose="00000700000000000000" pitchFamily="2" charset="-78"/>
              </a:rPr>
              <a:t>موضوع سوم:مسأله اقتصاد و شعار سال</a:t>
            </a:r>
            <a:endParaRPr lang="en-US" sz="4000" dirty="0">
              <a:solidFill>
                <a:srgbClr val="0070C0"/>
              </a:solidFill>
              <a:cs typeface="B Titr" panose="00000700000000000000" pitchFamily="2" charset="-78"/>
            </a:endParaRPr>
          </a:p>
        </p:txBody>
      </p:sp>
      <p:sp>
        <p:nvSpPr>
          <p:cNvPr id="3" name="Content Placeholder 2"/>
          <p:cNvSpPr>
            <a:spLocks noGrp="1"/>
          </p:cNvSpPr>
          <p:nvPr>
            <p:ph idx="1"/>
          </p:nvPr>
        </p:nvSpPr>
        <p:spPr>
          <a:xfrm>
            <a:off x="311669" y="2026039"/>
            <a:ext cx="11629622" cy="4023360"/>
          </a:xfrm>
        </p:spPr>
        <p:txBody>
          <a:bodyPr>
            <a:normAutofit lnSpcReduction="10000"/>
          </a:bodyPr>
          <a:lstStyle/>
          <a:p>
            <a:pPr algn="r" rtl="1"/>
            <a:r>
              <a:rPr lang="fa-IR" sz="2800" dirty="0" smtClean="0">
                <a:cs typeface="B Titr" panose="00000700000000000000" pitchFamily="2" charset="-78"/>
              </a:rPr>
              <a:t>برای شکوفایی اقتصاد کشور به کار </a:t>
            </a:r>
            <a:r>
              <a:rPr lang="fa-IR" sz="2800" dirty="0" smtClean="0">
                <a:solidFill>
                  <a:srgbClr val="00B050"/>
                </a:solidFill>
                <a:cs typeface="B Titr" panose="00000700000000000000" pitchFamily="2" charset="-78"/>
              </a:rPr>
              <a:t>مجاهدانه</a:t>
            </a:r>
            <a:r>
              <a:rPr lang="fa-IR" sz="2800" dirty="0" smtClean="0">
                <a:cs typeface="B Titr" panose="00000700000000000000" pitchFamily="2" charset="-78"/>
              </a:rPr>
              <a:t> و </a:t>
            </a:r>
            <a:r>
              <a:rPr lang="fa-IR" sz="2800" dirty="0" smtClean="0">
                <a:solidFill>
                  <a:srgbClr val="00B050"/>
                </a:solidFill>
                <a:cs typeface="B Titr" panose="00000700000000000000" pitchFamily="2" charset="-78"/>
              </a:rPr>
              <a:t>عالمانه</a:t>
            </a:r>
            <a:r>
              <a:rPr lang="fa-IR" sz="2800" dirty="0" smtClean="0">
                <a:cs typeface="B Titr" panose="00000700000000000000" pitchFamily="2" charset="-78"/>
              </a:rPr>
              <a:t> نیاز داریم.  </a:t>
            </a:r>
          </a:p>
          <a:p>
            <a:pPr algn="r" rtl="1"/>
            <a:endParaRPr lang="fa-IR" dirty="0">
              <a:cs typeface="B Titr" panose="00000700000000000000" pitchFamily="2" charset="-78"/>
            </a:endParaRPr>
          </a:p>
          <a:p>
            <a:pPr algn="r" rtl="1"/>
            <a:r>
              <a:rPr lang="fa-IR" dirty="0" smtClean="0">
                <a:cs typeface="B Titr" panose="00000700000000000000" pitchFamily="2" charset="-78"/>
              </a:rPr>
              <a:t>                                                                                                                                                              کار </a:t>
            </a:r>
            <a:r>
              <a:rPr lang="fa-IR" dirty="0">
                <a:cs typeface="B Titr" panose="00000700000000000000" pitchFamily="2" charset="-78"/>
              </a:rPr>
              <a:t>خستگی ناپذیر: </a:t>
            </a:r>
            <a:r>
              <a:rPr lang="fa-IR" sz="1400" dirty="0">
                <a:cs typeface="B Titr" panose="00000700000000000000" pitchFamily="2" charset="-78"/>
              </a:rPr>
              <a:t>دوری از </a:t>
            </a:r>
            <a:r>
              <a:rPr lang="fa-IR" sz="1400" dirty="0" smtClean="0">
                <a:cs typeface="B Titr" panose="00000700000000000000" pitchFamily="2" charset="-78"/>
              </a:rPr>
              <a:t>تنبلی </a:t>
            </a:r>
            <a:r>
              <a:rPr lang="fa-IR" sz="1400" dirty="0">
                <a:cs typeface="B Titr" panose="00000700000000000000" pitchFamily="2" charset="-78"/>
              </a:rPr>
              <a:t>و کم انگیزگی </a:t>
            </a:r>
            <a:endParaRPr lang="fa-IR" dirty="0" smtClean="0">
              <a:cs typeface="B Titr" panose="00000700000000000000" pitchFamily="2" charset="-78"/>
            </a:endParaRPr>
          </a:p>
          <a:p>
            <a:pPr algn="r" rtl="1"/>
            <a:r>
              <a:rPr lang="fa-IR" dirty="0" smtClean="0">
                <a:cs typeface="B Titr" panose="00000700000000000000" pitchFamily="2" charset="-78"/>
              </a:rPr>
              <a:t>کار مجاهدانه یعنی: </a:t>
            </a:r>
            <a:r>
              <a:rPr lang="fa-IR" dirty="0">
                <a:cs typeface="B Titr" panose="00000700000000000000" pitchFamily="2" charset="-78"/>
              </a:rPr>
              <a:t>باید مدیریت جهادی بر اقتصاد کشور احاطه داشته باشد.</a:t>
            </a:r>
          </a:p>
          <a:p>
            <a:pPr algn="r" rtl="1"/>
            <a:r>
              <a:rPr lang="fa-IR" dirty="0" smtClean="0">
                <a:cs typeface="B Titr" panose="00000700000000000000" pitchFamily="2" charset="-78"/>
              </a:rPr>
              <a:t>                                                                                                                                                                 مخلصانه: </a:t>
            </a:r>
            <a:r>
              <a:rPr lang="fa-IR" sz="1600" dirty="0" smtClean="0">
                <a:cs typeface="B Titr" panose="00000700000000000000" pitchFamily="2" charset="-78"/>
              </a:rPr>
              <a:t>برای خدا و خدمت به خلق خدا</a:t>
            </a:r>
            <a:endParaRPr lang="fa-IR" dirty="0" smtClean="0">
              <a:cs typeface="B Titr" panose="00000700000000000000" pitchFamily="2" charset="-78"/>
            </a:endParaRPr>
          </a:p>
          <a:p>
            <a:pPr algn="r" rtl="1"/>
            <a:r>
              <a:rPr lang="fa-IR" dirty="0" smtClean="0">
                <a:cs typeface="B Titr" panose="00000700000000000000" pitchFamily="2" charset="-78"/>
              </a:rPr>
              <a:t>                                                                                                            </a:t>
            </a:r>
          </a:p>
          <a:p>
            <a:pPr algn="r" rtl="1"/>
            <a:r>
              <a:rPr lang="fa-IR" dirty="0">
                <a:cs typeface="B Titr" panose="00000700000000000000" pitchFamily="2" charset="-78"/>
              </a:rPr>
              <a:t> </a:t>
            </a:r>
            <a:r>
              <a:rPr lang="fa-IR" dirty="0" smtClean="0">
                <a:cs typeface="B Titr" panose="00000700000000000000" pitchFamily="2" charset="-78"/>
              </a:rPr>
              <a:t>                                                                                                           استفاده از ظرفیت های عظیم نیروی انسانی و منابع طبیعی</a:t>
            </a:r>
            <a:endParaRPr lang="fa-IR" dirty="0">
              <a:cs typeface="B Titr" panose="00000700000000000000" pitchFamily="2" charset="-78"/>
            </a:endParaRPr>
          </a:p>
          <a:p>
            <a:pPr algn="r" rtl="1"/>
            <a:r>
              <a:rPr lang="fa-IR" dirty="0" smtClean="0">
                <a:cs typeface="B Titr" panose="00000700000000000000" pitchFamily="2" charset="-78"/>
              </a:rPr>
              <a:t>کارعالمانه: یعنی بر اساس موازین علمی باشد.</a:t>
            </a:r>
          </a:p>
          <a:p>
            <a:pPr algn="r" rtl="1"/>
            <a:r>
              <a:rPr lang="fa-IR" dirty="0">
                <a:cs typeface="B Titr" panose="00000700000000000000" pitchFamily="2" charset="-78"/>
              </a:rPr>
              <a:t> </a:t>
            </a:r>
            <a:r>
              <a:rPr lang="fa-IR" dirty="0" smtClean="0">
                <a:cs typeface="B Titr" panose="00000700000000000000" pitchFamily="2" charset="-78"/>
              </a:rPr>
              <a:t>                                                                                                             هدایت نقدینگی به سمت تولید</a:t>
            </a:r>
            <a:endParaRPr lang="en-US" dirty="0">
              <a:cs typeface="B Titr" panose="00000700000000000000" pitchFamily="2" charset="-78"/>
            </a:endParaRPr>
          </a:p>
        </p:txBody>
      </p:sp>
      <p:sp>
        <p:nvSpPr>
          <p:cNvPr id="4" name="Up Arrow 3"/>
          <p:cNvSpPr/>
          <p:nvPr/>
        </p:nvSpPr>
        <p:spPr>
          <a:xfrm rot="17506491" flipH="1">
            <a:off x="4496089" y="2762541"/>
            <a:ext cx="312699" cy="11464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Up Arrow 4"/>
          <p:cNvSpPr/>
          <p:nvPr/>
        </p:nvSpPr>
        <p:spPr>
          <a:xfrm rot="15240857" flipH="1">
            <a:off x="4405660" y="3230567"/>
            <a:ext cx="343946" cy="120470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Up Arrow 7"/>
          <p:cNvSpPr/>
          <p:nvPr/>
        </p:nvSpPr>
        <p:spPr>
          <a:xfrm rot="17506491" flipH="1">
            <a:off x="7056839" y="4447529"/>
            <a:ext cx="312699" cy="11464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Up Arrow 8"/>
          <p:cNvSpPr/>
          <p:nvPr/>
        </p:nvSpPr>
        <p:spPr>
          <a:xfrm rot="15143465" flipH="1">
            <a:off x="7036757" y="4947123"/>
            <a:ext cx="312699" cy="11464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1157037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27042"/>
          </a:xfrm>
        </p:spPr>
        <p:txBody>
          <a:bodyPr/>
          <a:lstStyle/>
          <a:p>
            <a:pPr algn="r" rtl="1"/>
            <a:r>
              <a:rPr lang="fa-IR" dirty="0">
                <a:solidFill>
                  <a:srgbClr val="0070C0"/>
                </a:solidFill>
                <a:cs typeface="B Titr" panose="00000700000000000000" pitchFamily="2" charset="-78"/>
              </a:rPr>
              <a:t>موضوع سوم:مسأله اقتصاد و شعار سال</a:t>
            </a:r>
            <a:endParaRPr lang="en-US" dirty="0"/>
          </a:p>
        </p:txBody>
      </p:sp>
      <p:sp>
        <p:nvSpPr>
          <p:cNvPr id="3" name="Content Placeholder 2"/>
          <p:cNvSpPr>
            <a:spLocks noGrp="1"/>
          </p:cNvSpPr>
          <p:nvPr>
            <p:ph idx="1"/>
          </p:nvPr>
        </p:nvSpPr>
        <p:spPr>
          <a:xfrm>
            <a:off x="399245" y="1931830"/>
            <a:ext cx="11269013" cy="3937263"/>
          </a:xfrm>
        </p:spPr>
        <p:txBody>
          <a:bodyPr>
            <a:normAutofit lnSpcReduction="10000"/>
          </a:bodyPr>
          <a:lstStyle/>
          <a:p>
            <a:pPr algn="r" rtl="1"/>
            <a:r>
              <a:rPr lang="fa-IR" dirty="0" smtClean="0">
                <a:cs typeface="B Titr" panose="00000700000000000000" pitchFamily="2" charset="-78"/>
              </a:rPr>
              <a:t>                                                ایجاد اشتغال</a:t>
            </a:r>
          </a:p>
          <a:p>
            <a:pPr algn="r" rtl="1"/>
            <a:r>
              <a:rPr lang="fa-IR" dirty="0" smtClean="0">
                <a:cs typeface="B Titr" panose="00000700000000000000" pitchFamily="2" charset="-78"/>
              </a:rPr>
              <a:t>                                               کاهش تورم</a:t>
            </a:r>
            <a:endParaRPr lang="fa-IR" dirty="0">
              <a:cs typeface="B Titr" panose="00000700000000000000" pitchFamily="2" charset="-78"/>
            </a:endParaRPr>
          </a:p>
          <a:p>
            <a:pPr marL="0" indent="0" algn="r" rtl="1">
              <a:buNone/>
            </a:pPr>
            <a:r>
              <a:rPr lang="fa-IR" dirty="0" smtClean="0">
                <a:solidFill>
                  <a:srgbClr val="00B050"/>
                </a:solidFill>
                <a:cs typeface="B Titr" panose="00000700000000000000" pitchFamily="2" charset="-78"/>
              </a:rPr>
              <a:t>  اثرات رونق تولید                </a:t>
            </a:r>
            <a:r>
              <a:rPr lang="fa-IR" dirty="0" smtClean="0">
                <a:cs typeface="B Titr" panose="00000700000000000000" pitchFamily="2" charset="-78"/>
              </a:rPr>
              <a:t>توازن بودجه (عدم کسری بودجه)</a:t>
            </a:r>
          </a:p>
          <a:p>
            <a:pPr marL="0" indent="0" algn="r" rtl="1">
              <a:buNone/>
            </a:pPr>
            <a:r>
              <a:rPr lang="fa-IR" dirty="0">
                <a:cs typeface="B Titr" panose="00000700000000000000" pitchFamily="2" charset="-78"/>
              </a:rPr>
              <a:t> </a:t>
            </a:r>
            <a:r>
              <a:rPr lang="fa-IR" dirty="0" smtClean="0">
                <a:cs typeface="B Titr" panose="00000700000000000000" pitchFamily="2" charset="-78"/>
              </a:rPr>
              <a:t>                                               بالا رفتن ارزش پول ملی</a:t>
            </a:r>
          </a:p>
          <a:p>
            <a:pPr marL="0" indent="0" algn="r" rtl="1">
              <a:buNone/>
            </a:pPr>
            <a:r>
              <a:rPr lang="fa-IR" dirty="0">
                <a:cs typeface="B Titr" panose="00000700000000000000" pitchFamily="2" charset="-78"/>
              </a:rPr>
              <a:t> </a:t>
            </a:r>
            <a:r>
              <a:rPr lang="fa-IR" dirty="0" smtClean="0">
                <a:cs typeface="B Titr" panose="00000700000000000000" pitchFamily="2" charset="-78"/>
              </a:rPr>
              <a:t>                                               جلوگیری از خروج ارز از کشور و...</a:t>
            </a:r>
          </a:p>
          <a:p>
            <a:pPr marL="0" indent="0" algn="r" rtl="1">
              <a:buNone/>
            </a:pPr>
            <a:r>
              <a:rPr lang="fa-IR" dirty="0" smtClean="0">
                <a:cs typeface="B Titr" panose="00000700000000000000" pitchFamily="2" charset="-78"/>
              </a:rPr>
              <a:t>تولید در حوزه های مختلف صنعتی، کشاورزی، دامداری، صنایع دستی، صنایع خانگی، صنایع دانش بنیان و...</a:t>
            </a:r>
          </a:p>
          <a:p>
            <a:pPr marL="0" indent="0" algn="r" rtl="1">
              <a:buNone/>
            </a:pPr>
            <a:r>
              <a:rPr lang="fa-IR" dirty="0" smtClean="0">
                <a:cs typeface="B Titr" panose="00000700000000000000" pitchFamily="2" charset="-78"/>
              </a:rPr>
              <a:t>                                                                  کنترل واردات بی رویه</a:t>
            </a:r>
            <a:endParaRPr lang="fa-IR" dirty="0">
              <a:cs typeface="B Titr" panose="00000700000000000000" pitchFamily="2" charset="-78"/>
            </a:endParaRPr>
          </a:p>
          <a:p>
            <a:pPr marL="0" indent="0" algn="r" rtl="1">
              <a:buNone/>
            </a:pPr>
            <a:r>
              <a:rPr lang="fa-IR" dirty="0" smtClean="0">
                <a:cs typeface="B Titr" panose="00000700000000000000" pitchFamily="2" charset="-78"/>
              </a:rPr>
              <a:t> </a:t>
            </a:r>
            <a:r>
              <a:rPr lang="fa-IR" dirty="0" smtClean="0">
                <a:solidFill>
                  <a:srgbClr val="00B050"/>
                </a:solidFill>
                <a:cs typeface="B Titr" panose="00000700000000000000" pitchFamily="2" charset="-78"/>
              </a:rPr>
              <a:t>شرط تحقق رونق تولید </a:t>
            </a:r>
          </a:p>
          <a:p>
            <a:pPr marL="0" indent="0" algn="r" rtl="1">
              <a:buNone/>
            </a:pPr>
            <a:r>
              <a:rPr lang="fa-IR" dirty="0">
                <a:cs typeface="B Titr" panose="00000700000000000000" pitchFamily="2" charset="-78"/>
              </a:rPr>
              <a:t> </a:t>
            </a:r>
            <a:r>
              <a:rPr lang="fa-IR" dirty="0" smtClean="0">
                <a:cs typeface="B Titr" panose="00000700000000000000" pitchFamily="2" charset="-78"/>
              </a:rPr>
              <a:t>                                                                 مبارزه با قاچاق کالا</a:t>
            </a:r>
            <a:endParaRPr lang="en-US" dirty="0">
              <a:cs typeface="B Titr" panose="00000700000000000000" pitchFamily="2" charset="-78"/>
            </a:endParaRPr>
          </a:p>
        </p:txBody>
      </p:sp>
      <p:sp>
        <p:nvSpPr>
          <p:cNvPr id="4" name="Right Brace 3"/>
          <p:cNvSpPr/>
          <p:nvPr/>
        </p:nvSpPr>
        <p:spPr>
          <a:xfrm>
            <a:off x="9388701" y="1983346"/>
            <a:ext cx="605307" cy="193183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 name="Straight Arrow Connector 5"/>
          <p:cNvCxnSpPr/>
          <p:nvPr/>
        </p:nvCxnSpPr>
        <p:spPr>
          <a:xfrm flipH="1" flipV="1">
            <a:off x="8532253" y="4724710"/>
            <a:ext cx="1107585" cy="3348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8532253" y="5077959"/>
            <a:ext cx="1107585" cy="356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1377430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872496"/>
          </a:xfrm>
        </p:spPr>
        <p:txBody>
          <a:bodyPr>
            <a:normAutofit/>
          </a:bodyPr>
          <a:lstStyle/>
          <a:p>
            <a:pPr algn="r" rtl="1"/>
            <a:r>
              <a:rPr lang="fa-IR" sz="4000" dirty="0" smtClean="0">
                <a:solidFill>
                  <a:srgbClr val="0070C0"/>
                </a:solidFill>
                <a:cs typeface="B Titr" panose="00000700000000000000" pitchFamily="2" charset="-78"/>
              </a:rPr>
              <a:t>موضوع چهارم: مطالبی خطاب به جوانان</a:t>
            </a:r>
            <a:endParaRPr lang="en-US" sz="4000" dirty="0">
              <a:solidFill>
                <a:srgbClr val="0070C0"/>
              </a:solidFill>
              <a:cs typeface="B Titr" panose="00000700000000000000" pitchFamily="2" charset="-78"/>
            </a:endParaRPr>
          </a:p>
        </p:txBody>
      </p:sp>
      <p:sp>
        <p:nvSpPr>
          <p:cNvPr id="3" name="Content Placeholder 2"/>
          <p:cNvSpPr>
            <a:spLocks noGrp="1"/>
          </p:cNvSpPr>
          <p:nvPr>
            <p:ph idx="1"/>
          </p:nvPr>
        </p:nvSpPr>
        <p:spPr>
          <a:xfrm>
            <a:off x="412124" y="2077554"/>
            <a:ext cx="11320529" cy="4023360"/>
          </a:xfrm>
        </p:spPr>
        <p:txBody>
          <a:bodyPr>
            <a:normAutofit lnSpcReduction="10000"/>
          </a:bodyPr>
          <a:lstStyle/>
          <a:p>
            <a:pPr algn="r" rtl="1">
              <a:lnSpc>
                <a:spcPct val="150000"/>
              </a:lnSpc>
            </a:pPr>
            <a:r>
              <a:rPr lang="fa-IR" dirty="0" smtClean="0">
                <a:solidFill>
                  <a:srgbClr val="00B050"/>
                </a:solidFill>
                <a:cs typeface="B Titr" panose="00000700000000000000" pitchFamily="2" charset="-78"/>
              </a:rPr>
              <a:t>علاج مشکلات کشور: </a:t>
            </a:r>
            <a:r>
              <a:rPr lang="fa-IR" dirty="0" smtClean="0">
                <a:cs typeface="B Titr" panose="00000700000000000000" pitchFamily="2" charset="-78"/>
              </a:rPr>
              <a:t>جوان ها باید شانه شان را زیر بار مسئولیت های دشوار کوچک و بزرگ بدهند.</a:t>
            </a:r>
          </a:p>
          <a:p>
            <a:pPr algn="r" rtl="1">
              <a:lnSpc>
                <a:spcPct val="150000"/>
              </a:lnSpc>
            </a:pPr>
            <a:r>
              <a:rPr lang="fa-IR" dirty="0" smtClean="0">
                <a:cs typeface="B Titr" panose="00000700000000000000" pitchFamily="2" charset="-78"/>
              </a:rPr>
              <a:t>باید در گام دوم انقلاب حرکت کشور را بر دوش جوان ها قرار دهیم.</a:t>
            </a:r>
          </a:p>
          <a:p>
            <a:pPr algn="r" rtl="1">
              <a:lnSpc>
                <a:spcPct val="150000"/>
              </a:lnSpc>
            </a:pPr>
            <a:r>
              <a:rPr lang="fa-IR" dirty="0" smtClean="0">
                <a:cs typeface="B Titr" panose="00000700000000000000" pitchFamily="2" charset="-78"/>
              </a:rPr>
              <a:t>جوان ها باید </a:t>
            </a:r>
            <a:r>
              <a:rPr lang="fa-IR" dirty="0" smtClean="0">
                <a:solidFill>
                  <a:srgbClr val="00B050"/>
                </a:solidFill>
                <a:cs typeface="B Titr" panose="00000700000000000000" pitchFamily="2" charset="-78"/>
              </a:rPr>
              <a:t>هزینه رسیدن به استقلال کامل و عزت ملی و رسیدن به جامعه اسلامی </a:t>
            </a:r>
            <a:r>
              <a:rPr lang="fa-IR" dirty="0" smtClean="0">
                <a:cs typeface="B Titr" panose="00000700000000000000" pitchFamily="2" charset="-78"/>
              </a:rPr>
              <a:t>را بپردازند تا نسل های بعد از دستاورد شما استفاده کنند. همانطور که یک روز جوانان این کشور هزینه مبارزه با طاغوت را دادند تا شما امروز در امنیت باشید.</a:t>
            </a:r>
          </a:p>
          <a:p>
            <a:pPr algn="r" rtl="1">
              <a:lnSpc>
                <a:spcPct val="150000"/>
              </a:lnSpc>
            </a:pPr>
            <a:r>
              <a:rPr lang="fa-IR" dirty="0" smtClean="0">
                <a:cs typeface="B Titr" panose="00000700000000000000" pitchFamily="2" charset="-78"/>
              </a:rPr>
              <a:t>                                                                        شناخت ظرفیت ها و مزیت ها و استفاده از آنها</a:t>
            </a:r>
          </a:p>
          <a:p>
            <a:pPr algn="r" rtl="1">
              <a:lnSpc>
                <a:spcPct val="150000"/>
              </a:lnSpc>
            </a:pPr>
            <a:r>
              <a:rPr lang="fa-IR" dirty="0" smtClean="0">
                <a:solidFill>
                  <a:srgbClr val="00B050"/>
                </a:solidFill>
                <a:cs typeface="B Titr" panose="00000700000000000000" pitchFamily="2" charset="-78"/>
              </a:rPr>
              <a:t>گام دوم انقلاب این است:</a:t>
            </a:r>
          </a:p>
          <a:p>
            <a:pPr algn="r" rtl="1">
              <a:lnSpc>
                <a:spcPct val="150000"/>
              </a:lnSpc>
            </a:pPr>
            <a:r>
              <a:rPr lang="fa-IR" dirty="0">
                <a:cs typeface="B Titr" panose="00000700000000000000" pitchFamily="2" charset="-78"/>
              </a:rPr>
              <a:t> </a:t>
            </a:r>
            <a:r>
              <a:rPr lang="fa-IR" dirty="0" smtClean="0">
                <a:cs typeface="B Titr" panose="00000700000000000000" pitchFamily="2" charset="-78"/>
              </a:rPr>
              <a:t>                                                                       شناخت فسادها و رخنه ها و کمبودها و مشکلات و سینه سپر کردن برای حل آنها</a:t>
            </a:r>
            <a:endParaRPr lang="fa-IR" dirty="0">
              <a:cs typeface="B Titr" panose="00000700000000000000" pitchFamily="2" charset="-78"/>
            </a:endParaRPr>
          </a:p>
        </p:txBody>
      </p:sp>
      <p:sp>
        <p:nvSpPr>
          <p:cNvPr id="5" name="Down Arrow 4"/>
          <p:cNvSpPr/>
          <p:nvPr/>
        </p:nvSpPr>
        <p:spPr>
          <a:xfrm rot="7069233">
            <a:off x="8608166" y="4217919"/>
            <a:ext cx="341741" cy="126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rot="4012268">
            <a:off x="8591570" y="4913757"/>
            <a:ext cx="341741" cy="12505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5795" t="4699" r="6240" b="25497"/>
          <a:stretch/>
        </p:blipFill>
        <p:spPr>
          <a:xfrm rot="20806244">
            <a:off x="-49633" y="71538"/>
            <a:ext cx="3127999" cy="1782662"/>
          </a:xfrm>
          <a:prstGeom prst="rect">
            <a:avLst/>
          </a:prstGeom>
          <a:ln>
            <a:noFill/>
          </a:ln>
          <a:effectLst>
            <a:softEdge rad="112500"/>
          </a:effectLst>
        </p:spPr>
      </p:pic>
    </p:spTree>
    <p:extLst>
      <p:ext uri="{BB962C8B-B14F-4D97-AF65-F5344CB8AC3E}">
        <p14:creationId xmlns:p14="http://schemas.microsoft.com/office/powerpoint/2010/main" val="2660060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209</TotalTime>
  <Words>1042</Words>
  <Application>Microsoft Office PowerPoint</Application>
  <PresentationFormat>Custom</PresentationFormat>
  <Paragraphs>74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Retrospect</vt:lpstr>
      <vt:lpstr>تبیین بیانات نوروزی  مقام معظم رهبری حضرت امام خامنه ای(مدظله العالی)</vt:lpstr>
      <vt:lpstr>مطلبی را که امروز من آماده کرده‌ام تا با شما برادران عزیز و خواهران عزیز در میان بگذارم، چهار موضوع است. </vt:lpstr>
      <vt:lpstr>موضوع اول:مسائل مربوط به سال 1398</vt:lpstr>
      <vt:lpstr>موضوع اول:مسائل مربوط به سال 1398- تبدیل تهدیدها به فرصت</vt:lpstr>
      <vt:lpstr>موضوع دوم:مسئله‌ی مواجهه‌ی با قدرتها و دولتهای غربی </vt:lpstr>
      <vt:lpstr>موضوع دوم:مسئله‌ی مواجهه‌ی با قدرتها و دولتهای غربی </vt:lpstr>
      <vt:lpstr>موضوع سوم:مسأله اقتصاد و شعار سال</vt:lpstr>
      <vt:lpstr>موضوع سوم:مسأله اقتصاد و شعار سال</vt:lpstr>
      <vt:lpstr>موضوع چهارم: مطالبی خطاب به جوانان</vt:lpstr>
      <vt:lpstr>موضوع چهارم: مطالبی خطاب به جوانان</vt:lpstr>
      <vt:lpstr>موضوع چهارم: مطالبی خطاب به جوانان</vt:lpstr>
      <vt:lpstr>موضوع چهارم: مطالبی خطاب به جوانان</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Karimi</cp:lastModifiedBy>
  <cp:revision>19</cp:revision>
  <dcterms:created xsi:type="dcterms:W3CDTF">2019-03-31T19:00:52Z</dcterms:created>
  <dcterms:modified xsi:type="dcterms:W3CDTF">2019-04-11T05:31:37Z</dcterms:modified>
</cp:coreProperties>
</file>