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5" r:id="rId2"/>
    <p:sldId id="336" r:id="rId3"/>
    <p:sldId id="410" r:id="rId4"/>
    <p:sldId id="348" r:id="rId5"/>
    <p:sldId id="349" r:id="rId6"/>
    <p:sldId id="390" r:id="rId7"/>
    <p:sldId id="391" r:id="rId8"/>
    <p:sldId id="411" r:id="rId9"/>
    <p:sldId id="350" r:id="rId10"/>
    <p:sldId id="351" r:id="rId11"/>
    <p:sldId id="365" r:id="rId12"/>
    <p:sldId id="366" r:id="rId13"/>
    <p:sldId id="352" r:id="rId14"/>
    <p:sldId id="400" r:id="rId15"/>
    <p:sldId id="401" r:id="rId16"/>
    <p:sldId id="402" r:id="rId17"/>
    <p:sldId id="403" r:id="rId18"/>
    <p:sldId id="405" r:id="rId19"/>
    <p:sldId id="406" r:id="rId20"/>
    <p:sldId id="407" r:id="rId21"/>
    <p:sldId id="408" r:id="rId22"/>
    <p:sldId id="409" r:id="rId23"/>
    <p:sldId id="315" r:id="rId24"/>
    <p:sldId id="344" r:id="rId25"/>
    <p:sldId id="341" r:id="rId26"/>
    <p:sldId id="342" r:id="rId27"/>
    <p:sldId id="339" r:id="rId28"/>
    <p:sldId id="340" r:id="rId29"/>
    <p:sldId id="345" r:id="rId30"/>
    <p:sldId id="346" r:id="rId31"/>
    <p:sldId id="414" r:id="rId32"/>
    <p:sldId id="338" r:id="rId33"/>
    <p:sldId id="364" r:id="rId34"/>
    <p:sldId id="361" r:id="rId35"/>
    <p:sldId id="362" r:id="rId36"/>
    <p:sldId id="363" r:id="rId37"/>
    <p:sldId id="415" r:id="rId38"/>
    <p:sldId id="353" r:id="rId39"/>
    <p:sldId id="354" r:id="rId40"/>
    <p:sldId id="355" r:id="rId41"/>
    <p:sldId id="389" r:id="rId42"/>
    <p:sldId id="387" r:id="rId43"/>
    <p:sldId id="3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6" d="100"/>
          <a:sy n="86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2827-F1A3-488C-AA2A-9DB26E435B2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A719-1BFF-4D13-9DCB-0CF88571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ink.ir/yYiN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ink.ir/oDceW" TargetMode="Externa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ink.ir/QATaB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plink.ir/u25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ink.ir/Nc77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ink.ir/2BFHa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link.ir/2Fn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ink.ir/8lqBj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link.ir/SC2g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plink.ir/7l2Uf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plink.ir/6vkb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s://plink.ir/VUOh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plink.ir/LSUA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plink.ir/fKF3j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s://plink.ir/cVmn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plink.ir/mVTx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ink.ir/Mz7d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link.ir/WRNj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ink.ir/YacHz" TargetMode="Externa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ink.ir/YacHz" TargetMode="Externa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link.ir/0nV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link.ir/c3fA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plink.ir/dej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8915400" cy="3276600"/>
          </a:xfrm>
        </p:spPr>
        <p:txBody>
          <a:bodyPr>
            <a:normAutofit fontScale="90000"/>
          </a:bodyPr>
          <a:lstStyle/>
          <a:p>
            <a:pPr rtl="1"/>
            <a:r>
              <a:rPr lang="fa-I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Homa" panose="00000400000000000000" pitchFamily="2" charset="-78"/>
              </a:rPr>
              <a:t>روایت افول موریانه وار امریکا</a:t>
            </a:r>
            <a:r>
              <a:rPr lang="fa-IR" sz="5400" dirty="0" smtClean="0">
                <a:cs typeface="B Homa" panose="00000400000000000000" pitchFamily="2" charset="-78"/>
              </a:rPr>
              <a:t/>
            </a:r>
            <a:br>
              <a:rPr lang="fa-IR" sz="5400" dirty="0" smtClean="0">
                <a:cs typeface="B Homa" panose="00000400000000000000" pitchFamily="2" charset="-78"/>
              </a:rPr>
            </a:br>
            <a:r>
              <a:rPr lang="fa-IR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حوزه </a:t>
            </a:r>
            <a:br>
              <a:rPr lang="fa-IR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بهداشت و سلامت</a:t>
            </a:r>
            <a:r>
              <a:rPr lang="fa-IR" sz="12800" dirty="0" smtClean="0">
                <a:solidFill>
                  <a:schemeClr val="accent3">
                    <a:lumMod val="50000"/>
                  </a:schemeClr>
                </a:solidFill>
                <a:cs typeface="B Homa" panose="00000400000000000000" pitchFamily="2" charset="-78"/>
              </a:rPr>
              <a:t> </a:t>
            </a:r>
            <a:r>
              <a:rPr lang="fa-IR" sz="4900" dirty="0" smtClean="0">
                <a:cs typeface="B Homa" panose="00000400000000000000" pitchFamily="2" charset="-78"/>
              </a:rPr>
              <a:t/>
            </a:r>
            <a:br>
              <a:rPr lang="fa-IR" sz="4900" dirty="0" smtClean="0">
                <a:cs typeface="B Homa" panose="00000400000000000000" pitchFamily="2" charset="-78"/>
              </a:rPr>
            </a:br>
            <a:r>
              <a:rPr lang="fa-IR" sz="4900" dirty="0" smtClean="0">
                <a:solidFill>
                  <a:schemeClr val="accent3">
                    <a:lumMod val="50000"/>
                  </a:schemeClr>
                </a:solidFill>
                <a:cs typeface="B Homa" panose="00000400000000000000" pitchFamily="2" charset="-78"/>
              </a:rPr>
              <a:t>براساس آمارهای بین المللی</a:t>
            </a:r>
            <a:endParaRPr lang="en-US" sz="5400" dirty="0">
              <a:solidFill>
                <a:schemeClr val="accent3">
                  <a:lumMod val="50000"/>
                </a:schemeClr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48491"/>
            <a:ext cx="9178636" cy="14859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3600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 b="1" cap="all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آمریکا منفی 20</a:t>
            </a:r>
            <a:endParaRPr lang="en-US" sz="3600" b="1" cap="all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en-US" sz="3600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33997" y="1524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cs typeface="B Hom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04696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96400" cy="68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8" y="152400"/>
            <a:ext cx="8229600" cy="685800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دارای چاق ترین مردم درمیان کشورهای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oecd</a:t>
            </a: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b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منبع:گزارش سازمان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oecd</a:t>
            </a: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سال2017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7" y="1066800"/>
            <a:ext cx="6608603" cy="58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8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9574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افزایش درصد چاقی</a:t>
            </a: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(بزرگسالان 15 تا 74 ساله)</a:t>
            </a:r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منبع:گزارش </a:t>
            </a: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سازمان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oecd</a:t>
            </a: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سال2017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82296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14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5"/>
            <a:ext cx="9123218" cy="68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103"/>
            <a:ext cx="9123218" cy="52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40915"/>
            <a:ext cx="8686800" cy="1439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افزایش درصد چاقی</a:t>
            </a: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(کودکان 3 تا 17 ساله)</a:t>
            </a:r>
          </a:p>
          <a:p>
            <a:pPr rtl="1"/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کشورهای امریکا،فرانسه،انگلیس</a:t>
            </a:r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منبع:گزارش سازمان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oecd</a:t>
            </a: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سال2017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4833" y="6482288"/>
            <a:ext cx="220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plink.ir/yYiNH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58838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5" y="0"/>
            <a:ext cx="9150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6" y="-28575"/>
            <a:ext cx="915092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67" y="113867"/>
            <a:ext cx="8686800" cy="976745"/>
          </a:xfrm>
        </p:spPr>
        <p:txBody>
          <a:bodyPr>
            <a:noAutofit/>
          </a:bodyPr>
          <a:lstStyle/>
          <a:p>
            <a:pPr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روند شیوع چاقی در بین بزرگسالان و کودکان در امریکا</a:t>
            </a:r>
            <a:b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 مرکز پیشگیری و کنترل بیماری ها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cdc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057400"/>
            <a:ext cx="9351818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3428" y="6465700"/>
            <a:ext cx="2320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plink.ir/oDceW</a:t>
            </a:r>
            <a:endParaRPr lang="fa-IR" dirty="0"/>
          </a:p>
          <a:p>
            <a:endParaRPr lang="en-US" dirty="0"/>
          </a:p>
        </p:txBody>
      </p:sp>
      <p:pic>
        <p:nvPicPr>
          <p:cNvPr id="9218" name="Picture 2" descr="https://plink.ir/oDceW/q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14" y="5365128"/>
            <a:ext cx="1079789" cy="10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62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fa-IR" sz="80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</a:t>
            </a:r>
            <a:endParaRPr lang="en-US" sz="80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1524000"/>
            <a:ext cx="924893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22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34"/>
            <a:ext cx="9144000" cy="944562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پنجم بیشترین سرطان </a:t>
            </a:r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(به نسبت جمعیت)</a:t>
            </a:r>
            <a:r>
              <a:rPr lang="fa-IR" sz="2000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                         </a:t>
            </a: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منبع:صندوق جهانی </a:t>
            </a:r>
            <a:r>
              <a:rPr lang="fa-IR" sz="2700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تحقیقات بین </a:t>
            </a: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المللی سرطان2018</a:t>
            </a:r>
            <a:endParaRPr lang="en-US" sz="2700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717597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74" y="662685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8176" y="6219179"/>
            <a:ext cx="2242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plink.ir/QATaB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0407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10491"/>
            <a:ext cx="5715000" cy="1184223"/>
          </a:xfrm>
        </p:spPr>
        <p:txBody>
          <a:bodyPr>
            <a:normAutofit fontScale="90000"/>
          </a:bodyPr>
          <a:lstStyle/>
          <a:p>
            <a:r>
              <a:rPr lang="fa-I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B Titr" panose="00000700000000000000" pitchFamily="2" charset="-78"/>
              </a:rPr>
              <a:t>چه کشورهایی در ابتلا به سرطان رکورددار هستند؟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" y="1600200"/>
            <a:ext cx="8960370" cy="5029200"/>
          </a:xfrm>
        </p:spPr>
        <p:txBody>
          <a:bodyPr>
            <a:normAutofit/>
          </a:bodyPr>
          <a:lstStyle/>
          <a:p>
            <a:pPr algn="justLow" rtl="1"/>
            <a:r>
              <a:rPr lang="fa-IR" b="1" dirty="0" smtClean="0">
                <a:cs typeface="B Nazanin" panose="00000400000000000000" pitchFamily="2" charset="-78"/>
              </a:rPr>
              <a:t>طبق آمار صندوق </a:t>
            </a:r>
            <a:r>
              <a:rPr lang="fa-IR" b="1" dirty="0">
                <a:cs typeface="B Nazanin" panose="00000400000000000000" pitchFamily="2" charset="-78"/>
              </a:rPr>
              <a:t>جهانی تحقیقات بین المللی </a:t>
            </a:r>
            <a:r>
              <a:rPr lang="fa-IR" b="1" dirty="0" smtClean="0">
                <a:cs typeface="B Nazanin" panose="00000400000000000000" pitchFamily="2" charset="-78"/>
              </a:rPr>
              <a:t>سرطان در سال2018 امریکا با نرخ 352/2 در هر 100 هزار نفر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پنجمین</a:t>
            </a:r>
            <a:r>
              <a:rPr lang="fa-IR" b="1" dirty="0" smtClean="0">
                <a:cs typeface="B Nazanin" panose="00000400000000000000" pitchFamily="2" charset="-78"/>
              </a:rPr>
              <a:t> کشور دنیا از نظر بیشترین سرطان به نسبت جمعیت می باشد.</a:t>
            </a:r>
          </a:p>
          <a:p>
            <a:pPr algn="justLow" rtl="1"/>
            <a:endParaRPr lang="fa-IR" sz="3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میان کشورهای پرسرطان دنیا، علاوه بر امریکا، نام کشورهای زیر دیده می شود: </a:t>
            </a:r>
          </a:p>
          <a:p>
            <a:pPr marL="0" indent="0" algn="r" rtl="1">
              <a:buNone/>
            </a:pPr>
            <a:endParaRPr lang="fa-IR" sz="1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استرالیا،نیوزلند،ایرلند،مجارستان،بلژیک،فرانسه،آلمان، دانمارک،نروژ،هلند،کانادا،انگلیس،کره جنوبی،هلند و سوئیس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" y="2286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1" y="5776146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6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406" y="4057410"/>
            <a:ext cx="3505200" cy="2114789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شانزدهم ابتلا به سرطان ریه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9335"/>
            <a:ext cx="4952999" cy="56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" y="79627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www.wcrf.org/sites/default/files/styles/third_width_img/public/Lung-cancer-report_0.jpg?itok=9umHi1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34" y="1696387"/>
            <a:ext cx="5136316" cy="218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 ریه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7174" name="Picture 6" descr="https://plink.ir/u2583/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93" y="5724914"/>
            <a:ext cx="1166813" cy="11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6406" y="6415790"/>
            <a:ext cx="2231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plink.ir/u2583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601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164858"/>
            <a:ext cx="3505200" cy="1781040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بیست و دوم ابتلا به سرطان سینه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</a:t>
            </a:r>
            <a:r>
              <a:rPr lang="fa-IR" sz="4800" dirty="0" smtClean="0">
                <a:cs typeface="B Titr" panose="00000700000000000000" pitchFamily="2" charset="-78"/>
              </a:rPr>
              <a:t> </a:t>
            </a:r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سینه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" y="924040"/>
            <a:ext cx="5106462" cy="58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plink.ir/Nc77F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89" y="5723805"/>
            <a:ext cx="1163144" cy="11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34633" y="6468070"/>
            <a:ext cx="2228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plink.ir/Nc77F</a:t>
            </a:r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41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91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13" y="2379759"/>
            <a:ext cx="3505200" cy="178104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بیستم ابتلا به سرطان مثانه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 مثانه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" y="986818"/>
            <a:ext cx="5365243" cy="58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s://plink.ir/2BFHa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23" y="5616471"/>
            <a:ext cx="1242777" cy="12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20590" y="6449929"/>
            <a:ext cx="2244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plink.ir/2BFHa</a:t>
            </a:r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69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811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فهرست موضوعات حوزه بهداشت و سلامت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5900"/>
            <a:ext cx="8610600" cy="5029200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اضطراب و استرس 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چاقی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سرطان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مرگ بر اثر سرطان ریه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مرگ بر اثر دیوانگی و آلزایمر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مرگ بر اثر پارکینسون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مرگ بر اثر بیماری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MS</a:t>
            </a:r>
            <a:endParaRPr lang="fa-I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سقط جنین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تولید محتوای مستهجن</a:t>
            </a:r>
          </a:p>
          <a:p>
            <a:pPr algn="r" rtl="1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ترافیک</a:t>
            </a:r>
          </a:p>
          <a:p>
            <a:pPr algn="r" rtl="1"/>
            <a:endParaRPr lang="fa-I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endParaRPr lang="fa-I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3200400" cy="148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04696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2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"/>
            <a:ext cx="9220200" cy="68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305" y="3886200"/>
            <a:ext cx="3505200" cy="178104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سیزدهم ابتلا به سرطان کلیه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 کلیه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1295400"/>
            <a:ext cx="5635052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www.wcrf.org/sites/default/files/styles/third_width_img/public/Kidney-cancer-report_0.jpg?itok=FFnjPb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18" y="1712626"/>
            <a:ext cx="3559345" cy="1968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s://plink.ir/2FnTr/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18" y="5630561"/>
            <a:ext cx="1243013" cy="1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71169" y="6424135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plink.ir/2FnTr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01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1"/>
            <a:ext cx="9192463" cy="71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304" y="2595782"/>
            <a:ext cx="3505200" cy="1781040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هشتم ابتلا به سرطان اندومتر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 اندومتر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425347" cy="40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s://plink.ir/8lqBj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62601"/>
            <a:ext cx="12953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93612" y="6384560"/>
            <a:ext cx="2112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plink.ir/8lqBj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25" y="5669374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9" y="-46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904938"/>
            <a:ext cx="3505200" cy="178104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Titr" panose="00000700000000000000" pitchFamily="2" charset="-78"/>
              </a:rPr>
              <a:t>امریکا رتبه هفدهم ابتلا به سرطان پوست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نسبت جمعیت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514600" cy="1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0344" y="79627"/>
            <a:ext cx="3505200" cy="133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سرطان پوست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" y="1295400"/>
            <a:ext cx="5574875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s://www.wcrf.org/sites/default/files/styles/third_width_img/public/Skin-cancer-report.jpg?itok=n-qdwtd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75" y="1905000"/>
            <a:ext cx="3554135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link.ir/SC2gj/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4957" y="6400800"/>
            <a:ext cx="2151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plink.ir/SC2gj</a:t>
            </a:r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97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52400"/>
            <a:ext cx="8839200" cy="1905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هجدهم مرگ براثر سرطان ریه</a:t>
            </a:r>
            <a:b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WHO</a:t>
            </a: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 2017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20 کشور با بیشترین نرخ مرگ براثر سرطان ریه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2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تعداد در هر 100 هزارنفر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13" y="2042862"/>
            <a:ext cx="3499139" cy="4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61" y="2404275"/>
            <a:ext cx="3499139" cy="384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83532" y="6290604"/>
            <a:ext cx="2146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plink.ir/7l2Uf</a:t>
            </a:r>
            <a:endParaRPr lang="fa-IR" dirty="0"/>
          </a:p>
          <a:p>
            <a:endParaRPr lang="en-US" dirty="0"/>
          </a:p>
        </p:txBody>
      </p:sp>
      <p:pic>
        <p:nvPicPr>
          <p:cNvPr id="3079" name="Picture 7" descr="https://plink.ir/7l2Uf/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1203613" cy="12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37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889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وضعیت جهانی مرگ بر اثر </a:t>
            </a: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سرطان ریه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43000"/>
            <a:ext cx="9372600" cy="557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17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228600"/>
            <a:ext cx="8839200" cy="1905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هشتم مرگ براثر دیوانگی و آلزایمر</a:t>
            </a:r>
            <a:b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WHO</a:t>
            </a: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 2017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10 کشور با بیشترین نرخ مرگ براثر دیوانگی </a:t>
            </a:r>
            <a:r>
              <a:rPr lang="fa-IR" sz="40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 آلزایمر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تعداد در هر 100 هزارنفر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77" y="2198111"/>
            <a:ext cx="3745923" cy="458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1800" y="6136076"/>
            <a:ext cx="220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plink.ir/6vkb1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22532" name="Picture 4" descr="https://plink.ir/6vkb1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774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2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وضعیت جهانی مرگ بر </a:t>
            </a:r>
            <a:r>
              <a:rPr lang="fa-IR" sz="40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اثر دیوانگی و آلزایمر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17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52400"/>
            <a:ext cx="8839200" cy="1905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سوم مرگ براثر  پارکینسون</a:t>
            </a:r>
            <a:b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WHO</a:t>
            </a: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 2017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10 کشور با بیشترین نرخ مرگ براثر پارکینسون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2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تعداد در هر 100 هزارنفر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786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95048" y="6006221"/>
            <a:ext cx="229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plink.ir/VUOhk</a:t>
            </a:r>
            <a:endParaRPr lang="fa-IR" dirty="0"/>
          </a:p>
          <a:p>
            <a:endParaRPr lang="en-US" dirty="0"/>
          </a:p>
        </p:txBody>
      </p:sp>
      <p:pic>
        <p:nvPicPr>
          <p:cNvPr id="24579" name="Picture 3" descr="https://plink.ir/VUOhk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774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2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وضعیت جهانی مرگ بر اثر پارکینسون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143001"/>
            <a:ext cx="9296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17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52400"/>
            <a:ext cx="8839200" cy="1905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هشتم مرگ براثر  بیماری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MS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WHO</a:t>
            </a: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سال 2017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10 کشور با بیشترین نرخ مرگ </a:t>
            </a:r>
            <a:r>
              <a:rPr lang="fa-IR" sz="40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براثر بیماری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MS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2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تعداد در هر 100 هزارنفر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886200" cy="46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6141637"/>
            <a:ext cx="2245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plink.ir/LSUAB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2050" name="Picture 2" descr="https://plink.ir/LSUAB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22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907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اضطراب و استرس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223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وضعیت جهانی مرگ بر اثر </a:t>
            </a: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بیماری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29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98" y="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سقط جنین</a:t>
            </a:r>
            <a:endParaRPr lang="en-US" sz="6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" y="1143000"/>
            <a:ext cx="9139003" cy="57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19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800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6246966"/>
            <a:ext cx="2109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plink.ir/fKF3j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5122" name="Picture 2" descr="https://plink.ir/fKF3j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438774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7" y="685800"/>
            <a:ext cx="8229600" cy="1752600"/>
          </a:xfrm>
        </p:spPr>
        <p:txBody>
          <a:bodyPr>
            <a:noAutofit/>
          </a:bodyPr>
          <a:lstStyle/>
          <a:p>
            <a:pPr rtl="1"/>
            <a:r>
              <a:rPr lang="fa-IR" sz="3200" dirty="0" smtClean="0">
                <a:cs typeface="B Titr" panose="00000700000000000000" pitchFamily="2" charset="-78"/>
              </a:rPr>
              <a:t>امریکا دومین کشور از نظر تعداد سقط جنین در سال</a:t>
            </a:r>
            <a:br>
              <a:rPr lang="fa-IR" sz="3200" dirty="0" smtClean="0">
                <a:cs typeface="B Titr" panose="00000700000000000000" pitchFamily="2" charset="-78"/>
              </a:rPr>
            </a:br>
            <a:r>
              <a:rPr lang="fa-IR" sz="3200" b="1" dirty="0" smtClean="0">
                <a:cs typeface="B Nazanin" panose="00000400000000000000" pitchFamily="2" charset="-78"/>
              </a:rPr>
              <a:t>منبع:موسسه</a:t>
            </a:r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en-US" sz="3200" b="1" dirty="0">
                <a:cs typeface="B Nazanin" panose="00000400000000000000" pitchFamily="2" charset="-78"/>
              </a:rPr>
              <a:t>Charlotte </a:t>
            </a:r>
            <a:r>
              <a:rPr lang="en-US" sz="3200" b="1" dirty="0" smtClean="0">
                <a:cs typeface="B Nazanin" panose="00000400000000000000" pitchFamily="2" charset="-78"/>
              </a:rPr>
              <a:t>Lozier</a:t>
            </a:r>
            <a:r>
              <a:rPr lang="fa-IR" sz="3200" b="1" dirty="0" smtClean="0">
                <a:cs typeface="B Nazanin" panose="00000400000000000000" pitchFamily="2" charset="-78"/>
              </a:rPr>
              <a:t> سال 2015</a:t>
            </a:r>
            <a:r>
              <a:rPr lang="en-US" sz="3200" u="sng" dirty="0"/>
              <a:t/>
            </a:r>
            <a:br>
              <a:rPr lang="en-US" sz="3200" u="sng" dirty="0"/>
            </a:b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840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4267200"/>
            <a:ext cx="8915400" cy="1706563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در ادامه بخشی از آمار و ارقام گزارش سایت </a:t>
            </a:r>
            <a:r>
              <a:rPr lang="en-US" b="1" dirty="0" smtClean="0">
                <a:cs typeface="B Nazanin" panose="00000400000000000000" pitchFamily="2" charset="-78"/>
              </a:rPr>
              <a:t>abort73.com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درمورد وضعیت اسفناک سقط جنین در امریکا خواهد آمد: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08"/>
            <a:ext cx="9144001" cy="40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6172200"/>
            <a:ext cx="228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plink.ir/cVmnX</a:t>
            </a:r>
            <a:endParaRPr lang="fa-IR" dirty="0"/>
          </a:p>
          <a:p>
            <a:endParaRPr lang="en-US" dirty="0"/>
          </a:p>
        </p:txBody>
      </p:sp>
      <p:pic>
        <p:nvPicPr>
          <p:cNvPr id="7172" name="Picture 4" descr="https://plink.ir/cVmnX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1"/>
            <a:ext cx="1332129" cy="13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6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دهمین کشوراز نظر نرخ سقط جنین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تنها 9 کشور جهان دارای نرخ سقط جنین بیشتری نسبت به ایالات متحده هستند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این کشورها عبارتند </a:t>
            </a:r>
            <a:r>
              <a:rPr lang="fa-IR" b="1" dirty="0">
                <a:cs typeface="B Nazanin" panose="00000400000000000000" pitchFamily="2" charset="-78"/>
              </a:rPr>
              <a:t>از</a:t>
            </a:r>
            <a:r>
              <a:rPr lang="fa-IR" b="1" dirty="0" smtClean="0">
                <a:cs typeface="B Nazanin" panose="00000400000000000000" pitchFamily="2" charset="-78"/>
              </a:rPr>
              <a:t>:  </a:t>
            </a:r>
            <a:r>
              <a:rPr lang="fa-IR" b="1" dirty="0">
                <a:cs typeface="B Nazanin" panose="00000400000000000000" pitchFamily="2" charset="-78"/>
              </a:rPr>
              <a:t>بلغارستان، کوبا، استونی، گرجستان، قزاقستان، رومانی، روسیه، سوئد و اوکراین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براساس </a:t>
            </a:r>
            <a:r>
              <a:rPr lang="fa-IR" b="1" dirty="0">
                <a:cs typeface="B Nazanin" panose="00000400000000000000" pitchFamily="2" charset="-78"/>
              </a:rPr>
              <a:t>آخرین اطلاعات </a:t>
            </a:r>
            <a:r>
              <a:rPr lang="fa-IR" b="1" dirty="0" smtClean="0">
                <a:cs typeface="B Nazanin" panose="00000400000000000000" pitchFamily="2" charset="-78"/>
              </a:rPr>
              <a:t>،حدود </a:t>
            </a:r>
            <a:r>
              <a:rPr lang="fa-IR" b="1" dirty="0">
                <a:cs typeface="B Nazanin" panose="00000400000000000000" pitchFamily="2" charset="-78"/>
              </a:rPr>
              <a:t>879،000 سقط جنین در ایالات متحده در سال 2017 صورت </a:t>
            </a:r>
            <a:r>
              <a:rPr lang="fa-IR" b="1" dirty="0" smtClean="0">
                <a:cs typeface="B Nazanin" panose="00000400000000000000" pitchFamily="2" charset="-78"/>
              </a:rPr>
              <a:t>گرفته است.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331068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5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در سال 2015، زنان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مجرد  86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٪ از تمام سقط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جنین ها را  به خود اختصاص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داده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اند.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میان زنان متاهل، 4 درصد حاملگی ها </a:t>
            </a:r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سقط جنین </a:t>
            </a:r>
            <a:r>
              <a:rPr lang="fa-IR" b="1" dirty="0" smtClean="0">
                <a:cs typeface="B Nazanin" panose="00000400000000000000" pitchFamily="2" charset="-78"/>
              </a:rPr>
              <a:t>ختم می شود، اما در </a:t>
            </a:r>
            <a:r>
              <a:rPr lang="fa-IR" b="1" dirty="0">
                <a:cs typeface="B Nazanin" panose="00000400000000000000" pitchFamily="2" charset="-78"/>
              </a:rPr>
              <a:t>میان زنان </a:t>
            </a:r>
            <a:r>
              <a:rPr lang="fa-IR" b="1" dirty="0" smtClean="0">
                <a:cs typeface="B Nazanin" panose="00000400000000000000" pitchFamily="2" charset="-78"/>
              </a:rPr>
              <a:t>مجرد ، </a:t>
            </a:r>
            <a:r>
              <a:rPr lang="fa-IR" b="1" dirty="0">
                <a:cs typeface="B Nazanin" panose="00000400000000000000" pitchFamily="2" charset="-78"/>
              </a:rPr>
              <a:t>27 درصد از حاملگی ها به سقط جنین </a:t>
            </a:r>
            <a:r>
              <a:rPr lang="fa-IR" b="1" dirty="0" smtClean="0">
                <a:cs typeface="B Nazanin" panose="00000400000000000000" pitchFamily="2" charset="-78"/>
              </a:rPr>
              <a:t>ختم می شود.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زنان در 20 سالگی اکثریت سقط جنین را در سال 2015 به خود اختصاص داده و دارای بالاترین میزان سقط جنین </a:t>
            </a:r>
            <a:r>
              <a:rPr lang="fa-IR" b="1" dirty="0" smtClean="0">
                <a:cs typeface="B Nazanin" panose="00000400000000000000" pitchFamily="2" charset="-78"/>
              </a:rPr>
              <a:t>بوده اند.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بیش از 10 درصد سقط جنین ها مربوط به زنان نوجوان و جوان زیر 20 سال می باشد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04696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2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997"/>
            <a:ext cx="9296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715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سال 2014 حدود 19 درصد از حاملگی های ایالات متحده (به استثنای سقط جنین های خودبخودی) به سقط جنین ختم شده است.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سال 2015، تقریبا 35٪ از </a:t>
            </a:r>
            <a:r>
              <a:rPr lang="fa-IR" b="1" dirty="0" smtClean="0">
                <a:cs typeface="B Nazanin" panose="00000400000000000000" pitchFamily="2" charset="-78"/>
              </a:rPr>
              <a:t>حاملگی </a:t>
            </a:r>
            <a:r>
              <a:rPr lang="fa-IR" b="1" dirty="0">
                <a:cs typeface="B Nazanin" panose="00000400000000000000" pitchFamily="2" charset="-78"/>
              </a:rPr>
              <a:t>ها در شهر نیویورک (به استثنای سقط خودبخودی) به سقط جنین </a:t>
            </a:r>
            <a:r>
              <a:rPr lang="fa-IR" b="1" dirty="0" smtClean="0">
                <a:cs typeface="B Nazanin" panose="00000400000000000000" pitchFamily="2" charset="-78"/>
              </a:rPr>
              <a:t>ختم شده است.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میان زنان سفید پوست، 10٪ از حاملگی ها و  در میان زنان سیاه پوست، 28 درصد از حاملگی ها به سقط جنین ختم می شود.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سال 2015، زنانی که در گذشته سقط جنین نکرده اند، 56 درصد از سقط جنین را تشکیل داده اند.</a:t>
            </a:r>
          </a:p>
          <a:p>
            <a:pPr algn="r" rtl="1"/>
            <a:endParaRPr lang="fa-IR" dirty="0"/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54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488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47" y="217356"/>
            <a:ext cx="8229600" cy="1143000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تولید محتوای مستهجن</a:t>
            </a:r>
            <a:endParaRPr lang="en-US" sz="48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www.mercatornet.com/images/made/images/new/brain-on-porn_640_380_c1_c_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05" y="1371599"/>
            <a:ext cx="9288905" cy="55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89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17182" cy="684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4478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اول تولید محتوای مستهجن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60 درصد </a:t>
            </a:r>
            <a:r>
              <a:rPr lang="fa-IR" sz="27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سایت های تولید محتوای مستهجن توسط امریکا پشتیبانی می شود</a:t>
            </a: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200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منبع:استاتیستا جمع آوری داده ها از 2011 تا 2013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114800" y="2895600"/>
            <a:ext cx="4648200" cy="3048000"/>
          </a:xfrm>
          <a:custGeom>
            <a:avLst/>
            <a:gdLst>
              <a:gd name="connsiteX0" fmla="*/ 3006436 w 4225636"/>
              <a:gd name="connsiteY0" fmla="*/ 13855 h 2964873"/>
              <a:gd name="connsiteX1" fmla="*/ 3006436 w 4225636"/>
              <a:gd name="connsiteY1" fmla="*/ 13855 h 2964873"/>
              <a:gd name="connsiteX2" fmla="*/ 3172691 w 4225636"/>
              <a:gd name="connsiteY2" fmla="*/ 0 h 2964873"/>
              <a:gd name="connsiteX3" fmla="*/ 3394364 w 4225636"/>
              <a:gd name="connsiteY3" fmla="*/ 27710 h 2964873"/>
              <a:gd name="connsiteX4" fmla="*/ 3574473 w 4225636"/>
              <a:gd name="connsiteY4" fmla="*/ 41564 h 2964873"/>
              <a:gd name="connsiteX5" fmla="*/ 3671455 w 4225636"/>
              <a:gd name="connsiteY5" fmla="*/ 96982 h 2964873"/>
              <a:gd name="connsiteX6" fmla="*/ 3713018 w 4225636"/>
              <a:gd name="connsiteY6" fmla="*/ 124691 h 2964873"/>
              <a:gd name="connsiteX7" fmla="*/ 3810000 w 4225636"/>
              <a:gd name="connsiteY7" fmla="*/ 152400 h 2964873"/>
              <a:gd name="connsiteX8" fmla="*/ 3865418 w 4225636"/>
              <a:gd name="connsiteY8" fmla="*/ 221673 h 2964873"/>
              <a:gd name="connsiteX9" fmla="*/ 3879273 w 4225636"/>
              <a:gd name="connsiteY9" fmla="*/ 263237 h 2964873"/>
              <a:gd name="connsiteX10" fmla="*/ 3920836 w 4225636"/>
              <a:gd name="connsiteY10" fmla="*/ 290946 h 2964873"/>
              <a:gd name="connsiteX11" fmla="*/ 3948545 w 4225636"/>
              <a:gd name="connsiteY11" fmla="*/ 360219 h 2964873"/>
              <a:gd name="connsiteX12" fmla="*/ 3962400 w 4225636"/>
              <a:gd name="connsiteY12" fmla="*/ 540328 h 2964873"/>
              <a:gd name="connsiteX13" fmla="*/ 3976255 w 4225636"/>
              <a:gd name="connsiteY13" fmla="*/ 665019 h 2964873"/>
              <a:gd name="connsiteX14" fmla="*/ 4003964 w 4225636"/>
              <a:gd name="connsiteY14" fmla="*/ 762000 h 2964873"/>
              <a:gd name="connsiteX15" fmla="*/ 4031673 w 4225636"/>
              <a:gd name="connsiteY15" fmla="*/ 858982 h 2964873"/>
              <a:gd name="connsiteX16" fmla="*/ 4045527 w 4225636"/>
              <a:gd name="connsiteY16" fmla="*/ 1066800 h 2964873"/>
              <a:gd name="connsiteX17" fmla="*/ 4059382 w 4225636"/>
              <a:gd name="connsiteY17" fmla="*/ 1136073 h 2964873"/>
              <a:gd name="connsiteX18" fmla="*/ 4073236 w 4225636"/>
              <a:gd name="connsiteY18" fmla="*/ 1288473 h 2964873"/>
              <a:gd name="connsiteX19" fmla="*/ 4087091 w 4225636"/>
              <a:gd name="connsiteY19" fmla="*/ 1343891 h 2964873"/>
              <a:gd name="connsiteX20" fmla="*/ 4100945 w 4225636"/>
              <a:gd name="connsiteY20" fmla="*/ 1413164 h 2964873"/>
              <a:gd name="connsiteX21" fmla="*/ 4128655 w 4225636"/>
              <a:gd name="connsiteY21" fmla="*/ 1524000 h 2964873"/>
              <a:gd name="connsiteX22" fmla="*/ 4142509 w 4225636"/>
              <a:gd name="connsiteY22" fmla="*/ 1648691 h 2964873"/>
              <a:gd name="connsiteX23" fmla="*/ 4170218 w 4225636"/>
              <a:gd name="connsiteY23" fmla="*/ 1717964 h 2964873"/>
              <a:gd name="connsiteX24" fmla="*/ 4184073 w 4225636"/>
              <a:gd name="connsiteY24" fmla="*/ 1773382 h 2964873"/>
              <a:gd name="connsiteX25" fmla="*/ 4197927 w 4225636"/>
              <a:gd name="connsiteY25" fmla="*/ 1814946 h 2964873"/>
              <a:gd name="connsiteX26" fmla="*/ 4225636 w 4225636"/>
              <a:gd name="connsiteY26" fmla="*/ 1967346 h 2964873"/>
              <a:gd name="connsiteX27" fmla="*/ 4211782 w 4225636"/>
              <a:gd name="connsiteY27" fmla="*/ 2535382 h 2964873"/>
              <a:gd name="connsiteX28" fmla="*/ 4184073 w 4225636"/>
              <a:gd name="connsiteY28" fmla="*/ 2618510 h 2964873"/>
              <a:gd name="connsiteX29" fmla="*/ 4170218 w 4225636"/>
              <a:gd name="connsiteY29" fmla="*/ 2660073 h 2964873"/>
              <a:gd name="connsiteX30" fmla="*/ 4142509 w 4225636"/>
              <a:gd name="connsiteY30" fmla="*/ 2701637 h 2964873"/>
              <a:gd name="connsiteX31" fmla="*/ 4100945 w 4225636"/>
              <a:gd name="connsiteY31" fmla="*/ 2784764 h 2964873"/>
              <a:gd name="connsiteX32" fmla="*/ 4073236 w 4225636"/>
              <a:gd name="connsiteY32" fmla="*/ 2867891 h 2964873"/>
              <a:gd name="connsiteX33" fmla="*/ 4059382 w 4225636"/>
              <a:gd name="connsiteY33" fmla="*/ 2909455 h 2964873"/>
              <a:gd name="connsiteX34" fmla="*/ 4017818 w 4225636"/>
              <a:gd name="connsiteY34" fmla="*/ 2937164 h 2964873"/>
              <a:gd name="connsiteX35" fmla="*/ 3699164 w 4225636"/>
              <a:gd name="connsiteY35" fmla="*/ 2895600 h 2964873"/>
              <a:gd name="connsiteX36" fmla="*/ 3532909 w 4225636"/>
              <a:gd name="connsiteY36" fmla="*/ 2909455 h 2964873"/>
              <a:gd name="connsiteX37" fmla="*/ 3435927 w 4225636"/>
              <a:gd name="connsiteY37" fmla="*/ 2937164 h 2964873"/>
              <a:gd name="connsiteX38" fmla="*/ 1925782 w 4225636"/>
              <a:gd name="connsiteY38" fmla="*/ 2964873 h 2964873"/>
              <a:gd name="connsiteX39" fmla="*/ 1066800 w 4225636"/>
              <a:gd name="connsiteY39" fmla="*/ 2951019 h 2964873"/>
              <a:gd name="connsiteX40" fmla="*/ 983673 w 4225636"/>
              <a:gd name="connsiteY40" fmla="*/ 2937164 h 2964873"/>
              <a:gd name="connsiteX41" fmla="*/ 886691 w 4225636"/>
              <a:gd name="connsiteY41" fmla="*/ 2909455 h 2964873"/>
              <a:gd name="connsiteX42" fmla="*/ 762000 w 4225636"/>
              <a:gd name="connsiteY42" fmla="*/ 2895600 h 2964873"/>
              <a:gd name="connsiteX43" fmla="*/ 651164 w 4225636"/>
              <a:gd name="connsiteY43" fmla="*/ 2881746 h 2964873"/>
              <a:gd name="connsiteX44" fmla="*/ 512618 w 4225636"/>
              <a:gd name="connsiteY44" fmla="*/ 2854037 h 2964873"/>
              <a:gd name="connsiteX45" fmla="*/ 332509 w 4225636"/>
              <a:gd name="connsiteY45" fmla="*/ 2840182 h 2964873"/>
              <a:gd name="connsiteX46" fmla="*/ 249382 w 4225636"/>
              <a:gd name="connsiteY46" fmla="*/ 2812473 h 2964873"/>
              <a:gd name="connsiteX47" fmla="*/ 166255 w 4225636"/>
              <a:gd name="connsiteY47" fmla="*/ 2798619 h 2964873"/>
              <a:gd name="connsiteX48" fmla="*/ 69273 w 4225636"/>
              <a:gd name="connsiteY48" fmla="*/ 2770910 h 2964873"/>
              <a:gd name="connsiteX49" fmla="*/ 0 w 4225636"/>
              <a:gd name="connsiteY49" fmla="*/ 2701637 h 2964873"/>
              <a:gd name="connsiteX50" fmla="*/ 27709 w 4225636"/>
              <a:gd name="connsiteY50" fmla="*/ 2646219 h 2964873"/>
              <a:gd name="connsiteX51" fmla="*/ 180109 w 4225636"/>
              <a:gd name="connsiteY51" fmla="*/ 2535382 h 2964873"/>
              <a:gd name="connsiteX52" fmla="*/ 277091 w 4225636"/>
              <a:gd name="connsiteY52" fmla="*/ 2466110 h 2964873"/>
              <a:gd name="connsiteX53" fmla="*/ 318655 w 4225636"/>
              <a:gd name="connsiteY53" fmla="*/ 2452255 h 2964873"/>
              <a:gd name="connsiteX54" fmla="*/ 401782 w 4225636"/>
              <a:gd name="connsiteY54" fmla="*/ 2369128 h 2964873"/>
              <a:gd name="connsiteX55" fmla="*/ 429491 w 4225636"/>
              <a:gd name="connsiteY55" fmla="*/ 2327564 h 2964873"/>
              <a:gd name="connsiteX56" fmla="*/ 471055 w 4225636"/>
              <a:gd name="connsiteY56" fmla="*/ 2286000 h 2964873"/>
              <a:gd name="connsiteX57" fmla="*/ 498764 w 4225636"/>
              <a:gd name="connsiteY57" fmla="*/ 2244437 h 2964873"/>
              <a:gd name="connsiteX58" fmla="*/ 540327 w 4225636"/>
              <a:gd name="connsiteY58" fmla="*/ 2202873 h 2964873"/>
              <a:gd name="connsiteX59" fmla="*/ 595745 w 4225636"/>
              <a:gd name="connsiteY59" fmla="*/ 2092037 h 2964873"/>
              <a:gd name="connsiteX60" fmla="*/ 623455 w 4225636"/>
              <a:gd name="connsiteY60" fmla="*/ 2036619 h 2964873"/>
              <a:gd name="connsiteX61" fmla="*/ 665018 w 4225636"/>
              <a:gd name="connsiteY61" fmla="*/ 1995055 h 2964873"/>
              <a:gd name="connsiteX62" fmla="*/ 734291 w 4225636"/>
              <a:gd name="connsiteY62" fmla="*/ 1884219 h 2964873"/>
              <a:gd name="connsiteX63" fmla="*/ 775855 w 4225636"/>
              <a:gd name="connsiteY63" fmla="*/ 1787237 h 2964873"/>
              <a:gd name="connsiteX64" fmla="*/ 803564 w 4225636"/>
              <a:gd name="connsiteY64" fmla="*/ 1731819 h 2964873"/>
              <a:gd name="connsiteX65" fmla="*/ 817418 w 4225636"/>
              <a:gd name="connsiteY65" fmla="*/ 1690255 h 2964873"/>
              <a:gd name="connsiteX66" fmla="*/ 942109 w 4225636"/>
              <a:gd name="connsiteY66" fmla="*/ 1551710 h 2964873"/>
              <a:gd name="connsiteX67" fmla="*/ 983673 w 4225636"/>
              <a:gd name="connsiteY67" fmla="*/ 1510146 h 2964873"/>
              <a:gd name="connsiteX68" fmla="*/ 1011382 w 4225636"/>
              <a:gd name="connsiteY68" fmla="*/ 1468582 h 2964873"/>
              <a:gd name="connsiteX69" fmla="*/ 1052945 w 4225636"/>
              <a:gd name="connsiteY69" fmla="*/ 1440873 h 2964873"/>
              <a:gd name="connsiteX70" fmla="*/ 1080655 w 4225636"/>
              <a:gd name="connsiteY70" fmla="*/ 1399310 h 2964873"/>
              <a:gd name="connsiteX71" fmla="*/ 1177636 w 4225636"/>
              <a:gd name="connsiteY71" fmla="*/ 1357746 h 2964873"/>
              <a:gd name="connsiteX72" fmla="*/ 1219200 w 4225636"/>
              <a:gd name="connsiteY72" fmla="*/ 1316182 h 2964873"/>
              <a:gd name="connsiteX73" fmla="*/ 1246909 w 4225636"/>
              <a:gd name="connsiteY73" fmla="*/ 1274619 h 2964873"/>
              <a:gd name="connsiteX74" fmla="*/ 1302327 w 4225636"/>
              <a:gd name="connsiteY74" fmla="*/ 1246910 h 2964873"/>
              <a:gd name="connsiteX75" fmla="*/ 1385455 w 4225636"/>
              <a:gd name="connsiteY75" fmla="*/ 1205346 h 2964873"/>
              <a:gd name="connsiteX76" fmla="*/ 1537855 w 4225636"/>
              <a:gd name="connsiteY76" fmla="*/ 1066800 h 2964873"/>
              <a:gd name="connsiteX77" fmla="*/ 1593273 w 4225636"/>
              <a:gd name="connsiteY77" fmla="*/ 983673 h 2964873"/>
              <a:gd name="connsiteX78" fmla="*/ 1620982 w 4225636"/>
              <a:gd name="connsiteY78" fmla="*/ 942110 h 2964873"/>
              <a:gd name="connsiteX79" fmla="*/ 1648691 w 4225636"/>
              <a:gd name="connsiteY79" fmla="*/ 900546 h 2964873"/>
              <a:gd name="connsiteX80" fmla="*/ 1745673 w 4225636"/>
              <a:gd name="connsiteY80" fmla="*/ 803564 h 2964873"/>
              <a:gd name="connsiteX81" fmla="*/ 1787236 w 4225636"/>
              <a:gd name="connsiteY81" fmla="*/ 775855 h 2964873"/>
              <a:gd name="connsiteX82" fmla="*/ 1828800 w 4225636"/>
              <a:gd name="connsiteY82" fmla="*/ 734291 h 2964873"/>
              <a:gd name="connsiteX83" fmla="*/ 1981200 w 4225636"/>
              <a:gd name="connsiteY83" fmla="*/ 651164 h 2964873"/>
              <a:gd name="connsiteX84" fmla="*/ 2050473 w 4225636"/>
              <a:gd name="connsiteY84" fmla="*/ 637310 h 2964873"/>
              <a:gd name="connsiteX85" fmla="*/ 2189018 w 4225636"/>
              <a:gd name="connsiteY85" fmla="*/ 568037 h 2964873"/>
              <a:gd name="connsiteX86" fmla="*/ 2230582 w 4225636"/>
              <a:gd name="connsiteY86" fmla="*/ 540328 h 2964873"/>
              <a:gd name="connsiteX87" fmla="*/ 2286000 w 4225636"/>
              <a:gd name="connsiteY87" fmla="*/ 526473 h 2964873"/>
              <a:gd name="connsiteX88" fmla="*/ 2410691 w 4225636"/>
              <a:gd name="connsiteY88" fmla="*/ 457200 h 2964873"/>
              <a:gd name="connsiteX89" fmla="*/ 2452255 w 4225636"/>
              <a:gd name="connsiteY89" fmla="*/ 443346 h 2964873"/>
              <a:gd name="connsiteX90" fmla="*/ 2563091 w 4225636"/>
              <a:gd name="connsiteY90" fmla="*/ 374073 h 2964873"/>
              <a:gd name="connsiteX91" fmla="*/ 2729345 w 4225636"/>
              <a:gd name="connsiteY91" fmla="*/ 318655 h 2964873"/>
              <a:gd name="connsiteX92" fmla="*/ 2895600 w 4225636"/>
              <a:gd name="connsiteY92" fmla="*/ 263237 h 2964873"/>
              <a:gd name="connsiteX93" fmla="*/ 2978727 w 4225636"/>
              <a:gd name="connsiteY93" fmla="*/ 249382 h 2964873"/>
              <a:gd name="connsiteX94" fmla="*/ 3061855 w 4225636"/>
              <a:gd name="connsiteY94" fmla="*/ 221673 h 2964873"/>
              <a:gd name="connsiteX95" fmla="*/ 3158836 w 4225636"/>
              <a:gd name="connsiteY95" fmla="*/ 207819 h 2964873"/>
              <a:gd name="connsiteX96" fmla="*/ 3214255 w 4225636"/>
              <a:gd name="connsiteY96" fmla="*/ 193964 h 2964873"/>
              <a:gd name="connsiteX97" fmla="*/ 3228109 w 4225636"/>
              <a:gd name="connsiteY97" fmla="*/ 152400 h 2964873"/>
              <a:gd name="connsiteX98" fmla="*/ 3186545 w 4225636"/>
              <a:gd name="connsiteY98" fmla="*/ 138546 h 2964873"/>
              <a:gd name="connsiteX99" fmla="*/ 3158836 w 4225636"/>
              <a:gd name="connsiteY99" fmla="*/ 96982 h 2964873"/>
              <a:gd name="connsiteX100" fmla="*/ 3075709 w 4225636"/>
              <a:gd name="connsiteY100" fmla="*/ 55419 h 2964873"/>
              <a:gd name="connsiteX101" fmla="*/ 2951018 w 4225636"/>
              <a:gd name="connsiteY101" fmla="*/ 83128 h 2964873"/>
              <a:gd name="connsiteX102" fmla="*/ 2923309 w 4225636"/>
              <a:gd name="connsiteY102" fmla="*/ 124691 h 2964873"/>
              <a:gd name="connsiteX103" fmla="*/ 2881745 w 4225636"/>
              <a:gd name="connsiteY103" fmla="*/ 152400 h 2964873"/>
              <a:gd name="connsiteX104" fmla="*/ 2854036 w 4225636"/>
              <a:gd name="connsiteY104" fmla="*/ 180110 h 2964873"/>
              <a:gd name="connsiteX105" fmla="*/ 2840182 w 4225636"/>
              <a:gd name="connsiteY105" fmla="*/ 290946 h 2964873"/>
              <a:gd name="connsiteX106" fmla="*/ 3006436 w 4225636"/>
              <a:gd name="connsiteY106" fmla="*/ 13855 h 29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225636" h="2964873">
                <a:moveTo>
                  <a:pt x="3006436" y="13855"/>
                </a:moveTo>
                <a:lnTo>
                  <a:pt x="3006436" y="13855"/>
                </a:lnTo>
                <a:cubicBezTo>
                  <a:pt x="3061854" y="9237"/>
                  <a:pt x="3117081" y="0"/>
                  <a:pt x="3172691" y="0"/>
                </a:cubicBezTo>
                <a:cubicBezTo>
                  <a:pt x="3586060" y="0"/>
                  <a:pt x="3206878" y="5653"/>
                  <a:pt x="3394364" y="27710"/>
                </a:cubicBezTo>
                <a:cubicBezTo>
                  <a:pt x="3454165" y="34745"/>
                  <a:pt x="3514437" y="36946"/>
                  <a:pt x="3574473" y="41564"/>
                </a:cubicBezTo>
                <a:cubicBezTo>
                  <a:pt x="3675734" y="109072"/>
                  <a:pt x="3548410" y="26671"/>
                  <a:pt x="3671455" y="96982"/>
                </a:cubicBezTo>
                <a:cubicBezTo>
                  <a:pt x="3685912" y="105243"/>
                  <a:pt x="3698125" y="117244"/>
                  <a:pt x="3713018" y="124691"/>
                </a:cubicBezTo>
                <a:cubicBezTo>
                  <a:pt x="3732897" y="134631"/>
                  <a:pt x="3792240" y="147960"/>
                  <a:pt x="3810000" y="152400"/>
                </a:cubicBezTo>
                <a:cubicBezTo>
                  <a:pt x="3835771" y="178172"/>
                  <a:pt x="3847941" y="186720"/>
                  <a:pt x="3865418" y="221673"/>
                </a:cubicBezTo>
                <a:cubicBezTo>
                  <a:pt x="3871949" y="234735"/>
                  <a:pt x="3870150" y="251833"/>
                  <a:pt x="3879273" y="263237"/>
                </a:cubicBezTo>
                <a:cubicBezTo>
                  <a:pt x="3889675" y="276239"/>
                  <a:pt x="3906982" y="281710"/>
                  <a:pt x="3920836" y="290946"/>
                </a:cubicBezTo>
                <a:cubicBezTo>
                  <a:pt x="3937957" y="342307"/>
                  <a:pt x="3928160" y="319448"/>
                  <a:pt x="3948545" y="360219"/>
                </a:cubicBezTo>
                <a:lnTo>
                  <a:pt x="3962400" y="540328"/>
                </a:lnTo>
                <a:cubicBezTo>
                  <a:pt x="3967018" y="581892"/>
                  <a:pt x="3969896" y="623686"/>
                  <a:pt x="3976255" y="665019"/>
                </a:cubicBezTo>
                <a:cubicBezTo>
                  <a:pt x="3983476" y="711954"/>
                  <a:pt x="3991891" y="719745"/>
                  <a:pt x="4003964" y="762000"/>
                </a:cubicBezTo>
                <a:cubicBezTo>
                  <a:pt x="4038757" y="883775"/>
                  <a:pt x="3998454" y="759329"/>
                  <a:pt x="4031673" y="858982"/>
                </a:cubicBezTo>
                <a:cubicBezTo>
                  <a:pt x="4036291" y="928255"/>
                  <a:pt x="4038619" y="997718"/>
                  <a:pt x="4045527" y="1066800"/>
                </a:cubicBezTo>
                <a:cubicBezTo>
                  <a:pt x="4047870" y="1090231"/>
                  <a:pt x="4056461" y="1112707"/>
                  <a:pt x="4059382" y="1136073"/>
                </a:cubicBezTo>
                <a:cubicBezTo>
                  <a:pt x="4065709" y="1186689"/>
                  <a:pt x="4066494" y="1237911"/>
                  <a:pt x="4073236" y="1288473"/>
                </a:cubicBezTo>
                <a:cubicBezTo>
                  <a:pt x="4075753" y="1307347"/>
                  <a:pt x="4082960" y="1325303"/>
                  <a:pt x="4087091" y="1343891"/>
                </a:cubicBezTo>
                <a:cubicBezTo>
                  <a:pt x="4092199" y="1366879"/>
                  <a:pt x="4095650" y="1390219"/>
                  <a:pt x="4100945" y="1413164"/>
                </a:cubicBezTo>
                <a:cubicBezTo>
                  <a:pt x="4109508" y="1450271"/>
                  <a:pt x="4128655" y="1524000"/>
                  <a:pt x="4128655" y="1524000"/>
                </a:cubicBezTo>
                <a:cubicBezTo>
                  <a:pt x="4133273" y="1565564"/>
                  <a:pt x="4133747" y="1607800"/>
                  <a:pt x="4142509" y="1648691"/>
                </a:cubicBezTo>
                <a:cubicBezTo>
                  <a:pt x="4147720" y="1673009"/>
                  <a:pt x="4162353" y="1694371"/>
                  <a:pt x="4170218" y="1717964"/>
                </a:cubicBezTo>
                <a:cubicBezTo>
                  <a:pt x="4176239" y="1736028"/>
                  <a:pt x="4178842" y="1755073"/>
                  <a:pt x="4184073" y="1773382"/>
                </a:cubicBezTo>
                <a:cubicBezTo>
                  <a:pt x="4188085" y="1787424"/>
                  <a:pt x="4194385" y="1800778"/>
                  <a:pt x="4197927" y="1814946"/>
                </a:cubicBezTo>
                <a:cubicBezTo>
                  <a:pt x="4207612" y="1853685"/>
                  <a:pt x="4219458" y="1930275"/>
                  <a:pt x="4225636" y="1967346"/>
                </a:cubicBezTo>
                <a:cubicBezTo>
                  <a:pt x="4221018" y="2156691"/>
                  <a:pt x="4223847" y="2346365"/>
                  <a:pt x="4211782" y="2535382"/>
                </a:cubicBezTo>
                <a:cubicBezTo>
                  <a:pt x="4209921" y="2564531"/>
                  <a:pt x="4193310" y="2590801"/>
                  <a:pt x="4184073" y="2618510"/>
                </a:cubicBezTo>
                <a:cubicBezTo>
                  <a:pt x="4179455" y="2632364"/>
                  <a:pt x="4178319" y="2647922"/>
                  <a:pt x="4170218" y="2660073"/>
                </a:cubicBezTo>
                <a:lnTo>
                  <a:pt x="4142509" y="2701637"/>
                </a:lnTo>
                <a:cubicBezTo>
                  <a:pt x="4091987" y="2853208"/>
                  <a:pt x="4172562" y="2623628"/>
                  <a:pt x="4100945" y="2784764"/>
                </a:cubicBezTo>
                <a:cubicBezTo>
                  <a:pt x="4089082" y="2811454"/>
                  <a:pt x="4082472" y="2840182"/>
                  <a:pt x="4073236" y="2867891"/>
                </a:cubicBezTo>
                <a:cubicBezTo>
                  <a:pt x="4068618" y="2881746"/>
                  <a:pt x="4071533" y="2901354"/>
                  <a:pt x="4059382" y="2909455"/>
                </a:cubicBezTo>
                <a:lnTo>
                  <a:pt x="4017818" y="2937164"/>
                </a:lnTo>
                <a:cubicBezTo>
                  <a:pt x="3735645" y="2907462"/>
                  <a:pt x="3840178" y="2930855"/>
                  <a:pt x="3699164" y="2895600"/>
                </a:cubicBezTo>
                <a:cubicBezTo>
                  <a:pt x="3643746" y="2900218"/>
                  <a:pt x="3588032" y="2902105"/>
                  <a:pt x="3532909" y="2909455"/>
                </a:cubicBezTo>
                <a:cubicBezTo>
                  <a:pt x="3446187" y="2921018"/>
                  <a:pt x="3540839" y="2930607"/>
                  <a:pt x="3435927" y="2937164"/>
                </a:cubicBezTo>
                <a:cubicBezTo>
                  <a:pt x="3080960" y="2959349"/>
                  <a:pt x="2001161" y="2963942"/>
                  <a:pt x="1925782" y="2964873"/>
                </a:cubicBezTo>
                <a:lnTo>
                  <a:pt x="1066800" y="2951019"/>
                </a:lnTo>
                <a:cubicBezTo>
                  <a:pt x="1038721" y="2950193"/>
                  <a:pt x="1011095" y="2943258"/>
                  <a:pt x="983673" y="2937164"/>
                </a:cubicBezTo>
                <a:cubicBezTo>
                  <a:pt x="902215" y="2919062"/>
                  <a:pt x="984739" y="2924540"/>
                  <a:pt x="886691" y="2909455"/>
                </a:cubicBezTo>
                <a:cubicBezTo>
                  <a:pt x="845358" y="2903096"/>
                  <a:pt x="803533" y="2900486"/>
                  <a:pt x="762000" y="2895600"/>
                </a:cubicBezTo>
                <a:lnTo>
                  <a:pt x="651164" y="2881746"/>
                </a:lnTo>
                <a:cubicBezTo>
                  <a:pt x="597795" y="2868404"/>
                  <a:pt x="571299" y="2860214"/>
                  <a:pt x="512618" y="2854037"/>
                </a:cubicBezTo>
                <a:cubicBezTo>
                  <a:pt x="452735" y="2847734"/>
                  <a:pt x="392545" y="2844800"/>
                  <a:pt x="332509" y="2840182"/>
                </a:cubicBezTo>
                <a:cubicBezTo>
                  <a:pt x="304800" y="2830946"/>
                  <a:pt x="278192" y="2817275"/>
                  <a:pt x="249382" y="2812473"/>
                </a:cubicBezTo>
                <a:cubicBezTo>
                  <a:pt x="221673" y="2807855"/>
                  <a:pt x="193801" y="2804128"/>
                  <a:pt x="166255" y="2798619"/>
                </a:cubicBezTo>
                <a:cubicBezTo>
                  <a:pt x="122768" y="2789922"/>
                  <a:pt x="108884" y="2784113"/>
                  <a:pt x="69273" y="2770910"/>
                </a:cubicBezTo>
                <a:cubicBezTo>
                  <a:pt x="50801" y="2758595"/>
                  <a:pt x="0" y="2732424"/>
                  <a:pt x="0" y="2701637"/>
                </a:cubicBezTo>
                <a:cubicBezTo>
                  <a:pt x="0" y="2680984"/>
                  <a:pt x="13105" y="2660823"/>
                  <a:pt x="27709" y="2646219"/>
                </a:cubicBezTo>
                <a:cubicBezTo>
                  <a:pt x="80208" y="2593720"/>
                  <a:pt x="125956" y="2574062"/>
                  <a:pt x="180109" y="2535382"/>
                </a:cubicBezTo>
                <a:cubicBezTo>
                  <a:pt x="194753" y="2524922"/>
                  <a:pt x="255323" y="2476994"/>
                  <a:pt x="277091" y="2466110"/>
                </a:cubicBezTo>
                <a:cubicBezTo>
                  <a:pt x="290153" y="2459579"/>
                  <a:pt x="304800" y="2456873"/>
                  <a:pt x="318655" y="2452255"/>
                </a:cubicBezTo>
                <a:cubicBezTo>
                  <a:pt x="383957" y="2354301"/>
                  <a:pt x="298674" y="2472236"/>
                  <a:pt x="401782" y="2369128"/>
                </a:cubicBezTo>
                <a:cubicBezTo>
                  <a:pt x="413556" y="2357354"/>
                  <a:pt x="418831" y="2340356"/>
                  <a:pt x="429491" y="2327564"/>
                </a:cubicBezTo>
                <a:cubicBezTo>
                  <a:pt x="442034" y="2312512"/>
                  <a:pt x="458512" y="2301052"/>
                  <a:pt x="471055" y="2286000"/>
                </a:cubicBezTo>
                <a:cubicBezTo>
                  <a:pt x="481715" y="2273208"/>
                  <a:pt x="488104" y="2257229"/>
                  <a:pt x="498764" y="2244437"/>
                </a:cubicBezTo>
                <a:cubicBezTo>
                  <a:pt x="511307" y="2229385"/>
                  <a:pt x="529808" y="2219403"/>
                  <a:pt x="540327" y="2202873"/>
                </a:cubicBezTo>
                <a:cubicBezTo>
                  <a:pt x="562503" y="2168025"/>
                  <a:pt x="577272" y="2128982"/>
                  <a:pt x="595745" y="2092037"/>
                </a:cubicBezTo>
                <a:cubicBezTo>
                  <a:pt x="604981" y="2073564"/>
                  <a:pt x="608851" y="2051223"/>
                  <a:pt x="623455" y="2036619"/>
                </a:cubicBezTo>
                <a:cubicBezTo>
                  <a:pt x="637309" y="2022764"/>
                  <a:pt x="652475" y="2010107"/>
                  <a:pt x="665018" y="1995055"/>
                </a:cubicBezTo>
                <a:cubicBezTo>
                  <a:pt x="679450" y="1977736"/>
                  <a:pt x="729787" y="1892325"/>
                  <a:pt x="734291" y="1884219"/>
                </a:cubicBezTo>
                <a:cubicBezTo>
                  <a:pt x="791723" y="1780841"/>
                  <a:pt x="739069" y="1873069"/>
                  <a:pt x="775855" y="1787237"/>
                </a:cubicBezTo>
                <a:cubicBezTo>
                  <a:pt x="783991" y="1768254"/>
                  <a:pt x="795428" y="1750802"/>
                  <a:pt x="803564" y="1731819"/>
                </a:cubicBezTo>
                <a:cubicBezTo>
                  <a:pt x="809317" y="1718396"/>
                  <a:pt x="810172" y="1702935"/>
                  <a:pt x="817418" y="1690255"/>
                </a:cubicBezTo>
                <a:cubicBezTo>
                  <a:pt x="846339" y="1639643"/>
                  <a:pt x="904011" y="1589808"/>
                  <a:pt x="942109" y="1551710"/>
                </a:cubicBezTo>
                <a:cubicBezTo>
                  <a:pt x="955964" y="1537855"/>
                  <a:pt x="972805" y="1526449"/>
                  <a:pt x="983673" y="1510146"/>
                </a:cubicBezTo>
                <a:cubicBezTo>
                  <a:pt x="992909" y="1496291"/>
                  <a:pt x="999608" y="1480356"/>
                  <a:pt x="1011382" y="1468582"/>
                </a:cubicBezTo>
                <a:cubicBezTo>
                  <a:pt x="1023156" y="1456808"/>
                  <a:pt x="1039091" y="1450109"/>
                  <a:pt x="1052945" y="1440873"/>
                </a:cubicBezTo>
                <a:cubicBezTo>
                  <a:pt x="1062182" y="1427019"/>
                  <a:pt x="1066800" y="1408546"/>
                  <a:pt x="1080655" y="1399310"/>
                </a:cubicBezTo>
                <a:cubicBezTo>
                  <a:pt x="1265493" y="1276086"/>
                  <a:pt x="1021183" y="1488125"/>
                  <a:pt x="1177636" y="1357746"/>
                </a:cubicBezTo>
                <a:cubicBezTo>
                  <a:pt x="1192688" y="1345203"/>
                  <a:pt x="1206657" y="1331234"/>
                  <a:pt x="1219200" y="1316182"/>
                </a:cubicBezTo>
                <a:cubicBezTo>
                  <a:pt x="1229860" y="1303390"/>
                  <a:pt x="1234117" y="1285279"/>
                  <a:pt x="1246909" y="1274619"/>
                </a:cubicBezTo>
                <a:cubicBezTo>
                  <a:pt x="1262775" y="1261397"/>
                  <a:pt x="1284395" y="1257157"/>
                  <a:pt x="1302327" y="1246910"/>
                </a:cubicBezTo>
                <a:cubicBezTo>
                  <a:pt x="1377528" y="1203937"/>
                  <a:pt x="1309250" y="1230746"/>
                  <a:pt x="1385455" y="1205346"/>
                </a:cubicBezTo>
                <a:cubicBezTo>
                  <a:pt x="1495320" y="1122947"/>
                  <a:pt x="1478304" y="1151873"/>
                  <a:pt x="1537855" y="1066800"/>
                </a:cubicBezTo>
                <a:cubicBezTo>
                  <a:pt x="1556952" y="1039518"/>
                  <a:pt x="1574800" y="1011382"/>
                  <a:pt x="1593273" y="983673"/>
                </a:cubicBezTo>
                <a:lnTo>
                  <a:pt x="1620982" y="942110"/>
                </a:lnTo>
                <a:cubicBezTo>
                  <a:pt x="1630218" y="928255"/>
                  <a:pt x="1634836" y="909782"/>
                  <a:pt x="1648691" y="900546"/>
                </a:cubicBezTo>
                <a:cubicBezTo>
                  <a:pt x="1742655" y="837904"/>
                  <a:pt x="1630491" y="918747"/>
                  <a:pt x="1745673" y="803564"/>
                </a:cubicBezTo>
                <a:cubicBezTo>
                  <a:pt x="1757447" y="791790"/>
                  <a:pt x="1774444" y="786515"/>
                  <a:pt x="1787236" y="775855"/>
                </a:cubicBezTo>
                <a:cubicBezTo>
                  <a:pt x="1802288" y="763312"/>
                  <a:pt x="1813125" y="746047"/>
                  <a:pt x="1828800" y="734291"/>
                </a:cubicBezTo>
                <a:cubicBezTo>
                  <a:pt x="1854535" y="714990"/>
                  <a:pt x="1954637" y="660823"/>
                  <a:pt x="1981200" y="651164"/>
                </a:cubicBezTo>
                <a:cubicBezTo>
                  <a:pt x="2003331" y="643117"/>
                  <a:pt x="2027382" y="641928"/>
                  <a:pt x="2050473" y="637310"/>
                </a:cubicBezTo>
                <a:cubicBezTo>
                  <a:pt x="2096655" y="614219"/>
                  <a:pt x="2146057" y="596677"/>
                  <a:pt x="2189018" y="568037"/>
                </a:cubicBezTo>
                <a:cubicBezTo>
                  <a:pt x="2202873" y="558801"/>
                  <a:pt x="2215277" y="546887"/>
                  <a:pt x="2230582" y="540328"/>
                </a:cubicBezTo>
                <a:cubicBezTo>
                  <a:pt x="2248084" y="532827"/>
                  <a:pt x="2268321" y="533545"/>
                  <a:pt x="2286000" y="526473"/>
                </a:cubicBezTo>
                <a:cubicBezTo>
                  <a:pt x="2494835" y="442939"/>
                  <a:pt x="2283788" y="520651"/>
                  <a:pt x="2410691" y="457200"/>
                </a:cubicBezTo>
                <a:cubicBezTo>
                  <a:pt x="2423753" y="450669"/>
                  <a:pt x="2438400" y="447964"/>
                  <a:pt x="2452255" y="443346"/>
                </a:cubicBezTo>
                <a:cubicBezTo>
                  <a:pt x="2478074" y="426133"/>
                  <a:pt x="2541238" y="383071"/>
                  <a:pt x="2563091" y="374073"/>
                </a:cubicBezTo>
                <a:cubicBezTo>
                  <a:pt x="2617107" y="351831"/>
                  <a:pt x="2675107" y="340350"/>
                  <a:pt x="2729345" y="318655"/>
                </a:cubicBezTo>
                <a:cubicBezTo>
                  <a:pt x="2800801" y="290073"/>
                  <a:pt x="2813955" y="282078"/>
                  <a:pt x="2895600" y="263237"/>
                </a:cubicBezTo>
                <a:cubicBezTo>
                  <a:pt x="2922972" y="256920"/>
                  <a:pt x="2951475" y="256195"/>
                  <a:pt x="2978727" y="249382"/>
                </a:cubicBezTo>
                <a:cubicBezTo>
                  <a:pt x="3007063" y="242298"/>
                  <a:pt x="3033395" y="228241"/>
                  <a:pt x="3061855" y="221673"/>
                </a:cubicBezTo>
                <a:cubicBezTo>
                  <a:pt x="3093674" y="214330"/>
                  <a:pt x="3126708" y="213661"/>
                  <a:pt x="3158836" y="207819"/>
                </a:cubicBezTo>
                <a:cubicBezTo>
                  <a:pt x="3177570" y="204413"/>
                  <a:pt x="3195782" y="198582"/>
                  <a:pt x="3214255" y="193964"/>
                </a:cubicBezTo>
                <a:cubicBezTo>
                  <a:pt x="3218873" y="180109"/>
                  <a:pt x="3234640" y="165462"/>
                  <a:pt x="3228109" y="152400"/>
                </a:cubicBezTo>
                <a:cubicBezTo>
                  <a:pt x="3221578" y="139338"/>
                  <a:pt x="3197949" y="147669"/>
                  <a:pt x="3186545" y="138546"/>
                </a:cubicBezTo>
                <a:cubicBezTo>
                  <a:pt x="3173543" y="128144"/>
                  <a:pt x="3170610" y="108756"/>
                  <a:pt x="3158836" y="96982"/>
                </a:cubicBezTo>
                <a:cubicBezTo>
                  <a:pt x="3131978" y="70124"/>
                  <a:pt x="3109515" y="66687"/>
                  <a:pt x="3075709" y="55419"/>
                </a:cubicBezTo>
                <a:cubicBezTo>
                  <a:pt x="3074854" y="55561"/>
                  <a:pt x="2968970" y="68766"/>
                  <a:pt x="2951018" y="83128"/>
                </a:cubicBezTo>
                <a:cubicBezTo>
                  <a:pt x="2938016" y="93530"/>
                  <a:pt x="2935083" y="112917"/>
                  <a:pt x="2923309" y="124691"/>
                </a:cubicBezTo>
                <a:cubicBezTo>
                  <a:pt x="2911535" y="136465"/>
                  <a:pt x="2894747" y="141998"/>
                  <a:pt x="2881745" y="152400"/>
                </a:cubicBezTo>
                <a:cubicBezTo>
                  <a:pt x="2871545" y="160560"/>
                  <a:pt x="2863272" y="170873"/>
                  <a:pt x="2854036" y="180110"/>
                </a:cubicBezTo>
                <a:cubicBezTo>
                  <a:pt x="2832880" y="243579"/>
                  <a:pt x="2840182" y="207069"/>
                  <a:pt x="2840182" y="290946"/>
                </a:cubicBezTo>
                <a:lnTo>
                  <a:pt x="3006436" y="13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6778" y="6475090"/>
            <a:ext cx="230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plink.ir/mVTxN</a:t>
            </a:r>
            <a:endParaRPr lang="fa-IR" dirty="0" smtClean="0"/>
          </a:p>
        </p:txBody>
      </p:sp>
      <p:pic>
        <p:nvPicPr>
          <p:cNvPr id="1030" name="Picture 6" descr="https://plink.ir/mVTxN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267200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17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525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بعد از امریکا، کشورهای دانمارک و انگلیس بیشترین تولیدکننده محتوای مستهجن در جهان هستند.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14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مردم امریکا پر از اضطراب و استرس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تحقیقات جدید موسسه افکارسنجی «گالوپ» نشان می‌دهد که بیش از نیمی از آمریکایی‌ها در سال 2018 به‌صورت روزانه اضطراب شدید را تجربه کرده و این مسئله آنها را در میان پراسترس‌ترین مردم جهان قرار داده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در این تحقیقات که طی سال </a:t>
            </a:r>
            <a:r>
              <a:rPr lang="fa-IR" dirty="0" smtClean="0">
                <a:cs typeface="B Nazanin" panose="00000400000000000000" pitchFamily="2" charset="-78"/>
              </a:rPr>
              <a:t>2018 </a:t>
            </a:r>
            <a:r>
              <a:rPr lang="fa-IR" dirty="0">
                <a:cs typeface="B Nazanin" panose="00000400000000000000" pitchFamily="2" charset="-78"/>
              </a:rPr>
              <a:t>با جامعه آماری 151 هزار نفر در بیش از 140 کشور جهان انجام شد، مشخص گردید که 55درصد مردم آمریکا استرس مخرب روزانه را تجربه کرده و میزان خشم و نگرانی آنها طی یک دهه اخیر به بالاترین سطح خود رسیده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987534"/>
            <a:ext cx="227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plink.ir/Mz7dS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8194" name="Picture 2" descr="https://plink.ir/Mz7dS/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438774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04696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82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تبعات رواج پورنوگرافی در امریکا</a:t>
            </a:r>
            <a:endParaRPr lang="en-US" sz="40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بیش </a:t>
            </a:r>
            <a:r>
              <a:rPr lang="fa-IR" b="1" dirty="0">
                <a:cs typeface="B Nazanin" panose="00000400000000000000" pitchFamily="2" charset="-78"/>
              </a:rPr>
              <a:t>از 40 میلیون آمریکایی به طور منظم </a:t>
            </a:r>
            <a:r>
              <a:rPr lang="fa-IR" b="1" dirty="0" smtClean="0">
                <a:cs typeface="B Nazanin" panose="00000400000000000000" pitchFamily="2" charset="-78"/>
              </a:rPr>
              <a:t>سایت </a:t>
            </a:r>
            <a:r>
              <a:rPr lang="fa-IR" b="1" dirty="0">
                <a:cs typeface="B Nazanin" panose="00000400000000000000" pitchFamily="2" charset="-78"/>
              </a:rPr>
              <a:t>های </a:t>
            </a:r>
            <a:r>
              <a:rPr lang="fa-IR" b="1" dirty="0" smtClean="0">
                <a:cs typeface="B Nazanin" panose="00000400000000000000" pitchFamily="2" charset="-78"/>
              </a:rPr>
              <a:t>پورنو را </a:t>
            </a:r>
            <a:r>
              <a:rPr lang="fa-IR" b="1" dirty="0">
                <a:cs typeface="B Nazanin" panose="00000400000000000000" pitchFamily="2" charset="-78"/>
              </a:rPr>
              <a:t>بازدید می کنند. بازدید </a:t>
            </a:r>
            <a:r>
              <a:rPr lang="fa-IR" b="1" dirty="0" smtClean="0">
                <a:cs typeface="B Nazanin" panose="00000400000000000000" pitchFamily="2" charset="-78"/>
              </a:rPr>
              <a:t>متوسط آن ها </a:t>
            </a:r>
            <a:r>
              <a:rPr lang="fa-IR" b="1" dirty="0">
                <a:cs typeface="B Nazanin" panose="00000400000000000000" pitchFamily="2" charset="-78"/>
              </a:rPr>
              <a:t>​​6 دقیقه و 29 ثانیه طول می </a:t>
            </a:r>
            <a:r>
              <a:rPr lang="fa-IR" b="1" dirty="0" smtClean="0">
                <a:cs typeface="B Nazanin" panose="00000400000000000000" pitchFamily="2" charset="-78"/>
              </a:rPr>
              <a:t>کشد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47٪ از خانواده ها در ایالات </a:t>
            </a:r>
            <a:r>
              <a:rPr lang="fa-IR" b="1" dirty="0" smtClean="0">
                <a:cs typeface="B Nazanin" panose="00000400000000000000" pitchFamily="2" charset="-78"/>
              </a:rPr>
              <a:t>متحده امریکا </a:t>
            </a:r>
            <a:r>
              <a:rPr lang="fa-IR" b="1" dirty="0">
                <a:cs typeface="B Nazanin" panose="00000400000000000000" pitchFamily="2" charset="-78"/>
              </a:rPr>
              <a:t>گزارش دادند که </a:t>
            </a:r>
            <a:r>
              <a:rPr lang="fa-IR" b="1" dirty="0" smtClean="0">
                <a:cs typeface="B Nazanin" panose="00000400000000000000" pitchFamily="2" charset="-78"/>
              </a:rPr>
              <a:t>یک مشکل و مسئله اساسی در </a:t>
            </a:r>
            <a:r>
              <a:rPr lang="fa-IR" b="1" dirty="0">
                <a:cs typeface="B Nazanin" panose="00000400000000000000" pitchFamily="2" charset="-78"/>
              </a:rPr>
              <a:t>خانه آنها پورنوگرافی </a:t>
            </a:r>
            <a:r>
              <a:rPr lang="fa-IR" b="1" dirty="0" smtClean="0">
                <a:cs typeface="B Nazanin" panose="00000400000000000000" pitchFamily="2" charset="-78"/>
              </a:rPr>
              <a:t>است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56 </a:t>
            </a:r>
            <a:r>
              <a:rPr lang="fa-IR" b="1" dirty="0">
                <a:cs typeface="B Nazanin" panose="00000400000000000000" pitchFamily="2" charset="-78"/>
              </a:rPr>
              <a:t>درصد از طلاق ها در آمریکا </a:t>
            </a:r>
            <a:r>
              <a:rPr lang="fa-IR" b="1" dirty="0" smtClean="0">
                <a:cs typeface="B Nazanin" panose="00000400000000000000" pitchFamily="2" charset="-78"/>
              </a:rPr>
              <a:t>یکی از طرفین دچار </a:t>
            </a:r>
            <a:r>
              <a:rPr lang="fa-IR" b="1" dirty="0">
                <a:cs typeface="B Nazanin" panose="00000400000000000000" pitchFamily="2" charset="-78"/>
              </a:rPr>
              <a:t>"علاقه وسواسی" </a:t>
            </a:r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وب سایت های </a:t>
            </a:r>
            <a:r>
              <a:rPr lang="fa-IR" b="1" dirty="0" smtClean="0">
                <a:cs typeface="B Nazanin" panose="00000400000000000000" pitchFamily="2" charset="-78"/>
              </a:rPr>
              <a:t>پورنو بوده است.</a:t>
            </a: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براساس گزارش </a:t>
            </a:r>
            <a:r>
              <a:rPr lang="en-US" sz="2000" b="1" dirty="0">
                <a:cs typeface="B Nazanin" panose="00000400000000000000" pitchFamily="2" charset="-78"/>
              </a:rPr>
              <a:t>www.trunews.com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6419211"/>
            <a:ext cx="230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plink.ir/WRNjA</a:t>
            </a:r>
            <a:endParaRPr lang="fa-IR" dirty="0"/>
          </a:p>
          <a:p>
            <a:endParaRPr lang="en-US" dirty="0"/>
          </a:p>
        </p:txBody>
      </p:sp>
      <p:pic>
        <p:nvPicPr>
          <p:cNvPr id="6146" name="Picture 2" descr="https://plink.ir/WRNjA/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05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685800"/>
            <a:ext cx="3124200" cy="5440363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dirty="0" smtClean="0">
                <a:cs typeface="B Koodak" panose="00000700000000000000" pitchFamily="2" charset="-78"/>
              </a:rPr>
              <a:t>طبق گزارش گالوپ پورنوگرافی </a:t>
            </a:r>
            <a:r>
              <a:rPr lang="fa-IR" dirty="0">
                <a:cs typeface="B Koodak" panose="00000700000000000000" pitchFamily="2" charset="-78"/>
              </a:rPr>
              <a:t>برای اکثر امریکایی ها از  نظر اخلاقی غیرقابل قبول می باشد. این در حالیست که یکی از اسیب های جدی خانواده ها در امریکا مسئله پورنوگرافی است</a:t>
            </a:r>
            <a:endParaRPr lang="en-US" dirty="0">
              <a:cs typeface="B Koodak" panose="00000700000000000000" pitchFamily="2" charset="-78"/>
            </a:endParaRPr>
          </a:p>
          <a:p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533400"/>
            <a:ext cx="498422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plink.ir/YacHz/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46" y="5715000"/>
            <a:ext cx="1142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6400800"/>
            <a:ext cx="2182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plink.ir/YacHz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9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47800"/>
            <a:ext cx="3429000" cy="5162000"/>
          </a:xfrm>
        </p:spPr>
        <p:txBody>
          <a:bodyPr/>
          <a:lstStyle/>
          <a:p>
            <a:pPr algn="justLow" rtl="1"/>
            <a:r>
              <a:rPr lang="fa-IR" dirty="0" smtClean="0">
                <a:cs typeface="B Koodak" panose="00000700000000000000" pitchFamily="2" charset="-78"/>
              </a:rPr>
              <a:t>طبق گزارش گالوپ در 20 سال اخیر رابطه جنسی بین زن و مرد مجرد در امریکا رفته رفته به یک امر قابل پذیرش از نظر اخلاقی تبدیل شده است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2000"/>
            <a:ext cx="5181600" cy="62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plink.ir/YacHz/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46" y="5715000"/>
            <a:ext cx="1142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6400800"/>
            <a:ext cx="2182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plink.ir/YacHz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86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بدترین کشور دنیا از نظر ترافیک</a:t>
            </a:r>
            <a:endParaRPr lang="en-US" sz="40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justLow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طبق گزارش </a:t>
            </a:r>
            <a:r>
              <a:rPr lang="en-US" b="1" dirty="0">
                <a:cs typeface="B Nazanin" panose="00000400000000000000" pitchFamily="2" charset="-78"/>
              </a:rPr>
              <a:t>http://www.worldation.com</a:t>
            </a:r>
            <a:r>
              <a:rPr lang="fa-IR" b="1" dirty="0" smtClean="0">
                <a:cs typeface="B Nazanin" panose="00000400000000000000" pitchFamily="2" charset="-78"/>
              </a:rPr>
              <a:t> 2019</a:t>
            </a:r>
          </a:p>
          <a:p>
            <a:pPr marL="0" indent="0" algn="justLow" rtl="1">
              <a:buNone/>
            </a:pPr>
            <a:endParaRPr lang="fa-IR" sz="1800" b="1" dirty="0" smtClean="0">
              <a:cs typeface="B Nazanin" panose="00000400000000000000" pitchFamily="2" charset="-78"/>
            </a:endParaRPr>
          </a:p>
          <a:p>
            <a:pPr algn="justLow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کشورهای امریکا ، تایلند، چین ،مکزیک و رومانی به ترتیب دارای بدترین وضعیت ترافیک در دنیا هستند که همواره معضلات زیادی ایجاد می کند و باعث عصبانیت و مشکلات روانی مردم می شود.</a:t>
            </a:r>
          </a:p>
          <a:p>
            <a:pPr marL="0" indent="0" algn="justLow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877681"/>
            <a:ext cx="2243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plink.ir/0nVne</a:t>
            </a:r>
            <a:endParaRPr lang="fa-IR" dirty="0"/>
          </a:p>
          <a:p>
            <a:endParaRPr lang="en-US" dirty="0"/>
          </a:p>
        </p:txBody>
      </p:sp>
      <p:pic>
        <p:nvPicPr>
          <p:cNvPr id="13314" name="Picture 2" descr="https://plink.ir/0nVne/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1251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6324600" cy="27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" y="3682104"/>
            <a:ext cx="1264405" cy="10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4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امریکا رتبه چهارم مضطرب ترین مردم جهان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447800"/>
            <a:ext cx="8229600" cy="637309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درصد اضطراب،نگرانی و خشمگینی در مردم آمریکا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Alt text: Line graph. More Americans were stressed, angry and worried in 2018 than at most points in past year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799"/>
            <a:ext cx="8001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2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90625"/>
          </a:xfrm>
        </p:spPr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معضلات </a:t>
            </a:r>
            <a:r>
              <a:rPr lang="fa-IR" sz="3600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و دغدغه‌های اصلی </a:t>
            </a:r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نوجوانان </a:t>
            </a:r>
            <a:r>
              <a:rPr lang="fa-IR" sz="3600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۱۳ تا ۱۷ سال در </a:t>
            </a:r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آمریکا</a:t>
            </a:r>
            <a:r>
              <a:rPr lang="en-US" sz="3600" dirty="0">
                <a:cs typeface="B Titr" panose="00000700000000000000" pitchFamily="2" charset="-78"/>
              </a:rPr>
              <a:t/>
            </a:r>
            <a:br>
              <a:rPr lang="en-US" sz="3600" dirty="0">
                <a:cs typeface="B Titr" panose="00000700000000000000" pitchFamily="2" charset="-78"/>
              </a:rPr>
            </a:b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837"/>
            <a:ext cx="4895850" cy="56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1811315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2800" dirty="0" smtClean="0">
                <a:cs typeface="B Nazanin" panose="00000400000000000000" pitchFamily="2" charset="-78"/>
              </a:rPr>
              <a:t>فهرست مقابل مربوط به  </a:t>
            </a:r>
            <a:r>
              <a:rPr lang="fa-IR" sz="2800" dirty="0">
                <a:cs typeface="B Nazanin" panose="00000400000000000000" pitchFamily="2" charset="-78"/>
              </a:rPr>
              <a:t>«مرکز تحقیقات پیو» </a:t>
            </a:r>
            <a:r>
              <a:rPr lang="fa-IR" sz="2800" dirty="0" smtClean="0">
                <a:cs typeface="B Nazanin" panose="00000400000000000000" pitchFamily="2" charset="-78"/>
              </a:rPr>
              <a:t>می باشد که  </a:t>
            </a:r>
            <a:r>
              <a:rPr lang="fa-IR" sz="2800" dirty="0">
                <a:cs typeface="B Nazanin" panose="00000400000000000000" pitchFamily="2" charset="-78"/>
              </a:rPr>
              <a:t>معضلات و دغدغه‌های اصلی </a:t>
            </a:r>
            <a:r>
              <a:rPr lang="fa-IR" sz="2800" dirty="0" smtClean="0">
                <a:cs typeface="B Nazanin" panose="00000400000000000000" pitchFamily="2" charset="-78"/>
              </a:rPr>
              <a:t>نوجوانان </a:t>
            </a:r>
            <a:r>
              <a:rPr lang="fa-IR" sz="2800" dirty="0">
                <a:cs typeface="B Nazanin" panose="00000400000000000000" pitchFamily="2" charset="-78"/>
              </a:rPr>
              <a:t>۱۳ تا ۱۷ سال در </a:t>
            </a:r>
            <a:r>
              <a:rPr lang="fa-IR" sz="2800" dirty="0" smtClean="0">
                <a:cs typeface="B Nazanin" panose="00000400000000000000" pitchFamily="2" charset="-78"/>
              </a:rPr>
              <a:t>آمریکا به ترتیب درصد فراوانی آورده شده است.</a:t>
            </a:r>
          </a:p>
          <a:p>
            <a:pPr algn="justLow" rtl="1"/>
            <a:r>
              <a:rPr lang="fa-IR" sz="2800" dirty="0" smtClean="0">
                <a:cs typeface="B Nazanin" panose="00000400000000000000" pitchFamily="2" charset="-78"/>
              </a:rPr>
              <a:t>این گزارش مربوط به فوریه </a:t>
            </a:r>
            <a:r>
              <a:rPr lang="fa-IR" sz="2800" dirty="0">
                <a:cs typeface="B Nazanin" panose="00000400000000000000" pitchFamily="2" charset="-78"/>
              </a:rPr>
              <a:t>۲۰۱۹ </a:t>
            </a:r>
            <a:r>
              <a:rPr lang="fa-IR" sz="2800" dirty="0" smtClean="0">
                <a:cs typeface="B Nazanin" panose="00000400000000000000" pitchFamily="2" charset="-78"/>
              </a:rPr>
              <a:t> می باشد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5850" y="6261153"/>
            <a:ext cx="2145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plink.ir/c3fAs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8" name="Picture 2" descr="https://plink.ir/c3fAs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35" y="5615349"/>
            <a:ext cx="1220165" cy="12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1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868362"/>
          </a:xfrm>
        </p:spPr>
        <p:txBody>
          <a:bodyPr>
            <a:normAutofit fontScale="90000"/>
          </a:bodyPr>
          <a:lstStyle/>
          <a:p>
            <a:pPr rtl="1"/>
            <a:r>
              <a:rPr lang="fa-IR" sz="2000" b="1" dirty="0">
                <a:cs typeface="B Nazanin" panose="00000400000000000000" pitchFamily="2" charset="-78"/>
              </a:rPr>
              <a:t>طبق گزارش مرکز تحقیقات پیو:</a:t>
            </a:r>
            <a:r>
              <a:rPr lang="fa-IR" dirty="0"/>
              <a:t/>
            </a:r>
            <a:br>
              <a:rPr lang="fa-IR" dirty="0"/>
            </a:br>
            <a:r>
              <a:rPr lang="fa-IR" sz="3600" b="1" dirty="0">
                <a:solidFill>
                  <a:schemeClr val="bg2">
                    <a:lumMod val="25000"/>
                  </a:schemeClr>
                </a:solidFill>
                <a:cs typeface="B Nazanin" panose="00000400000000000000" pitchFamily="2" charset="-78"/>
              </a:rPr>
              <a:t>اکثر نوجوانان آمریکایی، اضطراب و افسردگی را به 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B Nazanin" panose="00000400000000000000" pitchFamily="2" charset="-78"/>
              </a:rPr>
              <a:t>عنوان </a:t>
            </a:r>
            <a:r>
              <a:rPr lang="fa-IR" sz="3600" b="1" dirty="0">
                <a:solidFill>
                  <a:schemeClr val="bg2">
                    <a:lumMod val="25000"/>
                  </a:schemeClr>
                </a:solidFill>
                <a:cs typeface="B Nazanin" panose="00000400000000000000" pitchFamily="2" charset="-78"/>
              </a:rPr>
              <a:t>یک مشکل عمده در میان همسالان خود می بینند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 algn="justLow" rtl="1">
              <a:buNone/>
            </a:pPr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درصد مربوط به سایر معضلات و آسیب ها به شکل زیر می باشد: </a:t>
            </a:r>
          </a:p>
          <a:p>
            <a:pPr marL="0" indent="0" algn="justLow" rtl="1">
              <a:buNone/>
            </a:pPr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-اضطراب </a:t>
            </a: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و افسردگی: ۷۰%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زورگویی: ۵۵%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اعتیاد: ۵۱%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مصرف الکل: ۴۵%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فقر: ۴۰%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بارداری در نوجوانی: ۳۴%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- روبرو شدن با دسته اراذل: ۳۳%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759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چاقی</a:t>
            </a:r>
            <a:endParaRPr lang="en-US" sz="60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www.hartman-group.com/img/hartbeat/obesity-in-America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65096"/>
            <a:ext cx="9296400" cy="5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0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6096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آمریکا رتبه دوازدهم چاق ترین مردم دنیا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3100" dirty="0" smtClean="0">
                <a:cs typeface="B Nazanin" panose="00000400000000000000" pitchFamily="2" charset="-78"/>
              </a:rPr>
              <a:t>منبع:</a:t>
            </a:r>
            <a:r>
              <a:rPr lang="en-US" sz="3100" dirty="0" err="1" smtClean="0">
                <a:cs typeface="B Nazanin" panose="00000400000000000000" pitchFamily="2" charset="-78"/>
              </a:rPr>
              <a:t>worldatlas</a:t>
            </a:r>
            <a:r>
              <a:rPr lang="fa-IR" sz="3100" dirty="0" smtClean="0">
                <a:cs typeface="B Nazanin" panose="00000400000000000000" pitchFamily="2" charset="-78"/>
              </a:rPr>
              <a:t>    سال 2018</a:t>
            </a:r>
            <a:endParaRPr lang="en-US" sz="3100" dirty="0">
              <a:cs typeface="B Nazanin" panose="00000400000000000000" pitchFamily="2" charset="-78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9906"/>
            <a:ext cx="674172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17637"/>
            <a:ext cx="2438400" cy="4873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درصد جمعیت چاق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4724400"/>
            <a:ext cx="3657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itchFamily="34" charset="0"/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بیش از 36 درصد مردم امریکا دچار چاقی می باشند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364" y="6481741"/>
            <a:ext cx="216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plink.ir/dej65</a:t>
            </a:r>
            <a:endParaRPr lang="fa-IR" dirty="0"/>
          </a:p>
          <a:p>
            <a:endParaRPr lang="en-US" dirty="0"/>
          </a:p>
        </p:txBody>
      </p:sp>
      <p:pic>
        <p:nvPicPr>
          <p:cNvPr id="10242" name="Picture 2" descr="https://plink.ir/dej65/q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43574"/>
            <a:ext cx="1114425" cy="11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40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108300</TotalTime>
  <Words>1044</Words>
  <Application>Microsoft Office PowerPoint</Application>
  <PresentationFormat>On-screen Show (4:3)</PresentationFormat>
  <Paragraphs>125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 Homa</vt:lpstr>
      <vt:lpstr>B Koodak</vt:lpstr>
      <vt:lpstr>B Nazanin</vt:lpstr>
      <vt:lpstr>B Titr</vt:lpstr>
      <vt:lpstr>Calibri</vt:lpstr>
      <vt:lpstr>Times New Roman</vt:lpstr>
      <vt:lpstr>Wingdings</vt:lpstr>
      <vt:lpstr>Office Theme</vt:lpstr>
      <vt:lpstr>روایت افول موریانه وار امریکا حوزه  بهداشت و سلامت  براساس آمارهای بین المللی</vt:lpstr>
      <vt:lpstr>فهرست موضوعات حوزه بهداشت و سلامت</vt:lpstr>
      <vt:lpstr>اضطراب و استرس</vt:lpstr>
      <vt:lpstr>مردم امریکا پر از اضطراب و استرس</vt:lpstr>
      <vt:lpstr>امریکا رتبه چهارم مضطرب ترین مردم جهان</vt:lpstr>
      <vt:lpstr>معضلات و دغدغه‌های اصلی  نوجوانان ۱۳ تا ۱۷ سال در آمریکا </vt:lpstr>
      <vt:lpstr>طبق گزارش مرکز تحقیقات پیو: اکثر نوجوانان آمریکایی، اضطراب و افسردگی را به عنوان یک مشکل عمده در میان همسالان خود می بینند </vt:lpstr>
      <vt:lpstr>چاقی</vt:lpstr>
      <vt:lpstr>آمریکا رتبه دوازدهم چاق ترین مردم دنیا منبع:worldatlas    سال 2018</vt:lpstr>
      <vt:lpstr>امریکا دارای چاق ترین مردم درمیان کشورهای oecd  منبع:گزارش سازمان oecd سال2017</vt:lpstr>
      <vt:lpstr>افزایش درصد چاقی(بزرگسالان 15 تا 74 ساله) منبع:گزارش سازمان oecd سال2017</vt:lpstr>
      <vt:lpstr>PowerPoint Presentation</vt:lpstr>
      <vt:lpstr>روند شیوع چاقی در بین بزرگسالان و کودکان در امریکا منبع: مرکز پیشگیری و کنترل بیماری ها (cdc)</vt:lpstr>
      <vt:lpstr>سرطان</vt:lpstr>
      <vt:lpstr>امریکا رتبه پنجم بیشترین سرطان (به نسبت جمعیت)                           منبع:صندوق جهانی تحقیقات بین المللی سرطان2018</vt:lpstr>
      <vt:lpstr>چه کشورهایی در ابتلا به سرطان رکورددار هستند؟</vt:lpstr>
      <vt:lpstr>امریکا رتبه شانزدهم ابتلا به سرطان ریه  به نسبت جمعیت</vt:lpstr>
      <vt:lpstr>امریکا رتبه بیست و دوم ابتلا به سرطان سینه  به نسبت جمعیت</vt:lpstr>
      <vt:lpstr>امریکا رتبه بیستم ابتلا به سرطان مثانه  به نسبت جمعیت</vt:lpstr>
      <vt:lpstr>امریکا رتبه سیزدهم ابتلا به سرطان کلیه  به نسبت جمعیت</vt:lpstr>
      <vt:lpstr>امریکا رتبه هشتم ابتلا به سرطان اندومتر  به نسبت جمعیت</vt:lpstr>
      <vt:lpstr>امریکا رتبه هفدهم ابتلا به سرطان پوست  به نسبت جمعیت</vt:lpstr>
      <vt:lpstr>امریکا رتبه هجدهم مرگ براثر سرطان ریه منبع:WHO سال 2017  20 کشور با بیشترین نرخ مرگ براثر سرطان ریه تعداد در هر 100 هزارنفر</vt:lpstr>
      <vt:lpstr>وضعیت جهانی مرگ بر اثر سرطان ریه</vt:lpstr>
      <vt:lpstr>امریکا رتبه هشتم مرگ براثر دیوانگی و آلزایمر منبع:WHO سال 2017  10 کشور با بیشترین نرخ مرگ براثر دیوانگی و آلزایمر تعداد در هر 100 هزارنفر</vt:lpstr>
      <vt:lpstr>وضعیت جهانی مرگ بر اثر دیوانگی و آلزایمر</vt:lpstr>
      <vt:lpstr>امریکا رتبه سوم مرگ براثر  پارکینسون منبع:WHO سال 2017  10 کشور با بیشترین نرخ مرگ براثر پارکینسون تعداد در هر 100 هزارنفر</vt:lpstr>
      <vt:lpstr>وضعیت جهانی مرگ بر اثر پارکینسون</vt:lpstr>
      <vt:lpstr>امریکا رتبه هشتم مرگ براثر  بیماریMS منبع:WHO سال 2017  10 کشور با بیشترین نرخ مرگ براثر بیماریMS تعداد در هر 100 هزارنفر</vt:lpstr>
      <vt:lpstr>وضعیت جهانی مرگ بر اثر بیماریMS</vt:lpstr>
      <vt:lpstr>سقط جنین</vt:lpstr>
      <vt:lpstr>امریکا دومین کشور از نظر تعداد سقط جنین در سال منبع:موسسه Charlotte Lozier سال 2015 </vt:lpstr>
      <vt:lpstr>PowerPoint Presentation</vt:lpstr>
      <vt:lpstr>امریکا دهمین کشوراز نظر نرخ سقط جنین</vt:lpstr>
      <vt:lpstr>PowerPoint Presentation</vt:lpstr>
      <vt:lpstr>PowerPoint Presentation</vt:lpstr>
      <vt:lpstr>تولید محتوای مستهجن</vt:lpstr>
      <vt:lpstr>امریکا رتبه اول تولید محتوای مستهجن 60 درصد سایت های تولید محتوای مستهجن توسط امریکا پشتیبانی می شود منبع:استاتیستا جمع آوری داده ها از 2011 تا 2013</vt:lpstr>
      <vt:lpstr>بعد از امریکا، کشورهای دانمارک و انگلیس بیشترین تولیدکننده محتوای مستهجن در جهان هستند.</vt:lpstr>
      <vt:lpstr>تبعات رواج پورنوگرافی در امریکا</vt:lpstr>
      <vt:lpstr>PowerPoint Presentation</vt:lpstr>
      <vt:lpstr>PowerPoint Presentation</vt:lpstr>
      <vt:lpstr>امریکا بدترین کشور دنیا از نظر ترافیک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Reza</dc:creator>
  <cp:lastModifiedBy>Windows User</cp:lastModifiedBy>
  <cp:revision>959</cp:revision>
  <dcterms:created xsi:type="dcterms:W3CDTF">2006-08-16T00:00:00Z</dcterms:created>
  <dcterms:modified xsi:type="dcterms:W3CDTF">2020-01-30T09:13:12Z</dcterms:modified>
</cp:coreProperties>
</file>