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1" r:id="rId4"/>
    <p:sldId id="262" r:id="rId5"/>
    <p:sldId id="263" r:id="rId6"/>
    <p:sldId id="258"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99"/>
    <a:srgbClr val="605D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6" y="-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40AF3-CF01-4743-BA3A-E72BC752B0F4}"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1695092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40AF3-CF01-4743-BA3A-E72BC752B0F4}"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204780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40AF3-CF01-4743-BA3A-E72BC752B0F4}"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3325355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740AF3-CF01-4743-BA3A-E72BC752B0F4}"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4079660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D740AF3-CF01-4743-BA3A-E72BC752B0F4}" type="datetimeFigureOut">
              <a:rPr lang="en-US" smtClean="0"/>
              <a:t>9/5/2019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31984853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740AF3-CF01-4743-BA3A-E72BC752B0F4}"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15201772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740AF3-CF01-4743-BA3A-E72BC752B0F4}" type="datetimeFigureOut">
              <a:rPr lang="en-US" smtClean="0"/>
              <a:t>9/5/2019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3090556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740AF3-CF01-4743-BA3A-E72BC752B0F4}" type="datetimeFigureOut">
              <a:rPr lang="en-US" smtClean="0"/>
              <a:t>9/5/2019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36603482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40AF3-CF01-4743-BA3A-E72BC752B0F4}" type="datetimeFigureOut">
              <a:rPr lang="en-US" smtClean="0"/>
              <a:t>9/5/2019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1951526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740AF3-CF01-4743-BA3A-E72BC752B0F4}"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3883046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D740AF3-CF01-4743-BA3A-E72BC752B0F4}" type="datetimeFigureOut">
              <a:rPr lang="en-US" smtClean="0"/>
              <a:t>9/5/2019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BD40D-0947-45F3-AF00-E1696863A73A}" type="slidenum">
              <a:rPr lang="en-US" smtClean="0"/>
              <a:t>‹#›</a:t>
            </a:fld>
            <a:endParaRPr lang="en-US"/>
          </a:p>
        </p:txBody>
      </p:sp>
    </p:spTree>
    <p:extLst>
      <p:ext uri="{BB962C8B-B14F-4D97-AF65-F5344CB8AC3E}">
        <p14:creationId xmlns:p14="http://schemas.microsoft.com/office/powerpoint/2010/main" val="346480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40AF3-CF01-4743-BA3A-E72BC752B0F4}" type="datetimeFigureOut">
              <a:rPr lang="en-US" smtClean="0"/>
              <a:t>9/5/2019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BD40D-0947-45F3-AF00-E1696863A73A}" type="slidenum">
              <a:rPr lang="en-US" smtClean="0"/>
              <a:t>‹#›</a:t>
            </a:fld>
            <a:endParaRPr lang="en-US"/>
          </a:p>
        </p:txBody>
      </p:sp>
    </p:spTree>
    <p:extLst>
      <p:ext uri="{BB962C8B-B14F-4D97-AF65-F5344CB8AC3E}">
        <p14:creationId xmlns:p14="http://schemas.microsoft.com/office/powerpoint/2010/main" val="4047515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2.gif"/><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hyperlink" Target="&#1662;&#1740;&#1608;&#1587;&#1578;.png" TargetMode="External"/><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4.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2.gi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2.gif"/><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2897875" y="387909"/>
            <a:ext cx="6096000" cy="584775"/>
          </a:xfrm>
          <a:prstGeom prst="rect">
            <a:avLst/>
          </a:prstGeom>
        </p:spPr>
        <p:txBody>
          <a:bodyPr>
            <a:spAutoFit/>
          </a:bodyPr>
          <a:lstStyle/>
          <a:p>
            <a:pPr algn="ctr" rtl="1"/>
            <a:endParaRPr lang="fa-IR" sz="3200" b="1" dirty="0">
              <a:solidFill>
                <a:srgbClr val="FF0000"/>
              </a:solidFill>
              <a:cs typeface="B Titr" panose="00000700000000000000" pitchFamily="2" charset="-78"/>
            </a:endParaRPr>
          </a:p>
        </p:txBody>
      </p:sp>
      <p:sp>
        <p:nvSpPr>
          <p:cNvPr id="6" name="TextBox 5"/>
          <p:cNvSpPr txBox="1"/>
          <p:nvPr/>
        </p:nvSpPr>
        <p:spPr>
          <a:xfrm>
            <a:off x="2636292" y="2290731"/>
            <a:ext cx="6619165" cy="1938992"/>
          </a:xfrm>
          <a:prstGeom prst="rect">
            <a:avLst/>
          </a:prstGeom>
          <a:noFill/>
        </p:spPr>
        <p:txBody>
          <a:bodyPr wrap="square" rtlCol="0">
            <a:spAutoFit/>
          </a:bodyPr>
          <a:lstStyle/>
          <a:p>
            <a:pPr algn="ctr" rtl="1"/>
            <a:r>
              <a:rPr lang="fa-IR" sz="4000" b="1" dirty="0">
                <a:solidFill>
                  <a:srgbClr val="FFFF00"/>
                </a:solidFill>
                <a:cs typeface="B Titr" panose="00000700000000000000" pitchFamily="2" charset="-78"/>
              </a:rPr>
              <a:t>مجلس امیدآفرین؛</a:t>
            </a:r>
          </a:p>
          <a:p>
            <a:pPr algn="ctr" rtl="1"/>
            <a:r>
              <a:rPr lang="fa-IR" sz="4000" b="1" dirty="0">
                <a:solidFill>
                  <a:srgbClr val="FFFF00"/>
                </a:solidFill>
                <a:cs typeface="B Titr" panose="00000700000000000000" pitchFamily="2" charset="-78"/>
              </a:rPr>
              <a:t>مجلس تراز انقلاب اسلامی</a:t>
            </a:r>
          </a:p>
          <a:p>
            <a:pPr algn="ctr" rtl="1"/>
            <a:r>
              <a:rPr lang="fa-IR" sz="4000" b="1" dirty="0">
                <a:solidFill>
                  <a:srgbClr val="FFFF00"/>
                </a:solidFill>
                <a:cs typeface="B Titr" panose="00000700000000000000" pitchFamily="2" charset="-78"/>
              </a:rPr>
              <a:t>براساس بیانیه گام دوم انقلاب</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61" y="-100263"/>
            <a:ext cx="2257425" cy="1409700"/>
          </a:xfrm>
          <a:prstGeom prst="rect">
            <a:avLst/>
          </a:prstGeom>
        </p:spPr>
      </p:pic>
    </p:spTree>
    <p:extLst>
      <p:ext uri="{BB962C8B-B14F-4D97-AF65-F5344CB8AC3E}">
        <p14:creationId xmlns:p14="http://schemas.microsoft.com/office/powerpoint/2010/main" val="378946524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prstClr val="black"/>
              <a:schemeClr val="accent5">
                <a:tint val="45000"/>
                <a:satMod val="400000"/>
              </a:schemeClr>
            </a:duotone>
            <a:extLst>
              <a:ext uri="{BEBA8EAE-BF5A-486C-A8C5-ECC9F3942E4B}">
                <a14:imgProps xmlns:a14="http://schemas.microsoft.com/office/drawing/2010/main">
                  <a14:imgLayer r:embed="rId3">
                    <a14:imgEffect>
                      <a14:colorTemperature colorTemp="112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4" name="AutoShape 2" descr="Image result for ‫محرومیت زدایی جمهوری اسلامی در روستا ها‬‎"/>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Image result for ‫محرومیت زدایی جمهوری اسلامی در روستا ها‬‎"/>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stretch>
            <a:fillRect/>
          </a:stretch>
        </p:blipFill>
        <p:spPr>
          <a:xfrm>
            <a:off x="307975" y="1267326"/>
            <a:ext cx="3862972" cy="288903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p:txBody>
          <a:bodyPr>
            <a:normAutofit/>
          </a:bodyPr>
          <a:lstStyle/>
          <a:p>
            <a:pPr algn="ctr"/>
            <a:r>
              <a:rPr lang="fa-IR" sz="4800" b="1" dirty="0" smtClean="0">
                <a:solidFill>
                  <a:srgbClr val="FF0000"/>
                </a:solidFill>
                <a:cs typeface="B Titr" panose="00000700000000000000" pitchFamily="2" charset="-78"/>
              </a:rPr>
              <a:t>تلاش </a:t>
            </a:r>
            <a:r>
              <a:rPr lang="fa-IR" sz="4800" b="1" dirty="0">
                <a:solidFill>
                  <a:srgbClr val="FF0000"/>
                </a:solidFill>
                <a:cs typeface="B Titr" panose="00000700000000000000" pitchFamily="2" charset="-78"/>
              </a:rPr>
              <a:t>برای نهاد‌سازی انقلابی: </a:t>
            </a:r>
            <a:endParaRPr lang="en-US" sz="4800" b="1" dirty="0">
              <a:solidFill>
                <a:srgbClr val="FF0000"/>
              </a:solidFill>
              <a:cs typeface="B Titr" panose="00000700000000000000" pitchFamily="2" charset="-78"/>
            </a:endParaRPr>
          </a:p>
        </p:txBody>
      </p:sp>
      <p:sp>
        <p:nvSpPr>
          <p:cNvPr id="3" name="Content Placeholder 2"/>
          <p:cNvSpPr>
            <a:spLocks noGrp="1"/>
          </p:cNvSpPr>
          <p:nvPr>
            <p:ph idx="1"/>
          </p:nvPr>
        </p:nvSpPr>
        <p:spPr>
          <a:xfrm>
            <a:off x="4283242" y="1690688"/>
            <a:ext cx="7542998" cy="4740591"/>
          </a:xfrm>
          <a:noFill/>
          <a:effectLst/>
        </p:spPr>
        <p:txBody>
          <a:bodyPr>
            <a:normAutofit fontScale="92500" lnSpcReduction="10000"/>
          </a:bodyPr>
          <a:lstStyle/>
          <a:p>
            <a:pPr marL="0" indent="0" algn="just" rtl="1">
              <a:buNone/>
            </a:pPr>
            <a:r>
              <a:rPr lang="fa-IR" dirty="0" smtClean="0">
                <a:solidFill>
                  <a:schemeClr val="bg1"/>
                </a:solidFill>
                <a:cs typeface="B Zar" panose="00000400000000000000" pitchFamily="2" charset="-78"/>
              </a:rPr>
              <a:t>1- توفیق </a:t>
            </a:r>
            <a:r>
              <a:rPr lang="fa-IR" dirty="0">
                <a:solidFill>
                  <a:schemeClr val="bg1"/>
                </a:solidFill>
                <a:cs typeface="B Zar" panose="00000400000000000000" pitchFamily="2" charset="-78"/>
              </a:rPr>
              <a:t>جمهوری اسلامی در بدترین شرایط درآمدی و امنیتی در دهه‌ی نخست برای کاهش شدید محرومیت روستاها و حاشیه‌نشین‌ها، ناشی از </a:t>
            </a:r>
            <a:r>
              <a:rPr lang="fa-IR" dirty="0" smtClean="0">
                <a:solidFill>
                  <a:schemeClr val="bg1"/>
                </a:solidFill>
                <a:cs typeface="B Zar" panose="00000400000000000000" pitchFamily="2" charset="-78"/>
              </a:rPr>
              <a:t>‌یک </a:t>
            </a:r>
            <a:r>
              <a:rPr lang="fa-IR" dirty="0">
                <a:solidFill>
                  <a:schemeClr val="bg1"/>
                </a:solidFill>
                <a:cs typeface="B Zar" panose="00000400000000000000" pitchFamily="2" charset="-78"/>
              </a:rPr>
              <a:t>نهادسازی صحیح و هوشمندانه با به‌کارگیری نیروهای مردمی و جهادی بود</a:t>
            </a:r>
            <a:r>
              <a:rPr lang="fa-IR" dirty="0" smtClean="0">
                <a:solidFill>
                  <a:schemeClr val="bg1"/>
                </a:solidFill>
                <a:cs typeface="B Zar" panose="00000400000000000000" pitchFamily="2" charset="-78"/>
              </a:rPr>
              <a:t>.</a:t>
            </a:r>
          </a:p>
          <a:p>
            <a:pPr marL="0" indent="0" algn="just" rtl="1">
              <a:buNone/>
            </a:pPr>
            <a:r>
              <a:rPr lang="fa-IR" dirty="0" smtClean="0">
                <a:solidFill>
                  <a:schemeClr val="bg1"/>
                </a:solidFill>
                <a:cs typeface="B Zar" panose="00000400000000000000" pitchFamily="2" charset="-78"/>
              </a:rPr>
              <a:t>2-  </a:t>
            </a:r>
            <a:r>
              <a:rPr lang="fa-IR" dirty="0">
                <a:solidFill>
                  <a:schemeClr val="bg1"/>
                </a:solidFill>
                <a:cs typeface="B Zar" panose="00000400000000000000" pitchFamily="2" charset="-78"/>
              </a:rPr>
              <a:t>ناکامی ۱۵ سال اخیر (پس از فرمان رهبر انقلاب در اوایل دهه ۱۳۸۰) در مبارزه با قاچاق کالا یا فساد اقتصادی، دقیقاً معلول موفق نشدن در نهادسازی و انگیزه‌بخشی عاملان اقتصادی و سیاسی برای همکاری حول این محورها بوده است. </a:t>
            </a:r>
            <a:endParaRPr lang="fa-IR" dirty="0" smtClean="0">
              <a:solidFill>
                <a:schemeClr val="bg1"/>
              </a:solidFill>
              <a:cs typeface="B Zar" panose="00000400000000000000" pitchFamily="2" charset="-78"/>
            </a:endParaRPr>
          </a:p>
          <a:p>
            <a:pPr marL="0" indent="0" algn="just" rtl="1">
              <a:buNone/>
            </a:pPr>
            <a:r>
              <a:rPr lang="fa-IR" dirty="0" smtClean="0">
                <a:solidFill>
                  <a:schemeClr val="bg1"/>
                </a:solidFill>
                <a:cs typeface="B Zar" panose="00000400000000000000" pitchFamily="2" charset="-78"/>
              </a:rPr>
              <a:t>3- ثمره‌ی </a:t>
            </a:r>
            <a:r>
              <a:rPr lang="fa-IR" dirty="0">
                <a:solidFill>
                  <a:schemeClr val="bg1"/>
                </a:solidFill>
                <a:cs typeface="B Zar" panose="00000400000000000000" pitchFamily="2" charset="-78"/>
              </a:rPr>
              <a:t>نهادهای فعلی، خود را در ایجاد شبکه‌ای از ذی‌نفعان اقتصادی و سیاسی نشان می‌دهد که نفع آنها در استمرار واردات کالاهای اساسی و وابستگی به خارج، حفظ وابستگی بودجه دولت به نفت، تداوم قاچاق کالا، فساد اقتصادی یا هر چیز دیگری </a:t>
            </a:r>
            <a:r>
              <a:rPr lang="fa-IR" dirty="0" smtClean="0">
                <a:solidFill>
                  <a:schemeClr val="bg1"/>
                </a:solidFill>
                <a:cs typeface="B Zar" panose="00000400000000000000" pitchFamily="2" charset="-78"/>
              </a:rPr>
              <a:t>است. </a:t>
            </a:r>
          </a:p>
          <a:p>
            <a:pPr marL="0" indent="0" algn="just" rtl="1">
              <a:buNone/>
            </a:pPr>
            <a:r>
              <a:rPr lang="fa-IR" dirty="0" smtClean="0">
                <a:solidFill>
                  <a:schemeClr val="bg1"/>
                </a:solidFill>
                <a:cs typeface="B Zar" panose="00000400000000000000" pitchFamily="2" charset="-78"/>
              </a:rPr>
              <a:t>با </a:t>
            </a:r>
            <a:r>
              <a:rPr lang="fa-IR" dirty="0">
                <a:solidFill>
                  <a:schemeClr val="bg1"/>
                </a:solidFill>
                <a:cs typeface="B Zar" panose="00000400000000000000" pitchFamily="2" charset="-78"/>
              </a:rPr>
              <a:t>نهادسازی انقلابی می‌توان مانع از تداوم فعالیت این شبکه‌ها در کشور شد</a:t>
            </a:r>
            <a:r>
              <a:rPr lang="fa-IR" dirty="0" smtClean="0">
                <a:solidFill>
                  <a:schemeClr val="bg1"/>
                </a:solidFill>
                <a:cs typeface="B Zar" panose="00000400000000000000" pitchFamily="2" charset="-78"/>
              </a:rPr>
              <a:t>.</a:t>
            </a:r>
          </a:p>
          <a:p>
            <a:pPr marL="0" indent="0" algn="just" rtl="1">
              <a:buNone/>
            </a:pPr>
            <a:r>
              <a:rPr lang="fa-IR" dirty="0" smtClean="0">
                <a:solidFill>
                  <a:schemeClr val="bg1"/>
                </a:solidFill>
                <a:cs typeface="B Zar" panose="00000400000000000000" pitchFamily="2" charset="-78"/>
              </a:rPr>
              <a:t> </a:t>
            </a:r>
            <a:r>
              <a:rPr lang="fa-IR" dirty="0">
                <a:solidFill>
                  <a:schemeClr val="bg1"/>
                </a:solidFill>
                <a:cs typeface="B Zar" panose="00000400000000000000" pitchFamily="2" charset="-78"/>
              </a:rPr>
              <a:t>واضح است که مجلس باید در این نهادسازی پیشگام باشد</a:t>
            </a:r>
            <a:r>
              <a:rPr lang="fa-IR" dirty="0">
                <a:cs typeface="B Zar" panose="00000400000000000000" pitchFamily="2" charset="-78"/>
              </a:rPr>
              <a:t>.</a:t>
            </a:r>
            <a:endParaRPr lang="en-US" dirty="0">
              <a:cs typeface="B Zar" panose="00000400000000000000" pitchFamily="2" charset="-78"/>
            </a:endParaRPr>
          </a:p>
        </p:txBody>
      </p:sp>
    </p:spTree>
    <p:extLst>
      <p:ext uri="{BB962C8B-B14F-4D97-AF65-F5344CB8AC3E}">
        <p14:creationId xmlns:p14="http://schemas.microsoft.com/office/powerpoint/2010/main" val="314634388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down)">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circle(in)">
                                      <p:cBhvr>
                                        <p:cTn id="22" dur="2000"/>
                                        <p:tgtEl>
                                          <p:spTgt spid="3">
                                            <p:txEl>
                                              <p:pRg st="2" end="2"/>
                                            </p:txEl>
                                          </p:spTgt>
                                        </p:tgtEl>
                                      </p:cBhvr>
                                    </p:animEffect>
                                  </p:childTnLst>
                                </p:cTn>
                              </p:par>
                              <p:par>
                                <p:cTn id="23" presetID="6" presetClass="entr" presetSubtype="16"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par>
                                <p:cTn id="26" presetID="6" presetClass="entr" presetSubtype="16" fill="hold" nodeType="with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1"/>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2606" y="1440580"/>
            <a:ext cx="6363588" cy="528828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2" name="Title 1"/>
          <p:cNvSpPr>
            <a:spLocks noGrp="1"/>
          </p:cNvSpPr>
          <p:nvPr>
            <p:ph type="title"/>
          </p:nvPr>
        </p:nvSpPr>
        <p:spPr>
          <a:xfrm>
            <a:off x="838200" y="1"/>
            <a:ext cx="10515600" cy="1402080"/>
          </a:xfrm>
        </p:spPr>
        <p:txBody>
          <a:bodyPr>
            <a:normAutofit/>
          </a:bodyPr>
          <a:lstStyle/>
          <a:p>
            <a:pPr algn="ctr" rtl="1"/>
            <a:r>
              <a:rPr lang="fa-IR" sz="4800" b="1" dirty="0" smtClean="0">
                <a:solidFill>
                  <a:srgbClr val="FF0000"/>
                </a:solidFill>
                <a:cs typeface="B Titr" panose="00000700000000000000" pitchFamily="2" charset="-78"/>
              </a:rPr>
              <a:t>متکی </a:t>
            </a:r>
            <a:r>
              <a:rPr lang="fa-IR" sz="4800" b="1" dirty="0">
                <a:solidFill>
                  <a:srgbClr val="FF0000"/>
                </a:solidFill>
                <a:cs typeface="B Titr" panose="00000700000000000000" pitchFamily="2" charset="-78"/>
              </a:rPr>
              <a:t>به درون و جوان‌گرا: </a:t>
            </a:r>
            <a:endParaRPr lang="en-US" sz="4800" b="1" dirty="0">
              <a:solidFill>
                <a:srgbClr val="FF0000"/>
              </a:solidFill>
              <a:cs typeface="B Titr" panose="00000700000000000000" pitchFamily="2" charset="-78"/>
            </a:endParaRPr>
          </a:p>
        </p:txBody>
      </p:sp>
      <p:sp>
        <p:nvSpPr>
          <p:cNvPr id="7" name="TextBox 6"/>
          <p:cNvSpPr txBox="1"/>
          <p:nvPr/>
        </p:nvSpPr>
        <p:spPr>
          <a:xfrm>
            <a:off x="362394" y="1106905"/>
            <a:ext cx="5428806" cy="5386090"/>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marL="342900" indent="-342900" algn="just" rtl="1">
              <a:buFont typeface="Wingdings" panose="05000000000000000000" pitchFamily="2" charset="2"/>
              <a:buChar char="ü"/>
            </a:pPr>
            <a:r>
              <a:rPr lang="fa-IR" sz="2000" dirty="0">
                <a:cs typeface="B Zar" panose="00000400000000000000" pitchFamily="2" charset="-78"/>
              </a:rPr>
              <a:t>این نهاد در فعالیت‌های قانون‌گذارانه و نظارتی خود باید برای تقویت ظرفیت‌های داخلی و اتکای بیشتر بخش‌های اجرایی به این ظرفیت‌ها تلاش کند. </a:t>
            </a:r>
          </a:p>
          <a:p>
            <a:pPr marL="342900" indent="-342900" algn="just" rtl="1">
              <a:buFont typeface="Wingdings" panose="05000000000000000000" pitchFamily="2" charset="2"/>
              <a:buChar char="ü"/>
            </a:pPr>
            <a:r>
              <a:rPr lang="fa-IR" sz="2000" dirty="0">
                <a:cs typeface="B Zar" panose="00000400000000000000" pitchFamily="2" charset="-78"/>
              </a:rPr>
              <a:t>منظور از جوان‌گرایی نیز این نیست که همه‌ی نمایندگان مجلس باید از جوانان باشند، بلکه منظور این است که جهت‌گیری فعالیت‌های این نهاد باید معطوف به فراهم کردن زمینه‌های لازم برای میدان دادن به جوانان در بخش‌های مختلف کشور باشد. </a:t>
            </a:r>
          </a:p>
          <a:p>
            <a:pPr marL="342900" indent="-342900" algn="just" rtl="1">
              <a:buFont typeface="Wingdings" panose="05000000000000000000" pitchFamily="2" charset="2"/>
              <a:buChar char="ü"/>
            </a:pPr>
            <a:r>
              <a:rPr lang="fa-IR" sz="2000" dirty="0" smtClean="0">
                <a:cs typeface="B Zar" panose="00000400000000000000" pitchFamily="2" charset="-78"/>
              </a:rPr>
              <a:t>در </a:t>
            </a:r>
            <a:r>
              <a:rPr lang="fa-IR" sz="2000" dirty="0">
                <a:cs typeface="B Zar" panose="00000400000000000000" pitchFamily="2" charset="-78"/>
              </a:rPr>
              <a:t>این زمینه نیز عملکرد </a:t>
            </a:r>
            <a:r>
              <a:rPr lang="fa-IR" sz="2000" dirty="0" smtClean="0">
                <a:cs typeface="B Zar" panose="00000400000000000000" pitchFamily="2" charset="-78"/>
              </a:rPr>
              <a:t>مجلس </a:t>
            </a:r>
            <a:r>
              <a:rPr lang="fa-IR" sz="2000" dirty="0">
                <a:cs typeface="B Zar" panose="00000400000000000000" pitchFamily="2" charset="-78"/>
              </a:rPr>
              <a:t>حاوی اشکالاتی چند است. </a:t>
            </a:r>
            <a:r>
              <a:rPr lang="fa-IR" sz="2000" dirty="0" smtClean="0">
                <a:cs typeface="B Zar" panose="00000400000000000000" pitchFamily="2" charset="-78"/>
              </a:rPr>
              <a:t>به </a:t>
            </a:r>
            <a:r>
              <a:rPr lang="fa-IR" sz="2000" dirty="0">
                <a:cs typeface="B Zar" panose="00000400000000000000" pitchFamily="2" charset="-78"/>
              </a:rPr>
              <a:t>عنوان مثال، در برخی </a:t>
            </a:r>
            <a:r>
              <a:rPr lang="fa-IR" sz="2000" dirty="0" smtClean="0">
                <a:cs typeface="B Zar" panose="00000400000000000000" pitchFamily="2" charset="-78"/>
              </a:rPr>
              <a:t>دولت‌ها</a:t>
            </a:r>
            <a:r>
              <a:rPr lang="fa-IR" sz="2000" dirty="0">
                <a:cs typeface="B Zar" panose="00000400000000000000" pitchFamily="2" charset="-78"/>
              </a:rPr>
              <a:t>، </a:t>
            </a:r>
            <a:r>
              <a:rPr lang="fa-IR" sz="2000" dirty="0" smtClean="0">
                <a:cs typeface="B Zar" panose="00000400000000000000" pitchFamily="2" charset="-78"/>
              </a:rPr>
              <a:t>افرادی عهده‌دار سمت </a:t>
            </a:r>
            <a:r>
              <a:rPr lang="fa-IR" sz="2000" dirty="0">
                <a:cs typeface="B Zar" panose="00000400000000000000" pitchFamily="2" charset="-78"/>
              </a:rPr>
              <a:t>وزارت شده‌اند:</a:t>
            </a:r>
          </a:p>
          <a:p>
            <a:pPr algn="just" rtl="1"/>
            <a:r>
              <a:rPr lang="fa-IR" sz="2000" dirty="0">
                <a:cs typeface="B Zar" panose="00000400000000000000" pitchFamily="2" charset="-78"/>
              </a:rPr>
              <a:t>    </a:t>
            </a:r>
            <a:r>
              <a:rPr lang="fa-IR" sz="2000" b="1" dirty="0">
                <a:solidFill>
                  <a:srgbClr val="FF0000"/>
                </a:solidFill>
                <a:cs typeface="B Zar" panose="00000400000000000000" pitchFamily="2" charset="-78"/>
              </a:rPr>
              <a:t> </a:t>
            </a:r>
            <a:r>
              <a:rPr lang="fa-IR" sz="2000" b="1" dirty="0" smtClean="0">
                <a:solidFill>
                  <a:srgbClr val="FF0000"/>
                </a:solidFill>
                <a:cs typeface="B Zar" panose="00000400000000000000" pitchFamily="2" charset="-78"/>
              </a:rPr>
              <a:t>اولاً </a:t>
            </a:r>
            <a:r>
              <a:rPr lang="fa-IR" sz="2000" dirty="0" smtClean="0">
                <a:cs typeface="B Zar" panose="00000400000000000000" pitchFamily="2" charset="-78"/>
              </a:rPr>
              <a:t>کهولت سن داشته‌اند.</a:t>
            </a:r>
          </a:p>
          <a:p>
            <a:pPr algn="just" rtl="1"/>
            <a:r>
              <a:rPr lang="fa-IR" sz="2000" b="1" dirty="0" smtClean="0">
                <a:solidFill>
                  <a:srgbClr val="FF0000"/>
                </a:solidFill>
                <a:cs typeface="B Zar" panose="00000400000000000000" pitchFamily="2" charset="-78"/>
              </a:rPr>
              <a:t>     ثانیاً </a:t>
            </a:r>
            <a:r>
              <a:rPr lang="fa-IR" sz="2000" dirty="0" smtClean="0">
                <a:cs typeface="B Zar" panose="00000400000000000000" pitchFamily="2" charset="-78"/>
              </a:rPr>
              <a:t>کارنامه عملکرد آنها در دولت‌های قبلی نیز چندان موفق نبوده است</a:t>
            </a:r>
          </a:p>
          <a:p>
            <a:pPr algn="just" rtl="1"/>
            <a:r>
              <a:rPr lang="fa-IR" sz="2000" dirty="0" smtClean="0">
                <a:cs typeface="B Zar" panose="00000400000000000000" pitchFamily="2" charset="-78"/>
              </a:rPr>
              <a:t>   </a:t>
            </a:r>
            <a:r>
              <a:rPr lang="fa-IR" sz="2000" b="1" dirty="0" smtClean="0">
                <a:solidFill>
                  <a:srgbClr val="FF0000"/>
                </a:solidFill>
                <a:cs typeface="B Zar" panose="00000400000000000000" pitchFamily="2" charset="-78"/>
              </a:rPr>
              <a:t> ثالثاً </a:t>
            </a:r>
            <a:r>
              <a:rPr lang="fa-IR" sz="2000" dirty="0" smtClean="0">
                <a:cs typeface="B Zar" panose="00000400000000000000" pitchFamily="2" charset="-78"/>
              </a:rPr>
              <a:t>بعد از تصدی چند باره وزارت و قطعی شدن ناکارآمدی آنان، بلکه خسارت‌آفرینی آنها برای کشور، مجلس اقدام خاصی برای مقابله با آنها انجام نداده است. </a:t>
            </a:r>
          </a:p>
          <a:p>
            <a:pPr algn="just" rtl="1"/>
            <a:endParaRPr lang="fa-IR" sz="2000" dirty="0">
              <a:cs typeface="B Zar" panose="00000400000000000000" pitchFamily="2" charset="-78"/>
            </a:endParaRP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498"/>
            <a:ext cx="2021305" cy="1145403"/>
          </a:xfrm>
          <a:prstGeom prst="rect">
            <a:avLst/>
          </a:prstGeom>
        </p:spPr>
      </p:pic>
    </p:spTree>
    <p:extLst>
      <p:ext uri="{BB962C8B-B14F-4D97-AF65-F5344CB8AC3E}">
        <p14:creationId xmlns:p14="http://schemas.microsoft.com/office/powerpoint/2010/main" val="16142747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wipe(down)">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circle(in)">
                                      <p:cBhvr>
                                        <p:cTn id="17" dur="20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wipe(down)">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down)">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barn(inVertical)">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fade">
                                      <p:cBhvr>
                                        <p:cTn id="37" dur="1000"/>
                                        <p:tgtEl>
                                          <p:spTgt spid="7">
                                            <p:txEl>
                                              <p:pRg st="5" end="5"/>
                                            </p:txEl>
                                          </p:spTgt>
                                        </p:tgtEl>
                                      </p:cBhvr>
                                    </p:animEffect>
                                    <p:anim calcmode="lin" valueType="num">
                                      <p:cBhvr>
                                        <p:cTn id="38"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1"/>
            <a:ext cx="12192000" cy="6857999"/>
          </a:xfrm>
          <a:prstGeom prst="rect">
            <a:avLst/>
          </a:prstGeom>
        </p:spPr>
      </p:pic>
      <p:sp>
        <p:nvSpPr>
          <p:cNvPr id="2" name="Title 1"/>
          <p:cNvSpPr>
            <a:spLocks noGrp="1"/>
          </p:cNvSpPr>
          <p:nvPr>
            <p:ph type="title"/>
          </p:nvPr>
        </p:nvSpPr>
        <p:spPr>
          <a:xfrm>
            <a:off x="838200" y="1"/>
            <a:ext cx="10515600" cy="1690688"/>
          </a:xfrm>
        </p:spPr>
        <p:txBody>
          <a:bodyPr/>
          <a:lstStyle/>
          <a:p>
            <a:pPr algn="ctr" rtl="1"/>
            <a:r>
              <a:rPr lang="fa-IR" b="1" dirty="0">
                <a:solidFill>
                  <a:srgbClr val="FF0000"/>
                </a:solidFill>
                <a:cs typeface="B Titr" panose="00000700000000000000" pitchFamily="2" charset="-78"/>
              </a:rPr>
              <a:t>مقوم مسابقه خدمت‌رسانی: </a:t>
            </a:r>
            <a:endParaRPr lang="en-US" b="1" dirty="0">
              <a:solidFill>
                <a:srgbClr val="FF0000"/>
              </a:solidFill>
              <a:cs typeface="B Titr" panose="00000700000000000000" pitchFamily="2" charset="-78"/>
            </a:endParaRPr>
          </a:p>
        </p:txBody>
      </p:sp>
      <p:sp>
        <p:nvSpPr>
          <p:cNvPr id="3" name="Content Placeholder 2"/>
          <p:cNvSpPr>
            <a:spLocks noGrp="1"/>
          </p:cNvSpPr>
          <p:nvPr>
            <p:ph idx="1"/>
          </p:nvPr>
        </p:nvSpPr>
        <p:spPr>
          <a:xfrm>
            <a:off x="5242560" y="1825625"/>
            <a:ext cx="6111240" cy="4351338"/>
          </a:xfrm>
          <a:blipFill>
            <a:blip r:embed="rId3"/>
            <a:tile tx="0" ty="0" sx="100000" sy="100000" flip="none" algn="tl"/>
          </a:blipFill>
        </p:spPr>
        <p:txBody>
          <a:bodyPr>
            <a:normAutofit fontScale="85000" lnSpcReduction="10000"/>
          </a:bodyPr>
          <a:lstStyle/>
          <a:p>
            <a:pPr algn="just" rtl="1"/>
            <a:r>
              <a:rPr lang="fa-IR" b="1" dirty="0" smtClean="0">
                <a:solidFill>
                  <a:srgbClr val="FFFF00"/>
                </a:solidFill>
                <a:cs typeface="B Zar" panose="00000400000000000000" pitchFamily="2" charset="-78"/>
              </a:rPr>
              <a:t>اگرچه مجلس </a:t>
            </a:r>
            <a:r>
              <a:rPr lang="fa-IR" b="1" dirty="0">
                <a:solidFill>
                  <a:srgbClr val="FFFF00"/>
                </a:solidFill>
                <a:cs typeface="B Zar" panose="00000400000000000000" pitchFamily="2" charset="-78"/>
              </a:rPr>
              <a:t>نمی‌تواند به عنوان کارگزار میدانیِ خدمت‌رسانی باشد، اما قطعاً باید با سیاست‌گذاری و ریل‌گذاری درست، جهت اقدامات و فعالیت دستگاه‌های اجرایی را به سوی گره‌گشایی از مشکلات مردم سوق دهد</a:t>
            </a:r>
            <a:r>
              <a:rPr lang="fa-IR" b="1" dirty="0" smtClean="0">
                <a:solidFill>
                  <a:srgbClr val="FFFF00"/>
                </a:solidFill>
                <a:cs typeface="B Zar" panose="00000400000000000000" pitchFamily="2" charset="-78"/>
              </a:rPr>
              <a:t>.</a:t>
            </a:r>
          </a:p>
          <a:p>
            <a:pPr algn="just" rtl="1"/>
            <a:r>
              <a:rPr lang="fa-IR" b="1" dirty="0" smtClean="0">
                <a:solidFill>
                  <a:srgbClr val="FFFF00"/>
                </a:solidFill>
                <a:cs typeface="B Zar" panose="00000400000000000000" pitchFamily="2" charset="-78"/>
              </a:rPr>
              <a:t> </a:t>
            </a:r>
            <a:r>
              <a:rPr lang="fa-IR" b="1" dirty="0">
                <a:solidFill>
                  <a:srgbClr val="FFFF00"/>
                </a:solidFill>
                <a:cs typeface="B Zar" panose="00000400000000000000" pitchFamily="2" charset="-78"/>
              </a:rPr>
              <a:t>مجلس نباید کوتاهی، تعلل و ضعف برخی دستگاه‌ها که عملکرد آنها به طور مستقیم بر زندگی روزمره مردم تأثیر می‌گذارد را تحمل </a:t>
            </a:r>
            <a:r>
              <a:rPr lang="fa-IR" b="1" dirty="0" smtClean="0">
                <a:solidFill>
                  <a:srgbClr val="FFFF00"/>
                </a:solidFill>
                <a:cs typeface="B Zar" panose="00000400000000000000" pitchFamily="2" charset="-78"/>
              </a:rPr>
              <a:t>کند.</a:t>
            </a:r>
          </a:p>
          <a:p>
            <a:pPr algn="just" rtl="1"/>
            <a:r>
              <a:rPr lang="fa-IR" b="1" dirty="0" smtClean="0">
                <a:solidFill>
                  <a:srgbClr val="FFFF00"/>
                </a:solidFill>
                <a:cs typeface="B Zar" panose="00000400000000000000" pitchFamily="2" charset="-78"/>
              </a:rPr>
              <a:t>متأسفانه عملکرد مجلس در گام اول انقلاب در این زمینه، نیز خالی از اشکال نیست؛ بویژه در برهه‌هایی مانند وقوع نوسانات ارزی که در دولت‌های مختلف آسیب‌هایی جدی بر معیشت مردم وارد کرده است، مجلس اقدام جدی انجام نداده است. </a:t>
            </a:r>
            <a:endParaRPr lang="en-US" b="1" dirty="0">
              <a:solidFill>
                <a:srgbClr val="FFFF00"/>
              </a:solidFill>
              <a:cs typeface="B Zar" panose="00000400000000000000" pitchFamily="2" charset="-78"/>
            </a:endParaRPr>
          </a:p>
        </p:txBody>
      </p:sp>
      <p:pic>
        <p:nvPicPr>
          <p:cNvPr id="6" name="Picture 5"/>
          <p:cNvPicPr>
            <a:picLocks noChangeAspect="1"/>
          </p:cNvPicPr>
          <p:nvPr/>
        </p:nvPicPr>
        <p:blipFill>
          <a:blip r:embed="rId4"/>
          <a:stretch>
            <a:fillRect/>
          </a:stretch>
        </p:blipFill>
        <p:spPr>
          <a:xfrm>
            <a:off x="106679" y="3930315"/>
            <a:ext cx="4953002" cy="253620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44026"/>
            <a:ext cx="1876926" cy="1172997"/>
          </a:xfrm>
          <a:prstGeom prst="rect">
            <a:avLst/>
          </a:prstGeom>
        </p:spPr>
      </p:pic>
      <p:pic>
        <p:nvPicPr>
          <p:cNvPr id="5" name="Picture 4"/>
          <p:cNvPicPr>
            <a:picLocks noChangeAspect="1"/>
          </p:cNvPicPr>
          <p:nvPr/>
        </p:nvPicPr>
        <p:blipFill>
          <a:blip r:embed="rId6"/>
          <a:stretch>
            <a:fillRect/>
          </a:stretch>
        </p:blipFill>
        <p:spPr>
          <a:xfrm>
            <a:off x="245661" y="1172998"/>
            <a:ext cx="4708476" cy="236583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993912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90248"/>
            <a:ext cx="5852160" cy="68580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a:xfrm>
            <a:off x="838200" y="1"/>
            <a:ext cx="10515600" cy="1112520"/>
          </a:xfrm>
        </p:spPr>
        <p:txBody>
          <a:bodyPr>
            <a:noAutofit/>
          </a:bodyPr>
          <a:lstStyle/>
          <a:p>
            <a:pPr algn="r" rtl="1"/>
            <a:r>
              <a:rPr lang="fa-IR" sz="3600" b="1" dirty="0" smtClean="0">
                <a:solidFill>
                  <a:srgbClr val="FF0000"/>
                </a:solidFill>
                <a:cs typeface="B Titr" panose="00000700000000000000" pitchFamily="2" charset="-78"/>
              </a:rPr>
              <a:t> </a:t>
            </a:r>
            <a:r>
              <a:rPr lang="fa-IR" sz="3600" b="1" dirty="0">
                <a:solidFill>
                  <a:srgbClr val="FF0000"/>
                </a:solidFill>
                <a:cs typeface="B Titr" panose="00000700000000000000" pitchFamily="2" charset="-78"/>
              </a:rPr>
              <a:t>حمایت از فعالیت‌های علمی و پژوهشی: </a:t>
            </a:r>
            <a:br>
              <a:rPr lang="fa-IR" sz="3600" b="1" dirty="0">
                <a:solidFill>
                  <a:srgbClr val="FF0000"/>
                </a:solidFill>
                <a:cs typeface="B Titr" panose="00000700000000000000" pitchFamily="2" charset="-78"/>
              </a:rPr>
            </a:br>
            <a:endParaRPr lang="en-US" sz="2000" dirty="0">
              <a:solidFill>
                <a:srgbClr val="FF0000"/>
              </a:solidFill>
              <a:cs typeface="B Titr" panose="00000700000000000000" pitchFamily="2" charset="-78"/>
            </a:endParaRPr>
          </a:p>
        </p:txBody>
      </p:sp>
      <p:sp>
        <p:nvSpPr>
          <p:cNvPr id="3" name="Content Placeholder 2"/>
          <p:cNvSpPr>
            <a:spLocks noGrp="1"/>
          </p:cNvSpPr>
          <p:nvPr>
            <p:ph idx="1"/>
          </p:nvPr>
        </p:nvSpPr>
        <p:spPr>
          <a:xfrm>
            <a:off x="6217920" y="1112520"/>
            <a:ext cx="5593080" cy="5064443"/>
          </a:xfrm>
          <a:blipFill>
            <a:blip r:embed="rId4"/>
            <a:tile tx="0" ty="0" sx="100000" sy="100000" flip="none" algn="tl"/>
          </a:blipFill>
        </p:spPr>
        <p:txBody>
          <a:bodyPr>
            <a:normAutofit fontScale="92500" lnSpcReduction="20000"/>
          </a:bodyPr>
          <a:lstStyle/>
          <a:p>
            <a:pPr algn="just" rtl="1"/>
            <a:r>
              <a:rPr lang="fa-IR" dirty="0" smtClean="0">
                <a:cs typeface="B Zar" panose="00000400000000000000" pitchFamily="2" charset="-78"/>
              </a:rPr>
              <a:t>نقش مجلس </a:t>
            </a:r>
            <a:r>
              <a:rPr lang="fa-IR" dirty="0">
                <a:cs typeface="B Zar" panose="00000400000000000000" pitchFamily="2" charset="-78"/>
              </a:rPr>
              <a:t>در حوزه‌ی علم و پژوهش ماهیت </a:t>
            </a:r>
            <a:r>
              <a:rPr lang="fa-IR" dirty="0" smtClean="0">
                <a:cs typeface="B Zar" panose="00000400000000000000" pitchFamily="2" charset="-78"/>
              </a:rPr>
              <a:t>غیرمستقیم است، این </a:t>
            </a:r>
            <a:r>
              <a:rPr lang="fa-IR" dirty="0">
                <a:cs typeface="B Zar" panose="00000400000000000000" pitchFamily="2" charset="-78"/>
              </a:rPr>
              <a:t>نقش می‌تواند بسیار تعیین‌کننده </a:t>
            </a:r>
            <a:r>
              <a:rPr lang="fa-IR" dirty="0" smtClean="0">
                <a:cs typeface="B Zar" panose="00000400000000000000" pitchFamily="2" charset="-78"/>
              </a:rPr>
              <a:t>باشد.</a:t>
            </a:r>
          </a:p>
          <a:p>
            <a:pPr algn="just" rtl="1"/>
            <a:r>
              <a:rPr lang="fa-IR" dirty="0" smtClean="0">
                <a:cs typeface="B Zar" panose="00000400000000000000" pitchFamily="2" charset="-78"/>
              </a:rPr>
              <a:t> مجلس می‌تواند با تصویب قوانین مقتضی، بستر مناسبی را برای توسعه و تقویت </a:t>
            </a:r>
            <a:r>
              <a:rPr lang="fa-IR" dirty="0">
                <a:cs typeface="B Zar" panose="00000400000000000000" pitchFamily="2" charset="-78"/>
              </a:rPr>
              <a:t>فعالیت‌های پژوهشی و دانشی در کشور فراهم کند</a:t>
            </a:r>
            <a:r>
              <a:rPr lang="fa-IR" dirty="0" smtClean="0">
                <a:cs typeface="B Zar" panose="00000400000000000000" pitchFamily="2" charset="-78"/>
              </a:rPr>
              <a:t>.</a:t>
            </a:r>
          </a:p>
          <a:p>
            <a:pPr algn="just" rtl="1"/>
            <a:r>
              <a:rPr lang="fa-IR" dirty="0" smtClean="0">
                <a:cs typeface="B Zar" panose="00000400000000000000" pitchFamily="2" charset="-78"/>
              </a:rPr>
              <a:t>مجلس </a:t>
            </a:r>
            <a:r>
              <a:rPr lang="fa-IR" dirty="0">
                <a:cs typeface="B Zar" panose="00000400000000000000" pitchFamily="2" charset="-78"/>
              </a:rPr>
              <a:t>می‌تواند به تقویت بودجه پژوهشی کشور بپردازد که در سال‌های اخیر در مضیقه نیز قرار گرفته است. به عنوان مثال، براساس لایحه برنامه ششم توسعه، </a:t>
            </a:r>
            <a:r>
              <a:rPr lang="fa-IR" dirty="0" smtClean="0">
                <a:cs typeface="B Zar" panose="00000400000000000000" pitchFamily="2" charset="-78"/>
              </a:rPr>
              <a:t>سیاست‌های </a:t>
            </a:r>
            <a:r>
              <a:rPr lang="fa-IR" dirty="0">
                <a:cs typeface="B Zar" panose="00000400000000000000" pitchFamily="2" charset="-78"/>
              </a:rPr>
              <a:t>کلی مرتبط با علم و فناوری، می‌بایست «بودجه تحقیق و پژوهش تا پایان سال 1404 به حداقل 4 درصدِ تولید ناخالص داخلی» افزایش می‌یافت، اما این رقم اکنون نیم درصد است.</a:t>
            </a:r>
          </a:p>
          <a:p>
            <a:pPr algn="just" rtl="1"/>
            <a:r>
              <a:rPr lang="fa-IR" dirty="0">
                <a:cs typeface="B Zar" panose="00000400000000000000" pitchFamily="2" charset="-78"/>
              </a:rPr>
              <a:t>علم و پژوهش‌ از سرفصل‌های هفت‌گانه‌ی مندرج در بیانیه گام دوم انقلاب اسلامی است که باید برای تقویت این عرصه تلاش شود</a:t>
            </a:r>
            <a:r>
              <a:rPr lang="fa-IR" dirty="0" smtClean="0">
                <a:cs typeface="B Zar" panose="00000400000000000000" pitchFamily="2" charset="-78"/>
              </a:rPr>
              <a:t>.</a:t>
            </a:r>
            <a:endParaRPr lang="en-US" dirty="0">
              <a:cs typeface="B Zar" panose="00000400000000000000" pitchFamily="2" charset="-7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42560" y="5686176"/>
            <a:ext cx="1219200" cy="981576"/>
          </a:xfrm>
          <a:prstGeom prst="rect">
            <a:avLst/>
          </a:prstGeom>
        </p:spPr>
      </p:pic>
    </p:spTree>
    <p:extLst>
      <p:ext uri="{BB962C8B-B14F-4D97-AF65-F5344CB8AC3E}">
        <p14:creationId xmlns:p14="http://schemas.microsoft.com/office/powerpoint/2010/main" val="998006882"/>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2000"/>
                                        <p:tgtEl>
                                          <p:spTgt spid="3">
                                            <p:txEl>
                                              <p:pRg st="1" end="1"/>
                                            </p:txEl>
                                          </p:spTgt>
                                        </p:tgtEl>
                                      </p:cBhvr>
                                    </p:animEffect>
                                    <p:anim calcmode="lin" valueType="num">
                                      <p:cBhvr>
                                        <p:cTn id="20"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1"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80">
                                          <p:stCondLst>
                                            <p:cond delay="0"/>
                                          </p:stCondLst>
                                        </p:cTn>
                                        <p:tgtEl>
                                          <p:spTgt spid="3">
                                            <p:txEl>
                                              <p:pRg st="2" end="2"/>
                                            </p:txEl>
                                          </p:spTgt>
                                        </p:tgtEl>
                                      </p:cBhvr>
                                    </p:animEffect>
                                    <p:anim calcmode="lin" valueType="num">
                                      <p:cBhvr>
                                        <p:cTn id="27"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32" dur="26">
                                          <p:stCondLst>
                                            <p:cond delay="650"/>
                                          </p:stCondLst>
                                        </p:cTn>
                                        <p:tgtEl>
                                          <p:spTgt spid="3">
                                            <p:txEl>
                                              <p:pRg st="2" end="2"/>
                                            </p:txEl>
                                          </p:spTgt>
                                        </p:tgtEl>
                                      </p:cBhvr>
                                      <p:to x="100000" y="60000"/>
                                    </p:animScale>
                                    <p:animScale>
                                      <p:cBhvr>
                                        <p:cTn id="33" dur="166" decel="50000">
                                          <p:stCondLst>
                                            <p:cond delay="676"/>
                                          </p:stCondLst>
                                        </p:cTn>
                                        <p:tgtEl>
                                          <p:spTgt spid="3">
                                            <p:txEl>
                                              <p:pRg st="2" end="2"/>
                                            </p:txEl>
                                          </p:spTgt>
                                        </p:tgtEl>
                                      </p:cBhvr>
                                      <p:to x="100000" y="100000"/>
                                    </p:animScale>
                                    <p:animScale>
                                      <p:cBhvr>
                                        <p:cTn id="34" dur="26">
                                          <p:stCondLst>
                                            <p:cond delay="1312"/>
                                          </p:stCondLst>
                                        </p:cTn>
                                        <p:tgtEl>
                                          <p:spTgt spid="3">
                                            <p:txEl>
                                              <p:pRg st="2" end="2"/>
                                            </p:txEl>
                                          </p:spTgt>
                                        </p:tgtEl>
                                      </p:cBhvr>
                                      <p:to x="100000" y="80000"/>
                                    </p:animScale>
                                    <p:animScale>
                                      <p:cBhvr>
                                        <p:cTn id="35" dur="166" decel="50000">
                                          <p:stCondLst>
                                            <p:cond delay="1338"/>
                                          </p:stCondLst>
                                        </p:cTn>
                                        <p:tgtEl>
                                          <p:spTgt spid="3">
                                            <p:txEl>
                                              <p:pRg st="2" end="2"/>
                                            </p:txEl>
                                          </p:spTgt>
                                        </p:tgtEl>
                                      </p:cBhvr>
                                      <p:to x="100000" y="100000"/>
                                    </p:animScale>
                                    <p:animScale>
                                      <p:cBhvr>
                                        <p:cTn id="36" dur="26">
                                          <p:stCondLst>
                                            <p:cond delay="1642"/>
                                          </p:stCondLst>
                                        </p:cTn>
                                        <p:tgtEl>
                                          <p:spTgt spid="3">
                                            <p:txEl>
                                              <p:pRg st="2" end="2"/>
                                            </p:txEl>
                                          </p:spTgt>
                                        </p:tgtEl>
                                      </p:cBhvr>
                                      <p:to x="100000" y="90000"/>
                                    </p:animScale>
                                    <p:animScale>
                                      <p:cBhvr>
                                        <p:cTn id="37" dur="166" decel="50000">
                                          <p:stCondLst>
                                            <p:cond delay="1668"/>
                                          </p:stCondLst>
                                        </p:cTn>
                                        <p:tgtEl>
                                          <p:spTgt spid="3">
                                            <p:txEl>
                                              <p:pRg st="2" end="2"/>
                                            </p:txEl>
                                          </p:spTgt>
                                        </p:tgtEl>
                                      </p:cBhvr>
                                      <p:to x="100000" y="100000"/>
                                    </p:animScale>
                                    <p:animScale>
                                      <p:cBhvr>
                                        <p:cTn id="38" dur="26">
                                          <p:stCondLst>
                                            <p:cond delay="1808"/>
                                          </p:stCondLst>
                                        </p:cTn>
                                        <p:tgtEl>
                                          <p:spTgt spid="3">
                                            <p:txEl>
                                              <p:pRg st="2" end="2"/>
                                            </p:txEl>
                                          </p:spTgt>
                                        </p:tgtEl>
                                      </p:cBhvr>
                                      <p:to x="100000" y="95000"/>
                                    </p:animScale>
                                    <p:animScale>
                                      <p:cBhvr>
                                        <p:cTn id="39" dur="166" decel="50000">
                                          <p:stCondLst>
                                            <p:cond delay="1834"/>
                                          </p:stCondLst>
                                        </p:cTn>
                                        <p:tgtEl>
                                          <p:spTgt spid="3">
                                            <p:txEl>
                                              <p:pRg st="2" end="2"/>
                                            </p:txEl>
                                          </p:spTgt>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wheel(1)">
                                      <p:cBhvr>
                                        <p:cTn id="4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5162843" cy="6858000"/>
          </a:xfrm>
        </p:spPr>
      </p:pic>
      <p:sp>
        <p:nvSpPr>
          <p:cNvPr id="2" name="Title 1"/>
          <p:cNvSpPr>
            <a:spLocks noGrp="1"/>
          </p:cNvSpPr>
          <p:nvPr>
            <p:ph type="title"/>
          </p:nvPr>
        </p:nvSpPr>
        <p:spPr>
          <a:xfrm>
            <a:off x="838200" y="365125"/>
            <a:ext cx="10515600" cy="581173"/>
          </a:xfrm>
        </p:spPr>
        <p:txBody>
          <a:bodyPr>
            <a:noAutofit/>
          </a:bodyPr>
          <a:lstStyle/>
          <a:p>
            <a:pPr algn="r"/>
            <a:r>
              <a:rPr lang="fa-IR" sz="4800" b="1" dirty="0">
                <a:solidFill>
                  <a:srgbClr val="FF0000"/>
                </a:solidFill>
                <a:cs typeface="B Titr" panose="00000700000000000000" pitchFamily="2" charset="-78"/>
              </a:rPr>
              <a:t> حمایت از فعالیت‌های علمی و پژوهشی: </a:t>
            </a:r>
            <a:br>
              <a:rPr lang="fa-IR" sz="4800" b="1" dirty="0">
                <a:solidFill>
                  <a:srgbClr val="FF0000"/>
                </a:solidFill>
                <a:cs typeface="B Titr" panose="00000700000000000000" pitchFamily="2" charset="-78"/>
              </a:rPr>
            </a:br>
            <a:endParaRPr lang="en-US" sz="4800" b="1" dirty="0">
              <a:solidFill>
                <a:srgbClr val="FF0000"/>
              </a:solidFill>
              <a:cs typeface="B Titr" panose="00000700000000000000" pitchFamily="2" charset="-78"/>
            </a:endParaRPr>
          </a:p>
        </p:txBody>
      </p:sp>
      <p:sp>
        <p:nvSpPr>
          <p:cNvPr id="7" name="TextBox 6"/>
          <p:cNvSpPr txBox="1"/>
          <p:nvPr/>
        </p:nvSpPr>
        <p:spPr>
          <a:xfrm>
            <a:off x="5305646" y="1031359"/>
            <a:ext cx="6634716" cy="6771084"/>
          </a:xfrm>
          <a:prstGeom prst="rect">
            <a:avLst/>
          </a:prstGeom>
          <a:noFill/>
        </p:spPr>
        <p:txBody>
          <a:bodyPr wrap="square" rtlCol="0">
            <a:spAutoFit/>
          </a:bodyPr>
          <a:lstStyle/>
          <a:p>
            <a:pPr algn="just" rtl="1"/>
            <a:r>
              <a:rPr lang="fa-IR" sz="2000" b="1" dirty="0" smtClean="0">
                <a:solidFill>
                  <a:srgbClr val="FF0000"/>
                </a:solidFill>
                <a:cs typeface="B Zar" panose="00000400000000000000" pitchFamily="2" charset="-78"/>
              </a:rPr>
              <a:t>اهمیت اقتصاد مقاومتی: </a:t>
            </a:r>
          </a:p>
          <a:p>
            <a:pPr algn="just" rtl="1"/>
            <a:r>
              <a:rPr lang="fa-IR" sz="2000" dirty="0" smtClean="0">
                <a:cs typeface="B Zar" panose="00000400000000000000" pitchFamily="2" charset="-78"/>
              </a:rPr>
              <a:t>1-  </a:t>
            </a:r>
            <a:r>
              <a:rPr lang="fa-IR" sz="2000" dirty="0">
                <a:cs typeface="B Zar" panose="00000400000000000000" pitchFamily="2" charset="-78"/>
              </a:rPr>
              <a:t>اقتصاد و ضعف اقتصادی، پاشنه‌آشیل کشور در کل دوره تاریخ معاصر بوده </a:t>
            </a:r>
            <a:r>
              <a:rPr lang="fa-IR" sz="2000" dirty="0" smtClean="0">
                <a:cs typeface="B Zar" panose="00000400000000000000" pitchFamily="2" charset="-78"/>
              </a:rPr>
              <a:t>است. وجود </a:t>
            </a:r>
            <a:r>
              <a:rPr lang="fa-IR" sz="2000" dirty="0">
                <a:cs typeface="B Zar" panose="00000400000000000000" pitchFamily="2" charset="-78"/>
              </a:rPr>
              <a:t>این نقیصه، همواره یکی از مهمترین دلایل شکست نهضت‌های اجتماعی در ایران بوده و سبب شده که علی‌رغم جانفشانی‌ها و مجاهدت‌های فراوان در تاریخ معاصر ایران، اما آزادی‌خواهی و استقلال‌طلبی مبارزات مردمی به بار </a:t>
            </a:r>
            <a:r>
              <a:rPr lang="fa-IR" sz="2000" dirty="0" smtClean="0">
                <a:cs typeface="B Zar" panose="00000400000000000000" pitchFamily="2" charset="-78"/>
              </a:rPr>
              <a:t>ننشیند. امروزه </a:t>
            </a:r>
            <a:r>
              <a:rPr lang="fa-IR" sz="2000" dirty="0">
                <a:cs typeface="B Zar" panose="00000400000000000000" pitchFamily="2" charset="-78"/>
              </a:rPr>
              <a:t>در سایه‌ی عملکردهای ضعیفی داخلی و فشارهای خارجی، هنوز این وضعیت به طور کامل دگرگون نشده است.</a:t>
            </a:r>
          </a:p>
          <a:p>
            <a:pPr algn="just" rtl="1"/>
            <a:r>
              <a:rPr lang="fa-IR" sz="2000" dirty="0" smtClean="0">
                <a:cs typeface="B Zar" panose="00000400000000000000" pitchFamily="2" charset="-78"/>
              </a:rPr>
              <a:t>2-  دشمنان </a:t>
            </a:r>
            <a:r>
              <a:rPr lang="fa-IR" sz="2000" dirty="0">
                <a:cs typeface="B Zar" panose="00000400000000000000" pitchFamily="2" charset="-78"/>
              </a:rPr>
              <a:t>انقلاب و نظام، از تحریم‌های اقتصادی به عنوان ابزار و سلاحی برای تسلیم و به زانو درآوردن ملت ایران استفاده می‌کنند. بنابراین، توجه به استحکام ساخت اقتصادی کشور در گام دوم انقلاب اسلامی، به معنای گرفتن و روبودن ابزار تحریم و فشار اقتصادی از دست دشمنان ملت ایران است.</a:t>
            </a:r>
          </a:p>
          <a:p>
            <a:pPr algn="just" rtl="1"/>
            <a:r>
              <a:rPr lang="fa-IR" sz="2000" dirty="0" smtClean="0">
                <a:cs typeface="B Zar" panose="00000400000000000000" pitchFamily="2" charset="-78"/>
              </a:rPr>
              <a:t>3- مشکلات </a:t>
            </a:r>
            <a:r>
              <a:rPr lang="fa-IR" sz="2000" dirty="0">
                <a:cs typeface="B Zar" panose="00000400000000000000" pitchFamily="2" charset="-78"/>
              </a:rPr>
              <a:t>اقتصادی موجود در کشور و تداوم آنها به مدت حدود یک </a:t>
            </a:r>
            <a:r>
              <a:rPr lang="fa-IR" sz="2000" dirty="0" smtClean="0">
                <a:cs typeface="B Zar" panose="00000400000000000000" pitchFamily="2" charset="-78"/>
              </a:rPr>
              <a:t>دهه سبب </a:t>
            </a:r>
            <a:r>
              <a:rPr lang="fa-IR" sz="2000" dirty="0">
                <a:cs typeface="B Zar" panose="00000400000000000000" pitchFamily="2" charset="-78"/>
              </a:rPr>
              <a:t>طرح مسأله اقتصاد به عنوان یکی از عرصه‌های نیازمند توجه در </a:t>
            </a:r>
            <a:r>
              <a:rPr lang="fa-IR" sz="2000" b="1" dirty="0">
                <a:solidFill>
                  <a:srgbClr val="FF0000"/>
                </a:solidFill>
                <a:cs typeface="B Zar" panose="00000400000000000000" pitchFamily="2" charset="-78"/>
                <a:hlinkClick r:id="rId3" action="ppaction://hlinkfile"/>
              </a:rPr>
              <a:t>گام دوم انقلاب </a:t>
            </a:r>
            <a:r>
              <a:rPr lang="fa-IR" sz="2000" dirty="0">
                <a:cs typeface="B Zar" panose="00000400000000000000" pitchFamily="2" charset="-78"/>
              </a:rPr>
              <a:t>شده </a:t>
            </a:r>
            <a:r>
              <a:rPr lang="fa-IR" sz="2000" dirty="0" smtClean="0">
                <a:cs typeface="B Zar" panose="00000400000000000000" pitchFamily="2" charset="-78"/>
              </a:rPr>
              <a:t>است.</a:t>
            </a:r>
          </a:p>
          <a:p>
            <a:pPr algn="just" rtl="1"/>
            <a:r>
              <a:rPr lang="fa-IR" sz="2000" dirty="0" smtClean="0">
                <a:cs typeface="B Zar" panose="00000400000000000000" pitchFamily="2" charset="-78"/>
              </a:rPr>
              <a:t> </a:t>
            </a:r>
            <a:r>
              <a:rPr lang="fa-IR" sz="2000" dirty="0">
                <a:cs typeface="B Zar" panose="00000400000000000000" pitchFamily="2" charset="-78"/>
              </a:rPr>
              <a:t>در صدر این مشکلات می‌توان به تورم و بیکاری جوانان اشاره کرد که تبعاتی چون رواج آسیب‌های اجتماعی </a:t>
            </a:r>
            <a:r>
              <a:rPr lang="fa-IR" sz="2000" dirty="0" smtClean="0">
                <a:cs typeface="B Zar" panose="00000400000000000000" pitchFamily="2" charset="-78"/>
              </a:rPr>
              <a:t>به </a:t>
            </a:r>
            <a:r>
              <a:rPr lang="fa-IR" sz="2000" dirty="0">
                <a:cs typeface="B Zar" panose="00000400000000000000" pitchFamily="2" charset="-78"/>
              </a:rPr>
              <a:t>همراه می‌آورد. درواقع، پرداختن به اقتصاد، ترمیم نقاط آسیب و ارتقای تاب‌آوری و ظرفیت‌سازی برای آن در گام دوم انقلاب می‌تواند راه‌حل بسیاری از مشکلاتی باشد که امروزه به عنوان «مسأله اجتماعی» در کشور وجود دارد و حالت انباشته به خود گرفته است. </a:t>
            </a:r>
            <a:endParaRPr lang="fa-IR" sz="2000" dirty="0" smtClean="0">
              <a:cs typeface="B Zar" panose="00000400000000000000" pitchFamily="2" charset="-78"/>
            </a:endParaRPr>
          </a:p>
          <a:p>
            <a:pPr algn="just" rtl="1"/>
            <a:endParaRPr lang="fa-IR" dirty="0">
              <a:cs typeface="B Zar" panose="00000400000000000000" pitchFamily="2" charset="-78"/>
            </a:endParaRPr>
          </a:p>
          <a:p>
            <a:pPr algn="just" rtl="1"/>
            <a:endParaRPr lang="fa-IR" dirty="0" smtClean="0">
              <a:cs typeface="B Zar" panose="00000400000000000000" pitchFamily="2" charset="-78"/>
            </a:endParaRPr>
          </a:p>
          <a:p>
            <a:pPr algn="just" rtl="1"/>
            <a:endParaRPr lang="fa-IR" dirty="0">
              <a:cs typeface="B Zar" panose="00000400000000000000" pitchFamily="2" charset="-7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9139"/>
            <a:ext cx="1796716" cy="1080498"/>
          </a:xfrm>
          <a:prstGeom prst="rect">
            <a:avLst/>
          </a:prstGeom>
        </p:spPr>
      </p:pic>
    </p:spTree>
    <p:extLst>
      <p:ext uri="{BB962C8B-B14F-4D97-AF65-F5344CB8AC3E}">
        <p14:creationId xmlns:p14="http://schemas.microsoft.com/office/powerpoint/2010/main" val="4055311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circle(in)">
                                      <p:cBhvr>
                                        <p:cTn id="19" dur="20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 calcmode="lin" valueType="num">
                                      <p:cBhvr>
                                        <p:cTn id="24"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7">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xEl>
                                              <p:pRg st="4" end="4"/>
                                            </p:txEl>
                                          </p:spTgt>
                                        </p:tgtEl>
                                        <p:attrNameLst>
                                          <p:attrName>style.visibility</p:attrName>
                                        </p:attrNameLst>
                                      </p:cBhvr>
                                      <p:to>
                                        <p:strVal val="visible"/>
                                      </p:to>
                                    </p:set>
                                    <p:animEffect transition="in" filter="fade">
                                      <p:cBhvr>
                                        <p:cTn id="31" dur="1000"/>
                                        <p:tgtEl>
                                          <p:spTgt spid="7">
                                            <p:txEl>
                                              <p:pRg st="4" end="4"/>
                                            </p:txEl>
                                          </p:spTgt>
                                        </p:tgtEl>
                                      </p:cBhvr>
                                    </p:animEffect>
                                    <p:anim calcmode="lin" valueType="num">
                                      <p:cBhvr>
                                        <p:cTn id="32"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55575" y="1337480"/>
            <a:ext cx="5126109" cy="51725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Title 1"/>
          <p:cNvSpPr>
            <a:spLocks noGrp="1"/>
          </p:cNvSpPr>
          <p:nvPr>
            <p:ph type="title"/>
          </p:nvPr>
        </p:nvSpPr>
        <p:spPr>
          <a:xfrm>
            <a:off x="838200" y="365126"/>
            <a:ext cx="10515600" cy="1177072"/>
          </a:xfrm>
        </p:spPr>
        <p:txBody>
          <a:bodyPr/>
          <a:lstStyle/>
          <a:p>
            <a:pPr algn="ctr" rtl="1"/>
            <a:r>
              <a:rPr lang="fa-IR" b="1" dirty="0" smtClean="0">
                <a:solidFill>
                  <a:srgbClr val="FF0000"/>
                </a:solidFill>
                <a:cs typeface="B Titr" panose="00000700000000000000" pitchFamily="2" charset="-78"/>
              </a:rPr>
              <a:t>دو نکته مهم در حوزه اقتصاد: </a:t>
            </a:r>
            <a:endParaRPr lang="en-US" b="1" dirty="0">
              <a:solidFill>
                <a:srgbClr val="FF0000"/>
              </a:solidFill>
              <a:cs typeface="B Titr" panose="00000700000000000000" pitchFamily="2" charset="-78"/>
            </a:endParaRPr>
          </a:p>
        </p:txBody>
      </p:sp>
      <p:sp>
        <p:nvSpPr>
          <p:cNvPr id="3" name="Content Placeholder 2"/>
          <p:cNvSpPr>
            <a:spLocks noGrp="1"/>
          </p:cNvSpPr>
          <p:nvPr>
            <p:ph idx="1"/>
          </p:nvPr>
        </p:nvSpPr>
        <p:spPr>
          <a:xfrm>
            <a:off x="5404512" y="1146412"/>
            <a:ext cx="6414449" cy="5568287"/>
          </a:xfrm>
        </p:spPr>
        <p:txBody>
          <a:bodyPr>
            <a:noAutofit/>
          </a:bodyPr>
          <a:lstStyle/>
          <a:p>
            <a:pPr marL="0" indent="0" algn="just" rtl="1">
              <a:buNone/>
            </a:pPr>
            <a:r>
              <a:rPr lang="fa-IR" dirty="0" smtClean="0">
                <a:cs typeface="B Zar" panose="00000400000000000000" pitchFamily="2" charset="-78"/>
              </a:rPr>
              <a:t>1</a:t>
            </a:r>
            <a:r>
              <a:rPr lang="fa-IR" dirty="0" smtClean="0">
                <a:solidFill>
                  <a:schemeClr val="tx2"/>
                </a:solidFill>
                <a:cs typeface="B Zar" panose="00000400000000000000" pitchFamily="2" charset="-78"/>
              </a:rPr>
              <a:t>-وجود </a:t>
            </a:r>
            <a:r>
              <a:rPr lang="fa-IR" dirty="0">
                <a:solidFill>
                  <a:schemeClr val="tx2"/>
                </a:solidFill>
                <a:cs typeface="B Zar" panose="00000400000000000000" pitchFamily="2" charset="-78"/>
              </a:rPr>
              <a:t>مشکلات اقتصادی در شرایط کنونی نباید منجر به رأی به ناکارآمدی اقتصادی انقلاب در گام اول شود. واقعیت آن است که عملکرد چهل ساله‌ی انقلاب اسلامی، علی‌رغم ضعف‌ها و چالش‌های موجود، در حوزه اقتصادی حاوی نقاط قوت و درخشان بسیاری است که باید در تحلیل عملکرد اقتصادی انقلاب مورد توجه قرار گیرد. </a:t>
            </a:r>
            <a:endParaRPr lang="fa-IR" dirty="0" smtClean="0">
              <a:solidFill>
                <a:schemeClr val="tx2"/>
              </a:solidFill>
              <a:cs typeface="B Zar" panose="00000400000000000000" pitchFamily="2" charset="-78"/>
            </a:endParaRPr>
          </a:p>
          <a:p>
            <a:pPr marL="0" indent="0" algn="just" rtl="1">
              <a:buNone/>
            </a:pPr>
            <a:r>
              <a:rPr lang="fa-IR" dirty="0" smtClean="0">
                <a:solidFill>
                  <a:schemeClr val="tx2"/>
                </a:solidFill>
                <a:cs typeface="B Zar" panose="00000400000000000000" pitchFamily="2" charset="-78"/>
              </a:rPr>
              <a:t>2- </a:t>
            </a:r>
            <a:r>
              <a:rPr lang="fa-IR" dirty="0">
                <a:solidFill>
                  <a:schemeClr val="tx2"/>
                </a:solidFill>
                <a:cs typeface="B Zar" panose="00000400000000000000" pitchFamily="2" charset="-78"/>
              </a:rPr>
              <a:t>وجود مشکلات اقتصادی سبب شده </a:t>
            </a:r>
            <a:r>
              <a:rPr lang="fa-IR" dirty="0" smtClean="0">
                <a:solidFill>
                  <a:schemeClr val="tx2"/>
                </a:solidFill>
                <a:cs typeface="B Zar" panose="00000400000000000000" pitchFamily="2" charset="-78"/>
              </a:rPr>
              <a:t>برخی </a:t>
            </a:r>
            <a:r>
              <a:rPr lang="fa-IR" dirty="0">
                <a:solidFill>
                  <a:schemeClr val="tx2"/>
                </a:solidFill>
                <a:cs typeface="B Zar" panose="00000400000000000000" pitchFamily="2" charset="-78"/>
              </a:rPr>
              <a:t>گمان کنند این مشکلات لاینحل بوده و برای حل آنها چاره‌ای جز غلطیدن در دامن دیگران و نسخه‌برداری از دنیای خارج وجود ندارد. </a:t>
            </a:r>
            <a:endParaRPr lang="fa-IR" dirty="0" smtClean="0">
              <a:solidFill>
                <a:schemeClr val="tx2"/>
              </a:solidFill>
              <a:cs typeface="B Zar" panose="00000400000000000000" pitchFamily="2" charset="-78"/>
            </a:endParaRPr>
          </a:p>
          <a:p>
            <a:pPr marL="0" indent="0" algn="just" rtl="1">
              <a:buNone/>
            </a:pPr>
            <a:r>
              <a:rPr lang="fa-IR" sz="2300" dirty="0" smtClean="0">
                <a:solidFill>
                  <a:schemeClr val="tx2"/>
                </a:solidFill>
                <a:cs typeface="B Zar" panose="00000400000000000000" pitchFamily="2" charset="-78"/>
              </a:rPr>
              <a:t> تردیدی </a:t>
            </a:r>
            <a:r>
              <a:rPr lang="fa-IR" sz="2300" dirty="0">
                <a:solidFill>
                  <a:schemeClr val="tx2"/>
                </a:solidFill>
                <a:cs typeface="B Zar" panose="00000400000000000000" pitchFamily="2" charset="-78"/>
              </a:rPr>
              <a:t>نیست که مجلس شورای اسلامی می‌تواند نقشی به مراتب تعیین‌کننده در اجرای سیاست‌های اقتصاد مقاومتی داشته باشد، اما متأسفانه با گذشت حدود شش سال از ابلاغ سیاست‌های کلی اقتصاد مقاومتی از سوی مقام معظم رهبری، هنوز قوانین متقنی که دربرگیرنده‌ی راه‌حل‌های شفاف و قابل‌عملیاتی شدن باشد، از سوی مجلس وضع نشده است. </a:t>
            </a:r>
            <a:endParaRPr lang="en-US" sz="2300" dirty="0">
              <a:solidFill>
                <a:schemeClr val="tx2"/>
              </a:solidFill>
              <a:cs typeface="B Zar" panose="00000400000000000000" pitchFamily="2" charset="-78"/>
            </a:endParaRPr>
          </a:p>
        </p:txBody>
      </p:sp>
      <p:sp>
        <p:nvSpPr>
          <p:cNvPr id="4" name="AutoShape 2" descr="Image result for ‫اقتصاد مقاومتی‬‎"/>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0065566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98000">
              <a:schemeClr val="accent6">
                <a:lumMod val="89000"/>
              </a:schemeClr>
            </a:gs>
            <a:gs pos="83000">
              <a:schemeClr val="accent6">
                <a:lumMod val="89000"/>
              </a:schemeClr>
            </a:gs>
            <a:gs pos="85000">
              <a:schemeClr val="accent6">
                <a:lumMod val="75000"/>
              </a:schemeClr>
            </a:gs>
            <a:gs pos="97000">
              <a:schemeClr val="accent1">
                <a:lumMod val="7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8" name="TextBox 7"/>
          <p:cNvSpPr txBox="1"/>
          <p:nvPr/>
        </p:nvSpPr>
        <p:spPr>
          <a:xfrm>
            <a:off x="8021053" y="3429000"/>
            <a:ext cx="3843640" cy="58477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r" rtl="1"/>
            <a:r>
              <a:rPr lang="fa-IR" sz="3200" b="1" dirty="0">
                <a:solidFill>
                  <a:srgbClr val="FF0000"/>
                </a:solidFill>
                <a:cs typeface="B Titr" panose="00000700000000000000" pitchFamily="2" charset="-78"/>
              </a:rPr>
              <a:t>عدالت‌خواه و فسادستیز: </a:t>
            </a:r>
            <a:endParaRPr lang="en-US" sz="3200" b="1" dirty="0">
              <a:solidFill>
                <a:srgbClr val="FF0000"/>
              </a:solidFill>
              <a:cs typeface="B Titr" panose="00000700000000000000" pitchFamily="2" charset="-78"/>
            </a:endParaRPr>
          </a:p>
        </p:txBody>
      </p:sp>
      <p:sp useBgFill="1">
        <p:nvSpPr>
          <p:cNvPr id="15" name="TextBox 14"/>
          <p:cNvSpPr txBox="1"/>
          <p:nvPr/>
        </p:nvSpPr>
        <p:spPr>
          <a:xfrm>
            <a:off x="818148" y="1042737"/>
            <a:ext cx="6384757" cy="830997"/>
          </a:xfrm>
          <a:prstGeom prst="rect">
            <a:avLst/>
          </a:prstGeom>
          <a:ln>
            <a:solidFill>
              <a:srgbClr val="7030A0"/>
            </a:solidFill>
          </a:ln>
          <a:effectLst>
            <a:glow rad="1397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fa-IR" sz="2400" dirty="0">
                <a:cs typeface="B Zar" panose="00000400000000000000" pitchFamily="2" charset="-78"/>
              </a:rPr>
              <a:t>1- عدالت خواسته‌ای انسانی – اسلامی و یکی از شعارهای اصلی انقلاب اسلامی است.</a:t>
            </a:r>
          </a:p>
        </p:txBody>
      </p:sp>
      <p:sp useBgFill="1">
        <p:nvSpPr>
          <p:cNvPr id="16" name="TextBox 15"/>
          <p:cNvSpPr txBox="1"/>
          <p:nvPr/>
        </p:nvSpPr>
        <p:spPr>
          <a:xfrm>
            <a:off x="818148" y="2771945"/>
            <a:ext cx="6384757" cy="1569660"/>
          </a:xfrm>
          <a:prstGeom prst="rect">
            <a:avLst/>
          </a:prstGeom>
          <a:ln cap="rnd">
            <a:solidFill>
              <a:srgbClr val="7030A0"/>
            </a:solidFill>
          </a:ln>
          <a:effectLst>
            <a:glow rad="139700">
              <a:schemeClr val="accent4">
                <a:satMod val="175000"/>
                <a:alpha val="40000"/>
              </a:scheme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fa-IR" sz="2400" dirty="0">
                <a:cs typeface="B Zar" panose="00000400000000000000" pitchFamily="2" charset="-78"/>
              </a:rPr>
              <a:t>2-   فاصله وضعیت شاخص‌های عدالت در کشور، علی‌رغم پیشرفت‌هایی که داشته، در مقایسه با سایر حوزه‌ها و شاخص‌ها، با وضع مطلوب بیشتر است. بنابراین، عدالت نیاز به توجه و تمرکز بیشتری در گام دوم انقلاب اسلامی دارد. </a:t>
            </a:r>
          </a:p>
        </p:txBody>
      </p:sp>
      <p:sp useBgFill="1">
        <p:nvSpPr>
          <p:cNvPr id="17" name="TextBox 16"/>
          <p:cNvSpPr txBox="1"/>
          <p:nvPr/>
        </p:nvSpPr>
        <p:spPr>
          <a:xfrm>
            <a:off x="818148" y="4989892"/>
            <a:ext cx="6497052" cy="1631216"/>
          </a:xfrm>
          <a:prstGeom prst="rect">
            <a:avLst/>
          </a:prstGeom>
          <a:ln>
            <a:solidFill>
              <a:srgbClr val="7030A0"/>
            </a:solidFill>
          </a:ln>
          <a:effectLst>
            <a:glow rad="139700">
              <a:srgbClr val="FFFF00">
                <a:alpha val="40000"/>
              </a:srgbClr>
            </a:glow>
          </a:effectLst>
        </p:spPr>
        <p:style>
          <a:lnRef idx="0">
            <a:scrgbClr r="0" g="0" b="0"/>
          </a:lnRef>
          <a:fillRef idx="0">
            <a:scrgbClr r="0" g="0" b="0"/>
          </a:fillRef>
          <a:effectRef idx="0">
            <a:scrgbClr r="0" g="0" b="0"/>
          </a:effectRef>
          <a:fontRef idx="minor">
            <a:schemeClr val="lt1"/>
          </a:fontRef>
        </p:style>
        <p:txBody>
          <a:bodyPr wrap="square" rtlCol="0">
            <a:spAutoFit/>
          </a:bodyPr>
          <a:lstStyle/>
          <a:p>
            <a:pPr algn="just" rtl="1"/>
            <a:r>
              <a:rPr lang="fa-IR" sz="2000" dirty="0">
                <a:cs typeface="B Zar" panose="00000400000000000000" pitchFamily="2" charset="-78"/>
              </a:rPr>
              <a:t>3- مبارزه با فساد نیز ضرورتی عاجل و غیرقابل‌انکار برای انقلاب اسلامی در گام دوم است که باید در صدر اولویت‌های قابل‌تحقق برای گام دوم باشد؛ با توجه وقوع برخی فسادهای دانه‌درشت در کشور، زمینه‌های بدبینی و بی‌اعتمادی نسبت به کارگزاران شایسته و پاک‌دست نظام را افزایش داده و حتی در مواردی، سبب ترویج برخی قضاوت‌های اجحاف‌‌گونه در حق نظام و انقلاب شده است.</a:t>
            </a:r>
          </a:p>
        </p:txBody>
      </p:sp>
      <p:cxnSp>
        <p:nvCxnSpPr>
          <p:cNvPr id="19" name="Straight Arrow Connector 18"/>
          <p:cNvCxnSpPr/>
          <p:nvPr/>
        </p:nvCxnSpPr>
        <p:spPr>
          <a:xfrm flipH="1" flipV="1">
            <a:off x="7315200" y="1458235"/>
            <a:ext cx="705853" cy="209854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315200" y="3721387"/>
            <a:ext cx="593558" cy="0"/>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443537" y="4013775"/>
            <a:ext cx="577516" cy="1791725"/>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622"/>
            <a:ext cx="1732547" cy="1094359"/>
          </a:xfrm>
          <a:prstGeom prst="rect">
            <a:avLst/>
          </a:prstGeom>
        </p:spPr>
      </p:pic>
    </p:spTree>
    <p:extLst>
      <p:ext uri="{BB962C8B-B14F-4D97-AF65-F5344CB8AC3E}">
        <p14:creationId xmlns:p14="http://schemas.microsoft.com/office/powerpoint/2010/main" val="11479319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down)">
                                      <p:cBhvr>
                                        <p:cTn id="10" dur="500"/>
                                        <p:tgtEl>
                                          <p:spTgt spid="21"/>
                                        </p:tgtEl>
                                      </p:cBhvr>
                                    </p:animEffect>
                                  </p:childTnLst>
                                </p:cTn>
                              </p:par>
                              <p:par>
                                <p:cTn id="11" presetID="22" presetClass="entr" presetSubtype="4"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circle(in)">
                                      <p:cBhvr>
                                        <p:cTn id="18" dur="20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xEl>
                                              <p:pRg st="0" end="0"/>
                                            </p:txEl>
                                          </p:spTgt>
                                        </p:tgtEl>
                                        <p:attrNameLst>
                                          <p:attrName>style.visibility</p:attrName>
                                        </p:attrNameLst>
                                      </p:cBhvr>
                                      <p:to>
                                        <p:strVal val="visible"/>
                                      </p:to>
                                    </p:set>
                                    <p:animEffect transition="in" filter="fade">
                                      <p:cBhvr>
                                        <p:cTn id="23" dur="500"/>
                                        <p:tgtEl>
                                          <p:spTgt spid="16">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80">
                                          <p:stCondLst>
                                            <p:cond delay="0"/>
                                          </p:stCondLst>
                                        </p:cTn>
                                        <p:tgtEl>
                                          <p:spTgt spid="17"/>
                                        </p:tgtEl>
                                      </p:cBhvr>
                                    </p:animEffect>
                                    <p:anim calcmode="lin" valueType="num">
                                      <p:cBhvr>
                                        <p:cTn id="29"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4" dur="26">
                                          <p:stCondLst>
                                            <p:cond delay="650"/>
                                          </p:stCondLst>
                                        </p:cTn>
                                        <p:tgtEl>
                                          <p:spTgt spid="17"/>
                                        </p:tgtEl>
                                      </p:cBhvr>
                                      <p:to x="100000" y="60000"/>
                                    </p:animScale>
                                    <p:animScale>
                                      <p:cBhvr>
                                        <p:cTn id="35" dur="166" decel="50000">
                                          <p:stCondLst>
                                            <p:cond delay="676"/>
                                          </p:stCondLst>
                                        </p:cTn>
                                        <p:tgtEl>
                                          <p:spTgt spid="17"/>
                                        </p:tgtEl>
                                      </p:cBhvr>
                                      <p:to x="100000" y="100000"/>
                                    </p:animScale>
                                    <p:animScale>
                                      <p:cBhvr>
                                        <p:cTn id="36" dur="26">
                                          <p:stCondLst>
                                            <p:cond delay="1312"/>
                                          </p:stCondLst>
                                        </p:cTn>
                                        <p:tgtEl>
                                          <p:spTgt spid="17"/>
                                        </p:tgtEl>
                                      </p:cBhvr>
                                      <p:to x="100000" y="80000"/>
                                    </p:animScale>
                                    <p:animScale>
                                      <p:cBhvr>
                                        <p:cTn id="37" dur="166" decel="50000">
                                          <p:stCondLst>
                                            <p:cond delay="1338"/>
                                          </p:stCondLst>
                                        </p:cTn>
                                        <p:tgtEl>
                                          <p:spTgt spid="17"/>
                                        </p:tgtEl>
                                      </p:cBhvr>
                                      <p:to x="100000" y="100000"/>
                                    </p:animScale>
                                    <p:animScale>
                                      <p:cBhvr>
                                        <p:cTn id="38" dur="26">
                                          <p:stCondLst>
                                            <p:cond delay="1642"/>
                                          </p:stCondLst>
                                        </p:cTn>
                                        <p:tgtEl>
                                          <p:spTgt spid="17"/>
                                        </p:tgtEl>
                                      </p:cBhvr>
                                      <p:to x="100000" y="90000"/>
                                    </p:animScale>
                                    <p:animScale>
                                      <p:cBhvr>
                                        <p:cTn id="39" dur="166" decel="50000">
                                          <p:stCondLst>
                                            <p:cond delay="1668"/>
                                          </p:stCondLst>
                                        </p:cTn>
                                        <p:tgtEl>
                                          <p:spTgt spid="17"/>
                                        </p:tgtEl>
                                      </p:cBhvr>
                                      <p:to x="100000" y="100000"/>
                                    </p:animScale>
                                    <p:animScale>
                                      <p:cBhvr>
                                        <p:cTn id="40" dur="26">
                                          <p:stCondLst>
                                            <p:cond delay="1808"/>
                                          </p:stCondLst>
                                        </p:cTn>
                                        <p:tgtEl>
                                          <p:spTgt spid="17"/>
                                        </p:tgtEl>
                                      </p:cBhvr>
                                      <p:to x="100000" y="95000"/>
                                    </p:animScale>
                                    <p:animScale>
                                      <p:cBhvr>
                                        <p:cTn id="41"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55094" y="4722125"/>
            <a:ext cx="10959152" cy="1538973"/>
          </a:xfr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a:normAutofit fontScale="85000" lnSpcReduction="20000"/>
          </a:bodyPr>
          <a:lstStyle/>
          <a:p>
            <a:pPr algn="just" rtl="1">
              <a:buFontTx/>
              <a:buChar char="-"/>
            </a:pPr>
            <a:r>
              <a:rPr lang="fa-IR" dirty="0" smtClean="0">
                <a:solidFill>
                  <a:schemeClr val="tx1"/>
                </a:solidFill>
                <a:cs typeface="B Zar" panose="00000400000000000000" pitchFamily="2" charset="-78"/>
              </a:rPr>
              <a:t>در </a:t>
            </a:r>
            <a:r>
              <a:rPr lang="fa-IR" dirty="0" smtClean="0">
                <a:solidFill>
                  <a:schemeClr val="tx1"/>
                </a:solidFill>
                <a:cs typeface="B Zar" panose="00000400000000000000" pitchFamily="2" charset="-78"/>
              </a:rPr>
              <a:t>عملکرد </a:t>
            </a:r>
            <a:r>
              <a:rPr lang="fa-IR" dirty="0">
                <a:solidFill>
                  <a:schemeClr val="tx1"/>
                </a:solidFill>
                <a:cs typeface="B Zar" panose="00000400000000000000" pitchFamily="2" charset="-78"/>
              </a:rPr>
              <a:t>مجالس مختلف </a:t>
            </a:r>
            <a:r>
              <a:rPr lang="fa-IR" dirty="0" smtClean="0">
                <a:solidFill>
                  <a:schemeClr val="tx1"/>
                </a:solidFill>
                <a:cs typeface="B Zar" panose="00000400000000000000" pitchFamily="2" charset="-78"/>
              </a:rPr>
              <a:t>در این حوزه درگام </a:t>
            </a:r>
            <a:r>
              <a:rPr lang="fa-IR" dirty="0">
                <a:solidFill>
                  <a:schemeClr val="tx1"/>
                </a:solidFill>
                <a:cs typeface="B Zar" panose="00000400000000000000" pitchFamily="2" charset="-78"/>
              </a:rPr>
              <a:t>اول انقلاب </a:t>
            </a:r>
            <a:r>
              <a:rPr lang="fa-IR" dirty="0" smtClean="0">
                <a:solidFill>
                  <a:schemeClr val="tx1"/>
                </a:solidFill>
                <a:cs typeface="B Zar" panose="00000400000000000000" pitchFamily="2" charset="-78"/>
              </a:rPr>
              <a:t>ضعف وجود </a:t>
            </a:r>
            <a:r>
              <a:rPr lang="fa-IR" dirty="0">
                <a:solidFill>
                  <a:schemeClr val="tx1"/>
                </a:solidFill>
                <a:cs typeface="B Zar" panose="00000400000000000000" pitchFamily="2" charset="-78"/>
              </a:rPr>
              <a:t>دارد؛ زیرا بخش زیادی از بودجه فرهنگی کشور به جای آنکه معطوف به ارتقای درجه‌ی استقلال و آزادی هزینه شود، </a:t>
            </a:r>
            <a:r>
              <a:rPr lang="fa-IR" dirty="0" smtClean="0">
                <a:solidFill>
                  <a:schemeClr val="tx1"/>
                </a:solidFill>
                <a:cs typeface="B Zar" panose="00000400000000000000" pitchFamily="2" charset="-78"/>
              </a:rPr>
              <a:t>در </a:t>
            </a:r>
            <a:r>
              <a:rPr lang="fa-IR" dirty="0">
                <a:solidFill>
                  <a:schemeClr val="tx1"/>
                </a:solidFill>
                <a:cs typeface="B Zar" panose="00000400000000000000" pitchFamily="2" charset="-78"/>
              </a:rPr>
              <a:t>عمل در اختیار خرده‌جریان‌های معارض فرهنگی و سلبریتی‌هایی قرار گرفته که نه تنها توجهی به حفظ استقلال کشور ندارند، بلکه در عمل مروج بی‌بندوباری و آزادی غربی به جای آزادی به سبک بومی هستند. </a:t>
            </a:r>
            <a:endParaRPr lang="fa-IR" dirty="0" smtClean="0">
              <a:solidFill>
                <a:schemeClr val="tx1"/>
              </a:solidFill>
              <a:cs typeface="B Zar" panose="00000400000000000000" pitchFamily="2" charset="-78"/>
            </a:endParaRPr>
          </a:p>
          <a:p>
            <a:pPr algn="just" rtl="1">
              <a:buFontTx/>
              <a:buChar char="-"/>
            </a:pPr>
            <a:r>
              <a:rPr lang="fa-IR" dirty="0" smtClean="0">
                <a:solidFill>
                  <a:schemeClr val="tx1"/>
                </a:solidFill>
                <a:cs typeface="B Zar" panose="00000400000000000000" pitchFamily="2" charset="-78"/>
              </a:rPr>
              <a:t>مجلس </a:t>
            </a:r>
            <a:r>
              <a:rPr lang="fa-IR" dirty="0">
                <a:solidFill>
                  <a:schemeClr val="tx1"/>
                </a:solidFill>
                <a:cs typeface="B Zar" panose="00000400000000000000" pitchFamily="2" charset="-78"/>
              </a:rPr>
              <a:t>در گام اول انقلاب در نظارت به نحوه‌ی تخصیص و هزینه‌کرد این بودجه‌ها کارنامه‌ی قابل‌دفاعی ندارد. </a:t>
            </a:r>
          </a:p>
          <a:p>
            <a:pPr algn="just" rtl="1"/>
            <a:endParaRPr lang="en-US" dirty="0">
              <a:solidFill>
                <a:schemeClr val="tx1"/>
              </a:solidFill>
              <a:cs typeface="B Zar" panose="00000400000000000000" pitchFamily="2" charset="-78"/>
            </a:endParaRPr>
          </a:p>
        </p:txBody>
      </p:sp>
      <p:sp>
        <p:nvSpPr>
          <p:cNvPr id="2" name="Title 1"/>
          <p:cNvSpPr>
            <a:spLocks noGrp="1"/>
          </p:cNvSpPr>
          <p:nvPr>
            <p:ph type="title"/>
          </p:nvPr>
        </p:nvSpPr>
        <p:spPr/>
        <p:txBody>
          <a:bodyPr/>
          <a:lstStyle/>
          <a:p>
            <a:pPr algn="just" rtl="1"/>
            <a:r>
              <a:rPr lang="fa-IR" dirty="0">
                <a:solidFill>
                  <a:srgbClr val="FF0000"/>
                </a:solidFill>
                <a:cs typeface="B Titr" panose="00000700000000000000" pitchFamily="2" charset="-78"/>
              </a:rPr>
              <a:t>. پاسدار آزادی و استقلال ملی: </a:t>
            </a:r>
            <a:endParaRPr lang="en-US" dirty="0">
              <a:solidFill>
                <a:srgbClr val="FF0000"/>
              </a:solidFill>
              <a:cs typeface="B Titr" panose="00000700000000000000" pitchFamily="2" charset="-78"/>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257425" cy="1409700"/>
          </a:xfrm>
          <a:prstGeom prst="rect">
            <a:avLst/>
          </a:prstGeom>
        </p:spPr>
      </p:pic>
      <p:sp>
        <p:nvSpPr>
          <p:cNvPr id="6" name="TextBox 5"/>
          <p:cNvSpPr txBox="1"/>
          <p:nvPr/>
        </p:nvSpPr>
        <p:spPr>
          <a:xfrm>
            <a:off x="655094" y="1690688"/>
            <a:ext cx="10959152"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r" rtl="1"/>
            <a:r>
              <a:rPr lang="fa-IR" sz="2000" b="1" dirty="0">
                <a:cs typeface="B Zar" panose="00000400000000000000" pitchFamily="2" charset="-78"/>
              </a:rPr>
              <a:t>آزادی و استقلال ملی در طول تاریخ معاصرو پیروزی انقلاب اسلامی، از مهمترین مسائل ملی و ازجمله مهمترین موضوعات مبارزات مردمی بوده است</a:t>
            </a:r>
          </a:p>
        </p:txBody>
      </p:sp>
      <p:sp>
        <p:nvSpPr>
          <p:cNvPr id="7" name="TextBox 6"/>
          <p:cNvSpPr txBox="1"/>
          <p:nvPr/>
        </p:nvSpPr>
        <p:spPr>
          <a:xfrm>
            <a:off x="655094" y="2593075"/>
            <a:ext cx="10959152"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r" rtl="1"/>
            <a:r>
              <a:rPr lang="fa-IR" sz="2000" b="1" dirty="0">
                <a:cs typeface="B Zar" panose="00000400000000000000" pitchFamily="2" charset="-78"/>
              </a:rPr>
              <a:t>هم‌اکنون  این دو آرمان مهم از سوی قدرت‌های بیگانه و مداخله‌گر مورد تهدید می‌باشد و چنانچه نسبت به پاسداری از این دو غفلت شود، وقایع ذلت‌بار گذشته تکرار خواهد شد. </a:t>
            </a:r>
          </a:p>
        </p:txBody>
      </p:sp>
      <p:sp>
        <p:nvSpPr>
          <p:cNvPr id="8" name="TextBox 7"/>
          <p:cNvSpPr txBox="1"/>
          <p:nvPr/>
        </p:nvSpPr>
        <p:spPr>
          <a:xfrm>
            <a:off x="655094" y="3495462"/>
            <a:ext cx="10959152" cy="92333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just" rtl="1"/>
            <a:r>
              <a:rPr lang="fa-IR" b="1" dirty="0">
                <a:cs typeface="B Zar" panose="00000400000000000000" pitchFamily="2" charset="-78"/>
              </a:rPr>
              <a:t>اهمیت این موضوع بویژه بدان سبب است که دنیای غرب با شعار جهانی‌سازی تبلیغ می‌کند که استقلال دیگر معنای خود را از دست داد است. درحالیکه واقعیت‌های مختلف جهانی و بین‌المللی نقیض این قضیه را نشان می‌دهد و ثابت می‌کند که در دل جهانی‌سازی غربی، وابستگی نیز وجود دارد </a:t>
            </a:r>
          </a:p>
        </p:txBody>
      </p:sp>
    </p:spTree>
    <p:extLst>
      <p:ext uri="{BB962C8B-B14F-4D97-AF65-F5344CB8AC3E}">
        <p14:creationId xmlns:p14="http://schemas.microsoft.com/office/powerpoint/2010/main" val="1156416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
                                            <p:bg/>
                                          </p:spTgt>
                                        </p:tgtEl>
                                        <p:attrNameLst>
                                          <p:attrName>style.visibility</p:attrName>
                                        </p:attrNameLst>
                                      </p:cBhvr>
                                      <p:to>
                                        <p:strVal val="visible"/>
                                      </p:to>
                                    </p:set>
                                    <p:animEffect transition="in" filter="circle(in)">
                                      <p:cBhvr>
                                        <p:cTn id="35" dur="2000"/>
                                        <p:tgtEl>
                                          <p:spTgt spid="3">
                                            <p:bg/>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3">
                                            <p:txEl>
                                              <p:pRg st="0" end="0"/>
                                            </p:txEl>
                                          </p:spTgt>
                                        </p:tgtEl>
                                        <p:attrNameLst>
                                          <p:attrName>style.visibility</p:attrName>
                                        </p:attrNameLst>
                                      </p:cBhvr>
                                      <p:to>
                                        <p:strVal val="visible"/>
                                      </p:to>
                                    </p:set>
                                    <p:animEffect transition="in" filter="circle(in)">
                                      <p:cBhvr>
                                        <p:cTn id="40" dur="2000"/>
                                        <p:tgtEl>
                                          <p:spTgt spid="3">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3">
                                            <p:txEl>
                                              <p:pRg st="1" end="1"/>
                                            </p:txEl>
                                          </p:spTgt>
                                        </p:tgtEl>
                                        <p:attrNameLst>
                                          <p:attrName>style.visibility</p:attrName>
                                        </p:attrNameLst>
                                      </p:cBhvr>
                                      <p:to>
                                        <p:strVal val="visible"/>
                                      </p:to>
                                    </p:set>
                                    <p:animEffect transition="in" filter="circle(in)">
                                      <p:cBhvr>
                                        <p:cTn id="45"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220450" cy="1325563"/>
          </a:xfrm>
        </p:spPr>
        <p:txBody>
          <a:bodyPr>
            <a:normAutofit/>
          </a:bodyPr>
          <a:lstStyle/>
          <a:p>
            <a:pPr algn="r" rtl="1"/>
            <a:r>
              <a:rPr lang="fa-IR" sz="3600" b="1" dirty="0" smtClean="0">
                <a:solidFill>
                  <a:srgbClr val="FF0000"/>
                </a:solidFill>
                <a:cs typeface="B Titr" panose="00000700000000000000" pitchFamily="2" charset="-78"/>
              </a:rPr>
              <a:t>التزام </a:t>
            </a:r>
            <a:r>
              <a:rPr lang="fa-IR" sz="3600" b="1" dirty="0">
                <a:solidFill>
                  <a:srgbClr val="FF0000"/>
                </a:solidFill>
                <a:cs typeface="B Titr" panose="00000700000000000000" pitchFamily="2" charset="-78"/>
              </a:rPr>
              <a:t>به جهاد کبیر در برابر استکبار: </a:t>
            </a:r>
            <a:endParaRPr lang="en-US" sz="3600" b="1" dirty="0">
              <a:solidFill>
                <a:srgbClr val="FF0000"/>
              </a:solidFill>
              <a:cs typeface="B Titr" panose="00000700000000000000" pitchFamily="2" charset="-78"/>
            </a:endParaRPr>
          </a:p>
        </p:txBody>
      </p:sp>
      <p:sp>
        <p:nvSpPr>
          <p:cNvPr id="3" name="Content Placeholder 2"/>
          <p:cNvSpPr>
            <a:spLocks noGrp="1"/>
          </p:cNvSpPr>
          <p:nvPr>
            <p:ph idx="1"/>
          </p:nvPr>
        </p:nvSpPr>
        <p:spPr>
          <a:xfrm>
            <a:off x="150125" y="3614982"/>
            <a:ext cx="5445458" cy="2854057"/>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just" rtl="1"/>
            <a:r>
              <a:rPr lang="fa-IR" sz="2400" dirty="0" smtClean="0">
                <a:cs typeface="B Zar" panose="00000400000000000000" pitchFamily="2" charset="-78"/>
              </a:rPr>
              <a:t>مجلس </a:t>
            </a:r>
            <a:r>
              <a:rPr lang="fa-IR" sz="2400" dirty="0">
                <a:cs typeface="B Zar" panose="00000400000000000000" pitchFamily="2" charset="-78"/>
              </a:rPr>
              <a:t>شورای اسلامی باید با استفاده از همه‌ی ظرفیت‌های قانونی خود، بر کیفیت دیپلماسی، سیاست و روابط خارجی کشور به دقت نظارت کند. کوتاهی‌های مجلس در گام اول انقلاب در عمل به وظیفه‌ی نظارتی خود در قبال مسئولانی که با خوش‌بینی و عدم‌رعایت خطوط فاصل با دشمن، لطماتی به مردم، کشور و انقلاب زده‌اند نیز مبرهن است. </a:t>
            </a:r>
          </a:p>
          <a:p>
            <a:pPr algn="just" rtl="1"/>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050" y="41275"/>
            <a:ext cx="1410229" cy="781050"/>
          </a:xfrm>
          <a:prstGeom prst="rect">
            <a:avLst/>
          </a:prstGeom>
        </p:spPr>
      </p:pic>
      <p:pic>
        <p:nvPicPr>
          <p:cNvPr id="10" name="Picture 9"/>
          <p:cNvPicPr>
            <a:picLocks noChangeAspect="1"/>
          </p:cNvPicPr>
          <p:nvPr/>
        </p:nvPicPr>
        <p:blipFill>
          <a:blip r:embed="rId4"/>
          <a:stretch>
            <a:fillRect/>
          </a:stretch>
        </p:blipFill>
        <p:spPr>
          <a:xfrm>
            <a:off x="-330387" y="175930"/>
            <a:ext cx="3309013" cy="2138860"/>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12" name="Picture 11"/>
          <p:cNvPicPr>
            <a:picLocks noChangeAspect="1"/>
          </p:cNvPicPr>
          <p:nvPr/>
        </p:nvPicPr>
        <p:blipFill>
          <a:blip r:embed="rId5"/>
          <a:stretch>
            <a:fillRect/>
          </a:stretch>
        </p:blipFill>
        <p:spPr>
          <a:xfrm>
            <a:off x="973561" y="0"/>
            <a:ext cx="4299046" cy="249072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4" name="TextBox 3"/>
          <p:cNvSpPr txBox="1"/>
          <p:nvPr/>
        </p:nvSpPr>
        <p:spPr>
          <a:xfrm>
            <a:off x="5595583" y="1473958"/>
            <a:ext cx="6318913" cy="1323439"/>
          </a:xfrm>
          <a:prstGeom prst="rect">
            <a:avLst/>
          </a:prstGeom>
          <a:noFill/>
        </p:spPr>
        <p:txBody>
          <a:bodyPr wrap="square" rtlCol="0">
            <a:spAutoFit/>
          </a:bodyPr>
          <a:lstStyle/>
          <a:p>
            <a:pPr algn="just" rtl="1"/>
            <a:r>
              <a:rPr lang="fa-IR" sz="2000" dirty="0">
                <a:cs typeface="B Zar" panose="00000400000000000000" pitchFamily="2" charset="-78"/>
              </a:rPr>
              <a:t>این شاخص که از سرفصلِ «عزت ملی، روابط خارجی و مرزبندی با دشمن» استنباط می‌شود، به معنای حفظ حساسیت‌ها نسبت به دشمن، او را دشمن دانستن و عدم‌تبعیت از او و همچنین، مبارزه با او در تمامی ابعاد سیاسی، اجتماعی، فرهنگی، اقتصادی و... است.</a:t>
            </a:r>
          </a:p>
        </p:txBody>
      </p:sp>
      <p:sp>
        <p:nvSpPr>
          <p:cNvPr id="7" name="TextBox 6"/>
          <p:cNvSpPr txBox="1"/>
          <p:nvPr/>
        </p:nvSpPr>
        <p:spPr>
          <a:xfrm>
            <a:off x="5595583" y="2864922"/>
            <a:ext cx="6318914" cy="1015663"/>
          </a:xfrm>
          <a:prstGeom prst="rect">
            <a:avLst/>
          </a:prstGeom>
          <a:noFill/>
        </p:spPr>
        <p:txBody>
          <a:bodyPr wrap="square" rtlCol="0">
            <a:spAutoFit/>
          </a:bodyPr>
          <a:lstStyle/>
          <a:p>
            <a:pPr algn="just" rtl="1"/>
            <a:r>
              <a:rPr lang="fa-IR" sz="2000" dirty="0">
                <a:cs typeface="B Zar" panose="00000400000000000000" pitchFamily="2" charset="-78"/>
              </a:rPr>
              <a:t>این موارد که به تعبیر مقام معظم رهبری، شاخه‌هایی از اصلِ «عزّت، حکمت، و مصلحت» در روابط بین‌المللی‌اند، ترسیم‌گر اصول و ساحت سیاست و روابط خارجی نظام در گام دوم انقلاب اسلامی است.</a:t>
            </a:r>
          </a:p>
        </p:txBody>
      </p:sp>
      <p:sp>
        <p:nvSpPr>
          <p:cNvPr id="8" name="TextBox 7"/>
          <p:cNvSpPr txBox="1"/>
          <p:nvPr/>
        </p:nvSpPr>
        <p:spPr>
          <a:xfrm>
            <a:off x="5813946" y="5110628"/>
            <a:ext cx="4244454" cy="1631216"/>
          </a:xfrm>
          <a:prstGeom prst="rect">
            <a:avLst/>
          </a:prstGeom>
          <a:noFill/>
        </p:spPr>
        <p:txBody>
          <a:bodyPr wrap="square" rtlCol="0">
            <a:spAutoFit/>
          </a:bodyPr>
          <a:lstStyle/>
          <a:p>
            <a:pPr algn="just" rtl="1"/>
            <a:r>
              <a:rPr lang="fa-IR" sz="2000" dirty="0" smtClean="0">
                <a:solidFill>
                  <a:srgbClr val="FF0000"/>
                </a:solidFill>
                <a:cs typeface="B Zar" panose="00000400000000000000" pitchFamily="2" charset="-78"/>
              </a:rPr>
              <a:t>ثانیاً</a:t>
            </a:r>
            <a:r>
              <a:rPr lang="fa-IR" sz="2000" dirty="0" smtClean="0">
                <a:cs typeface="B Zar" panose="00000400000000000000" pitchFamily="2" charset="-78"/>
              </a:rPr>
              <a:t> تجربه </a:t>
            </a:r>
            <a:r>
              <a:rPr lang="fa-IR" sz="2000" dirty="0">
                <a:cs typeface="B Zar" panose="00000400000000000000" pitchFamily="2" charset="-78"/>
              </a:rPr>
              <a:t>چهل ساله انقلاب </a:t>
            </a:r>
            <a:r>
              <a:rPr lang="fa-IR" sz="2000" dirty="0" smtClean="0">
                <a:cs typeface="B Zar" panose="00000400000000000000" pitchFamily="2" charset="-78"/>
              </a:rPr>
              <a:t>نشان </a:t>
            </a:r>
            <a:r>
              <a:rPr lang="fa-IR" sz="2000" dirty="0">
                <a:cs typeface="B Zar" panose="00000400000000000000" pitchFamily="2" charset="-78"/>
              </a:rPr>
              <a:t>می‌دهد که هرگاه به این اصول در رابطه با سایر کشورها توجه شده، منافع ملی کشور به بهترین وجه آن تأمین شده و در مقابل، بی‌توجهی به این اصول نه تنها منفعتی به بار نیاورده، بلکه متضمن پیامدهای خسارت‌بار نیز بوده است. </a:t>
            </a:r>
          </a:p>
        </p:txBody>
      </p:sp>
      <p:sp>
        <p:nvSpPr>
          <p:cNvPr id="13" name="TextBox 12"/>
          <p:cNvSpPr txBox="1"/>
          <p:nvPr/>
        </p:nvSpPr>
        <p:spPr>
          <a:xfrm>
            <a:off x="11000096" y="4558352"/>
            <a:ext cx="1191904" cy="400110"/>
          </a:xfrm>
          <a:prstGeom prst="rect">
            <a:avLst/>
          </a:prstGeom>
          <a:noFill/>
        </p:spPr>
        <p:txBody>
          <a:bodyPr wrap="square" rtlCol="0">
            <a:spAutoFit/>
          </a:bodyPr>
          <a:lstStyle/>
          <a:p>
            <a:pPr algn="r" rtl="1"/>
            <a:r>
              <a:rPr lang="fa-IR" sz="2000" b="1" dirty="0" smtClean="0">
                <a:cs typeface="B Zar" panose="00000400000000000000" pitchFamily="2" charset="-78"/>
              </a:rPr>
              <a:t>این </a:t>
            </a:r>
            <a:r>
              <a:rPr lang="fa-IR" sz="2000" b="1" dirty="0">
                <a:cs typeface="B Zar" panose="00000400000000000000" pitchFamily="2" charset="-78"/>
              </a:rPr>
              <a:t>موارد </a:t>
            </a:r>
            <a:endParaRPr lang="en-US" sz="2000" b="1" dirty="0">
              <a:cs typeface="B Zar" panose="00000400000000000000" pitchFamily="2" charset="-78"/>
            </a:endParaRPr>
          </a:p>
        </p:txBody>
      </p:sp>
      <p:cxnSp>
        <p:nvCxnSpPr>
          <p:cNvPr id="15" name="Straight Arrow Connector 14"/>
          <p:cNvCxnSpPr/>
          <p:nvPr/>
        </p:nvCxnSpPr>
        <p:spPr>
          <a:xfrm flipH="1" flipV="1">
            <a:off x="10058400" y="4205821"/>
            <a:ext cx="1098505" cy="55147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0058400" y="4809580"/>
            <a:ext cx="1120256" cy="50141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066572" y="4003740"/>
            <a:ext cx="3991828" cy="707886"/>
          </a:xfrm>
          <a:prstGeom prst="rect">
            <a:avLst/>
          </a:prstGeom>
          <a:noFill/>
        </p:spPr>
        <p:txBody>
          <a:bodyPr wrap="square" rtlCol="0">
            <a:spAutoFit/>
          </a:bodyPr>
          <a:lstStyle/>
          <a:p>
            <a:pPr algn="just" rtl="1"/>
            <a:r>
              <a:rPr lang="fa-IR" sz="2000" dirty="0">
                <a:solidFill>
                  <a:srgbClr val="FF0000"/>
                </a:solidFill>
                <a:cs typeface="B Zar" panose="00000400000000000000" pitchFamily="2" charset="-78"/>
              </a:rPr>
              <a:t>اولاً</a:t>
            </a:r>
            <a:r>
              <a:rPr lang="fa-IR" sz="2000" dirty="0">
                <a:cs typeface="B Zar" panose="00000400000000000000" pitchFamily="2" charset="-78"/>
              </a:rPr>
              <a:t> به معنای انزواگرایی و خودداری از تعامل سازنده با کشورهای مختلف نیست. </a:t>
            </a:r>
            <a:endParaRPr lang="en-US" sz="2000" dirty="0">
              <a:cs typeface="B Zar" panose="00000400000000000000" pitchFamily="2" charset="-78"/>
            </a:endParaRPr>
          </a:p>
        </p:txBody>
      </p:sp>
    </p:spTree>
    <p:extLst>
      <p:ext uri="{BB962C8B-B14F-4D97-AF65-F5344CB8AC3E}">
        <p14:creationId xmlns:p14="http://schemas.microsoft.com/office/powerpoint/2010/main" val="1479799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arn(inVertical)">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heel(1)">
                                      <p:cBhvr>
                                        <p:cTn id="44" dur="20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
                                            <p:bg/>
                                          </p:spTgt>
                                        </p:tgtEl>
                                        <p:attrNameLst>
                                          <p:attrName>style.visibility</p:attrName>
                                        </p:attrNameLst>
                                      </p:cBhvr>
                                      <p:to>
                                        <p:strVal val="visible"/>
                                      </p:to>
                                    </p:set>
                                    <p:animEffect transition="in" filter="wipe(down)">
                                      <p:cBhvr>
                                        <p:cTn id="49" dur="500"/>
                                        <p:tgtEl>
                                          <p:spTgt spid="3">
                                            <p:bg/>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Effect transition="in" filter="wipe(down)">
                                      <p:cBhvr>
                                        <p:cTn id="54"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p:bldP spid="7" grpId="0"/>
      <p:bldP spid="8" grpId="0"/>
      <p:bldP spid="13"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rtl="1"/>
            <a:r>
              <a:rPr lang="fa-IR" sz="4000" dirty="0" smtClean="0">
                <a:solidFill>
                  <a:srgbClr val="FF0000"/>
                </a:solidFill>
                <a:cs typeface="B Titr" panose="00000700000000000000" pitchFamily="2" charset="-78"/>
              </a:rPr>
              <a:t> </a:t>
            </a:r>
            <a:r>
              <a:rPr lang="fa-IR" sz="4000" dirty="0">
                <a:solidFill>
                  <a:srgbClr val="FF0000"/>
                </a:solidFill>
                <a:cs typeface="B Titr" panose="00000700000000000000" pitchFamily="2" charset="-78"/>
              </a:rPr>
              <a:t>مروج سبک زندگی اسلامی – ایرانی: </a:t>
            </a:r>
            <a:endParaRPr lang="en-US" sz="4000" dirty="0">
              <a:solidFill>
                <a:srgbClr val="FF0000"/>
              </a:solidFill>
              <a:cs typeface="B Titr" panose="00000700000000000000" pitchFamily="2" charset="-78"/>
            </a:endParaRPr>
          </a:p>
        </p:txBody>
      </p:sp>
      <p:sp>
        <p:nvSpPr>
          <p:cNvPr id="3" name="Content Placeholder 2"/>
          <p:cNvSpPr>
            <a:spLocks noGrp="1"/>
          </p:cNvSpPr>
          <p:nvPr>
            <p:ph idx="1"/>
          </p:nvPr>
        </p:nvSpPr>
        <p:spPr>
          <a:xfrm>
            <a:off x="401053" y="1583139"/>
            <a:ext cx="11277599" cy="4885899"/>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just" rtl="1">
              <a:buFont typeface="Wingdings" panose="05000000000000000000" pitchFamily="2" charset="2"/>
              <a:buChar char="v"/>
            </a:pPr>
            <a:r>
              <a:rPr lang="fa-IR" sz="2400" dirty="0" smtClean="0">
                <a:solidFill>
                  <a:schemeClr val="bg1"/>
                </a:solidFill>
                <a:cs typeface="B Zar" panose="00000400000000000000" pitchFamily="2" charset="-78"/>
              </a:rPr>
              <a:t>اساسی‌ترین </a:t>
            </a:r>
            <a:r>
              <a:rPr lang="fa-IR" sz="2400" dirty="0">
                <a:solidFill>
                  <a:schemeClr val="bg1"/>
                </a:solidFill>
                <a:cs typeface="B Zar" panose="00000400000000000000" pitchFamily="2" charset="-78"/>
              </a:rPr>
              <a:t>حوزه‌ای است که ارزش‌ها، نگرش‌ها، بینش‌ها، رفتارها و... هر فرد یا مجموعه‌ای در آن تجلی می‌یابد. </a:t>
            </a:r>
            <a:endParaRPr lang="fa-IR" sz="2400" dirty="0" smtClean="0">
              <a:solidFill>
                <a:schemeClr val="bg1"/>
              </a:solidFill>
              <a:cs typeface="B Zar" panose="00000400000000000000" pitchFamily="2" charset="-78"/>
            </a:endParaRPr>
          </a:p>
          <a:p>
            <a:pPr algn="just" rtl="1">
              <a:buFont typeface="Wingdings" panose="05000000000000000000" pitchFamily="2" charset="2"/>
              <a:buChar char="v"/>
            </a:pPr>
            <a:r>
              <a:rPr lang="fa-IR" sz="2400" dirty="0" smtClean="0">
                <a:solidFill>
                  <a:schemeClr val="bg1"/>
                </a:solidFill>
                <a:cs typeface="B Zar" panose="00000400000000000000" pitchFamily="2" charset="-78"/>
              </a:rPr>
              <a:t>چنانچه ویژگی‌ها و شاخص‌های انقلابی در این حوزه صدق کند، تجلی </a:t>
            </a:r>
            <a:r>
              <a:rPr lang="fa-IR" sz="2400" dirty="0">
                <a:solidFill>
                  <a:schemeClr val="bg1"/>
                </a:solidFill>
                <a:cs typeface="B Zar" panose="00000400000000000000" pitchFamily="2" charset="-78"/>
              </a:rPr>
              <a:t>ویژگی‌ها و شاخص‌های انقلابی در حوزه‌های دیگر مانند سیاست، اقتصاد، اجتماع و... کار چندان دشواری نخواهد بود. </a:t>
            </a:r>
            <a:endParaRPr lang="fa-IR" sz="2400" dirty="0" smtClean="0">
              <a:solidFill>
                <a:schemeClr val="bg1"/>
              </a:solidFill>
              <a:cs typeface="B Zar" panose="00000400000000000000" pitchFamily="2" charset="-78"/>
            </a:endParaRPr>
          </a:p>
          <a:p>
            <a:pPr algn="just" rtl="1">
              <a:buFont typeface="Wingdings" panose="05000000000000000000" pitchFamily="2" charset="2"/>
              <a:buChar char="v"/>
            </a:pPr>
            <a:r>
              <a:rPr lang="fa-IR" sz="2400" dirty="0" smtClean="0">
                <a:solidFill>
                  <a:schemeClr val="bg1"/>
                </a:solidFill>
                <a:cs typeface="B Zar" panose="00000400000000000000" pitchFamily="2" charset="-78"/>
              </a:rPr>
              <a:t>از </a:t>
            </a:r>
            <a:r>
              <a:rPr lang="fa-IR" sz="2400" dirty="0">
                <a:solidFill>
                  <a:schemeClr val="bg1"/>
                </a:solidFill>
                <a:cs typeface="B Zar" panose="00000400000000000000" pitchFamily="2" charset="-78"/>
              </a:rPr>
              <a:t>مهمترین دلایل تمرکز بر سبک زندگی و تلاش برای اصلاح آن در گام دوم انقلاب</a:t>
            </a:r>
            <a:r>
              <a:rPr lang="fa-IR" sz="2400" dirty="0" smtClean="0">
                <a:solidFill>
                  <a:schemeClr val="bg1"/>
                </a:solidFill>
                <a:cs typeface="B Zar" panose="00000400000000000000" pitchFamily="2" charset="-78"/>
              </a:rPr>
              <a:t>، </a:t>
            </a:r>
            <a:r>
              <a:rPr lang="fa-IR" sz="2400" dirty="0">
                <a:solidFill>
                  <a:schemeClr val="bg1"/>
                </a:solidFill>
                <a:cs typeface="B Zar" panose="00000400000000000000" pitchFamily="2" charset="-78"/>
              </a:rPr>
              <a:t>فاصله‌ گرفتن سبک زندگی امروزی جامعه از معیارهای اسلامی – ایرانی است؛ زیرا از یک سو به سبب عدم‌تولید کافی کالاها و خدمات متناسب با ارزش‌های اساسی مردم و تنوع و وفور محصولات ارائه شده در نظام ارزشی رقیب از سوی دیگر سبک بومی زندگی در ایران دچار فرسایش شده و بیش از پیش از معیارهای سبک زندگی بومی اسلامی – ایرانی فاصله گرفته است. </a:t>
            </a:r>
          </a:p>
          <a:p>
            <a:pPr algn="just" rtl="1">
              <a:buFont typeface="Wingdings" panose="05000000000000000000" pitchFamily="2" charset="2"/>
              <a:buChar char="v"/>
            </a:pPr>
            <a:r>
              <a:rPr lang="fa-IR" sz="2400" dirty="0" smtClean="0">
                <a:solidFill>
                  <a:schemeClr val="bg1"/>
                </a:solidFill>
                <a:cs typeface="B Zar" panose="00000400000000000000" pitchFamily="2" charset="-78"/>
              </a:rPr>
              <a:t>نقش </a:t>
            </a:r>
            <a:r>
              <a:rPr lang="fa-IR" sz="2400" dirty="0">
                <a:solidFill>
                  <a:schemeClr val="bg1"/>
                </a:solidFill>
                <a:cs typeface="B Zar" panose="00000400000000000000" pitchFamily="2" charset="-78"/>
              </a:rPr>
              <a:t>مجلس شورای اسلامی در تلاش برای ترویج سبک زندگی اسلامی – ایرانی در دو سطح قابل بررسی است؛ در حوزه‌ی زندگی شخصی نمایندگان که آنها باید اصول اساسی سبک زندگی اسلامی – ایرانی مانند ساده‌زیستی، اخلاق‌محوری، دوری از تجمل، اسراف، مصرف‌زدگی و... به طور جدی مدنظر قرار </a:t>
            </a:r>
            <a:r>
              <a:rPr lang="fa-IR" sz="2400" dirty="0" smtClean="0">
                <a:solidFill>
                  <a:schemeClr val="bg1"/>
                </a:solidFill>
                <a:cs typeface="B Zar" panose="00000400000000000000" pitchFamily="2" charset="-78"/>
              </a:rPr>
              <a:t>دهند.</a:t>
            </a:r>
          </a:p>
          <a:p>
            <a:pPr algn="just" rtl="1">
              <a:buFont typeface="Wingdings" panose="05000000000000000000" pitchFamily="2" charset="2"/>
              <a:buChar char="v"/>
            </a:pPr>
            <a:r>
              <a:rPr lang="fa-IR" sz="2400" dirty="0" smtClean="0">
                <a:solidFill>
                  <a:schemeClr val="bg1"/>
                </a:solidFill>
                <a:cs typeface="B Zar" panose="00000400000000000000" pitchFamily="2" charset="-78"/>
              </a:rPr>
              <a:t>سطح </a:t>
            </a:r>
            <a:r>
              <a:rPr lang="fa-IR" sz="2400" dirty="0">
                <a:solidFill>
                  <a:schemeClr val="bg1"/>
                </a:solidFill>
                <a:cs typeface="B Zar" panose="00000400000000000000" pitchFamily="2" charset="-78"/>
              </a:rPr>
              <a:t>دیگر به وظایف قانونی مجلس برمی‌گردد که باتوجه به وظیفه‌ی نظارتی‌ای که دارد، باید با ریخت‌وپاش‌ها، اسراف‌ها، تجمل‌ها و... مبارزه کند. </a:t>
            </a:r>
          </a:p>
          <a:p>
            <a:pPr algn="just" rtl="1"/>
            <a:endParaRPr lang="en-US" sz="2000" dirty="0">
              <a:cs typeface="B Zar" panose="00000400000000000000" pitchFamily="2" charset="-78"/>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23"/>
            <a:ext cx="2257425" cy="1409700"/>
          </a:xfrm>
          <a:prstGeom prst="rect">
            <a:avLst/>
          </a:prstGeom>
        </p:spPr>
      </p:pic>
    </p:spTree>
    <p:extLst>
      <p:ext uri="{BB962C8B-B14F-4D97-AF65-F5344CB8AC3E}">
        <p14:creationId xmlns:p14="http://schemas.microsoft.com/office/powerpoint/2010/main" val="766655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heel(1)">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p:cTn id="2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 y="912354"/>
            <a:ext cx="5999018" cy="5945646"/>
          </a:xfrm>
          <a:prstGeom prst="rect">
            <a:avLst/>
          </a:prstGeom>
        </p:spPr>
      </p:pic>
      <p:sp>
        <p:nvSpPr>
          <p:cNvPr id="13" name="TextBox 12"/>
          <p:cNvSpPr txBox="1"/>
          <p:nvPr/>
        </p:nvSpPr>
        <p:spPr>
          <a:xfrm>
            <a:off x="1399309" y="221673"/>
            <a:ext cx="9341234" cy="584775"/>
          </a:xfrm>
          <a:prstGeom prst="rect">
            <a:avLst/>
          </a:prstGeom>
          <a:noFill/>
        </p:spPr>
        <p:txBody>
          <a:bodyPr wrap="square" rtlCol="0">
            <a:spAutoFit/>
          </a:bodyPr>
          <a:lstStyle/>
          <a:p>
            <a:pPr algn="ctr"/>
            <a:r>
              <a:rPr lang="fa-IR" sz="3200" dirty="0" smtClean="0">
                <a:solidFill>
                  <a:srgbClr val="FF0000"/>
                </a:solidFill>
                <a:cs typeface="Titr" panose="00000700000000000000" pitchFamily="2" charset="-78"/>
              </a:rPr>
              <a:t>اهمیت انتخابات مجلس شورای اسلامی</a:t>
            </a:r>
            <a:endParaRPr lang="en-US" sz="3200" dirty="0">
              <a:solidFill>
                <a:srgbClr val="FF0000"/>
              </a:solidFill>
              <a:cs typeface="Titr" panose="00000700000000000000" pitchFamily="2" charset="-78"/>
            </a:endParaRPr>
          </a:p>
        </p:txBody>
      </p:sp>
      <p:pic>
        <p:nvPicPr>
          <p:cNvPr id="7" name="Picture 6"/>
          <p:cNvPicPr>
            <a:picLocks noChangeAspect="1"/>
          </p:cNvPicPr>
          <p:nvPr/>
        </p:nvPicPr>
        <p:blipFill>
          <a:blip r:embed="rId5"/>
          <a:stretch>
            <a:fillRect/>
          </a:stretch>
        </p:blipFill>
        <p:spPr>
          <a:xfrm>
            <a:off x="6069926" y="979835"/>
            <a:ext cx="5872594" cy="5810683"/>
          </a:xfrm>
          <a:prstGeom prst="rect">
            <a:avLst/>
          </a:prstGeom>
        </p:spPr>
      </p:pic>
      <p:pic>
        <p:nvPicPr>
          <p:cNvPr id="2" name="38003da52647e656009b0658798d19cc6941724-360p__55258">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 y="912354"/>
            <a:ext cx="11942519" cy="5878164"/>
          </a:xfrm>
          <a:prstGeom prst="rect">
            <a:avLst/>
          </a:prstGeom>
        </p:spPr>
      </p:pic>
    </p:spTree>
    <p:extLst>
      <p:ext uri="{BB962C8B-B14F-4D97-AF65-F5344CB8AC3E}">
        <p14:creationId xmlns:p14="http://schemas.microsoft.com/office/powerpoint/2010/main" val="793546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29" y="-297"/>
            <a:ext cx="12193057" cy="6858594"/>
          </a:xfrm>
          <a:prstGeom prst="rect">
            <a:avLst/>
          </a:prstGeom>
        </p:spPr>
      </p:pic>
      <p:sp>
        <p:nvSpPr>
          <p:cNvPr id="2" name="Title 1"/>
          <p:cNvSpPr>
            <a:spLocks noGrp="1"/>
          </p:cNvSpPr>
          <p:nvPr>
            <p:ph type="title"/>
          </p:nvPr>
        </p:nvSpPr>
        <p:spPr>
          <a:xfrm>
            <a:off x="838200" y="447013"/>
            <a:ext cx="10515600" cy="849526"/>
          </a:xfrm>
        </p:spPr>
        <p:txBody>
          <a:bodyPr>
            <a:noAutofit/>
          </a:bodyPr>
          <a:lstStyle/>
          <a:p>
            <a:pPr algn="ctr"/>
            <a:r>
              <a:rPr lang="fa-IR" sz="4800" b="1" dirty="0">
                <a:solidFill>
                  <a:srgbClr val="FF0000"/>
                </a:solidFill>
                <a:cs typeface="B Zar" panose="00000400000000000000" pitchFamily="2" charset="-78"/>
              </a:rPr>
              <a:t>سخن پایان</a:t>
            </a:r>
            <a:br>
              <a:rPr lang="fa-IR" sz="4800" b="1" dirty="0">
                <a:solidFill>
                  <a:srgbClr val="FF0000"/>
                </a:solidFill>
                <a:cs typeface="B Zar" panose="00000400000000000000" pitchFamily="2" charset="-78"/>
              </a:rPr>
            </a:br>
            <a:endParaRPr lang="en-US" sz="4800" b="1" dirty="0">
              <a:solidFill>
                <a:srgbClr val="FF0000"/>
              </a:solidFill>
              <a:cs typeface="B Zar" panose="00000400000000000000" pitchFamily="2" charset="-78"/>
            </a:endParaRPr>
          </a:p>
        </p:txBody>
      </p:sp>
      <p:sp>
        <p:nvSpPr>
          <p:cNvPr id="3" name="Content Placeholder 2"/>
          <p:cNvSpPr>
            <a:spLocks noGrp="1"/>
          </p:cNvSpPr>
          <p:nvPr>
            <p:ph idx="1"/>
          </p:nvPr>
        </p:nvSpPr>
        <p:spPr>
          <a:xfrm>
            <a:off x="838200" y="1009934"/>
            <a:ext cx="10515600" cy="5167029"/>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oAutofit/>
          </a:bodyPr>
          <a:lstStyle/>
          <a:p>
            <a:pPr algn="just" rtl="1">
              <a:buFont typeface="Wingdings" panose="05000000000000000000" pitchFamily="2" charset="2"/>
              <a:buChar char="v"/>
            </a:pPr>
            <a:r>
              <a:rPr lang="fa-IR" b="1" dirty="0" smtClean="0">
                <a:solidFill>
                  <a:schemeClr val="accent4"/>
                </a:solidFill>
                <a:cs typeface="B Zar" panose="00000400000000000000" pitchFamily="2" charset="-78"/>
              </a:rPr>
              <a:t> </a:t>
            </a:r>
            <a:r>
              <a:rPr lang="fa-IR" b="1" dirty="0">
                <a:solidFill>
                  <a:schemeClr val="accent4"/>
                </a:solidFill>
                <a:cs typeface="B Zar" panose="00000400000000000000" pitchFamily="2" charset="-78"/>
              </a:rPr>
              <a:t>گام دوم انقلاب فراز و مرحله‌ی نوینی از فرایند تحقق انقلاب اسلامی است که پس از گذر از فراز و نشیب‌های گام اول انقلاب، می‌تواند انقلاب را گامی دیگر به تحقق تمدن نوین اسلامی نزدیک‌تر سازد. </a:t>
            </a:r>
            <a:endParaRPr lang="fa-IR" b="1" dirty="0" smtClean="0">
              <a:solidFill>
                <a:schemeClr val="accent4"/>
              </a:solidFill>
              <a:cs typeface="B Zar" panose="00000400000000000000" pitchFamily="2" charset="-78"/>
            </a:endParaRPr>
          </a:p>
          <a:p>
            <a:pPr algn="just" rtl="1">
              <a:buFont typeface="Wingdings" panose="05000000000000000000" pitchFamily="2" charset="2"/>
              <a:buChar char="v"/>
            </a:pPr>
            <a:r>
              <a:rPr lang="fa-IR" b="1" dirty="0" smtClean="0">
                <a:solidFill>
                  <a:schemeClr val="accent4"/>
                </a:solidFill>
                <a:cs typeface="B Zar" panose="00000400000000000000" pitchFamily="2" charset="-78"/>
              </a:rPr>
              <a:t> </a:t>
            </a:r>
            <a:r>
              <a:rPr lang="fa-IR" b="1" dirty="0">
                <a:solidFill>
                  <a:schemeClr val="accent4"/>
                </a:solidFill>
                <a:cs typeface="B Zar" panose="00000400000000000000" pitchFamily="2" charset="-78"/>
              </a:rPr>
              <a:t>در گام دوم انقلاب، دستگاه‌های مختلف کشور باید افق تمدنی داشته و براساس این افق فعالیت کنند. در این میان، مجلس شورای اسلامی نیز ازجمله دستگاه‌های اصلی و تأثیرگذار در تعیین مقدورات کشور است که در گام دوم انقلاب باید با بینشی تمدنی، برای تحقق اهداف و سرفصل‌های موردانتظار در این گام، اقدام کند. </a:t>
            </a:r>
            <a:endParaRPr lang="fa-IR" b="1" dirty="0" smtClean="0">
              <a:solidFill>
                <a:schemeClr val="accent4"/>
              </a:solidFill>
              <a:cs typeface="B Zar" panose="00000400000000000000" pitchFamily="2" charset="-78"/>
            </a:endParaRPr>
          </a:p>
          <a:p>
            <a:pPr algn="just" rtl="1">
              <a:buFont typeface="Wingdings" panose="05000000000000000000" pitchFamily="2" charset="2"/>
              <a:buChar char="v"/>
            </a:pPr>
            <a:r>
              <a:rPr lang="fa-IR" b="1" dirty="0" smtClean="0">
                <a:solidFill>
                  <a:schemeClr val="accent4"/>
                </a:solidFill>
                <a:cs typeface="B Zar" panose="00000400000000000000" pitchFamily="2" charset="-78"/>
              </a:rPr>
              <a:t>هدف </a:t>
            </a:r>
            <a:r>
              <a:rPr lang="fa-IR" b="1" dirty="0">
                <a:solidFill>
                  <a:schemeClr val="accent4"/>
                </a:solidFill>
                <a:cs typeface="B Zar" panose="00000400000000000000" pitchFamily="2" charset="-78"/>
              </a:rPr>
              <a:t>اساسی و نقطه‌ی کانونی در نقش‌آفرینی این نهاد در گام دوم انقلاب اسلامی، باید امیدآفرینی باشد که این نیز محقق نمی‌شود مگر آنکه همه‌ی سرفصل‌ها و انتظاراتی که در گام دوم انقلاب متوجه مجلس می‌باشد، محقق شود. </a:t>
            </a:r>
            <a:endParaRPr lang="en-US" b="1" dirty="0">
              <a:solidFill>
                <a:schemeClr val="accent4"/>
              </a:solidFill>
              <a:cs typeface="B Zar" panose="00000400000000000000" pitchFamily="2" charset="-78"/>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3161"/>
            <a:ext cx="1732547" cy="1123095"/>
          </a:xfrm>
          <a:prstGeom prst="rect">
            <a:avLst/>
          </a:prstGeom>
        </p:spPr>
      </p:pic>
    </p:spTree>
    <p:extLst>
      <p:ext uri="{BB962C8B-B14F-4D97-AF65-F5344CB8AC3E}">
        <p14:creationId xmlns:p14="http://schemas.microsoft.com/office/powerpoint/2010/main" val="20134155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426927" y="4325092"/>
            <a:ext cx="6096000" cy="1483113"/>
          </a:xfrm>
        </p:spPr>
        <p:style>
          <a:lnRef idx="3">
            <a:schemeClr val="lt1"/>
          </a:lnRef>
          <a:fillRef idx="1">
            <a:schemeClr val="accent6"/>
          </a:fillRef>
          <a:effectRef idx="1">
            <a:schemeClr val="accent6"/>
          </a:effectRef>
          <a:fontRef idx="minor">
            <a:schemeClr val="lt1"/>
          </a:fontRef>
        </p:style>
        <p:txBody>
          <a:bodyPr>
            <a:noAutofit/>
          </a:bodyPr>
          <a:lstStyle/>
          <a:p>
            <a:pPr marL="0" indent="0" algn="just" rtl="1">
              <a:buNone/>
            </a:pPr>
            <a:r>
              <a:rPr lang="fa-IR" sz="2400" dirty="0" smtClean="0">
                <a:cs typeface="B Zar" panose="00000400000000000000" pitchFamily="2" charset="-78"/>
              </a:rPr>
              <a:t>از این جهت، مجلس، کارویژه‌ی پالایشی و تصحیحی نیز دارد؛ زیرا باتوجه به نقش نظارتی‌اش، می‌تواند دستگاه‌های مختلف را بابت عملکردشان مورد بازخواست قرار دهد و آنها را وادار سازد که نواقص عملکرد خود را اصلاح کنند. </a:t>
            </a:r>
            <a:endParaRPr lang="en-US" sz="2400" dirty="0">
              <a:cs typeface="B Zar" panose="00000400000000000000" pitchFamily="2" charset="-78"/>
            </a:endParaRPr>
          </a:p>
        </p:txBody>
      </p:sp>
      <p:pic>
        <p:nvPicPr>
          <p:cNvPr id="4" name="Picture 3"/>
          <p:cNvPicPr>
            <a:picLocks noChangeAspect="1"/>
          </p:cNvPicPr>
          <p:nvPr/>
        </p:nvPicPr>
        <p:blipFill>
          <a:blip r:embed="rId3"/>
          <a:stretch>
            <a:fillRect/>
          </a:stretch>
        </p:blipFill>
        <p:spPr>
          <a:xfrm>
            <a:off x="0" y="126609"/>
            <a:ext cx="4762500" cy="6731391"/>
          </a:xfrm>
          <a:prstGeom prst="rect">
            <a:avLst/>
          </a:prstGeom>
        </p:spPr>
      </p:pic>
      <p:sp>
        <p:nvSpPr>
          <p:cNvPr id="2" name="TextBox 1"/>
          <p:cNvSpPr txBox="1"/>
          <p:nvPr/>
        </p:nvSpPr>
        <p:spPr>
          <a:xfrm>
            <a:off x="5852160" y="276726"/>
            <a:ext cx="5674093" cy="584775"/>
          </a:xfrm>
          <a:prstGeom prst="rect">
            <a:avLst/>
          </a:prstGeom>
          <a:noFill/>
        </p:spPr>
        <p:txBody>
          <a:bodyPr wrap="square" rtlCol="0">
            <a:spAutoFit/>
          </a:bodyPr>
          <a:lstStyle/>
          <a:p>
            <a:pPr algn="ctr" rtl="1"/>
            <a:r>
              <a:rPr lang="fa-IR" sz="3200" b="1" dirty="0" smtClean="0">
                <a:solidFill>
                  <a:srgbClr val="FF0000"/>
                </a:solidFill>
                <a:cs typeface="B Titr" panose="00000700000000000000" pitchFamily="2" charset="-78"/>
              </a:rPr>
              <a:t>اهمیت و جایگاه مجلس</a:t>
            </a:r>
            <a:endParaRPr lang="en-US" sz="3200" b="1" dirty="0">
              <a:solidFill>
                <a:srgbClr val="FF0000"/>
              </a:solidFill>
              <a:cs typeface="B Titr" panose="00000700000000000000" pitchFamily="2" charset="-78"/>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0" y="-135737"/>
            <a:ext cx="1846847" cy="1022002"/>
          </a:xfrm>
          <a:prstGeom prst="rect">
            <a:avLst/>
          </a:prstGeom>
        </p:spPr>
      </p:pic>
      <p:sp>
        <p:nvSpPr>
          <p:cNvPr id="5" name="Rectangle 4"/>
          <p:cNvSpPr/>
          <p:nvPr/>
        </p:nvSpPr>
        <p:spPr>
          <a:xfrm>
            <a:off x="6139004" y="1818960"/>
            <a:ext cx="4927952" cy="369332"/>
          </a:xfrm>
          <a:prstGeom prst="rect">
            <a:avLst/>
          </a:prstGeom>
        </p:spPr>
        <p:style>
          <a:lnRef idx="3">
            <a:schemeClr val="lt1"/>
          </a:lnRef>
          <a:fillRef idx="1">
            <a:schemeClr val="accent5"/>
          </a:fillRef>
          <a:effectRef idx="1">
            <a:schemeClr val="accent5"/>
          </a:effectRef>
          <a:fontRef idx="minor">
            <a:schemeClr val="lt1"/>
          </a:fontRef>
        </p:style>
        <p:txBody>
          <a:bodyPr wrap="none">
            <a:spAutoFit/>
          </a:bodyPr>
          <a:lstStyle/>
          <a:p>
            <a:r>
              <a:rPr lang="fa-IR" dirty="0">
                <a:cs typeface="B Zar" panose="00000400000000000000" pitchFamily="2" charset="-78"/>
              </a:rPr>
              <a:t>مجلس نحوه‌ی اداره‌ی کشور را از طریق قانون‌گذاری مشخص می‌کند </a:t>
            </a:r>
            <a:endParaRPr lang="en-US" dirty="0"/>
          </a:p>
        </p:txBody>
      </p:sp>
      <p:sp>
        <p:nvSpPr>
          <p:cNvPr id="7" name="Rectangle 6"/>
          <p:cNvSpPr/>
          <p:nvPr/>
        </p:nvSpPr>
        <p:spPr>
          <a:xfrm>
            <a:off x="5426927" y="2474143"/>
            <a:ext cx="6096000" cy="646331"/>
          </a:xfrm>
          <a:prstGeom prst="rect">
            <a:avLst/>
          </a:prstGeom>
        </p:spPr>
        <p:style>
          <a:lnRef idx="3">
            <a:schemeClr val="lt1"/>
          </a:lnRef>
          <a:fillRef idx="1">
            <a:schemeClr val="accent5"/>
          </a:fillRef>
          <a:effectRef idx="1">
            <a:schemeClr val="accent5"/>
          </a:effectRef>
          <a:fontRef idx="minor">
            <a:schemeClr val="lt1"/>
          </a:fontRef>
        </p:style>
        <p:txBody>
          <a:bodyPr>
            <a:spAutoFit/>
          </a:bodyPr>
          <a:lstStyle/>
          <a:p>
            <a:pPr algn="ctr"/>
            <a:r>
              <a:rPr lang="fa-IR" dirty="0">
                <a:cs typeface="B Zar" panose="00000400000000000000" pitchFamily="2" charset="-78"/>
              </a:rPr>
              <a:t>و </a:t>
            </a:r>
            <a:r>
              <a:rPr lang="fa-IR" dirty="0" smtClean="0">
                <a:cs typeface="B Zar" panose="00000400000000000000" pitchFamily="2" charset="-78"/>
              </a:rPr>
              <a:t> </a:t>
            </a:r>
            <a:r>
              <a:rPr lang="fa-IR" dirty="0">
                <a:cs typeface="B Zar" panose="00000400000000000000" pitchFamily="2" charset="-78"/>
              </a:rPr>
              <a:t>با نظارت بر عملکرد دستگاه‌های مختلف، می‌تواند نواقص و ضعف‌های عملکردی آنها در عمل به قانون را به آنها گوشزد کند. </a:t>
            </a:r>
            <a:endParaRPr lang="en-US" dirty="0"/>
          </a:p>
        </p:txBody>
      </p:sp>
      <p:sp>
        <p:nvSpPr>
          <p:cNvPr id="8" name="Down Arrow 7"/>
          <p:cNvSpPr/>
          <p:nvPr/>
        </p:nvSpPr>
        <p:spPr>
          <a:xfrm>
            <a:off x="8095785" y="3406325"/>
            <a:ext cx="758283" cy="6329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164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bg/>
                                          </p:spTgt>
                                        </p:tgtEl>
                                        <p:attrNameLst>
                                          <p:attrName>style.visibility</p:attrName>
                                        </p:attrNameLst>
                                      </p:cBhvr>
                                      <p:to>
                                        <p:strVal val="visible"/>
                                      </p:to>
                                    </p:set>
                                    <p:animEffect transition="in" filter="wheel(1)">
                                      <p:cBhvr>
                                        <p:cTn id="33" dur="2000"/>
                                        <p:tgtEl>
                                          <p:spTgt spid="3">
                                            <p:bg/>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
                                            <p:txEl>
                                              <p:pRg st="0" end="0"/>
                                            </p:txEl>
                                          </p:spTgt>
                                        </p:tgtEl>
                                        <p:attrNameLst>
                                          <p:attrName>style.visibility</p:attrName>
                                        </p:attrNameLst>
                                      </p:cBhvr>
                                      <p:to>
                                        <p:strVal val="visible"/>
                                      </p:to>
                                    </p:set>
                                    <p:animEffect transition="in" filter="wheel(1)">
                                      <p:cBhvr>
                                        <p:cTn id="3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510276" y="3369845"/>
            <a:ext cx="5487572" cy="2440405"/>
          </a:xfrm>
        </p:spPr>
        <p:txBody>
          <a:bodyPr>
            <a:normAutofit/>
          </a:bodyPr>
          <a:lstStyle/>
          <a:p>
            <a:pPr marL="0" indent="0" algn="just" rtl="1">
              <a:buNone/>
            </a:pPr>
            <a:r>
              <a:rPr lang="fa-IR" dirty="0" smtClean="0">
                <a:cs typeface="B Zar" panose="00000400000000000000" pitchFamily="2" charset="-78"/>
              </a:rPr>
              <a:t> </a:t>
            </a:r>
          </a:p>
          <a:p>
            <a:pPr marL="0" indent="0" algn="just" rtl="1">
              <a:buNone/>
            </a:pPr>
            <a:r>
              <a:rPr lang="fa-IR" dirty="0" smtClean="0">
                <a:cs typeface="B Zar" panose="00000400000000000000" pitchFamily="2" charset="-78"/>
              </a:rPr>
              <a:t>بر این اساس</a:t>
            </a:r>
            <a:r>
              <a:rPr lang="fa-IR" dirty="0" smtClean="0">
                <a:cs typeface="B Zar" panose="00000400000000000000" pitchFamily="2" charset="-78"/>
              </a:rPr>
              <a:t> انتخابات </a:t>
            </a:r>
            <a:r>
              <a:rPr lang="fa-IR" dirty="0" smtClean="0">
                <a:cs typeface="B Zar" panose="00000400000000000000" pitchFamily="2" charset="-78"/>
              </a:rPr>
              <a:t>این مجلس و نتیجه‌ی آن می‌تواند در ریل‌گذاری به سمت تحقق اهداف مندرج در بیانیه گام دوم انقلاب اسلامی، تأثیر تعیین‌کننده داشته باشد</a:t>
            </a:r>
            <a:r>
              <a:rPr lang="fa-IR" dirty="0" smtClean="0">
                <a:cs typeface="B Zar" panose="00000400000000000000" pitchFamily="2" charset="-78"/>
              </a:rPr>
              <a:t>.</a:t>
            </a:r>
            <a:endParaRPr lang="fa-IR" dirty="0" smtClean="0">
              <a:cs typeface="B Zar" panose="00000400000000000000" pitchFamily="2" charset="-78"/>
            </a:endParaRPr>
          </a:p>
        </p:txBody>
      </p:sp>
      <p:pic>
        <p:nvPicPr>
          <p:cNvPr id="5" name="Picture 4"/>
          <p:cNvPicPr>
            <a:picLocks noChangeAspect="1"/>
          </p:cNvPicPr>
          <p:nvPr/>
        </p:nvPicPr>
        <p:blipFill>
          <a:blip r:embed="rId2"/>
          <a:stretch>
            <a:fillRect/>
          </a:stretch>
        </p:blipFill>
        <p:spPr>
          <a:xfrm>
            <a:off x="7012488" y="209131"/>
            <a:ext cx="5675868" cy="85961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1345"/>
            <a:ext cx="2257425" cy="1409700"/>
          </a:xfrm>
          <a:prstGeom prst="rect">
            <a:avLst/>
          </a:prstGeom>
        </p:spPr>
      </p:pic>
      <p:pic>
        <p:nvPicPr>
          <p:cNvPr id="6" name="Picture 5"/>
          <p:cNvPicPr>
            <a:picLocks noChangeAspect="1"/>
          </p:cNvPicPr>
          <p:nvPr/>
        </p:nvPicPr>
        <p:blipFill>
          <a:blip r:embed="rId4"/>
          <a:stretch>
            <a:fillRect/>
          </a:stretch>
        </p:blipFill>
        <p:spPr>
          <a:xfrm>
            <a:off x="0" y="1487968"/>
            <a:ext cx="6286500" cy="5370032"/>
          </a:xfrm>
          <a:prstGeom prst="rect">
            <a:avLst/>
          </a:prstGeom>
        </p:spPr>
      </p:pic>
      <p:sp>
        <p:nvSpPr>
          <p:cNvPr id="8" name="TextBox 7"/>
          <p:cNvSpPr txBox="1"/>
          <p:nvPr/>
        </p:nvSpPr>
        <p:spPr>
          <a:xfrm>
            <a:off x="6510276" y="1278355"/>
            <a:ext cx="5487572" cy="830997"/>
          </a:xfrm>
          <a:prstGeom prst="rect">
            <a:avLst/>
          </a:prstGeom>
          <a:noFill/>
        </p:spPr>
        <p:txBody>
          <a:bodyPr wrap="square" rtlCol="0">
            <a:spAutoFit/>
          </a:bodyPr>
          <a:lstStyle/>
          <a:p>
            <a:pPr algn="ctr"/>
            <a:r>
              <a:rPr lang="fa-IR" sz="2400" b="1" dirty="0">
                <a:solidFill>
                  <a:srgbClr val="7030A0"/>
                </a:solidFill>
                <a:cs typeface="B Zar" panose="00000400000000000000" pitchFamily="2" charset="-78"/>
              </a:rPr>
              <a:t>وجه دیگر اهمیت مجلس دوازدهم شورای اسلامی، به لحاظ موقعیت زمانی‌ آن می‌باشد.</a:t>
            </a:r>
          </a:p>
        </p:txBody>
      </p:sp>
      <p:sp>
        <p:nvSpPr>
          <p:cNvPr id="9" name="TextBox 8"/>
          <p:cNvSpPr txBox="1"/>
          <p:nvPr/>
        </p:nvSpPr>
        <p:spPr>
          <a:xfrm>
            <a:off x="7315200" y="2324100"/>
            <a:ext cx="4381500" cy="830997"/>
          </a:xfrm>
          <a:prstGeom prst="rect">
            <a:avLst/>
          </a:prstGeom>
          <a:noFill/>
        </p:spPr>
        <p:txBody>
          <a:bodyPr wrap="square" rtlCol="0">
            <a:spAutoFit/>
          </a:bodyPr>
          <a:lstStyle/>
          <a:p>
            <a:pPr algn="ctr"/>
            <a:r>
              <a:rPr lang="fa-IR" sz="2400" b="1" dirty="0">
                <a:solidFill>
                  <a:schemeClr val="accent1">
                    <a:lumMod val="50000"/>
                  </a:schemeClr>
                </a:solidFill>
                <a:cs typeface="B Zar" panose="00000400000000000000" pitchFamily="2" charset="-78"/>
              </a:rPr>
              <a:t>نخستین انتخاباتی است که در گام دوم انقلاب اسلامی برگزار </a:t>
            </a:r>
            <a:r>
              <a:rPr lang="fa-IR" sz="2400" b="1" dirty="0" smtClean="0">
                <a:solidFill>
                  <a:schemeClr val="accent1">
                    <a:lumMod val="50000"/>
                  </a:schemeClr>
                </a:solidFill>
                <a:cs typeface="B Zar" panose="00000400000000000000" pitchFamily="2" charset="-78"/>
              </a:rPr>
              <a:t>می‌شود</a:t>
            </a:r>
            <a:endParaRPr lang="en-US" sz="2400" b="1" dirty="0">
              <a:solidFill>
                <a:schemeClr val="accent1">
                  <a:lumMod val="50000"/>
                </a:schemeClr>
              </a:solidFill>
              <a:cs typeface="B Zar" panose="00000400000000000000" pitchFamily="2" charset="-78"/>
            </a:endParaRPr>
          </a:p>
        </p:txBody>
      </p:sp>
    </p:spTree>
    <p:extLst>
      <p:ext uri="{BB962C8B-B14F-4D97-AF65-F5344CB8AC3E}">
        <p14:creationId xmlns:p14="http://schemas.microsoft.com/office/powerpoint/2010/main" val="154464402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circle(in)">
                                      <p:cBhvr>
                                        <p:cTn id="13" dur="20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5"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2000"/>
                                        <p:tgtEl>
                                          <p:spTgt spid="3">
                                            <p:txEl>
                                              <p:pRg st="1" end="1"/>
                                            </p:txEl>
                                          </p:spTgt>
                                        </p:tgtEl>
                                      </p:cBhvr>
                                    </p:animEffect>
                                    <p:anim calcmode="lin" valueType="num">
                                      <p:cBhvr>
                                        <p:cTn id="19"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20"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8040" y="0"/>
            <a:ext cx="12288982" cy="6791112"/>
          </a:xfrm>
          <a:prstGeom prst="rect">
            <a:avLst/>
          </a:prstGeom>
        </p:spPr>
      </p:pic>
      <p:sp>
        <p:nvSpPr>
          <p:cNvPr id="2" name="Title 1"/>
          <p:cNvSpPr>
            <a:spLocks noGrp="1"/>
          </p:cNvSpPr>
          <p:nvPr>
            <p:ph type="title"/>
          </p:nvPr>
        </p:nvSpPr>
        <p:spPr>
          <a:xfrm>
            <a:off x="1164058" y="0"/>
            <a:ext cx="10515600" cy="1619250"/>
          </a:xfrm>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fa-IR" sz="5400" dirty="0" smtClean="0">
                <a:solidFill>
                  <a:srgbClr val="FFFF00"/>
                </a:solidFill>
                <a:cs typeface="Titr" panose="00000700000000000000" pitchFamily="2" charset="-78"/>
              </a:rPr>
              <a:t>شاخص های مجلس </a:t>
            </a:r>
            <a:r>
              <a:rPr lang="fa-IR" sz="5400" dirty="0" smtClean="0">
                <a:solidFill>
                  <a:srgbClr val="FFFF00"/>
                </a:solidFill>
                <a:cs typeface="B Titr" panose="00000700000000000000" pitchFamily="2" charset="-78"/>
              </a:rPr>
              <a:t>تراز</a:t>
            </a:r>
            <a:r>
              <a:rPr lang="fa-IR" sz="5400" dirty="0" smtClean="0">
                <a:solidFill>
                  <a:srgbClr val="FFFF00"/>
                </a:solidFill>
                <a:cs typeface="Titr" panose="00000700000000000000" pitchFamily="2" charset="-78"/>
              </a:rPr>
              <a:t> انقلاب اسلامی</a:t>
            </a:r>
            <a:r>
              <a:rPr lang="fa-IR" dirty="0" smtClean="0">
                <a:solidFill>
                  <a:srgbClr val="FFFF00"/>
                </a:solidFill>
              </a:rPr>
              <a:t> </a:t>
            </a:r>
            <a:endParaRPr lang="en-US" dirty="0">
              <a:solidFill>
                <a:srgbClr val="FFFF00"/>
              </a:solidFill>
            </a:endParaRPr>
          </a:p>
        </p:txBody>
      </p:sp>
      <p:sp>
        <p:nvSpPr>
          <p:cNvPr id="5" name="AutoShape 4" descr="Image result for ‫انقلاب اسلامی‬‎"/>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 result for ‫انقلاب اسلامی‬‎"/>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917466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0" y="-24262"/>
            <a:ext cx="12192000" cy="6858001"/>
          </a:xfrm>
          <a:prstGeom prst="rect">
            <a:avLst/>
          </a:prstGeom>
        </p:spPr>
      </p:pic>
      <p:pic>
        <p:nvPicPr>
          <p:cNvPr id="11" name="Picture 10"/>
          <p:cNvPicPr>
            <a:picLocks noChangeAspect="1"/>
          </p:cNvPicPr>
          <p:nvPr/>
        </p:nvPicPr>
        <p:blipFill>
          <a:blip r:embed="rId4"/>
          <a:stretch>
            <a:fillRect/>
          </a:stretch>
        </p:blipFill>
        <p:spPr>
          <a:xfrm>
            <a:off x="-5109607" y="3881104"/>
            <a:ext cx="4391526" cy="4309393"/>
          </a:xfrm>
          <a:prstGeom prst="rect">
            <a:avLst/>
          </a:prstGeom>
        </p:spPr>
      </p:pic>
      <p:sp>
        <p:nvSpPr>
          <p:cNvPr id="6" name="TextBox 5"/>
          <p:cNvSpPr txBox="1"/>
          <p:nvPr/>
        </p:nvSpPr>
        <p:spPr>
          <a:xfrm>
            <a:off x="3151163" y="337625"/>
            <a:ext cx="7104185" cy="1200329"/>
          </a:xfrm>
          <a:prstGeom prst="rect">
            <a:avLst/>
          </a:prstGeom>
          <a:noFill/>
        </p:spPr>
        <p:txBody>
          <a:bodyPr wrap="square" rtlCol="0">
            <a:spAutoFit/>
          </a:bodyPr>
          <a:lstStyle/>
          <a:p>
            <a:pPr algn="ctr" rtl="1"/>
            <a:r>
              <a:rPr lang="fa-IR" sz="3600" b="1" dirty="0" smtClean="0">
                <a:solidFill>
                  <a:srgbClr val="FF0000"/>
                </a:solidFill>
                <a:cs typeface="B Titr" panose="00000700000000000000" pitchFamily="2" charset="-78"/>
              </a:rPr>
              <a:t>1. التزام عملی به شعارهای انقلاب و حمایت از جریان انقلابی: </a:t>
            </a:r>
            <a:endParaRPr lang="en-US" sz="3600" b="1" dirty="0">
              <a:solidFill>
                <a:srgbClr val="FF0000"/>
              </a:solidFill>
              <a:cs typeface="B Titr" panose="00000700000000000000" pitchFamily="2" charset="-78"/>
            </a:endParaRPr>
          </a:p>
        </p:txBody>
      </p:sp>
      <p:sp>
        <p:nvSpPr>
          <p:cNvPr id="2" name="Rectangle 1"/>
          <p:cNvSpPr/>
          <p:nvPr/>
        </p:nvSpPr>
        <p:spPr>
          <a:xfrm>
            <a:off x="0" y="0"/>
            <a:ext cx="487680" cy="585335"/>
          </a:xfrm>
          <a:prstGeom prst="rect">
            <a:avLst/>
          </a:prstGeom>
        </p:spPr>
        <p:style>
          <a:lnRef idx="1">
            <a:schemeClr val="accent5"/>
          </a:lnRef>
          <a:fillRef idx="2">
            <a:schemeClr val="accent5"/>
          </a:fillRef>
          <a:effectRef idx="1">
            <a:schemeClr val="accent5"/>
          </a:effectRef>
          <a:fontRef idx="minor">
            <a:schemeClr val="dk1"/>
          </a:fontRef>
        </p:style>
        <p:txBody>
          <a:bodyPr rtlCol="0" anchor="ctr">
            <a:scene3d>
              <a:camera prst="orthographicFront"/>
              <a:lightRig rig="soft" dir="t">
                <a:rot lat="0" lon="0" rev="15600000"/>
              </a:lightRig>
            </a:scene3d>
            <a:sp3d extrusionH="57150" prstMaterial="softEdge">
              <a:bevelT w="25400" h="38100"/>
            </a:sp3d>
          </a:bodyPr>
          <a:lstStyle/>
          <a:p>
            <a:pPr algn="ctr"/>
            <a:r>
              <a:rPr lang="fa-IR" sz="3200" b="1" dirty="0" smtClean="0">
                <a:ln/>
                <a:solidFill>
                  <a:srgbClr val="FF0000"/>
                </a:solidFill>
                <a:cs typeface="B Zar" panose="00000400000000000000" pitchFamily="2" charset="-78"/>
              </a:rPr>
              <a:t>1</a:t>
            </a:r>
            <a:endParaRPr lang="en-US" sz="3200" b="1" dirty="0">
              <a:ln/>
              <a:solidFill>
                <a:srgbClr val="FF0000"/>
              </a:solidFill>
              <a:cs typeface="B Zar" panose="00000400000000000000" pitchFamily="2" charset="-78"/>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 y="-119515"/>
            <a:ext cx="2257425" cy="1409700"/>
          </a:xfrm>
          <a:prstGeom prst="rect">
            <a:avLst/>
          </a:prstGeom>
        </p:spPr>
      </p:pic>
      <p:sp>
        <p:nvSpPr>
          <p:cNvPr id="4" name="TextBox 3"/>
          <p:cNvSpPr txBox="1"/>
          <p:nvPr/>
        </p:nvSpPr>
        <p:spPr>
          <a:xfrm>
            <a:off x="9696450" y="1613570"/>
            <a:ext cx="2095500" cy="975700"/>
          </a:xfrm>
          <a:prstGeom prst="rect">
            <a:avLst/>
          </a:prstGeom>
          <a:noFill/>
        </p:spPr>
        <p:txBody>
          <a:bodyPr wrap="square" rtlCol="0">
            <a:spAutoFit/>
          </a:bodyPr>
          <a:lstStyle/>
          <a:p>
            <a:endParaRPr lang="en-US" dirty="0"/>
          </a:p>
        </p:txBody>
      </p:sp>
      <p:sp>
        <p:nvSpPr>
          <p:cNvPr id="10" name="TextBox 9"/>
          <p:cNvSpPr txBox="1"/>
          <p:nvPr/>
        </p:nvSpPr>
        <p:spPr>
          <a:xfrm>
            <a:off x="3859619" y="1537954"/>
            <a:ext cx="7932331" cy="400110"/>
          </a:xfrm>
          <a:prstGeom prst="rect">
            <a:avLst/>
          </a:prstGeom>
          <a:noFill/>
        </p:spPr>
        <p:txBody>
          <a:bodyPr wrap="square" rtlCol="0">
            <a:spAutoFit/>
          </a:bodyPr>
          <a:lstStyle/>
          <a:p>
            <a:pPr algn="ctr" rtl="1"/>
            <a:r>
              <a:rPr lang="fa-IR" sz="2000" dirty="0">
                <a:solidFill>
                  <a:schemeClr val="bg1"/>
                </a:solidFill>
              </a:rPr>
              <a:t>1- تجربه گام اول انقلاب نشان می‌دهد که هر جا </a:t>
            </a:r>
            <a:r>
              <a:rPr lang="fa-IR" sz="2000" dirty="0" smtClean="0">
                <a:solidFill>
                  <a:schemeClr val="bg1"/>
                </a:solidFill>
              </a:rPr>
              <a:t>دلزدگی، ناکارآمدی و ضعفی ایجاد شد</a:t>
            </a:r>
            <a:endParaRPr lang="en-US" sz="2000" dirty="0">
              <a:solidFill>
                <a:schemeClr val="bg1"/>
              </a:solidFill>
            </a:endParaRPr>
          </a:p>
        </p:txBody>
      </p:sp>
      <p:sp>
        <p:nvSpPr>
          <p:cNvPr id="15" name="Down Arrow 14"/>
          <p:cNvSpPr/>
          <p:nvPr/>
        </p:nvSpPr>
        <p:spPr>
          <a:xfrm>
            <a:off x="7225044" y="1938064"/>
            <a:ext cx="1201479" cy="6512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347097" y="1912966"/>
            <a:ext cx="839972" cy="369332"/>
          </a:xfrm>
          <a:prstGeom prst="rect">
            <a:avLst/>
          </a:prstGeom>
          <a:noFill/>
        </p:spPr>
        <p:txBody>
          <a:bodyPr wrap="square" rtlCol="0">
            <a:spAutoFit/>
          </a:bodyPr>
          <a:lstStyle/>
          <a:p>
            <a:pPr algn="r" rtl="1"/>
            <a:r>
              <a:rPr lang="fa-IR" b="1" dirty="0" smtClean="0">
                <a:solidFill>
                  <a:srgbClr val="FF0000"/>
                </a:solidFill>
                <a:cs typeface="B Zar" panose="00000400000000000000" pitchFamily="2" charset="-78"/>
              </a:rPr>
              <a:t>به دلیل</a:t>
            </a:r>
            <a:endParaRPr lang="en-US" b="1" dirty="0">
              <a:solidFill>
                <a:srgbClr val="FF0000"/>
              </a:solidFill>
              <a:cs typeface="B Zar" panose="00000400000000000000" pitchFamily="2" charset="-78"/>
            </a:endParaRPr>
          </a:p>
        </p:txBody>
      </p:sp>
      <p:sp>
        <p:nvSpPr>
          <p:cNvPr id="17" name="TextBox 16"/>
          <p:cNvSpPr txBox="1"/>
          <p:nvPr/>
        </p:nvSpPr>
        <p:spPr>
          <a:xfrm>
            <a:off x="4593265" y="2838893"/>
            <a:ext cx="6347637" cy="400110"/>
          </a:xfrm>
          <a:prstGeom prst="rect">
            <a:avLst/>
          </a:prstGeom>
          <a:noFill/>
        </p:spPr>
        <p:txBody>
          <a:bodyPr wrap="square" rtlCol="0">
            <a:spAutoFit/>
          </a:bodyPr>
          <a:lstStyle/>
          <a:p>
            <a:r>
              <a:rPr lang="fa-IR" sz="2000" dirty="0">
                <a:solidFill>
                  <a:schemeClr val="bg1"/>
                </a:solidFill>
                <a:cs typeface="B Zar" panose="00000400000000000000" pitchFamily="2" charset="-78"/>
              </a:rPr>
              <a:t>بی‌توجهی مسئولان به شعارهای انقلابی و غفلت آنها از جریان انقلابی کشور بود. </a:t>
            </a:r>
          </a:p>
        </p:txBody>
      </p:sp>
      <p:sp>
        <p:nvSpPr>
          <p:cNvPr id="18" name="TextBox 17"/>
          <p:cNvSpPr txBox="1"/>
          <p:nvPr/>
        </p:nvSpPr>
        <p:spPr>
          <a:xfrm>
            <a:off x="8629650" y="4116082"/>
            <a:ext cx="3149698" cy="707886"/>
          </a:xfrm>
          <a:prstGeom prst="rect">
            <a:avLst/>
          </a:prstGeom>
          <a:noFill/>
        </p:spPr>
        <p:txBody>
          <a:bodyPr wrap="square" rtlCol="0">
            <a:spAutoFit/>
          </a:bodyPr>
          <a:lstStyle/>
          <a:p>
            <a:pPr algn="r" rtl="1"/>
            <a:r>
              <a:rPr lang="fa-IR" sz="2000" b="1" dirty="0">
                <a:solidFill>
                  <a:schemeClr val="bg1"/>
                </a:solidFill>
                <a:cs typeface="B Zar" panose="00000400000000000000" pitchFamily="2" charset="-78"/>
              </a:rPr>
              <a:t>توجه به شعارهای </a:t>
            </a:r>
            <a:r>
              <a:rPr lang="fa-IR" sz="2000" b="1" dirty="0" smtClean="0">
                <a:solidFill>
                  <a:schemeClr val="bg1"/>
                </a:solidFill>
                <a:cs typeface="B Zar" panose="00000400000000000000" pitchFamily="2" charset="-78"/>
              </a:rPr>
              <a:t>انقلاب منشاء </a:t>
            </a:r>
            <a:endParaRPr lang="fa-IR" sz="2000" b="1" dirty="0">
              <a:solidFill>
                <a:schemeClr val="bg1"/>
              </a:solidFill>
              <a:cs typeface="B Zar" panose="00000400000000000000" pitchFamily="2" charset="-78"/>
            </a:endParaRPr>
          </a:p>
          <a:p>
            <a:pPr algn="r" rtl="1"/>
            <a:r>
              <a:rPr lang="fa-IR" sz="2000" b="1" dirty="0" smtClean="0">
                <a:solidFill>
                  <a:schemeClr val="bg1"/>
                </a:solidFill>
                <a:cs typeface="B Zar" panose="00000400000000000000" pitchFamily="2" charset="-78"/>
              </a:rPr>
              <a:t> </a:t>
            </a:r>
            <a:endParaRPr lang="en-US" sz="2000" b="1" dirty="0">
              <a:solidFill>
                <a:schemeClr val="bg1"/>
              </a:solidFill>
              <a:cs typeface="B Zar" panose="00000400000000000000" pitchFamily="2" charset="-78"/>
            </a:endParaRPr>
          </a:p>
        </p:txBody>
      </p:sp>
      <p:sp>
        <p:nvSpPr>
          <p:cNvPr id="19" name="TextBox 18"/>
          <p:cNvSpPr txBox="1"/>
          <p:nvPr/>
        </p:nvSpPr>
        <p:spPr>
          <a:xfrm>
            <a:off x="4929518" y="4139832"/>
            <a:ext cx="1299831" cy="369332"/>
          </a:xfrm>
          <a:prstGeom prst="rect">
            <a:avLst/>
          </a:prstGeom>
          <a:noFill/>
        </p:spPr>
        <p:txBody>
          <a:bodyPr wrap="square" rtlCol="0">
            <a:spAutoFit/>
          </a:bodyPr>
          <a:lstStyle/>
          <a:p>
            <a:pPr algn="r" rtl="1"/>
            <a:endParaRPr lang="en-US" dirty="0"/>
          </a:p>
        </p:txBody>
      </p:sp>
      <p:cxnSp>
        <p:nvCxnSpPr>
          <p:cNvPr id="21" name="Straight Arrow Connector 20"/>
          <p:cNvCxnSpPr/>
          <p:nvPr/>
        </p:nvCxnSpPr>
        <p:spPr>
          <a:xfrm flipH="1" flipV="1">
            <a:off x="7600950" y="3619500"/>
            <a:ext cx="1314450" cy="70485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7600950" y="4394864"/>
            <a:ext cx="1295400"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7753350" y="4434245"/>
            <a:ext cx="1162050" cy="937855"/>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5579433" y="3317226"/>
            <a:ext cx="1767664" cy="646331"/>
          </a:xfrm>
          <a:prstGeom prst="rect">
            <a:avLst/>
          </a:prstGeom>
          <a:noFill/>
        </p:spPr>
        <p:txBody>
          <a:bodyPr wrap="square" rtlCol="0">
            <a:spAutoFit/>
          </a:bodyPr>
          <a:lstStyle/>
          <a:p>
            <a:pPr algn="ctr" rtl="1"/>
            <a:r>
              <a:rPr lang="fa-IR" sz="3600" dirty="0" smtClean="0">
                <a:solidFill>
                  <a:srgbClr val="FFFF00"/>
                </a:solidFill>
                <a:cs typeface="B Zar" panose="00000400000000000000" pitchFamily="2" charset="-78"/>
              </a:rPr>
              <a:t>انگیزه</a:t>
            </a:r>
            <a:endParaRPr lang="en-US" sz="3600" dirty="0">
              <a:solidFill>
                <a:srgbClr val="FFFF00"/>
              </a:solidFill>
              <a:cs typeface="B Zar" panose="00000400000000000000" pitchFamily="2" charset="-78"/>
            </a:endParaRPr>
          </a:p>
        </p:txBody>
      </p:sp>
      <p:sp>
        <p:nvSpPr>
          <p:cNvPr id="28" name="TextBox 27"/>
          <p:cNvSpPr txBox="1"/>
          <p:nvPr/>
        </p:nvSpPr>
        <p:spPr>
          <a:xfrm>
            <a:off x="5579434" y="4154272"/>
            <a:ext cx="1909764" cy="646331"/>
          </a:xfrm>
          <a:prstGeom prst="rect">
            <a:avLst/>
          </a:prstGeom>
          <a:noFill/>
        </p:spPr>
        <p:txBody>
          <a:bodyPr wrap="square" rtlCol="0">
            <a:spAutoFit/>
          </a:bodyPr>
          <a:lstStyle/>
          <a:p>
            <a:pPr algn="ctr" rtl="1"/>
            <a:r>
              <a:rPr lang="fa-IR" sz="3600" dirty="0" smtClean="0">
                <a:solidFill>
                  <a:srgbClr val="FFFF00"/>
                </a:solidFill>
                <a:cs typeface="B Zar" panose="00000400000000000000" pitchFamily="2" charset="-78"/>
              </a:rPr>
              <a:t>دغدغه</a:t>
            </a:r>
            <a:endParaRPr lang="en-US" sz="2800" dirty="0">
              <a:solidFill>
                <a:srgbClr val="FFFF00"/>
              </a:solidFill>
              <a:cs typeface="B Zar" panose="00000400000000000000" pitchFamily="2" charset="-78"/>
            </a:endParaRPr>
          </a:p>
        </p:txBody>
      </p:sp>
      <p:sp>
        <p:nvSpPr>
          <p:cNvPr id="29" name="TextBox 28"/>
          <p:cNvSpPr txBox="1"/>
          <p:nvPr/>
        </p:nvSpPr>
        <p:spPr>
          <a:xfrm>
            <a:off x="5492867" y="5043732"/>
            <a:ext cx="2082898" cy="461665"/>
          </a:xfrm>
          <a:prstGeom prst="rect">
            <a:avLst/>
          </a:prstGeom>
          <a:noFill/>
        </p:spPr>
        <p:txBody>
          <a:bodyPr wrap="square" rtlCol="0">
            <a:spAutoFit/>
          </a:bodyPr>
          <a:lstStyle/>
          <a:p>
            <a:pPr algn="ctr"/>
            <a:r>
              <a:rPr lang="fa-IR" sz="2400" b="1" dirty="0" smtClean="0">
                <a:solidFill>
                  <a:srgbClr val="FFFF00"/>
                </a:solidFill>
                <a:cs typeface="B Zar" panose="00000400000000000000" pitchFamily="2" charset="-78"/>
              </a:rPr>
              <a:t>تحرک و پویایی</a:t>
            </a:r>
            <a:endParaRPr lang="en-US" sz="2400" b="1" dirty="0">
              <a:solidFill>
                <a:srgbClr val="FFFF00"/>
              </a:solidFill>
              <a:cs typeface="B Zar" panose="00000400000000000000" pitchFamily="2" charset="-78"/>
            </a:endParaRPr>
          </a:p>
        </p:txBody>
      </p:sp>
      <p:sp>
        <p:nvSpPr>
          <p:cNvPr id="30" name="TextBox 29"/>
          <p:cNvSpPr txBox="1"/>
          <p:nvPr/>
        </p:nvSpPr>
        <p:spPr>
          <a:xfrm>
            <a:off x="8187069" y="6199594"/>
            <a:ext cx="3604881" cy="369332"/>
          </a:xfrm>
          <a:prstGeom prst="rect">
            <a:avLst/>
          </a:prstGeom>
          <a:noFill/>
        </p:spPr>
        <p:txBody>
          <a:bodyPr wrap="square" rtlCol="0">
            <a:spAutoFit/>
          </a:bodyPr>
          <a:lstStyle/>
          <a:p>
            <a:endParaRPr lang="en-US" dirty="0"/>
          </a:p>
        </p:txBody>
      </p:sp>
      <p:sp>
        <p:nvSpPr>
          <p:cNvPr id="31" name="TextBox 30"/>
          <p:cNvSpPr txBox="1"/>
          <p:nvPr/>
        </p:nvSpPr>
        <p:spPr>
          <a:xfrm>
            <a:off x="8629650" y="5791200"/>
            <a:ext cx="2812784" cy="400110"/>
          </a:xfrm>
          <a:prstGeom prst="rect">
            <a:avLst/>
          </a:prstGeom>
          <a:noFill/>
        </p:spPr>
        <p:txBody>
          <a:bodyPr wrap="square" rtlCol="0">
            <a:spAutoFit/>
          </a:bodyPr>
          <a:lstStyle/>
          <a:p>
            <a:pPr algn="r" rtl="1"/>
            <a:r>
              <a:rPr lang="fa-IR" sz="2000" b="1" dirty="0">
                <a:solidFill>
                  <a:schemeClr val="bg1"/>
                </a:solidFill>
                <a:cs typeface="B Zar" panose="00000400000000000000" pitchFamily="2" charset="-78"/>
              </a:rPr>
              <a:t>میدان دادن به جریان انقلابی</a:t>
            </a:r>
            <a:endParaRPr lang="en-US" sz="2000" b="1" dirty="0">
              <a:solidFill>
                <a:schemeClr val="bg1"/>
              </a:solidFill>
              <a:cs typeface="B Zar" panose="00000400000000000000" pitchFamily="2" charset="-78"/>
            </a:endParaRPr>
          </a:p>
        </p:txBody>
      </p:sp>
      <p:sp>
        <p:nvSpPr>
          <p:cNvPr id="32" name="TextBox 31"/>
          <p:cNvSpPr txBox="1"/>
          <p:nvPr/>
        </p:nvSpPr>
        <p:spPr>
          <a:xfrm>
            <a:off x="4593046" y="5825636"/>
            <a:ext cx="4220417" cy="369332"/>
          </a:xfrm>
          <a:prstGeom prst="rect">
            <a:avLst/>
          </a:prstGeom>
          <a:noFill/>
        </p:spPr>
        <p:txBody>
          <a:bodyPr wrap="square" rtlCol="0">
            <a:spAutoFit/>
          </a:bodyPr>
          <a:lstStyle/>
          <a:p>
            <a:pPr algn="r" rtl="1"/>
            <a:r>
              <a:rPr lang="fa-IR" b="1" dirty="0" smtClean="0">
                <a:solidFill>
                  <a:schemeClr val="bg1"/>
                </a:solidFill>
                <a:cs typeface="B Zar" panose="00000400000000000000" pitchFamily="2" charset="-78"/>
              </a:rPr>
              <a:t>به </a:t>
            </a:r>
            <a:r>
              <a:rPr lang="fa-IR" b="1" dirty="0">
                <a:solidFill>
                  <a:schemeClr val="bg1"/>
                </a:solidFill>
                <a:cs typeface="B Zar" panose="00000400000000000000" pitchFamily="2" charset="-78"/>
              </a:rPr>
              <a:t>معنای میدان دادن به کسانی است که در شرایط </a:t>
            </a:r>
            <a:endParaRPr lang="en-US" b="1" dirty="0">
              <a:solidFill>
                <a:schemeClr val="bg1"/>
              </a:solidFill>
              <a:cs typeface="B Zar" panose="00000400000000000000" pitchFamily="2" charset="-78"/>
            </a:endParaRPr>
          </a:p>
        </p:txBody>
      </p:sp>
      <p:pic>
        <p:nvPicPr>
          <p:cNvPr id="33" name="Picture 32"/>
          <p:cNvPicPr>
            <a:picLocks noChangeAspect="1"/>
          </p:cNvPicPr>
          <p:nvPr/>
        </p:nvPicPr>
        <p:blipFill>
          <a:blip r:embed="rId6"/>
          <a:stretch>
            <a:fillRect/>
          </a:stretch>
        </p:blipFill>
        <p:spPr>
          <a:xfrm>
            <a:off x="3176245" y="5043732"/>
            <a:ext cx="1499746" cy="902286"/>
          </a:xfrm>
          <a:prstGeom prst="rect">
            <a:avLst/>
          </a:prstGeom>
        </p:spPr>
      </p:pic>
      <p:pic>
        <p:nvPicPr>
          <p:cNvPr id="35" name="Picture 34"/>
          <p:cNvPicPr>
            <a:picLocks noChangeAspect="1"/>
          </p:cNvPicPr>
          <p:nvPr/>
        </p:nvPicPr>
        <p:blipFill>
          <a:blip r:embed="rId7"/>
          <a:stretch>
            <a:fillRect/>
          </a:stretch>
        </p:blipFill>
        <p:spPr>
          <a:xfrm>
            <a:off x="3151163" y="5833166"/>
            <a:ext cx="1463167" cy="335309"/>
          </a:xfrm>
          <a:prstGeom prst="rect">
            <a:avLst/>
          </a:prstGeom>
        </p:spPr>
      </p:pic>
      <p:pic>
        <p:nvPicPr>
          <p:cNvPr id="36" name="Picture 35"/>
          <p:cNvPicPr>
            <a:picLocks noChangeAspect="1"/>
          </p:cNvPicPr>
          <p:nvPr/>
        </p:nvPicPr>
        <p:blipFill>
          <a:blip r:embed="rId8"/>
          <a:stretch>
            <a:fillRect/>
          </a:stretch>
        </p:blipFill>
        <p:spPr>
          <a:xfrm rot="1010011">
            <a:off x="3185557" y="5817282"/>
            <a:ext cx="1347333" cy="1133954"/>
          </a:xfrm>
          <a:prstGeom prst="rect">
            <a:avLst/>
          </a:prstGeom>
        </p:spPr>
      </p:pic>
      <p:sp>
        <p:nvSpPr>
          <p:cNvPr id="37" name="TextBox 36"/>
          <p:cNvSpPr txBox="1"/>
          <p:nvPr/>
        </p:nvSpPr>
        <p:spPr>
          <a:xfrm>
            <a:off x="1340009" y="4853375"/>
            <a:ext cx="1823695" cy="523220"/>
          </a:xfrm>
          <a:prstGeom prst="rect">
            <a:avLst/>
          </a:prstGeom>
          <a:noFill/>
        </p:spPr>
        <p:txBody>
          <a:bodyPr wrap="square" rtlCol="0">
            <a:spAutoFit/>
          </a:bodyPr>
          <a:lstStyle/>
          <a:p>
            <a:pPr algn="r" rtl="1"/>
            <a:r>
              <a:rPr lang="fa-IR" sz="2800" dirty="0">
                <a:solidFill>
                  <a:schemeClr val="bg1"/>
                </a:solidFill>
                <a:cs typeface="B Zar" panose="00000400000000000000" pitchFamily="2" charset="-78"/>
              </a:rPr>
              <a:t>کمبود</a:t>
            </a:r>
            <a:endParaRPr lang="en-US" sz="2800" dirty="0">
              <a:solidFill>
                <a:schemeClr val="bg1"/>
              </a:solidFill>
              <a:cs typeface="B Zar" panose="00000400000000000000" pitchFamily="2" charset="-78"/>
            </a:endParaRPr>
          </a:p>
        </p:txBody>
      </p:sp>
      <p:sp>
        <p:nvSpPr>
          <p:cNvPr id="38" name="TextBox 37"/>
          <p:cNvSpPr txBox="1"/>
          <p:nvPr/>
        </p:nvSpPr>
        <p:spPr>
          <a:xfrm>
            <a:off x="674016" y="5724768"/>
            <a:ext cx="2477147" cy="461665"/>
          </a:xfrm>
          <a:prstGeom prst="rect">
            <a:avLst/>
          </a:prstGeom>
          <a:noFill/>
        </p:spPr>
        <p:txBody>
          <a:bodyPr wrap="square" rtlCol="0">
            <a:spAutoFit/>
          </a:bodyPr>
          <a:lstStyle/>
          <a:p>
            <a:pPr algn="r" rtl="1"/>
            <a:r>
              <a:rPr lang="fa-IR" sz="2400" b="1" dirty="0">
                <a:solidFill>
                  <a:schemeClr val="bg1"/>
                </a:solidFill>
                <a:cs typeface="B Zar" panose="00000400000000000000" pitchFamily="2" charset="-78"/>
              </a:rPr>
              <a:t>سختی</a:t>
            </a:r>
            <a:endParaRPr lang="en-US" sz="2000" b="1" dirty="0">
              <a:solidFill>
                <a:schemeClr val="bg1"/>
              </a:solidFill>
              <a:cs typeface="B Zar" panose="00000400000000000000" pitchFamily="2" charset="-78"/>
            </a:endParaRPr>
          </a:p>
        </p:txBody>
      </p:sp>
      <p:sp>
        <p:nvSpPr>
          <p:cNvPr id="39" name="TextBox 38"/>
          <p:cNvSpPr txBox="1"/>
          <p:nvPr/>
        </p:nvSpPr>
        <p:spPr>
          <a:xfrm>
            <a:off x="1712020" y="6154004"/>
            <a:ext cx="1385256" cy="461665"/>
          </a:xfrm>
          <a:prstGeom prst="rect">
            <a:avLst/>
          </a:prstGeom>
          <a:noFill/>
        </p:spPr>
        <p:txBody>
          <a:bodyPr wrap="square" rtlCol="0">
            <a:spAutoFit/>
          </a:bodyPr>
          <a:lstStyle/>
          <a:p>
            <a:pPr algn="r" rtl="1"/>
            <a:r>
              <a:rPr lang="fa-IR" sz="2400" b="1" dirty="0">
                <a:solidFill>
                  <a:schemeClr val="bg1"/>
                </a:solidFill>
                <a:cs typeface="B Zar" panose="00000400000000000000" pitchFamily="2" charset="-78"/>
              </a:rPr>
              <a:t>تنگنا و فشار</a:t>
            </a:r>
            <a:endParaRPr lang="en-US" sz="2400" b="1" dirty="0">
              <a:solidFill>
                <a:schemeClr val="bg1"/>
              </a:solidFill>
              <a:cs typeface="B Zar" panose="00000400000000000000" pitchFamily="2" charset="-78"/>
            </a:endParaRPr>
          </a:p>
        </p:txBody>
      </p:sp>
      <p:sp>
        <p:nvSpPr>
          <p:cNvPr id="58" name="Down Arrow 57"/>
          <p:cNvSpPr/>
          <p:nvPr/>
        </p:nvSpPr>
        <p:spPr>
          <a:xfrm rot="10800000">
            <a:off x="876632" y="4116082"/>
            <a:ext cx="1123617" cy="16177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0" y="2589270"/>
            <a:ext cx="4593046" cy="1200329"/>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rtl="1"/>
            <a:r>
              <a:rPr lang="fa-IR" sz="2400" b="1" dirty="0">
                <a:solidFill>
                  <a:srgbClr val="FF0000"/>
                </a:solidFill>
                <a:cs typeface="B Zar" panose="00000400000000000000" pitchFamily="2" charset="-78"/>
              </a:rPr>
              <a:t>با همت مضاعف، روحیه انقلابی و عمل جهادی، قادرند موانع را پشت سر بگذارند.</a:t>
            </a:r>
            <a:endParaRPr lang="en-US" sz="2400" b="1" dirty="0">
              <a:solidFill>
                <a:srgbClr val="FF0000"/>
              </a:solidFill>
              <a:cs typeface="B Zar" panose="00000400000000000000" pitchFamily="2" charset="-78"/>
            </a:endParaRPr>
          </a:p>
        </p:txBody>
      </p:sp>
    </p:spTree>
    <p:extLst>
      <p:ext uri="{BB962C8B-B14F-4D97-AF65-F5344CB8AC3E}">
        <p14:creationId xmlns:p14="http://schemas.microsoft.com/office/powerpoint/2010/main" val="272775712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7">
                                            <p:txEl>
                                              <p:pRg st="0" end="0"/>
                                            </p:txEl>
                                          </p:spTgt>
                                        </p:tgtEl>
                                        <p:attrNameLst>
                                          <p:attrName>style.visibility</p:attrName>
                                        </p:attrNameLst>
                                      </p:cBhvr>
                                      <p:to>
                                        <p:strVal val="visible"/>
                                      </p:to>
                                    </p:set>
                                    <p:anim calcmode="lin" valueType="num">
                                      <p:cBhvr additive="base">
                                        <p:cTn id="16"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xEl>
                                              <p:pRg st="0" end="0"/>
                                            </p:txEl>
                                          </p:spTgt>
                                        </p:tgtEl>
                                        <p:attrNameLst>
                                          <p:attrName>style.visibility</p:attrName>
                                        </p:attrNameLst>
                                      </p:cBhvr>
                                      <p:to>
                                        <p:strVal val="visible"/>
                                      </p:to>
                                    </p:set>
                                    <p:animEffect transition="in" filter="barn(inVertical)">
                                      <p:cBhvr>
                                        <p:cTn id="22" dur="500"/>
                                        <p:tgtEl>
                                          <p:spTgt spid="1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7">
                                            <p:txEl>
                                              <p:pRg st="0" end="0"/>
                                            </p:txEl>
                                          </p:spTgt>
                                        </p:tgtEl>
                                        <p:attrNameLst>
                                          <p:attrName>style.visibility</p:attrName>
                                        </p:attrNameLst>
                                      </p:cBhvr>
                                      <p:to>
                                        <p:strVal val="visible"/>
                                      </p:to>
                                    </p:set>
                                    <p:animEffect transition="in" filter="wipe(down)">
                                      <p:cBhvr>
                                        <p:cTn id="27" dur="500"/>
                                        <p:tgtEl>
                                          <p:spTgt spid="2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8">
                                            <p:txEl>
                                              <p:pRg st="0" end="0"/>
                                            </p:txEl>
                                          </p:spTgt>
                                        </p:tgtEl>
                                        <p:attrNameLst>
                                          <p:attrName>style.visibility</p:attrName>
                                        </p:attrNameLst>
                                      </p:cBhvr>
                                      <p:to>
                                        <p:strVal val="visible"/>
                                      </p:to>
                                    </p:set>
                                    <p:animEffect transition="in" filter="circle(in)">
                                      <p:cBhvr>
                                        <p:cTn id="32" dur="2000"/>
                                        <p:tgtEl>
                                          <p:spTgt spid="28">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p:cTn id="37" dur="1000" fill="hold"/>
                                        <p:tgtEl>
                                          <p:spTgt spid="29"/>
                                        </p:tgtEl>
                                        <p:attrNameLst>
                                          <p:attrName>ppt_w</p:attrName>
                                        </p:attrNameLst>
                                      </p:cBhvr>
                                      <p:tavLst>
                                        <p:tav tm="0">
                                          <p:val>
                                            <p:fltVal val="0"/>
                                          </p:val>
                                        </p:tav>
                                        <p:tav tm="100000">
                                          <p:val>
                                            <p:strVal val="#ppt_w"/>
                                          </p:val>
                                        </p:tav>
                                      </p:tavLst>
                                    </p:anim>
                                    <p:anim calcmode="lin" valueType="num">
                                      <p:cBhvr>
                                        <p:cTn id="38" dur="1000" fill="hold"/>
                                        <p:tgtEl>
                                          <p:spTgt spid="29"/>
                                        </p:tgtEl>
                                        <p:attrNameLst>
                                          <p:attrName>ppt_h</p:attrName>
                                        </p:attrNameLst>
                                      </p:cBhvr>
                                      <p:tavLst>
                                        <p:tav tm="0">
                                          <p:val>
                                            <p:fltVal val="0"/>
                                          </p:val>
                                        </p:tav>
                                        <p:tav tm="100000">
                                          <p:val>
                                            <p:strVal val="#ppt_h"/>
                                          </p:val>
                                        </p:tav>
                                      </p:tavLst>
                                    </p:anim>
                                    <p:anim calcmode="lin" valueType="num">
                                      <p:cBhvr>
                                        <p:cTn id="39" dur="1000" fill="hold"/>
                                        <p:tgtEl>
                                          <p:spTgt spid="29"/>
                                        </p:tgtEl>
                                        <p:attrNameLst>
                                          <p:attrName>style.rotation</p:attrName>
                                        </p:attrNameLst>
                                      </p:cBhvr>
                                      <p:tavLst>
                                        <p:tav tm="0">
                                          <p:val>
                                            <p:fltVal val="90"/>
                                          </p:val>
                                        </p:tav>
                                        <p:tav tm="100000">
                                          <p:val>
                                            <p:fltVal val="0"/>
                                          </p:val>
                                        </p:tav>
                                      </p:tavLst>
                                    </p:anim>
                                    <p:animEffect transition="in" filter="fade">
                                      <p:cBhvr>
                                        <p:cTn id="40" dur="10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1">
                                            <p:txEl>
                                              <p:pRg st="0" end="0"/>
                                            </p:txEl>
                                          </p:spTgt>
                                        </p:tgtEl>
                                        <p:attrNameLst>
                                          <p:attrName>style.visibility</p:attrName>
                                        </p:attrNameLst>
                                      </p:cBhvr>
                                      <p:to>
                                        <p:strVal val="visible"/>
                                      </p:to>
                                    </p:set>
                                    <p:animEffect transition="in" filter="wipe(down)">
                                      <p:cBhvr>
                                        <p:cTn id="45" dur="500"/>
                                        <p:tgtEl>
                                          <p:spTgt spid="31">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6" presetClass="entr" presetSubtype="0" fill="hold" grpId="0" nodeType="click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wipe(down)">
                                      <p:cBhvr>
                                        <p:cTn id="50" dur="580">
                                          <p:stCondLst>
                                            <p:cond delay="0"/>
                                          </p:stCondLst>
                                        </p:cTn>
                                        <p:tgtEl>
                                          <p:spTgt spid="32"/>
                                        </p:tgtEl>
                                      </p:cBhvr>
                                    </p:animEffect>
                                    <p:anim calcmode="lin" valueType="num">
                                      <p:cBhvr>
                                        <p:cTn id="51"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56" dur="26">
                                          <p:stCondLst>
                                            <p:cond delay="650"/>
                                          </p:stCondLst>
                                        </p:cTn>
                                        <p:tgtEl>
                                          <p:spTgt spid="32"/>
                                        </p:tgtEl>
                                      </p:cBhvr>
                                      <p:to x="100000" y="60000"/>
                                    </p:animScale>
                                    <p:animScale>
                                      <p:cBhvr>
                                        <p:cTn id="57" dur="166" decel="50000">
                                          <p:stCondLst>
                                            <p:cond delay="676"/>
                                          </p:stCondLst>
                                        </p:cTn>
                                        <p:tgtEl>
                                          <p:spTgt spid="32"/>
                                        </p:tgtEl>
                                      </p:cBhvr>
                                      <p:to x="100000" y="100000"/>
                                    </p:animScale>
                                    <p:animScale>
                                      <p:cBhvr>
                                        <p:cTn id="58" dur="26">
                                          <p:stCondLst>
                                            <p:cond delay="1312"/>
                                          </p:stCondLst>
                                        </p:cTn>
                                        <p:tgtEl>
                                          <p:spTgt spid="32"/>
                                        </p:tgtEl>
                                      </p:cBhvr>
                                      <p:to x="100000" y="80000"/>
                                    </p:animScale>
                                    <p:animScale>
                                      <p:cBhvr>
                                        <p:cTn id="59" dur="166" decel="50000">
                                          <p:stCondLst>
                                            <p:cond delay="1338"/>
                                          </p:stCondLst>
                                        </p:cTn>
                                        <p:tgtEl>
                                          <p:spTgt spid="32"/>
                                        </p:tgtEl>
                                      </p:cBhvr>
                                      <p:to x="100000" y="100000"/>
                                    </p:animScale>
                                    <p:animScale>
                                      <p:cBhvr>
                                        <p:cTn id="60" dur="26">
                                          <p:stCondLst>
                                            <p:cond delay="1642"/>
                                          </p:stCondLst>
                                        </p:cTn>
                                        <p:tgtEl>
                                          <p:spTgt spid="32"/>
                                        </p:tgtEl>
                                      </p:cBhvr>
                                      <p:to x="100000" y="90000"/>
                                    </p:animScale>
                                    <p:animScale>
                                      <p:cBhvr>
                                        <p:cTn id="61" dur="166" decel="50000">
                                          <p:stCondLst>
                                            <p:cond delay="1668"/>
                                          </p:stCondLst>
                                        </p:cTn>
                                        <p:tgtEl>
                                          <p:spTgt spid="32"/>
                                        </p:tgtEl>
                                      </p:cBhvr>
                                      <p:to x="100000" y="100000"/>
                                    </p:animScale>
                                    <p:animScale>
                                      <p:cBhvr>
                                        <p:cTn id="62" dur="26">
                                          <p:stCondLst>
                                            <p:cond delay="1808"/>
                                          </p:stCondLst>
                                        </p:cTn>
                                        <p:tgtEl>
                                          <p:spTgt spid="32"/>
                                        </p:tgtEl>
                                      </p:cBhvr>
                                      <p:to x="100000" y="95000"/>
                                    </p:animScale>
                                    <p:animScale>
                                      <p:cBhvr>
                                        <p:cTn id="63" dur="166" decel="50000">
                                          <p:stCondLst>
                                            <p:cond delay="1834"/>
                                          </p:stCondLst>
                                        </p:cTn>
                                        <p:tgtEl>
                                          <p:spTgt spid="32"/>
                                        </p:tgtEl>
                                      </p:cBhvr>
                                      <p:to x="100000" y="100000"/>
                                    </p:animScale>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circle(in)">
                                      <p:cBhvr>
                                        <p:cTn id="75" dur="20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grpId="0" nodeType="clickEffect">
                                  <p:stCondLst>
                                    <p:cond delay="0"/>
                                  </p:stCondLst>
                                  <p:childTnLst>
                                    <p:set>
                                      <p:cBhvr>
                                        <p:cTn id="79" dur="1" fill="hold">
                                          <p:stCondLst>
                                            <p:cond delay="0"/>
                                          </p:stCondLst>
                                        </p:cTn>
                                        <p:tgtEl>
                                          <p:spTgt spid="39"/>
                                        </p:tgtEl>
                                        <p:attrNameLst>
                                          <p:attrName>style.visibility</p:attrName>
                                        </p:attrNameLst>
                                      </p:cBhvr>
                                      <p:to>
                                        <p:strVal val="visible"/>
                                      </p:to>
                                    </p:set>
                                    <p:animEffect transition="in" filter="barn(inVertical)">
                                      <p:cBhvr>
                                        <p:cTn id="80" dur="500"/>
                                        <p:tgtEl>
                                          <p:spTgt spid="39"/>
                                        </p:tgtEl>
                                      </p:cBhvr>
                                    </p:animEffec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58"/>
                                        </p:tgtEl>
                                        <p:attrNameLst>
                                          <p:attrName>style.visibility</p:attrName>
                                        </p:attrNameLst>
                                      </p:cBhvr>
                                      <p:to>
                                        <p:strVal val="visible"/>
                                      </p:to>
                                    </p:set>
                                    <p:anim calcmode="lin" valueType="num">
                                      <p:cBhvr additive="base">
                                        <p:cTn id="85" dur="500" fill="hold"/>
                                        <p:tgtEl>
                                          <p:spTgt spid="58"/>
                                        </p:tgtEl>
                                        <p:attrNameLst>
                                          <p:attrName>ppt_x</p:attrName>
                                        </p:attrNameLst>
                                      </p:cBhvr>
                                      <p:tavLst>
                                        <p:tav tm="0">
                                          <p:val>
                                            <p:strVal val="#ppt_x"/>
                                          </p:val>
                                        </p:tav>
                                        <p:tav tm="100000">
                                          <p:val>
                                            <p:strVal val="#ppt_x"/>
                                          </p:val>
                                        </p:tav>
                                      </p:tavLst>
                                    </p:anim>
                                    <p:anim calcmode="lin" valueType="num">
                                      <p:cBhvr additive="base">
                                        <p:cTn id="8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9" grpId="0"/>
      <p:bldP spid="32" grpId="0"/>
      <p:bldP spid="37" grpId="0"/>
      <p:bldP spid="38" grpId="0"/>
      <p:bldP spid="39" grpId="0"/>
      <p:bldP spid="58"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12193057" cy="6858594"/>
          </a:xfrm>
          <a:prstGeom prst="rect">
            <a:avLst/>
          </a:prstGeom>
        </p:spPr>
      </p:pic>
      <p:pic>
        <p:nvPicPr>
          <p:cNvPr id="10" name="Picture 9"/>
          <p:cNvPicPr>
            <a:picLocks noChangeAspect="1"/>
          </p:cNvPicPr>
          <p:nvPr/>
        </p:nvPicPr>
        <p:blipFill>
          <a:blip r:embed="rId4"/>
          <a:stretch>
            <a:fillRect/>
          </a:stretch>
        </p:blipFill>
        <p:spPr>
          <a:xfrm>
            <a:off x="0" y="95534"/>
            <a:ext cx="12192000" cy="6762466"/>
          </a:xfrm>
          <a:prstGeom prst="rect">
            <a:avLst/>
          </a:prstGeom>
        </p:spPr>
      </p:pic>
      <p:sp>
        <p:nvSpPr>
          <p:cNvPr id="3" name="Content Placeholder 2"/>
          <p:cNvSpPr>
            <a:spLocks noGrp="1"/>
          </p:cNvSpPr>
          <p:nvPr>
            <p:ph idx="1"/>
          </p:nvPr>
        </p:nvSpPr>
        <p:spPr>
          <a:xfrm>
            <a:off x="1203972" y="4792440"/>
            <a:ext cx="9416955" cy="1814007"/>
          </a:xfrm>
          <a:gradFill>
            <a:gsLst>
              <a:gs pos="80000">
                <a:schemeClr val="accent5">
                  <a:satMod val="103000"/>
                  <a:lumMod val="102000"/>
                  <a:tint val="94000"/>
                </a:schemeClr>
              </a:gs>
              <a:gs pos="67000">
                <a:srgbClr val="3F71CB">
                  <a:alpha val="93000"/>
                </a:srgbClr>
              </a:gs>
              <a:gs pos="49734">
                <a:srgbClr val="3F71CB"/>
              </a:gs>
              <a:gs pos="49468">
                <a:srgbClr val="4071CB"/>
              </a:gs>
              <a:gs pos="48937">
                <a:srgbClr val="4172CB"/>
              </a:gs>
              <a:gs pos="92000">
                <a:srgbClr val="4373CB"/>
              </a:gs>
              <a:gs pos="90000">
                <a:srgbClr val="4775CB"/>
              </a:gs>
              <a:gs pos="12000">
                <a:srgbClr val="4F7ACB"/>
              </a:gs>
              <a:gs pos="93000">
                <a:schemeClr val="accent5">
                  <a:satMod val="110000"/>
                  <a:lumMod val="100000"/>
                  <a:shade val="100000"/>
                </a:schemeClr>
              </a:gs>
            </a:gsLst>
            <a:path path="shape">
              <a:fillToRect l="50000" t="50000" r="50000" b="50000"/>
            </a:path>
          </a:gradFill>
        </p:spPr>
        <p:style>
          <a:lnRef idx="1">
            <a:schemeClr val="accent5"/>
          </a:lnRef>
          <a:fillRef idx="3">
            <a:schemeClr val="accent5"/>
          </a:fillRef>
          <a:effectRef idx="2">
            <a:schemeClr val="accent5"/>
          </a:effectRef>
          <a:fontRef idx="minor">
            <a:schemeClr val="lt1"/>
          </a:fontRef>
        </p:style>
        <p:txBody>
          <a:bodyPr>
            <a:normAutofit fontScale="92500"/>
          </a:bodyPr>
          <a:lstStyle/>
          <a:p>
            <a:pPr marL="0" indent="0" algn="just" rtl="1">
              <a:buNone/>
            </a:pPr>
            <a:r>
              <a:rPr lang="fa-IR" dirty="0" smtClean="0">
                <a:solidFill>
                  <a:schemeClr val="bg1"/>
                </a:solidFill>
                <a:cs typeface="B Zar" panose="00000400000000000000" pitchFamily="2" charset="-78"/>
              </a:rPr>
              <a:t>6- </a:t>
            </a:r>
            <a:r>
              <a:rPr lang="fa-IR" dirty="0" smtClean="0">
                <a:solidFill>
                  <a:schemeClr val="bg1"/>
                </a:solidFill>
                <a:cs typeface="B Zar" panose="00000400000000000000" pitchFamily="2" charset="-78"/>
              </a:rPr>
              <a:t>در </a:t>
            </a:r>
            <a:r>
              <a:rPr lang="fa-IR" dirty="0">
                <a:solidFill>
                  <a:schemeClr val="bg1"/>
                </a:solidFill>
                <a:cs typeface="B Zar" panose="00000400000000000000" pitchFamily="2" charset="-78"/>
              </a:rPr>
              <a:t>گام دوم انقلاب اسلامی، مجلس شورای اسلامی باید با نصب‌العین قرار دادن شعارهای انقلاب در حوزه‌هایی چون عدالت‌خواهی، آزادی‌خواهی، استقلال‌طلبی، پیشرفت‌گرایی و... نقش‌آفرینی متناسب با شأن خود را داشته باشد</a:t>
            </a:r>
            <a:r>
              <a:rPr lang="fa-IR" dirty="0" smtClean="0">
                <a:solidFill>
                  <a:schemeClr val="bg1"/>
                </a:solidFill>
                <a:cs typeface="B Zar" panose="00000400000000000000" pitchFamily="2" charset="-78"/>
              </a:rPr>
              <a:t>.</a:t>
            </a:r>
          </a:p>
          <a:p>
            <a:pPr marL="0" indent="0" algn="just" rtl="1">
              <a:buNone/>
            </a:pPr>
            <a:r>
              <a:rPr lang="fa-IR" dirty="0" smtClean="0">
                <a:solidFill>
                  <a:schemeClr val="bg1"/>
                </a:solidFill>
                <a:cs typeface="B Zar" panose="00000400000000000000" pitchFamily="2" charset="-78"/>
              </a:rPr>
              <a:t> </a:t>
            </a:r>
            <a:r>
              <a:rPr lang="fa-IR" dirty="0">
                <a:solidFill>
                  <a:schemeClr val="bg1"/>
                </a:solidFill>
                <a:cs typeface="B Zar" panose="00000400000000000000" pitchFamily="2" charset="-78"/>
              </a:rPr>
              <a:t>7- مجلس باید در راستای تقویت جریان انقلابی کشور، حاضر به ورود جدی به صحنه باشد</a:t>
            </a:r>
            <a:r>
              <a:rPr lang="fa-IR" dirty="0" smtClean="0">
                <a:solidFill>
                  <a:schemeClr val="bg1"/>
                </a:solidFill>
                <a:cs typeface="B Zar" panose="00000400000000000000" pitchFamily="2" charset="-78"/>
              </a:rPr>
              <a:t>. </a:t>
            </a:r>
            <a:endParaRPr lang="fa-IR" dirty="0">
              <a:solidFill>
                <a:schemeClr val="bg1"/>
              </a:solidFill>
              <a:cs typeface="B Zar" panose="00000400000000000000" pitchFamily="2" charset="-78"/>
            </a:endParaRPr>
          </a:p>
          <a:p>
            <a:pPr marL="0" indent="0" algn="just" rtl="1">
              <a:buNone/>
            </a:pPr>
            <a:endParaRPr lang="fa-IR" dirty="0">
              <a:solidFill>
                <a:schemeClr val="bg1"/>
              </a:solidFill>
              <a:cs typeface="B Zar" panose="00000400000000000000" pitchFamily="2" charset="-78"/>
            </a:endParaRPr>
          </a:p>
          <a:p>
            <a:pPr algn="just" rtl="1"/>
            <a:endParaRPr lang="fa-IR" dirty="0">
              <a:solidFill>
                <a:schemeClr val="bg1"/>
              </a:solidFill>
              <a:cs typeface="B Zar" panose="00000400000000000000" pitchFamily="2" charset="-78"/>
            </a:endParaRPr>
          </a:p>
          <a:p>
            <a:endParaRPr lang="en-US" dirty="0">
              <a:solidFill>
                <a:schemeClr val="bg1"/>
              </a:solidFill>
            </a:endParaRPr>
          </a:p>
        </p:txBody>
      </p:sp>
      <p:sp>
        <p:nvSpPr>
          <p:cNvPr id="2" name="Title 1"/>
          <p:cNvSpPr>
            <a:spLocks noGrp="1"/>
          </p:cNvSpPr>
          <p:nvPr>
            <p:ph type="title"/>
          </p:nvPr>
        </p:nvSpPr>
        <p:spPr>
          <a:xfrm>
            <a:off x="1338561" y="191069"/>
            <a:ext cx="10515600" cy="1086438"/>
          </a:xfrm>
        </p:spPr>
        <p:style>
          <a:lnRef idx="2">
            <a:schemeClr val="accent2">
              <a:shade val="50000"/>
            </a:schemeClr>
          </a:lnRef>
          <a:fillRef idx="1">
            <a:schemeClr val="accent2"/>
          </a:fillRef>
          <a:effectRef idx="0">
            <a:schemeClr val="accent2"/>
          </a:effectRef>
          <a:fontRef idx="minor">
            <a:schemeClr val="lt1"/>
          </a:fontRef>
        </p:style>
        <p:txBody>
          <a:bodyPr>
            <a:noAutofit/>
          </a:bodyPr>
          <a:lstStyle/>
          <a:p>
            <a:pPr algn="ctr" rtl="1"/>
            <a:r>
              <a:rPr lang="fa-IR" sz="3600" dirty="0">
                <a:solidFill>
                  <a:srgbClr val="FF0000"/>
                </a:solidFill>
                <a:cs typeface="B Titr" panose="00000700000000000000" pitchFamily="2" charset="-78"/>
              </a:rPr>
              <a:t>1. التزام عملی به شعارهای انقلاب و حمایت از جریان انقلابی: </a:t>
            </a:r>
            <a:br>
              <a:rPr lang="fa-IR" sz="3600" dirty="0">
                <a:solidFill>
                  <a:srgbClr val="FF0000"/>
                </a:solidFill>
                <a:cs typeface="B Titr" panose="00000700000000000000" pitchFamily="2" charset="-78"/>
              </a:rPr>
            </a:br>
            <a:endParaRPr lang="en-US" sz="3600" dirty="0">
              <a:solidFill>
                <a:srgbClr val="FF0000"/>
              </a:solidFill>
              <a:cs typeface="B Titr" panose="00000700000000000000" pitchFamily="2" charset="-78"/>
            </a:endParaRPr>
          </a:p>
        </p:txBody>
      </p:sp>
      <p:sp>
        <p:nvSpPr>
          <p:cNvPr id="12" name="TextBox 11"/>
          <p:cNvSpPr txBox="1"/>
          <p:nvPr/>
        </p:nvSpPr>
        <p:spPr>
          <a:xfrm>
            <a:off x="0" y="0"/>
            <a:ext cx="487680" cy="5232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fa-IR" sz="2800" b="1" dirty="0" smtClean="0">
                <a:solidFill>
                  <a:srgbClr val="FF0000"/>
                </a:solidFill>
                <a:cs typeface="B Zar" panose="00000400000000000000" pitchFamily="2" charset="-78"/>
              </a:rPr>
              <a:t>2</a:t>
            </a:r>
            <a:endParaRPr lang="en-US" sz="2800" b="1" dirty="0">
              <a:solidFill>
                <a:srgbClr val="FF0000"/>
              </a:solidFill>
              <a:cs typeface="B Zar" panose="00000400000000000000" pitchFamily="2" charset="-78"/>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59" y="-160021"/>
            <a:ext cx="1706228" cy="1409700"/>
          </a:xfrm>
          <a:prstGeom prst="rect">
            <a:avLst/>
          </a:prstGeom>
        </p:spPr>
      </p:pic>
      <p:sp>
        <p:nvSpPr>
          <p:cNvPr id="6" name="TextBox 5"/>
          <p:cNvSpPr txBox="1"/>
          <p:nvPr/>
        </p:nvSpPr>
        <p:spPr>
          <a:xfrm>
            <a:off x="4417588" y="1033161"/>
            <a:ext cx="3493827" cy="46166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rtl="1"/>
            <a:r>
              <a:rPr lang="fa-IR" sz="2400" dirty="0">
                <a:cs typeface="B Zar" panose="00000400000000000000" pitchFamily="2" charset="-78"/>
              </a:rPr>
              <a:t>مجلس </a:t>
            </a:r>
            <a:r>
              <a:rPr lang="fa-IR" sz="2400" dirty="0" smtClean="0">
                <a:cs typeface="B Zar" panose="00000400000000000000" pitchFamily="2" charset="-78"/>
              </a:rPr>
              <a:t>در </a:t>
            </a:r>
            <a:r>
              <a:rPr lang="fa-IR" sz="2400" dirty="0">
                <a:cs typeface="B Zar" panose="00000400000000000000" pitchFamily="2" charset="-78"/>
              </a:rPr>
              <a:t>ارتباط با پرونده‌هایی چون </a:t>
            </a:r>
            <a:endParaRPr lang="en-US" sz="2400" dirty="0">
              <a:cs typeface="B Zar" panose="00000400000000000000" pitchFamily="2" charset="-78"/>
            </a:endParaRPr>
          </a:p>
        </p:txBody>
      </p:sp>
      <p:sp>
        <p:nvSpPr>
          <p:cNvPr id="22" name="TextBox 21"/>
          <p:cNvSpPr txBox="1"/>
          <p:nvPr/>
        </p:nvSpPr>
        <p:spPr>
          <a:xfrm>
            <a:off x="8155528" y="1927846"/>
            <a:ext cx="2325529"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r" rtl="1"/>
            <a:r>
              <a:rPr lang="fa-IR" b="1" dirty="0">
                <a:solidFill>
                  <a:schemeClr val="bg1"/>
                </a:solidFill>
                <a:cs typeface="B Zar" panose="00000400000000000000" pitchFamily="2" charset="-78"/>
              </a:rPr>
              <a:t>جاسوسان زیست‌محیطی</a:t>
            </a:r>
            <a:endParaRPr lang="en-US" b="1" dirty="0">
              <a:solidFill>
                <a:schemeClr val="bg1"/>
              </a:solidFill>
              <a:cs typeface="B Zar" panose="00000400000000000000" pitchFamily="2" charset="-78"/>
            </a:endParaRPr>
          </a:p>
        </p:txBody>
      </p:sp>
      <p:sp>
        <p:nvSpPr>
          <p:cNvPr id="23" name="TextBox 22"/>
          <p:cNvSpPr txBox="1"/>
          <p:nvPr/>
        </p:nvSpPr>
        <p:spPr>
          <a:xfrm>
            <a:off x="4570629" y="1921022"/>
            <a:ext cx="3340786" cy="36933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algn="r" rtl="1"/>
            <a:r>
              <a:rPr lang="fa-IR" b="1" dirty="0">
                <a:cs typeface="B Zar" panose="00000400000000000000" pitchFamily="2" charset="-78"/>
              </a:rPr>
              <a:t>حضور دوتابعیتی‌ها در مناصب حکومتی</a:t>
            </a:r>
            <a:endParaRPr lang="en-US" b="1" dirty="0">
              <a:cs typeface="B Zar" panose="00000400000000000000" pitchFamily="2" charset="-78"/>
            </a:endParaRPr>
          </a:p>
        </p:txBody>
      </p:sp>
      <p:sp>
        <p:nvSpPr>
          <p:cNvPr id="24" name="TextBox 23"/>
          <p:cNvSpPr txBox="1"/>
          <p:nvPr/>
        </p:nvSpPr>
        <p:spPr>
          <a:xfrm>
            <a:off x="2057056" y="1921074"/>
            <a:ext cx="2360532"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r" rtl="1"/>
            <a:r>
              <a:rPr lang="fa-IR" b="1" dirty="0">
                <a:cs typeface="B Zar" panose="00000400000000000000" pitchFamily="2" charset="-78"/>
              </a:rPr>
              <a:t>فیش‌های حقوقی نجومی</a:t>
            </a:r>
            <a:endParaRPr lang="en-US" b="1" dirty="0">
              <a:cs typeface="B Zar" panose="00000400000000000000" pitchFamily="2" charset="-78"/>
            </a:endParaRPr>
          </a:p>
        </p:txBody>
      </p:sp>
      <p:sp>
        <p:nvSpPr>
          <p:cNvPr id="25" name="TextBox 24"/>
          <p:cNvSpPr txBox="1"/>
          <p:nvPr/>
        </p:nvSpPr>
        <p:spPr>
          <a:xfrm>
            <a:off x="6299495" y="2487334"/>
            <a:ext cx="3105434"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fa-IR" b="1" dirty="0">
                <a:cs typeface="B Zar" panose="00000400000000000000" pitchFamily="2" charset="-78"/>
              </a:rPr>
              <a:t>برخورد با مفسدان و اختلاس‌گران</a:t>
            </a:r>
            <a:endParaRPr lang="en-US" b="1" dirty="0">
              <a:cs typeface="B Zar" panose="00000400000000000000" pitchFamily="2" charset="-78"/>
            </a:endParaRPr>
          </a:p>
        </p:txBody>
      </p:sp>
      <p:sp>
        <p:nvSpPr>
          <p:cNvPr id="26" name="TextBox 25"/>
          <p:cNvSpPr txBox="1"/>
          <p:nvPr/>
        </p:nvSpPr>
        <p:spPr>
          <a:xfrm>
            <a:off x="2959822" y="2505339"/>
            <a:ext cx="3221614" cy="369332"/>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fa-IR" b="1" dirty="0">
                <a:solidFill>
                  <a:prstClr val="white"/>
                </a:solidFill>
                <a:cs typeface="B Zar" panose="00000400000000000000" pitchFamily="2" charset="-78"/>
              </a:rPr>
              <a:t>گره‌گشایی از مشکلات معیشتی مردم</a:t>
            </a:r>
            <a:endParaRPr lang="en-US" b="1" dirty="0"/>
          </a:p>
        </p:txBody>
      </p:sp>
      <p:sp>
        <p:nvSpPr>
          <p:cNvPr id="27" name="Down Arrow 26"/>
          <p:cNvSpPr/>
          <p:nvPr/>
        </p:nvSpPr>
        <p:spPr>
          <a:xfrm>
            <a:off x="5975262" y="1540318"/>
            <a:ext cx="531520" cy="3351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6"/>
          <a:stretch>
            <a:fillRect/>
          </a:stretch>
        </p:blipFill>
        <p:spPr>
          <a:xfrm>
            <a:off x="5912450" y="3078797"/>
            <a:ext cx="652329" cy="353599"/>
          </a:xfrm>
          <a:prstGeom prst="rect">
            <a:avLst/>
          </a:prstGeom>
        </p:spPr>
      </p:pic>
      <p:sp>
        <p:nvSpPr>
          <p:cNvPr id="31" name="TextBox 30"/>
          <p:cNvSpPr txBox="1"/>
          <p:nvPr/>
        </p:nvSpPr>
        <p:spPr>
          <a:xfrm>
            <a:off x="2554406" y="3605525"/>
            <a:ext cx="7083188"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r" rtl="1"/>
            <a:r>
              <a:rPr lang="fa-IR" b="1" dirty="0">
                <a:solidFill>
                  <a:srgbClr val="FF0000"/>
                </a:solidFill>
                <a:cs typeface="B Zar" panose="00000400000000000000" pitchFamily="2" charset="-78"/>
              </a:rPr>
              <a:t>ورود جدی نداشت</a:t>
            </a:r>
            <a:r>
              <a:rPr lang="fa-IR" b="1" dirty="0" smtClean="0">
                <a:solidFill>
                  <a:srgbClr val="FF0000"/>
                </a:solidFill>
                <a:cs typeface="B Zar" panose="00000400000000000000" pitchFamily="2" charset="-78"/>
              </a:rPr>
              <a:t>. در </a:t>
            </a:r>
            <a:r>
              <a:rPr lang="fa-IR" b="1" dirty="0">
                <a:solidFill>
                  <a:srgbClr val="FF0000"/>
                </a:solidFill>
                <a:cs typeface="B Zar" panose="00000400000000000000" pitchFamily="2" charset="-78"/>
              </a:rPr>
              <a:t>حوزه‌های مذکور </a:t>
            </a:r>
            <a:r>
              <a:rPr lang="fa-IR" b="1" dirty="0" smtClean="0">
                <a:solidFill>
                  <a:srgbClr val="FF0000"/>
                </a:solidFill>
                <a:cs typeface="B Zar" panose="00000400000000000000" pitchFamily="2" charset="-78"/>
              </a:rPr>
              <a:t>اگر </a:t>
            </a:r>
            <a:r>
              <a:rPr lang="fa-IR" b="1" dirty="0">
                <a:solidFill>
                  <a:srgbClr val="FF0000"/>
                </a:solidFill>
                <a:cs typeface="B Zar" panose="00000400000000000000" pitchFamily="2" charset="-78"/>
              </a:rPr>
              <a:t>ورود هم داشته، اما نتایج ملموس و عینیِ جدی، به گونه‌ای که منجر به حل مسأله شود، حاصل نشده است.</a:t>
            </a:r>
          </a:p>
        </p:txBody>
      </p:sp>
    </p:spTree>
    <p:extLst>
      <p:ext uri="{BB962C8B-B14F-4D97-AF65-F5344CB8AC3E}">
        <p14:creationId xmlns:p14="http://schemas.microsoft.com/office/powerpoint/2010/main" val="21351955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80">
                                          <p:stCondLst>
                                            <p:cond delay="0"/>
                                          </p:stCondLst>
                                        </p:cTn>
                                        <p:tgtEl>
                                          <p:spTgt spid="22"/>
                                        </p:tgtEl>
                                      </p:cBhvr>
                                    </p:animEffect>
                                    <p:anim calcmode="lin" valueType="num">
                                      <p:cBhvr>
                                        <p:cTn id="13"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8" dur="26">
                                          <p:stCondLst>
                                            <p:cond delay="650"/>
                                          </p:stCondLst>
                                        </p:cTn>
                                        <p:tgtEl>
                                          <p:spTgt spid="22"/>
                                        </p:tgtEl>
                                      </p:cBhvr>
                                      <p:to x="100000" y="60000"/>
                                    </p:animScale>
                                    <p:animScale>
                                      <p:cBhvr>
                                        <p:cTn id="19" dur="166" decel="50000">
                                          <p:stCondLst>
                                            <p:cond delay="676"/>
                                          </p:stCondLst>
                                        </p:cTn>
                                        <p:tgtEl>
                                          <p:spTgt spid="22"/>
                                        </p:tgtEl>
                                      </p:cBhvr>
                                      <p:to x="100000" y="100000"/>
                                    </p:animScale>
                                    <p:animScale>
                                      <p:cBhvr>
                                        <p:cTn id="20" dur="26">
                                          <p:stCondLst>
                                            <p:cond delay="1312"/>
                                          </p:stCondLst>
                                        </p:cTn>
                                        <p:tgtEl>
                                          <p:spTgt spid="22"/>
                                        </p:tgtEl>
                                      </p:cBhvr>
                                      <p:to x="100000" y="80000"/>
                                    </p:animScale>
                                    <p:animScale>
                                      <p:cBhvr>
                                        <p:cTn id="21" dur="166" decel="50000">
                                          <p:stCondLst>
                                            <p:cond delay="1338"/>
                                          </p:stCondLst>
                                        </p:cTn>
                                        <p:tgtEl>
                                          <p:spTgt spid="22"/>
                                        </p:tgtEl>
                                      </p:cBhvr>
                                      <p:to x="100000" y="100000"/>
                                    </p:animScale>
                                    <p:animScale>
                                      <p:cBhvr>
                                        <p:cTn id="22" dur="26">
                                          <p:stCondLst>
                                            <p:cond delay="1642"/>
                                          </p:stCondLst>
                                        </p:cTn>
                                        <p:tgtEl>
                                          <p:spTgt spid="22"/>
                                        </p:tgtEl>
                                      </p:cBhvr>
                                      <p:to x="100000" y="90000"/>
                                    </p:animScale>
                                    <p:animScale>
                                      <p:cBhvr>
                                        <p:cTn id="23" dur="166" decel="50000">
                                          <p:stCondLst>
                                            <p:cond delay="1668"/>
                                          </p:stCondLst>
                                        </p:cTn>
                                        <p:tgtEl>
                                          <p:spTgt spid="22"/>
                                        </p:tgtEl>
                                      </p:cBhvr>
                                      <p:to x="100000" y="100000"/>
                                    </p:animScale>
                                    <p:animScale>
                                      <p:cBhvr>
                                        <p:cTn id="24" dur="26">
                                          <p:stCondLst>
                                            <p:cond delay="1808"/>
                                          </p:stCondLst>
                                        </p:cTn>
                                        <p:tgtEl>
                                          <p:spTgt spid="22"/>
                                        </p:tgtEl>
                                      </p:cBhvr>
                                      <p:to x="100000" y="95000"/>
                                    </p:animScale>
                                    <p:animScale>
                                      <p:cBhvr>
                                        <p:cTn id="25" dur="166" decel="50000">
                                          <p:stCondLst>
                                            <p:cond delay="1834"/>
                                          </p:stCondLst>
                                        </p:cTn>
                                        <p:tgtEl>
                                          <p:spTgt spid="2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5"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2000"/>
                                        <p:tgtEl>
                                          <p:spTgt spid="23"/>
                                        </p:tgtEl>
                                      </p:cBhvr>
                                    </p:animEffect>
                                    <p:anim calcmode="lin" valueType="num">
                                      <p:cBhvr>
                                        <p:cTn id="31" dur="2000" fill="hold"/>
                                        <p:tgtEl>
                                          <p:spTgt spid="23"/>
                                        </p:tgtEl>
                                        <p:attrNameLst>
                                          <p:attrName>ppt_w</p:attrName>
                                        </p:attrNameLst>
                                      </p:cBhvr>
                                      <p:tavLst>
                                        <p:tav tm="0" fmla="#ppt_w*sin(2.5*pi*$)">
                                          <p:val>
                                            <p:fltVal val="0"/>
                                          </p:val>
                                        </p:tav>
                                        <p:tav tm="100000">
                                          <p:val>
                                            <p:fltVal val="1"/>
                                          </p:val>
                                        </p:tav>
                                      </p:tavLst>
                                    </p:anim>
                                    <p:anim calcmode="lin" valueType="num">
                                      <p:cBhvr>
                                        <p:cTn id="32"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p:cTn id="37" dur="1000" fill="hold"/>
                                        <p:tgtEl>
                                          <p:spTgt spid="24"/>
                                        </p:tgtEl>
                                        <p:attrNameLst>
                                          <p:attrName>ppt_w</p:attrName>
                                        </p:attrNameLst>
                                      </p:cBhvr>
                                      <p:tavLst>
                                        <p:tav tm="0">
                                          <p:val>
                                            <p:fltVal val="0"/>
                                          </p:val>
                                        </p:tav>
                                        <p:tav tm="100000">
                                          <p:val>
                                            <p:strVal val="#ppt_w"/>
                                          </p:val>
                                        </p:tav>
                                      </p:tavLst>
                                    </p:anim>
                                    <p:anim calcmode="lin" valueType="num">
                                      <p:cBhvr>
                                        <p:cTn id="38" dur="1000" fill="hold"/>
                                        <p:tgtEl>
                                          <p:spTgt spid="24"/>
                                        </p:tgtEl>
                                        <p:attrNameLst>
                                          <p:attrName>ppt_h</p:attrName>
                                        </p:attrNameLst>
                                      </p:cBhvr>
                                      <p:tavLst>
                                        <p:tav tm="0">
                                          <p:val>
                                            <p:fltVal val="0"/>
                                          </p:val>
                                        </p:tav>
                                        <p:tav tm="100000">
                                          <p:val>
                                            <p:strVal val="#ppt_h"/>
                                          </p:val>
                                        </p:tav>
                                      </p:tavLst>
                                    </p:anim>
                                    <p:anim calcmode="lin" valueType="num">
                                      <p:cBhvr>
                                        <p:cTn id="39" dur="1000" fill="hold"/>
                                        <p:tgtEl>
                                          <p:spTgt spid="24"/>
                                        </p:tgtEl>
                                        <p:attrNameLst>
                                          <p:attrName>style.rotation</p:attrName>
                                        </p:attrNameLst>
                                      </p:cBhvr>
                                      <p:tavLst>
                                        <p:tav tm="0">
                                          <p:val>
                                            <p:fltVal val="90"/>
                                          </p:val>
                                        </p:tav>
                                        <p:tav tm="100000">
                                          <p:val>
                                            <p:fltVal val="0"/>
                                          </p:val>
                                        </p:tav>
                                      </p:tavLst>
                                    </p:anim>
                                    <p:animEffect transition="in" filter="fade">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heel(1)">
                                      <p:cBhvr>
                                        <p:cTn id="45" dur="20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heel(1)">
                                      <p:cBhvr>
                                        <p:cTn id="55" dur="20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3">
                                            <p:bg/>
                                          </p:spTgt>
                                        </p:tgtEl>
                                        <p:attrNameLst>
                                          <p:attrName>style.visibility</p:attrName>
                                        </p:attrNameLst>
                                      </p:cBhvr>
                                      <p:to>
                                        <p:strVal val="visible"/>
                                      </p:to>
                                    </p:set>
                                    <p:anim calcmode="lin" valueType="num">
                                      <p:cBhvr>
                                        <p:cTn id="60" dur="500" fill="hold"/>
                                        <p:tgtEl>
                                          <p:spTgt spid="3">
                                            <p:bg/>
                                          </p:spTgt>
                                        </p:tgtEl>
                                        <p:attrNameLst>
                                          <p:attrName>ppt_w</p:attrName>
                                        </p:attrNameLst>
                                      </p:cBhvr>
                                      <p:tavLst>
                                        <p:tav tm="0">
                                          <p:val>
                                            <p:fltVal val="0"/>
                                          </p:val>
                                        </p:tav>
                                        <p:tav tm="100000">
                                          <p:val>
                                            <p:strVal val="#ppt_w"/>
                                          </p:val>
                                        </p:tav>
                                      </p:tavLst>
                                    </p:anim>
                                    <p:anim calcmode="lin" valueType="num">
                                      <p:cBhvr>
                                        <p:cTn id="61" dur="500" fill="hold"/>
                                        <p:tgtEl>
                                          <p:spTgt spid="3">
                                            <p:bg/>
                                          </p:spTgt>
                                        </p:tgtEl>
                                        <p:attrNameLst>
                                          <p:attrName>ppt_h</p:attrName>
                                        </p:attrNameLst>
                                      </p:cBhvr>
                                      <p:tavLst>
                                        <p:tav tm="0">
                                          <p:val>
                                            <p:fltVal val="0"/>
                                          </p:val>
                                        </p:tav>
                                        <p:tav tm="100000">
                                          <p:val>
                                            <p:strVal val="#ppt_h"/>
                                          </p:val>
                                        </p:tav>
                                      </p:tavLst>
                                    </p:anim>
                                    <p:animEffect transition="in" filter="fade">
                                      <p:cBhvr>
                                        <p:cTn id="62" dur="500"/>
                                        <p:tgtEl>
                                          <p:spTgt spid="3">
                                            <p:bg/>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txEl>
                                              <p:pRg st="0" end="0"/>
                                            </p:txEl>
                                          </p:spTgt>
                                        </p:tgtEl>
                                        <p:attrNameLst>
                                          <p:attrName>style.visibility</p:attrName>
                                        </p:attrNameLst>
                                      </p:cBhvr>
                                      <p:to>
                                        <p:strVal val="visible"/>
                                      </p:to>
                                    </p:set>
                                    <p:anim calcmode="lin" valueType="num">
                                      <p:cBhvr>
                                        <p:cTn id="6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69" dur="500"/>
                                        <p:tgtEl>
                                          <p:spTgt spid="3">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3">
                                            <p:txEl>
                                              <p:pRg st="1" end="1"/>
                                            </p:txEl>
                                          </p:spTgt>
                                        </p:tgtEl>
                                        <p:attrNameLst>
                                          <p:attrName>style.visibility</p:attrName>
                                        </p:attrNameLst>
                                      </p:cBhvr>
                                      <p:to>
                                        <p:strVal val="visible"/>
                                      </p:to>
                                    </p:set>
                                    <p:anim calcmode="lin" valueType="num">
                                      <p:cBhvr>
                                        <p:cTn id="7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7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6" grpId="0" animBg="1"/>
      <p:bldP spid="22" grpId="0" animBg="1"/>
      <p:bldP spid="23" grpId="0" animBg="1"/>
      <p:bldP spid="24" grpId="0" animBg="1"/>
      <p:bldP spid="25" grpId="0" animBg="1"/>
      <p:bldP spid="26"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pPr algn="r" rtl="1"/>
            <a:r>
              <a:rPr lang="fa-IR" sz="3200" b="1" dirty="0" smtClean="0">
                <a:solidFill>
                  <a:srgbClr val="FF0000"/>
                </a:solidFill>
                <a:cs typeface="B Titr" panose="00000700000000000000" pitchFamily="2" charset="-78"/>
              </a:rPr>
              <a:t>2-  </a:t>
            </a:r>
            <a:r>
              <a:rPr lang="fa-IR" sz="3200" b="1" dirty="0">
                <a:solidFill>
                  <a:srgbClr val="FF0000"/>
                </a:solidFill>
                <a:cs typeface="B Titr" panose="00000700000000000000" pitchFamily="2" charset="-78"/>
              </a:rPr>
              <a:t>عینیت‌بخشی به نظریه نظام انقلابی: </a:t>
            </a:r>
            <a:endParaRPr lang="en-US" sz="3200" b="1" dirty="0">
              <a:solidFill>
                <a:srgbClr val="FF0000"/>
              </a:solidFill>
              <a:cs typeface="B Titr" panose="00000700000000000000" pitchFamily="2" charset="-78"/>
            </a:endParaRPr>
          </a:p>
        </p:txBody>
      </p:sp>
      <p:sp>
        <p:nvSpPr>
          <p:cNvPr id="3" name="Content Placeholder 2"/>
          <p:cNvSpPr>
            <a:spLocks noGrp="1"/>
          </p:cNvSpPr>
          <p:nvPr>
            <p:ph idx="1"/>
          </p:nvPr>
        </p:nvSpPr>
        <p:spPr>
          <a:xfrm>
            <a:off x="838200" y="1386840"/>
            <a:ext cx="10515600" cy="4790123"/>
          </a:xfrm>
          <a:noFill/>
        </p:spPr>
        <p:txBody>
          <a:bodyPr>
            <a:normAutofit/>
          </a:bodyPr>
          <a:lstStyle/>
          <a:p>
            <a:endParaRPr lang="fa-IR" dirty="0" smtClean="0"/>
          </a:p>
          <a:p>
            <a:endParaRPr lang="fa-IR" dirty="0"/>
          </a:p>
          <a:p>
            <a:endParaRPr lang="fa-IR" dirty="0" smtClean="0"/>
          </a:p>
          <a:p>
            <a:endParaRPr lang="fa-IR" dirty="0"/>
          </a:p>
          <a:p>
            <a:endParaRPr lang="fa-IR" dirty="0" smtClean="0"/>
          </a:p>
          <a:p>
            <a:pPr marL="0" indent="0">
              <a:buNone/>
            </a:pPr>
            <a:endParaRPr lang="fa-IR" dirty="0"/>
          </a:p>
          <a:p>
            <a:pPr algn="just" rtl="1"/>
            <a:endParaRPr lang="fa-IR" dirty="0" smtClean="0"/>
          </a:p>
          <a:p>
            <a:pPr marL="0" indent="0" algn="just" rtl="1">
              <a:buNone/>
            </a:pPr>
            <a:r>
              <a:rPr lang="fa-IR" dirty="0" smtClean="0">
                <a:cs typeface="B Zar" panose="00000400000000000000" pitchFamily="2" charset="-78"/>
              </a:rPr>
              <a:t>. </a:t>
            </a:r>
            <a:endParaRPr lang="en-US" dirty="0">
              <a:cs typeface="B Zar" panose="00000400000000000000" pitchFamily="2" charset="-78"/>
            </a:endParaRPr>
          </a:p>
        </p:txBody>
      </p:sp>
      <p:sp>
        <p:nvSpPr>
          <p:cNvPr id="4" name="Left-Right-Up Arrow 3"/>
          <p:cNvSpPr/>
          <p:nvPr/>
        </p:nvSpPr>
        <p:spPr>
          <a:xfrm rot="10800000">
            <a:off x="2727958" y="1690688"/>
            <a:ext cx="5306661" cy="2561272"/>
          </a:xfrm>
          <a:prstGeom prst="leftRigh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US" dirty="0"/>
          </a:p>
        </p:txBody>
      </p:sp>
      <p:sp>
        <p:nvSpPr>
          <p:cNvPr id="6" name="TextBox 5"/>
          <p:cNvSpPr txBox="1"/>
          <p:nvPr/>
        </p:nvSpPr>
        <p:spPr>
          <a:xfrm>
            <a:off x="3552488" y="1470473"/>
            <a:ext cx="3657600" cy="446276"/>
          </a:xfrm>
          <a:prstGeom prst="rect">
            <a:avLst/>
          </a:prstGeom>
          <a:noFill/>
        </p:spPr>
        <p:txBody>
          <a:bodyPr wrap="square" rtlCol="0">
            <a:spAutoFit/>
          </a:bodyPr>
          <a:lstStyle/>
          <a:p>
            <a:pPr algn="ctr" rtl="1"/>
            <a:r>
              <a:rPr lang="fa-IR" sz="2300" b="1" dirty="0">
                <a:solidFill>
                  <a:srgbClr val="FF0000"/>
                </a:solidFill>
                <a:cs typeface="B Zar" panose="00000400000000000000" pitchFamily="2" charset="-78"/>
              </a:rPr>
              <a:t>عناصر و ارکان نظریه نظام انقلابی</a:t>
            </a:r>
            <a:endParaRPr lang="en-US" sz="2300" b="1" dirty="0">
              <a:solidFill>
                <a:srgbClr val="FF0000"/>
              </a:solidFill>
              <a:cs typeface="B Zar" panose="00000400000000000000" pitchFamily="2" charset="-78"/>
            </a:endParaRPr>
          </a:p>
        </p:txBody>
      </p:sp>
      <p:sp>
        <p:nvSpPr>
          <p:cNvPr id="7" name="TextBox 6"/>
          <p:cNvSpPr txBox="1"/>
          <p:nvPr/>
        </p:nvSpPr>
        <p:spPr>
          <a:xfrm>
            <a:off x="8152679" y="2051201"/>
            <a:ext cx="1889759" cy="584775"/>
          </a:xfrm>
          <a:prstGeom prst="rect">
            <a:avLst/>
          </a:prstGeom>
          <a:noFill/>
        </p:spPr>
        <p:txBody>
          <a:bodyPr wrap="square" rtlCol="0">
            <a:spAutoFit/>
          </a:bodyPr>
          <a:lstStyle/>
          <a:p>
            <a:pPr algn="ctr" rtl="1"/>
            <a:r>
              <a:rPr lang="fa-IR" sz="3200" b="1" dirty="0" smtClean="0">
                <a:solidFill>
                  <a:srgbClr val="FF0000"/>
                </a:solidFill>
                <a:cs typeface="B Zar" panose="00000400000000000000" pitchFamily="2" charset="-78"/>
              </a:rPr>
              <a:t>نگاه </a:t>
            </a:r>
            <a:r>
              <a:rPr lang="fa-IR" sz="3200" b="1" dirty="0">
                <a:solidFill>
                  <a:srgbClr val="FF0000"/>
                </a:solidFill>
                <a:cs typeface="B Zar" panose="00000400000000000000" pitchFamily="2" charset="-78"/>
              </a:rPr>
              <a:t>انقلابی</a:t>
            </a:r>
            <a:endParaRPr lang="en-US" sz="3200" b="1" dirty="0">
              <a:solidFill>
                <a:srgbClr val="FF0000"/>
              </a:solidFill>
              <a:cs typeface="B Zar" panose="00000400000000000000" pitchFamily="2" charset="-78"/>
            </a:endParaRPr>
          </a:p>
        </p:txBody>
      </p:sp>
      <p:sp>
        <p:nvSpPr>
          <p:cNvPr id="8" name="TextBox 7"/>
          <p:cNvSpPr txBox="1"/>
          <p:nvPr/>
        </p:nvSpPr>
        <p:spPr>
          <a:xfrm>
            <a:off x="493819" y="2051201"/>
            <a:ext cx="2249381" cy="584775"/>
          </a:xfrm>
          <a:prstGeom prst="rect">
            <a:avLst/>
          </a:prstGeom>
          <a:noFill/>
        </p:spPr>
        <p:txBody>
          <a:bodyPr wrap="square" rtlCol="0">
            <a:spAutoFit/>
          </a:bodyPr>
          <a:lstStyle/>
          <a:p>
            <a:pPr algn="ctr" rtl="1"/>
            <a:r>
              <a:rPr lang="fa-IR" sz="3200" b="1" dirty="0">
                <a:solidFill>
                  <a:srgbClr val="FF0000"/>
                </a:solidFill>
                <a:cs typeface="B Zar" panose="00000400000000000000" pitchFamily="2" charset="-78"/>
              </a:rPr>
              <a:t>روحیه انقلابی </a:t>
            </a:r>
            <a:endParaRPr lang="en-US" sz="3200" b="1" dirty="0">
              <a:solidFill>
                <a:srgbClr val="FF0000"/>
              </a:solidFill>
              <a:cs typeface="B Zar" panose="00000400000000000000" pitchFamily="2" charset="-78"/>
            </a:endParaRPr>
          </a:p>
        </p:txBody>
      </p:sp>
      <p:sp>
        <p:nvSpPr>
          <p:cNvPr id="9" name="TextBox 8"/>
          <p:cNvSpPr txBox="1"/>
          <p:nvPr/>
        </p:nvSpPr>
        <p:spPr>
          <a:xfrm>
            <a:off x="3913950" y="4337299"/>
            <a:ext cx="2621280" cy="584775"/>
          </a:xfrm>
          <a:prstGeom prst="rect">
            <a:avLst/>
          </a:prstGeom>
          <a:noFill/>
        </p:spPr>
        <p:txBody>
          <a:bodyPr wrap="square" rtlCol="0">
            <a:spAutoFit/>
          </a:bodyPr>
          <a:lstStyle/>
          <a:p>
            <a:pPr algn="r" rtl="1"/>
            <a:r>
              <a:rPr lang="fa-IR" sz="3200" b="1" dirty="0">
                <a:solidFill>
                  <a:srgbClr val="FF0000"/>
                </a:solidFill>
                <a:cs typeface="B Zar" panose="00000400000000000000" pitchFamily="2" charset="-78"/>
              </a:rPr>
              <a:t>عمل</a:t>
            </a:r>
            <a:r>
              <a:rPr lang="fa-IR" sz="2800" b="1" dirty="0" smtClean="0"/>
              <a:t> </a:t>
            </a:r>
            <a:r>
              <a:rPr lang="fa-IR" sz="3200" b="1" dirty="0">
                <a:solidFill>
                  <a:srgbClr val="FF0000"/>
                </a:solidFill>
                <a:cs typeface="B Zar" panose="00000400000000000000" pitchFamily="2" charset="-78"/>
              </a:rPr>
              <a:t>جهادی</a:t>
            </a:r>
            <a:r>
              <a:rPr lang="fa-IR" sz="2800" b="1" dirty="0"/>
              <a:t> </a:t>
            </a:r>
            <a:endParaRPr lang="en-US" sz="2800" b="1" dirty="0"/>
          </a:p>
        </p:txBody>
      </p:sp>
      <p:pic>
        <p:nvPicPr>
          <p:cNvPr id="10" name="Picture 9"/>
          <p:cNvPicPr>
            <a:picLocks noChangeAspect="1"/>
          </p:cNvPicPr>
          <p:nvPr/>
        </p:nvPicPr>
        <p:blipFill>
          <a:blip r:embed="rId4"/>
          <a:stretch>
            <a:fillRect/>
          </a:stretch>
        </p:blipFill>
        <p:spPr>
          <a:xfrm>
            <a:off x="0" y="0"/>
            <a:ext cx="493819" cy="59136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060" y="-113487"/>
            <a:ext cx="2257425" cy="1409700"/>
          </a:xfrm>
          <a:prstGeom prst="rect">
            <a:avLst/>
          </a:prstGeom>
        </p:spPr>
      </p:pic>
    </p:spTree>
    <p:extLst>
      <p:ext uri="{BB962C8B-B14F-4D97-AF65-F5344CB8AC3E}">
        <p14:creationId xmlns:p14="http://schemas.microsoft.com/office/powerpoint/2010/main" val="8258682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0" y="-23839"/>
            <a:ext cx="12192000" cy="6858000"/>
          </a:xfrm>
          <a:prstGeom prst="rect">
            <a:avLst/>
          </a:prstGeom>
        </p:spPr>
      </p:pic>
      <p:sp>
        <p:nvSpPr>
          <p:cNvPr id="2" name="Title 1"/>
          <p:cNvSpPr>
            <a:spLocks noGrp="1"/>
          </p:cNvSpPr>
          <p:nvPr>
            <p:ph type="title"/>
          </p:nvPr>
        </p:nvSpPr>
        <p:spPr>
          <a:xfrm>
            <a:off x="762000" y="64583"/>
            <a:ext cx="10515600" cy="1325563"/>
          </a:xfrm>
        </p:spPr>
        <p:txBody>
          <a:bodyPr>
            <a:normAutofit/>
          </a:bodyPr>
          <a:lstStyle/>
          <a:p>
            <a:pPr algn="ctr" rtl="1"/>
            <a:r>
              <a:rPr lang="fa-IR" sz="3200" b="1" dirty="0">
                <a:solidFill>
                  <a:srgbClr val="FF0000"/>
                </a:solidFill>
                <a:cs typeface="B Titr" panose="00000700000000000000" pitchFamily="2" charset="-78"/>
              </a:rPr>
              <a:t>2-  عینیت‌بخشی به نظریه نظام انقلابی: </a:t>
            </a:r>
            <a:endParaRPr lang="en-US" sz="3200" b="1" dirty="0">
              <a:solidFill>
                <a:srgbClr val="FF0000"/>
              </a:solidFill>
              <a:cs typeface="B Titr" panose="00000700000000000000" pitchFamily="2" charset="-78"/>
            </a:endParaRPr>
          </a:p>
        </p:txBody>
      </p:sp>
      <p:sp>
        <p:nvSpPr>
          <p:cNvPr id="3" name="Content Placeholder 2"/>
          <p:cNvSpPr>
            <a:spLocks noGrp="1"/>
          </p:cNvSpPr>
          <p:nvPr>
            <p:ph idx="1"/>
          </p:nvPr>
        </p:nvSpPr>
        <p:spPr>
          <a:xfrm>
            <a:off x="374073" y="5514109"/>
            <a:ext cx="11055927" cy="1149927"/>
          </a:xfrm>
          <a:noFill/>
          <a:ln>
            <a:noFill/>
          </a:ln>
        </p:spPr>
        <p:style>
          <a:lnRef idx="0">
            <a:scrgbClr r="0" g="0" b="0"/>
          </a:lnRef>
          <a:fillRef idx="0">
            <a:scrgbClr r="0" g="0" b="0"/>
          </a:fillRef>
          <a:effectRef idx="0">
            <a:scrgbClr r="0" g="0" b="0"/>
          </a:effectRef>
          <a:fontRef idx="minor">
            <a:schemeClr val="dk1"/>
          </a:fontRef>
        </p:style>
        <p:txBody>
          <a:bodyPr>
            <a:noAutofit/>
          </a:bodyPr>
          <a:lstStyle/>
          <a:p>
            <a:pPr marL="0" indent="0" algn="just" rtl="1">
              <a:buNone/>
            </a:pPr>
            <a:r>
              <a:rPr lang="fa-IR" dirty="0" smtClean="0">
                <a:solidFill>
                  <a:schemeClr val="bg1"/>
                </a:solidFill>
                <a:cs typeface="B Zar" panose="00000400000000000000" pitchFamily="2" charset="-78"/>
              </a:rPr>
              <a:t>در </a:t>
            </a:r>
            <a:r>
              <a:rPr lang="fa-IR" dirty="0">
                <a:solidFill>
                  <a:schemeClr val="bg1"/>
                </a:solidFill>
                <a:cs typeface="B Zar" panose="00000400000000000000" pitchFamily="2" charset="-78"/>
              </a:rPr>
              <a:t>گام دوم انقلاب، مجلس شورای اسلامی به سبب رسالت‌های خطیر قانونی‌اش، باید پرچم‌دار بسط نظریه نظام انقلابی باشد تا زمینه را برای ترویج نگاه انقلابی، روحیه انقلابی و عمل جهادی را فراهم کند</a:t>
            </a:r>
            <a:r>
              <a:rPr lang="fa-IR" dirty="0" smtClean="0">
                <a:solidFill>
                  <a:schemeClr val="bg1"/>
                </a:solidFill>
                <a:cs typeface="B Zar" panose="00000400000000000000" pitchFamily="2" charset="-78"/>
              </a:rPr>
              <a:t>.</a:t>
            </a:r>
            <a:endParaRPr lang="en-US" dirty="0">
              <a:solidFill>
                <a:schemeClr val="bg1"/>
              </a:solidFill>
              <a:cs typeface="B Zar" panose="00000400000000000000" pitchFamily="2" charset="-78"/>
            </a:endParaRPr>
          </a:p>
        </p:txBody>
      </p:sp>
      <p:pic>
        <p:nvPicPr>
          <p:cNvPr id="4" name="Picture 3"/>
          <p:cNvPicPr>
            <a:picLocks noChangeAspect="1"/>
          </p:cNvPicPr>
          <p:nvPr/>
        </p:nvPicPr>
        <p:blipFill>
          <a:blip r:embed="rId4"/>
          <a:stretch>
            <a:fillRect/>
          </a:stretch>
        </p:blipFill>
        <p:spPr>
          <a:xfrm>
            <a:off x="0" y="0"/>
            <a:ext cx="493819" cy="591363"/>
          </a:xfrm>
          <a:prstGeom prst="rect">
            <a:avLst/>
          </a:prstGeom>
        </p:spPr>
      </p:pic>
      <p:sp>
        <p:nvSpPr>
          <p:cNvPr id="9" name="TextBox 8"/>
          <p:cNvSpPr txBox="1"/>
          <p:nvPr/>
        </p:nvSpPr>
        <p:spPr>
          <a:xfrm>
            <a:off x="374073" y="1526941"/>
            <a:ext cx="11055927" cy="1569660"/>
          </a:xfrm>
          <a:prstGeom prst="rect">
            <a:avLst/>
          </a:prstGeom>
          <a:ln/>
        </p:spPr>
        <p:style>
          <a:lnRef idx="1">
            <a:schemeClr val="accent4"/>
          </a:lnRef>
          <a:fillRef idx="3">
            <a:schemeClr val="accent4"/>
          </a:fillRef>
          <a:effectRef idx="2">
            <a:schemeClr val="accent4"/>
          </a:effectRef>
          <a:fontRef idx="minor">
            <a:schemeClr val="lt1"/>
          </a:fontRef>
        </p:style>
        <p:txBody>
          <a:bodyPr wrap="square" rtlCol="0">
            <a:spAutoFit/>
          </a:bodyPr>
          <a:lstStyle/>
          <a:p>
            <a:pPr algn="just" rtl="1"/>
            <a:r>
              <a:rPr lang="fa-IR" sz="2400" dirty="0">
                <a:solidFill>
                  <a:schemeClr val="tx1"/>
                </a:solidFill>
                <a:cs typeface="B Zar" panose="00000400000000000000" pitchFamily="2" charset="-78"/>
              </a:rPr>
              <a:t>منشأ بسیاری از آسیب‌ها در عملکرد مدیران را باید در عدم‌درک صحیح و دقیق آنها از انقلاب اسلامی دانست؛ بدین معنا که برخی از مدیران و مسئولان کشور، به نظام اسلامی، نگاهی عرفی دارند و غافل از آن هستند که نظام، عهده‌دار پیشبرد اهداف انقلاب اسلامی است. مثلاً نگاه کیسه‌دوزانه و فرصت‌طلبانه به مسئولیت خود دارند و درک نمی‌کنند که انقلاب اسلامی، انقلابی برای «خودسازی، جامعه‌پردازی و تمدن‌سازی» است.</a:t>
            </a:r>
          </a:p>
        </p:txBody>
      </p:sp>
      <p:sp>
        <p:nvSpPr>
          <p:cNvPr id="10" name="TextBox 9"/>
          <p:cNvSpPr txBox="1"/>
          <p:nvPr/>
        </p:nvSpPr>
        <p:spPr>
          <a:xfrm>
            <a:off x="374073" y="3630484"/>
            <a:ext cx="11055927" cy="1569660"/>
          </a:xfrm>
          <a:prstGeom prst="rect">
            <a:avLst/>
          </a:prstGeom>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rtl="1"/>
            <a:r>
              <a:rPr lang="fa-IR" sz="2400" dirty="0">
                <a:solidFill>
                  <a:schemeClr val="tx1"/>
                </a:solidFill>
              </a:rPr>
              <a:t>برخی مسئولان، میان جوشش انقلابی و نظم موجود ناسازگاری می‌بینند؛ یعنی به نظریه نظام انقلابی توجهی ندارند. به عبارت دیگر، انقلابی‌گری را مربوط به دوران مبارزه و قبل از ایجاد نظم و نظام سیاسی می‌دانند. از این‌رو، وقتی در مصادر امور قرار می‌گیرند، بیش از آنکه به انقلابی‌گری و شیوه‌های انقلابی توجه داشته باشند، خود را اسیر وضعیت بوروکراتیک حاکم بر حوزه مسئولیت‌شان می‌کنند.</a:t>
            </a:r>
            <a:r>
              <a:rPr lang="fa-IR" dirty="0">
                <a:solidFill>
                  <a:schemeClr val="tx1"/>
                </a:solidFill>
              </a:rPr>
              <a:t> </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113487"/>
            <a:ext cx="2257425" cy="1409700"/>
          </a:xfrm>
          <a:prstGeom prst="rect">
            <a:avLst/>
          </a:prstGeom>
        </p:spPr>
      </p:pic>
    </p:spTree>
    <p:extLst>
      <p:ext uri="{BB962C8B-B14F-4D97-AF65-F5344CB8AC3E}">
        <p14:creationId xmlns:p14="http://schemas.microsoft.com/office/powerpoint/2010/main" val="362140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1024</TotalTime>
  <Words>2493</Words>
  <Application>Microsoft Office PowerPoint</Application>
  <PresentationFormat>Widescreen</PresentationFormat>
  <Paragraphs>118</Paragraphs>
  <Slides>20</Slides>
  <Notes>0</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 Titr</vt:lpstr>
      <vt:lpstr>B Zar</vt:lpstr>
      <vt:lpstr>Calibri</vt:lpstr>
      <vt:lpstr>Calibri Light</vt:lpstr>
      <vt:lpstr>Titr</vt:lpstr>
      <vt:lpstr>Wingdings</vt:lpstr>
      <vt:lpstr>Office Theme</vt:lpstr>
      <vt:lpstr>PowerPoint Presentation</vt:lpstr>
      <vt:lpstr>PowerPoint Presentation</vt:lpstr>
      <vt:lpstr>PowerPoint Presentation</vt:lpstr>
      <vt:lpstr>PowerPoint Presentation</vt:lpstr>
      <vt:lpstr>شاخص های مجلس تراز انقلاب اسلامی </vt:lpstr>
      <vt:lpstr>PowerPoint Presentation</vt:lpstr>
      <vt:lpstr>1. التزام عملی به شعارهای انقلاب و حمایت از جریان انقلابی:  </vt:lpstr>
      <vt:lpstr>2-  عینیت‌بخشی به نظریه نظام انقلابی: </vt:lpstr>
      <vt:lpstr>2-  عینیت‌بخشی به نظریه نظام انقلابی: </vt:lpstr>
      <vt:lpstr>تلاش برای نهاد‌سازی انقلابی: </vt:lpstr>
      <vt:lpstr>متکی به درون و جوان‌گرا: </vt:lpstr>
      <vt:lpstr>مقوم مسابقه خدمت‌رسانی: </vt:lpstr>
      <vt:lpstr> حمایت از فعالیت‌های علمی و پژوهشی:  </vt:lpstr>
      <vt:lpstr> حمایت از فعالیت‌های علمی و پژوهشی:  </vt:lpstr>
      <vt:lpstr>دو نکته مهم در حوزه اقتصاد: </vt:lpstr>
      <vt:lpstr>PowerPoint Presentation</vt:lpstr>
      <vt:lpstr>. پاسدار آزادی و استقلال ملی: </vt:lpstr>
      <vt:lpstr>التزام به جهاد کبیر در برابر استکبار: </vt:lpstr>
      <vt:lpstr> مروج سبک زندگی اسلامی – ایرانی: </vt:lpstr>
      <vt:lpstr>سخن پایان </vt:lpstr>
    </vt:vector>
  </TitlesOfParts>
  <Company>ssweekly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Tah4</dc:creator>
  <cp:lastModifiedBy>Tah4</cp:lastModifiedBy>
  <cp:revision>94</cp:revision>
  <dcterms:created xsi:type="dcterms:W3CDTF">2019-08-24T11:43:25Z</dcterms:created>
  <dcterms:modified xsi:type="dcterms:W3CDTF">2019-09-05T10:20:18Z</dcterms:modified>
</cp:coreProperties>
</file>