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91" r:id="rId2"/>
    <p:sldId id="256" r:id="rId3"/>
    <p:sldId id="257" r:id="rId4"/>
    <p:sldId id="258" r:id="rId5"/>
    <p:sldId id="292" r:id="rId6"/>
    <p:sldId id="259" r:id="rId7"/>
    <p:sldId id="293" r:id="rId8"/>
    <p:sldId id="260" r:id="rId9"/>
    <p:sldId id="261" r:id="rId10"/>
    <p:sldId id="297" r:id="rId11"/>
    <p:sldId id="262" r:id="rId12"/>
    <p:sldId id="263" r:id="rId13"/>
    <p:sldId id="264" r:id="rId14"/>
    <p:sldId id="294" r:id="rId15"/>
    <p:sldId id="265" r:id="rId16"/>
    <p:sldId id="266" r:id="rId17"/>
    <p:sldId id="267" r:id="rId18"/>
    <p:sldId id="268" r:id="rId19"/>
    <p:sldId id="296" r:id="rId20"/>
    <p:sldId id="269" r:id="rId21"/>
    <p:sldId id="270" r:id="rId22"/>
    <p:sldId id="295" r:id="rId23"/>
    <p:sldId id="271" r:id="rId24"/>
    <p:sldId id="272" r:id="rId25"/>
    <p:sldId id="298" r:id="rId2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2" d="100"/>
          <a:sy n="62" d="100"/>
        </p:scale>
        <p:origin x="2214" y="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34972F-0FB0-4141-971A-E952782798E4}" type="datetimeFigureOut">
              <a:rPr lang="fa-IR" smtClean="0"/>
              <a:t>22/06/1441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E722B9-429F-40AB-A030-1433287A4125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a-PC\Desktop\eslimi32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.a-PC\Desktop\79bf072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5301208"/>
            <a:ext cx="8712968" cy="144016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45720" lvl="0" indent="0" algn="justLow">
              <a:lnSpc>
                <a:spcPct val="12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fa-I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تنها با پشتوانه رای مردمی بالا برای افراد موثر در لیست جبهه انقلاب میتوان مدیریت خودسرانه و بی محابای دولت در سال پایانی را کنترل کرد و این جز با مشارکت بالا از طریق لیست واحد امکانپذیر نیست 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029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6" y="116632"/>
            <a:ext cx="7200800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fa-IR" sz="3200" dirty="0" smtClean="0">
                <a:solidFill>
                  <a:schemeClr val="bg1"/>
                </a:solidFill>
                <a:cs typeface="B Titr" panose="00000700000000000000" pitchFamily="2" charset="-78"/>
              </a:rPr>
              <a:t>1.4برجسته کردن سوابق خدمات جریان انقلاب </a:t>
            </a:r>
            <a:endParaRPr lang="fa-IR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501008"/>
            <a:ext cx="9144000" cy="3356992"/>
          </a:xfrm>
        </p:spPr>
        <p:txBody>
          <a:bodyPr>
            <a:noAutofit/>
          </a:bodyPr>
          <a:lstStyle/>
          <a:p>
            <a:pPr marL="45720" indent="0" algn="justLow">
              <a:lnSpc>
                <a:spcPct val="120000"/>
              </a:lnSpc>
              <a:buNone/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- ادوار درخشان خدمت در شهرداری تهران ،دولت نهم و دهم ، تاکید بر کلیت دولت متشکل از نیروهای سیاسی انقلابی نه فرد خاص ،نیروهای جهادی در مناطق محروم و بحران زده و همچنین سپاه پاسداران بایستی مورد بازخوانی قرار بگیرد .</a:t>
            </a:r>
          </a:p>
          <a:p>
            <a:pPr marL="45720" indent="0" algn="justLow">
              <a:lnSpc>
                <a:spcPct val="120000"/>
              </a:lnSpc>
              <a:buNone/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- لیست چهره های انقلابی بایستی نماد و یاداور روزهای خدمت به مردم و آبادانی کشور بازنمایی شود.</a:t>
            </a:r>
          </a:p>
          <a:p>
            <a:pPr marL="45720" indent="0" algn="justLow">
              <a:lnSpc>
                <a:spcPct val="120000"/>
              </a:lnSpc>
              <a:buNone/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- ساخت دوگانه پیر و ناکارامد در برابر جوان و کارامد بایستی در دستور کار قرار بگیرد .</a:t>
            </a:r>
          </a:p>
          <a:p>
            <a:pPr marL="45720" indent="0" algn="justLow">
              <a:lnSpc>
                <a:spcPct val="120000"/>
              </a:lnSpc>
              <a:buNone/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- برجسته کردن فعالیت های شهرداری در برابرمیزان فرصت سوزی های اقتصادی و عمرانی دولت در طول شش سال اخیر ، بایستی با  زبان </a:t>
            </a:r>
            <a:r>
              <a:rPr lang="fa-I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آ</a:t>
            </a: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cs typeface="B Zar" panose="00000400000000000000" pitchFamily="2" charset="-78"/>
              </a:rPr>
              <a:t>مار و اقتصاد در دستور کار باشد . </a:t>
            </a:r>
            <a:endParaRPr lang="fa-IR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B Zar" panose="00000400000000000000" pitchFamily="2" charset="-78"/>
            </a:endParaRPr>
          </a:p>
        </p:txBody>
      </p:sp>
      <p:pic>
        <p:nvPicPr>
          <p:cNvPr id="7170" name="Picture 2" descr="C:\Users\a.a-PC\Desktop\01dast_enghe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632848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1.5 غیریت سازی اشکار با وضع موجود و مسببین ان</a:t>
            </a:r>
            <a:endParaRPr lang="fa-IR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005064"/>
            <a:ext cx="9144000" cy="2852936"/>
          </a:xfrm>
        </p:spPr>
        <p:txBody>
          <a:bodyPr>
            <a:normAutofit/>
          </a:bodyPr>
          <a:lstStyle/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Titr" panose="00000700000000000000" pitchFamily="2" charset="-78"/>
              </a:rPr>
              <a:t>-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رسانه های جریان انقلاب بایستی لیست نیروهای انقلاب را با شاخص اصلی 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«نه بر وضع موجود» 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 در غیریت با مسببین و پدید آورتدگان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 تبلیغ و معرفی کنند .</a:t>
            </a: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نشان دادن عمق فاصله دغدغه های رییس دولت با مردم جز از طریق ساختن دوگانه های دغدغه ی  مردم _دغدغه دولت اعتدال امکان پذیر نیست .</a:t>
            </a: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در این شرایط لیست بایستی به عنوان در تلاش برای رفع دغدغه مردم بازنمایی شود .</a:t>
            </a: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دولت بایستی در فشار سیل افکار عمومی  در خصوص وضع موجود منفعل شود .</a:t>
            </a:r>
            <a:endParaRPr lang="fa-I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8194" name="Picture 2" descr="C:\Users\a.a-PC\Desktop\New folder\68257_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808312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.a-PC\Desktop\OIPCCPBKMQ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24765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.a-PC\Desktop\OIPWEQEU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93775"/>
            <a:ext cx="244827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.a-PC\Desktop\OIP92Y2BQ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15" y="2193775"/>
            <a:ext cx="2486026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32848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2800" dirty="0" smtClean="0"/>
              <a:t>1.6</a:t>
            </a:r>
            <a:r>
              <a:rPr lang="fa-IR" sz="2800" dirty="0" smtClean="0">
                <a:cs typeface="B Titr" panose="00000700000000000000" pitchFamily="2" charset="-78"/>
              </a:rPr>
              <a:t>مواجهه و رقابت در زمینه اقتصادی ونه سیاسی ، سیاست خارجی،اجتماعع و فرهنگی</a:t>
            </a:r>
            <a:endParaRPr lang="fa-IR" sz="28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5516" y="4293096"/>
            <a:ext cx="8640960" cy="2448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fa-I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دولت بایستی با زبان آمار و توجیه اقتصادی زیرسوال برود . بازی در زمین سیال و سرگردان اجتماعی و فرهنگی راه به ناکجا دارد .</a:t>
            </a:r>
          </a:p>
          <a:p>
            <a:pPr marL="45720" indent="0">
              <a:buNone/>
            </a:pPr>
            <a:endParaRPr lang="fa-IR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indent="0">
              <a:buNone/>
            </a:pPr>
            <a:r>
              <a:rPr lang="fa-I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لیست و رسانه های انقلاب بایستی شعارهای اقتصادی و مطالبات اقتصادی را برجسته کنندو مجال کشاندن بازی چه در سطح رسانه ها وچه در سطح نیروهای سیاسی  به زمین اجتماع و فرهنگ را به دولت ندهند .</a:t>
            </a:r>
          </a:p>
        </p:txBody>
      </p:sp>
      <p:pic>
        <p:nvPicPr>
          <p:cNvPr id="9218" name="Picture 2" descr="C:\Users\a.a-PC\Desktop\294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5229200"/>
            <a:ext cx="9144000" cy="1628800"/>
          </a:xfrm>
        </p:spPr>
        <p:txBody>
          <a:bodyPr>
            <a:normAutofit lnSpcReduction="10000"/>
          </a:bodyPr>
          <a:lstStyle/>
          <a:p>
            <a:pPr marL="45720" indent="0" algn="justLow">
              <a:buNone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پرداخت اقتصادی رسانه ها به دولت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، وبازنمایی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کارگشایی وکارامدی اقتصادی از لیست نیروهای انقلاب ،دولت را از جایگاه طلبکار به جایگاه متهم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مینشاند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</a:t>
            </a:r>
          </a:p>
          <a:p>
            <a:pPr marL="45720" indent="0" algn="justLow">
              <a:buNone/>
            </a:pP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رسانه ها بایستی با بازخوانی وعده های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رئیس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جمهور و پرداختن به مفاسد اقتصادی اطرافیان اش ،فرصت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طرح زمین بازی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را از تیم دولت بگیرند و انها را در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جایگاه پاسخگو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قرار دهند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</a:t>
            </a:r>
            <a:endParaRPr lang="fa-I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278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fa-IR" sz="3200" dirty="0" smtClean="0">
                <a:solidFill>
                  <a:schemeClr val="bg1"/>
                </a:solidFill>
                <a:cs typeface="B Titr" panose="00000700000000000000" pitchFamily="2" charset="-78"/>
              </a:rPr>
              <a:t>عدم مصادره سردار رشید اسلام شهید سپهبد قاسم سلیمانی</a:t>
            </a:r>
            <a:endParaRPr lang="fa-IR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933056"/>
            <a:ext cx="9144000" cy="2924944"/>
          </a:xfrm>
        </p:spPr>
        <p:txBody>
          <a:bodyPr>
            <a:normAutofit fontScale="92500"/>
          </a:bodyPr>
          <a:lstStyle/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سرمایی اجتماعی شهید حاج قاسم سلیمانی نباید صرف رخدادهای زود گذر انتخاباتی شود.</a:t>
            </a: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سرمایه او میبایست صرف افزایش اعتماد عمومی به کلیت جمهوری اسلامی و ولی فقیه شود .</a:t>
            </a: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لذا از مصادره سردار به نفع جریانهای سیاسی باید جلوگیری شود .</a:t>
            </a: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رسانه های انقلابی نباید چنین رفتارهایی که در جهت مصادره سردار سلیمانی است را باز نشر دهند .</a:t>
            </a: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در انتخابات پیش رو صرفا در جهت تشویق به مشارکت بیشتر در انتخابات از سرمایی عظیم شهادت حاج قاسم سلیمانی باید هزینه شود .</a:t>
            </a:r>
            <a:endParaRPr lang="fa-I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5" y="1226086"/>
            <a:ext cx="1579451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82" y="2212351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86" y="1218382"/>
            <a:ext cx="144451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2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20882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600" dirty="0" smtClean="0">
                <a:cs typeface="B Titr" panose="00000700000000000000" pitchFamily="2" charset="-78"/>
              </a:rPr>
              <a:t/>
            </a:r>
            <a:br>
              <a:rPr lang="fa-IR" sz="3600" dirty="0" smtClean="0">
                <a:cs typeface="B Titr" panose="00000700000000000000" pitchFamily="2" charset="-78"/>
              </a:rPr>
            </a:br>
            <a:r>
              <a:rPr lang="fa-IR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2</a:t>
            </a:r>
            <a:r>
              <a:rPr lang="fa-IR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cs typeface="B Titr" panose="00000700000000000000" pitchFamily="2" charset="-78"/>
              </a:rPr>
              <a:t> . سیاست های رسانه ای در قبال جریانهای غیر انقلابی</a:t>
            </a:r>
            <a:endParaRPr lang="fa-IR" sz="36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5000" endA="50" endPos="85000" dist="29997" dir="5400000" sy="-100000" algn="bl" rotWithShape="0"/>
              </a:effectLst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27" y="5687878"/>
            <a:ext cx="133586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917" y="188640"/>
            <a:ext cx="6120680" cy="7920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200" dirty="0" smtClean="0">
                <a:cs typeface="B Titr" panose="00000700000000000000" pitchFamily="2" charset="-78"/>
              </a:rPr>
              <a:t>2.1  بازنمایی اختلافات و عمقش شکافها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717032"/>
            <a:ext cx="9144000" cy="314096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اولین و مهمترین وظیفه رسانه ها در برخورد با جریان غیر انقلابی بایستی ضریب دادن به اختلافات آن ها وتلاش برای تعمیق گسل های موجود میان این نیرو ها باشد .</a:t>
            </a:r>
          </a:p>
          <a:p>
            <a:pPr marL="45720" indent="0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اختلاف سنتی و دیرینه میان میان کارگزاران و مشارکت ،اختلاف میان دولت و جریانات اصلاح طلبی و اختلافات میان حزب اعتماد ملی و باقی اصلاح طلبان باید برجسته شود . </a:t>
            </a:r>
          </a:p>
          <a:p>
            <a:pPr marL="45720" indent="0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امکان ایجاد چند صدایی به جای صدای واحد از دل اصلاحات و از بین بردن مرجعیت اجتماعی انان تنها با برجسته کردن اختلاف میان آنان  امکان پذیر است .</a:t>
            </a:r>
          </a:p>
          <a:p>
            <a:pPr marL="45720" indent="0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بروز اختلاف میان اصلاح طلبان امکان مشارکت یکدست آنان مانند آنچه در سال 94 و96 رخ داد را از بین میبرد .</a:t>
            </a:r>
            <a:endParaRPr lang="fa-I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11266" name="Picture 2" descr="C:\Users\a.a-PC\Desktop\New folder\BN-SY618_noquo0_GR_20170413161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64896" cy="237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2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98221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2800" dirty="0" smtClean="0">
                <a:cs typeface="B Titr" panose="00000700000000000000" pitchFamily="2" charset="-78"/>
              </a:rPr>
              <a:t>2.2 این همانی دولت و اصلاح طلبان و تعمیم کارنامه دولت به اصلاح طلبان</a:t>
            </a:r>
            <a:endParaRPr lang="fa-IR" sz="28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933057"/>
            <a:ext cx="9144000" cy="3096343"/>
          </a:xfrm>
        </p:spPr>
        <p:txBody>
          <a:bodyPr>
            <a:normAutofit/>
          </a:bodyPr>
          <a:lstStyle/>
          <a:p>
            <a:pPr marL="45720" indent="0" algn="justLow">
              <a:buNone/>
            </a:pPr>
            <a:endParaRPr lang="fa-IR" sz="2400" dirty="0" smtClean="0">
              <a:cs typeface="B Titr" panose="00000700000000000000" pitchFamily="2" charset="-78"/>
            </a:endParaRP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Titr" panose="00000700000000000000" pitchFamily="2" charset="-78"/>
              </a:rPr>
              <a:t>-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جریان غیر انقلابی به سبب بازی موازی و زیگزاگی میان خطوط قرمز و ارزشها ،همواره برنده بازی در زمین مسائل اجتماعی و فرهنگی است .</a:t>
            </a: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مواضع فرهنگی جریانهای غیرانقلابی با مزاج طبقه متوسط نیز همخوان است .  </a:t>
            </a:r>
          </a:p>
          <a:p>
            <a:pPr marL="45720" indent="0" algn="justLow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بازی در زمینی به غیر از اقتصاد امکان بسیج طبقه متوسط وتغییر نتیجه بازی را به جریان غیر انقلابی میدهد 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816424" cy="266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9" y="1263402"/>
            <a:ext cx="3960440" cy="2669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2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4005064"/>
            <a:ext cx="8784976" cy="2592288"/>
          </a:xfrm>
        </p:spPr>
        <p:txBody>
          <a:bodyPr>
            <a:normAutofit/>
          </a:bodyPr>
          <a:lstStyle/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وضعیت وحشتناک عملکرد دولت در مسائل اقتصادی امکان چالش مبسوط با دولت و حامیان غیر انقلابی ان در ساخت قدرت را برای جریان انقلاب مهیا کند.</a:t>
            </a: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لذا این همانی دولت و اصلاح طلبان و تعمیم کارنامه دولت  به عملکرد اصلاح طلبان مشخصا در حوزه مسائل اقتصادی حتما باید یکی از خطوط اصلی رسانه های در هفته های پیش رو باشد </a:t>
            </a:r>
            <a:r>
              <a:rPr lang="fa-I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 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fa-IR" sz="19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fa-I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893"/>
            <a:ext cx="8568952" cy="3439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27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160" y="188640"/>
            <a:ext cx="8136903" cy="86409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جبهه انقلاب و انتخابات </a:t>
            </a:r>
            <a:r>
              <a:rPr lang="fa-IR" sz="40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cs typeface="B Titr" panose="00000700000000000000" pitchFamily="2" charset="-78"/>
              </a:rPr>
              <a:t>مجلس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21288"/>
            <a:ext cx="9144000" cy="72008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1" algn="justLow"/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به خصوص آنکه در یکسال گذشته با توجه به التهابات اقتصادی و تنگناهای تحریمی ،خلا توانمندی ودرک سنجیده ی فضای کشور و محیط روابط بین الملل در حوزه تقنین کشور حس میشود</a:t>
            </a:r>
            <a:r>
              <a:rPr lang="fa-I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</a:t>
            </a:r>
            <a:br>
              <a:rPr lang="fa-I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</a:br>
            <a:endParaRPr lang="fa-I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61048"/>
            <a:ext cx="9144000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/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با توجهه به انتخابات مجلس دراسفند ماه، لزوم اتخاذ سیاست های رسانه ای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منسجم و </a:t>
            </a:r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یکپارچه بیش از گذشته به چشم میاید.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0" y="4725144"/>
            <a:ext cx="9144000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/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نگاهی موشکافانه به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آنچه </a:t>
            </a:r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در بازه زمانی یکسال اخیر در کشور جاری بوده است ،اثبات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میکند </a:t>
            </a:r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که انچه بیش از پیش نیاز امروز جمهوری اسلامی است مشارکت مردمی در عین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تلاش برای ایجاد جبهه </a:t>
            </a:r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ای منسجم </a:t>
            </a:r>
            <a:r>
              <a:rPr lang="fa-IR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وکارامد و متخصص درمجلس </a:t>
            </a:r>
            <a:r>
              <a:rPr lang="fa-I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برای مواجهه موثر با جریان رخدادهای داخلی و خارجی است.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787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264696" cy="72008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600" dirty="0" smtClean="0">
                <a:cs typeface="B Titr" panose="00000700000000000000" pitchFamily="2" charset="-78"/>
              </a:rPr>
              <a:t>2.3 بازخوانی کارنامه لیست امید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4581128"/>
            <a:ext cx="8496944" cy="2160240"/>
          </a:xfrm>
        </p:spPr>
        <p:txBody>
          <a:bodyPr>
            <a:normAutofit fontScale="92500" lnSpcReduction="10000"/>
          </a:bodyPr>
          <a:lstStyle/>
          <a:p>
            <a:pPr marL="45720" indent="0" algn="justLow"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لیست امید بابت عملکرد چهار ساله اش بسیار محل انتقاد و حتی مورد تمسخر بوده است .</a:t>
            </a:r>
          </a:p>
          <a:p>
            <a:pPr marL="45720" indent="0" algn="justLow"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ساخت یک تایم لاین از اتفاقات وسوژه های قابل بحث و برسی پیرامون لیست امید وحتی دست به دست کردن و نشر کلیپ های کوتاه از مواضع بعضا خنده دار نمایندگانلیست امیدمی تواند </a:t>
            </a:r>
            <a:r>
              <a:rPr lang="fa-I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</a:t>
            </a: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نان را از اعتبار سیاسی ساقط کند .</a:t>
            </a:r>
          </a:p>
          <a:p>
            <a:pPr marL="45720" indent="0">
              <a:buNone/>
            </a:pPr>
            <a:endParaRPr lang="fa-IR" dirty="0"/>
          </a:p>
        </p:txBody>
      </p:sp>
      <p:pic>
        <p:nvPicPr>
          <p:cNvPr id="4" name="Picture 2" descr="C:\Users\a.a-PC\Desktop\57489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" y="1124744"/>
            <a:ext cx="7908324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38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56984" cy="121500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200" dirty="0" smtClean="0">
                <a:cs typeface="B Titr" panose="00000700000000000000" pitchFamily="2" charset="-78"/>
              </a:rPr>
              <a:t>2.4  تاکید بر حاکم بودن روابط مالی و منفعتی در تهیه لیست غیرانقلابی 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3717032"/>
            <a:ext cx="8856984" cy="2808312"/>
          </a:xfrm>
        </p:spPr>
        <p:txBody>
          <a:bodyPr>
            <a:noAutofit/>
          </a:bodyPr>
          <a:lstStyle/>
          <a:p>
            <a:pPr marL="45720" indent="0" algn="justLow">
              <a:buNone/>
            </a:pPr>
            <a:endParaRPr lang="fa-I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indent="0" algn="justLow"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مفاسد عدیده مالی پیرامون جریان نحوه تهیه لیست جریان انقلابی بایستی بازخوانی و برجسته شود.</a:t>
            </a:r>
          </a:p>
          <a:p>
            <a:pPr marL="45720" indent="0" algn="justLow"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مسئله فروش صندلی و لیست فروشی در دو لیست امید شورای شهر تهران و مجلس شورای اسلامی بایستی به عنوان عاقبت اعتماد به جریان غربگرایی معرفی شود و آینده رای دادن به لیست به عنوان فاجعه وضع موجود بازنمایی شود.</a:t>
            </a:r>
          </a:p>
        </p:txBody>
      </p:sp>
      <p:pic>
        <p:nvPicPr>
          <p:cNvPr id="13314" name="Picture 2" descr="C:\Users\a.a-PC\Desktop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704856" cy="1578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91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.a-PC\Desktop\940aeeacda1795e1665898c1564472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563400"/>
            <a:ext cx="8712968" cy="5385880"/>
          </a:xfrm>
        </p:spPr>
        <p:txBody>
          <a:bodyPr>
            <a:normAutofit/>
          </a:bodyPr>
          <a:lstStyle/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r>
              <a:rPr lang="fa-I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تاکید بر این موضوع که جریان غیر انقلابی نه برحسب تخصص که مبتنی بر میزان سود لیست کاندیداهای منتخب خود را نهایی میکند دارای اهمیت است .</a:t>
            </a: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endParaRPr lang="fa-IR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endParaRPr lang="fa-IR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endParaRPr lang="fa-I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endParaRPr lang="fa-IR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endParaRPr lang="fa-I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lvl="0" indent="0" algn="justLow">
              <a:buClr>
                <a:srgbClr val="F14124">
                  <a:lumMod val="75000"/>
                </a:srgbClr>
              </a:buClr>
              <a:buNone/>
            </a:pPr>
            <a:r>
              <a:rPr lang="fa-I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وضع </a:t>
            </a:r>
            <a:r>
              <a:rPr lang="fa-I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موجود ایینه تمام رخ انتخاب غیر انقلابی است .این موضوع و موضع به کرات در رسانه های جریان غیر انقلابی میبایست برجسته شود .</a:t>
            </a:r>
          </a:p>
          <a:p>
            <a:pPr algn="justLow"/>
            <a:endParaRPr lang="fa-I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86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6664" cy="100811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600" dirty="0" smtClean="0"/>
              <a:t>ضد انقلاب (دشمن)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9144000" cy="551723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fa-I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anose="00000700000000000000" pitchFamily="2" charset="-78"/>
              </a:rPr>
              <a:t>بعد از ماجرای سقوط هواپیمای اکراینی رسانه های ضد انقلاب به صورت همزمان دو خط عملیات روانی را اغاز کردند:</a:t>
            </a:r>
          </a:p>
          <a:p>
            <a:pPr marL="45720" indent="0">
              <a:buNone/>
            </a:pPr>
            <a:endParaRPr lang="fa-I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anose="00000700000000000000" pitchFamily="2" charset="-78"/>
            </a:endParaRPr>
          </a:p>
          <a:p>
            <a:pPr marL="45720" indent="0">
              <a:lnSpc>
                <a:spcPct val="110000"/>
              </a:lnSpc>
              <a:buNone/>
            </a:pPr>
            <a:endParaRPr lang="fa-I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anose="00000700000000000000" pitchFamily="2" charset="-78"/>
            </a:endParaRPr>
          </a:p>
          <a:p>
            <a:pPr marL="45720" indent="0">
              <a:lnSpc>
                <a:spcPct val="110000"/>
              </a:lnSpc>
              <a:buNone/>
            </a:pPr>
            <a:endParaRPr lang="fa-IR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anose="00000700000000000000" pitchFamily="2" charset="-78"/>
            </a:endParaRPr>
          </a:p>
          <a:p>
            <a:pPr marL="45720" indent="0">
              <a:lnSpc>
                <a:spcPct val="110000"/>
              </a:lnSpc>
              <a:buNone/>
            </a:pPr>
            <a:r>
              <a:rPr lang="fa-I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Titr" panose="00000700000000000000" pitchFamily="2" charset="-78"/>
              </a:rPr>
              <a:t>1.مرجعیت زدایی از رسانه ها .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fa-I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Titr" panose="00000700000000000000" pitchFamily="2" charset="-78"/>
              </a:rPr>
              <a:t>2.مشروعیت زدایی از ارکان نظام جمهوری اسلامی ایران به عنوان یک سیستم یک پارچه دروغگو .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fa-IR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anose="00000700000000000000" pitchFamily="2" charset="-78"/>
              </a:rPr>
              <a:t>_</a:t>
            </a:r>
            <a:r>
              <a:rPr lang="fa-IR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anose="00000700000000000000" pitchFamily="2" charset="-78"/>
              </a:rPr>
              <a:t> تمام تلاش این رسانه ها در جهت ان است که با زیر سوال بردن اعتماد عمومی  و نهایت کاهش مشارکت در انتخابات ،گزاره فروپاشی نظام را تقویت کنند.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fa-IR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anose="00000700000000000000" pitchFamily="2" charset="-78"/>
              </a:rPr>
              <a:t>_حضور مردم در انتخابات پیشین و البته اعلام وفاداری مردم به جمهوری اسلامی در هر حالتی بایستی به عنوان خط خبری مورد استفاده قرار گیرد.</a:t>
            </a:r>
          </a:p>
        </p:txBody>
      </p:sp>
    </p:spTree>
    <p:extLst>
      <p:ext uri="{BB962C8B-B14F-4D97-AF65-F5344CB8AC3E}">
        <p14:creationId xmlns:p14="http://schemas.microsoft.com/office/powerpoint/2010/main" val="10307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7123" y="176581"/>
            <a:ext cx="4239373" cy="640871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>
              <a:buNone/>
            </a:pPr>
            <a:endParaRPr lang="fa-IR" sz="2400" b="1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cs typeface="B Zar" panose="00000400000000000000" pitchFamily="2" charset="-78"/>
            </a:endParaRP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انتشار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تصاویری از سپهبد شهید سردار قاسم سلیمانی در پای صندق رای یا تشویق لسانی به حضور در انتخاباتها توسط مردم برای جلب مشارکت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(بارعایت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خطوط قرمز عملکرد غیر جناحی وعدم مصادره شهید برای فرد یا جریان خاصی )بایستی مورد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توجه باشد .</a:t>
            </a:r>
            <a:endParaRPr lang="fa-I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indent="0" algn="justLow">
              <a:buNone/>
            </a:pPr>
            <a:endParaRPr lang="fa-IR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45720" indent="0" algn="justLow">
              <a:buNone/>
            </a:pP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در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برابر سیاست رسانه ای ضد انقلاب میبایست سیاست تشویق به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مشارکت حد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اکثری در دستور کار باشد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</a:t>
            </a:r>
            <a:endParaRPr lang="fa-I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64496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27" y="5687878"/>
            <a:ext cx="133586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8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5" y="4495800"/>
            <a:ext cx="133586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556792"/>
            <a:ext cx="9144000" cy="23762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82880" indent="0" algn="r">
              <a:buNone/>
            </a:pPr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/>
            </a:r>
            <a:b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</a:br>
            <a:r>
              <a:rPr lang="fa-IR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cs typeface="B Titr" panose="00000700000000000000" pitchFamily="2" charset="-78"/>
              </a:rPr>
              <a:t>1. سیاست های رسانه ای در قبال جریانهای انقلاب</a:t>
            </a:r>
            <a:endParaRPr lang="fa-IR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55000" endA="50" endPos="85000" dist="29997" dir="5400000" sy="-100000" algn="bl" rotWithShape="0"/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27" y="5687878"/>
            <a:ext cx="133586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a-PC\Desktop\New folder\1453891745605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9" y="260648"/>
            <a:ext cx="6264695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fa-IR" dirty="0" smtClean="0">
                <a:cs typeface="B Titr" panose="00000700000000000000" pitchFamily="2" charset="-78"/>
              </a:rPr>
              <a:t>1.1 تعلیق شکافها و اختلافات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3789040"/>
            <a:ext cx="8784976" cy="10081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Titr" panose="00000700000000000000" pitchFamily="2" charset="-78"/>
              </a:rPr>
              <a:t>- </a:t>
            </a: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شکافهایی میان جریانهای مختلف انقلاب وجود دارد </a:t>
            </a:r>
            <a:r>
              <a:rPr lang="fa-IR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،که </a:t>
            </a: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بایستی این جریان از پوشش و بازنمایی آ</a:t>
            </a:r>
            <a:r>
              <a:rPr lang="fa-IR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نان </a:t>
            </a: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خود داری کرده واز ضریب دادن به </a:t>
            </a:r>
            <a:r>
              <a:rPr lang="fa-IR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آنان </a:t>
            </a: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به شدت پرهیز نماید.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5229200"/>
            <a:ext cx="8784976" cy="10081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fa-IR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ترمیم اختلافات و شکافها در بازه زمانی مانده تا انتخابات میسر نیست به همین جهت بهترین راه تعلیق اختلافات است .</a:t>
            </a:r>
          </a:p>
        </p:txBody>
      </p:sp>
    </p:spTree>
    <p:extLst>
      <p:ext uri="{BB962C8B-B14F-4D97-AF65-F5344CB8AC3E}">
        <p14:creationId xmlns:p14="http://schemas.microsoft.com/office/powerpoint/2010/main" val="842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1520" y="4437112"/>
            <a:ext cx="8640960" cy="208823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45720" lvl="0" indent="0" algn="justLow">
              <a:spcBef>
                <a:spcPct val="20000"/>
              </a:spcBef>
              <a:spcAft>
                <a:spcPts val="300"/>
              </a:spcAft>
              <a:buNone/>
            </a:pPr>
            <a:r>
              <a:rPr lang="fa-I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/>
            </a:r>
            <a:br>
              <a:rPr lang="fa-I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</a:b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میان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نیروهای پایداری و جریان نو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اصولگرایی (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قالیباف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) ، نیروهای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پایداری و سنتی اصولگرایی و میان نیروهای اصولگرایی و نو اصولگرایی زمینه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ها و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سابقه و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سلیقه ،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اختلاف و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درگیری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 کشیده شدن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آن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به حوزه رسانه و ضریب داده شدن به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آن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توسط رسانه های نزدیک به هر طیف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وجود داشته و دارد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.</a:t>
            </a:r>
            <a:r>
              <a:rPr lang="fa-I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/>
            </a:r>
            <a:br>
              <a:rPr lang="fa-I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</a:br>
            <a:endParaRPr lang="fa-IR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2051" name="Picture 3" descr="C:\Users\a.a-PC\Desktop\pic-21581-1451712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94" y="692696"/>
            <a:ext cx="3571800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.a-PC\Desktop\OIPBT9D5X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5"/>
            <a:ext cx="3530078" cy="3528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688"/>
            <a:ext cx="2376264" cy="29523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3933056"/>
            <a:ext cx="8712968" cy="280831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45720" lvl="0" indent="0">
              <a:lnSpc>
                <a:spcPct val="12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رسانه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های جریان غیر انقلابی از فرصت شکاف احتمالی میان این نیروهای سیاسی برای کاشتن این بذر اختلاف و راهیابی نیروهای غیرانقلابی به مجلس استفاده میکنند.</a:t>
            </a:r>
          </a:p>
          <a:p>
            <a:pPr marL="45720" lvl="0" indent="0">
              <a:lnSpc>
                <a:spcPct val="12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رسانه های ضد انقلاب از </a:t>
            </a: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برجسته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کردن این اختلافات برداشت عمیق در </a:t>
            </a: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سطوح مختلف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حاکمیت وتمایل پایین مردم به مشارکت در انتخابات میکنند.</a:t>
            </a:r>
          </a:p>
          <a:p>
            <a:pPr marL="45720" lvl="0" indent="0">
              <a:lnSpc>
                <a:spcPct val="12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گیر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افتادن در باتلاق مشاجرات سیاسی، نیروهای انقلاب تنها فرصت راهیابی نیروهای غیر انقلابی را به مجلس بیشتر </a:t>
            </a:r>
            <a:r>
              <a:rPr lang="fa-I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میکند و </a:t>
            </a:r>
            <a:r>
              <a:rPr lang="fa-I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مردم را نسبت به دغدغه نیروهای انقلاب دچار تشکیک میکند.</a:t>
            </a:r>
          </a:p>
          <a:p>
            <a:pPr marL="45720" lvl="0" indent="0">
              <a:lnSpc>
                <a:spcPct val="120000"/>
              </a:lnSpc>
              <a:buClr>
                <a:srgbClr val="F14124">
                  <a:lumMod val="75000"/>
                </a:srgbClr>
              </a:buClr>
              <a:buNone/>
            </a:pPr>
            <a:endParaRPr lang="fa-IR" sz="2400" dirty="0" smtClean="0">
              <a:solidFill>
                <a:prstClr val="black">
                  <a:lumMod val="75000"/>
                  <a:lumOff val="25000"/>
                </a:prstClr>
              </a:solidFill>
              <a:cs typeface="B Titr" panose="00000700000000000000" pitchFamily="2" charset="-78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fa-IR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B Titr" panose="00000700000000000000" pitchFamily="2" charset="-78"/>
              </a:rPr>
              <a:t> </a:t>
            </a:r>
            <a:endParaRPr lang="fa-IR" sz="2400" dirty="0">
              <a:solidFill>
                <a:prstClr val="black">
                  <a:lumMod val="75000"/>
                  <a:lumOff val="25000"/>
                </a:prstClr>
              </a:solidFill>
              <a:cs typeface="B Titr" panose="00000700000000000000" pitchFamily="2" charset="-78"/>
            </a:endParaRPr>
          </a:p>
          <a:p>
            <a:pPr marL="45720" indent="0">
              <a:buNone/>
            </a:pPr>
            <a:endParaRPr lang="fa-IR" dirty="0"/>
          </a:p>
        </p:txBody>
      </p:sp>
      <p:pic>
        <p:nvPicPr>
          <p:cNvPr id="1026" name="Picture 2" descr="http://imaginepediatrics.com/wpImages/folder/1ab401ceea347eee5e71c03db9ac344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7913"/>
            <a:ext cx="2664296" cy="3024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3384376" cy="35188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3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2"/>
            <a:ext cx="52565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3933056"/>
            <a:ext cx="8928992" cy="12241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/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شکاف نسلی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، شکاف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دیگریست که باید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شود . این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اتهام که جریان انقلاب درمحاصره نیروهای فرتوت است با برجسته کردن نیروهای جوان بایستی زیر سوال برود.</a:t>
            </a:r>
            <a:endParaRPr lang="fa-I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25506" y="5301208"/>
            <a:ext cx="8928992" cy="13681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/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برجسته کردن </a:t>
            </a:r>
            <a:r>
              <a:rPr lang="fa-I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آن </a:t>
            </a:r>
            <a:r>
              <a:rPr lang="fa-I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E67C8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دسته از چهره هایی که قابلیت ارتباط موثر با جوانان دارندهم بایستی به عنوان راهبرد رسانه ای مد نظر باشد .</a:t>
            </a:r>
            <a:endParaRPr lang="fa-IR" sz="2400" b="1" dirty="0"/>
          </a:p>
        </p:txBody>
      </p:sp>
    </p:spTree>
    <p:extLst>
      <p:ext uri="{BB962C8B-B14F-4D97-AF65-F5344CB8AC3E}">
        <p14:creationId xmlns:p14="http://schemas.microsoft.com/office/powerpoint/2010/main" val="39524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49" y="260648"/>
            <a:ext cx="8136904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3200" dirty="0" smtClean="0">
                <a:cs typeface="B Titr" panose="00000700000000000000" pitchFamily="2" charset="-78"/>
              </a:rPr>
              <a:t>1.2 اعلام همراستایی با عملکردفساد ستیزانه قوه قضاییه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" y="4149080"/>
            <a:ext cx="9143999" cy="270892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نیروهای انقلابی بایستی به عنوان حامیان وپشتیبانان قوه قضاییه در فساد ستیزی و   بازوی تسهیل کننده تقنینی در ریشه کن کردن فساد برجسته شوند . </a:t>
            </a:r>
            <a:r>
              <a:rPr lang="fa-I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ف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ساد ستیزی قوه قضاییه گریبان دولت و نزدیکان رئیس جمهور را نیز گرفته است .</a:t>
            </a:r>
          </a:p>
          <a:p>
            <a:pPr marL="45720" indent="0" algn="just">
              <a:buNone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وارد شدن به رسانه های انقلابی به بازنمایی فساد ستیزانه  از نیرو های انقلابی ، دایده عمل نیروها و رسانه های نزدیک به دولت را به شدت تنگ میکند . ضریب دادن به اظهارات ضد فساد و نماهای فساد ستیزانه در لیست نیروهای انقلابی می تواند به ساخت این تصویر در ذهن مردم به شدت کمک کند.</a:t>
            </a:r>
            <a:endParaRPr lang="fa-I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6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16" y="188640"/>
            <a:ext cx="8677472" cy="12241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sz="2800" dirty="0" smtClean="0">
                <a:cs typeface="B Titr" panose="00000700000000000000" pitchFamily="2" charset="-78"/>
              </a:rPr>
              <a:t>1.3 نکوهش هر گونه کنشی که به چند لیستی شدن جریانهای انقلاب در حوزه های انتخابیه مهم بانجامد</a:t>
            </a:r>
            <a:endParaRPr lang="fa-IR" sz="28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036" y="4149080"/>
            <a:ext cx="9128963" cy="2741878"/>
          </a:xfrm>
        </p:spPr>
        <p:txBody>
          <a:bodyPr>
            <a:normAutofit/>
          </a:bodyPr>
          <a:lstStyle/>
          <a:p>
            <a:pPr marL="45720" indent="0" algn="justLow">
              <a:lnSpc>
                <a:spcPct val="120000"/>
              </a:lnSpc>
              <a:buNone/>
            </a:pPr>
            <a:r>
              <a:rPr lang="fa-I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انتقاد از زمزمه های ورود به انتخابات به صورت چند لیستی در جریان انقلاب بایستی یکی دیگر از محور های رسانه ای در خصوص انتخابات معطوف به جبهه خودی باشد .</a:t>
            </a:r>
          </a:p>
          <a:p>
            <a:pPr marL="45720" indent="0" algn="justLow">
              <a:lnSpc>
                <a:spcPct val="120000"/>
              </a:lnSpc>
              <a:buNone/>
            </a:pPr>
            <a:r>
              <a:rPr lang="fa-I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هم جریان نواصولگرایی و هم جریان پایداری به صورت مستقل در تلاشند تا در صورت عدم توافق برسر حضور در لیست مشترک به صورت مجزا دست به ارائه لیست بزنند .</a:t>
            </a:r>
          </a:p>
          <a:p>
            <a:pPr marL="45720" indent="0" algn="justLow">
              <a:lnSpc>
                <a:spcPct val="120000"/>
              </a:lnSpc>
              <a:buNone/>
            </a:pPr>
            <a:r>
              <a:rPr lang="fa-I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Zar" panose="00000400000000000000" pitchFamily="2" charset="-78"/>
              </a:rPr>
              <a:t>- هر تلاشی برای ارائه لیست مجزا باید در بایکوت خبری باشد .</a:t>
            </a:r>
          </a:p>
        </p:txBody>
      </p:sp>
      <p:pic>
        <p:nvPicPr>
          <p:cNvPr id="6148" name="Picture 4" descr="C:\Users\a.a-PC\Desktop\New folder\OIPT7JA83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048672" cy="2304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1_193314919</Template>
  <TotalTime>29</TotalTime>
  <Words>1619</Words>
  <Application>Microsoft Office PowerPoint</Application>
  <PresentationFormat>On-screen Show (4:3)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B Titr</vt:lpstr>
      <vt:lpstr>B Zar</vt:lpstr>
      <vt:lpstr>Georgia</vt:lpstr>
      <vt:lpstr>Tahoma</vt:lpstr>
      <vt:lpstr>Trebuchet MS</vt:lpstr>
      <vt:lpstr>Slipstream</vt:lpstr>
      <vt:lpstr>PowerPoint Presentation</vt:lpstr>
      <vt:lpstr> به خصوص آنکه در یکسال گذشته با توجه به التهابات اقتصادی و تنگناهای تحریمی ،خلا توانمندی ودرک سنجیده ی فضای کشور و محیط روابط بین الملل در حوزه تقنین کشور حس میشود. </vt:lpstr>
      <vt:lpstr> 1. سیاست های رسانه ای در قبال جریانهای انقلاب</vt:lpstr>
      <vt:lpstr>1.1 تعلیق شکافها و اختلافات</vt:lpstr>
      <vt:lpstr> - میان نیروهای پایداری و جریان نو اصولگرایی (قالیباف) ، نیروهای پایداری و سنتی اصولگرایی و میان نیروهای اصولگرایی و نو اصولگرایی زمینه ها و سابقه و سلیقه ، اختلاف و درگیری و کشیده شدن آن به حوزه رسانه و ضریب داده شدن به آن توسط رسانه های نزدیک به هر طیف وجود داشته و دارد. </vt:lpstr>
      <vt:lpstr>PowerPoint Presentation</vt:lpstr>
      <vt:lpstr>PowerPoint Presentation</vt:lpstr>
      <vt:lpstr>1.2 اعلام همراستایی با عملکردفساد ستیزانه قوه قضاییه</vt:lpstr>
      <vt:lpstr>1.3 نکوهش هر گونه کنشی که به چند لیستی شدن جریانهای انقلاب در حوزه های انتخابیه مهم بانجامد</vt:lpstr>
      <vt:lpstr>PowerPoint Presentation</vt:lpstr>
      <vt:lpstr>1.4برجسته کردن سوابق خدمات جریان انقلاب </vt:lpstr>
      <vt:lpstr>1.5 غیریت سازی اشکار با وضع موجود و مسببین ان</vt:lpstr>
      <vt:lpstr>1.6مواجهه و رقابت در زمینه اقتصادی ونه سیاسی ، سیاست خارجی،اجتماعع و فرهنگی</vt:lpstr>
      <vt:lpstr>PowerPoint Presentation</vt:lpstr>
      <vt:lpstr>عدم مصادره سردار رشید اسلام شهید سپهبد قاسم سلیمانی</vt:lpstr>
      <vt:lpstr> 2 . سیاست های رسانه ای در قبال جریانهای غیر انقلابی</vt:lpstr>
      <vt:lpstr>2.1  بازنمایی اختلافات و عمقش شکافها</vt:lpstr>
      <vt:lpstr>2.2 این همانی دولت و اصلاح طلبان و تعمیم کارنامه دولت به اصلاح طلبان</vt:lpstr>
      <vt:lpstr>PowerPoint Presentation</vt:lpstr>
      <vt:lpstr>2.3 بازخوانی کارنامه لیست امید</vt:lpstr>
      <vt:lpstr>2.4  تاکید بر حاکم بودن روابط مالی و منفعتی در تهیه لیست غیرانقلابی </vt:lpstr>
      <vt:lpstr>PowerPoint Presentation</vt:lpstr>
      <vt:lpstr>ضد انقلاب (دشمن)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2020-02-16T07:21:14Z</dcterms:created>
  <dcterms:modified xsi:type="dcterms:W3CDTF">2020-02-16T07:50:26Z</dcterms:modified>
</cp:coreProperties>
</file>