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9"/>
  </p:notesMasterIdLst>
  <p:sldIdLst>
    <p:sldId id="256" r:id="rId2"/>
    <p:sldId id="417" r:id="rId3"/>
    <p:sldId id="305" r:id="rId4"/>
    <p:sldId id="307" r:id="rId5"/>
    <p:sldId id="316" r:id="rId6"/>
    <p:sldId id="283" r:id="rId7"/>
    <p:sldId id="284" r:id="rId8"/>
    <p:sldId id="285" r:id="rId9"/>
    <p:sldId id="286" r:id="rId10"/>
    <p:sldId id="275" r:id="rId11"/>
    <p:sldId id="278" r:id="rId12"/>
    <p:sldId id="287" r:id="rId13"/>
    <p:sldId id="288" r:id="rId14"/>
    <p:sldId id="289" r:id="rId15"/>
    <p:sldId id="263" r:id="rId16"/>
    <p:sldId id="258" r:id="rId17"/>
    <p:sldId id="259" r:id="rId18"/>
    <p:sldId id="277" r:id="rId19"/>
    <p:sldId id="280" r:id="rId20"/>
    <p:sldId id="260" r:id="rId21"/>
    <p:sldId id="261" r:id="rId22"/>
    <p:sldId id="262" r:id="rId23"/>
    <p:sldId id="281" r:id="rId24"/>
    <p:sldId id="282" r:id="rId25"/>
    <p:sldId id="272" r:id="rId26"/>
    <p:sldId id="290" r:id="rId27"/>
    <p:sldId id="264" r:id="rId28"/>
    <p:sldId id="291" r:id="rId29"/>
    <p:sldId id="292" r:id="rId30"/>
    <p:sldId id="266" r:id="rId31"/>
    <p:sldId id="267" r:id="rId32"/>
    <p:sldId id="395" r:id="rId33"/>
    <p:sldId id="347" r:id="rId34"/>
    <p:sldId id="293" r:id="rId35"/>
    <p:sldId id="270" r:id="rId36"/>
    <p:sldId id="396" r:id="rId37"/>
    <p:sldId id="294" r:id="rId38"/>
    <p:sldId id="271" r:id="rId39"/>
    <p:sldId id="273" r:id="rId40"/>
    <p:sldId id="274" r:id="rId41"/>
    <p:sldId id="295" r:id="rId42"/>
    <p:sldId id="301" r:id="rId43"/>
    <p:sldId id="302" r:id="rId44"/>
    <p:sldId id="303" r:id="rId45"/>
    <p:sldId id="304" r:id="rId46"/>
    <p:sldId id="300" r:id="rId47"/>
    <p:sldId id="296" r:id="rId48"/>
    <p:sldId id="297" r:id="rId49"/>
    <p:sldId id="298" r:id="rId50"/>
    <p:sldId id="299" r:id="rId51"/>
    <p:sldId id="308" r:id="rId52"/>
    <p:sldId id="309" r:id="rId53"/>
    <p:sldId id="310" r:id="rId54"/>
    <p:sldId id="313" r:id="rId55"/>
    <p:sldId id="312" r:id="rId56"/>
    <p:sldId id="314" r:id="rId57"/>
    <p:sldId id="388" r:id="rId58"/>
    <p:sldId id="392" r:id="rId59"/>
    <p:sldId id="393" r:id="rId60"/>
    <p:sldId id="394" r:id="rId61"/>
    <p:sldId id="397" r:id="rId62"/>
    <p:sldId id="398" r:id="rId63"/>
    <p:sldId id="399" r:id="rId64"/>
    <p:sldId id="318" r:id="rId65"/>
    <p:sldId id="412" r:id="rId66"/>
    <p:sldId id="413" r:id="rId67"/>
    <p:sldId id="334" r:id="rId68"/>
    <p:sldId id="319" r:id="rId69"/>
    <p:sldId id="320" r:id="rId70"/>
    <p:sldId id="322" r:id="rId71"/>
    <p:sldId id="323" r:id="rId72"/>
    <p:sldId id="328" r:id="rId73"/>
    <p:sldId id="329" r:id="rId74"/>
    <p:sldId id="326" r:id="rId75"/>
    <p:sldId id="327" r:id="rId76"/>
    <p:sldId id="324" r:id="rId77"/>
    <p:sldId id="325" r:id="rId7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56" autoAdjust="0"/>
    <p:restoredTop sz="94660"/>
  </p:normalViewPr>
  <p:slideViewPr>
    <p:cSldViewPr>
      <p:cViewPr varScale="1">
        <p:scale>
          <a:sx n="86" d="100"/>
          <a:sy n="86" d="100"/>
        </p:scale>
        <p:origin x="1512" y="11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E362827-F1A3-488C-AA2A-9DB26E435B26}" type="datetimeFigureOut">
              <a:rPr lang="en-US" smtClean="0"/>
              <a:t>1/25/2020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B5CA719-1BFF-4D13-9DCB-0CF885712DEE}" type="slidenum">
              <a:rPr lang="en-US" smtClean="0"/>
              <a:t>‹#›</a:t>
            </a:fld>
            <a:endParaRPr lang="en-US"/>
          </a:p>
        </p:txBody>
      </p:sp>
    </p:spTree>
    <p:extLst>
      <p:ext uri="{BB962C8B-B14F-4D97-AF65-F5344CB8AC3E}">
        <p14:creationId xmlns:p14="http://schemas.microsoft.com/office/powerpoint/2010/main" val="2344682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B5CA719-1BFF-4D13-9DCB-0CF885712DEE}" type="slidenum">
              <a:rPr lang="en-US" smtClean="0"/>
              <a:t>48</a:t>
            </a:fld>
            <a:endParaRPr lang="en-US"/>
          </a:p>
        </p:txBody>
      </p:sp>
    </p:spTree>
    <p:extLst>
      <p:ext uri="{BB962C8B-B14F-4D97-AF65-F5344CB8AC3E}">
        <p14:creationId xmlns:p14="http://schemas.microsoft.com/office/powerpoint/2010/main" val="42616076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1/25/2020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1/25/2020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1/25/2020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1/25/2020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1/25/2020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hyperlink" Target="https://plink.ir/94qz7" TargetMode="External"/><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6.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8.png"/><Relationship Id="rId4" Type="http://schemas.openxmlformats.org/officeDocument/2006/relationships/hyperlink" Target="https://plink.ir/8Her8"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plink.ir/x8UrB" TargetMode="External"/><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hyperlink" Target="https://plink.ir/2sIO2"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hyperlink" Target="https://plink.ir/8Her8"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plink.ir/G5nuc" TargetMode="External"/><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plink.ir/7FLlA" TargetMode="External"/><Relationship Id="rId2" Type="http://schemas.openxmlformats.org/officeDocument/2006/relationships/image" Target="../media/image37.jp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0.png"/><Relationship Id="rId4" Type="http://schemas.openxmlformats.org/officeDocument/2006/relationships/hyperlink" Target="https://plink.ir/rP1Fo"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s://plink.ir/jxMZ9" TargetMode="External"/><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s://plink.ir/o0ZIs" TargetMode="External"/><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4.png"/><Relationship Id="rId4" Type="http://schemas.openxmlformats.org/officeDocument/2006/relationships/image" Target="../media/image43.png"/></Relationships>
</file>

<file path=ppt/slides/_rels/slide32.xml.rels><?xml version="1.0" encoding="UTF-8" standalone="yes"?>
<Relationships xmlns="http://schemas.openxmlformats.org/package/2006/relationships"><Relationship Id="rId3" Type="http://schemas.openxmlformats.org/officeDocument/2006/relationships/hyperlink" Target="http://www.hamshahrionline.ir/details/53429" TargetMode="External"/><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plink.ir/cRVws" TargetMode="External"/><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3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35.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s://plink.ir/oeP2I" TargetMode="External"/><Relationship Id="rId2" Type="http://schemas.openxmlformats.org/officeDocument/2006/relationships/image" Target="../media/image50.jp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51.png"/></Relationships>
</file>

<file path=ppt/slides/_rels/slide3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39.xml.rels><?xml version="1.0" encoding="UTF-8" standalone="yes"?>
<Relationships xmlns="http://schemas.openxmlformats.org/package/2006/relationships"><Relationship Id="rId3" Type="http://schemas.openxmlformats.org/officeDocument/2006/relationships/hyperlink" Target="https://plink.ir/bJv9W" TargetMode="External"/><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hyperlink" Target="https://plink.ir/OW396"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4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43.xml.rels><?xml version="1.0" encoding="UTF-8" standalone="yes"?>
<Relationships xmlns="http://schemas.openxmlformats.org/package/2006/relationships"><Relationship Id="rId3" Type="http://schemas.openxmlformats.org/officeDocument/2006/relationships/hyperlink" Target="https://plink.ir/F1BAe" TargetMode="External"/><Relationship Id="rId2" Type="http://schemas.openxmlformats.org/officeDocument/2006/relationships/image" Target="../media/image56.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hyperlink" Target="https://plink.ir/gPE1x"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63.jpeg"/><Relationship Id="rId4" Type="http://schemas.openxmlformats.org/officeDocument/2006/relationships/image" Target="../media/image62.jpeg"/></Relationships>
</file>

<file path=ppt/slides/_rels/slide4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https://plink.ir/FfAiU" TargetMode="External"/><Relationship Id="rId2" Type="http://schemas.openxmlformats.org/officeDocument/2006/relationships/image" Target="../media/image66.png"/><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51.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53.xml.rels><?xml version="1.0" encoding="UTF-8" standalone="yes"?>
<Relationships xmlns="http://schemas.openxmlformats.org/package/2006/relationships"><Relationship Id="rId3" Type="http://schemas.openxmlformats.org/officeDocument/2006/relationships/image" Target="../media/image72.png"/><Relationship Id="rId7" Type="http://schemas.openxmlformats.org/officeDocument/2006/relationships/image" Target="../media/image71.pn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hyperlink" Target="https://plink.ir/b2d9b" TargetMode="External"/><Relationship Id="rId4" Type="http://schemas.openxmlformats.org/officeDocument/2006/relationships/image" Target="../media/image73.png"/></Relationships>
</file>

<file path=ppt/slides/_rels/slide5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71.png"/><Relationship Id="rId4" Type="http://schemas.openxmlformats.org/officeDocument/2006/relationships/image" Target="../media/image76.png"/></Relationships>
</file>

<file path=ppt/slides/_rels/slide5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5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hyperlink" Target="https://plink.ir/YacHz" TargetMode="External"/><Relationship Id="rId4" Type="http://schemas.openxmlformats.org/officeDocument/2006/relationships/image" Target="../media/image80.png"/></Relationships>
</file>

<file path=ppt/slides/_rels/slide5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hyperlink" Target="https://plink.ir/hJ2Dw" TargetMode="External"/><Relationship Id="rId5" Type="http://schemas.openxmlformats.org/officeDocument/2006/relationships/image" Target="../media/image83.png"/><Relationship Id="rId4" Type="http://schemas.openxmlformats.org/officeDocument/2006/relationships/image" Target="../media/image82.png"/></Relationships>
</file>

<file path=ppt/slides/_rels/slide5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hyperlink" Target="https://plink.ir/TCEc1"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0.jpeg"/><Relationship Id="rId4" Type="http://schemas.openxmlformats.org/officeDocument/2006/relationships/image" Target="../media/image9.jpeg"/></Relationships>
</file>

<file path=ppt/slides/_rels/slide6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hyperlink" Target="https://plink.ir/TCEc1" TargetMode="External"/><Relationship Id="rId4" Type="http://schemas.openxmlformats.org/officeDocument/2006/relationships/image" Target="../media/image86.png"/></Relationships>
</file>

<file path=ppt/slides/_rels/slide6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89.jpeg"/><Relationship Id="rId4" Type="http://schemas.openxmlformats.org/officeDocument/2006/relationships/image" Target="../media/image88.jpeg"/></Relationships>
</file>

<file path=ppt/slides/_rels/slide62.xml.rels><?xml version="1.0" encoding="UTF-8" standalone="yes"?>
<Relationships xmlns="http://schemas.openxmlformats.org/package/2006/relationships"><Relationship Id="rId8" Type="http://schemas.openxmlformats.org/officeDocument/2006/relationships/hyperlink" Target="https://plink.ir/5jdxE" TargetMode="External"/><Relationship Id="rId3" Type="http://schemas.openxmlformats.org/officeDocument/2006/relationships/image" Target="../media/image90.png"/><Relationship Id="rId7" Type="http://schemas.openxmlformats.org/officeDocument/2006/relationships/image" Target="../media/image93.pn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hyperlink" Target="https://plink.ir/eSGOL" TargetMode="External"/><Relationship Id="rId5" Type="http://schemas.openxmlformats.org/officeDocument/2006/relationships/image" Target="../media/image92.png"/><Relationship Id="rId4" Type="http://schemas.openxmlformats.org/officeDocument/2006/relationships/image" Target="../media/image91.png"/></Relationships>
</file>

<file path=ppt/slides/_rels/slide6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94.jpeg"/></Relationships>
</file>

<file path=ppt/slides/_rels/slide64.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97.png"/><Relationship Id="rId4" Type="http://schemas.openxmlformats.org/officeDocument/2006/relationships/hyperlink" Target="https://plink.ir/rjcJ9" TargetMode="External"/></Relationships>
</file>

<file path=ppt/slides/_rels/slide6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hyperlink" Target="https://plink.ir/APaQO" TargetMode="External"/><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100.gif"/><Relationship Id="rId4" Type="http://schemas.openxmlformats.org/officeDocument/2006/relationships/image" Target="../media/image99.png"/></Relationships>
</file>

<file path=ppt/slides/_rels/slide68.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103.jpeg"/><Relationship Id="rId4" Type="http://schemas.openxmlformats.org/officeDocument/2006/relationships/image" Target="../media/image102.png"/></Relationships>
</file>

<file path=ppt/slides/_rels/slide69.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107.jpeg"/><Relationship Id="rId4" Type="http://schemas.openxmlformats.org/officeDocument/2006/relationships/image" Target="../media/image106.png"/></Relationships>
</file>

<file path=ppt/slides/_rels/slide71.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111.jpeg"/><Relationship Id="rId4" Type="http://schemas.openxmlformats.org/officeDocument/2006/relationships/image" Target="../media/image110.png"/></Relationships>
</file>

<file path=ppt/slides/_rels/slide73.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115.png"/><Relationship Id="rId4" Type="http://schemas.openxmlformats.org/officeDocument/2006/relationships/image" Target="../media/image114.jpeg"/></Relationships>
</file>

<file path=ppt/slides/_rels/slide75.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119.jpeg"/><Relationship Id="rId4" Type="http://schemas.openxmlformats.org/officeDocument/2006/relationships/image" Target="../media/image118.png"/></Relationships>
</file>

<file path=ppt/slides/_rels/slide77.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www.sciencenews/" TargetMode="External"/><Relationship Id="rId2" Type="http://schemas.openxmlformats.org/officeDocument/2006/relationships/image" Target="../media/image13.jp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hyperlink" Target="https://plink.ir/CnoyO"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C:\Users\fa\Desktop\pp-wh.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2" y="-29980"/>
            <a:ext cx="9182101"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609600" y="0"/>
            <a:ext cx="7772400" cy="1600200"/>
          </a:xfrm>
        </p:spPr>
        <p:txBody>
          <a:bodyPr/>
          <a:lstStyle/>
          <a:p>
            <a:r>
              <a:rPr lang="fa-IR" dirty="0" smtClean="0">
                <a:solidFill>
                  <a:srgbClr val="002060"/>
                </a:solidFill>
                <a:cs typeface="B Esfehan" panose="00000700000000000000" pitchFamily="2" charset="-78"/>
              </a:rPr>
              <a:t>بسم الله الرحمن الرحیم</a:t>
            </a:r>
            <a:endParaRPr lang="en-US" dirty="0">
              <a:solidFill>
                <a:srgbClr val="002060"/>
              </a:solidFill>
              <a:cs typeface="B Esfehan" panose="00000700000000000000" pitchFamily="2" charset="-78"/>
            </a:endParaRPr>
          </a:p>
        </p:txBody>
      </p:sp>
      <p:sp>
        <p:nvSpPr>
          <p:cNvPr id="3" name="Subtitle 2"/>
          <p:cNvSpPr>
            <a:spLocks noGrp="1"/>
          </p:cNvSpPr>
          <p:nvPr>
            <p:ph type="subTitle" idx="1"/>
          </p:nvPr>
        </p:nvSpPr>
        <p:spPr/>
        <p:txBody>
          <a:bodyPr/>
          <a:lstStyle/>
          <a:p>
            <a:endParaRPr lang="en-US"/>
          </a:p>
        </p:txBody>
      </p:sp>
      <p:pic>
        <p:nvPicPr>
          <p:cNvPr id="32774" name="Picture 6" descr="https://hawzah.net/Image/goharenab/photo_2017-08-28_07-25-25.jpg"/>
          <p:cNvPicPr>
            <a:picLocks noChangeAspect="1" noChangeArrowheads="1"/>
          </p:cNvPicPr>
          <p:nvPr/>
        </p:nvPicPr>
        <p:blipFill rotWithShape="1">
          <a:blip r:embed="rId3">
            <a:extLst>
              <a:ext uri="{28A0092B-C50C-407E-A947-70E740481C1C}">
                <a14:useLocalDpi xmlns:a14="http://schemas.microsoft.com/office/drawing/2010/main" val="0"/>
              </a:ext>
            </a:extLst>
          </a:blip>
          <a:srcRect b="8772"/>
          <a:stretch/>
        </p:blipFill>
        <p:spPr bwMode="auto">
          <a:xfrm>
            <a:off x="533399" y="1828800"/>
            <a:ext cx="8001001" cy="43434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733800" y="6172200"/>
            <a:ext cx="1600200" cy="45719"/>
          </a:xfrm>
          <a:prstGeom prst="rect">
            <a:avLst/>
          </a:prstGeom>
          <a:ln>
            <a:solidFill>
              <a:schemeClr val="bg1"/>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81295" y="5857566"/>
            <a:ext cx="1029009" cy="880444"/>
          </a:xfrm>
          <a:prstGeom prst="rect">
            <a:avLst/>
          </a:prstGeom>
        </p:spPr>
      </p:pic>
    </p:spTree>
    <p:extLst>
      <p:ext uri="{BB962C8B-B14F-4D97-AF65-F5344CB8AC3E}">
        <p14:creationId xmlns:p14="http://schemas.microsoft.com/office/powerpoint/2010/main" val="64034760"/>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2774"/>
                                        </p:tgtEl>
                                        <p:attrNameLst>
                                          <p:attrName>style.visibility</p:attrName>
                                        </p:attrNameLst>
                                      </p:cBhvr>
                                      <p:to>
                                        <p:strVal val="visible"/>
                                      </p:to>
                                    </p:set>
                                    <p:animEffect transition="in" filter="barn(inVertical)">
                                      <p:cBhvr>
                                        <p:cTn id="14" dur="500"/>
                                        <p:tgtEl>
                                          <p:spTgt spid="327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C:\Users\fa\Desktop\thWSCF1BHZ.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52400"/>
            <a:ext cx="9524999" cy="73152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350838"/>
            <a:ext cx="8229600" cy="715962"/>
          </a:xfrm>
        </p:spPr>
        <p:txBody>
          <a:bodyPr>
            <a:normAutofit fontScale="90000"/>
          </a:bodyPr>
          <a:lstStyle/>
          <a:p>
            <a:pPr rtl="1"/>
            <a:r>
              <a:rPr lang="fa-IR" dirty="0" smtClean="0">
                <a:cs typeface="B Badr" panose="00000400000000000000" pitchFamily="2" charset="-78"/>
              </a:rPr>
              <a:t>وضعیت جهانی نرخ قتل توسط اسلحه گرم</a:t>
            </a:r>
            <a:br>
              <a:rPr lang="fa-IR" dirty="0" smtClean="0">
                <a:cs typeface="B Badr" panose="00000400000000000000" pitchFamily="2" charset="-78"/>
              </a:rPr>
            </a:br>
            <a:r>
              <a:rPr lang="fa-IR" sz="2700" dirty="0" smtClean="0">
                <a:cs typeface="B Badr" panose="00000400000000000000" pitchFamily="2" charset="-78"/>
              </a:rPr>
              <a:t>منبع:سایت جهانی </a:t>
            </a:r>
            <a:r>
              <a:rPr lang="en-US" sz="2700" dirty="0" err="1" smtClean="0">
                <a:cs typeface="B Badr" panose="00000400000000000000" pitchFamily="2" charset="-78"/>
              </a:rPr>
              <a:t>healthdata</a:t>
            </a:r>
            <a:r>
              <a:rPr lang="fa-IR" sz="2700" dirty="0" smtClean="0">
                <a:cs typeface="B Badr" panose="00000400000000000000" pitchFamily="2" charset="-78"/>
              </a:rPr>
              <a:t>  </a:t>
            </a:r>
            <a:r>
              <a:rPr lang="en-US" sz="2700" dirty="0" smtClean="0">
                <a:cs typeface="B Badr" panose="00000400000000000000" pitchFamily="2" charset="-78"/>
                <a:hlinkClick r:id="rId3"/>
              </a:rPr>
              <a:t>https://plink.ir/94qz7</a:t>
            </a:r>
            <a:r>
              <a:rPr lang="fa-IR" sz="2700" dirty="0" smtClean="0">
                <a:cs typeface="B Badr" panose="00000400000000000000" pitchFamily="2" charset="-78"/>
              </a:rPr>
              <a:t/>
            </a:r>
            <a:br>
              <a:rPr lang="fa-IR" sz="2700" dirty="0" smtClean="0">
                <a:cs typeface="B Badr" panose="00000400000000000000" pitchFamily="2" charset="-78"/>
              </a:rPr>
            </a:br>
            <a:endParaRPr lang="en-US" sz="2700" dirty="0">
              <a:cs typeface="B Badr" panose="00000400000000000000" pitchFamily="2" charset="-78"/>
            </a:endParaRPr>
          </a:p>
        </p:txBody>
      </p:sp>
      <p:sp>
        <p:nvSpPr>
          <p:cNvPr id="3" name="Content Placeholder 2"/>
          <p:cNvSpPr>
            <a:spLocks noGrp="1"/>
          </p:cNvSpPr>
          <p:nvPr>
            <p:ph idx="1"/>
          </p:nvPr>
        </p:nvSpPr>
        <p:spPr/>
        <p:txBody>
          <a:bodyPr/>
          <a:lstStyle/>
          <a:p>
            <a:endParaRPr lang="en-US"/>
          </a:p>
        </p:txBody>
      </p:sp>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295400"/>
            <a:ext cx="9144000" cy="56016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58014" y="5638800"/>
            <a:ext cx="1258277" cy="12582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81295" y="5857566"/>
            <a:ext cx="1029009" cy="880444"/>
          </a:xfrm>
          <a:prstGeom prst="rect">
            <a:avLst/>
          </a:prstGeom>
        </p:spPr>
      </p:pic>
    </p:spTree>
    <p:extLst>
      <p:ext uri="{BB962C8B-B14F-4D97-AF65-F5344CB8AC3E}">
        <p14:creationId xmlns:p14="http://schemas.microsoft.com/office/powerpoint/2010/main" val="226936243"/>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nodeType="clickEffect">
                                  <p:stCondLst>
                                    <p:cond delay="0"/>
                                  </p:stCondLst>
                                  <p:childTnLst>
                                    <p:set>
                                      <p:cBhvr>
                                        <p:cTn id="24" dur="1" fill="hold">
                                          <p:stCondLst>
                                            <p:cond delay="0"/>
                                          </p:stCondLst>
                                        </p:cTn>
                                        <p:tgtEl>
                                          <p:spTgt spid="6146"/>
                                        </p:tgtEl>
                                        <p:attrNameLst>
                                          <p:attrName>style.visibility</p:attrName>
                                        </p:attrNameLst>
                                      </p:cBhvr>
                                      <p:to>
                                        <p:strVal val="visible"/>
                                      </p:to>
                                    </p:set>
                                    <p:animEffect transition="in" filter="wheel(1)">
                                      <p:cBhvr>
                                        <p:cTn id="25" dur="20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C:\Users\fa\Desktop\thWSCF1BHZ.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2400"/>
            <a:ext cx="9143999" cy="70104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152400"/>
            <a:ext cx="8229600" cy="914400"/>
          </a:xfrm>
        </p:spPr>
        <p:txBody>
          <a:bodyPr>
            <a:noAutofit/>
          </a:bodyPr>
          <a:lstStyle/>
          <a:p>
            <a:pPr rtl="1"/>
            <a:r>
              <a:rPr lang="fa-IR" sz="3200" dirty="0" smtClean="0">
                <a:cs typeface="B Titr" panose="00000700000000000000" pitchFamily="2" charset="-78"/>
              </a:rPr>
              <a:t>بیشترین قتل با سلاح گرم به نسبت جمعیت</a:t>
            </a:r>
            <a:br>
              <a:rPr lang="fa-IR" sz="3200" dirty="0" smtClean="0">
                <a:cs typeface="B Titr" panose="00000700000000000000" pitchFamily="2" charset="-78"/>
              </a:rPr>
            </a:br>
            <a:r>
              <a:rPr lang="fa-IR" sz="3200" dirty="0" smtClean="0">
                <a:cs typeface="B Titr" panose="00000700000000000000" pitchFamily="2" charset="-78"/>
              </a:rPr>
              <a:t>آمریکا دوازدهمین کشور</a:t>
            </a:r>
            <a:endParaRPr lang="en-US" sz="3200" dirty="0">
              <a:cs typeface="B Titr" panose="00000700000000000000" pitchFamily="2" charset="-78"/>
            </a:endParaRPr>
          </a:p>
        </p:txBody>
      </p:sp>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455648"/>
            <a:ext cx="5486400" cy="51737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le 1"/>
          <p:cNvSpPr txBox="1">
            <a:spLocks/>
          </p:cNvSpPr>
          <p:nvPr/>
        </p:nvSpPr>
        <p:spPr>
          <a:xfrm>
            <a:off x="6116782" y="1424529"/>
            <a:ext cx="2874818" cy="4714009"/>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rtl="1"/>
            <a:r>
              <a:rPr lang="fa-IR" sz="2400" dirty="0" smtClean="0"/>
              <a:t>منبع: سایت </a:t>
            </a:r>
            <a:r>
              <a:rPr lang="en-US" sz="2400" dirty="0" smtClean="0"/>
              <a:t>wired</a:t>
            </a:r>
            <a:r>
              <a:rPr lang="fa-IR" sz="2400" dirty="0" smtClean="0"/>
              <a:t> 2018</a:t>
            </a:r>
          </a:p>
          <a:p>
            <a:pPr rtl="1"/>
            <a:r>
              <a:rPr lang="en-US" sz="2400" dirty="0" smtClean="0">
                <a:hlinkClick r:id="rId4"/>
              </a:rPr>
              <a:t>https://plink.ir/8Her8</a:t>
            </a:r>
            <a:endParaRPr lang="fa-IR" sz="2400" dirty="0" smtClean="0"/>
          </a:p>
          <a:p>
            <a:pPr rtl="1"/>
            <a:endParaRPr lang="fa-IR" sz="2400" dirty="0" smtClean="0"/>
          </a:p>
          <a:p>
            <a:pPr rtl="1"/>
            <a:endParaRPr lang="en-US" sz="2400" dirty="0"/>
          </a:p>
        </p:txBody>
      </p:sp>
      <p:pic>
        <p:nvPicPr>
          <p:cNvPr id="6"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31082" y="4495800"/>
            <a:ext cx="1419225" cy="1419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62591" y="5752673"/>
            <a:ext cx="1029009" cy="880444"/>
          </a:xfrm>
          <a:prstGeom prst="rect">
            <a:avLst/>
          </a:prstGeom>
        </p:spPr>
      </p:pic>
    </p:spTree>
    <p:extLst>
      <p:ext uri="{BB962C8B-B14F-4D97-AF65-F5344CB8AC3E}">
        <p14:creationId xmlns:p14="http://schemas.microsoft.com/office/powerpoint/2010/main" val="1233070636"/>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randombar(horizontal)">
                                      <p:cBhvr>
                                        <p:cTn id="25" dur="5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 calcmode="lin" valueType="num">
                                      <p:cBhvr>
                                        <p:cTn id="30" dur="500" fill="hold"/>
                                        <p:tgtEl>
                                          <p:spTgt spid="5"/>
                                        </p:tgtEl>
                                        <p:attrNameLst>
                                          <p:attrName>ppt_w</p:attrName>
                                        </p:attrNameLst>
                                      </p:cBhvr>
                                      <p:tavLst>
                                        <p:tav tm="0">
                                          <p:val>
                                            <p:fltVal val="0"/>
                                          </p:val>
                                        </p:tav>
                                        <p:tav tm="100000">
                                          <p:val>
                                            <p:strVal val="#ppt_w"/>
                                          </p:val>
                                        </p:tav>
                                      </p:tavLst>
                                    </p:anim>
                                    <p:anim calcmode="lin" valueType="num">
                                      <p:cBhvr>
                                        <p:cTn id="31" dur="500" fill="hold"/>
                                        <p:tgtEl>
                                          <p:spTgt spid="5"/>
                                        </p:tgtEl>
                                        <p:attrNameLst>
                                          <p:attrName>ppt_h</p:attrName>
                                        </p:attrNameLst>
                                      </p:cBhvr>
                                      <p:tavLst>
                                        <p:tav tm="0">
                                          <p:val>
                                            <p:fltVal val="0"/>
                                          </p:val>
                                        </p:tav>
                                        <p:tav tm="100000">
                                          <p:val>
                                            <p:strVal val="#ppt_h"/>
                                          </p:val>
                                        </p:tav>
                                      </p:tavLst>
                                    </p:anim>
                                    <p:animEffect transition="in" filter="fade">
                                      <p:cBhvr>
                                        <p:cTn id="3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C:\Users\fa\Desktop\thWSCF1BHZ.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3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Autofit/>
          </a:bodyPr>
          <a:lstStyle/>
          <a:p>
            <a:r>
              <a:rPr lang="fa-IR" sz="3600" dirty="0" smtClean="0">
                <a:cs typeface="B Titr" panose="00000700000000000000" pitchFamily="2" charset="-78"/>
              </a:rPr>
              <a:t>6 کشوری که نیمی از قتل با سلاح گرم در دنیا مربوط به آن هاست</a:t>
            </a:r>
            <a:endParaRPr lang="en-US" sz="3600" dirty="0">
              <a:cs typeface="B Titr" panose="00000700000000000000" pitchFamily="2" charset="-78"/>
            </a:endParaRPr>
          </a:p>
        </p:txBody>
      </p:sp>
      <p:sp>
        <p:nvSpPr>
          <p:cNvPr id="3" name="Content Placeholder 2"/>
          <p:cNvSpPr>
            <a:spLocks noGrp="1"/>
          </p:cNvSpPr>
          <p:nvPr>
            <p:ph idx="1"/>
          </p:nvPr>
        </p:nvSpPr>
        <p:spPr>
          <a:xfrm>
            <a:off x="5801507" y="1524000"/>
            <a:ext cx="3200400" cy="4525963"/>
          </a:xfrm>
        </p:spPr>
        <p:txBody>
          <a:bodyPr/>
          <a:lstStyle/>
          <a:p>
            <a:pPr algn="r" rtl="1"/>
            <a:r>
              <a:rPr lang="fa-IR" dirty="0" smtClean="0">
                <a:cs typeface="B Badr" panose="00000400000000000000" pitchFamily="2" charset="-78"/>
              </a:rPr>
              <a:t>منبع:</a:t>
            </a:r>
            <a:r>
              <a:rPr lang="en-US" dirty="0" smtClean="0">
                <a:cs typeface="B Badr" panose="00000400000000000000" pitchFamily="2" charset="-78"/>
              </a:rPr>
              <a:t> </a:t>
            </a:r>
            <a:r>
              <a:rPr lang="fa-IR" dirty="0" smtClean="0">
                <a:cs typeface="B Badr" panose="00000400000000000000" pitchFamily="2" charset="-78"/>
              </a:rPr>
              <a:t>سایت </a:t>
            </a:r>
            <a:r>
              <a:rPr lang="en-US" dirty="0" err="1" smtClean="0">
                <a:cs typeface="B Badr" panose="00000400000000000000" pitchFamily="2" charset="-78"/>
              </a:rPr>
              <a:t>vox</a:t>
            </a:r>
            <a:endParaRPr lang="en-US" dirty="0">
              <a:cs typeface="B Badr" panose="00000400000000000000" pitchFamily="2" charset="-78"/>
            </a:endParaRPr>
          </a:p>
          <a:p>
            <a:pPr algn="r" rtl="1"/>
            <a:r>
              <a:rPr lang="en-US" dirty="0">
                <a:cs typeface="B Badr" panose="00000400000000000000" pitchFamily="2" charset="-78"/>
                <a:hlinkClick r:id="rId3"/>
              </a:rPr>
              <a:t>https://</a:t>
            </a:r>
            <a:r>
              <a:rPr lang="en-US" dirty="0" smtClean="0">
                <a:cs typeface="B Badr" panose="00000400000000000000" pitchFamily="2" charset="-78"/>
                <a:hlinkClick r:id="rId3"/>
              </a:rPr>
              <a:t>plink.ir/x8UrB</a:t>
            </a:r>
            <a:endParaRPr lang="fa-IR" dirty="0" smtClean="0">
              <a:cs typeface="B Badr" panose="00000400000000000000" pitchFamily="2" charset="-78"/>
            </a:endParaRPr>
          </a:p>
          <a:p>
            <a:pPr algn="r" rtl="1"/>
            <a:endParaRPr lang="en-US" dirty="0">
              <a:cs typeface="B Badr" panose="00000400000000000000" pitchFamily="2" charset="-78"/>
            </a:endParaRPr>
          </a:p>
        </p:txBody>
      </p:sp>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799" y="1524000"/>
            <a:ext cx="5496707" cy="5121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53199" y="3810000"/>
            <a:ext cx="1419225" cy="1419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32385853"/>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randombar(horizontal)">
                                      <p:cBhvr>
                                        <p:cTn id="25" dur="5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grpId="0" nodeType="clickEffect">
                                  <p:stCondLst>
                                    <p:cond delay="0"/>
                                  </p:stCondLst>
                                  <p:childTnLst>
                                    <p:set>
                                      <p:cBhvr>
                                        <p:cTn id="29" dur="1" fill="hold">
                                          <p:stCondLst>
                                            <p:cond delay="0"/>
                                          </p:stCondLst>
                                        </p:cTn>
                                        <p:tgtEl>
                                          <p:spTgt spid="3">
                                            <p:txEl>
                                              <p:pRg st="0" end="0"/>
                                            </p:txEl>
                                          </p:spTgt>
                                        </p:tgtEl>
                                        <p:attrNameLst>
                                          <p:attrName>style.visibility</p:attrName>
                                        </p:attrNameLst>
                                      </p:cBhvr>
                                      <p:to>
                                        <p:strVal val="visible"/>
                                      </p:to>
                                    </p:set>
                                    <p:anim calcmode="lin" valueType="num">
                                      <p:cBhvr>
                                        <p:cTn id="30"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31"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32" dur="500"/>
                                        <p:tgtEl>
                                          <p:spTgt spid="3">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3">
                                            <p:txEl>
                                              <p:pRg st="1" end="1"/>
                                            </p:txEl>
                                          </p:spTgt>
                                        </p:tgtEl>
                                        <p:attrNameLst>
                                          <p:attrName>style.visibility</p:attrName>
                                        </p:attrNameLst>
                                      </p:cBhvr>
                                      <p:to>
                                        <p:strVal val="visible"/>
                                      </p:to>
                                    </p:set>
                                    <p:anim calcmode="lin" valueType="num">
                                      <p:cBhvr>
                                        <p:cTn id="37"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38"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39"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C:\Users\fa\Desktop\thWSCF1BHZ.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0"/>
            <a:ext cx="9372599"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28600" y="-152400"/>
            <a:ext cx="8915400" cy="838200"/>
          </a:xfrm>
        </p:spPr>
        <p:txBody>
          <a:bodyPr>
            <a:noAutofit/>
          </a:bodyPr>
          <a:lstStyle/>
          <a:p>
            <a:pPr rtl="1"/>
            <a:r>
              <a:rPr lang="fa-IR" sz="2800" dirty="0" smtClean="0">
                <a:cs typeface="B Titr" panose="00000700000000000000" pitchFamily="2" charset="-78"/>
              </a:rPr>
              <a:t/>
            </a:r>
            <a:br>
              <a:rPr lang="fa-IR" sz="2800" dirty="0" smtClean="0">
                <a:cs typeface="B Titr" panose="00000700000000000000" pitchFamily="2" charset="-78"/>
              </a:rPr>
            </a:br>
            <a:r>
              <a:rPr lang="fa-IR" sz="2800" dirty="0" smtClean="0">
                <a:cs typeface="B Titr" panose="00000700000000000000" pitchFamily="2" charset="-78"/>
              </a:rPr>
              <a:t>میزان قتل توسط اسلحه گرم در کشورهای توسعه یافته</a:t>
            </a:r>
            <a:br>
              <a:rPr lang="fa-IR" sz="2800" dirty="0" smtClean="0">
                <a:cs typeface="B Titr" panose="00000700000000000000" pitchFamily="2" charset="-78"/>
              </a:rPr>
            </a:br>
            <a:r>
              <a:rPr lang="fa-IR" sz="2800" dirty="0" smtClean="0">
                <a:cs typeface="B Titr" panose="00000700000000000000" pitchFamily="2" charset="-78"/>
              </a:rPr>
              <a:t>آمریکا با اختلاف در صدر!</a:t>
            </a:r>
            <a:endParaRPr lang="en-US" sz="2800" dirty="0">
              <a:cs typeface="B Titr" panose="00000700000000000000" pitchFamily="2" charset="-78"/>
            </a:endParaRPr>
          </a:p>
        </p:txBody>
      </p:sp>
      <p:pic>
        <p:nvPicPr>
          <p:cNvPr id="4098"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85800" y="970597"/>
            <a:ext cx="7772400" cy="50492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le 1"/>
          <p:cNvSpPr txBox="1">
            <a:spLocks/>
          </p:cNvSpPr>
          <p:nvPr/>
        </p:nvSpPr>
        <p:spPr>
          <a:xfrm>
            <a:off x="159328" y="6369627"/>
            <a:ext cx="8915400" cy="4191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rtl="1"/>
            <a:r>
              <a:rPr lang="fa-IR" sz="2000" dirty="0" smtClean="0">
                <a:hlinkClick r:id="rId4"/>
              </a:rPr>
              <a:t>  </a:t>
            </a:r>
          </a:p>
          <a:p>
            <a:pPr rtl="1"/>
            <a:r>
              <a:rPr lang="en-US" sz="2000" dirty="0" smtClean="0">
                <a:hlinkClick r:id="rId4"/>
              </a:rPr>
              <a:t>https</a:t>
            </a:r>
            <a:r>
              <a:rPr lang="en-US" sz="2000" dirty="0">
                <a:hlinkClick r:id="rId4"/>
              </a:rPr>
              <a:t>://</a:t>
            </a:r>
            <a:r>
              <a:rPr lang="en-US" sz="2000" dirty="0" smtClean="0">
                <a:hlinkClick r:id="rId4"/>
              </a:rPr>
              <a:t>plink.ir/2sIO2</a:t>
            </a:r>
            <a:r>
              <a:rPr lang="en-US" sz="2000" dirty="0" smtClean="0"/>
              <a:t>  </a:t>
            </a:r>
            <a:r>
              <a:rPr lang="fa-IR" sz="2000" dirty="0"/>
              <a:t> </a:t>
            </a:r>
            <a:r>
              <a:rPr lang="fa-IR" sz="2000" dirty="0" smtClean="0"/>
              <a:t>استاتیستا به نقل از سازمان ملل</a:t>
            </a:r>
          </a:p>
          <a:p>
            <a:pPr rtl="1"/>
            <a:endParaRPr lang="en-US" sz="2000" dirty="0"/>
          </a:p>
        </p:txBody>
      </p:sp>
      <p:pic>
        <p:nvPicPr>
          <p:cNvPr id="409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6255" y="5390284"/>
            <a:ext cx="1419225" cy="1419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95922971"/>
      </p:ext>
    </p:extLst>
  </p:cSld>
  <p:clrMapOvr>
    <a:masterClrMapping/>
  </p:clrMapOvr>
  <mc:AlternateContent xmlns:mc="http://schemas.openxmlformats.org/markup-compatibility/2006" xmlns:p14="http://schemas.microsoft.com/office/powerpoint/2010/main">
    <mc:Choice Requires="p14">
      <p:transition spd="slow" p14:dur="4400" advTm="0">
        <p14:honeycomb/>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4098"/>
                                        </p:tgtEl>
                                        <p:attrNameLst>
                                          <p:attrName>style.visibility</p:attrName>
                                        </p:attrNameLst>
                                      </p:cBhvr>
                                      <p:to>
                                        <p:strVal val="visible"/>
                                      </p:to>
                                    </p:set>
                                    <p:animEffect transition="in" filter="randombar(horizontal)">
                                      <p:cBhvr>
                                        <p:cTn id="25"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C:\Users\fa\Desktop\thWSCF1BHZ.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3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p:txBody>
          <a:bodyPr/>
          <a:lstStyle/>
          <a:p>
            <a:endParaRPr lang="en-US" dirty="0"/>
          </a:p>
        </p:txBody>
      </p:sp>
      <p:pic>
        <p:nvPicPr>
          <p:cNvPr id="2050" name="Picture 2" descr="A chart shows Americaâs disproportionate levels of gun violen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295400"/>
            <a:ext cx="8153400" cy="5097001"/>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a:xfrm>
            <a:off x="228600" y="76200"/>
            <a:ext cx="8915400" cy="838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rtl="1"/>
            <a:r>
              <a:rPr lang="fa-IR" sz="2800" dirty="0" smtClean="0">
                <a:cs typeface="B Titr" panose="00000700000000000000" pitchFamily="2" charset="-78"/>
              </a:rPr>
              <a:t/>
            </a:r>
            <a:br>
              <a:rPr lang="fa-IR" sz="2800" dirty="0" smtClean="0">
                <a:cs typeface="B Titr" panose="00000700000000000000" pitchFamily="2" charset="-78"/>
              </a:rPr>
            </a:br>
            <a:r>
              <a:rPr lang="fa-IR" sz="2800" dirty="0" smtClean="0">
                <a:cs typeface="B Titr" panose="00000700000000000000" pitchFamily="2" charset="-78"/>
              </a:rPr>
              <a:t>میزان قتل توسط اسلحه گرم در کشورهای توسعه یافته</a:t>
            </a:r>
            <a:br>
              <a:rPr lang="fa-IR" sz="2800" dirty="0" smtClean="0">
                <a:cs typeface="B Titr" panose="00000700000000000000" pitchFamily="2" charset="-78"/>
              </a:rPr>
            </a:br>
            <a:r>
              <a:rPr lang="fa-IR" sz="2800" dirty="0" smtClean="0">
                <a:cs typeface="B Titr" panose="00000700000000000000" pitchFamily="2" charset="-78"/>
              </a:rPr>
              <a:t>آمریکا با اختلاف در صدر!</a:t>
            </a:r>
            <a:endParaRPr lang="en-US" sz="2800" dirty="0">
              <a:cs typeface="B Titr" panose="00000700000000000000" pitchFamily="2" charset="-78"/>
            </a:endParaRPr>
          </a:p>
        </p:txBody>
      </p:sp>
    </p:spTree>
    <p:extLst>
      <p:ext uri="{BB962C8B-B14F-4D97-AF65-F5344CB8AC3E}">
        <p14:creationId xmlns:p14="http://schemas.microsoft.com/office/powerpoint/2010/main" val="2368192642"/>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2050"/>
                                        </p:tgtEl>
                                        <p:attrNameLst>
                                          <p:attrName>style.visibility</p:attrName>
                                        </p:attrNameLst>
                                      </p:cBhvr>
                                      <p:to>
                                        <p:strVal val="visible"/>
                                      </p:to>
                                    </p:set>
                                    <p:animEffect transition="in" filter="randombar(horizontal)">
                                      <p:cBhvr>
                                        <p:cTn id="25"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C:\Users\fa\Desktop\thWSCF1BHZ.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0"/>
            <a:ext cx="9524601"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a:bodyPr>
          <a:lstStyle/>
          <a:p>
            <a:r>
              <a:rPr lang="fa-IR" sz="3200" dirty="0" smtClean="0">
                <a:cs typeface="B Titr" panose="00000700000000000000" pitchFamily="2" charset="-78"/>
              </a:rPr>
              <a:t>عوامل اصلی خشونت های مرگبار در آمریکا</a:t>
            </a:r>
            <a:endParaRPr lang="en-US" sz="3200" dirty="0">
              <a:cs typeface="B Titr" panose="00000700000000000000" pitchFamily="2" charset="-78"/>
            </a:endParaRPr>
          </a:p>
        </p:txBody>
      </p:sp>
      <p:sp>
        <p:nvSpPr>
          <p:cNvPr id="3" name="Content Placeholder 2"/>
          <p:cNvSpPr>
            <a:spLocks noGrp="1"/>
          </p:cNvSpPr>
          <p:nvPr>
            <p:ph idx="1"/>
          </p:nvPr>
        </p:nvSpPr>
        <p:spPr/>
        <p:txBody>
          <a:bodyPr/>
          <a:lstStyle/>
          <a:p>
            <a:endParaRPr lang="en-US"/>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108" y="1447800"/>
            <a:ext cx="8813167" cy="50707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32652497"/>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nodeType="clickEffect">
                                  <p:stCondLst>
                                    <p:cond delay="0"/>
                                  </p:stCondLst>
                                  <p:childTnLst>
                                    <p:set>
                                      <p:cBhvr>
                                        <p:cTn id="13" dur="1" fill="hold">
                                          <p:stCondLst>
                                            <p:cond delay="0"/>
                                          </p:stCondLst>
                                        </p:cTn>
                                        <p:tgtEl>
                                          <p:spTgt spid="3074"/>
                                        </p:tgtEl>
                                        <p:attrNameLst>
                                          <p:attrName>style.visibility</p:attrName>
                                        </p:attrNameLst>
                                      </p:cBhvr>
                                      <p:to>
                                        <p:strVal val="visible"/>
                                      </p:to>
                                    </p:set>
                                    <p:animEffect transition="in" filter="wipe(down)">
                                      <p:cBhvr>
                                        <p:cTn id="14" dur="580">
                                          <p:stCondLst>
                                            <p:cond delay="0"/>
                                          </p:stCondLst>
                                        </p:cTn>
                                        <p:tgtEl>
                                          <p:spTgt spid="3074"/>
                                        </p:tgtEl>
                                      </p:cBhvr>
                                    </p:animEffect>
                                    <p:anim calcmode="lin" valueType="num">
                                      <p:cBhvr>
                                        <p:cTn id="15" dur="1822" tmFilter="0,0; 0.14,0.36; 0.43,0.73; 0.71,0.91; 1.0,1.0">
                                          <p:stCondLst>
                                            <p:cond delay="0"/>
                                          </p:stCondLst>
                                        </p:cTn>
                                        <p:tgtEl>
                                          <p:spTgt spid="3074"/>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3074"/>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3074"/>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3074"/>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3074"/>
                                        </p:tgtEl>
                                        <p:attrNameLst>
                                          <p:attrName>ppt_y</p:attrName>
                                        </p:attrNameLst>
                                      </p:cBhvr>
                                      <p:tavLst>
                                        <p:tav tm="0" fmla="#ppt_y-sin(pi*$)/81">
                                          <p:val>
                                            <p:fltVal val="0"/>
                                          </p:val>
                                        </p:tav>
                                        <p:tav tm="100000">
                                          <p:val>
                                            <p:fltVal val="1"/>
                                          </p:val>
                                        </p:tav>
                                      </p:tavLst>
                                    </p:anim>
                                    <p:animScale>
                                      <p:cBhvr>
                                        <p:cTn id="20" dur="26">
                                          <p:stCondLst>
                                            <p:cond delay="650"/>
                                          </p:stCondLst>
                                        </p:cTn>
                                        <p:tgtEl>
                                          <p:spTgt spid="3074"/>
                                        </p:tgtEl>
                                      </p:cBhvr>
                                      <p:to x="100000" y="60000"/>
                                    </p:animScale>
                                    <p:animScale>
                                      <p:cBhvr>
                                        <p:cTn id="21" dur="166" decel="50000">
                                          <p:stCondLst>
                                            <p:cond delay="676"/>
                                          </p:stCondLst>
                                        </p:cTn>
                                        <p:tgtEl>
                                          <p:spTgt spid="3074"/>
                                        </p:tgtEl>
                                      </p:cBhvr>
                                      <p:to x="100000" y="100000"/>
                                    </p:animScale>
                                    <p:animScale>
                                      <p:cBhvr>
                                        <p:cTn id="22" dur="26">
                                          <p:stCondLst>
                                            <p:cond delay="1312"/>
                                          </p:stCondLst>
                                        </p:cTn>
                                        <p:tgtEl>
                                          <p:spTgt spid="3074"/>
                                        </p:tgtEl>
                                      </p:cBhvr>
                                      <p:to x="100000" y="80000"/>
                                    </p:animScale>
                                    <p:animScale>
                                      <p:cBhvr>
                                        <p:cTn id="23" dur="166" decel="50000">
                                          <p:stCondLst>
                                            <p:cond delay="1338"/>
                                          </p:stCondLst>
                                        </p:cTn>
                                        <p:tgtEl>
                                          <p:spTgt spid="3074"/>
                                        </p:tgtEl>
                                      </p:cBhvr>
                                      <p:to x="100000" y="100000"/>
                                    </p:animScale>
                                    <p:animScale>
                                      <p:cBhvr>
                                        <p:cTn id="24" dur="26">
                                          <p:stCondLst>
                                            <p:cond delay="1642"/>
                                          </p:stCondLst>
                                        </p:cTn>
                                        <p:tgtEl>
                                          <p:spTgt spid="3074"/>
                                        </p:tgtEl>
                                      </p:cBhvr>
                                      <p:to x="100000" y="90000"/>
                                    </p:animScale>
                                    <p:animScale>
                                      <p:cBhvr>
                                        <p:cTn id="25" dur="166" decel="50000">
                                          <p:stCondLst>
                                            <p:cond delay="1668"/>
                                          </p:stCondLst>
                                        </p:cTn>
                                        <p:tgtEl>
                                          <p:spTgt spid="3074"/>
                                        </p:tgtEl>
                                      </p:cBhvr>
                                      <p:to x="100000" y="100000"/>
                                    </p:animScale>
                                    <p:animScale>
                                      <p:cBhvr>
                                        <p:cTn id="26" dur="26">
                                          <p:stCondLst>
                                            <p:cond delay="1808"/>
                                          </p:stCondLst>
                                        </p:cTn>
                                        <p:tgtEl>
                                          <p:spTgt spid="3074"/>
                                        </p:tgtEl>
                                      </p:cBhvr>
                                      <p:to x="100000" y="95000"/>
                                    </p:animScale>
                                    <p:animScale>
                                      <p:cBhvr>
                                        <p:cTn id="27" dur="166" decel="50000">
                                          <p:stCondLst>
                                            <p:cond delay="1834"/>
                                          </p:stCondLst>
                                        </p:cTn>
                                        <p:tgtEl>
                                          <p:spTgt spid="307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Content Placeholder 2"/>
          <p:cNvSpPr>
            <a:spLocks noGrp="1"/>
          </p:cNvSpPr>
          <p:nvPr>
            <p:ph idx="1"/>
          </p:nvPr>
        </p:nvSpPr>
        <p:spPr>
          <a:xfrm>
            <a:off x="533400" y="1676400"/>
            <a:ext cx="8229600" cy="4525963"/>
          </a:xfrm>
        </p:spPr>
        <p:style>
          <a:lnRef idx="2">
            <a:schemeClr val="accent1"/>
          </a:lnRef>
          <a:fillRef idx="1">
            <a:schemeClr val="lt1"/>
          </a:fillRef>
          <a:effectRef idx="0">
            <a:schemeClr val="accent1"/>
          </a:effectRef>
          <a:fontRef idx="minor">
            <a:schemeClr val="dk1"/>
          </a:fontRef>
        </p:style>
        <p:txBody>
          <a:bodyPr>
            <a:normAutofit/>
          </a:bodyPr>
          <a:lstStyle/>
          <a:p>
            <a:pPr marL="0" indent="0" algn="justLow" rtl="1">
              <a:buNone/>
            </a:pPr>
            <a:r>
              <a:rPr lang="fa-IR" b="1" dirty="0" smtClean="0">
                <a:cs typeface="B Nazanin" panose="00000400000000000000" pitchFamily="2" charset="-78"/>
              </a:rPr>
              <a:t>1- آزادی </a:t>
            </a:r>
            <a:r>
              <a:rPr lang="fa-IR" b="1" dirty="0">
                <a:cs typeface="B Nazanin" panose="00000400000000000000" pitchFamily="2" charset="-78"/>
              </a:rPr>
              <a:t>حمل </a:t>
            </a:r>
            <a:r>
              <a:rPr lang="fa-IR" b="1" dirty="0" smtClean="0">
                <a:cs typeface="B Nazanin" panose="00000400000000000000" pitchFamily="2" charset="-78"/>
              </a:rPr>
              <a:t>سلاح</a:t>
            </a:r>
          </a:p>
          <a:p>
            <a:pPr marL="0" indent="0" algn="justLow" rtl="1">
              <a:buNone/>
            </a:pPr>
            <a:r>
              <a:rPr lang="fa-IR" b="1" dirty="0">
                <a:cs typeface="B Nazanin" panose="00000400000000000000" pitchFamily="2" charset="-78"/>
              </a:rPr>
              <a:t>آزادی حمل سلاح، معمولاً هنگام وقوع تیراندازی‌های مرگبار در آمریکا به‌عنوان اصلی‌ترین دلیل مطرح می‌شود که البته ریشه‌هایی قدرتمند هم در واقعیت دارند. طبق آمارهای روزنامه گاردین، شهروندان آمریکا 4.4 از شهروندان کل دنیا را تشکیل می‌دهند، اما مالکیت 42 درصد از کل سلاح‌های غیرنظامی دنیا را در اختیار دارند.</a:t>
            </a:r>
            <a:endParaRPr lang="en-US" b="1" dirty="0">
              <a:cs typeface="B Nazanin" panose="00000400000000000000" pitchFamily="2" charset="-78"/>
            </a:endParaRPr>
          </a:p>
        </p:txBody>
      </p:sp>
      <p:sp>
        <p:nvSpPr>
          <p:cNvPr id="5" name="Title 1"/>
          <p:cNvSpPr>
            <a:spLocks noGrp="1"/>
          </p:cNvSpPr>
          <p:nvPr>
            <p:ph type="title"/>
          </p:nvPr>
        </p:nvSpPr>
        <p:spPr>
          <a:xfrm>
            <a:off x="457200" y="274638"/>
            <a:ext cx="8229600" cy="1143000"/>
          </a:xfrm>
        </p:spPr>
        <p:txBody>
          <a:bodyPr>
            <a:normAutofit/>
          </a:bodyPr>
          <a:lstStyle/>
          <a:p>
            <a:r>
              <a:rPr lang="fa-IR" sz="3200" dirty="0" smtClean="0">
                <a:solidFill>
                  <a:srgbClr val="FF0000"/>
                </a:solidFill>
                <a:cs typeface="B Titr" panose="00000700000000000000" pitchFamily="2" charset="-78"/>
              </a:rPr>
              <a:t>عوامل اصلی خشونت های مرگبار در آمریکا</a:t>
            </a:r>
            <a:endParaRPr lang="en-US" sz="3200" dirty="0">
              <a:solidFill>
                <a:srgbClr val="FF0000"/>
              </a:solidFill>
              <a:cs typeface="B Titr" panose="00000700000000000000" pitchFamily="2" charset="-78"/>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81295" y="5857566"/>
            <a:ext cx="1029009" cy="880444"/>
          </a:xfrm>
          <a:prstGeom prst="rect">
            <a:avLst/>
          </a:prstGeom>
        </p:spPr>
      </p:pic>
    </p:spTree>
    <p:extLst>
      <p:ext uri="{BB962C8B-B14F-4D97-AF65-F5344CB8AC3E}">
        <p14:creationId xmlns:p14="http://schemas.microsoft.com/office/powerpoint/2010/main" val="627199248"/>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grpId="0" nodeType="clickEffect">
                                  <p:stCondLst>
                                    <p:cond delay="0"/>
                                  </p:stCondLst>
                                  <p:childTnLst>
                                    <p:set>
                                      <p:cBhvr>
                                        <p:cTn id="24" dur="1" fill="hold">
                                          <p:stCondLst>
                                            <p:cond delay="0"/>
                                          </p:stCondLst>
                                        </p:cTn>
                                        <p:tgtEl>
                                          <p:spTgt spid="3">
                                            <p:bg/>
                                          </p:spTgt>
                                        </p:tgtEl>
                                        <p:attrNameLst>
                                          <p:attrName>style.visibility</p:attrName>
                                        </p:attrNameLst>
                                      </p:cBhvr>
                                      <p:to>
                                        <p:strVal val="visible"/>
                                      </p:to>
                                    </p:set>
                                    <p:anim calcmode="lin" valueType="num">
                                      <p:cBhvr>
                                        <p:cTn id="25" dur="1000" fill="hold"/>
                                        <p:tgtEl>
                                          <p:spTgt spid="3">
                                            <p:bg/>
                                          </p:spTgt>
                                        </p:tgtEl>
                                        <p:attrNameLst>
                                          <p:attrName>ppt_w</p:attrName>
                                        </p:attrNameLst>
                                      </p:cBhvr>
                                      <p:tavLst>
                                        <p:tav tm="0">
                                          <p:val>
                                            <p:fltVal val="0"/>
                                          </p:val>
                                        </p:tav>
                                        <p:tav tm="100000">
                                          <p:val>
                                            <p:strVal val="#ppt_w"/>
                                          </p:val>
                                        </p:tav>
                                      </p:tavLst>
                                    </p:anim>
                                    <p:anim calcmode="lin" valueType="num">
                                      <p:cBhvr>
                                        <p:cTn id="26" dur="1000" fill="hold"/>
                                        <p:tgtEl>
                                          <p:spTgt spid="3">
                                            <p:bg/>
                                          </p:spTgt>
                                        </p:tgtEl>
                                        <p:attrNameLst>
                                          <p:attrName>ppt_h</p:attrName>
                                        </p:attrNameLst>
                                      </p:cBhvr>
                                      <p:tavLst>
                                        <p:tav tm="0">
                                          <p:val>
                                            <p:fltVal val="0"/>
                                          </p:val>
                                        </p:tav>
                                        <p:tav tm="100000">
                                          <p:val>
                                            <p:strVal val="#ppt_h"/>
                                          </p:val>
                                        </p:tav>
                                      </p:tavLst>
                                    </p:anim>
                                    <p:anim calcmode="lin" valueType="num">
                                      <p:cBhvr>
                                        <p:cTn id="27" dur="1000" fill="hold"/>
                                        <p:tgtEl>
                                          <p:spTgt spid="3">
                                            <p:bg/>
                                          </p:spTgt>
                                        </p:tgtEl>
                                        <p:attrNameLst>
                                          <p:attrName>style.rotation</p:attrName>
                                        </p:attrNameLst>
                                      </p:cBhvr>
                                      <p:tavLst>
                                        <p:tav tm="0">
                                          <p:val>
                                            <p:fltVal val="90"/>
                                          </p:val>
                                        </p:tav>
                                        <p:tav tm="100000">
                                          <p:val>
                                            <p:fltVal val="0"/>
                                          </p:val>
                                        </p:tav>
                                      </p:tavLst>
                                    </p:anim>
                                    <p:animEffect transition="in" filter="fade">
                                      <p:cBhvr>
                                        <p:cTn id="28" dur="1000"/>
                                        <p:tgtEl>
                                          <p:spTgt spid="3">
                                            <p:bg/>
                                          </p:spTgt>
                                        </p:tgtEl>
                                      </p:cBhvr>
                                    </p:animEffect>
                                  </p:childTnLst>
                                </p:cTn>
                              </p:par>
                            </p:childTnLst>
                          </p:cTn>
                        </p:par>
                      </p:childTnLst>
                    </p:cTn>
                  </p:par>
                  <p:par>
                    <p:cTn id="29" fill="hold">
                      <p:stCondLst>
                        <p:cond delay="indefinite"/>
                      </p:stCondLst>
                      <p:childTnLst>
                        <p:par>
                          <p:cTn id="30" fill="hold">
                            <p:stCondLst>
                              <p:cond delay="0"/>
                            </p:stCondLst>
                            <p:childTnLst>
                              <p:par>
                                <p:cTn id="31" presetID="31" presetClass="entr" presetSubtype="0" fill="hold" grpId="0" nodeType="clickEffect">
                                  <p:stCondLst>
                                    <p:cond delay="0"/>
                                  </p:stCondLst>
                                  <p:childTnLst>
                                    <p:set>
                                      <p:cBhvr>
                                        <p:cTn id="32" dur="1" fill="hold">
                                          <p:stCondLst>
                                            <p:cond delay="0"/>
                                          </p:stCondLst>
                                        </p:cTn>
                                        <p:tgtEl>
                                          <p:spTgt spid="3">
                                            <p:txEl>
                                              <p:pRg st="0" end="0"/>
                                            </p:txEl>
                                          </p:spTgt>
                                        </p:tgtEl>
                                        <p:attrNameLst>
                                          <p:attrName>style.visibility</p:attrName>
                                        </p:attrNameLst>
                                      </p:cBhvr>
                                      <p:to>
                                        <p:strVal val="visible"/>
                                      </p:to>
                                    </p:set>
                                    <p:anim calcmode="lin" valueType="num">
                                      <p:cBhvr>
                                        <p:cTn id="33"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34"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35"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36" dur="1000"/>
                                        <p:tgtEl>
                                          <p:spTgt spid="3">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31" presetClass="entr" presetSubtype="0" fill="hold" grpId="0" nodeType="clickEffect">
                                  <p:stCondLst>
                                    <p:cond delay="0"/>
                                  </p:stCondLst>
                                  <p:childTnLst>
                                    <p:set>
                                      <p:cBhvr>
                                        <p:cTn id="40" dur="1" fill="hold">
                                          <p:stCondLst>
                                            <p:cond delay="0"/>
                                          </p:stCondLst>
                                        </p:cTn>
                                        <p:tgtEl>
                                          <p:spTgt spid="3">
                                            <p:txEl>
                                              <p:pRg st="1" end="1"/>
                                            </p:txEl>
                                          </p:spTgt>
                                        </p:tgtEl>
                                        <p:attrNameLst>
                                          <p:attrName>style.visibility</p:attrName>
                                        </p:attrNameLst>
                                      </p:cBhvr>
                                      <p:to>
                                        <p:strVal val="visible"/>
                                      </p:to>
                                    </p:set>
                                    <p:anim calcmode="lin" valueType="num">
                                      <p:cBhvr>
                                        <p:cTn id="41"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42"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43"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44" dur="1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C:\Users\fa\Desktop\thWSCF1BHZ.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
            <a:ext cx="9143999" cy="69342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fontScale="90000"/>
          </a:bodyPr>
          <a:lstStyle/>
          <a:p>
            <a:r>
              <a:rPr lang="fa-IR" b="1" dirty="0">
                <a:cs typeface="B Nazanin" panose="00000400000000000000" pitchFamily="2" charset="-78"/>
              </a:rPr>
              <a:t>مالکیت 42 درصد از کل سلاح‌های غیرنظامی </a:t>
            </a:r>
            <a:r>
              <a:rPr lang="fa-IR" b="1" dirty="0" smtClean="0">
                <a:cs typeface="B Nazanin" panose="00000400000000000000" pitchFamily="2" charset="-78"/>
              </a:rPr>
              <a:t>دنیا در اختیار شهروندان آمریکایی است</a:t>
            </a:r>
            <a:endParaRPr lang="en-US" b="1" dirty="0"/>
          </a:p>
        </p:txBody>
      </p:sp>
      <p:pic>
        <p:nvPicPr>
          <p:cNvPr id="205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52400" y="1676400"/>
            <a:ext cx="8753275" cy="44880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32558581"/>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2050"/>
                                        </p:tgtEl>
                                        <p:attrNameLst>
                                          <p:attrName>style.visibility</p:attrName>
                                        </p:attrNameLst>
                                      </p:cBhvr>
                                      <p:to>
                                        <p:strVal val="visible"/>
                                      </p:to>
                                    </p:set>
                                    <p:anim calcmode="lin" valueType="num">
                                      <p:cBhvr>
                                        <p:cTn id="25" dur="500" fill="hold"/>
                                        <p:tgtEl>
                                          <p:spTgt spid="2050"/>
                                        </p:tgtEl>
                                        <p:attrNameLst>
                                          <p:attrName>ppt_w</p:attrName>
                                        </p:attrNameLst>
                                      </p:cBhvr>
                                      <p:tavLst>
                                        <p:tav tm="0">
                                          <p:val>
                                            <p:fltVal val="0"/>
                                          </p:val>
                                        </p:tav>
                                        <p:tav tm="100000">
                                          <p:val>
                                            <p:strVal val="#ppt_w"/>
                                          </p:val>
                                        </p:tav>
                                      </p:tavLst>
                                    </p:anim>
                                    <p:anim calcmode="lin" valueType="num">
                                      <p:cBhvr>
                                        <p:cTn id="26" dur="500" fill="hold"/>
                                        <p:tgtEl>
                                          <p:spTgt spid="2050"/>
                                        </p:tgtEl>
                                        <p:attrNameLst>
                                          <p:attrName>ppt_h</p:attrName>
                                        </p:attrNameLst>
                                      </p:cBhvr>
                                      <p:tavLst>
                                        <p:tav tm="0">
                                          <p:val>
                                            <p:fltVal val="0"/>
                                          </p:val>
                                        </p:tav>
                                        <p:tav tm="100000">
                                          <p:val>
                                            <p:strVal val="#ppt_h"/>
                                          </p:val>
                                        </p:tav>
                                      </p:tavLst>
                                    </p:anim>
                                    <p:animEffect transition="in" filter="fade">
                                      <p:cBhvr>
                                        <p:cTn id="27"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C:\Users\fa\Desktop\thWSCF1BHZ.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296399"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76200"/>
            <a:ext cx="9047018" cy="833203"/>
          </a:xfrm>
        </p:spPr>
        <p:txBody>
          <a:bodyPr>
            <a:noAutofit/>
          </a:bodyPr>
          <a:lstStyle/>
          <a:p>
            <a:pPr rtl="1"/>
            <a:r>
              <a:rPr lang="fa-IR" sz="3600" dirty="0" smtClean="0">
                <a:cs typeface="B Titr" panose="00000700000000000000" pitchFamily="2" charset="-78"/>
              </a:rPr>
              <a:t>آمریکا کشوری با بیشترین سلاح گرم</a:t>
            </a:r>
            <a:br>
              <a:rPr lang="fa-IR" sz="3600" dirty="0" smtClean="0">
                <a:cs typeface="B Titr" panose="00000700000000000000" pitchFamily="2" charset="-78"/>
              </a:rPr>
            </a:br>
            <a:r>
              <a:rPr lang="fa-IR" sz="3600" dirty="0" smtClean="0">
                <a:cs typeface="B Titr" panose="00000700000000000000" pitchFamily="2" charset="-78"/>
              </a:rPr>
              <a:t>(بیش از جمعیت!)</a:t>
            </a:r>
            <a:endParaRPr lang="en-US" sz="3600" dirty="0">
              <a:cs typeface="B Titr" panose="00000700000000000000" pitchFamily="2" charset="-78"/>
            </a:endParaRPr>
          </a:p>
        </p:txBody>
      </p:sp>
      <p:sp>
        <p:nvSpPr>
          <p:cNvPr id="3" name="Content Placeholder 2"/>
          <p:cNvSpPr>
            <a:spLocks noGrp="1"/>
          </p:cNvSpPr>
          <p:nvPr>
            <p:ph idx="1"/>
          </p:nvPr>
        </p:nvSpPr>
        <p:spPr>
          <a:xfrm>
            <a:off x="-14514" y="1447800"/>
            <a:ext cx="3619500" cy="4724400"/>
          </a:xfrm>
        </p:spPr>
        <p:txBody>
          <a:bodyPr/>
          <a:lstStyle/>
          <a:p>
            <a:endParaRPr lang="en-US" dirty="0"/>
          </a:p>
        </p:txBody>
      </p:sp>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524000"/>
            <a:ext cx="5638800" cy="50194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itle 1"/>
          <p:cNvSpPr txBox="1">
            <a:spLocks/>
          </p:cNvSpPr>
          <p:nvPr/>
        </p:nvSpPr>
        <p:spPr>
          <a:xfrm>
            <a:off x="5936105" y="6238628"/>
            <a:ext cx="2874818" cy="609600"/>
          </a:xfrm>
          <a:prstGeom prst="rect">
            <a:avLst/>
          </a:prstGeom>
        </p:spPr>
        <p:txBody>
          <a:bodyPr vert="horz" lIns="91440" tIns="45720" rIns="91440" bIns="45720" rtlCol="0" anchor="ctr">
            <a:normAutofit fontScale="8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rtl="1"/>
            <a:r>
              <a:rPr lang="fa-IR" sz="2400" b="1" dirty="0" smtClean="0">
                <a:cs typeface="B Nazanin" panose="00000400000000000000" pitchFamily="2" charset="-78"/>
              </a:rPr>
              <a:t>منبع: سایت </a:t>
            </a:r>
            <a:r>
              <a:rPr lang="en-US" sz="2400" b="1" dirty="0" smtClean="0">
                <a:cs typeface="B Nazanin" panose="00000400000000000000" pitchFamily="2" charset="-78"/>
              </a:rPr>
              <a:t>wired</a:t>
            </a:r>
            <a:r>
              <a:rPr lang="fa-IR" sz="2400" b="1" dirty="0" smtClean="0">
                <a:cs typeface="B Nazanin" panose="00000400000000000000" pitchFamily="2" charset="-78"/>
              </a:rPr>
              <a:t>2018</a:t>
            </a:r>
          </a:p>
          <a:p>
            <a:pPr rtl="1"/>
            <a:r>
              <a:rPr lang="en-US" sz="2400" dirty="0">
                <a:hlinkClick r:id="rId4"/>
              </a:rPr>
              <a:t>https://</a:t>
            </a:r>
            <a:r>
              <a:rPr lang="en-US" sz="2400" dirty="0" smtClean="0">
                <a:hlinkClick r:id="rId4"/>
              </a:rPr>
              <a:t>plink.ir/8Her8</a:t>
            </a:r>
            <a:endParaRPr lang="fa-IR" sz="2400" dirty="0" smtClean="0"/>
          </a:p>
        </p:txBody>
      </p:sp>
      <p:pic>
        <p:nvPicPr>
          <p:cNvPr id="307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57577" y="5072700"/>
            <a:ext cx="1189441" cy="11894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itle 1"/>
          <p:cNvSpPr txBox="1">
            <a:spLocks/>
          </p:cNvSpPr>
          <p:nvPr/>
        </p:nvSpPr>
        <p:spPr>
          <a:xfrm>
            <a:off x="5943600" y="609600"/>
            <a:ext cx="3103418" cy="4234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rtl="1"/>
            <a:r>
              <a:rPr lang="fa-IR" sz="2400" b="1" dirty="0" smtClean="0">
                <a:cs typeface="B Nazanin" panose="00000400000000000000" pitchFamily="2" charset="-78"/>
              </a:rPr>
              <a:t>1- امریکا</a:t>
            </a:r>
          </a:p>
          <a:p>
            <a:pPr algn="r" rtl="1"/>
            <a:r>
              <a:rPr lang="fa-IR" sz="2400" b="1" dirty="0" smtClean="0">
                <a:cs typeface="B Nazanin" panose="00000400000000000000" pitchFamily="2" charset="-78"/>
              </a:rPr>
              <a:t>2-یمن</a:t>
            </a:r>
          </a:p>
          <a:p>
            <a:pPr algn="r" rtl="1"/>
            <a:r>
              <a:rPr lang="fa-IR" sz="2400" b="1" dirty="0" smtClean="0">
                <a:cs typeface="B Nazanin" panose="00000400000000000000" pitchFamily="2" charset="-78"/>
              </a:rPr>
              <a:t>3-کانادا</a:t>
            </a:r>
          </a:p>
          <a:p>
            <a:pPr algn="r" rtl="1"/>
            <a:r>
              <a:rPr lang="fa-IR" sz="2400" b="1" dirty="0" smtClean="0">
                <a:cs typeface="B Nazanin" panose="00000400000000000000" pitchFamily="2" charset="-78"/>
              </a:rPr>
              <a:t>4-پاکستان</a:t>
            </a:r>
          </a:p>
          <a:p>
            <a:pPr algn="r" rtl="1"/>
            <a:r>
              <a:rPr lang="fa-IR" sz="2400" b="1" dirty="0" smtClean="0">
                <a:cs typeface="B Nazanin" panose="00000400000000000000" pitchFamily="2" charset="-78"/>
              </a:rPr>
              <a:t>5-آلمان</a:t>
            </a:r>
          </a:p>
          <a:p>
            <a:pPr algn="r" rtl="1"/>
            <a:r>
              <a:rPr lang="fa-IR" sz="2400" b="1" dirty="0" smtClean="0">
                <a:cs typeface="B Nazanin" panose="00000400000000000000" pitchFamily="2" charset="-78"/>
              </a:rPr>
              <a:t>6- عراق</a:t>
            </a:r>
          </a:p>
          <a:p>
            <a:pPr algn="r" rtl="1"/>
            <a:r>
              <a:rPr lang="fa-IR" sz="2400" b="1" dirty="0" smtClean="0">
                <a:cs typeface="B Nazanin" panose="00000400000000000000" pitchFamily="2" charset="-78"/>
              </a:rPr>
              <a:t>7- عربستان سعودی</a:t>
            </a:r>
          </a:p>
          <a:p>
            <a:pPr algn="r" rtl="1"/>
            <a:r>
              <a:rPr lang="fa-IR" sz="2400" b="1" dirty="0" smtClean="0">
                <a:cs typeface="B Nazanin" panose="00000400000000000000" pitchFamily="2" charset="-78"/>
              </a:rPr>
              <a:t>8- فرانسه</a:t>
            </a:r>
          </a:p>
          <a:p>
            <a:pPr algn="r" rtl="1"/>
            <a:r>
              <a:rPr lang="fa-IR" sz="2400" b="1" dirty="0" smtClean="0">
                <a:cs typeface="B Nazanin" panose="00000400000000000000" pitchFamily="2" charset="-78"/>
              </a:rPr>
              <a:t>9- ونزوئلا</a:t>
            </a:r>
          </a:p>
          <a:p>
            <a:pPr algn="r" rtl="1"/>
            <a:r>
              <a:rPr lang="fa-IR" sz="2400" b="1" dirty="0" smtClean="0">
                <a:cs typeface="B Nazanin" panose="00000400000000000000" pitchFamily="2" charset="-78"/>
              </a:rPr>
              <a:t>10- ترکیه</a:t>
            </a:r>
          </a:p>
          <a:p>
            <a:pPr algn="r" rtl="1"/>
            <a:r>
              <a:rPr lang="fa-IR" sz="2400" b="1" dirty="0" smtClean="0">
                <a:cs typeface="B Nazanin" panose="00000400000000000000" pitchFamily="2" charset="-78"/>
              </a:rPr>
              <a:t>11- تایلند</a:t>
            </a:r>
          </a:p>
        </p:txBody>
      </p:sp>
    </p:spTree>
    <p:extLst>
      <p:ext uri="{BB962C8B-B14F-4D97-AF65-F5344CB8AC3E}">
        <p14:creationId xmlns:p14="http://schemas.microsoft.com/office/powerpoint/2010/main" val="465629462"/>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p:cTn id="25" dur="1000" fill="hold"/>
                                        <p:tgtEl>
                                          <p:spTgt spid="7"/>
                                        </p:tgtEl>
                                        <p:attrNameLst>
                                          <p:attrName>ppt_w</p:attrName>
                                        </p:attrNameLst>
                                      </p:cBhvr>
                                      <p:tavLst>
                                        <p:tav tm="0">
                                          <p:val>
                                            <p:fltVal val="0"/>
                                          </p:val>
                                        </p:tav>
                                        <p:tav tm="100000">
                                          <p:val>
                                            <p:strVal val="#ppt_w"/>
                                          </p:val>
                                        </p:tav>
                                      </p:tavLst>
                                    </p:anim>
                                    <p:anim calcmode="lin" valueType="num">
                                      <p:cBhvr>
                                        <p:cTn id="26" dur="1000" fill="hold"/>
                                        <p:tgtEl>
                                          <p:spTgt spid="7"/>
                                        </p:tgtEl>
                                        <p:attrNameLst>
                                          <p:attrName>ppt_h</p:attrName>
                                        </p:attrNameLst>
                                      </p:cBhvr>
                                      <p:tavLst>
                                        <p:tav tm="0">
                                          <p:val>
                                            <p:fltVal val="0"/>
                                          </p:val>
                                        </p:tav>
                                        <p:tav tm="100000">
                                          <p:val>
                                            <p:strVal val="#ppt_h"/>
                                          </p:val>
                                        </p:tav>
                                      </p:tavLst>
                                    </p:anim>
                                    <p:anim calcmode="lin" valueType="num">
                                      <p:cBhvr>
                                        <p:cTn id="27" dur="1000" fill="hold"/>
                                        <p:tgtEl>
                                          <p:spTgt spid="7"/>
                                        </p:tgtEl>
                                        <p:attrNameLst>
                                          <p:attrName>style.rotation</p:attrName>
                                        </p:attrNameLst>
                                      </p:cBhvr>
                                      <p:tavLst>
                                        <p:tav tm="0">
                                          <p:val>
                                            <p:fltVal val="90"/>
                                          </p:val>
                                        </p:tav>
                                        <p:tav tm="100000">
                                          <p:val>
                                            <p:fltVal val="0"/>
                                          </p:val>
                                        </p:tav>
                                      </p:tavLst>
                                    </p:anim>
                                    <p:animEffect transition="in" filter="fade">
                                      <p:cBhvr>
                                        <p:cTn id="28" dur="10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3076"/>
                                        </p:tgtEl>
                                        <p:attrNameLst>
                                          <p:attrName>style.visibility</p:attrName>
                                        </p:attrNameLst>
                                      </p:cBhvr>
                                      <p:to>
                                        <p:strVal val="visible"/>
                                      </p:to>
                                    </p:set>
                                    <p:animEffect transition="in" filter="randombar(horizontal)">
                                      <p:cBhvr>
                                        <p:cTn id="33" dur="5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C:\Users\fa\Desktop\thWSCF1BHZ.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9342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29491" y="27709"/>
            <a:ext cx="8229600" cy="868362"/>
          </a:xfrm>
        </p:spPr>
        <p:txBody>
          <a:bodyPr>
            <a:noAutofit/>
          </a:bodyPr>
          <a:lstStyle/>
          <a:p>
            <a:r>
              <a:rPr lang="fa-IR" sz="5400" b="1" dirty="0" smtClean="0">
                <a:cs typeface="B Badr" panose="00000400000000000000" pitchFamily="2" charset="-78"/>
              </a:rPr>
              <a:t>تیتر خبر واشنگتن پست</a:t>
            </a:r>
            <a:endParaRPr lang="en-US" sz="5400" b="1" dirty="0">
              <a:cs typeface="B Badr" panose="00000400000000000000" pitchFamily="2" charset="-78"/>
            </a:endParaRPr>
          </a:p>
        </p:txBody>
      </p:sp>
      <p:sp>
        <p:nvSpPr>
          <p:cNvPr id="3" name="Content Placeholder 2"/>
          <p:cNvSpPr>
            <a:spLocks noGrp="1"/>
          </p:cNvSpPr>
          <p:nvPr>
            <p:ph idx="1"/>
          </p:nvPr>
        </p:nvSpPr>
        <p:spPr/>
        <p:txBody>
          <a:bodyPr/>
          <a:lstStyle/>
          <a:p>
            <a:endParaRPr lang="en-US"/>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990600"/>
            <a:ext cx="8077200" cy="5562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02477238"/>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6" presetClass="emph" presetSubtype="0" fill="hold" nodeType="clickEffect">
                                  <p:stCondLst>
                                    <p:cond delay="0"/>
                                  </p:stCondLst>
                                  <p:childTnLst>
                                    <p:animScale>
                                      <p:cBhvr>
                                        <p:cTn id="24" dur="2000" fill="hold"/>
                                        <p:tgtEl>
                                          <p:spTgt spid="5122"/>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C:\Users\fa\Desktop\thWSCF1BHZ.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52400"/>
            <a:ext cx="9296399" cy="71628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1" y="838200"/>
            <a:ext cx="7315200" cy="502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94789604"/>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Content Placeholder 2"/>
          <p:cNvSpPr>
            <a:spLocks noGrp="1"/>
          </p:cNvSpPr>
          <p:nvPr>
            <p:ph idx="1"/>
          </p:nvPr>
        </p:nvSpPr>
        <p:spPr>
          <a:xfrm>
            <a:off x="228600" y="1600200"/>
            <a:ext cx="8458200" cy="3581400"/>
          </a:xfrm>
        </p:spPr>
        <p:style>
          <a:lnRef idx="0">
            <a:schemeClr val="accent6"/>
          </a:lnRef>
          <a:fillRef idx="3">
            <a:schemeClr val="accent6"/>
          </a:fillRef>
          <a:effectRef idx="3">
            <a:schemeClr val="accent6"/>
          </a:effectRef>
          <a:fontRef idx="minor">
            <a:schemeClr val="lt1"/>
          </a:fontRef>
        </p:style>
        <p:txBody>
          <a:bodyPr>
            <a:normAutofit lnSpcReduction="10000"/>
          </a:bodyPr>
          <a:lstStyle/>
          <a:p>
            <a:pPr marL="0" indent="0" algn="r" rtl="1">
              <a:buNone/>
            </a:pPr>
            <a:r>
              <a:rPr lang="fa-IR" b="1" dirty="0" smtClean="0">
                <a:solidFill>
                  <a:srgbClr val="7030A0"/>
                </a:solidFill>
                <a:cs typeface="B Nazanin" panose="00000400000000000000" pitchFamily="2" charset="-78"/>
              </a:rPr>
              <a:t>2. </a:t>
            </a:r>
            <a:r>
              <a:rPr lang="fa-IR" b="1" dirty="0">
                <a:solidFill>
                  <a:srgbClr val="7030A0"/>
                </a:solidFill>
                <a:cs typeface="B Nazanin" panose="00000400000000000000" pitchFamily="2" charset="-78"/>
              </a:rPr>
              <a:t>شکوهمندسازی خشونت</a:t>
            </a:r>
          </a:p>
          <a:p>
            <a:pPr marL="0" indent="0" algn="r" rtl="1">
              <a:buNone/>
            </a:pPr>
            <a:r>
              <a:rPr lang="fa-IR" b="1" dirty="0">
                <a:solidFill>
                  <a:srgbClr val="7030A0"/>
                </a:solidFill>
                <a:cs typeface="B Nazanin" panose="00000400000000000000" pitchFamily="2" charset="-78"/>
              </a:rPr>
              <a:t>آمریکا، بزرگترین تولیدکننده و صادرکننده سرگرمی‌های خشونت‌بار در جهان به‌شمار می‌رود. محصولات فرهنگی آمریکا از فیلم‌های هالیوود گرفته تا بازی‌های ویدئویی این کشور تماشای قساوت یک انسان یا گروهی از انسان‌ها علیه گروهی دیگر را تا سرحد ابزار سرگرمی انسان‌ها، کاهش می‌دهند</a:t>
            </a:r>
            <a:endParaRPr lang="en-US" b="1" dirty="0">
              <a:solidFill>
                <a:srgbClr val="7030A0"/>
              </a:solidFill>
              <a:cs typeface="B Nazanin" panose="00000400000000000000" pitchFamily="2" charset="-78"/>
            </a:endParaRPr>
          </a:p>
        </p:txBody>
      </p:sp>
      <p:sp>
        <p:nvSpPr>
          <p:cNvPr id="4" name="Title 1"/>
          <p:cNvSpPr txBox="1">
            <a:spLocks/>
          </p:cNvSpPr>
          <p:nvPr/>
        </p:nvSpPr>
        <p:spPr>
          <a:xfrm>
            <a:off x="609600" y="-76200"/>
            <a:ext cx="8229600" cy="164623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a-IR" sz="3200" dirty="0" smtClean="0">
                <a:solidFill>
                  <a:srgbClr val="FF0000"/>
                </a:solidFill>
                <a:cs typeface="B Titr" panose="00000700000000000000" pitchFamily="2" charset="-78"/>
              </a:rPr>
              <a:t>عوامل اصلی خشونت های مرگبار در آمریکا</a:t>
            </a:r>
            <a:endParaRPr lang="en-US" sz="3200" dirty="0">
              <a:solidFill>
                <a:srgbClr val="FF0000"/>
              </a:solidFill>
              <a:cs typeface="B Titr" panose="00000700000000000000" pitchFamily="2" charset="-78"/>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81295" y="5857566"/>
            <a:ext cx="1029009" cy="880444"/>
          </a:xfrm>
          <a:prstGeom prst="rect">
            <a:avLst/>
          </a:prstGeom>
        </p:spPr>
      </p:pic>
    </p:spTree>
    <p:extLst>
      <p:ext uri="{BB962C8B-B14F-4D97-AF65-F5344CB8AC3E}">
        <p14:creationId xmlns:p14="http://schemas.microsoft.com/office/powerpoint/2010/main" val="755918288"/>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grpId="0" nodeType="clickEffect">
                                  <p:stCondLst>
                                    <p:cond delay="0"/>
                                  </p:stCondLst>
                                  <p:childTnLst>
                                    <p:set>
                                      <p:cBhvr>
                                        <p:cTn id="24" dur="1" fill="hold">
                                          <p:stCondLst>
                                            <p:cond delay="0"/>
                                          </p:stCondLst>
                                        </p:cTn>
                                        <p:tgtEl>
                                          <p:spTgt spid="3">
                                            <p:bg/>
                                          </p:spTgt>
                                        </p:tgtEl>
                                        <p:attrNameLst>
                                          <p:attrName>style.visibility</p:attrName>
                                        </p:attrNameLst>
                                      </p:cBhvr>
                                      <p:to>
                                        <p:strVal val="visible"/>
                                      </p:to>
                                    </p:set>
                                    <p:anim calcmode="lin" valueType="num">
                                      <p:cBhvr>
                                        <p:cTn id="25" dur="1000" fill="hold"/>
                                        <p:tgtEl>
                                          <p:spTgt spid="3">
                                            <p:bg/>
                                          </p:spTgt>
                                        </p:tgtEl>
                                        <p:attrNameLst>
                                          <p:attrName>ppt_w</p:attrName>
                                        </p:attrNameLst>
                                      </p:cBhvr>
                                      <p:tavLst>
                                        <p:tav tm="0">
                                          <p:val>
                                            <p:fltVal val="0"/>
                                          </p:val>
                                        </p:tav>
                                        <p:tav tm="100000">
                                          <p:val>
                                            <p:strVal val="#ppt_w"/>
                                          </p:val>
                                        </p:tav>
                                      </p:tavLst>
                                    </p:anim>
                                    <p:anim calcmode="lin" valueType="num">
                                      <p:cBhvr>
                                        <p:cTn id="26" dur="1000" fill="hold"/>
                                        <p:tgtEl>
                                          <p:spTgt spid="3">
                                            <p:bg/>
                                          </p:spTgt>
                                        </p:tgtEl>
                                        <p:attrNameLst>
                                          <p:attrName>ppt_h</p:attrName>
                                        </p:attrNameLst>
                                      </p:cBhvr>
                                      <p:tavLst>
                                        <p:tav tm="0">
                                          <p:val>
                                            <p:fltVal val="0"/>
                                          </p:val>
                                        </p:tav>
                                        <p:tav tm="100000">
                                          <p:val>
                                            <p:strVal val="#ppt_h"/>
                                          </p:val>
                                        </p:tav>
                                      </p:tavLst>
                                    </p:anim>
                                    <p:anim calcmode="lin" valueType="num">
                                      <p:cBhvr>
                                        <p:cTn id="27" dur="1000" fill="hold"/>
                                        <p:tgtEl>
                                          <p:spTgt spid="3">
                                            <p:bg/>
                                          </p:spTgt>
                                        </p:tgtEl>
                                        <p:attrNameLst>
                                          <p:attrName>style.rotation</p:attrName>
                                        </p:attrNameLst>
                                      </p:cBhvr>
                                      <p:tavLst>
                                        <p:tav tm="0">
                                          <p:val>
                                            <p:fltVal val="90"/>
                                          </p:val>
                                        </p:tav>
                                        <p:tav tm="100000">
                                          <p:val>
                                            <p:fltVal val="0"/>
                                          </p:val>
                                        </p:tav>
                                      </p:tavLst>
                                    </p:anim>
                                    <p:animEffect transition="in" filter="fade">
                                      <p:cBhvr>
                                        <p:cTn id="28" dur="1000"/>
                                        <p:tgtEl>
                                          <p:spTgt spid="3">
                                            <p:bg/>
                                          </p:spTgt>
                                        </p:tgtEl>
                                      </p:cBhvr>
                                    </p:animEffect>
                                  </p:childTnLst>
                                </p:cTn>
                              </p:par>
                            </p:childTnLst>
                          </p:cTn>
                        </p:par>
                      </p:childTnLst>
                    </p:cTn>
                  </p:par>
                  <p:par>
                    <p:cTn id="29" fill="hold">
                      <p:stCondLst>
                        <p:cond delay="indefinite"/>
                      </p:stCondLst>
                      <p:childTnLst>
                        <p:par>
                          <p:cTn id="30" fill="hold">
                            <p:stCondLst>
                              <p:cond delay="0"/>
                            </p:stCondLst>
                            <p:childTnLst>
                              <p:par>
                                <p:cTn id="31" presetID="31" presetClass="entr" presetSubtype="0" fill="hold" grpId="0" nodeType="clickEffect">
                                  <p:stCondLst>
                                    <p:cond delay="0"/>
                                  </p:stCondLst>
                                  <p:childTnLst>
                                    <p:set>
                                      <p:cBhvr>
                                        <p:cTn id="32" dur="1" fill="hold">
                                          <p:stCondLst>
                                            <p:cond delay="0"/>
                                          </p:stCondLst>
                                        </p:cTn>
                                        <p:tgtEl>
                                          <p:spTgt spid="3">
                                            <p:txEl>
                                              <p:pRg st="0" end="0"/>
                                            </p:txEl>
                                          </p:spTgt>
                                        </p:tgtEl>
                                        <p:attrNameLst>
                                          <p:attrName>style.visibility</p:attrName>
                                        </p:attrNameLst>
                                      </p:cBhvr>
                                      <p:to>
                                        <p:strVal val="visible"/>
                                      </p:to>
                                    </p:set>
                                    <p:anim calcmode="lin" valueType="num">
                                      <p:cBhvr>
                                        <p:cTn id="33"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34"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35"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36" dur="1000"/>
                                        <p:tgtEl>
                                          <p:spTgt spid="3">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31" presetClass="entr" presetSubtype="0" fill="hold" grpId="0" nodeType="clickEffect">
                                  <p:stCondLst>
                                    <p:cond delay="0"/>
                                  </p:stCondLst>
                                  <p:childTnLst>
                                    <p:set>
                                      <p:cBhvr>
                                        <p:cTn id="40" dur="1" fill="hold">
                                          <p:stCondLst>
                                            <p:cond delay="0"/>
                                          </p:stCondLst>
                                        </p:cTn>
                                        <p:tgtEl>
                                          <p:spTgt spid="3">
                                            <p:txEl>
                                              <p:pRg st="1" end="1"/>
                                            </p:txEl>
                                          </p:spTgt>
                                        </p:tgtEl>
                                        <p:attrNameLst>
                                          <p:attrName>style.visibility</p:attrName>
                                        </p:attrNameLst>
                                      </p:cBhvr>
                                      <p:to>
                                        <p:strVal val="visible"/>
                                      </p:to>
                                    </p:set>
                                    <p:anim calcmode="lin" valueType="num">
                                      <p:cBhvr>
                                        <p:cTn id="41"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42"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43"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44" dur="1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9297206" cy="6858594"/>
          </a:xfrm>
          <a:prstGeom prst="rect">
            <a:avLst/>
          </a:prstGeom>
        </p:spPr>
      </p:pic>
      <p:sp>
        <p:nvSpPr>
          <p:cNvPr id="3" name="Content Placeholder 2"/>
          <p:cNvSpPr>
            <a:spLocks noGrp="1"/>
          </p:cNvSpPr>
          <p:nvPr>
            <p:ph idx="1"/>
          </p:nvPr>
        </p:nvSpPr>
        <p:spPr/>
        <p:style>
          <a:lnRef idx="1">
            <a:schemeClr val="accent5"/>
          </a:lnRef>
          <a:fillRef idx="3">
            <a:schemeClr val="accent5"/>
          </a:fillRef>
          <a:effectRef idx="2">
            <a:schemeClr val="accent5"/>
          </a:effectRef>
          <a:fontRef idx="minor">
            <a:schemeClr val="lt1"/>
          </a:fontRef>
        </p:style>
        <p:txBody>
          <a:bodyPr>
            <a:normAutofit fontScale="92500" lnSpcReduction="20000"/>
          </a:bodyPr>
          <a:lstStyle/>
          <a:p>
            <a:pPr marL="0" indent="0" algn="r" rtl="1">
              <a:buNone/>
            </a:pPr>
            <a:r>
              <a:rPr lang="fa-IR" sz="3500" b="1" dirty="0">
                <a:solidFill>
                  <a:srgbClr val="7030A0"/>
                </a:solidFill>
                <a:cs typeface="B Nazanin" panose="00000400000000000000" pitchFamily="2" charset="-78"/>
              </a:rPr>
              <a:t>3</a:t>
            </a:r>
            <a:r>
              <a:rPr lang="fa-IR" sz="3500" b="1" dirty="0" smtClean="0">
                <a:solidFill>
                  <a:srgbClr val="7030A0"/>
                </a:solidFill>
                <a:cs typeface="B Nazanin" panose="00000400000000000000" pitchFamily="2" charset="-78"/>
              </a:rPr>
              <a:t>. </a:t>
            </a:r>
            <a:r>
              <a:rPr lang="fa-IR" sz="3500" b="1" dirty="0">
                <a:solidFill>
                  <a:srgbClr val="7030A0"/>
                </a:solidFill>
                <a:cs typeface="B Nazanin" panose="00000400000000000000" pitchFamily="2" charset="-78"/>
              </a:rPr>
              <a:t>فرهنگ فردگرایانه</a:t>
            </a:r>
          </a:p>
          <a:p>
            <a:pPr marL="0" indent="0" algn="r" rtl="1">
              <a:buNone/>
            </a:pPr>
            <a:r>
              <a:rPr lang="fa-IR" sz="3500" b="1" dirty="0">
                <a:solidFill>
                  <a:srgbClr val="7030A0"/>
                </a:solidFill>
                <a:cs typeface="B Nazanin" panose="00000400000000000000" pitchFamily="2" charset="-78"/>
              </a:rPr>
              <a:t> فرهنگ بیش از حد فردگرایانه آمریکا باعث شده شمار روزافزونی از مردم جامعه این کشور، خودشان را در گردابی از فلاکت‌هایی گرفتار ببینند که مسئولیت آنها در نهایت روی دوش کسی غیر از خود فرد آوار نمی‌شود.</a:t>
            </a:r>
          </a:p>
          <a:p>
            <a:pPr marL="0" indent="0" algn="r" rtl="1">
              <a:buNone/>
            </a:pPr>
            <a:r>
              <a:rPr lang="fa-IR" sz="3500" b="1" dirty="0">
                <a:solidFill>
                  <a:srgbClr val="7030A0"/>
                </a:solidFill>
                <a:cs typeface="B Nazanin" panose="00000400000000000000" pitchFamily="2" charset="-78"/>
              </a:rPr>
              <a:t>شمار بسیار زیادی از آمریکایی‌ها امروزه با پذیرفتن منطق افراطی مسئولیت فردی، خودشان را مقصر بیکاری، آوارگی و انزوای خودشان می‌بینند و در نهایت، وضع فلاکت‌بار خودشان را نوعی شکست شخصی می‌بینند و بنابراین، آمادگی ابتلا به افسردگی وجودی و خشونت جمعی را دارند.</a:t>
            </a:r>
          </a:p>
          <a:p>
            <a:pPr marL="0" indent="0">
              <a:buNone/>
            </a:pPr>
            <a:endParaRPr lang="en-US" dirty="0"/>
          </a:p>
        </p:txBody>
      </p:sp>
      <p:sp>
        <p:nvSpPr>
          <p:cNvPr id="4" name="Title 1"/>
          <p:cNvSpPr txBox="1">
            <a:spLocks/>
          </p:cNvSpPr>
          <p:nvPr/>
        </p:nvSpPr>
        <p:spPr>
          <a:xfrm>
            <a:off x="609600" y="152400"/>
            <a:ext cx="8229600" cy="12192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a-IR" sz="3200" dirty="0" smtClean="0">
                <a:solidFill>
                  <a:srgbClr val="002060"/>
                </a:solidFill>
                <a:cs typeface="B Titr" panose="00000700000000000000" pitchFamily="2" charset="-78"/>
              </a:rPr>
              <a:t>عوامل اصلی خشونت های مرگبار در آمریکا</a:t>
            </a:r>
            <a:endParaRPr lang="en-US" sz="3200" dirty="0">
              <a:solidFill>
                <a:srgbClr val="002060"/>
              </a:solidFill>
              <a:cs typeface="B Titr" panose="00000700000000000000" pitchFamily="2" charset="-78"/>
            </a:endParaRPr>
          </a:p>
        </p:txBody>
      </p:sp>
    </p:spTree>
    <p:extLst>
      <p:ext uri="{BB962C8B-B14F-4D97-AF65-F5344CB8AC3E}">
        <p14:creationId xmlns:p14="http://schemas.microsoft.com/office/powerpoint/2010/main" val="2574754951"/>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p:cTn id="7" dur="1000" fill="hold"/>
                                        <p:tgtEl>
                                          <p:spTgt spid="3">
                                            <p:bg/>
                                          </p:spTgt>
                                        </p:tgtEl>
                                        <p:attrNameLst>
                                          <p:attrName>ppt_w</p:attrName>
                                        </p:attrNameLst>
                                      </p:cBhvr>
                                      <p:tavLst>
                                        <p:tav tm="0">
                                          <p:val>
                                            <p:fltVal val="0"/>
                                          </p:val>
                                        </p:tav>
                                        <p:tav tm="100000">
                                          <p:val>
                                            <p:strVal val="#ppt_w"/>
                                          </p:val>
                                        </p:tav>
                                      </p:tavLst>
                                    </p:anim>
                                    <p:anim calcmode="lin" valueType="num">
                                      <p:cBhvr>
                                        <p:cTn id="8" dur="1000" fill="hold"/>
                                        <p:tgtEl>
                                          <p:spTgt spid="3">
                                            <p:bg/>
                                          </p:spTgt>
                                        </p:tgtEl>
                                        <p:attrNameLst>
                                          <p:attrName>ppt_h</p:attrName>
                                        </p:attrNameLst>
                                      </p:cBhvr>
                                      <p:tavLst>
                                        <p:tav tm="0">
                                          <p:val>
                                            <p:fltVal val="0"/>
                                          </p:val>
                                        </p:tav>
                                        <p:tav tm="100000">
                                          <p:val>
                                            <p:strVal val="#ppt_h"/>
                                          </p:val>
                                        </p:tav>
                                      </p:tavLst>
                                    </p:anim>
                                    <p:anim calcmode="lin" valueType="num">
                                      <p:cBhvr>
                                        <p:cTn id="9" dur="1000" fill="hold"/>
                                        <p:tgtEl>
                                          <p:spTgt spid="3">
                                            <p:bg/>
                                          </p:spTgt>
                                        </p:tgtEl>
                                        <p:attrNameLst>
                                          <p:attrName>style.rotation</p:attrName>
                                        </p:attrNameLst>
                                      </p:cBhvr>
                                      <p:tavLst>
                                        <p:tav tm="0">
                                          <p:val>
                                            <p:fltVal val="90"/>
                                          </p:val>
                                        </p:tav>
                                        <p:tav tm="100000">
                                          <p:val>
                                            <p:fltVal val="0"/>
                                          </p:val>
                                        </p:tav>
                                      </p:tavLst>
                                    </p:anim>
                                    <p:animEffect transition="in" filter="fade">
                                      <p:cBhvr>
                                        <p:cTn id="10" dur="1000"/>
                                        <p:tgtEl>
                                          <p:spTgt spid="3">
                                            <p:bg/>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 calcmode="lin" valueType="num">
                                      <p:cBhvr>
                                        <p:cTn id="15"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17"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8" dur="1000"/>
                                        <p:tgtEl>
                                          <p:spTgt spid="3">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 calcmode="lin" valueType="num">
                                      <p:cBhvr>
                                        <p:cTn id="23"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4"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25"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26" dur="1000"/>
                                        <p:tgtEl>
                                          <p:spTgt spid="3">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anim calcmode="lin" valueType="num">
                                      <p:cBhvr>
                                        <p:cTn id="31"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32"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33"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34" dur="1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4800600"/>
          </a:xfrm>
          <a:prstGeom prst="rect">
            <a:avLst/>
          </a:prstGeom>
        </p:spPr>
      </p:pic>
      <p:sp>
        <p:nvSpPr>
          <p:cNvPr id="3" name="Content Placeholder 2"/>
          <p:cNvSpPr>
            <a:spLocks noGrp="1"/>
          </p:cNvSpPr>
          <p:nvPr>
            <p:ph idx="1"/>
          </p:nvPr>
        </p:nvSpPr>
        <p:spPr/>
        <p:style>
          <a:lnRef idx="1">
            <a:schemeClr val="accent3"/>
          </a:lnRef>
          <a:fillRef idx="2">
            <a:schemeClr val="accent3"/>
          </a:fillRef>
          <a:effectRef idx="1">
            <a:schemeClr val="accent3"/>
          </a:effectRef>
          <a:fontRef idx="minor">
            <a:schemeClr val="dk1"/>
          </a:fontRef>
        </p:style>
        <p:txBody>
          <a:bodyPr>
            <a:normAutofit/>
          </a:bodyPr>
          <a:lstStyle/>
          <a:p>
            <a:pPr marL="0" indent="0" algn="r" rtl="1">
              <a:buNone/>
            </a:pPr>
            <a:r>
              <a:rPr lang="fa-IR" dirty="0">
                <a:cs typeface="B Nazanin" panose="00000400000000000000" pitchFamily="2" charset="-78"/>
              </a:rPr>
              <a:t>4</a:t>
            </a:r>
            <a:r>
              <a:rPr lang="fa-IR" b="1" dirty="0">
                <a:solidFill>
                  <a:srgbClr val="7030A0"/>
                </a:solidFill>
                <a:cs typeface="B Nazanin" panose="00000400000000000000" pitchFamily="2" charset="-78"/>
              </a:rPr>
              <a:t>. خودشیفتگی</a:t>
            </a:r>
          </a:p>
          <a:p>
            <a:pPr marL="0" indent="0" algn="r" rtl="1">
              <a:buNone/>
            </a:pPr>
            <a:r>
              <a:rPr lang="fa-IR" b="1" dirty="0">
                <a:solidFill>
                  <a:srgbClr val="7030A0"/>
                </a:solidFill>
                <a:cs typeface="B Nazanin" panose="00000400000000000000" pitchFamily="2" charset="-78"/>
              </a:rPr>
              <a:t>تبلیغ روح مصرف‌گرایی و ترویج این ایده که شهروندان هوس‌ها و نیازهای خودشان را مقدم بر نیازهای دیگران قرار دهند از جمله جنبه‌های مهم آموزش‌های فرهنگی آمریکا است. مقدم شمردن احساسات، هوس‌ها و نیازهای خود بر دیگران در افراطی‌ترین حالت، می‌تواند به آدم‌کشی و قتل دیگران منجر شود، چرا که خودکشی جلوه افراطی افسردگی و قتل دیگران جلوه افراطی خودشیفتگی است.</a:t>
            </a:r>
            <a:endParaRPr lang="en-US" b="1" dirty="0">
              <a:solidFill>
                <a:srgbClr val="7030A0"/>
              </a:solidFill>
              <a:cs typeface="B Nazanin" panose="00000400000000000000" pitchFamily="2" charset="-78"/>
            </a:endParaRPr>
          </a:p>
        </p:txBody>
      </p:sp>
      <p:sp>
        <p:nvSpPr>
          <p:cNvPr id="4" name="Title 1"/>
          <p:cNvSpPr txBox="1">
            <a:spLocks/>
          </p:cNvSpPr>
          <p:nvPr/>
        </p:nvSpPr>
        <p:spPr>
          <a:xfrm>
            <a:off x="609600" y="0"/>
            <a:ext cx="8229600" cy="13716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a-IR" sz="3200" dirty="0" smtClean="0">
                <a:solidFill>
                  <a:srgbClr val="002060"/>
                </a:solidFill>
                <a:cs typeface="B Titr" panose="00000700000000000000" pitchFamily="2" charset="-78"/>
              </a:rPr>
              <a:t>عوامل اصلی خشونت های مرگبار در آمریکا</a:t>
            </a:r>
            <a:endParaRPr lang="en-US" sz="3200" dirty="0">
              <a:solidFill>
                <a:srgbClr val="002060"/>
              </a:solidFill>
              <a:cs typeface="B Titr" panose="00000700000000000000" pitchFamily="2" charset="-78"/>
            </a:endParaRPr>
          </a:p>
        </p:txBody>
      </p:sp>
    </p:spTree>
    <p:extLst>
      <p:ext uri="{BB962C8B-B14F-4D97-AF65-F5344CB8AC3E}">
        <p14:creationId xmlns:p14="http://schemas.microsoft.com/office/powerpoint/2010/main" val="3430478171"/>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p:cTn id="7" dur="1000" fill="hold"/>
                                        <p:tgtEl>
                                          <p:spTgt spid="3">
                                            <p:bg/>
                                          </p:spTgt>
                                        </p:tgtEl>
                                        <p:attrNameLst>
                                          <p:attrName>ppt_w</p:attrName>
                                        </p:attrNameLst>
                                      </p:cBhvr>
                                      <p:tavLst>
                                        <p:tav tm="0">
                                          <p:val>
                                            <p:fltVal val="0"/>
                                          </p:val>
                                        </p:tav>
                                        <p:tav tm="100000">
                                          <p:val>
                                            <p:strVal val="#ppt_w"/>
                                          </p:val>
                                        </p:tav>
                                      </p:tavLst>
                                    </p:anim>
                                    <p:anim calcmode="lin" valueType="num">
                                      <p:cBhvr>
                                        <p:cTn id="8" dur="1000" fill="hold"/>
                                        <p:tgtEl>
                                          <p:spTgt spid="3">
                                            <p:bg/>
                                          </p:spTgt>
                                        </p:tgtEl>
                                        <p:attrNameLst>
                                          <p:attrName>ppt_h</p:attrName>
                                        </p:attrNameLst>
                                      </p:cBhvr>
                                      <p:tavLst>
                                        <p:tav tm="0">
                                          <p:val>
                                            <p:fltVal val="0"/>
                                          </p:val>
                                        </p:tav>
                                        <p:tav tm="100000">
                                          <p:val>
                                            <p:strVal val="#ppt_h"/>
                                          </p:val>
                                        </p:tav>
                                      </p:tavLst>
                                    </p:anim>
                                    <p:anim calcmode="lin" valueType="num">
                                      <p:cBhvr>
                                        <p:cTn id="9" dur="1000" fill="hold"/>
                                        <p:tgtEl>
                                          <p:spTgt spid="3">
                                            <p:bg/>
                                          </p:spTgt>
                                        </p:tgtEl>
                                        <p:attrNameLst>
                                          <p:attrName>style.rotation</p:attrName>
                                        </p:attrNameLst>
                                      </p:cBhvr>
                                      <p:tavLst>
                                        <p:tav tm="0">
                                          <p:val>
                                            <p:fltVal val="90"/>
                                          </p:val>
                                        </p:tav>
                                        <p:tav tm="100000">
                                          <p:val>
                                            <p:fltVal val="0"/>
                                          </p:val>
                                        </p:tav>
                                      </p:tavLst>
                                    </p:anim>
                                    <p:animEffect transition="in" filter="fade">
                                      <p:cBhvr>
                                        <p:cTn id="10" dur="1000"/>
                                        <p:tgtEl>
                                          <p:spTgt spid="3">
                                            <p:bg/>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 calcmode="lin" valueType="num">
                                      <p:cBhvr>
                                        <p:cTn id="15"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17"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8" dur="1000"/>
                                        <p:tgtEl>
                                          <p:spTgt spid="3">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 calcmode="lin" valueType="num">
                                      <p:cBhvr>
                                        <p:cTn id="23"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4"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25"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26" dur="1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C:\Users\fa\Desktop\thWSCF1BHZ.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372599"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381000" y="152400"/>
            <a:ext cx="8229600" cy="1143000"/>
          </a:xfrm>
        </p:spPr>
        <p:txBody>
          <a:bodyPr>
            <a:noAutofit/>
          </a:bodyPr>
          <a:lstStyle/>
          <a:p>
            <a:pPr rtl="1"/>
            <a:r>
              <a:rPr lang="fa-IR" sz="3600" dirty="0" smtClean="0">
                <a:cs typeface="B Titr" panose="00000700000000000000" pitchFamily="2" charset="-78"/>
              </a:rPr>
              <a:t>بررسی خطرناک ترین شهرهای جهان</a:t>
            </a:r>
            <a:br>
              <a:rPr lang="fa-IR" sz="3600" dirty="0" smtClean="0">
                <a:cs typeface="B Titr" panose="00000700000000000000" pitchFamily="2" charset="-78"/>
              </a:rPr>
            </a:br>
            <a:r>
              <a:rPr lang="fa-IR" sz="2400" dirty="0" smtClean="0">
                <a:cs typeface="B Titr" panose="00000700000000000000" pitchFamily="2" charset="-78"/>
              </a:rPr>
              <a:t>رتبه بندی سال2017  و بروزرسانی در سال2019</a:t>
            </a:r>
            <a:br>
              <a:rPr lang="fa-IR" sz="2400" dirty="0" smtClean="0">
                <a:cs typeface="B Titr" panose="00000700000000000000" pitchFamily="2" charset="-78"/>
              </a:rPr>
            </a:br>
            <a:r>
              <a:rPr lang="fa-IR" sz="2400" dirty="0" smtClean="0">
                <a:cs typeface="B Titr" panose="00000700000000000000" pitchFamily="2" charset="-78"/>
              </a:rPr>
              <a:t>منبع: سایت </a:t>
            </a:r>
            <a:r>
              <a:rPr lang="en-US" sz="2400" dirty="0" err="1">
                <a:cs typeface="B Titr" panose="00000700000000000000" pitchFamily="2" charset="-78"/>
              </a:rPr>
              <a:t>worldatlas</a:t>
            </a:r>
            <a:endParaRPr lang="en-US" sz="3600" dirty="0">
              <a:cs typeface="B Titr" panose="00000700000000000000" pitchFamily="2" charset="-78"/>
            </a:endParaRPr>
          </a:p>
        </p:txBody>
      </p:sp>
      <p:sp>
        <p:nvSpPr>
          <p:cNvPr id="3" name="Content Placeholder 2"/>
          <p:cNvSpPr>
            <a:spLocks noGrp="1"/>
          </p:cNvSpPr>
          <p:nvPr>
            <p:ph idx="1"/>
          </p:nvPr>
        </p:nvSpPr>
        <p:spPr/>
        <p:txBody>
          <a:bodyPr/>
          <a:lstStyle/>
          <a:p>
            <a:endParaRPr lang="en-US" dirty="0"/>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524001"/>
            <a:ext cx="8305800" cy="46720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33102933"/>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6" presetClass="emph" presetSubtype="0" fill="hold" nodeType="clickEffect">
                                  <p:stCondLst>
                                    <p:cond delay="0"/>
                                  </p:stCondLst>
                                  <p:childTnLst>
                                    <p:animScale>
                                      <p:cBhvr>
                                        <p:cTn id="24" dur="2000" fill="hold"/>
                                        <p:tgtEl>
                                          <p:spTgt spid="9218"/>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C:\Users\fa\Desktop\thWSCF1BHZ.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9342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274638"/>
            <a:ext cx="8229600" cy="944562"/>
          </a:xfrm>
        </p:spPr>
        <p:txBody>
          <a:bodyPr>
            <a:noAutofit/>
          </a:bodyPr>
          <a:lstStyle/>
          <a:p>
            <a:r>
              <a:rPr lang="fa-IR" sz="2800" dirty="0" smtClean="0">
                <a:cs typeface="B Titr" panose="00000700000000000000" pitchFamily="2" charset="-78"/>
              </a:rPr>
              <a:t>این رتبه بندی به ازای تعداد قتل در هر 100 هزارنفر می باشد</a:t>
            </a:r>
            <a:endParaRPr lang="en-US" sz="2800" dirty="0">
              <a:cs typeface="B Titr" panose="00000700000000000000" pitchFamily="2" charset="-78"/>
            </a:endParaRPr>
          </a:p>
        </p:txBody>
      </p:sp>
      <p:sp>
        <p:nvSpPr>
          <p:cNvPr id="3" name="Content Placeholder 2"/>
          <p:cNvSpPr>
            <a:spLocks noGrp="1"/>
          </p:cNvSpPr>
          <p:nvPr>
            <p:ph idx="1"/>
          </p:nvPr>
        </p:nvSpPr>
        <p:spPr/>
        <p:txBody>
          <a:bodyPr/>
          <a:lstStyle/>
          <a:p>
            <a:endParaRPr lang="en-US" dirty="0">
              <a:solidFill>
                <a:srgbClr val="FF0000"/>
              </a:solidFill>
            </a:endParaRPr>
          </a:p>
        </p:txBody>
      </p:sp>
      <p:pic>
        <p:nvPicPr>
          <p:cNvPr id="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524000"/>
            <a:ext cx="8610600" cy="51560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39500884"/>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p:cTn id="25" dur="500" fill="hold"/>
                                        <p:tgtEl>
                                          <p:spTgt spid="4"/>
                                        </p:tgtEl>
                                        <p:attrNameLst>
                                          <p:attrName>ppt_w</p:attrName>
                                        </p:attrNameLst>
                                      </p:cBhvr>
                                      <p:tavLst>
                                        <p:tav tm="0">
                                          <p:val>
                                            <p:fltVal val="0"/>
                                          </p:val>
                                        </p:tav>
                                        <p:tav tm="100000">
                                          <p:val>
                                            <p:strVal val="#ppt_w"/>
                                          </p:val>
                                        </p:tav>
                                      </p:tavLst>
                                    </p:anim>
                                    <p:anim calcmode="lin" valueType="num">
                                      <p:cBhvr>
                                        <p:cTn id="26" dur="500" fill="hold"/>
                                        <p:tgtEl>
                                          <p:spTgt spid="4"/>
                                        </p:tgtEl>
                                        <p:attrNameLst>
                                          <p:attrName>ppt_h</p:attrName>
                                        </p:attrNameLst>
                                      </p:cBhvr>
                                      <p:tavLst>
                                        <p:tav tm="0">
                                          <p:val>
                                            <p:fltVal val="0"/>
                                          </p:val>
                                        </p:tav>
                                        <p:tav tm="100000">
                                          <p:val>
                                            <p:strVal val="#ppt_h"/>
                                          </p:val>
                                        </p:tav>
                                      </p:tavLst>
                                    </p:anim>
                                    <p:animEffect transition="in" filter="fade">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0"/>
            <a:ext cx="9370364" cy="6858594"/>
          </a:xfrm>
          <a:prstGeom prst="rect">
            <a:avLst/>
          </a:prstGeom>
        </p:spPr>
      </p:pic>
      <p:sp>
        <p:nvSpPr>
          <p:cNvPr id="2" name="Title 1"/>
          <p:cNvSpPr>
            <a:spLocks noGrp="1"/>
          </p:cNvSpPr>
          <p:nvPr>
            <p:ph type="title"/>
          </p:nvPr>
        </p:nvSpPr>
        <p:spPr>
          <a:xfrm>
            <a:off x="457200" y="381000"/>
            <a:ext cx="8229600" cy="1143000"/>
          </a:xfrm>
        </p:spPr>
        <p:txBody>
          <a:bodyPr>
            <a:normAutofit fontScale="90000"/>
          </a:bodyPr>
          <a:lstStyle/>
          <a:p>
            <a:pPr rtl="1"/>
            <a:r>
              <a:rPr lang="fa-IR" sz="3100" dirty="0" smtClean="0">
                <a:cs typeface="B Nazanin" panose="00000400000000000000" pitchFamily="2" charset="-78"/>
              </a:rPr>
              <a:t>براساس </a:t>
            </a:r>
            <a:r>
              <a:rPr lang="fa-IR" sz="3100" dirty="0">
                <a:cs typeface="B Nazanin" panose="00000400000000000000" pitchFamily="2" charset="-78"/>
              </a:rPr>
              <a:t>سایت </a:t>
            </a:r>
            <a:r>
              <a:rPr lang="en-US" sz="3100" dirty="0" err="1">
                <a:cs typeface="B Nazanin" panose="00000400000000000000" pitchFamily="2" charset="-78"/>
              </a:rPr>
              <a:t>worldatlas</a:t>
            </a:r>
            <a:r>
              <a:rPr lang="fa-IR" sz="3100" dirty="0">
                <a:cs typeface="B Nazanin" panose="00000400000000000000" pitchFamily="2" charset="-78"/>
              </a:rPr>
              <a:t> </a:t>
            </a:r>
            <a:r>
              <a:rPr lang="fa-IR" dirty="0"/>
              <a:t/>
            </a:r>
            <a:br>
              <a:rPr lang="fa-IR" dirty="0"/>
            </a:br>
            <a:r>
              <a:rPr lang="fa-IR" sz="4900" dirty="0">
                <a:cs typeface="B Titr" panose="00000700000000000000" pitchFamily="2" charset="-78"/>
              </a:rPr>
              <a:t>4 شهر آمریکا جزء خطرناک ترین شهرهای </a:t>
            </a:r>
            <a:r>
              <a:rPr lang="en-US" sz="4900" dirty="0" smtClean="0">
                <a:cs typeface="B Titr" panose="00000700000000000000" pitchFamily="2" charset="-78"/>
              </a:rPr>
              <a:t> </a:t>
            </a:r>
            <a:r>
              <a:rPr lang="fa-IR" sz="4900" dirty="0" smtClean="0">
                <a:cs typeface="B Titr" panose="00000700000000000000" pitchFamily="2" charset="-78"/>
              </a:rPr>
              <a:t>جهان هستند</a:t>
            </a:r>
            <a:endParaRPr lang="en-US" sz="4900" dirty="0">
              <a:cs typeface="B Titr" panose="00000700000000000000" pitchFamily="2" charset="-78"/>
            </a:endParaRPr>
          </a:p>
        </p:txBody>
      </p:sp>
      <p:sp>
        <p:nvSpPr>
          <p:cNvPr id="4" name="Content Placeholder 3"/>
          <p:cNvSpPr>
            <a:spLocks noGrp="1"/>
          </p:cNvSpPr>
          <p:nvPr>
            <p:ph idx="1"/>
          </p:nvPr>
        </p:nvSpPr>
        <p:spPr>
          <a:xfrm>
            <a:off x="609600" y="2151063"/>
            <a:ext cx="8229600" cy="4525963"/>
          </a:xfrm>
        </p:spPr>
        <p:style>
          <a:lnRef idx="1">
            <a:schemeClr val="accent5"/>
          </a:lnRef>
          <a:fillRef idx="2">
            <a:schemeClr val="accent5"/>
          </a:fillRef>
          <a:effectRef idx="1">
            <a:schemeClr val="accent5"/>
          </a:effectRef>
          <a:fontRef idx="minor">
            <a:schemeClr val="dk1"/>
          </a:fontRef>
        </p:style>
        <p:txBody>
          <a:bodyPr>
            <a:normAutofit/>
          </a:bodyPr>
          <a:lstStyle/>
          <a:p>
            <a:pPr marL="0" indent="0" algn="r" rtl="1">
              <a:buNone/>
            </a:pPr>
            <a:r>
              <a:rPr lang="fa-IR" dirty="0" smtClean="0">
                <a:cs typeface="B Nazanin" panose="00000400000000000000" pitchFamily="2" charset="-78"/>
              </a:rPr>
              <a:t>1</a:t>
            </a:r>
            <a:r>
              <a:rPr lang="fa-IR" b="1" dirty="0" smtClean="0">
                <a:solidFill>
                  <a:srgbClr val="002060"/>
                </a:solidFill>
                <a:cs typeface="B Nazanin" panose="00000400000000000000" pitchFamily="2" charset="-78"/>
              </a:rPr>
              <a:t>- </a:t>
            </a:r>
            <a:r>
              <a:rPr lang="en-US" b="1" dirty="0">
                <a:solidFill>
                  <a:srgbClr val="002060"/>
                </a:solidFill>
                <a:cs typeface="B Nazanin" panose="00000400000000000000" pitchFamily="2" charset="-78"/>
              </a:rPr>
              <a:t>St. </a:t>
            </a:r>
            <a:r>
              <a:rPr lang="en-US" b="1" dirty="0" smtClean="0">
                <a:solidFill>
                  <a:srgbClr val="002060"/>
                </a:solidFill>
                <a:cs typeface="B Nazanin" panose="00000400000000000000" pitchFamily="2" charset="-78"/>
              </a:rPr>
              <a:t>Louis</a:t>
            </a:r>
            <a:r>
              <a:rPr lang="fa-IR" b="1" dirty="0" smtClean="0">
                <a:solidFill>
                  <a:srgbClr val="002060"/>
                </a:solidFill>
                <a:cs typeface="B Nazanin" panose="00000400000000000000" pitchFamily="2" charset="-78"/>
              </a:rPr>
              <a:t> بندر سنت لوئیس در ایالت میزوری</a:t>
            </a:r>
          </a:p>
          <a:p>
            <a:pPr marL="0" indent="0" algn="r" rtl="1">
              <a:buNone/>
            </a:pPr>
            <a:r>
              <a:rPr lang="fa-IR" b="1" dirty="0" smtClean="0">
                <a:solidFill>
                  <a:srgbClr val="002060"/>
                </a:solidFill>
                <a:cs typeface="B Nazanin" panose="00000400000000000000" pitchFamily="2" charset="-78"/>
              </a:rPr>
              <a:t>2- </a:t>
            </a:r>
            <a:r>
              <a:rPr lang="en-US" b="1" dirty="0" smtClean="0">
                <a:solidFill>
                  <a:srgbClr val="002060"/>
                </a:solidFill>
                <a:cs typeface="B Nazanin" panose="00000400000000000000" pitchFamily="2" charset="-78"/>
              </a:rPr>
              <a:t>Baltimore</a:t>
            </a:r>
            <a:r>
              <a:rPr lang="fa-IR" b="1" dirty="0" smtClean="0">
                <a:solidFill>
                  <a:srgbClr val="002060"/>
                </a:solidFill>
                <a:cs typeface="B Nazanin" panose="00000400000000000000" pitchFamily="2" charset="-78"/>
              </a:rPr>
              <a:t> </a:t>
            </a:r>
            <a:r>
              <a:rPr lang="fa-IR" b="1" dirty="0">
                <a:solidFill>
                  <a:srgbClr val="002060"/>
                </a:solidFill>
                <a:cs typeface="B Nazanin" panose="00000400000000000000" pitchFamily="2" charset="-78"/>
              </a:rPr>
              <a:t>بالتیمور </a:t>
            </a:r>
            <a:r>
              <a:rPr lang="fa-IR" b="1" dirty="0" smtClean="0">
                <a:solidFill>
                  <a:srgbClr val="002060"/>
                </a:solidFill>
                <a:cs typeface="B Nazanin" panose="00000400000000000000" pitchFamily="2" charset="-78"/>
              </a:rPr>
              <a:t>بزرگترین </a:t>
            </a:r>
            <a:r>
              <a:rPr lang="fa-IR" b="1" dirty="0">
                <a:solidFill>
                  <a:srgbClr val="002060"/>
                </a:solidFill>
                <a:cs typeface="B Nazanin" panose="00000400000000000000" pitchFamily="2" charset="-78"/>
              </a:rPr>
              <a:t>شهر و مرکز فرهنگی</a:t>
            </a:r>
            <a:r>
              <a:rPr lang="fa-IR" b="1" dirty="0" smtClean="0">
                <a:solidFill>
                  <a:srgbClr val="002060"/>
                </a:solidFill>
                <a:cs typeface="B Nazanin" panose="00000400000000000000" pitchFamily="2" charset="-78"/>
              </a:rPr>
              <a:t> ایالت مریلند</a:t>
            </a:r>
          </a:p>
          <a:p>
            <a:pPr marL="0" indent="0" algn="r" rtl="1">
              <a:buNone/>
            </a:pPr>
            <a:r>
              <a:rPr lang="fa-IR" b="1" dirty="0" smtClean="0">
                <a:solidFill>
                  <a:srgbClr val="002060"/>
                </a:solidFill>
                <a:cs typeface="B Nazanin" panose="00000400000000000000" pitchFamily="2" charset="-78"/>
              </a:rPr>
              <a:t>3- </a:t>
            </a:r>
            <a:r>
              <a:rPr lang="en-US" b="1" dirty="0">
                <a:solidFill>
                  <a:srgbClr val="002060"/>
                </a:solidFill>
                <a:cs typeface="B Nazanin" panose="00000400000000000000" pitchFamily="2" charset="-78"/>
              </a:rPr>
              <a:t>New </a:t>
            </a:r>
            <a:r>
              <a:rPr lang="en-US" b="1" dirty="0" smtClean="0">
                <a:solidFill>
                  <a:srgbClr val="002060"/>
                </a:solidFill>
                <a:cs typeface="B Nazanin" panose="00000400000000000000" pitchFamily="2" charset="-78"/>
              </a:rPr>
              <a:t>Orleans</a:t>
            </a:r>
            <a:r>
              <a:rPr lang="fa-IR" b="1" dirty="0" smtClean="0">
                <a:solidFill>
                  <a:srgbClr val="002060"/>
                </a:solidFill>
                <a:cs typeface="B Nazanin" panose="00000400000000000000" pitchFamily="2" charset="-78"/>
              </a:rPr>
              <a:t> شهر نیواورلنز بزرگ‌ترین </a:t>
            </a:r>
            <a:r>
              <a:rPr lang="fa-IR" b="1" dirty="0">
                <a:solidFill>
                  <a:srgbClr val="002060"/>
                </a:solidFill>
                <a:cs typeface="B Nazanin" panose="00000400000000000000" pitchFamily="2" charset="-78"/>
              </a:rPr>
              <a:t>شهر ایالت </a:t>
            </a:r>
            <a:r>
              <a:rPr lang="fa-IR" b="1" dirty="0" smtClean="0">
                <a:solidFill>
                  <a:srgbClr val="002060"/>
                </a:solidFill>
                <a:cs typeface="B Nazanin" panose="00000400000000000000" pitchFamily="2" charset="-78"/>
              </a:rPr>
              <a:t>لوئیزیانا</a:t>
            </a:r>
          </a:p>
          <a:p>
            <a:pPr marL="0" indent="0" algn="r" rtl="1">
              <a:buNone/>
            </a:pPr>
            <a:r>
              <a:rPr lang="fa-IR" b="1" dirty="0" smtClean="0">
                <a:solidFill>
                  <a:srgbClr val="002060"/>
                </a:solidFill>
                <a:cs typeface="B Nazanin" panose="00000400000000000000" pitchFamily="2" charset="-78"/>
              </a:rPr>
              <a:t>4- </a:t>
            </a:r>
            <a:r>
              <a:rPr lang="en-US" b="1" dirty="0">
                <a:solidFill>
                  <a:srgbClr val="002060"/>
                </a:solidFill>
                <a:cs typeface="B Nazanin" panose="00000400000000000000" pitchFamily="2" charset="-78"/>
              </a:rPr>
              <a:t>Detroit</a:t>
            </a:r>
            <a:r>
              <a:rPr lang="fa-IR" b="1" dirty="0" smtClean="0">
                <a:solidFill>
                  <a:srgbClr val="002060"/>
                </a:solidFill>
                <a:cs typeface="B Nazanin" panose="00000400000000000000" pitchFamily="2" charset="-78"/>
              </a:rPr>
              <a:t> </a:t>
            </a:r>
            <a:r>
              <a:rPr lang="fa-IR" b="1" dirty="0">
                <a:solidFill>
                  <a:srgbClr val="002060"/>
                </a:solidFill>
                <a:cs typeface="B Nazanin" panose="00000400000000000000" pitchFamily="2" charset="-78"/>
              </a:rPr>
              <a:t>دیترویت </a:t>
            </a:r>
            <a:r>
              <a:rPr lang="fa-IR" b="1" dirty="0" smtClean="0">
                <a:solidFill>
                  <a:srgbClr val="002060"/>
                </a:solidFill>
                <a:cs typeface="B Nazanin" panose="00000400000000000000" pitchFamily="2" charset="-78"/>
              </a:rPr>
              <a:t>بزرگ‌ترین </a:t>
            </a:r>
            <a:r>
              <a:rPr lang="fa-IR" b="1" dirty="0">
                <a:solidFill>
                  <a:srgbClr val="002060"/>
                </a:solidFill>
                <a:cs typeface="B Nazanin" panose="00000400000000000000" pitchFamily="2" charset="-78"/>
              </a:rPr>
              <a:t>شهر </a:t>
            </a:r>
            <a:r>
              <a:rPr lang="fa-IR" b="1" dirty="0" smtClean="0">
                <a:solidFill>
                  <a:srgbClr val="002060"/>
                </a:solidFill>
                <a:cs typeface="B Nazanin" panose="00000400000000000000" pitchFamily="2" charset="-78"/>
              </a:rPr>
              <a:t>ایالت میشیگان</a:t>
            </a:r>
          </a:p>
          <a:p>
            <a:pPr marL="0" indent="0" algn="r" rtl="1">
              <a:buNone/>
            </a:pPr>
            <a:endParaRPr lang="en-US" dirty="0" smtClean="0">
              <a:cs typeface="B Nazanin" panose="00000400000000000000" pitchFamily="2" charset="-78"/>
            </a:endParaRPr>
          </a:p>
          <a:p>
            <a:pPr marL="0" indent="0" algn="r" rtl="1">
              <a:buNone/>
            </a:pPr>
            <a:r>
              <a:rPr lang="en-US" dirty="0">
                <a:cs typeface="B Nazanin" panose="00000400000000000000" pitchFamily="2" charset="-78"/>
                <a:hlinkClick r:id="rId3"/>
              </a:rPr>
              <a:t>https://</a:t>
            </a:r>
            <a:r>
              <a:rPr lang="en-US" dirty="0" smtClean="0">
                <a:cs typeface="B Nazanin" panose="00000400000000000000" pitchFamily="2" charset="-78"/>
                <a:hlinkClick r:id="rId3"/>
              </a:rPr>
              <a:t>plink.ir/G5nuc</a:t>
            </a:r>
            <a:endParaRPr lang="en-US" dirty="0" smtClean="0">
              <a:cs typeface="B Nazanin" panose="00000400000000000000" pitchFamily="2" charset="-78"/>
            </a:endParaRPr>
          </a:p>
          <a:p>
            <a:pPr marL="0" indent="0" algn="r" rtl="1">
              <a:buNone/>
            </a:pPr>
            <a:endParaRPr lang="en-US" dirty="0">
              <a:cs typeface="B Nazanin" panose="00000400000000000000" pitchFamily="2" charset="-78"/>
            </a:endParaRPr>
          </a:p>
        </p:txBody>
      </p:sp>
      <p:pic>
        <p:nvPicPr>
          <p:cNvPr id="7170" name="Picture 2" descr="https://plink.ir/G5nuc/q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5257800"/>
            <a:ext cx="1419225" cy="14192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6866621"/>
      </p:ext>
    </p:extLst>
  </p:cSld>
  <p:clrMapOvr>
    <a:masterClrMapping/>
  </p:clrMapOvr>
  <mc:AlternateContent xmlns:mc="http://schemas.openxmlformats.org/markup-compatibility/2006" xmlns:p14="http://schemas.microsoft.com/office/powerpoint/2010/main">
    <mc:Choice Requires="p14">
      <p:transition spd="slow" p14:dur="4400" advTm="0">
        <p14:honeycomb/>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grpId="0" nodeType="clickEffect">
                                  <p:stCondLst>
                                    <p:cond delay="0"/>
                                  </p:stCondLst>
                                  <p:childTnLst>
                                    <p:set>
                                      <p:cBhvr>
                                        <p:cTn id="24" dur="1" fill="hold">
                                          <p:stCondLst>
                                            <p:cond delay="0"/>
                                          </p:stCondLst>
                                        </p:cTn>
                                        <p:tgtEl>
                                          <p:spTgt spid="4">
                                            <p:bg/>
                                          </p:spTgt>
                                        </p:tgtEl>
                                        <p:attrNameLst>
                                          <p:attrName>style.visibility</p:attrName>
                                        </p:attrNameLst>
                                      </p:cBhvr>
                                      <p:to>
                                        <p:strVal val="visible"/>
                                      </p:to>
                                    </p:set>
                                    <p:anim calcmode="lin" valueType="num">
                                      <p:cBhvr>
                                        <p:cTn id="25" dur="1000" fill="hold"/>
                                        <p:tgtEl>
                                          <p:spTgt spid="4">
                                            <p:bg/>
                                          </p:spTgt>
                                        </p:tgtEl>
                                        <p:attrNameLst>
                                          <p:attrName>ppt_w</p:attrName>
                                        </p:attrNameLst>
                                      </p:cBhvr>
                                      <p:tavLst>
                                        <p:tav tm="0">
                                          <p:val>
                                            <p:fltVal val="0"/>
                                          </p:val>
                                        </p:tav>
                                        <p:tav tm="100000">
                                          <p:val>
                                            <p:strVal val="#ppt_w"/>
                                          </p:val>
                                        </p:tav>
                                      </p:tavLst>
                                    </p:anim>
                                    <p:anim calcmode="lin" valueType="num">
                                      <p:cBhvr>
                                        <p:cTn id="26" dur="1000" fill="hold"/>
                                        <p:tgtEl>
                                          <p:spTgt spid="4">
                                            <p:bg/>
                                          </p:spTgt>
                                        </p:tgtEl>
                                        <p:attrNameLst>
                                          <p:attrName>ppt_h</p:attrName>
                                        </p:attrNameLst>
                                      </p:cBhvr>
                                      <p:tavLst>
                                        <p:tav tm="0">
                                          <p:val>
                                            <p:fltVal val="0"/>
                                          </p:val>
                                        </p:tav>
                                        <p:tav tm="100000">
                                          <p:val>
                                            <p:strVal val="#ppt_h"/>
                                          </p:val>
                                        </p:tav>
                                      </p:tavLst>
                                    </p:anim>
                                    <p:anim calcmode="lin" valueType="num">
                                      <p:cBhvr>
                                        <p:cTn id="27" dur="1000" fill="hold"/>
                                        <p:tgtEl>
                                          <p:spTgt spid="4">
                                            <p:bg/>
                                          </p:spTgt>
                                        </p:tgtEl>
                                        <p:attrNameLst>
                                          <p:attrName>style.rotation</p:attrName>
                                        </p:attrNameLst>
                                      </p:cBhvr>
                                      <p:tavLst>
                                        <p:tav tm="0">
                                          <p:val>
                                            <p:fltVal val="90"/>
                                          </p:val>
                                        </p:tav>
                                        <p:tav tm="100000">
                                          <p:val>
                                            <p:fltVal val="0"/>
                                          </p:val>
                                        </p:tav>
                                      </p:tavLst>
                                    </p:anim>
                                    <p:animEffect transition="in" filter="fade">
                                      <p:cBhvr>
                                        <p:cTn id="28" dur="1000"/>
                                        <p:tgtEl>
                                          <p:spTgt spid="4">
                                            <p:bg/>
                                          </p:spTgt>
                                        </p:tgtEl>
                                      </p:cBhvr>
                                    </p:animEffect>
                                  </p:childTnLst>
                                </p:cTn>
                              </p:par>
                            </p:childTnLst>
                          </p:cTn>
                        </p:par>
                      </p:childTnLst>
                    </p:cTn>
                  </p:par>
                  <p:par>
                    <p:cTn id="29" fill="hold">
                      <p:stCondLst>
                        <p:cond delay="indefinite"/>
                      </p:stCondLst>
                      <p:childTnLst>
                        <p:par>
                          <p:cTn id="30" fill="hold">
                            <p:stCondLst>
                              <p:cond delay="0"/>
                            </p:stCondLst>
                            <p:childTnLst>
                              <p:par>
                                <p:cTn id="31" presetID="31" presetClass="entr" presetSubtype="0" fill="hold" grpId="0" nodeType="clickEffect">
                                  <p:stCondLst>
                                    <p:cond delay="0"/>
                                  </p:stCondLst>
                                  <p:childTnLst>
                                    <p:set>
                                      <p:cBhvr>
                                        <p:cTn id="32" dur="1" fill="hold">
                                          <p:stCondLst>
                                            <p:cond delay="0"/>
                                          </p:stCondLst>
                                        </p:cTn>
                                        <p:tgtEl>
                                          <p:spTgt spid="4">
                                            <p:txEl>
                                              <p:pRg st="0" end="0"/>
                                            </p:txEl>
                                          </p:spTgt>
                                        </p:tgtEl>
                                        <p:attrNameLst>
                                          <p:attrName>style.visibility</p:attrName>
                                        </p:attrNameLst>
                                      </p:cBhvr>
                                      <p:to>
                                        <p:strVal val="visible"/>
                                      </p:to>
                                    </p:set>
                                    <p:anim calcmode="lin" valueType="num">
                                      <p:cBhvr>
                                        <p:cTn id="33" dur="1000" fill="hold"/>
                                        <p:tgtEl>
                                          <p:spTgt spid="4">
                                            <p:txEl>
                                              <p:pRg st="0" end="0"/>
                                            </p:txEl>
                                          </p:spTgt>
                                        </p:tgtEl>
                                        <p:attrNameLst>
                                          <p:attrName>ppt_w</p:attrName>
                                        </p:attrNameLst>
                                      </p:cBhvr>
                                      <p:tavLst>
                                        <p:tav tm="0">
                                          <p:val>
                                            <p:fltVal val="0"/>
                                          </p:val>
                                        </p:tav>
                                        <p:tav tm="100000">
                                          <p:val>
                                            <p:strVal val="#ppt_w"/>
                                          </p:val>
                                        </p:tav>
                                      </p:tavLst>
                                    </p:anim>
                                    <p:anim calcmode="lin" valueType="num">
                                      <p:cBhvr>
                                        <p:cTn id="34" dur="1000" fill="hold"/>
                                        <p:tgtEl>
                                          <p:spTgt spid="4">
                                            <p:txEl>
                                              <p:pRg st="0" end="0"/>
                                            </p:txEl>
                                          </p:spTgt>
                                        </p:tgtEl>
                                        <p:attrNameLst>
                                          <p:attrName>ppt_h</p:attrName>
                                        </p:attrNameLst>
                                      </p:cBhvr>
                                      <p:tavLst>
                                        <p:tav tm="0">
                                          <p:val>
                                            <p:fltVal val="0"/>
                                          </p:val>
                                        </p:tav>
                                        <p:tav tm="100000">
                                          <p:val>
                                            <p:strVal val="#ppt_h"/>
                                          </p:val>
                                        </p:tav>
                                      </p:tavLst>
                                    </p:anim>
                                    <p:anim calcmode="lin" valueType="num">
                                      <p:cBhvr>
                                        <p:cTn id="35" dur="1000" fill="hold"/>
                                        <p:tgtEl>
                                          <p:spTgt spid="4">
                                            <p:txEl>
                                              <p:pRg st="0" end="0"/>
                                            </p:txEl>
                                          </p:spTgt>
                                        </p:tgtEl>
                                        <p:attrNameLst>
                                          <p:attrName>style.rotation</p:attrName>
                                        </p:attrNameLst>
                                      </p:cBhvr>
                                      <p:tavLst>
                                        <p:tav tm="0">
                                          <p:val>
                                            <p:fltVal val="90"/>
                                          </p:val>
                                        </p:tav>
                                        <p:tav tm="100000">
                                          <p:val>
                                            <p:fltVal val="0"/>
                                          </p:val>
                                        </p:tav>
                                      </p:tavLst>
                                    </p:anim>
                                    <p:animEffect transition="in" filter="fade">
                                      <p:cBhvr>
                                        <p:cTn id="36" dur="1000"/>
                                        <p:tgtEl>
                                          <p:spTgt spid="4">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31" presetClass="entr" presetSubtype="0" fill="hold" grpId="0" nodeType="clickEffect">
                                  <p:stCondLst>
                                    <p:cond delay="0"/>
                                  </p:stCondLst>
                                  <p:childTnLst>
                                    <p:set>
                                      <p:cBhvr>
                                        <p:cTn id="40" dur="1" fill="hold">
                                          <p:stCondLst>
                                            <p:cond delay="0"/>
                                          </p:stCondLst>
                                        </p:cTn>
                                        <p:tgtEl>
                                          <p:spTgt spid="4">
                                            <p:txEl>
                                              <p:pRg st="1" end="1"/>
                                            </p:txEl>
                                          </p:spTgt>
                                        </p:tgtEl>
                                        <p:attrNameLst>
                                          <p:attrName>style.visibility</p:attrName>
                                        </p:attrNameLst>
                                      </p:cBhvr>
                                      <p:to>
                                        <p:strVal val="visible"/>
                                      </p:to>
                                    </p:set>
                                    <p:anim calcmode="lin" valueType="num">
                                      <p:cBhvr>
                                        <p:cTn id="41" dur="1000" fill="hold"/>
                                        <p:tgtEl>
                                          <p:spTgt spid="4">
                                            <p:txEl>
                                              <p:pRg st="1" end="1"/>
                                            </p:txEl>
                                          </p:spTgt>
                                        </p:tgtEl>
                                        <p:attrNameLst>
                                          <p:attrName>ppt_w</p:attrName>
                                        </p:attrNameLst>
                                      </p:cBhvr>
                                      <p:tavLst>
                                        <p:tav tm="0">
                                          <p:val>
                                            <p:fltVal val="0"/>
                                          </p:val>
                                        </p:tav>
                                        <p:tav tm="100000">
                                          <p:val>
                                            <p:strVal val="#ppt_w"/>
                                          </p:val>
                                        </p:tav>
                                      </p:tavLst>
                                    </p:anim>
                                    <p:anim calcmode="lin" valueType="num">
                                      <p:cBhvr>
                                        <p:cTn id="42" dur="1000" fill="hold"/>
                                        <p:tgtEl>
                                          <p:spTgt spid="4">
                                            <p:txEl>
                                              <p:pRg st="1" end="1"/>
                                            </p:txEl>
                                          </p:spTgt>
                                        </p:tgtEl>
                                        <p:attrNameLst>
                                          <p:attrName>ppt_h</p:attrName>
                                        </p:attrNameLst>
                                      </p:cBhvr>
                                      <p:tavLst>
                                        <p:tav tm="0">
                                          <p:val>
                                            <p:fltVal val="0"/>
                                          </p:val>
                                        </p:tav>
                                        <p:tav tm="100000">
                                          <p:val>
                                            <p:strVal val="#ppt_h"/>
                                          </p:val>
                                        </p:tav>
                                      </p:tavLst>
                                    </p:anim>
                                    <p:anim calcmode="lin" valueType="num">
                                      <p:cBhvr>
                                        <p:cTn id="43" dur="1000" fill="hold"/>
                                        <p:tgtEl>
                                          <p:spTgt spid="4">
                                            <p:txEl>
                                              <p:pRg st="1" end="1"/>
                                            </p:txEl>
                                          </p:spTgt>
                                        </p:tgtEl>
                                        <p:attrNameLst>
                                          <p:attrName>style.rotation</p:attrName>
                                        </p:attrNameLst>
                                      </p:cBhvr>
                                      <p:tavLst>
                                        <p:tav tm="0">
                                          <p:val>
                                            <p:fltVal val="90"/>
                                          </p:val>
                                        </p:tav>
                                        <p:tav tm="100000">
                                          <p:val>
                                            <p:fltVal val="0"/>
                                          </p:val>
                                        </p:tav>
                                      </p:tavLst>
                                    </p:anim>
                                    <p:animEffect transition="in" filter="fade">
                                      <p:cBhvr>
                                        <p:cTn id="44" dur="1000"/>
                                        <p:tgtEl>
                                          <p:spTgt spid="4">
                                            <p:txEl>
                                              <p:pRg st="1" end="1"/>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31" presetClass="entr" presetSubtype="0" fill="hold" grpId="0" nodeType="clickEffect">
                                  <p:stCondLst>
                                    <p:cond delay="0"/>
                                  </p:stCondLst>
                                  <p:childTnLst>
                                    <p:set>
                                      <p:cBhvr>
                                        <p:cTn id="48" dur="1" fill="hold">
                                          <p:stCondLst>
                                            <p:cond delay="0"/>
                                          </p:stCondLst>
                                        </p:cTn>
                                        <p:tgtEl>
                                          <p:spTgt spid="4">
                                            <p:txEl>
                                              <p:pRg st="2" end="2"/>
                                            </p:txEl>
                                          </p:spTgt>
                                        </p:tgtEl>
                                        <p:attrNameLst>
                                          <p:attrName>style.visibility</p:attrName>
                                        </p:attrNameLst>
                                      </p:cBhvr>
                                      <p:to>
                                        <p:strVal val="visible"/>
                                      </p:to>
                                    </p:set>
                                    <p:anim calcmode="lin" valueType="num">
                                      <p:cBhvr>
                                        <p:cTn id="49" dur="1000" fill="hold"/>
                                        <p:tgtEl>
                                          <p:spTgt spid="4">
                                            <p:txEl>
                                              <p:pRg st="2" end="2"/>
                                            </p:txEl>
                                          </p:spTgt>
                                        </p:tgtEl>
                                        <p:attrNameLst>
                                          <p:attrName>ppt_w</p:attrName>
                                        </p:attrNameLst>
                                      </p:cBhvr>
                                      <p:tavLst>
                                        <p:tav tm="0">
                                          <p:val>
                                            <p:fltVal val="0"/>
                                          </p:val>
                                        </p:tav>
                                        <p:tav tm="100000">
                                          <p:val>
                                            <p:strVal val="#ppt_w"/>
                                          </p:val>
                                        </p:tav>
                                      </p:tavLst>
                                    </p:anim>
                                    <p:anim calcmode="lin" valueType="num">
                                      <p:cBhvr>
                                        <p:cTn id="50" dur="1000" fill="hold"/>
                                        <p:tgtEl>
                                          <p:spTgt spid="4">
                                            <p:txEl>
                                              <p:pRg st="2" end="2"/>
                                            </p:txEl>
                                          </p:spTgt>
                                        </p:tgtEl>
                                        <p:attrNameLst>
                                          <p:attrName>ppt_h</p:attrName>
                                        </p:attrNameLst>
                                      </p:cBhvr>
                                      <p:tavLst>
                                        <p:tav tm="0">
                                          <p:val>
                                            <p:fltVal val="0"/>
                                          </p:val>
                                        </p:tav>
                                        <p:tav tm="100000">
                                          <p:val>
                                            <p:strVal val="#ppt_h"/>
                                          </p:val>
                                        </p:tav>
                                      </p:tavLst>
                                    </p:anim>
                                    <p:anim calcmode="lin" valueType="num">
                                      <p:cBhvr>
                                        <p:cTn id="51" dur="1000" fill="hold"/>
                                        <p:tgtEl>
                                          <p:spTgt spid="4">
                                            <p:txEl>
                                              <p:pRg st="2" end="2"/>
                                            </p:txEl>
                                          </p:spTgt>
                                        </p:tgtEl>
                                        <p:attrNameLst>
                                          <p:attrName>style.rotation</p:attrName>
                                        </p:attrNameLst>
                                      </p:cBhvr>
                                      <p:tavLst>
                                        <p:tav tm="0">
                                          <p:val>
                                            <p:fltVal val="90"/>
                                          </p:val>
                                        </p:tav>
                                        <p:tav tm="100000">
                                          <p:val>
                                            <p:fltVal val="0"/>
                                          </p:val>
                                        </p:tav>
                                      </p:tavLst>
                                    </p:anim>
                                    <p:animEffect transition="in" filter="fade">
                                      <p:cBhvr>
                                        <p:cTn id="52" dur="1000"/>
                                        <p:tgtEl>
                                          <p:spTgt spid="4">
                                            <p:txEl>
                                              <p:pRg st="2" end="2"/>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31" presetClass="entr" presetSubtype="0" fill="hold" grpId="0" nodeType="clickEffect">
                                  <p:stCondLst>
                                    <p:cond delay="0"/>
                                  </p:stCondLst>
                                  <p:childTnLst>
                                    <p:set>
                                      <p:cBhvr>
                                        <p:cTn id="56" dur="1" fill="hold">
                                          <p:stCondLst>
                                            <p:cond delay="0"/>
                                          </p:stCondLst>
                                        </p:cTn>
                                        <p:tgtEl>
                                          <p:spTgt spid="4">
                                            <p:txEl>
                                              <p:pRg st="3" end="3"/>
                                            </p:txEl>
                                          </p:spTgt>
                                        </p:tgtEl>
                                        <p:attrNameLst>
                                          <p:attrName>style.visibility</p:attrName>
                                        </p:attrNameLst>
                                      </p:cBhvr>
                                      <p:to>
                                        <p:strVal val="visible"/>
                                      </p:to>
                                    </p:set>
                                    <p:anim calcmode="lin" valueType="num">
                                      <p:cBhvr>
                                        <p:cTn id="57" dur="1000" fill="hold"/>
                                        <p:tgtEl>
                                          <p:spTgt spid="4">
                                            <p:txEl>
                                              <p:pRg st="3" end="3"/>
                                            </p:txEl>
                                          </p:spTgt>
                                        </p:tgtEl>
                                        <p:attrNameLst>
                                          <p:attrName>ppt_w</p:attrName>
                                        </p:attrNameLst>
                                      </p:cBhvr>
                                      <p:tavLst>
                                        <p:tav tm="0">
                                          <p:val>
                                            <p:fltVal val="0"/>
                                          </p:val>
                                        </p:tav>
                                        <p:tav tm="100000">
                                          <p:val>
                                            <p:strVal val="#ppt_w"/>
                                          </p:val>
                                        </p:tav>
                                      </p:tavLst>
                                    </p:anim>
                                    <p:anim calcmode="lin" valueType="num">
                                      <p:cBhvr>
                                        <p:cTn id="58" dur="1000" fill="hold"/>
                                        <p:tgtEl>
                                          <p:spTgt spid="4">
                                            <p:txEl>
                                              <p:pRg st="3" end="3"/>
                                            </p:txEl>
                                          </p:spTgt>
                                        </p:tgtEl>
                                        <p:attrNameLst>
                                          <p:attrName>ppt_h</p:attrName>
                                        </p:attrNameLst>
                                      </p:cBhvr>
                                      <p:tavLst>
                                        <p:tav tm="0">
                                          <p:val>
                                            <p:fltVal val="0"/>
                                          </p:val>
                                        </p:tav>
                                        <p:tav tm="100000">
                                          <p:val>
                                            <p:strVal val="#ppt_h"/>
                                          </p:val>
                                        </p:tav>
                                      </p:tavLst>
                                    </p:anim>
                                    <p:anim calcmode="lin" valueType="num">
                                      <p:cBhvr>
                                        <p:cTn id="59" dur="1000" fill="hold"/>
                                        <p:tgtEl>
                                          <p:spTgt spid="4">
                                            <p:txEl>
                                              <p:pRg st="3" end="3"/>
                                            </p:txEl>
                                          </p:spTgt>
                                        </p:tgtEl>
                                        <p:attrNameLst>
                                          <p:attrName>style.rotation</p:attrName>
                                        </p:attrNameLst>
                                      </p:cBhvr>
                                      <p:tavLst>
                                        <p:tav tm="0">
                                          <p:val>
                                            <p:fltVal val="90"/>
                                          </p:val>
                                        </p:tav>
                                        <p:tav tm="100000">
                                          <p:val>
                                            <p:fltVal val="0"/>
                                          </p:val>
                                        </p:tav>
                                      </p:tavLst>
                                    </p:anim>
                                    <p:animEffect transition="in" filter="fade">
                                      <p:cBhvr>
                                        <p:cTn id="60" dur="1000"/>
                                        <p:tgtEl>
                                          <p:spTgt spid="4">
                                            <p:txEl>
                                              <p:pRg st="3" end="3"/>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31" presetClass="entr" presetSubtype="0" fill="hold" grpId="0" nodeType="clickEffect">
                                  <p:stCondLst>
                                    <p:cond delay="0"/>
                                  </p:stCondLst>
                                  <p:childTnLst>
                                    <p:set>
                                      <p:cBhvr>
                                        <p:cTn id="64" dur="1" fill="hold">
                                          <p:stCondLst>
                                            <p:cond delay="0"/>
                                          </p:stCondLst>
                                        </p:cTn>
                                        <p:tgtEl>
                                          <p:spTgt spid="4">
                                            <p:txEl>
                                              <p:pRg st="5" end="5"/>
                                            </p:txEl>
                                          </p:spTgt>
                                        </p:tgtEl>
                                        <p:attrNameLst>
                                          <p:attrName>style.visibility</p:attrName>
                                        </p:attrNameLst>
                                      </p:cBhvr>
                                      <p:to>
                                        <p:strVal val="visible"/>
                                      </p:to>
                                    </p:set>
                                    <p:anim calcmode="lin" valueType="num">
                                      <p:cBhvr>
                                        <p:cTn id="65" dur="1000" fill="hold"/>
                                        <p:tgtEl>
                                          <p:spTgt spid="4">
                                            <p:txEl>
                                              <p:pRg st="5" end="5"/>
                                            </p:txEl>
                                          </p:spTgt>
                                        </p:tgtEl>
                                        <p:attrNameLst>
                                          <p:attrName>ppt_w</p:attrName>
                                        </p:attrNameLst>
                                      </p:cBhvr>
                                      <p:tavLst>
                                        <p:tav tm="0">
                                          <p:val>
                                            <p:fltVal val="0"/>
                                          </p:val>
                                        </p:tav>
                                        <p:tav tm="100000">
                                          <p:val>
                                            <p:strVal val="#ppt_w"/>
                                          </p:val>
                                        </p:tav>
                                      </p:tavLst>
                                    </p:anim>
                                    <p:anim calcmode="lin" valueType="num">
                                      <p:cBhvr>
                                        <p:cTn id="66" dur="1000" fill="hold"/>
                                        <p:tgtEl>
                                          <p:spTgt spid="4">
                                            <p:txEl>
                                              <p:pRg st="5" end="5"/>
                                            </p:txEl>
                                          </p:spTgt>
                                        </p:tgtEl>
                                        <p:attrNameLst>
                                          <p:attrName>ppt_h</p:attrName>
                                        </p:attrNameLst>
                                      </p:cBhvr>
                                      <p:tavLst>
                                        <p:tav tm="0">
                                          <p:val>
                                            <p:fltVal val="0"/>
                                          </p:val>
                                        </p:tav>
                                        <p:tav tm="100000">
                                          <p:val>
                                            <p:strVal val="#ppt_h"/>
                                          </p:val>
                                        </p:tav>
                                      </p:tavLst>
                                    </p:anim>
                                    <p:anim calcmode="lin" valueType="num">
                                      <p:cBhvr>
                                        <p:cTn id="67" dur="1000" fill="hold"/>
                                        <p:tgtEl>
                                          <p:spTgt spid="4">
                                            <p:txEl>
                                              <p:pRg st="5" end="5"/>
                                            </p:txEl>
                                          </p:spTgt>
                                        </p:tgtEl>
                                        <p:attrNameLst>
                                          <p:attrName>style.rotation</p:attrName>
                                        </p:attrNameLst>
                                      </p:cBhvr>
                                      <p:tavLst>
                                        <p:tav tm="0">
                                          <p:val>
                                            <p:fltVal val="90"/>
                                          </p:val>
                                        </p:tav>
                                        <p:tav tm="100000">
                                          <p:val>
                                            <p:fltVal val="0"/>
                                          </p:val>
                                        </p:tav>
                                      </p:tavLst>
                                    </p:anim>
                                    <p:animEffect transition="in" filter="fade">
                                      <p:cBhvr>
                                        <p:cTn id="68" dur="10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build="p"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descr="C:\Users\fa\Desktop\pp-wh.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304800"/>
            <a:ext cx="9448800" cy="73152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152400"/>
            <a:ext cx="8229600" cy="1143000"/>
          </a:xfrm>
        </p:spPr>
        <p:txBody>
          <a:bodyPr/>
          <a:lstStyle/>
          <a:p>
            <a:r>
              <a:rPr lang="fa-IR" dirty="0" smtClean="0">
                <a:cs typeface="B Titr" panose="00000700000000000000" pitchFamily="2" charset="-78"/>
              </a:rPr>
              <a:t>آمار زندانیان</a:t>
            </a:r>
            <a:endParaRPr lang="en-US" dirty="0">
              <a:cs typeface="B Titr" panose="00000700000000000000" pitchFamily="2" charset="-78"/>
            </a:endParaRPr>
          </a:p>
        </p:txBody>
      </p:sp>
      <p:sp>
        <p:nvSpPr>
          <p:cNvPr id="3" name="Content Placeholder 2"/>
          <p:cNvSpPr>
            <a:spLocks noGrp="1"/>
          </p:cNvSpPr>
          <p:nvPr>
            <p:ph idx="1"/>
          </p:nvPr>
        </p:nvSpPr>
        <p:spPr/>
        <p:txBody>
          <a:bodyPr/>
          <a:lstStyle/>
          <a:p>
            <a:endParaRPr lang="en-US"/>
          </a:p>
        </p:txBody>
      </p:sp>
      <p:pic>
        <p:nvPicPr>
          <p:cNvPr id="16386" name="Picture 2" descr="http://news.videonews.us/wp-content/uploads/2015/05/gitmo-closure_web-jpg2015051209493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47800"/>
            <a:ext cx="9144000" cy="5410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6886549"/>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16386"/>
                                        </p:tgtEl>
                                        <p:attrNameLst>
                                          <p:attrName>style.visibility</p:attrName>
                                        </p:attrNameLst>
                                      </p:cBhvr>
                                      <p:to>
                                        <p:strVal val="visible"/>
                                      </p:to>
                                    </p:set>
                                    <p:animEffect transition="in" filter="randombar(horizontal)">
                                      <p:cBhvr>
                                        <p:cTn id="25" dur="500"/>
                                        <p:tgtEl>
                                          <p:spTgt spid="163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23364"/>
          </a:xfrm>
          <a:prstGeom prst="rect">
            <a:avLst/>
          </a:prstGeom>
        </p:spPr>
      </p:pic>
      <p:sp>
        <p:nvSpPr>
          <p:cNvPr id="2" name="Title 1"/>
          <p:cNvSpPr>
            <a:spLocks noGrp="1"/>
          </p:cNvSpPr>
          <p:nvPr>
            <p:ph type="title"/>
          </p:nvPr>
        </p:nvSpPr>
        <p:spPr>
          <a:xfrm>
            <a:off x="457200" y="0"/>
            <a:ext cx="8229600" cy="1600200"/>
          </a:xfrm>
        </p:spPr>
        <p:style>
          <a:lnRef idx="2">
            <a:schemeClr val="accent1"/>
          </a:lnRef>
          <a:fillRef idx="1">
            <a:schemeClr val="lt1"/>
          </a:fillRef>
          <a:effectRef idx="0">
            <a:schemeClr val="accent1"/>
          </a:effectRef>
          <a:fontRef idx="minor">
            <a:schemeClr val="dk1"/>
          </a:fontRef>
        </p:style>
        <p:txBody>
          <a:bodyPr>
            <a:normAutofit fontScale="90000"/>
          </a:bodyPr>
          <a:lstStyle/>
          <a:p>
            <a:pPr rtl="1"/>
            <a:r>
              <a:rPr lang="fa-IR" dirty="0" smtClean="0"/>
              <a:t/>
            </a:r>
            <a:br>
              <a:rPr lang="fa-IR" dirty="0" smtClean="0"/>
            </a:br>
            <a:r>
              <a:rPr lang="fa-IR" dirty="0"/>
              <a:t/>
            </a:r>
            <a:br>
              <a:rPr lang="fa-IR" dirty="0"/>
            </a:br>
            <a:r>
              <a:rPr lang="fa-IR" b="1" dirty="0">
                <a:solidFill>
                  <a:srgbClr val="FF0000"/>
                </a:solidFill>
              </a:rPr>
              <a:t> </a:t>
            </a:r>
            <a:r>
              <a:rPr lang="fa-IR" b="1" dirty="0" smtClean="0">
                <a:solidFill>
                  <a:srgbClr val="FF0000"/>
                </a:solidFill>
              </a:rPr>
              <a:t>     </a:t>
            </a:r>
            <a:r>
              <a:rPr lang="fa-IR" sz="3600" b="1" dirty="0" smtClean="0">
                <a:solidFill>
                  <a:srgbClr val="FF0000"/>
                </a:solidFill>
                <a:cs typeface="B Nazanin" panose="00000400000000000000" pitchFamily="2" charset="-78"/>
              </a:rPr>
              <a:t>طبق </a:t>
            </a:r>
            <a:r>
              <a:rPr lang="fa-IR" sz="3600" b="1" dirty="0">
                <a:solidFill>
                  <a:srgbClr val="FF0000"/>
                </a:solidFill>
                <a:cs typeface="B Nazanin" panose="00000400000000000000" pitchFamily="2" charset="-78"/>
              </a:rPr>
              <a:t>گزارش موسسه تحقیقات سیاست </a:t>
            </a:r>
            <a:r>
              <a:rPr lang="fa-IR" sz="3600" b="1" dirty="0" smtClean="0">
                <a:solidFill>
                  <a:srgbClr val="FF0000"/>
                </a:solidFill>
                <a:cs typeface="B Nazanin" panose="00000400000000000000" pitchFamily="2" charset="-78"/>
              </a:rPr>
              <a:t>جنایی در    سال2017</a:t>
            </a:r>
            <a:r>
              <a:rPr lang="fa-IR" sz="2200" b="1" dirty="0" smtClean="0">
                <a:solidFill>
                  <a:srgbClr val="FF0000"/>
                </a:solidFill>
              </a:rPr>
              <a:t/>
            </a:r>
            <a:br>
              <a:rPr lang="fa-IR" sz="2200" b="1" dirty="0" smtClean="0">
                <a:solidFill>
                  <a:srgbClr val="FF0000"/>
                </a:solidFill>
              </a:rPr>
            </a:br>
            <a:r>
              <a:rPr lang="fa-IR" sz="2200" b="1" dirty="0" smtClean="0">
                <a:solidFill>
                  <a:srgbClr val="FF0000"/>
                </a:solidFill>
              </a:rPr>
              <a:t> </a:t>
            </a:r>
            <a:r>
              <a:rPr lang="en-US" sz="2200" b="1" dirty="0">
                <a:solidFill>
                  <a:srgbClr val="FF0000"/>
                </a:solidFill>
              </a:rPr>
              <a:t>Institute for Criminal Policy Research</a:t>
            </a:r>
            <a:r>
              <a:rPr lang="fa-IR" sz="2200" b="1" dirty="0">
                <a:solidFill>
                  <a:srgbClr val="FF0000"/>
                </a:solidFill>
              </a:rPr>
              <a:t> (</a:t>
            </a:r>
            <a:r>
              <a:rPr lang="en-US" sz="2200" b="1" dirty="0" err="1">
                <a:solidFill>
                  <a:srgbClr val="FF0000"/>
                </a:solidFill>
              </a:rPr>
              <a:t>icpr</a:t>
            </a:r>
            <a:r>
              <a:rPr lang="fa-IR" sz="2200" b="1" dirty="0">
                <a:solidFill>
                  <a:srgbClr val="FF0000"/>
                </a:solidFill>
              </a:rPr>
              <a:t>) </a:t>
            </a:r>
            <a:r>
              <a:rPr lang="fa-IR" sz="2200" dirty="0" smtClean="0">
                <a:solidFill>
                  <a:srgbClr val="FF0000"/>
                </a:solidFill>
              </a:rPr>
              <a:t/>
            </a:r>
            <a:br>
              <a:rPr lang="fa-IR" sz="2200" dirty="0" smtClean="0">
                <a:solidFill>
                  <a:srgbClr val="FF0000"/>
                </a:solidFill>
              </a:rPr>
            </a:br>
            <a:r>
              <a:rPr lang="fa-IR" dirty="0" smtClean="0">
                <a:solidFill>
                  <a:srgbClr val="FF0000"/>
                </a:solidFill>
                <a:cs typeface="B Titr" panose="00000700000000000000" pitchFamily="2" charset="-78"/>
              </a:rPr>
              <a:t>آمریکا رتبه اول بیشترین زندانی </a:t>
            </a:r>
            <a:r>
              <a:rPr lang="fa-IR" dirty="0">
                <a:solidFill>
                  <a:srgbClr val="FF0000"/>
                </a:solidFill>
                <a:cs typeface="B Titr" panose="00000700000000000000" pitchFamily="2" charset="-78"/>
              </a:rPr>
              <a:t>به نسبت جمعیت </a:t>
            </a:r>
            <a:r>
              <a:rPr lang="fa-IR" dirty="0" smtClean="0">
                <a:solidFill>
                  <a:srgbClr val="FF0000"/>
                </a:solidFill>
                <a:cs typeface="B Titr" panose="00000700000000000000" pitchFamily="2" charset="-78"/>
              </a:rPr>
              <a:t>را در جهان دارد</a:t>
            </a:r>
            <a:endParaRPr lang="en-US" dirty="0">
              <a:solidFill>
                <a:srgbClr val="FF0000"/>
              </a:solidFill>
              <a:cs typeface="B Titr" panose="00000700000000000000" pitchFamily="2" charset="-78"/>
            </a:endParaRPr>
          </a:p>
        </p:txBody>
      </p:sp>
      <p:sp>
        <p:nvSpPr>
          <p:cNvPr id="4" name="Content Placeholder 3"/>
          <p:cNvSpPr>
            <a:spLocks noGrp="1"/>
          </p:cNvSpPr>
          <p:nvPr>
            <p:ph idx="1"/>
          </p:nvPr>
        </p:nvSpPr>
        <p:spPr>
          <a:xfrm>
            <a:off x="457200" y="2895600"/>
            <a:ext cx="8229600" cy="3581400"/>
          </a:xfrm>
        </p:spPr>
        <p:style>
          <a:lnRef idx="1">
            <a:schemeClr val="accent4"/>
          </a:lnRef>
          <a:fillRef idx="3">
            <a:schemeClr val="accent4"/>
          </a:fillRef>
          <a:effectRef idx="2">
            <a:schemeClr val="accent4"/>
          </a:effectRef>
          <a:fontRef idx="minor">
            <a:schemeClr val="lt1"/>
          </a:fontRef>
        </p:style>
        <p:txBody>
          <a:bodyPr>
            <a:normAutofit/>
          </a:bodyPr>
          <a:lstStyle/>
          <a:p>
            <a:pPr marL="0" indent="0" algn="justLow" rtl="1">
              <a:buNone/>
            </a:pPr>
            <a:r>
              <a:rPr lang="fa-IR" sz="3600" b="1" dirty="0" smtClean="0">
                <a:cs typeface="B Jalal" panose="00000400000000000000" pitchFamily="2" charset="-78"/>
              </a:rPr>
              <a:t>از هر 100 هزارنفر در آمریکا 655 نفر در زندان هستند که تقریبا 7 برابر استاندارد جهانی است.</a:t>
            </a:r>
          </a:p>
          <a:p>
            <a:pPr marL="0" indent="0" algn="r" rtl="1">
              <a:buNone/>
            </a:pPr>
            <a:endParaRPr lang="fa-IR" sz="2400" b="1" dirty="0" smtClean="0">
              <a:cs typeface="B Nazanin" panose="00000400000000000000" pitchFamily="2" charset="-78"/>
            </a:endParaRPr>
          </a:p>
          <a:p>
            <a:pPr marL="0" indent="0" algn="r" rtl="1">
              <a:buNone/>
            </a:pPr>
            <a:r>
              <a:rPr lang="fa-IR" sz="2400" b="1" dirty="0" smtClean="0">
                <a:cs typeface="B Nazanin" panose="00000400000000000000" pitchFamily="2" charset="-78"/>
              </a:rPr>
              <a:t>لینک</a:t>
            </a:r>
            <a:r>
              <a:rPr lang="en-US" sz="2400" b="1" dirty="0" smtClean="0">
                <a:cs typeface="B Nazanin" panose="00000400000000000000" pitchFamily="2" charset="-78"/>
              </a:rPr>
              <a:t>pdf</a:t>
            </a:r>
            <a:r>
              <a:rPr lang="fa-IR" sz="2400" b="1" dirty="0" smtClean="0">
                <a:cs typeface="B Nazanin" panose="00000400000000000000" pitchFamily="2" charset="-78"/>
              </a:rPr>
              <a:t> گزارش موسسه تحقیقات سیاست جنایی:</a:t>
            </a:r>
            <a:endParaRPr lang="fa-IR" sz="2400" b="1" dirty="0">
              <a:cs typeface="B Nazanin" panose="00000400000000000000" pitchFamily="2" charset="-78"/>
            </a:endParaRPr>
          </a:p>
          <a:p>
            <a:pPr marL="0" indent="0" rtl="1">
              <a:buNone/>
            </a:pPr>
            <a:r>
              <a:rPr lang="en-US" sz="2800" dirty="0" smtClean="0">
                <a:hlinkClick r:id="rId3"/>
              </a:rPr>
              <a:t>https</a:t>
            </a:r>
            <a:r>
              <a:rPr lang="en-US" sz="2800" dirty="0">
                <a:hlinkClick r:id="rId3"/>
              </a:rPr>
              <a:t>://plink.ir/7FLlA</a:t>
            </a:r>
            <a:endParaRPr lang="fa-IR" sz="2800" dirty="0"/>
          </a:p>
          <a:p>
            <a:pPr marL="0" indent="0" rtl="1">
              <a:buNone/>
            </a:pPr>
            <a:endParaRPr lang="en-US" b="1" dirty="0">
              <a:cs typeface="B Nazanin" panose="00000400000000000000" pitchFamily="2" charset="-78"/>
            </a:endParaRPr>
          </a:p>
        </p:txBody>
      </p:sp>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43800" y="5404139"/>
            <a:ext cx="1419225" cy="1419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2636193"/>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
                                            <p:bg/>
                                          </p:spTgt>
                                        </p:tgtEl>
                                        <p:attrNameLst>
                                          <p:attrName>style.visibility</p:attrName>
                                        </p:attrNameLst>
                                      </p:cBhvr>
                                      <p:to>
                                        <p:strVal val="visible"/>
                                      </p:to>
                                    </p:set>
                                    <p:anim calcmode="lin" valueType="num">
                                      <p:cBhvr>
                                        <p:cTn id="14" dur="500" fill="hold"/>
                                        <p:tgtEl>
                                          <p:spTgt spid="4">
                                            <p:bg/>
                                          </p:spTgt>
                                        </p:tgtEl>
                                        <p:attrNameLst>
                                          <p:attrName>ppt_w</p:attrName>
                                        </p:attrNameLst>
                                      </p:cBhvr>
                                      <p:tavLst>
                                        <p:tav tm="0">
                                          <p:val>
                                            <p:fltVal val="0"/>
                                          </p:val>
                                        </p:tav>
                                        <p:tav tm="100000">
                                          <p:val>
                                            <p:strVal val="#ppt_w"/>
                                          </p:val>
                                        </p:tav>
                                      </p:tavLst>
                                    </p:anim>
                                    <p:anim calcmode="lin" valueType="num">
                                      <p:cBhvr>
                                        <p:cTn id="15" dur="500" fill="hold"/>
                                        <p:tgtEl>
                                          <p:spTgt spid="4">
                                            <p:bg/>
                                          </p:spTgt>
                                        </p:tgtEl>
                                        <p:attrNameLst>
                                          <p:attrName>ppt_h</p:attrName>
                                        </p:attrNameLst>
                                      </p:cBhvr>
                                      <p:tavLst>
                                        <p:tav tm="0">
                                          <p:val>
                                            <p:fltVal val="0"/>
                                          </p:val>
                                        </p:tav>
                                        <p:tav tm="100000">
                                          <p:val>
                                            <p:strVal val="#ppt_h"/>
                                          </p:val>
                                        </p:tav>
                                      </p:tavLst>
                                    </p:anim>
                                    <p:animEffect transition="in" filter="fade">
                                      <p:cBhvr>
                                        <p:cTn id="16" dur="500"/>
                                        <p:tgtEl>
                                          <p:spTgt spid="4">
                                            <p:bg/>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4">
                                            <p:txEl>
                                              <p:pRg st="0" end="0"/>
                                            </p:txEl>
                                          </p:spTgt>
                                        </p:tgtEl>
                                        <p:attrNameLst>
                                          <p:attrName>style.visibility</p:attrName>
                                        </p:attrNameLst>
                                      </p:cBhvr>
                                      <p:to>
                                        <p:strVal val="visible"/>
                                      </p:to>
                                    </p:set>
                                    <p:anim calcmode="lin" valueType="num">
                                      <p:cBhvr>
                                        <p:cTn id="21"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22"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23" dur="500"/>
                                        <p:tgtEl>
                                          <p:spTgt spid="4">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4">
                                            <p:txEl>
                                              <p:pRg st="2" end="2"/>
                                            </p:txEl>
                                          </p:spTgt>
                                        </p:tgtEl>
                                        <p:attrNameLst>
                                          <p:attrName>style.visibility</p:attrName>
                                        </p:attrNameLst>
                                      </p:cBhvr>
                                      <p:to>
                                        <p:strVal val="visible"/>
                                      </p:to>
                                    </p:set>
                                    <p:anim calcmode="lin" valueType="num">
                                      <p:cBhvr>
                                        <p:cTn id="28" dur="500" fill="hold"/>
                                        <p:tgtEl>
                                          <p:spTgt spid="4">
                                            <p:txEl>
                                              <p:pRg st="2" end="2"/>
                                            </p:txEl>
                                          </p:spTgt>
                                        </p:tgtEl>
                                        <p:attrNameLst>
                                          <p:attrName>ppt_w</p:attrName>
                                        </p:attrNameLst>
                                      </p:cBhvr>
                                      <p:tavLst>
                                        <p:tav tm="0">
                                          <p:val>
                                            <p:fltVal val="0"/>
                                          </p:val>
                                        </p:tav>
                                        <p:tav tm="100000">
                                          <p:val>
                                            <p:strVal val="#ppt_w"/>
                                          </p:val>
                                        </p:tav>
                                      </p:tavLst>
                                    </p:anim>
                                    <p:anim calcmode="lin" valueType="num">
                                      <p:cBhvr>
                                        <p:cTn id="29" dur="500" fill="hold"/>
                                        <p:tgtEl>
                                          <p:spTgt spid="4">
                                            <p:txEl>
                                              <p:pRg st="2" end="2"/>
                                            </p:txEl>
                                          </p:spTgt>
                                        </p:tgtEl>
                                        <p:attrNameLst>
                                          <p:attrName>ppt_h</p:attrName>
                                        </p:attrNameLst>
                                      </p:cBhvr>
                                      <p:tavLst>
                                        <p:tav tm="0">
                                          <p:val>
                                            <p:fltVal val="0"/>
                                          </p:val>
                                        </p:tav>
                                        <p:tav tm="100000">
                                          <p:val>
                                            <p:strVal val="#ppt_h"/>
                                          </p:val>
                                        </p:tav>
                                      </p:tavLst>
                                    </p:anim>
                                    <p:animEffect transition="in" filter="fade">
                                      <p:cBhvr>
                                        <p:cTn id="30" dur="500"/>
                                        <p:tgtEl>
                                          <p:spTgt spid="4">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4">
                                            <p:txEl>
                                              <p:pRg st="3" end="3"/>
                                            </p:txEl>
                                          </p:spTgt>
                                        </p:tgtEl>
                                        <p:attrNameLst>
                                          <p:attrName>style.visibility</p:attrName>
                                        </p:attrNameLst>
                                      </p:cBhvr>
                                      <p:to>
                                        <p:strVal val="visible"/>
                                      </p:to>
                                    </p:set>
                                    <p:anim calcmode="lin" valueType="num">
                                      <p:cBhvr>
                                        <p:cTn id="35" dur="500" fill="hold"/>
                                        <p:tgtEl>
                                          <p:spTgt spid="4">
                                            <p:txEl>
                                              <p:pRg st="3" end="3"/>
                                            </p:txEl>
                                          </p:spTgt>
                                        </p:tgtEl>
                                        <p:attrNameLst>
                                          <p:attrName>ppt_w</p:attrName>
                                        </p:attrNameLst>
                                      </p:cBhvr>
                                      <p:tavLst>
                                        <p:tav tm="0">
                                          <p:val>
                                            <p:fltVal val="0"/>
                                          </p:val>
                                        </p:tav>
                                        <p:tav tm="100000">
                                          <p:val>
                                            <p:strVal val="#ppt_w"/>
                                          </p:val>
                                        </p:tav>
                                      </p:tavLst>
                                    </p:anim>
                                    <p:anim calcmode="lin" valueType="num">
                                      <p:cBhvr>
                                        <p:cTn id="36" dur="500" fill="hold"/>
                                        <p:tgtEl>
                                          <p:spTgt spid="4">
                                            <p:txEl>
                                              <p:pRg st="3" end="3"/>
                                            </p:txEl>
                                          </p:spTgt>
                                        </p:tgtEl>
                                        <p:attrNameLst>
                                          <p:attrName>ppt_h</p:attrName>
                                        </p:attrNameLst>
                                      </p:cBhvr>
                                      <p:tavLst>
                                        <p:tav tm="0">
                                          <p:val>
                                            <p:fltVal val="0"/>
                                          </p:val>
                                        </p:tav>
                                        <p:tav tm="100000">
                                          <p:val>
                                            <p:strVal val="#ppt_h"/>
                                          </p:val>
                                        </p:tav>
                                      </p:tavLst>
                                    </p:anim>
                                    <p:animEffect transition="in" filter="fade">
                                      <p:cBhvr>
                                        <p:cTn id="37"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build="p"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C:\Users\fa\Desktop\thWSCF1BHZ.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26" y="0"/>
            <a:ext cx="9303326"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39881" y="533400"/>
            <a:ext cx="8229600" cy="533400"/>
          </a:xfrm>
        </p:spPr>
        <p:txBody>
          <a:bodyPr>
            <a:normAutofit fontScale="90000"/>
          </a:bodyPr>
          <a:lstStyle/>
          <a:p>
            <a:r>
              <a:rPr lang="fa-IR" dirty="0">
                <a:cs typeface="B Titr" panose="00000700000000000000" pitchFamily="2" charset="-78"/>
              </a:rPr>
              <a:t>ده کشور </a:t>
            </a:r>
            <a:r>
              <a:rPr lang="fa-IR" dirty="0" smtClean="0">
                <a:cs typeface="B Titr" panose="00000700000000000000" pitchFamily="2" charset="-78"/>
              </a:rPr>
              <a:t>با  </a:t>
            </a:r>
            <a:r>
              <a:rPr lang="fa-IR" dirty="0">
                <a:cs typeface="B Titr" panose="00000700000000000000" pitchFamily="2" charset="-78"/>
              </a:rPr>
              <a:t>بیشترین زندانی </a:t>
            </a:r>
            <a:r>
              <a:rPr lang="fa-IR" dirty="0" smtClean="0">
                <a:cs typeface="B Titr" panose="00000700000000000000" pitchFamily="2" charset="-78"/>
              </a:rPr>
              <a:t>به </a:t>
            </a:r>
            <a:r>
              <a:rPr lang="fa-IR" dirty="0">
                <a:cs typeface="B Titr" panose="00000700000000000000" pitchFamily="2" charset="-78"/>
              </a:rPr>
              <a:t>نسبت </a:t>
            </a:r>
            <a:r>
              <a:rPr lang="fa-IR" dirty="0" smtClean="0">
                <a:cs typeface="B Titr" panose="00000700000000000000" pitchFamily="2" charset="-78"/>
              </a:rPr>
              <a:t>جمعیت </a:t>
            </a:r>
            <a:r>
              <a:rPr lang="fa-IR" sz="2700" dirty="0" smtClean="0">
                <a:cs typeface="B Titr" panose="00000700000000000000" pitchFamily="2" charset="-78"/>
              </a:rPr>
              <a:t>سال </a:t>
            </a:r>
            <a:r>
              <a:rPr lang="fa-IR" sz="2700" dirty="0">
                <a:cs typeface="B Titr" panose="00000700000000000000" pitchFamily="2" charset="-78"/>
              </a:rPr>
              <a:t>2017 در هر 100 هزار نفر</a:t>
            </a:r>
            <a:r>
              <a:rPr lang="fa-IR" dirty="0">
                <a:cs typeface="B Titr" panose="00000700000000000000" pitchFamily="2" charset="-78"/>
              </a:rPr>
              <a:t/>
            </a:r>
            <a:br>
              <a:rPr lang="fa-IR" dirty="0">
                <a:cs typeface="B Titr" panose="00000700000000000000" pitchFamily="2" charset="-78"/>
              </a:rPr>
            </a:br>
            <a:endParaRPr lang="en-US" dirty="0">
              <a:cs typeface="B Titr" panose="00000700000000000000" pitchFamily="2" charset="-78"/>
            </a:endParaRP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27" y="1066800"/>
            <a:ext cx="9178635" cy="4419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Content Placeholder 2"/>
          <p:cNvSpPr txBox="1">
            <a:spLocks/>
          </p:cNvSpPr>
          <p:nvPr/>
        </p:nvSpPr>
        <p:spPr>
          <a:xfrm>
            <a:off x="439881" y="5638800"/>
            <a:ext cx="8229600" cy="9906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400" dirty="0">
                <a:hlinkClick r:id="rId4"/>
              </a:rPr>
              <a:t>https://plink.ir/rP1Fo</a:t>
            </a:r>
            <a:r>
              <a:rPr lang="fa-IR" sz="2400" dirty="0"/>
              <a:t>  </a:t>
            </a:r>
          </a:p>
        </p:txBody>
      </p:sp>
      <p:pic>
        <p:nvPicPr>
          <p:cNvPr id="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90139" y="5438775"/>
            <a:ext cx="1419225" cy="1419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81295" y="5857566"/>
            <a:ext cx="1029009" cy="880444"/>
          </a:xfrm>
          <a:prstGeom prst="rect">
            <a:avLst/>
          </a:prstGeom>
        </p:spPr>
      </p:pic>
    </p:spTree>
    <p:extLst>
      <p:ext uri="{BB962C8B-B14F-4D97-AF65-F5344CB8AC3E}">
        <p14:creationId xmlns:p14="http://schemas.microsoft.com/office/powerpoint/2010/main" val="1367340563"/>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randombar(horizontal)">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C:\Users\fa\Desktop\thWSCF1BHZ.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448799" cy="70104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76200"/>
            <a:ext cx="8229600" cy="868362"/>
          </a:xfrm>
        </p:spPr>
        <p:txBody>
          <a:bodyPr>
            <a:normAutofit/>
          </a:bodyPr>
          <a:lstStyle/>
          <a:p>
            <a:r>
              <a:rPr lang="fa-IR" sz="4000" dirty="0" smtClean="0">
                <a:cs typeface="B Titr" panose="00000700000000000000" pitchFamily="2" charset="-78"/>
              </a:rPr>
              <a:t>وضعیت جهانی زندانی به نسبت جمعیت</a:t>
            </a:r>
            <a:endParaRPr lang="en-US" sz="4000" dirty="0">
              <a:cs typeface="B Titr" panose="00000700000000000000" pitchFamily="2" charset="-78"/>
            </a:endParaRPr>
          </a:p>
        </p:txBody>
      </p:sp>
      <p:sp>
        <p:nvSpPr>
          <p:cNvPr id="3" name="Content Placeholder 2"/>
          <p:cNvSpPr>
            <a:spLocks noGrp="1"/>
          </p:cNvSpPr>
          <p:nvPr>
            <p:ph idx="1"/>
          </p:nvPr>
        </p:nvSpPr>
        <p:spPr>
          <a:xfrm>
            <a:off x="152400" y="6096000"/>
            <a:ext cx="8645236" cy="609600"/>
          </a:xfrm>
        </p:spPr>
        <p:txBody>
          <a:bodyPr/>
          <a:lstStyle/>
          <a:p>
            <a:pPr marL="0" indent="0">
              <a:buNone/>
            </a:pPr>
            <a:r>
              <a:rPr lang="en-US" dirty="0">
                <a:hlinkClick r:id="rId3"/>
              </a:rPr>
              <a:t>https://</a:t>
            </a:r>
            <a:r>
              <a:rPr lang="en-US" dirty="0" smtClean="0">
                <a:hlinkClick r:id="rId3"/>
              </a:rPr>
              <a:t>plink.ir/jxMZ9</a:t>
            </a:r>
            <a:endParaRPr lang="fa-IR" dirty="0" smtClean="0"/>
          </a:p>
          <a:p>
            <a:pPr marL="0" indent="0">
              <a:buNone/>
            </a:pPr>
            <a:endParaRPr lang="en-US" dirty="0"/>
          </a:p>
        </p:txBody>
      </p:sp>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914400"/>
            <a:ext cx="8305800" cy="52470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506" name="Picture 2" descr="https://plink.ir/CnoyO/q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17848" y="5451864"/>
            <a:ext cx="1419225" cy="14192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8827320"/>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heel(1)">
                                      <p:cBhvr>
                                        <p:cTn id="25"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4488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57200" y="274638"/>
            <a:ext cx="8229600" cy="487362"/>
          </a:xfrm>
        </p:spPr>
        <p:txBody>
          <a:bodyPr>
            <a:noAutofit/>
          </a:bodyPr>
          <a:lstStyle/>
          <a:p>
            <a:pPr algn="r"/>
            <a:r>
              <a:rPr lang="fa-IR" sz="2800" dirty="0" smtClean="0">
                <a:cs typeface="B Titr" panose="00000700000000000000" pitchFamily="2" charset="-78"/>
              </a:rPr>
              <a:t>امام خامنه ای: </a:t>
            </a:r>
            <a:r>
              <a:rPr lang="fa-IR" sz="2800" b="1" dirty="0" smtClean="0">
                <a:cs typeface="B Nazanin" panose="00000400000000000000" pitchFamily="2" charset="-78"/>
              </a:rPr>
              <a:t>(14 خرداد98 حرم امام خمینی)</a:t>
            </a:r>
            <a:endParaRPr lang="en-US" sz="2800" b="1" dirty="0">
              <a:cs typeface="B Nazanin" panose="00000400000000000000" pitchFamily="2" charset="-78"/>
            </a:endParaRPr>
          </a:p>
        </p:txBody>
      </p:sp>
      <p:sp>
        <p:nvSpPr>
          <p:cNvPr id="3" name="Content Placeholder 2"/>
          <p:cNvSpPr>
            <a:spLocks noGrp="1"/>
          </p:cNvSpPr>
          <p:nvPr>
            <p:ph idx="1"/>
          </p:nvPr>
        </p:nvSpPr>
        <p:spPr>
          <a:xfrm>
            <a:off x="228600" y="914400"/>
            <a:ext cx="8534400" cy="5638800"/>
          </a:xfrm>
        </p:spPr>
        <p:txBody>
          <a:bodyPr>
            <a:normAutofit/>
          </a:bodyPr>
          <a:lstStyle/>
          <a:p>
            <a:pPr algn="r" rtl="1"/>
            <a:r>
              <a:rPr lang="fa-IR" sz="2400" dirty="0" smtClean="0">
                <a:cs typeface="B Nazanin" panose="00000400000000000000" pitchFamily="2" charset="-78"/>
              </a:rPr>
              <a:t>این </a:t>
            </a:r>
            <a:r>
              <a:rPr lang="fa-IR" sz="2400" dirty="0">
                <a:cs typeface="B Nazanin" panose="00000400000000000000" pitchFamily="2" charset="-78"/>
              </a:rPr>
              <a:t>را من عرض میکنم که امروز جبهه‌ی مقاومت در منسجم‌ترین وضعیّت در چهل سالِ گذشته‌ است؛ در منطقه و در مراکزی حتّی فراتر از منطقه؛ این یک واقعیّت است. </a:t>
            </a:r>
            <a:r>
              <a:rPr lang="fa-IR" sz="2800" dirty="0">
                <a:cs typeface="B Nazanin" panose="00000400000000000000" pitchFamily="2" charset="-78"/>
              </a:rPr>
              <a:t>نقطه‌ی مقابل، قدرت استکباری است؛ قدرت استکباری آمریکا، قدرت فتنه‌انگیزی و خباثت رژیم صهیونیستی، از چهل سال پیش به این طرف </a:t>
            </a:r>
            <a:r>
              <a:rPr lang="fa-IR" sz="2800" dirty="0">
                <a:solidFill>
                  <a:srgbClr val="FF0000"/>
                </a:solidFill>
                <a:cs typeface="B Nazanin" panose="00000400000000000000" pitchFamily="2" charset="-78"/>
              </a:rPr>
              <a:t>بمراتب تنزّل کرده‌اند و پایین رفته‌اند</a:t>
            </a:r>
            <a:r>
              <a:rPr lang="fa-IR" sz="2800" dirty="0">
                <a:cs typeface="B Nazanin" panose="00000400000000000000" pitchFamily="2" charset="-78"/>
              </a:rPr>
              <a:t>؛ ما این را در </a:t>
            </a:r>
            <a:r>
              <a:rPr lang="fa-IR" sz="2800" dirty="0">
                <a:solidFill>
                  <a:srgbClr val="FF0000"/>
                </a:solidFill>
                <a:cs typeface="B Nazanin" panose="00000400000000000000" pitchFamily="2" charset="-78"/>
              </a:rPr>
              <a:t>محاسبات</a:t>
            </a:r>
            <a:r>
              <a:rPr lang="fa-IR" sz="2800" dirty="0">
                <a:cs typeface="B Nazanin" panose="00000400000000000000" pitchFamily="2" charset="-78"/>
              </a:rPr>
              <a:t> خودمان باید لحاظ کنیم. اینکه در وضع سیاسی آمریکا یا در وضع اجتماعی و اقتصادی آمریکا چه اتّفاقاتی افتاده و دارد می‌افتد، باید در محاسبات ما وارد بشود. این را باز بعضی از خود آمریکایی‌ها گفته‌اند، بعضی‌ها میگویند </a:t>
            </a:r>
            <a:r>
              <a:rPr lang="fa-IR" sz="2800" dirty="0">
                <a:solidFill>
                  <a:srgbClr val="FF0000"/>
                </a:solidFill>
                <a:cs typeface="B Nazanin" panose="00000400000000000000" pitchFamily="2" charset="-78"/>
              </a:rPr>
              <a:t>«افول موریانه‌وار»</a:t>
            </a:r>
            <a:r>
              <a:rPr lang="fa-IR" sz="2800" dirty="0">
                <a:cs typeface="B Nazanin" panose="00000400000000000000" pitchFamily="2" charset="-78"/>
              </a:rPr>
              <a:t>؛ که این را [یک] نویسنده‌ی آمریکایی میگوید. در مورد افول اقتدار آمریکایی میگوید «افول موریانه‌وار»؛ یعنی مثل موریانه از درون دارد پوک میشود -خود نهادهای درون آمریکا این را میگویند- هم در عرصه‌ی </a:t>
            </a:r>
            <a:r>
              <a:rPr lang="fa-IR" sz="2800" dirty="0">
                <a:solidFill>
                  <a:srgbClr val="FF0000"/>
                </a:solidFill>
                <a:cs typeface="B Nazanin" panose="00000400000000000000" pitchFamily="2" charset="-78"/>
              </a:rPr>
              <a:t>اقتصادی</a:t>
            </a:r>
            <a:r>
              <a:rPr lang="fa-IR" sz="2800" dirty="0">
                <a:cs typeface="B Nazanin" panose="00000400000000000000" pitchFamily="2" charset="-78"/>
              </a:rPr>
              <a:t> این جور است، هم در عرصه‌ی‌ </a:t>
            </a:r>
            <a:r>
              <a:rPr lang="fa-IR" sz="2800" dirty="0">
                <a:solidFill>
                  <a:srgbClr val="FF0000"/>
                </a:solidFill>
                <a:cs typeface="B Nazanin" panose="00000400000000000000" pitchFamily="2" charset="-78"/>
              </a:rPr>
              <a:t>اجتماعی</a:t>
            </a:r>
            <a:r>
              <a:rPr lang="fa-IR" sz="2800" dirty="0">
                <a:cs typeface="B Nazanin" panose="00000400000000000000" pitchFamily="2" charset="-78"/>
              </a:rPr>
              <a:t> این جور است، هم در عرصه‌‌ی </a:t>
            </a:r>
            <a:r>
              <a:rPr lang="fa-IR" sz="2800" dirty="0">
                <a:solidFill>
                  <a:srgbClr val="FF0000"/>
                </a:solidFill>
                <a:cs typeface="B Nazanin" panose="00000400000000000000" pitchFamily="2" charset="-78"/>
              </a:rPr>
              <a:t>سیاسی</a:t>
            </a:r>
            <a:r>
              <a:rPr lang="fa-IR" sz="2800" dirty="0">
                <a:cs typeface="B Nazanin" panose="00000400000000000000" pitchFamily="2" charset="-78"/>
              </a:rPr>
              <a:t> این جور است.</a:t>
            </a:r>
            <a:endParaRPr lang="en-US" sz="2800" dirty="0">
              <a:cs typeface="B Nazanin" panose="00000400000000000000" pitchFamily="2" charset="-78"/>
            </a:endParaRPr>
          </a:p>
        </p:txBody>
      </p:sp>
    </p:spTree>
    <p:extLst>
      <p:ext uri="{BB962C8B-B14F-4D97-AF65-F5344CB8AC3E}">
        <p14:creationId xmlns:p14="http://schemas.microsoft.com/office/powerpoint/2010/main" val="3821218162"/>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p:cTn id="12"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3"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14"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5"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C:\Users\fa\Desktop\thWSCF1BHZ.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3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Autofit/>
          </a:bodyPr>
          <a:lstStyle/>
          <a:p>
            <a:pPr rtl="1"/>
            <a:r>
              <a:rPr lang="fa-IR" sz="3200" dirty="0" smtClean="0">
                <a:cs typeface="B Titr" panose="00000700000000000000" pitchFamily="2" charset="-78"/>
              </a:rPr>
              <a:t>روند تعداد زندانیان آمریکا در سال های گذشته طبق گزارش موسسه تحقیقات سیاست جنایی</a:t>
            </a:r>
            <a:endParaRPr lang="en-US" sz="3200" dirty="0">
              <a:cs typeface="B Titr" panose="00000700000000000000" pitchFamily="2" charset="-78"/>
            </a:endParaRPr>
          </a:p>
        </p:txBody>
      </p:sp>
      <p:pic>
        <p:nvPicPr>
          <p:cNvPr id="102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53835" y="1752600"/>
            <a:ext cx="8386947"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46678353"/>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1026"/>
                                        </p:tgtEl>
                                        <p:attrNameLst>
                                          <p:attrName>style.visibility</p:attrName>
                                        </p:attrNameLst>
                                      </p:cBhvr>
                                      <p:to>
                                        <p:strVal val="visible"/>
                                      </p:to>
                                    </p:set>
                                    <p:animEffect transition="in" filter="randombar(horizontal)">
                                      <p:cBhvr>
                                        <p:cTn id="25"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C:\Users\fa\Desktop\thWSCF1BHZ.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3388" y="0"/>
            <a:ext cx="9753599" cy="70104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228600"/>
            <a:ext cx="8229600" cy="2895600"/>
          </a:xfrm>
        </p:spPr>
        <p:txBody>
          <a:bodyPr>
            <a:noAutofit/>
          </a:bodyPr>
          <a:lstStyle/>
          <a:p>
            <a:pPr rtl="1"/>
            <a:r>
              <a:rPr lang="fa-IR" sz="2800" dirty="0" smtClean="0">
                <a:cs typeface="B Titr" panose="00000700000000000000" pitchFamily="2" charset="-78"/>
              </a:rPr>
              <a:t>آمریکا و رژیم صهیونیستی در صدر بیشترین زندانی به نسبت جمعیت در میان کشورهای </a:t>
            </a:r>
            <a:r>
              <a:rPr lang="en-US" sz="2800" dirty="0" err="1">
                <a:cs typeface="B Titr" panose="00000700000000000000" pitchFamily="2" charset="-78"/>
              </a:rPr>
              <a:t>oecd</a:t>
            </a:r>
            <a:r>
              <a:rPr lang="en-US" sz="2800" dirty="0">
                <a:cs typeface="B Titr" panose="00000700000000000000" pitchFamily="2" charset="-78"/>
              </a:rPr>
              <a:t> </a:t>
            </a:r>
            <a:r>
              <a:rPr lang="en-US" sz="2800" dirty="0"/>
              <a:t/>
            </a:r>
            <a:br>
              <a:rPr lang="en-US" sz="2800" dirty="0"/>
            </a:br>
            <a:r>
              <a:rPr lang="fa-IR" sz="2800" dirty="0" smtClean="0"/>
              <a:t/>
            </a:r>
            <a:br>
              <a:rPr lang="fa-IR" sz="2800" dirty="0" smtClean="0"/>
            </a:br>
            <a:r>
              <a:rPr lang="fa-IR" sz="2800" dirty="0" smtClean="0"/>
              <a:t>منبع : استاتیستا</a:t>
            </a:r>
            <a:r>
              <a:rPr lang="en-US" sz="2800" dirty="0"/>
              <a:t/>
            </a:r>
            <a:br>
              <a:rPr lang="en-US" sz="2800" dirty="0"/>
            </a:br>
            <a:r>
              <a:rPr lang="en-US" sz="2800" dirty="0">
                <a:hlinkClick r:id="rId3"/>
              </a:rPr>
              <a:t>https://</a:t>
            </a:r>
            <a:r>
              <a:rPr lang="en-US" sz="2800" dirty="0" smtClean="0">
                <a:hlinkClick r:id="rId3"/>
              </a:rPr>
              <a:t>plink.ir/o0ZIs</a:t>
            </a:r>
            <a:r>
              <a:rPr lang="fa-IR" sz="2800" dirty="0" smtClean="0"/>
              <a:t/>
            </a:r>
            <a:br>
              <a:rPr lang="fa-IR" sz="2800" dirty="0" smtClean="0"/>
            </a:br>
            <a:r>
              <a:rPr lang="en-US" sz="2800" dirty="0" smtClean="0"/>
              <a:t/>
            </a:r>
            <a:br>
              <a:rPr lang="en-US" sz="2800" dirty="0" smtClean="0"/>
            </a:br>
            <a:endParaRPr lang="en-US" sz="2800" dirty="0"/>
          </a:p>
        </p:txBody>
      </p:sp>
      <p:pic>
        <p:nvPicPr>
          <p:cNvPr id="2050" name="Picture 2"/>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13855" y="1371600"/>
            <a:ext cx="8927171" cy="3505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1685" y="5181600"/>
            <a:ext cx="1419225" cy="1419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le 1"/>
          <p:cNvSpPr txBox="1">
            <a:spLocks/>
          </p:cNvSpPr>
          <p:nvPr/>
        </p:nvSpPr>
        <p:spPr>
          <a:xfrm>
            <a:off x="328612" y="4876800"/>
            <a:ext cx="8229600" cy="1524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rtl="1"/>
            <a:endParaRPr lang="fa-IR" sz="2800" dirty="0" smtClean="0"/>
          </a:p>
          <a:p>
            <a:pPr rtl="1"/>
            <a:endParaRPr lang="fa-IR" sz="2800" dirty="0"/>
          </a:p>
          <a:p>
            <a:pPr rtl="1"/>
            <a:endParaRPr lang="fa-IR" sz="2800" dirty="0" smtClean="0"/>
          </a:p>
          <a:p>
            <a:pPr algn="r" rtl="1"/>
            <a:r>
              <a:rPr lang="fa-IR" sz="2800" dirty="0" smtClean="0"/>
              <a:t>منبع : استاتیستا</a:t>
            </a:r>
            <a:r>
              <a:rPr lang="en-US" sz="2800" dirty="0" smtClean="0"/>
              <a:t/>
            </a:r>
            <a:br>
              <a:rPr lang="en-US" sz="2800" dirty="0" smtClean="0"/>
            </a:br>
            <a:r>
              <a:rPr lang="en-US" sz="2800" dirty="0" smtClean="0">
                <a:hlinkClick r:id="rId3"/>
              </a:rPr>
              <a:t>https://plink.ir/o0ZIs</a:t>
            </a:r>
            <a:r>
              <a:rPr lang="fa-IR" sz="2800" dirty="0" smtClean="0"/>
              <a:t/>
            </a:r>
            <a:br>
              <a:rPr lang="fa-IR" sz="2800" dirty="0" smtClean="0"/>
            </a:br>
            <a:r>
              <a:rPr lang="en-US" sz="2800" dirty="0" smtClean="0"/>
              <a:t/>
            </a:r>
            <a:br>
              <a:rPr lang="en-US" sz="2800" dirty="0" smtClean="0"/>
            </a:br>
            <a:endParaRPr lang="en-US" sz="2800" dirty="0"/>
          </a:p>
        </p:txBody>
      </p:sp>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81295" y="5857566"/>
            <a:ext cx="1029009" cy="880444"/>
          </a:xfrm>
          <a:prstGeom prst="rect">
            <a:avLst/>
          </a:prstGeom>
        </p:spPr>
      </p:pic>
    </p:spTree>
    <p:extLst>
      <p:ext uri="{BB962C8B-B14F-4D97-AF65-F5344CB8AC3E}">
        <p14:creationId xmlns:p14="http://schemas.microsoft.com/office/powerpoint/2010/main" val="263256648"/>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2050"/>
                                        </p:tgtEl>
                                        <p:attrNameLst>
                                          <p:attrName>style.visibility</p:attrName>
                                        </p:attrNameLst>
                                      </p:cBhvr>
                                      <p:to>
                                        <p:strVal val="visible"/>
                                      </p:to>
                                    </p:set>
                                    <p:animEffect transition="in" filter="randombar(horizontal)">
                                      <p:cBhvr>
                                        <p:cTn id="25"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descr="C:\Users\fa\Desktop\pp-wh.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71628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274638"/>
            <a:ext cx="8229600" cy="563562"/>
          </a:xfrm>
        </p:spPr>
        <p:txBody>
          <a:bodyPr>
            <a:normAutofit fontScale="90000"/>
          </a:bodyPr>
          <a:lstStyle/>
          <a:p>
            <a:pPr rtl="1"/>
            <a:r>
              <a:rPr lang="fa-IR" dirty="0" smtClean="0">
                <a:cs typeface="B Nazanin" panose="00000400000000000000" pitchFamily="2" charset="-78"/>
              </a:rPr>
              <a:t>معرفی سازمان </a:t>
            </a:r>
            <a:r>
              <a:rPr lang="fa-IR" dirty="0">
                <a:cs typeface="B Nazanin" panose="00000400000000000000" pitchFamily="2" charset="-78"/>
              </a:rPr>
              <a:t>همکاری اقتصادی و </a:t>
            </a:r>
            <a:r>
              <a:rPr lang="fa-IR" dirty="0" smtClean="0">
                <a:cs typeface="B Nazanin" panose="00000400000000000000" pitchFamily="2" charset="-78"/>
              </a:rPr>
              <a:t>توسعه</a:t>
            </a:r>
            <a:r>
              <a:rPr lang="en-US" dirty="0" smtClean="0">
                <a:cs typeface="B Nazanin" panose="00000400000000000000" pitchFamily="2" charset="-78"/>
              </a:rPr>
              <a:t>OECD</a:t>
            </a:r>
            <a:endParaRPr lang="en-US" dirty="0"/>
          </a:p>
        </p:txBody>
      </p:sp>
      <p:sp>
        <p:nvSpPr>
          <p:cNvPr id="3" name="Content Placeholder 2"/>
          <p:cNvSpPr>
            <a:spLocks noGrp="1"/>
          </p:cNvSpPr>
          <p:nvPr>
            <p:ph idx="1"/>
          </p:nvPr>
        </p:nvSpPr>
        <p:spPr>
          <a:xfrm>
            <a:off x="0" y="1066800"/>
            <a:ext cx="9144000" cy="5791200"/>
          </a:xfrm>
        </p:spPr>
        <p:txBody>
          <a:bodyPr>
            <a:normAutofit fontScale="62500" lnSpcReduction="20000"/>
          </a:bodyPr>
          <a:lstStyle/>
          <a:p>
            <a:pPr algn="justLow" rtl="1"/>
            <a:r>
              <a:rPr lang="fa-IR" b="1" dirty="0">
                <a:cs typeface="B Nazanin" panose="00000400000000000000" pitchFamily="2" charset="-78"/>
              </a:rPr>
              <a:t>سازمان همکاری اقتصادی و </a:t>
            </a:r>
            <a:r>
              <a:rPr lang="fa-IR" b="1" dirty="0" smtClean="0">
                <a:cs typeface="B Nazanin" panose="00000400000000000000" pitchFamily="2" charset="-78"/>
              </a:rPr>
              <a:t>توسعه </a:t>
            </a:r>
            <a:r>
              <a:rPr lang="fa-IR" b="1" dirty="0">
                <a:cs typeface="B Nazanin" panose="00000400000000000000" pitchFamily="2" charset="-78"/>
              </a:rPr>
              <a:t>(</a:t>
            </a:r>
            <a:r>
              <a:rPr lang="en-US" b="1" dirty="0" err="1">
                <a:cs typeface="B Nazanin" panose="00000400000000000000" pitchFamily="2" charset="-78"/>
              </a:rPr>
              <a:t>Organisation</a:t>
            </a:r>
            <a:r>
              <a:rPr lang="en-US" b="1" dirty="0">
                <a:cs typeface="B Nazanin" panose="00000400000000000000" pitchFamily="2" charset="-78"/>
              </a:rPr>
              <a:t> for Economic Co-operation and Development -</a:t>
            </a:r>
            <a:r>
              <a:rPr lang="en-US" b="1" dirty="0" smtClean="0">
                <a:cs typeface="B Nazanin" panose="00000400000000000000" pitchFamily="2" charset="-78"/>
              </a:rPr>
              <a:t>OECD) </a:t>
            </a:r>
            <a:r>
              <a:rPr lang="fa-IR" b="1" dirty="0">
                <a:cs typeface="B Nazanin" panose="00000400000000000000" pitchFamily="2" charset="-78"/>
              </a:rPr>
              <a:t>که مقر آن در </a:t>
            </a:r>
            <a:r>
              <a:rPr lang="fa-IR" b="1" dirty="0">
                <a:cs typeface="B Nazanin" panose="00000400000000000000" pitchFamily="2" charset="-78"/>
                <a:hlinkClick r:id="rId3"/>
              </a:rPr>
              <a:t>پاریس</a:t>
            </a:r>
            <a:r>
              <a:rPr lang="fa-IR" b="1" dirty="0">
                <a:cs typeface="B Nazanin" panose="00000400000000000000" pitchFamily="2" charset="-78"/>
              </a:rPr>
              <a:t> </a:t>
            </a:r>
            <a:r>
              <a:rPr lang="fa-IR" b="1" dirty="0" smtClean="0">
                <a:cs typeface="B Nazanin" panose="00000400000000000000" pitchFamily="2" charset="-78"/>
              </a:rPr>
              <a:t>است</a:t>
            </a:r>
            <a:r>
              <a:rPr lang="en-US" b="1" dirty="0" smtClean="0">
                <a:cs typeface="B Nazanin" panose="00000400000000000000" pitchFamily="2" charset="-78"/>
              </a:rPr>
              <a:t> </a:t>
            </a:r>
            <a:r>
              <a:rPr lang="fa-IR" b="1" dirty="0"/>
              <a:t>دارای ۳۵ </a:t>
            </a:r>
            <a:r>
              <a:rPr lang="fa-IR" b="1" dirty="0" smtClean="0"/>
              <a:t>عضو</a:t>
            </a:r>
            <a:r>
              <a:rPr lang="en-US" b="1" dirty="0" smtClean="0"/>
              <a:t> </a:t>
            </a:r>
            <a:r>
              <a:rPr lang="fa-IR" b="1" dirty="0" smtClean="0"/>
              <a:t> بوده و </a:t>
            </a:r>
            <a:r>
              <a:rPr lang="fa-IR" b="1" dirty="0" smtClean="0">
                <a:cs typeface="B Nazanin" panose="00000400000000000000" pitchFamily="2" charset="-78"/>
              </a:rPr>
              <a:t> </a:t>
            </a:r>
            <a:r>
              <a:rPr lang="fa-IR" b="1" dirty="0">
                <a:cs typeface="B Nazanin" panose="00000400000000000000" pitchFamily="2" charset="-78"/>
              </a:rPr>
              <a:t>به عنوان باشگاه کشورهای ثروتمند، مرکز پژوهشی، موسسه نظارتی و دانشگاه غیر آکادمیک یاد می‌شود.</a:t>
            </a:r>
          </a:p>
          <a:p>
            <a:pPr algn="justLow" rtl="1"/>
            <a:r>
              <a:rPr lang="fa-IR" b="1" dirty="0" smtClean="0">
                <a:cs typeface="B Nazanin" panose="00000400000000000000" pitchFamily="2" charset="-78"/>
              </a:rPr>
              <a:t>سازمان </a:t>
            </a:r>
            <a:r>
              <a:rPr lang="fa-IR" b="1" dirty="0">
                <a:cs typeface="B Nazanin" panose="00000400000000000000" pitchFamily="2" charset="-78"/>
              </a:rPr>
              <a:t>همکاری اقتصادی و توسعه به عنوان یکی از تاثیرگذارترین نهادهای اقتصادی جهانی مجمعی برای کشورهای همفکر به منظور بحث و بررسی، ایجاد و پالایش سیاست‌های اقتصادی و اجتماعی آنها فراهم آورده است.او.ای.سی.دی با ارزیابی تجارب مشترک اعضا و جستجوی راه حل برای مشکلات مشترک از طریق هماهنگ کردن سیاست های داخلی و بین المللی به آنها کمک می کند. توصیه های سازمان همکاری اقتصادی و توسعه به اعضا در شکل موافقتنامه های الزام آور حقوقی همچون موافقتنامه های مربوط به مبارزه با رشوه و قانون جریان آزاد سرمایه و خدمات یا از طریق ساز و کارهای غیرالزام آور صورت می‌گیرد.</a:t>
            </a:r>
          </a:p>
          <a:p>
            <a:pPr algn="justLow" rtl="1"/>
            <a:r>
              <a:rPr lang="fa-IR" b="1" dirty="0">
                <a:cs typeface="B Nazanin" panose="00000400000000000000" pitchFamily="2" charset="-78"/>
              </a:rPr>
              <a:t>اگر چه سازمان همکاری اقتصادی و توسعه به عنوان باشگاه کشورهای ثروتمند و همفکر معروف شده است اما عضویت در آن به کشورهای یک نقطه خاص از جهان محدود نیست و امروزه کشورهایی از آمریکای لاتین، اروپایی شرقی و آسیای جنوب شرقی نیز عضو این سازمان هستند. مهمترین شرایط عضویت در او.ای.سی.دی پای بندی یک کشور به اقتصاد بازار آزاد و دمکراسی کثرت گرایانه است.</a:t>
            </a:r>
          </a:p>
          <a:p>
            <a:pPr algn="justLow" rtl="1"/>
            <a:r>
              <a:rPr lang="fa-IR" b="1" dirty="0">
                <a:cs typeface="B Nazanin" panose="00000400000000000000" pitchFamily="2" charset="-78"/>
              </a:rPr>
              <a:t>البته این سازمان از کشورهای غیرعضو نیز خواسته است تا به موافقتنامه ها و قراردادهای آن بپیوندند که در این خصوص اکنون 100 کشور غیر عضو از جمله برزیل، چین و روسیه و تعدادی از کشورهای آفریقایی با او.ای.سی.دی همکاری می  کنند.عمده فعالیت های سازمان همکاری اقتصادی و توسعه توسط دبیرخانه آن که در پاریس مستقر است انجام می شود.</a:t>
            </a:r>
          </a:p>
          <a:p>
            <a:pPr algn="justLow" rtl="1"/>
            <a:r>
              <a:rPr lang="fa-IR" b="1" dirty="0" smtClean="0">
                <a:cs typeface="B Nazanin" panose="00000400000000000000" pitchFamily="2" charset="-78"/>
              </a:rPr>
              <a:t>در </a:t>
            </a:r>
            <a:r>
              <a:rPr lang="fa-IR" b="1" dirty="0">
                <a:cs typeface="B Nazanin" panose="00000400000000000000" pitchFamily="2" charset="-78"/>
              </a:rPr>
              <a:t>حال حاضر بیشتر حق عضویت (حدود ۲۵ درصد بودجه) سازمان همکاری اقتصادی و توسعه را آمریکا پرداخت می‌کند. پس از این کشور ژاپن بیشترین سهم را در تامین بودجه دارد. آمارها و تحلیل های سازمان همکاری اقتصادی و توسعه به ویژه در زمینه آمارهای مقایسه ای، اقتصادی و اجتماعی از مهمترین و قابل اعتماد ترین آمارهای منتشر شده در این زمینه به شمار می رود.</a:t>
            </a:r>
          </a:p>
          <a:p>
            <a:pPr algn="justLow" rtl="1"/>
            <a:endParaRPr lang="en-US" dirty="0">
              <a:cs typeface="B Nazanin" panose="00000400000000000000" pitchFamily="2" charset="-78"/>
            </a:endParaRPr>
          </a:p>
        </p:txBody>
      </p:sp>
    </p:spTree>
    <p:extLst>
      <p:ext uri="{BB962C8B-B14F-4D97-AF65-F5344CB8AC3E}">
        <p14:creationId xmlns:p14="http://schemas.microsoft.com/office/powerpoint/2010/main" val="2455495448"/>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grpId="0" nodeType="click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 calcmode="lin" valueType="num">
                                      <p:cBhvr>
                                        <p:cTn id="25"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26"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27"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28" dur="1000"/>
                                        <p:tgtEl>
                                          <p:spTgt spid="3">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31" presetClass="entr" presetSubtype="0" fill="hold" grpId="0" nodeType="clickEffect">
                                  <p:stCondLst>
                                    <p:cond delay="0"/>
                                  </p:stCondLst>
                                  <p:childTnLst>
                                    <p:set>
                                      <p:cBhvr>
                                        <p:cTn id="32" dur="1" fill="hold">
                                          <p:stCondLst>
                                            <p:cond delay="0"/>
                                          </p:stCondLst>
                                        </p:cTn>
                                        <p:tgtEl>
                                          <p:spTgt spid="3">
                                            <p:txEl>
                                              <p:pRg st="1" end="1"/>
                                            </p:txEl>
                                          </p:spTgt>
                                        </p:tgtEl>
                                        <p:attrNameLst>
                                          <p:attrName>style.visibility</p:attrName>
                                        </p:attrNameLst>
                                      </p:cBhvr>
                                      <p:to>
                                        <p:strVal val="visible"/>
                                      </p:to>
                                    </p:set>
                                    <p:anim calcmode="lin" valueType="num">
                                      <p:cBhvr>
                                        <p:cTn id="33"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34"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35"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36" dur="1000"/>
                                        <p:tgtEl>
                                          <p:spTgt spid="3">
                                            <p:txEl>
                                              <p:pRg st="1" end="1"/>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31" presetClass="entr" presetSubtype="0" fill="hold" grpId="0" nodeType="clickEffect">
                                  <p:stCondLst>
                                    <p:cond delay="0"/>
                                  </p:stCondLst>
                                  <p:childTnLst>
                                    <p:set>
                                      <p:cBhvr>
                                        <p:cTn id="40" dur="1" fill="hold">
                                          <p:stCondLst>
                                            <p:cond delay="0"/>
                                          </p:stCondLst>
                                        </p:cTn>
                                        <p:tgtEl>
                                          <p:spTgt spid="3">
                                            <p:txEl>
                                              <p:pRg st="2" end="2"/>
                                            </p:txEl>
                                          </p:spTgt>
                                        </p:tgtEl>
                                        <p:attrNameLst>
                                          <p:attrName>style.visibility</p:attrName>
                                        </p:attrNameLst>
                                      </p:cBhvr>
                                      <p:to>
                                        <p:strVal val="visible"/>
                                      </p:to>
                                    </p:set>
                                    <p:anim calcmode="lin" valueType="num">
                                      <p:cBhvr>
                                        <p:cTn id="41"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42"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43"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44" dur="1000"/>
                                        <p:tgtEl>
                                          <p:spTgt spid="3">
                                            <p:txEl>
                                              <p:pRg st="2" end="2"/>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31" presetClass="entr" presetSubtype="0" fill="hold" grpId="0" nodeType="clickEffect">
                                  <p:stCondLst>
                                    <p:cond delay="0"/>
                                  </p:stCondLst>
                                  <p:childTnLst>
                                    <p:set>
                                      <p:cBhvr>
                                        <p:cTn id="48" dur="1" fill="hold">
                                          <p:stCondLst>
                                            <p:cond delay="0"/>
                                          </p:stCondLst>
                                        </p:cTn>
                                        <p:tgtEl>
                                          <p:spTgt spid="3">
                                            <p:txEl>
                                              <p:pRg st="3" end="3"/>
                                            </p:txEl>
                                          </p:spTgt>
                                        </p:tgtEl>
                                        <p:attrNameLst>
                                          <p:attrName>style.visibility</p:attrName>
                                        </p:attrNameLst>
                                      </p:cBhvr>
                                      <p:to>
                                        <p:strVal val="visible"/>
                                      </p:to>
                                    </p:set>
                                    <p:anim calcmode="lin" valueType="num">
                                      <p:cBhvr>
                                        <p:cTn id="49"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50" dur="1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51" dur="1000" fill="hold"/>
                                        <p:tgtEl>
                                          <p:spTgt spid="3">
                                            <p:txEl>
                                              <p:pRg st="3" end="3"/>
                                            </p:txEl>
                                          </p:spTgt>
                                        </p:tgtEl>
                                        <p:attrNameLst>
                                          <p:attrName>style.rotation</p:attrName>
                                        </p:attrNameLst>
                                      </p:cBhvr>
                                      <p:tavLst>
                                        <p:tav tm="0">
                                          <p:val>
                                            <p:fltVal val="90"/>
                                          </p:val>
                                        </p:tav>
                                        <p:tav tm="100000">
                                          <p:val>
                                            <p:fltVal val="0"/>
                                          </p:val>
                                        </p:tav>
                                      </p:tavLst>
                                    </p:anim>
                                    <p:animEffect transition="in" filter="fade">
                                      <p:cBhvr>
                                        <p:cTn id="52" dur="1000"/>
                                        <p:tgtEl>
                                          <p:spTgt spid="3">
                                            <p:txEl>
                                              <p:pRg st="3" end="3"/>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31" presetClass="entr" presetSubtype="0" fill="hold" grpId="0" nodeType="clickEffect">
                                  <p:stCondLst>
                                    <p:cond delay="0"/>
                                  </p:stCondLst>
                                  <p:childTnLst>
                                    <p:set>
                                      <p:cBhvr>
                                        <p:cTn id="56" dur="1" fill="hold">
                                          <p:stCondLst>
                                            <p:cond delay="0"/>
                                          </p:stCondLst>
                                        </p:cTn>
                                        <p:tgtEl>
                                          <p:spTgt spid="3">
                                            <p:txEl>
                                              <p:pRg st="4" end="4"/>
                                            </p:txEl>
                                          </p:spTgt>
                                        </p:tgtEl>
                                        <p:attrNameLst>
                                          <p:attrName>style.visibility</p:attrName>
                                        </p:attrNameLst>
                                      </p:cBhvr>
                                      <p:to>
                                        <p:strVal val="visible"/>
                                      </p:to>
                                    </p:set>
                                    <p:anim calcmode="lin" valueType="num">
                                      <p:cBhvr>
                                        <p:cTn id="57" dur="1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58" dur="1000" fill="hold"/>
                                        <p:tgtEl>
                                          <p:spTgt spid="3">
                                            <p:txEl>
                                              <p:pRg st="4" end="4"/>
                                            </p:txEl>
                                          </p:spTgt>
                                        </p:tgtEl>
                                        <p:attrNameLst>
                                          <p:attrName>ppt_h</p:attrName>
                                        </p:attrNameLst>
                                      </p:cBhvr>
                                      <p:tavLst>
                                        <p:tav tm="0">
                                          <p:val>
                                            <p:fltVal val="0"/>
                                          </p:val>
                                        </p:tav>
                                        <p:tav tm="100000">
                                          <p:val>
                                            <p:strVal val="#ppt_h"/>
                                          </p:val>
                                        </p:tav>
                                      </p:tavLst>
                                    </p:anim>
                                    <p:anim calcmode="lin" valueType="num">
                                      <p:cBhvr>
                                        <p:cTn id="59" dur="1000" fill="hold"/>
                                        <p:tgtEl>
                                          <p:spTgt spid="3">
                                            <p:txEl>
                                              <p:pRg st="4" end="4"/>
                                            </p:txEl>
                                          </p:spTgt>
                                        </p:tgtEl>
                                        <p:attrNameLst>
                                          <p:attrName>style.rotation</p:attrName>
                                        </p:attrNameLst>
                                      </p:cBhvr>
                                      <p:tavLst>
                                        <p:tav tm="0">
                                          <p:val>
                                            <p:fltVal val="90"/>
                                          </p:val>
                                        </p:tav>
                                        <p:tav tm="100000">
                                          <p:val>
                                            <p:fltVal val="0"/>
                                          </p:val>
                                        </p:tav>
                                      </p:tavLst>
                                    </p:anim>
                                    <p:animEffect transition="in" filter="fade">
                                      <p:cBhvr>
                                        <p:cTn id="60" dur="1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793" y="8929"/>
            <a:ext cx="9144793" cy="6883707"/>
          </a:xfrm>
          <a:prstGeom prst="rect">
            <a:avLst/>
          </a:prstGeom>
        </p:spPr>
      </p:pic>
      <p:sp>
        <p:nvSpPr>
          <p:cNvPr id="2" name="Title 1"/>
          <p:cNvSpPr>
            <a:spLocks noGrp="1"/>
          </p:cNvSpPr>
          <p:nvPr>
            <p:ph type="title"/>
          </p:nvPr>
        </p:nvSpPr>
        <p:spPr>
          <a:xfrm>
            <a:off x="457200" y="152400"/>
            <a:ext cx="8229600" cy="990600"/>
          </a:xfrm>
        </p:spPr>
        <p:txBody>
          <a:bodyPr/>
          <a:lstStyle/>
          <a:p>
            <a:r>
              <a:rPr lang="fa-IR" dirty="0" smtClean="0">
                <a:solidFill>
                  <a:srgbClr val="FF0000"/>
                </a:solidFill>
                <a:cs typeface="B Titr" panose="00000700000000000000" pitchFamily="2" charset="-78"/>
              </a:rPr>
              <a:t>زندان های ناامن!</a:t>
            </a:r>
            <a:endParaRPr lang="en-US" dirty="0">
              <a:solidFill>
                <a:srgbClr val="FF0000"/>
              </a:solidFill>
              <a:cs typeface="B Titr" panose="00000700000000000000" pitchFamily="2" charset="-78"/>
            </a:endParaRPr>
          </a:p>
        </p:txBody>
      </p:sp>
      <p:sp>
        <p:nvSpPr>
          <p:cNvPr id="3" name="Content Placeholder 2"/>
          <p:cNvSpPr>
            <a:spLocks noGrp="1"/>
          </p:cNvSpPr>
          <p:nvPr>
            <p:ph idx="1"/>
          </p:nvPr>
        </p:nvSpPr>
        <p:spPr/>
        <p:style>
          <a:lnRef idx="1">
            <a:schemeClr val="accent6"/>
          </a:lnRef>
          <a:fillRef idx="2">
            <a:schemeClr val="accent6"/>
          </a:fillRef>
          <a:effectRef idx="1">
            <a:schemeClr val="accent6"/>
          </a:effectRef>
          <a:fontRef idx="minor">
            <a:schemeClr val="dk1"/>
          </a:fontRef>
        </p:style>
        <p:txBody>
          <a:bodyPr>
            <a:normAutofit/>
          </a:bodyPr>
          <a:lstStyle/>
          <a:p>
            <a:pPr algn="r" rtl="1"/>
            <a:r>
              <a:rPr lang="fa-IR" b="1" dirty="0">
                <a:solidFill>
                  <a:srgbClr val="7030A0"/>
                </a:solidFill>
                <a:cs typeface="B Nazanin" panose="00000400000000000000" pitchFamily="2" charset="-78"/>
              </a:rPr>
              <a:t>به طور تقریبی، 80 هزار و 600 نفر سالانه، خشونت جنسی را در زندان تجربه </a:t>
            </a:r>
            <a:r>
              <a:rPr lang="fa-IR" b="1" dirty="0" smtClean="0">
                <a:solidFill>
                  <a:srgbClr val="7030A0"/>
                </a:solidFill>
                <a:cs typeface="B Nazanin" panose="00000400000000000000" pitchFamily="2" charset="-78"/>
              </a:rPr>
              <a:t>میکنند.</a:t>
            </a:r>
            <a:endParaRPr lang="fa-IR" b="1" dirty="0">
              <a:solidFill>
                <a:srgbClr val="7030A0"/>
              </a:solidFill>
              <a:cs typeface="B Nazanin" panose="00000400000000000000" pitchFamily="2" charset="-78"/>
            </a:endParaRPr>
          </a:p>
          <a:p>
            <a:pPr algn="r" rtl="1"/>
            <a:r>
              <a:rPr lang="fa-IR" b="1" dirty="0">
                <a:solidFill>
                  <a:srgbClr val="7030A0"/>
                </a:solidFill>
                <a:cs typeface="B Nazanin" panose="00000400000000000000" pitchFamily="2" charset="-78"/>
              </a:rPr>
              <a:t>از این میزان، 60 درصد تجاوزها توسط کارکنان زندان ها انجام </a:t>
            </a:r>
            <a:r>
              <a:rPr lang="fa-IR" b="1" dirty="0" smtClean="0">
                <a:solidFill>
                  <a:srgbClr val="7030A0"/>
                </a:solidFill>
                <a:cs typeface="B Nazanin" panose="00000400000000000000" pitchFamily="2" charset="-78"/>
              </a:rPr>
              <a:t>میشود</a:t>
            </a:r>
            <a:endParaRPr lang="en-US" b="1" dirty="0">
              <a:solidFill>
                <a:srgbClr val="7030A0"/>
              </a:solidFill>
              <a:cs typeface="B Nazanin" panose="00000400000000000000" pitchFamily="2" charset="-78"/>
            </a:endParaRPr>
          </a:p>
          <a:p>
            <a:pPr algn="r" rtl="1"/>
            <a:r>
              <a:rPr lang="fa-IR" b="1" baseline="30000" dirty="0" smtClean="0">
                <a:solidFill>
                  <a:srgbClr val="7030A0"/>
                </a:solidFill>
                <a:cs typeface="B Nazanin" panose="00000400000000000000" pitchFamily="2" charset="-78"/>
              </a:rPr>
              <a:t> </a:t>
            </a:r>
            <a:r>
              <a:rPr lang="fa-IR" b="1" dirty="0" smtClean="0">
                <a:solidFill>
                  <a:srgbClr val="7030A0"/>
                </a:solidFill>
                <a:cs typeface="B Nazanin" panose="00000400000000000000" pitchFamily="2" charset="-78"/>
              </a:rPr>
              <a:t>بیش </a:t>
            </a:r>
            <a:r>
              <a:rPr lang="fa-IR" b="1" dirty="0">
                <a:solidFill>
                  <a:srgbClr val="7030A0"/>
                </a:solidFill>
                <a:cs typeface="B Nazanin" panose="00000400000000000000" pitchFamily="2" charset="-78"/>
              </a:rPr>
              <a:t>از 50 درصد روابط جنسی بین زندانی و کارمند زندان </a:t>
            </a:r>
            <a:r>
              <a:rPr lang="fa-IR" b="1" dirty="0" smtClean="0">
                <a:solidFill>
                  <a:srgbClr val="7030A0"/>
                </a:solidFill>
                <a:cs typeface="B Nazanin" panose="00000400000000000000" pitchFamily="2" charset="-78"/>
              </a:rPr>
              <a:t> با اجبار و بدون رضایت صور</a:t>
            </a:r>
            <a:r>
              <a:rPr lang="fa-IR" b="1" dirty="0">
                <a:solidFill>
                  <a:srgbClr val="7030A0"/>
                </a:solidFill>
                <a:cs typeface="B Nazanin" panose="00000400000000000000" pitchFamily="2" charset="-78"/>
              </a:rPr>
              <a:t>ت</a:t>
            </a:r>
            <a:r>
              <a:rPr lang="fa-IR" b="1" dirty="0" smtClean="0">
                <a:solidFill>
                  <a:srgbClr val="7030A0"/>
                </a:solidFill>
                <a:cs typeface="B Nazanin" panose="00000400000000000000" pitchFamily="2" charset="-78"/>
              </a:rPr>
              <a:t> می گیرد</a:t>
            </a:r>
          </a:p>
          <a:p>
            <a:pPr algn="r" rtl="1"/>
            <a:endParaRPr lang="fa-IR" dirty="0" smtClean="0">
              <a:solidFill>
                <a:srgbClr val="7030A0"/>
              </a:solidFill>
              <a:cs typeface="B Nazanin" panose="00000400000000000000" pitchFamily="2" charset="-78"/>
            </a:endParaRPr>
          </a:p>
          <a:p>
            <a:pPr marL="0" indent="0" rtl="1">
              <a:buNone/>
            </a:pPr>
            <a:endParaRPr lang="fa-IR" dirty="0" smtClean="0">
              <a:cs typeface="B Nazanin" panose="00000400000000000000" pitchFamily="2" charset="-78"/>
            </a:endParaRPr>
          </a:p>
          <a:p>
            <a:pPr algn="r" rtl="1"/>
            <a:endParaRPr lang="fa-IR" dirty="0">
              <a:cs typeface="B Nazanin" panose="00000400000000000000" pitchFamily="2" charset="-78"/>
            </a:endParaRPr>
          </a:p>
        </p:txBody>
      </p:sp>
      <p:sp>
        <p:nvSpPr>
          <p:cNvPr id="4" name="Rectangle 3"/>
          <p:cNvSpPr/>
          <p:nvPr/>
        </p:nvSpPr>
        <p:spPr>
          <a:xfrm>
            <a:off x="6629400" y="6183023"/>
            <a:ext cx="2241447" cy="369332"/>
          </a:xfrm>
          <a:prstGeom prst="rect">
            <a:avLst/>
          </a:prstGeom>
        </p:spPr>
        <p:txBody>
          <a:bodyPr wrap="none">
            <a:spAutoFit/>
          </a:bodyPr>
          <a:lstStyle/>
          <a:p>
            <a:r>
              <a:rPr lang="en-US" dirty="0">
                <a:hlinkClick r:id="rId3"/>
              </a:rPr>
              <a:t>https://</a:t>
            </a:r>
            <a:r>
              <a:rPr lang="en-US" dirty="0" smtClean="0">
                <a:hlinkClick r:id="rId3"/>
              </a:rPr>
              <a:t>plink.ir/cRVws</a:t>
            </a:r>
            <a:endParaRPr lang="fa-IR" dirty="0" smtClean="0"/>
          </a:p>
        </p:txBody>
      </p:sp>
      <p:pic>
        <p:nvPicPr>
          <p:cNvPr id="4098" name="Picture 2" descr="https://plink.ir/cRVws/q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473410"/>
            <a:ext cx="1419225" cy="14192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6106608"/>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grpId="0" nodeType="clickEffect">
                                  <p:stCondLst>
                                    <p:cond delay="0"/>
                                  </p:stCondLst>
                                  <p:childTnLst>
                                    <p:set>
                                      <p:cBhvr>
                                        <p:cTn id="24" dur="1" fill="hold">
                                          <p:stCondLst>
                                            <p:cond delay="0"/>
                                          </p:stCondLst>
                                        </p:cTn>
                                        <p:tgtEl>
                                          <p:spTgt spid="3">
                                            <p:bg/>
                                          </p:spTgt>
                                        </p:tgtEl>
                                        <p:attrNameLst>
                                          <p:attrName>style.visibility</p:attrName>
                                        </p:attrNameLst>
                                      </p:cBhvr>
                                      <p:to>
                                        <p:strVal val="visible"/>
                                      </p:to>
                                    </p:set>
                                    <p:anim calcmode="lin" valueType="num">
                                      <p:cBhvr>
                                        <p:cTn id="25" dur="1000" fill="hold"/>
                                        <p:tgtEl>
                                          <p:spTgt spid="3">
                                            <p:bg/>
                                          </p:spTgt>
                                        </p:tgtEl>
                                        <p:attrNameLst>
                                          <p:attrName>ppt_w</p:attrName>
                                        </p:attrNameLst>
                                      </p:cBhvr>
                                      <p:tavLst>
                                        <p:tav tm="0">
                                          <p:val>
                                            <p:fltVal val="0"/>
                                          </p:val>
                                        </p:tav>
                                        <p:tav tm="100000">
                                          <p:val>
                                            <p:strVal val="#ppt_w"/>
                                          </p:val>
                                        </p:tav>
                                      </p:tavLst>
                                    </p:anim>
                                    <p:anim calcmode="lin" valueType="num">
                                      <p:cBhvr>
                                        <p:cTn id="26" dur="1000" fill="hold"/>
                                        <p:tgtEl>
                                          <p:spTgt spid="3">
                                            <p:bg/>
                                          </p:spTgt>
                                        </p:tgtEl>
                                        <p:attrNameLst>
                                          <p:attrName>ppt_h</p:attrName>
                                        </p:attrNameLst>
                                      </p:cBhvr>
                                      <p:tavLst>
                                        <p:tav tm="0">
                                          <p:val>
                                            <p:fltVal val="0"/>
                                          </p:val>
                                        </p:tav>
                                        <p:tav tm="100000">
                                          <p:val>
                                            <p:strVal val="#ppt_h"/>
                                          </p:val>
                                        </p:tav>
                                      </p:tavLst>
                                    </p:anim>
                                    <p:anim calcmode="lin" valueType="num">
                                      <p:cBhvr>
                                        <p:cTn id="27" dur="1000" fill="hold"/>
                                        <p:tgtEl>
                                          <p:spTgt spid="3">
                                            <p:bg/>
                                          </p:spTgt>
                                        </p:tgtEl>
                                        <p:attrNameLst>
                                          <p:attrName>style.rotation</p:attrName>
                                        </p:attrNameLst>
                                      </p:cBhvr>
                                      <p:tavLst>
                                        <p:tav tm="0">
                                          <p:val>
                                            <p:fltVal val="90"/>
                                          </p:val>
                                        </p:tav>
                                        <p:tav tm="100000">
                                          <p:val>
                                            <p:fltVal val="0"/>
                                          </p:val>
                                        </p:tav>
                                      </p:tavLst>
                                    </p:anim>
                                    <p:animEffect transition="in" filter="fade">
                                      <p:cBhvr>
                                        <p:cTn id="28" dur="1000"/>
                                        <p:tgtEl>
                                          <p:spTgt spid="3">
                                            <p:bg/>
                                          </p:spTgt>
                                        </p:tgtEl>
                                      </p:cBhvr>
                                    </p:animEffect>
                                  </p:childTnLst>
                                </p:cTn>
                              </p:par>
                            </p:childTnLst>
                          </p:cTn>
                        </p:par>
                      </p:childTnLst>
                    </p:cTn>
                  </p:par>
                  <p:par>
                    <p:cTn id="29" fill="hold">
                      <p:stCondLst>
                        <p:cond delay="indefinite"/>
                      </p:stCondLst>
                      <p:childTnLst>
                        <p:par>
                          <p:cTn id="30" fill="hold">
                            <p:stCondLst>
                              <p:cond delay="0"/>
                            </p:stCondLst>
                            <p:childTnLst>
                              <p:par>
                                <p:cTn id="31" presetID="31" presetClass="entr" presetSubtype="0" fill="hold" grpId="0" nodeType="clickEffect">
                                  <p:stCondLst>
                                    <p:cond delay="0"/>
                                  </p:stCondLst>
                                  <p:childTnLst>
                                    <p:set>
                                      <p:cBhvr>
                                        <p:cTn id="32" dur="1" fill="hold">
                                          <p:stCondLst>
                                            <p:cond delay="0"/>
                                          </p:stCondLst>
                                        </p:cTn>
                                        <p:tgtEl>
                                          <p:spTgt spid="3">
                                            <p:txEl>
                                              <p:pRg st="0" end="0"/>
                                            </p:txEl>
                                          </p:spTgt>
                                        </p:tgtEl>
                                        <p:attrNameLst>
                                          <p:attrName>style.visibility</p:attrName>
                                        </p:attrNameLst>
                                      </p:cBhvr>
                                      <p:to>
                                        <p:strVal val="visible"/>
                                      </p:to>
                                    </p:set>
                                    <p:anim calcmode="lin" valueType="num">
                                      <p:cBhvr>
                                        <p:cTn id="33"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34"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35"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36" dur="1000"/>
                                        <p:tgtEl>
                                          <p:spTgt spid="3">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31" presetClass="entr" presetSubtype="0" fill="hold" grpId="0" nodeType="clickEffect">
                                  <p:stCondLst>
                                    <p:cond delay="0"/>
                                  </p:stCondLst>
                                  <p:childTnLst>
                                    <p:set>
                                      <p:cBhvr>
                                        <p:cTn id="40" dur="1" fill="hold">
                                          <p:stCondLst>
                                            <p:cond delay="0"/>
                                          </p:stCondLst>
                                        </p:cTn>
                                        <p:tgtEl>
                                          <p:spTgt spid="3">
                                            <p:txEl>
                                              <p:pRg st="1" end="1"/>
                                            </p:txEl>
                                          </p:spTgt>
                                        </p:tgtEl>
                                        <p:attrNameLst>
                                          <p:attrName>style.visibility</p:attrName>
                                        </p:attrNameLst>
                                      </p:cBhvr>
                                      <p:to>
                                        <p:strVal val="visible"/>
                                      </p:to>
                                    </p:set>
                                    <p:anim calcmode="lin" valueType="num">
                                      <p:cBhvr>
                                        <p:cTn id="41"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42"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43"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44" dur="1000"/>
                                        <p:tgtEl>
                                          <p:spTgt spid="3">
                                            <p:txEl>
                                              <p:pRg st="1" end="1"/>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31" presetClass="entr" presetSubtype="0" fill="hold" grpId="0" nodeType="clickEffect">
                                  <p:stCondLst>
                                    <p:cond delay="0"/>
                                  </p:stCondLst>
                                  <p:childTnLst>
                                    <p:set>
                                      <p:cBhvr>
                                        <p:cTn id="48" dur="1" fill="hold">
                                          <p:stCondLst>
                                            <p:cond delay="0"/>
                                          </p:stCondLst>
                                        </p:cTn>
                                        <p:tgtEl>
                                          <p:spTgt spid="3">
                                            <p:txEl>
                                              <p:pRg st="2" end="2"/>
                                            </p:txEl>
                                          </p:spTgt>
                                        </p:tgtEl>
                                        <p:attrNameLst>
                                          <p:attrName>style.visibility</p:attrName>
                                        </p:attrNameLst>
                                      </p:cBhvr>
                                      <p:to>
                                        <p:strVal val="visible"/>
                                      </p:to>
                                    </p:set>
                                    <p:anim calcmode="lin" valueType="num">
                                      <p:cBhvr>
                                        <p:cTn id="49"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50"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51"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52" dur="1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C:\Users\fa\Desktop\thWSCF1BHZ.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2400" y="0"/>
            <a:ext cx="9448799" cy="701039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381000" y="101078"/>
            <a:ext cx="8229600" cy="1143000"/>
          </a:xfrm>
        </p:spPr>
        <p:txBody>
          <a:bodyPr>
            <a:normAutofit/>
          </a:bodyPr>
          <a:lstStyle/>
          <a:p>
            <a:r>
              <a:rPr lang="fa-IR" sz="4800" dirty="0" smtClean="0">
                <a:cs typeface="B Titr" panose="00000700000000000000" pitchFamily="2" charset="-78"/>
              </a:rPr>
              <a:t>وضعیت زنان در آمریکا</a:t>
            </a:r>
            <a:endParaRPr lang="en-US" sz="4800" dirty="0">
              <a:cs typeface="B Titr" panose="00000700000000000000" pitchFamily="2" charset="-78"/>
            </a:endParaRPr>
          </a:p>
        </p:txBody>
      </p:sp>
      <p:pic>
        <p:nvPicPr>
          <p:cNvPr id="22530" name="Picture 2"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9804040">
            <a:off x="891825" y="1713723"/>
            <a:ext cx="3395382" cy="5093073"/>
          </a:xfrm>
          <a:prstGeom prst="rect">
            <a:avLst/>
          </a:prstGeom>
          <a:noFill/>
          <a:extLst>
            <a:ext uri="{909E8E84-426E-40DD-AFC4-6F175D3DCCD1}">
              <a14:hiddenFill xmlns:a14="http://schemas.microsoft.com/office/drawing/2010/main">
                <a:solidFill>
                  <a:srgbClr val="FFFFFF"/>
                </a:solidFill>
              </a14:hiddenFill>
            </a:ext>
          </a:extLst>
        </p:spPr>
      </p:pic>
      <p:pic>
        <p:nvPicPr>
          <p:cNvPr id="22532" name="Picture 4" descr="Related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743309">
            <a:off x="4362432" y="1862976"/>
            <a:ext cx="3800948" cy="48323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2218319"/>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8" presetClass="emph" presetSubtype="0" fill="hold" nodeType="clickEffect">
                                  <p:stCondLst>
                                    <p:cond delay="0"/>
                                  </p:stCondLst>
                                  <p:childTnLst>
                                    <p:animRot by="21600000">
                                      <p:cBhvr>
                                        <p:cTn id="11" dur="2000" fill="hold"/>
                                        <p:tgtEl>
                                          <p:spTgt spid="22530"/>
                                        </p:tgtEl>
                                        <p:attrNameLst>
                                          <p:attrName>r</p:attrName>
                                        </p:attrNameLst>
                                      </p:cBhvr>
                                    </p:animRot>
                                  </p:childTnLst>
                                </p:cTn>
                              </p:par>
                            </p:childTnLst>
                          </p:cTn>
                        </p:par>
                      </p:childTnLst>
                    </p:cTn>
                  </p:par>
                  <p:par>
                    <p:cTn id="12" fill="hold">
                      <p:stCondLst>
                        <p:cond delay="indefinite"/>
                      </p:stCondLst>
                      <p:childTnLst>
                        <p:par>
                          <p:cTn id="13" fill="hold">
                            <p:stCondLst>
                              <p:cond delay="0"/>
                            </p:stCondLst>
                            <p:childTnLst>
                              <p:par>
                                <p:cTn id="14" presetID="8" presetClass="emph" presetSubtype="0" fill="hold" nodeType="clickEffect">
                                  <p:stCondLst>
                                    <p:cond delay="0"/>
                                  </p:stCondLst>
                                  <p:childTnLst>
                                    <p:animRot by="21600000">
                                      <p:cBhvr>
                                        <p:cTn id="15" dur="2000" fill="hold"/>
                                        <p:tgtEl>
                                          <p:spTgt spid="2253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855" y="0"/>
            <a:ext cx="9067800" cy="6858000"/>
          </a:xfrm>
          <a:prstGeom prst="rect">
            <a:avLst/>
          </a:prstGeom>
        </p:spPr>
      </p:pic>
      <p:sp>
        <p:nvSpPr>
          <p:cNvPr id="3" name="Content Placeholder 2"/>
          <p:cNvSpPr>
            <a:spLocks noGrp="1"/>
          </p:cNvSpPr>
          <p:nvPr>
            <p:ph idx="1"/>
          </p:nvPr>
        </p:nvSpPr>
        <p:spPr>
          <a:xfrm>
            <a:off x="0" y="1143000"/>
            <a:ext cx="8915400" cy="5562600"/>
          </a:xfrm>
        </p:spPr>
        <p:style>
          <a:lnRef idx="1">
            <a:schemeClr val="accent3"/>
          </a:lnRef>
          <a:fillRef idx="2">
            <a:schemeClr val="accent3"/>
          </a:fillRef>
          <a:effectRef idx="1">
            <a:schemeClr val="accent3"/>
          </a:effectRef>
          <a:fontRef idx="minor">
            <a:schemeClr val="dk1"/>
          </a:fontRef>
        </p:style>
        <p:txBody>
          <a:bodyPr>
            <a:normAutofit lnSpcReduction="10000"/>
          </a:bodyPr>
          <a:lstStyle/>
          <a:p>
            <a:pPr marL="0" indent="0" algn="r" rtl="1">
              <a:buNone/>
            </a:pPr>
            <a:endParaRPr lang="fa-IR" dirty="0">
              <a:cs typeface="B Nazanin" panose="00000400000000000000" pitchFamily="2" charset="-78"/>
            </a:endParaRPr>
          </a:p>
          <a:p>
            <a:pPr marL="0" indent="0" algn="r" rtl="1">
              <a:buNone/>
            </a:pPr>
            <a:r>
              <a:rPr lang="fa-IR" b="1" dirty="0" smtClean="0">
                <a:solidFill>
                  <a:srgbClr val="7030A0"/>
                </a:solidFill>
                <a:cs typeface="B Nazanin" panose="00000400000000000000" pitchFamily="2" charset="-78"/>
              </a:rPr>
              <a:t>به گزارش رویترز</a:t>
            </a:r>
            <a:r>
              <a:rPr lang="en-US" b="1" dirty="0" smtClean="0">
                <a:solidFill>
                  <a:srgbClr val="7030A0"/>
                </a:solidFill>
                <a:cs typeface="B Nazanin" panose="00000400000000000000" pitchFamily="2" charset="-78"/>
              </a:rPr>
              <a:t>  </a:t>
            </a:r>
            <a:r>
              <a:rPr lang="fa-IR" b="1" dirty="0" smtClean="0">
                <a:solidFill>
                  <a:srgbClr val="7030A0"/>
                </a:solidFill>
                <a:cs typeface="B Nazanin" panose="00000400000000000000" pitchFamily="2" charset="-78"/>
              </a:rPr>
              <a:t>یک نظرسنجی توسط شرکت </a:t>
            </a:r>
            <a:r>
              <a:rPr lang="en-US" b="1" dirty="0">
                <a:solidFill>
                  <a:srgbClr val="7030A0"/>
                </a:solidFill>
                <a:cs typeface="B Nazanin" panose="00000400000000000000" pitchFamily="2" charset="-78"/>
              </a:rPr>
              <a:t>Thomson Reuters </a:t>
            </a:r>
            <a:r>
              <a:rPr lang="fa-IR" b="1" dirty="0">
                <a:solidFill>
                  <a:srgbClr val="7030A0"/>
                </a:solidFill>
                <a:cs typeface="B Nazanin" panose="00000400000000000000" pitchFamily="2" charset="-78"/>
              </a:rPr>
              <a:t>از حدود 550 کارشناس مسائل مربوط به </a:t>
            </a:r>
            <a:r>
              <a:rPr lang="fa-IR" b="1" dirty="0" smtClean="0">
                <a:solidFill>
                  <a:srgbClr val="7030A0"/>
                </a:solidFill>
                <a:cs typeface="B Nazanin" panose="00000400000000000000" pitchFamily="2" charset="-78"/>
              </a:rPr>
              <a:t>زنان با شاخص های زیر صورت گرفته است.</a:t>
            </a:r>
          </a:p>
          <a:p>
            <a:pPr marL="0" indent="0" algn="r" rtl="1">
              <a:buNone/>
            </a:pPr>
            <a:endParaRPr lang="fa-IR" sz="1600" b="1" dirty="0" smtClean="0">
              <a:solidFill>
                <a:srgbClr val="7030A0"/>
              </a:solidFill>
              <a:cs typeface="B Nazanin" panose="00000400000000000000" pitchFamily="2" charset="-78"/>
            </a:endParaRPr>
          </a:p>
          <a:p>
            <a:pPr algn="r" rtl="1">
              <a:buFont typeface="Courier New" panose="02070309020205020404" pitchFamily="49" charset="0"/>
              <a:buChar char="o"/>
            </a:pPr>
            <a:r>
              <a:rPr lang="fa-IR" sz="3600" b="1" dirty="0" smtClean="0">
                <a:solidFill>
                  <a:srgbClr val="7030A0"/>
                </a:solidFill>
                <a:cs typeface="B Nikoo" panose="00000400000000000000" pitchFamily="2" charset="-78"/>
              </a:rPr>
              <a:t>میزان </a:t>
            </a:r>
            <a:r>
              <a:rPr lang="fa-IR" sz="3600" b="1" dirty="0">
                <a:solidFill>
                  <a:srgbClr val="7030A0"/>
                </a:solidFill>
                <a:cs typeface="B Nikoo" panose="00000400000000000000" pitchFamily="2" charset="-78"/>
              </a:rPr>
              <a:t>خشونت علیه </a:t>
            </a:r>
            <a:r>
              <a:rPr lang="fa-IR" sz="3600" b="1" dirty="0" smtClean="0">
                <a:solidFill>
                  <a:srgbClr val="7030A0"/>
                </a:solidFill>
                <a:cs typeface="B Nikoo" panose="00000400000000000000" pitchFamily="2" charset="-78"/>
              </a:rPr>
              <a:t>زنان</a:t>
            </a:r>
          </a:p>
          <a:p>
            <a:pPr algn="r" rtl="1">
              <a:buFont typeface="Courier New" panose="02070309020205020404" pitchFamily="49" charset="0"/>
              <a:buChar char="o"/>
            </a:pPr>
            <a:r>
              <a:rPr lang="fa-IR" sz="3600" b="1" dirty="0" smtClean="0">
                <a:solidFill>
                  <a:srgbClr val="7030A0"/>
                </a:solidFill>
                <a:cs typeface="B Nikoo" panose="00000400000000000000" pitchFamily="2" charset="-78"/>
              </a:rPr>
              <a:t>آزار و اذیت جنسی</a:t>
            </a:r>
          </a:p>
          <a:p>
            <a:pPr algn="r" rtl="1">
              <a:buFont typeface="Courier New" panose="02070309020205020404" pitchFamily="49" charset="0"/>
              <a:buChar char="o"/>
            </a:pPr>
            <a:r>
              <a:rPr lang="fa-IR" sz="3600" b="1" dirty="0" smtClean="0">
                <a:solidFill>
                  <a:srgbClr val="7030A0"/>
                </a:solidFill>
                <a:cs typeface="B Nikoo" panose="00000400000000000000" pitchFamily="2" charset="-78"/>
              </a:rPr>
              <a:t>عدم دسترسی به خدمات بهداشتی و منابع اقتصادی</a:t>
            </a:r>
          </a:p>
          <a:p>
            <a:pPr algn="r" rtl="1">
              <a:buFont typeface="Courier New" panose="02070309020205020404" pitchFamily="49" charset="0"/>
              <a:buChar char="o"/>
            </a:pPr>
            <a:r>
              <a:rPr lang="fa-IR" sz="3600" b="1" dirty="0" smtClean="0">
                <a:solidFill>
                  <a:srgbClr val="7030A0"/>
                </a:solidFill>
                <a:cs typeface="B Nikoo" panose="00000400000000000000" pitchFamily="2" charset="-78"/>
              </a:rPr>
              <a:t>سوء </a:t>
            </a:r>
            <a:r>
              <a:rPr lang="fa-IR" sz="3600" b="1" dirty="0">
                <a:solidFill>
                  <a:srgbClr val="7030A0"/>
                </a:solidFill>
                <a:cs typeface="B Nikoo" panose="00000400000000000000" pitchFamily="2" charset="-78"/>
              </a:rPr>
              <a:t>استفاده جنسی و غیر </a:t>
            </a:r>
            <a:r>
              <a:rPr lang="fa-IR" sz="3600" b="1" dirty="0" smtClean="0">
                <a:solidFill>
                  <a:srgbClr val="7030A0"/>
                </a:solidFill>
                <a:cs typeface="B Nikoo" panose="00000400000000000000" pitchFamily="2" charset="-78"/>
              </a:rPr>
              <a:t>جنسی</a:t>
            </a:r>
          </a:p>
          <a:p>
            <a:pPr algn="r" rtl="1">
              <a:buFont typeface="Courier New" panose="02070309020205020404" pitchFamily="49" charset="0"/>
              <a:buChar char="o"/>
            </a:pPr>
            <a:r>
              <a:rPr lang="fa-IR" sz="3600" b="1" dirty="0" smtClean="0">
                <a:solidFill>
                  <a:srgbClr val="7030A0"/>
                </a:solidFill>
                <a:cs typeface="B Nikoo" panose="00000400000000000000" pitchFamily="2" charset="-78"/>
              </a:rPr>
              <a:t>قاچاق زنان</a:t>
            </a:r>
            <a:endParaRPr lang="en-US" sz="3600" b="1" dirty="0">
              <a:solidFill>
                <a:srgbClr val="7030A0"/>
              </a:solidFill>
              <a:cs typeface="B Nikoo" panose="00000400000000000000" pitchFamily="2" charset="-78"/>
            </a:endParaRPr>
          </a:p>
        </p:txBody>
      </p:sp>
      <p:sp>
        <p:nvSpPr>
          <p:cNvPr id="4" name="Title 3"/>
          <p:cNvSpPr>
            <a:spLocks noGrp="1"/>
          </p:cNvSpPr>
          <p:nvPr>
            <p:ph type="title"/>
          </p:nvPr>
        </p:nvSpPr>
        <p:spPr>
          <a:xfrm>
            <a:off x="457200" y="152400"/>
            <a:ext cx="8229600" cy="762000"/>
          </a:xfrm>
        </p:spPr>
        <p:txBody>
          <a:bodyPr>
            <a:normAutofit/>
          </a:bodyPr>
          <a:lstStyle/>
          <a:p>
            <a:r>
              <a:rPr lang="fa-IR" dirty="0" smtClean="0">
                <a:solidFill>
                  <a:srgbClr val="002060"/>
                </a:solidFill>
                <a:cs typeface="B Titr" panose="00000700000000000000" pitchFamily="2" charset="-78"/>
              </a:rPr>
              <a:t>خطرناک ترین کشورها برای زنان</a:t>
            </a:r>
            <a:endParaRPr lang="en-US" dirty="0">
              <a:solidFill>
                <a:srgbClr val="002060"/>
              </a:solidFill>
              <a:cs typeface="B Titr" panose="00000700000000000000" pitchFamily="2" charset="-78"/>
            </a:endParaRPr>
          </a:p>
        </p:txBody>
      </p:sp>
    </p:spTree>
    <p:extLst>
      <p:ext uri="{BB962C8B-B14F-4D97-AF65-F5344CB8AC3E}">
        <p14:creationId xmlns:p14="http://schemas.microsoft.com/office/powerpoint/2010/main" val="1456268135"/>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grpId="0" nodeType="clickEffect">
                                  <p:stCondLst>
                                    <p:cond delay="0"/>
                                  </p:stCondLst>
                                  <p:childTnLst>
                                    <p:set>
                                      <p:cBhvr>
                                        <p:cTn id="24" dur="1" fill="hold">
                                          <p:stCondLst>
                                            <p:cond delay="0"/>
                                          </p:stCondLst>
                                        </p:cTn>
                                        <p:tgtEl>
                                          <p:spTgt spid="3">
                                            <p:bg/>
                                          </p:spTgt>
                                        </p:tgtEl>
                                        <p:attrNameLst>
                                          <p:attrName>style.visibility</p:attrName>
                                        </p:attrNameLst>
                                      </p:cBhvr>
                                      <p:to>
                                        <p:strVal val="visible"/>
                                      </p:to>
                                    </p:set>
                                    <p:anim calcmode="lin" valueType="num">
                                      <p:cBhvr>
                                        <p:cTn id="25" dur="1000" fill="hold"/>
                                        <p:tgtEl>
                                          <p:spTgt spid="3">
                                            <p:bg/>
                                          </p:spTgt>
                                        </p:tgtEl>
                                        <p:attrNameLst>
                                          <p:attrName>ppt_w</p:attrName>
                                        </p:attrNameLst>
                                      </p:cBhvr>
                                      <p:tavLst>
                                        <p:tav tm="0">
                                          <p:val>
                                            <p:fltVal val="0"/>
                                          </p:val>
                                        </p:tav>
                                        <p:tav tm="100000">
                                          <p:val>
                                            <p:strVal val="#ppt_w"/>
                                          </p:val>
                                        </p:tav>
                                      </p:tavLst>
                                    </p:anim>
                                    <p:anim calcmode="lin" valueType="num">
                                      <p:cBhvr>
                                        <p:cTn id="26" dur="1000" fill="hold"/>
                                        <p:tgtEl>
                                          <p:spTgt spid="3">
                                            <p:bg/>
                                          </p:spTgt>
                                        </p:tgtEl>
                                        <p:attrNameLst>
                                          <p:attrName>ppt_h</p:attrName>
                                        </p:attrNameLst>
                                      </p:cBhvr>
                                      <p:tavLst>
                                        <p:tav tm="0">
                                          <p:val>
                                            <p:fltVal val="0"/>
                                          </p:val>
                                        </p:tav>
                                        <p:tav tm="100000">
                                          <p:val>
                                            <p:strVal val="#ppt_h"/>
                                          </p:val>
                                        </p:tav>
                                      </p:tavLst>
                                    </p:anim>
                                    <p:anim calcmode="lin" valueType="num">
                                      <p:cBhvr>
                                        <p:cTn id="27" dur="1000" fill="hold"/>
                                        <p:tgtEl>
                                          <p:spTgt spid="3">
                                            <p:bg/>
                                          </p:spTgt>
                                        </p:tgtEl>
                                        <p:attrNameLst>
                                          <p:attrName>style.rotation</p:attrName>
                                        </p:attrNameLst>
                                      </p:cBhvr>
                                      <p:tavLst>
                                        <p:tav tm="0">
                                          <p:val>
                                            <p:fltVal val="90"/>
                                          </p:val>
                                        </p:tav>
                                        <p:tav tm="100000">
                                          <p:val>
                                            <p:fltVal val="0"/>
                                          </p:val>
                                        </p:tav>
                                      </p:tavLst>
                                    </p:anim>
                                    <p:animEffect transition="in" filter="fade">
                                      <p:cBhvr>
                                        <p:cTn id="28" dur="1000"/>
                                        <p:tgtEl>
                                          <p:spTgt spid="3">
                                            <p:bg/>
                                          </p:spTgt>
                                        </p:tgtEl>
                                      </p:cBhvr>
                                    </p:animEffect>
                                  </p:childTnLst>
                                </p:cTn>
                              </p:par>
                            </p:childTnLst>
                          </p:cTn>
                        </p:par>
                      </p:childTnLst>
                    </p:cTn>
                  </p:par>
                  <p:par>
                    <p:cTn id="29" fill="hold">
                      <p:stCondLst>
                        <p:cond delay="indefinite"/>
                      </p:stCondLst>
                      <p:childTnLst>
                        <p:par>
                          <p:cTn id="30" fill="hold">
                            <p:stCondLst>
                              <p:cond delay="0"/>
                            </p:stCondLst>
                            <p:childTnLst>
                              <p:par>
                                <p:cTn id="31" presetID="31" presetClass="entr" presetSubtype="0" fill="hold" grpId="0" nodeType="clickEffect">
                                  <p:stCondLst>
                                    <p:cond delay="0"/>
                                  </p:stCondLst>
                                  <p:childTnLst>
                                    <p:set>
                                      <p:cBhvr>
                                        <p:cTn id="32" dur="1" fill="hold">
                                          <p:stCondLst>
                                            <p:cond delay="0"/>
                                          </p:stCondLst>
                                        </p:cTn>
                                        <p:tgtEl>
                                          <p:spTgt spid="3">
                                            <p:txEl>
                                              <p:pRg st="1" end="1"/>
                                            </p:txEl>
                                          </p:spTgt>
                                        </p:tgtEl>
                                        <p:attrNameLst>
                                          <p:attrName>style.visibility</p:attrName>
                                        </p:attrNameLst>
                                      </p:cBhvr>
                                      <p:to>
                                        <p:strVal val="visible"/>
                                      </p:to>
                                    </p:set>
                                    <p:anim calcmode="lin" valueType="num">
                                      <p:cBhvr>
                                        <p:cTn id="33"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34"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35"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36" dur="1000"/>
                                        <p:tgtEl>
                                          <p:spTgt spid="3">
                                            <p:txEl>
                                              <p:pRg st="1" end="1"/>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31" presetClass="entr" presetSubtype="0" fill="hold" grpId="0" nodeType="clickEffect">
                                  <p:stCondLst>
                                    <p:cond delay="0"/>
                                  </p:stCondLst>
                                  <p:childTnLst>
                                    <p:set>
                                      <p:cBhvr>
                                        <p:cTn id="40" dur="1" fill="hold">
                                          <p:stCondLst>
                                            <p:cond delay="0"/>
                                          </p:stCondLst>
                                        </p:cTn>
                                        <p:tgtEl>
                                          <p:spTgt spid="3">
                                            <p:txEl>
                                              <p:pRg st="3" end="3"/>
                                            </p:txEl>
                                          </p:spTgt>
                                        </p:tgtEl>
                                        <p:attrNameLst>
                                          <p:attrName>style.visibility</p:attrName>
                                        </p:attrNameLst>
                                      </p:cBhvr>
                                      <p:to>
                                        <p:strVal val="visible"/>
                                      </p:to>
                                    </p:set>
                                    <p:anim calcmode="lin" valueType="num">
                                      <p:cBhvr>
                                        <p:cTn id="41"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42" dur="1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43" dur="1000" fill="hold"/>
                                        <p:tgtEl>
                                          <p:spTgt spid="3">
                                            <p:txEl>
                                              <p:pRg st="3" end="3"/>
                                            </p:txEl>
                                          </p:spTgt>
                                        </p:tgtEl>
                                        <p:attrNameLst>
                                          <p:attrName>style.rotation</p:attrName>
                                        </p:attrNameLst>
                                      </p:cBhvr>
                                      <p:tavLst>
                                        <p:tav tm="0">
                                          <p:val>
                                            <p:fltVal val="90"/>
                                          </p:val>
                                        </p:tav>
                                        <p:tav tm="100000">
                                          <p:val>
                                            <p:fltVal val="0"/>
                                          </p:val>
                                        </p:tav>
                                      </p:tavLst>
                                    </p:anim>
                                    <p:animEffect transition="in" filter="fade">
                                      <p:cBhvr>
                                        <p:cTn id="44" dur="1000"/>
                                        <p:tgtEl>
                                          <p:spTgt spid="3">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31" presetClass="entr" presetSubtype="0" fill="hold" grpId="0" nodeType="clickEffect">
                                  <p:stCondLst>
                                    <p:cond delay="0"/>
                                  </p:stCondLst>
                                  <p:childTnLst>
                                    <p:set>
                                      <p:cBhvr>
                                        <p:cTn id="48" dur="1" fill="hold">
                                          <p:stCondLst>
                                            <p:cond delay="0"/>
                                          </p:stCondLst>
                                        </p:cTn>
                                        <p:tgtEl>
                                          <p:spTgt spid="3">
                                            <p:txEl>
                                              <p:pRg st="4" end="4"/>
                                            </p:txEl>
                                          </p:spTgt>
                                        </p:tgtEl>
                                        <p:attrNameLst>
                                          <p:attrName>style.visibility</p:attrName>
                                        </p:attrNameLst>
                                      </p:cBhvr>
                                      <p:to>
                                        <p:strVal val="visible"/>
                                      </p:to>
                                    </p:set>
                                    <p:anim calcmode="lin" valueType="num">
                                      <p:cBhvr>
                                        <p:cTn id="49" dur="1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50" dur="1000" fill="hold"/>
                                        <p:tgtEl>
                                          <p:spTgt spid="3">
                                            <p:txEl>
                                              <p:pRg st="4" end="4"/>
                                            </p:txEl>
                                          </p:spTgt>
                                        </p:tgtEl>
                                        <p:attrNameLst>
                                          <p:attrName>ppt_h</p:attrName>
                                        </p:attrNameLst>
                                      </p:cBhvr>
                                      <p:tavLst>
                                        <p:tav tm="0">
                                          <p:val>
                                            <p:fltVal val="0"/>
                                          </p:val>
                                        </p:tav>
                                        <p:tav tm="100000">
                                          <p:val>
                                            <p:strVal val="#ppt_h"/>
                                          </p:val>
                                        </p:tav>
                                      </p:tavLst>
                                    </p:anim>
                                    <p:anim calcmode="lin" valueType="num">
                                      <p:cBhvr>
                                        <p:cTn id="51" dur="1000" fill="hold"/>
                                        <p:tgtEl>
                                          <p:spTgt spid="3">
                                            <p:txEl>
                                              <p:pRg st="4" end="4"/>
                                            </p:txEl>
                                          </p:spTgt>
                                        </p:tgtEl>
                                        <p:attrNameLst>
                                          <p:attrName>style.rotation</p:attrName>
                                        </p:attrNameLst>
                                      </p:cBhvr>
                                      <p:tavLst>
                                        <p:tav tm="0">
                                          <p:val>
                                            <p:fltVal val="90"/>
                                          </p:val>
                                        </p:tav>
                                        <p:tav tm="100000">
                                          <p:val>
                                            <p:fltVal val="0"/>
                                          </p:val>
                                        </p:tav>
                                      </p:tavLst>
                                    </p:anim>
                                    <p:animEffect transition="in" filter="fade">
                                      <p:cBhvr>
                                        <p:cTn id="52" dur="1000"/>
                                        <p:tgtEl>
                                          <p:spTgt spid="3">
                                            <p:txEl>
                                              <p:pRg st="4" end="4"/>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31" presetClass="entr" presetSubtype="0" fill="hold" grpId="0" nodeType="clickEffect">
                                  <p:stCondLst>
                                    <p:cond delay="0"/>
                                  </p:stCondLst>
                                  <p:childTnLst>
                                    <p:set>
                                      <p:cBhvr>
                                        <p:cTn id="56" dur="1" fill="hold">
                                          <p:stCondLst>
                                            <p:cond delay="0"/>
                                          </p:stCondLst>
                                        </p:cTn>
                                        <p:tgtEl>
                                          <p:spTgt spid="3">
                                            <p:txEl>
                                              <p:pRg st="5" end="5"/>
                                            </p:txEl>
                                          </p:spTgt>
                                        </p:tgtEl>
                                        <p:attrNameLst>
                                          <p:attrName>style.visibility</p:attrName>
                                        </p:attrNameLst>
                                      </p:cBhvr>
                                      <p:to>
                                        <p:strVal val="visible"/>
                                      </p:to>
                                    </p:set>
                                    <p:anim calcmode="lin" valueType="num">
                                      <p:cBhvr>
                                        <p:cTn id="57" dur="1000" fill="hold"/>
                                        <p:tgtEl>
                                          <p:spTgt spid="3">
                                            <p:txEl>
                                              <p:pRg st="5" end="5"/>
                                            </p:txEl>
                                          </p:spTgt>
                                        </p:tgtEl>
                                        <p:attrNameLst>
                                          <p:attrName>ppt_w</p:attrName>
                                        </p:attrNameLst>
                                      </p:cBhvr>
                                      <p:tavLst>
                                        <p:tav tm="0">
                                          <p:val>
                                            <p:fltVal val="0"/>
                                          </p:val>
                                        </p:tav>
                                        <p:tav tm="100000">
                                          <p:val>
                                            <p:strVal val="#ppt_w"/>
                                          </p:val>
                                        </p:tav>
                                      </p:tavLst>
                                    </p:anim>
                                    <p:anim calcmode="lin" valueType="num">
                                      <p:cBhvr>
                                        <p:cTn id="58" dur="1000" fill="hold"/>
                                        <p:tgtEl>
                                          <p:spTgt spid="3">
                                            <p:txEl>
                                              <p:pRg st="5" end="5"/>
                                            </p:txEl>
                                          </p:spTgt>
                                        </p:tgtEl>
                                        <p:attrNameLst>
                                          <p:attrName>ppt_h</p:attrName>
                                        </p:attrNameLst>
                                      </p:cBhvr>
                                      <p:tavLst>
                                        <p:tav tm="0">
                                          <p:val>
                                            <p:fltVal val="0"/>
                                          </p:val>
                                        </p:tav>
                                        <p:tav tm="100000">
                                          <p:val>
                                            <p:strVal val="#ppt_h"/>
                                          </p:val>
                                        </p:tav>
                                      </p:tavLst>
                                    </p:anim>
                                    <p:anim calcmode="lin" valueType="num">
                                      <p:cBhvr>
                                        <p:cTn id="59" dur="1000" fill="hold"/>
                                        <p:tgtEl>
                                          <p:spTgt spid="3">
                                            <p:txEl>
                                              <p:pRg st="5" end="5"/>
                                            </p:txEl>
                                          </p:spTgt>
                                        </p:tgtEl>
                                        <p:attrNameLst>
                                          <p:attrName>style.rotation</p:attrName>
                                        </p:attrNameLst>
                                      </p:cBhvr>
                                      <p:tavLst>
                                        <p:tav tm="0">
                                          <p:val>
                                            <p:fltVal val="90"/>
                                          </p:val>
                                        </p:tav>
                                        <p:tav tm="100000">
                                          <p:val>
                                            <p:fltVal val="0"/>
                                          </p:val>
                                        </p:tav>
                                      </p:tavLst>
                                    </p:anim>
                                    <p:animEffect transition="in" filter="fade">
                                      <p:cBhvr>
                                        <p:cTn id="60" dur="1000"/>
                                        <p:tgtEl>
                                          <p:spTgt spid="3">
                                            <p:txEl>
                                              <p:pRg st="5" end="5"/>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31" presetClass="entr" presetSubtype="0" fill="hold" grpId="0" nodeType="clickEffect">
                                  <p:stCondLst>
                                    <p:cond delay="0"/>
                                  </p:stCondLst>
                                  <p:childTnLst>
                                    <p:set>
                                      <p:cBhvr>
                                        <p:cTn id="64" dur="1" fill="hold">
                                          <p:stCondLst>
                                            <p:cond delay="0"/>
                                          </p:stCondLst>
                                        </p:cTn>
                                        <p:tgtEl>
                                          <p:spTgt spid="3">
                                            <p:txEl>
                                              <p:pRg st="6" end="6"/>
                                            </p:txEl>
                                          </p:spTgt>
                                        </p:tgtEl>
                                        <p:attrNameLst>
                                          <p:attrName>style.visibility</p:attrName>
                                        </p:attrNameLst>
                                      </p:cBhvr>
                                      <p:to>
                                        <p:strVal val="visible"/>
                                      </p:to>
                                    </p:set>
                                    <p:anim calcmode="lin" valueType="num">
                                      <p:cBhvr>
                                        <p:cTn id="65" dur="1000" fill="hold"/>
                                        <p:tgtEl>
                                          <p:spTgt spid="3">
                                            <p:txEl>
                                              <p:pRg st="6" end="6"/>
                                            </p:txEl>
                                          </p:spTgt>
                                        </p:tgtEl>
                                        <p:attrNameLst>
                                          <p:attrName>ppt_w</p:attrName>
                                        </p:attrNameLst>
                                      </p:cBhvr>
                                      <p:tavLst>
                                        <p:tav tm="0">
                                          <p:val>
                                            <p:fltVal val="0"/>
                                          </p:val>
                                        </p:tav>
                                        <p:tav tm="100000">
                                          <p:val>
                                            <p:strVal val="#ppt_w"/>
                                          </p:val>
                                        </p:tav>
                                      </p:tavLst>
                                    </p:anim>
                                    <p:anim calcmode="lin" valueType="num">
                                      <p:cBhvr>
                                        <p:cTn id="66" dur="1000" fill="hold"/>
                                        <p:tgtEl>
                                          <p:spTgt spid="3">
                                            <p:txEl>
                                              <p:pRg st="6" end="6"/>
                                            </p:txEl>
                                          </p:spTgt>
                                        </p:tgtEl>
                                        <p:attrNameLst>
                                          <p:attrName>ppt_h</p:attrName>
                                        </p:attrNameLst>
                                      </p:cBhvr>
                                      <p:tavLst>
                                        <p:tav tm="0">
                                          <p:val>
                                            <p:fltVal val="0"/>
                                          </p:val>
                                        </p:tav>
                                        <p:tav tm="100000">
                                          <p:val>
                                            <p:strVal val="#ppt_h"/>
                                          </p:val>
                                        </p:tav>
                                      </p:tavLst>
                                    </p:anim>
                                    <p:anim calcmode="lin" valueType="num">
                                      <p:cBhvr>
                                        <p:cTn id="67" dur="1000" fill="hold"/>
                                        <p:tgtEl>
                                          <p:spTgt spid="3">
                                            <p:txEl>
                                              <p:pRg st="6" end="6"/>
                                            </p:txEl>
                                          </p:spTgt>
                                        </p:tgtEl>
                                        <p:attrNameLst>
                                          <p:attrName>style.rotation</p:attrName>
                                        </p:attrNameLst>
                                      </p:cBhvr>
                                      <p:tavLst>
                                        <p:tav tm="0">
                                          <p:val>
                                            <p:fltVal val="90"/>
                                          </p:val>
                                        </p:tav>
                                        <p:tav tm="100000">
                                          <p:val>
                                            <p:fltVal val="0"/>
                                          </p:val>
                                        </p:tav>
                                      </p:tavLst>
                                    </p:anim>
                                    <p:animEffect transition="in" filter="fade">
                                      <p:cBhvr>
                                        <p:cTn id="68" dur="1000"/>
                                        <p:tgtEl>
                                          <p:spTgt spid="3">
                                            <p:txEl>
                                              <p:pRg st="6" end="6"/>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31" presetClass="entr" presetSubtype="0" fill="hold" grpId="0" nodeType="clickEffect">
                                  <p:stCondLst>
                                    <p:cond delay="0"/>
                                  </p:stCondLst>
                                  <p:childTnLst>
                                    <p:set>
                                      <p:cBhvr>
                                        <p:cTn id="72" dur="1" fill="hold">
                                          <p:stCondLst>
                                            <p:cond delay="0"/>
                                          </p:stCondLst>
                                        </p:cTn>
                                        <p:tgtEl>
                                          <p:spTgt spid="3">
                                            <p:txEl>
                                              <p:pRg st="7" end="7"/>
                                            </p:txEl>
                                          </p:spTgt>
                                        </p:tgtEl>
                                        <p:attrNameLst>
                                          <p:attrName>style.visibility</p:attrName>
                                        </p:attrNameLst>
                                      </p:cBhvr>
                                      <p:to>
                                        <p:strVal val="visible"/>
                                      </p:to>
                                    </p:set>
                                    <p:anim calcmode="lin" valueType="num">
                                      <p:cBhvr>
                                        <p:cTn id="73" dur="1000" fill="hold"/>
                                        <p:tgtEl>
                                          <p:spTgt spid="3">
                                            <p:txEl>
                                              <p:pRg st="7" end="7"/>
                                            </p:txEl>
                                          </p:spTgt>
                                        </p:tgtEl>
                                        <p:attrNameLst>
                                          <p:attrName>ppt_w</p:attrName>
                                        </p:attrNameLst>
                                      </p:cBhvr>
                                      <p:tavLst>
                                        <p:tav tm="0">
                                          <p:val>
                                            <p:fltVal val="0"/>
                                          </p:val>
                                        </p:tav>
                                        <p:tav tm="100000">
                                          <p:val>
                                            <p:strVal val="#ppt_w"/>
                                          </p:val>
                                        </p:tav>
                                      </p:tavLst>
                                    </p:anim>
                                    <p:anim calcmode="lin" valueType="num">
                                      <p:cBhvr>
                                        <p:cTn id="74" dur="1000" fill="hold"/>
                                        <p:tgtEl>
                                          <p:spTgt spid="3">
                                            <p:txEl>
                                              <p:pRg st="7" end="7"/>
                                            </p:txEl>
                                          </p:spTgt>
                                        </p:tgtEl>
                                        <p:attrNameLst>
                                          <p:attrName>ppt_h</p:attrName>
                                        </p:attrNameLst>
                                      </p:cBhvr>
                                      <p:tavLst>
                                        <p:tav tm="0">
                                          <p:val>
                                            <p:fltVal val="0"/>
                                          </p:val>
                                        </p:tav>
                                        <p:tav tm="100000">
                                          <p:val>
                                            <p:strVal val="#ppt_h"/>
                                          </p:val>
                                        </p:tav>
                                      </p:tavLst>
                                    </p:anim>
                                    <p:anim calcmode="lin" valueType="num">
                                      <p:cBhvr>
                                        <p:cTn id="75" dur="1000" fill="hold"/>
                                        <p:tgtEl>
                                          <p:spTgt spid="3">
                                            <p:txEl>
                                              <p:pRg st="7" end="7"/>
                                            </p:txEl>
                                          </p:spTgt>
                                        </p:tgtEl>
                                        <p:attrNameLst>
                                          <p:attrName>style.rotation</p:attrName>
                                        </p:attrNameLst>
                                      </p:cBhvr>
                                      <p:tavLst>
                                        <p:tav tm="0">
                                          <p:val>
                                            <p:fltVal val="90"/>
                                          </p:val>
                                        </p:tav>
                                        <p:tav tm="100000">
                                          <p:val>
                                            <p:fltVal val="0"/>
                                          </p:val>
                                        </p:tav>
                                      </p:tavLst>
                                    </p:anim>
                                    <p:animEffect transition="in" filter="fade">
                                      <p:cBhvr>
                                        <p:cTn id="76" dur="10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6148"/>
            <a:ext cx="8229600" cy="834452"/>
          </a:xfrm>
        </p:spPr>
        <p:txBody>
          <a:bodyPr>
            <a:normAutofit fontScale="90000"/>
          </a:bodyPr>
          <a:lstStyle/>
          <a:p>
            <a:pPr rtl="1"/>
            <a:r>
              <a:rPr lang="fa-IR" dirty="0">
                <a:solidFill>
                  <a:srgbClr val="002060"/>
                </a:solidFill>
                <a:cs typeface="B Titr" panose="00000700000000000000" pitchFamily="2" charset="-78"/>
              </a:rPr>
              <a:t>معرفی شرکت تامسون رویترز</a:t>
            </a:r>
            <a:br>
              <a:rPr lang="fa-IR" dirty="0">
                <a:solidFill>
                  <a:srgbClr val="002060"/>
                </a:solidFill>
                <a:cs typeface="B Titr" panose="00000700000000000000" pitchFamily="2" charset="-78"/>
              </a:rPr>
            </a:br>
            <a:r>
              <a:rPr lang="fa-IR" sz="3100" dirty="0" smtClean="0">
                <a:solidFill>
                  <a:srgbClr val="002060"/>
                </a:solidFill>
                <a:cs typeface="B Homa" panose="00000400000000000000" pitchFamily="2" charset="-78"/>
              </a:rPr>
              <a:t>رسانه </a:t>
            </a:r>
            <a:r>
              <a:rPr lang="fa-IR" sz="3100" dirty="0">
                <a:solidFill>
                  <a:srgbClr val="002060"/>
                </a:solidFill>
                <a:cs typeface="B Homa" panose="00000400000000000000" pitchFamily="2" charset="-78"/>
              </a:rPr>
              <a:t>کانادایی، سابقه بریتانیایی</a:t>
            </a:r>
            <a:endParaRPr lang="en-US" sz="3100" dirty="0">
              <a:solidFill>
                <a:srgbClr val="002060"/>
              </a:solidFill>
              <a:cs typeface="B Homa" panose="00000400000000000000" pitchFamily="2" charset="-78"/>
            </a:endParaRPr>
          </a:p>
        </p:txBody>
      </p:sp>
      <p:sp>
        <p:nvSpPr>
          <p:cNvPr id="3" name="Content Placeholder 2"/>
          <p:cNvSpPr>
            <a:spLocks noGrp="1"/>
          </p:cNvSpPr>
          <p:nvPr>
            <p:ph idx="1"/>
          </p:nvPr>
        </p:nvSpPr>
        <p:spPr>
          <a:xfrm>
            <a:off x="0" y="1096780"/>
            <a:ext cx="9144000" cy="5791200"/>
          </a:xfrm>
        </p:spPr>
        <p:style>
          <a:lnRef idx="1">
            <a:schemeClr val="accent3"/>
          </a:lnRef>
          <a:fillRef idx="3">
            <a:schemeClr val="accent3"/>
          </a:fillRef>
          <a:effectRef idx="2">
            <a:schemeClr val="accent3"/>
          </a:effectRef>
          <a:fontRef idx="minor">
            <a:schemeClr val="lt1"/>
          </a:fontRef>
        </p:style>
        <p:txBody>
          <a:bodyPr>
            <a:normAutofit fontScale="92500" lnSpcReduction="10000"/>
          </a:bodyPr>
          <a:lstStyle/>
          <a:p>
            <a:pPr algn="r" rtl="1"/>
            <a:endParaRPr lang="fa-IR" dirty="0" smtClean="0">
              <a:cs typeface="B Nazanin" panose="00000400000000000000" pitchFamily="2" charset="-78"/>
            </a:endParaRPr>
          </a:p>
          <a:p>
            <a:pPr algn="r" rtl="1"/>
            <a:r>
              <a:rPr lang="fa-IR" b="1" dirty="0" smtClean="0">
                <a:solidFill>
                  <a:srgbClr val="7030A0"/>
                </a:solidFill>
                <a:cs typeface="B Nazanin" panose="00000400000000000000" pitchFamily="2" charset="-78"/>
              </a:rPr>
              <a:t>تامسون رویترز</a:t>
            </a:r>
            <a:r>
              <a:rPr lang="en-US" b="1" dirty="0" smtClean="0">
                <a:solidFill>
                  <a:srgbClr val="7030A0"/>
                </a:solidFill>
                <a:cs typeface="B Nazanin" panose="00000400000000000000" pitchFamily="2" charset="-78"/>
              </a:rPr>
              <a:t>Thomson Reuters </a:t>
            </a:r>
            <a:r>
              <a:rPr lang="fa-IR" b="1" dirty="0">
                <a:solidFill>
                  <a:srgbClr val="7030A0"/>
                </a:solidFill>
                <a:cs typeface="B Nazanin" panose="00000400000000000000" pitchFamily="2" charset="-78"/>
              </a:rPr>
              <a:t>یک شرکت کانادایی با مدیریت بین‌المللی است که در زمینه‌ی رسانه‌های گروهی فعالیت می‌کند. مقر اصلی این شرکت در تورنتو اونتاریو در کانادا واقع است. </a:t>
            </a:r>
            <a:r>
              <a:rPr lang="fa-IR" b="1" dirty="0" smtClean="0">
                <a:solidFill>
                  <a:srgbClr val="7030A0"/>
                </a:solidFill>
                <a:cs typeface="B Nazanin" panose="00000400000000000000" pitchFamily="2" charset="-78"/>
              </a:rPr>
              <a:t>برند </a:t>
            </a:r>
            <a:r>
              <a:rPr lang="fa-IR" b="1" dirty="0">
                <a:solidFill>
                  <a:srgbClr val="7030A0"/>
                </a:solidFill>
                <a:cs typeface="B Nazanin" panose="00000400000000000000" pitchFamily="2" charset="-78"/>
              </a:rPr>
              <a:t>تامسون رویترز در سال ۲۰۰۸ و پس از خرید گروه رسانه‌ای رویترز توسط شرکت تامسون، تأسیس شد</a:t>
            </a:r>
            <a:r>
              <a:rPr lang="fa-IR" b="1" dirty="0" smtClean="0">
                <a:solidFill>
                  <a:srgbClr val="7030A0"/>
                </a:solidFill>
                <a:cs typeface="B Nazanin" panose="00000400000000000000" pitchFamily="2" charset="-78"/>
              </a:rPr>
              <a:t>.</a:t>
            </a:r>
          </a:p>
          <a:p>
            <a:pPr algn="r" rtl="1"/>
            <a:r>
              <a:rPr lang="fa-IR" b="1" dirty="0">
                <a:solidFill>
                  <a:srgbClr val="7030A0"/>
                </a:solidFill>
                <a:cs typeface="B Nazanin" panose="00000400000000000000" pitchFamily="2" charset="-78"/>
              </a:rPr>
              <a:t>رویترز </a:t>
            </a:r>
            <a:r>
              <a:rPr lang="fa-IR" b="1" dirty="0" smtClean="0">
                <a:solidFill>
                  <a:srgbClr val="7030A0"/>
                </a:solidFill>
                <a:cs typeface="B Nazanin" panose="00000400000000000000" pitchFamily="2" charset="-78"/>
              </a:rPr>
              <a:t>یک </a:t>
            </a:r>
            <a:r>
              <a:rPr lang="fa-IR" b="1" dirty="0">
                <a:solidFill>
                  <a:srgbClr val="7030A0"/>
                </a:solidFill>
                <a:cs typeface="B Nazanin" panose="00000400000000000000" pitchFamily="2" charset="-78"/>
              </a:rPr>
              <a:t>خبرگزاری بین‌المللی </a:t>
            </a:r>
            <a:r>
              <a:rPr lang="fa-IR" b="1" dirty="0" smtClean="0">
                <a:solidFill>
                  <a:srgbClr val="7030A0"/>
                </a:solidFill>
                <a:cs typeface="B Nazanin" panose="00000400000000000000" pitchFamily="2" charset="-78"/>
              </a:rPr>
              <a:t>بریتانیایی است که </a:t>
            </a:r>
            <a:r>
              <a:rPr lang="fa-IR" b="1" dirty="0">
                <a:solidFill>
                  <a:srgbClr val="7030A0"/>
                </a:solidFill>
                <a:cs typeface="B Nazanin" panose="00000400000000000000" pitchFamily="2" charset="-78"/>
              </a:rPr>
              <a:t>دفتر مرکزی </a:t>
            </a:r>
            <a:r>
              <a:rPr lang="fa-IR" b="1" dirty="0" smtClean="0">
                <a:solidFill>
                  <a:srgbClr val="7030A0"/>
                </a:solidFill>
                <a:cs typeface="B Nazanin" panose="00000400000000000000" pitchFamily="2" charset="-78"/>
              </a:rPr>
              <a:t>آن  </a:t>
            </a:r>
            <a:r>
              <a:rPr lang="fa-IR" b="1" dirty="0">
                <a:solidFill>
                  <a:srgbClr val="7030A0"/>
                </a:solidFill>
                <a:cs typeface="B Nazanin" panose="00000400000000000000" pitchFamily="2" charset="-78"/>
              </a:rPr>
              <a:t>در لندن قرار دارد و اخبار سراسر دنیا را پوشش می‌دهد. این شرکت در سال ۱۸۵۱ </a:t>
            </a:r>
            <a:r>
              <a:rPr lang="fa-IR" b="1" dirty="0" smtClean="0">
                <a:solidFill>
                  <a:srgbClr val="7030A0"/>
                </a:solidFill>
                <a:cs typeface="B Nazanin" panose="00000400000000000000" pitchFamily="2" charset="-78"/>
              </a:rPr>
              <a:t>بنیان </a:t>
            </a:r>
            <a:r>
              <a:rPr lang="fa-IR" b="1" dirty="0">
                <a:solidFill>
                  <a:srgbClr val="7030A0"/>
                </a:solidFill>
                <a:cs typeface="B Nazanin" panose="00000400000000000000" pitchFamily="2" charset="-78"/>
              </a:rPr>
              <a:t>نهاده شد.</a:t>
            </a:r>
            <a:endParaRPr lang="fa-IR" b="1" dirty="0" smtClean="0">
              <a:solidFill>
                <a:srgbClr val="7030A0"/>
              </a:solidFill>
              <a:cs typeface="B Nazanin" panose="00000400000000000000" pitchFamily="2" charset="-78"/>
            </a:endParaRPr>
          </a:p>
          <a:p>
            <a:pPr algn="r" rtl="1"/>
            <a:r>
              <a:rPr lang="fa-IR" b="1" dirty="0">
                <a:solidFill>
                  <a:srgbClr val="7030A0"/>
                </a:solidFill>
                <a:cs typeface="B Nazanin" panose="00000400000000000000" pitchFamily="2" charset="-78"/>
              </a:rPr>
              <a:t>تامسون رویترز در سال ۲۰۱۰ از طرف نشریه‌ی اینتربرند به‌عنوان برترین برند کانادا انتخاب شد. این شرکت در حال حاضر در بیش از ۱۰۰ کشور دنیا فعال است و بیش از ۴۵ هزار کارمند دارد</a:t>
            </a:r>
            <a:r>
              <a:rPr lang="fa-IR" b="1" dirty="0" smtClean="0">
                <a:solidFill>
                  <a:srgbClr val="7030A0"/>
                </a:solidFill>
                <a:cs typeface="B Nazanin" panose="00000400000000000000" pitchFamily="2" charset="-78"/>
              </a:rPr>
              <a:t>.</a:t>
            </a:r>
          </a:p>
          <a:p>
            <a:pPr algn="r" rtl="1"/>
            <a:endParaRPr lang="en-US" b="1" dirty="0">
              <a:solidFill>
                <a:srgbClr val="7030A0"/>
              </a:solidFill>
              <a:cs typeface="B Nazanin" panose="00000400000000000000" pitchFamily="2" charset="-78"/>
            </a:endParaRPr>
          </a:p>
        </p:txBody>
      </p:sp>
    </p:spTree>
    <p:extLst>
      <p:ext uri="{BB962C8B-B14F-4D97-AF65-F5344CB8AC3E}">
        <p14:creationId xmlns:p14="http://schemas.microsoft.com/office/powerpoint/2010/main" val="1945091590"/>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7" presetClass="emph" presetSubtype="0" fill="remove" grpId="0" nodeType="clickEffect">
                                  <p:stCondLst>
                                    <p:cond delay="0"/>
                                  </p:stCondLst>
                                  <p:childTnLst>
                                    <p:animClr clrSpc="rgb" dir="cw">
                                      <p:cBhvr override="childStyle">
                                        <p:cTn id="24" dur="250" autoRev="1" fill="remove"/>
                                        <p:tgtEl>
                                          <p:spTgt spid="3">
                                            <p:bg/>
                                          </p:spTgt>
                                        </p:tgtEl>
                                        <p:attrNameLst>
                                          <p:attrName>style.color</p:attrName>
                                        </p:attrNameLst>
                                      </p:cBhvr>
                                      <p:to>
                                        <a:schemeClr val="bg1"/>
                                      </p:to>
                                    </p:animClr>
                                    <p:animClr clrSpc="rgb" dir="cw">
                                      <p:cBhvr>
                                        <p:cTn id="25" dur="250" autoRev="1" fill="remove"/>
                                        <p:tgtEl>
                                          <p:spTgt spid="3">
                                            <p:bg/>
                                          </p:spTgt>
                                        </p:tgtEl>
                                        <p:attrNameLst>
                                          <p:attrName>fillcolor</p:attrName>
                                        </p:attrNameLst>
                                      </p:cBhvr>
                                      <p:to>
                                        <a:schemeClr val="bg1"/>
                                      </p:to>
                                    </p:animClr>
                                    <p:set>
                                      <p:cBhvr>
                                        <p:cTn id="26" dur="250" autoRev="1" fill="remove"/>
                                        <p:tgtEl>
                                          <p:spTgt spid="3">
                                            <p:bg/>
                                          </p:spTgt>
                                        </p:tgtEl>
                                        <p:attrNameLst>
                                          <p:attrName>fill.type</p:attrName>
                                        </p:attrNameLst>
                                      </p:cBhvr>
                                      <p:to>
                                        <p:strVal val="solid"/>
                                      </p:to>
                                    </p:set>
                                    <p:set>
                                      <p:cBhvr>
                                        <p:cTn id="27" dur="250" autoRev="1" fill="remove"/>
                                        <p:tgtEl>
                                          <p:spTgt spid="3">
                                            <p:bg/>
                                          </p:spTgt>
                                        </p:tgtEl>
                                        <p:attrNameLst>
                                          <p:attrName>fill.on</p:attrName>
                                        </p:attrNameLst>
                                      </p:cBhvr>
                                      <p:to>
                                        <p:strVal val="true"/>
                                      </p:to>
                                    </p:set>
                                  </p:childTnLst>
                                </p:cTn>
                              </p:par>
                            </p:childTnLst>
                          </p:cTn>
                        </p:par>
                      </p:childTnLst>
                    </p:cTn>
                  </p:par>
                  <p:par>
                    <p:cTn id="28" fill="hold">
                      <p:stCondLst>
                        <p:cond delay="indefinite"/>
                      </p:stCondLst>
                      <p:childTnLst>
                        <p:par>
                          <p:cTn id="29" fill="hold">
                            <p:stCondLst>
                              <p:cond delay="0"/>
                            </p:stCondLst>
                            <p:childTnLst>
                              <p:par>
                                <p:cTn id="30" presetID="27" presetClass="emph" presetSubtype="0" fill="remove" grpId="0" nodeType="clickEffect">
                                  <p:stCondLst>
                                    <p:cond delay="0"/>
                                  </p:stCondLst>
                                  <p:childTnLst>
                                    <p:animClr clrSpc="rgb" dir="cw">
                                      <p:cBhvr override="childStyle">
                                        <p:cTn id="31" dur="250" autoRev="1" fill="remove"/>
                                        <p:tgtEl>
                                          <p:spTgt spid="3">
                                            <p:txEl>
                                              <p:pRg st="1" end="1"/>
                                            </p:txEl>
                                          </p:spTgt>
                                        </p:tgtEl>
                                        <p:attrNameLst>
                                          <p:attrName>style.color</p:attrName>
                                        </p:attrNameLst>
                                      </p:cBhvr>
                                      <p:to>
                                        <a:schemeClr val="bg1"/>
                                      </p:to>
                                    </p:animClr>
                                    <p:animClr clrSpc="rgb" dir="cw">
                                      <p:cBhvr>
                                        <p:cTn id="32" dur="250" autoRev="1" fill="remove"/>
                                        <p:tgtEl>
                                          <p:spTgt spid="3">
                                            <p:txEl>
                                              <p:pRg st="1" end="1"/>
                                            </p:txEl>
                                          </p:spTgt>
                                        </p:tgtEl>
                                        <p:attrNameLst>
                                          <p:attrName>fillcolor</p:attrName>
                                        </p:attrNameLst>
                                      </p:cBhvr>
                                      <p:to>
                                        <a:schemeClr val="bg1"/>
                                      </p:to>
                                    </p:animClr>
                                    <p:set>
                                      <p:cBhvr>
                                        <p:cTn id="33" dur="250" autoRev="1" fill="remove"/>
                                        <p:tgtEl>
                                          <p:spTgt spid="3">
                                            <p:txEl>
                                              <p:pRg st="1" end="1"/>
                                            </p:txEl>
                                          </p:spTgt>
                                        </p:tgtEl>
                                        <p:attrNameLst>
                                          <p:attrName>fill.type</p:attrName>
                                        </p:attrNameLst>
                                      </p:cBhvr>
                                      <p:to>
                                        <p:strVal val="solid"/>
                                      </p:to>
                                    </p:set>
                                    <p:set>
                                      <p:cBhvr>
                                        <p:cTn id="34" dur="250" autoRev="1" fill="remove"/>
                                        <p:tgtEl>
                                          <p:spTgt spid="3">
                                            <p:txEl>
                                              <p:pRg st="1" end="1"/>
                                            </p:txEl>
                                          </p:spTgt>
                                        </p:tgtEl>
                                        <p:attrNameLst>
                                          <p:attrName>fill.on</p:attrName>
                                        </p:attrNameLst>
                                      </p:cBhvr>
                                      <p:to>
                                        <p:strVal val="true"/>
                                      </p:to>
                                    </p:set>
                                  </p:childTnLst>
                                </p:cTn>
                              </p:par>
                            </p:childTnLst>
                          </p:cTn>
                        </p:par>
                      </p:childTnLst>
                    </p:cTn>
                  </p:par>
                  <p:par>
                    <p:cTn id="35" fill="hold">
                      <p:stCondLst>
                        <p:cond delay="indefinite"/>
                      </p:stCondLst>
                      <p:childTnLst>
                        <p:par>
                          <p:cTn id="36" fill="hold">
                            <p:stCondLst>
                              <p:cond delay="0"/>
                            </p:stCondLst>
                            <p:childTnLst>
                              <p:par>
                                <p:cTn id="37" presetID="27" presetClass="emph" presetSubtype="0" fill="remove" grpId="0" nodeType="clickEffect">
                                  <p:stCondLst>
                                    <p:cond delay="0"/>
                                  </p:stCondLst>
                                  <p:childTnLst>
                                    <p:animClr clrSpc="rgb" dir="cw">
                                      <p:cBhvr override="childStyle">
                                        <p:cTn id="38" dur="250" autoRev="1" fill="remove"/>
                                        <p:tgtEl>
                                          <p:spTgt spid="3">
                                            <p:txEl>
                                              <p:pRg st="2" end="2"/>
                                            </p:txEl>
                                          </p:spTgt>
                                        </p:tgtEl>
                                        <p:attrNameLst>
                                          <p:attrName>style.color</p:attrName>
                                        </p:attrNameLst>
                                      </p:cBhvr>
                                      <p:to>
                                        <a:schemeClr val="bg1"/>
                                      </p:to>
                                    </p:animClr>
                                    <p:animClr clrSpc="rgb" dir="cw">
                                      <p:cBhvr>
                                        <p:cTn id="39" dur="250" autoRev="1" fill="remove"/>
                                        <p:tgtEl>
                                          <p:spTgt spid="3">
                                            <p:txEl>
                                              <p:pRg st="2" end="2"/>
                                            </p:txEl>
                                          </p:spTgt>
                                        </p:tgtEl>
                                        <p:attrNameLst>
                                          <p:attrName>fillcolor</p:attrName>
                                        </p:attrNameLst>
                                      </p:cBhvr>
                                      <p:to>
                                        <a:schemeClr val="bg1"/>
                                      </p:to>
                                    </p:animClr>
                                    <p:set>
                                      <p:cBhvr>
                                        <p:cTn id="40" dur="250" autoRev="1" fill="remove"/>
                                        <p:tgtEl>
                                          <p:spTgt spid="3">
                                            <p:txEl>
                                              <p:pRg st="2" end="2"/>
                                            </p:txEl>
                                          </p:spTgt>
                                        </p:tgtEl>
                                        <p:attrNameLst>
                                          <p:attrName>fill.type</p:attrName>
                                        </p:attrNameLst>
                                      </p:cBhvr>
                                      <p:to>
                                        <p:strVal val="solid"/>
                                      </p:to>
                                    </p:set>
                                    <p:set>
                                      <p:cBhvr>
                                        <p:cTn id="41" dur="250" autoRev="1" fill="remove"/>
                                        <p:tgtEl>
                                          <p:spTgt spid="3">
                                            <p:txEl>
                                              <p:pRg st="2" end="2"/>
                                            </p:txEl>
                                          </p:spTgt>
                                        </p:tgtEl>
                                        <p:attrNameLst>
                                          <p:attrName>fill.on</p:attrName>
                                        </p:attrNameLst>
                                      </p:cBhvr>
                                      <p:to>
                                        <p:strVal val="true"/>
                                      </p:to>
                                    </p:set>
                                  </p:childTnLst>
                                </p:cTn>
                              </p:par>
                            </p:childTnLst>
                          </p:cTn>
                        </p:par>
                      </p:childTnLst>
                    </p:cTn>
                  </p:par>
                  <p:par>
                    <p:cTn id="42" fill="hold">
                      <p:stCondLst>
                        <p:cond delay="indefinite"/>
                      </p:stCondLst>
                      <p:childTnLst>
                        <p:par>
                          <p:cTn id="43" fill="hold">
                            <p:stCondLst>
                              <p:cond delay="0"/>
                            </p:stCondLst>
                            <p:childTnLst>
                              <p:par>
                                <p:cTn id="44" presetID="27" presetClass="emph" presetSubtype="0" fill="remove" grpId="0" nodeType="clickEffect">
                                  <p:stCondLst>
                                    <p:cond delay="0"/>
                                  </p:stCondLst>
                                  <p:childTnLst>
                                    <p:animClr clrSpc="rgb" dir="cw">
                                      <p:cBhvr override="childStyle">
                                        <p:cTn id="45" dur="250" autoRev="1" fill="remove"/>
                                        <p:tgtEl>
                                          <p:spTgt spid="3">
                                            <p:txEl>
                                              <p:pRg st="3" end="3"/>
                                            </p:txEl>
                                          </p:spTgt>
                                        </p:tgtEl>
                                        <p:attrNameLst>
                                          <p:attrName>style.color</p:attrName>
                                        </p:attrNameLst>
                                      </p:cBhvr>
                                      <p:to>
                                        <a:schemeClr val="bg1"/>
                                      </p:to>
                                    </p:animClr>
                                    <p:animClr clrSpc="rgb" dir="cw">
                                      <p:cBhvr>
                                        <p:cTn id="46" dur="250" autoRev="1" fill="remove"/>
                                        <p:tgtEl>
                                          <p:spTgt spid="3">
                                            <p:txEl>
                                              <p:pRg st="3" end="3"/>
                                            </p:txEl>
                                          </p:spTgt>
                                        </p:tgtEl>
                                        <p:attrNameLst>
                                          <p:attrName>fillcolor</p:attrName>
                                        </p:attrNameLst>
                                      </p:cBhvr>
                                      <p:to>
                                        <a:schemeClr val="bg1"/>
                                      </p:to>
                                    </p:animClr>
                                    <p:set>
                                      <p:cBhvr>
                                        <p:cTn id="47" dur="250" autoRev="1" fill="remove"/>
                                        <p:tgtEl>
                                          <p:spTgt spid="3">
                                            <p:txEl>
                                              <p:pRg st="3" end="3"/>
                                            </p:txEl>
                                          </p:spTgt>
                                        </p:tgtEl>
                                        <p:attrNameLst>
                                          <p:attrName>fill.type</p:attrName>
                                        </p:attrNameLst>
                                      </p:cBhvr>
                                      <p:to>
                                        <p:strVal val="solid"/>
                                      </p:to>
                                    </p:set>
                                    <p:set>
                                      <p:cBhvr>
                                        <p:cTn id="48" dur="250" autoRev="1" fill="remove"/>
                                        <p:tgtEl>
                                          <p:spTgt spid="3">
                                            <p:txEl>
                                              <p:pRg st="3" end="3"/>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38036" y="0"/>
            <a:ext cx="5705964" cy="3749040"/>
          </a:xfrm>
          <a:prstGeom prst="rect">
            <a:avLst/>
          </a:prstGeom>
        </p:spPr>
      </p:pic>
      <p:sp>
        <p:nvSpPr>
          <p:cNvPr id="2" name="Title 1"/>
          <p:cNvSpPr>
            <a:spLocks noGrp="1"/>
          </p:cNvSpPr>
          <p:nvPr>
            <p:ph type="title"/>
          </p:nvPr>
        </p:nvSpPr>
        <p:spPr>
          <a:xfrm>
            <a:off x="457200" y="0"/>
            <a:ext cx="8229600" cy="762000"/>
          </a:xfrm>
        </p:spPr>
        <p:txBody>
          <a:bodyPr>
            <a:noAutofit/>
          </a:bodyPr>
          <a:lstStyle/>
          <a:p>
            <a:pPr algn="r" rtl="1"/>
            <a:r>
              <a:rPr lang="fa-IR" sz="3200" dirty="0" smtClean="0">
                <a:cs typeface="B Nikoo" panose="00000400000000000000" pitchFamily="2" charset="-78"/>
              </a:rPr>
              <a:t>                              طبق گزارش تامسون رویترز2018</a:t>
            </a:r>
            <a:endParaRPr lang="en-US" sz="3200" dirty="0">
              <a:cs typeface="B Nikoo" panose="00000400000000000000" pitchFamily="2" charset="-78"/>
            </a:endParaRPr>
          </a:p>
        </p:txBody>
      </p:sp>
      <p:sp>
        <p:nvSpPr>
          <p:cNvPr id="3" name="Content Placeholder 2"/>
          <p:cNvSpPr>
            <a:spLocks noGrp="1"/>
          </p:cNvSpPr>
          <p:nvPr>
            <p:ph idx="1"/>
          </p:nvPr>
        </p:nvSpPr>
        <p:spPr>
          <a:xfrm>
            <a:off x="498764" y="2054080"/>
            <a:ext cx="8229600" cy="4525963"/>
          </a:xfrm>
        </p:spPr>
        <p:style>
          <a:lnRef idx="1">
            <a:schemeClr val="accent3"/>
          </a:lnRef>
          <a:fillRef idx="2">
            <a:schemeClr val="accent3"/>
          </a:fillRef>
          <a:effectRef idx="1">
            <a:schemeClr val="accent3"/>
          </a:effectRef>
          <a:fontRef idx="minor">
            <a:schemeClr val="dk1"/>
          </a:fontRef>
        </p:style>
        <p:txBody>
          <a:bodyPr>
            <a:normAutofit fontScale="70000" lnSpcReduction="20000"/>
          </a:bodyPr>
          <a:lstStyle/>
          <a:p>
            <a:pPr marL="0" indent="0" algn="r" rtl="1">
              <a:buNone/>
            </a:pPr>
            <a:r>
              <a:rPr lang="fa-IR" sz="4600" b="1" dirty="0" smtClean="0">
                <a:solidFill>
                  <a:srgbClr val="002060"/>
                </a:solidFill>
                <a:cs typeface="B Nazanin" panose="00000400000000000000" pitchFamily="2" charset="-78"/>
              </a:rPr>
              <a:t>       10 کشور خطرناک برای زنان به ترتیب زیر می باشد:</a:t>
            </a:r>
          </a:p>
          <a:p>
            <a:pPr marL="0" indent="0" algn="ctr" rtl="1">
              <a:buNone/>
            </a:pPr>
            <a:endParaRPr lang="fa-IR" sz="5600" b="1" dirty="0" smtClean="0">
              <a:solidFill>
                <a:srgbClr val="002060"/>
              </a:solidFill>
              <a:cs typeface="B Nazanin" panose="00000400000000000000" pitchFamily="2" charset="-78"/>
            </a:endParaRPr>
          </a:p>
          <a:p>
            <a:pPr marL="0" indent="0" algn="ctr" rtl="1">
              <a:buNone/>
            </a:pPr>
            <a:r>
              <a:rPr lang="fa-IR" sz="6900" dirty="0" smtClean="0">
                <a:cs typeface="B Homa" panose="00000400000000000000" pitchFamily="2" charset="-78"/>
              </a:rPr>
              <a:t>هند-افغانستان-سوریه-سومالی-</a:t>
            </a:r>
          </a:p>
          <a:p>
            <a:pPr marL="0" indent="0" algn="ctr" rtl="1">
              <a:buNone/>
            </a:pPr>
            <a:r>
              <a:rPr lang="fa-IR" sz="6900" dirty="0" smtClean="0">
                <a:cs typeface="B Homa" panose="00000400000000000000" pitchFamily="2" charset="-78"/>
              </a:rPr>
              <a:t>عربستان </a:t>
            </a:r>
            <a:r>
              <a:rPr lang="fa-IR" sz="6900" dirty="0">
                <a:cs typeface="B Homa" panose="00000400000000000000" pitchFamily="2" charset="-78"/>
              </a:rPr>
              <a:t>سعودی-پاکستان-کنگو-یمن-نیجریه </a:t>
            </a:r>
            <a:r>
              <a:rPr lang="fa-IR" sz="6900" dirty="0" smtClean="0">
                <a:cs typeface="B Homa" panose="00000400000000000000" pitchFamily="2" charset="-78"/>
              </a:rPr>
              <a:t>- آمریکا </a:t>
            </a:r>
          </a:p>
          <a:p>
            <a:pPr marL="0" indent="0" algn="r" rtl="1">
              <a:buNone/>
            </a:pPr>
            <a:endParaRPr lang="fa-IR" dirty="0">
              <a:cs typeface="B Nazanin" panose="00000400000000000000" pitchFamily="2" charset="-78"/>
            </a:endParaRPr>
          </a:p>
          <a:p>
            <a:pPr marL="0" indent="0" algn="r" rtl="1">
              <a:buNone/>
            </a:pPr>
            <a:endParaRPr lang="fa-IR" dirty="0">
              <a:cs typeface="B Nazanin" panose="00000400000000000000" pitchFamily="2" charset="-78"/>
            </a:endParaRPr>
          </a:p>
          <a:p>
            <a:pPr marL="0" indent="0" algn="r" rtl="1">
              <a:buNone/>
            </a:pPr>
            <a:endParaRPr lang="fa-IR" dirty="0">
              <a:cs typeface="B Nazanin" panose="00000400000000000000" pitchFamily="2" charset="-78"/>
            </a:endParaRPr>
          </a:p>
          <a:p>
            <a:pPr marL="0" indent="0" algn="r" rtl="1">
              <a:buNone/>
            </a:pPr>
            <a:r>
              <a:rPr lang="en-US" dirty="0">
                <a:cs typeface="B Nazanin" panose="00000400000000000000" pitchFamily="2" charset="-78"/>
                <a:hlinkClick r:id="rId3"/>
              </a:rPr>
              <a:t>https://plink.ir/oeP2I</a:t>
            </a:r>
            <a:endParaRPr lang="fa-IR" dirty="0">
              <a:cs typeface="B Nazanin" panose="00000400000000000000" pitchFamily="2" charset="-78"/>
            </a:endParaRPr>
          </a:p>
          <a:p>
            <a:endParaRPr lang="en-US" dirty="0"/>
          </a:p>
        </p:txBody>
      </p:sp>
      <p:sp>
        <p:nvSpPr>
          <p:cNvPr id="4" name="Title 1"/>
          <p:cNvSpPr txBox="1">
            <a:spLocks/>
          </p:cNvSpPr>
          <p:nvPr/>
        </p:nvSpPr>
        <p:spPr>
          <a:xfrm>
            <a:off x="471055" y="0"/>
            <a:ext cx="8229600" cy="25908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a-IR" dirty="0" smtClean="0">
                <a:cs typeface="B Titr" panose="00000700000000000000" pitchFamily="2" charset="-78"/>
              </a:rPr>
              <a:t> </a:t>
            </a:r>
          </a:p>
          <a:p>
            <a:r>
              <a:rPr lang="fa-IR" dirty="0" smtClean="0">
                <a:solidFill>
                  <a:srgbClr val="FF0000"/>
                </a:solidFill>
                <a:cs typeface="B Titr" panose="00000700000000000000" pitchFamily="2" charset="-78"/>
              </a:rPr>
              <a:t>آمریکا دهمین کشور خطرناک برای زنان</a:t>
            </a:r>
            <a:endParaRPr lang="en-US" dirty="0">
              <a:solidFill>
                <a:srgbClr val="FF0000"/>
              </a:solidFill>
              <a:cs typeface="B Titr" panose="00000700000000000000" pitchFamily="2" charset="-78"/>
            </a:endParaRPr>
          </a:p>
        </p:txBody>
      </p:sp>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0273" y="4953000"/>
            <a:ext cx="1419225" cy="1419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81295" y="5857566"/>
            <a:ext cx="1029009" cy="880444"/>
          </a:xfrm>
          <a:prstGeom prst="rect">
            <a:avLst/>
          </a:prstGeom>
        </p:spPr>
      </p:pic>
    </p:spTree>
    <p:extLst>
      <p:ext uri="{BB962C8B-B14F-4D97-AF65-F5344CB8AC3E}">
        <p14:creationId xmlns:p14="http://schemas.microsoft.com/office/powerpoint/2010/main" val="494063825"/>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3">
                                            <p:bg/>
                                          </p:spTgt>
                                        </p:tgtEl>
                                        <p:attrNameLst>
                                          <p:attrName>style.visibility</p:attrName>
                                        </p:attrNameLst>
                                      </p:cBhvr>
                                      <p:to>
                                        <p:strVal val="visible"/>
                                      </p:to>
                                    </p:set>
                                    <p:animEffect transition="in" filter="wipe(down)">
                                      <p:cBhvr>
                                        <p:cTn id="14" dur="580">
                                          <p:stCondLst>
                                            <p:cond delay="0"/>
                                          </p:stCondLst>
                                        </p:cTn>
                                        <p:tgtEl>
                                          <p:spTgt spid="3">
                                            <p:bg/>
                                          </p:spTgt>
                                        </p:tgtEl>
                                      </p:cBhvr>
                                    </p:animEffect>
                                    <p:anim calcmode="lin" valueType="num">
                                      <p:cBhvr>
                                        <p:cTn id="15" dur="1822" tmFilter="0,0; 0.14,0.36; 0.43,0.73; 0.71,0.91; 1.0,1.0">
                                          <p:stCondLst>
                                            <p:cond delay="0"/>
                                          </p:stCondLst>
                                        </p:cTn>
                                        <p:tgtEl>
                                          <p:spTgt spid="3">
                                            <p:bg/>
                                          </p:spTgt>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3">
                                            <p:bg/>
                                          </p:spTgt>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3">
                                            <p:bg/>
                                          </p:spTgt>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3">
                                            <p:bg/>
                                          </p:spTgt>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3">
                                            <p:bg/>
                                          </p:spTgt>
                                        </p:tgtEl>
                                        <p:attrNameLst>
                                          <p:attrName>ppt_y</p:attrName>
                                        </p:attrNameLst>
                                      </p:cBhvr>
                                      <p:tavLst>
                                        <p:tav tm="0" fmla="#ppt_y-sin(pi*$)/81">
                                          <p:val>
                                            <p:fltVal val="0"/>
                                          </p:val>
                                        </p:tav>
                                        <p:tav tm="100000">
                                          <p:val>
                                            <p:fltVal val="1"/>
                                          </p:val>
                                        </p:tav>
                                      </p:tavLst>
                                    </p:anim>
                                    <p:animScale>
                                      <p:cBhvr>
                                        <p:cTn id="20" dur="26">
                                          <p:stCondLst>
                                            <p:cond delay="650"/>
                                          </p:stCondLst>
                                        </p:cTn>
                                        <p:tgtEl>
                                          <p:spTgt spid="3">
                                            <p:bg/>
                                          </p:spTgt>
                                        </p:tgtEl>
                                      </p:cBhvr>
                                      <p:to x="100000" y="60000"/>
                                    </p:animScale>
                                    <p:animScale>
                                      <p:cBhvr>
                                        <p:cTn id="21" dur="166" decel="50000">
                                          <p:stCondLst>
                                            <p:cond delay="676"/>
                                          </p:stCondLst>
                                        </p:cTn>
                                        <p:tgtEl>
                                          <p:spTgt spid="3">
                                            <p:bg/>
                                          </p:spTgt>
                                        </p:tgtEl>
                                      </p:cBhvr>
                                      <p:to x="100000" y="100000"/>
                                    </p:animScale>
                                    <p:animScale>
                                      <p:cBhvr>
                                        <p:cTn id="22" dur="26">
                                          <p:stCondLst>
                                            <p:cond delay="1312"/>
                                          </p:stCondLst>
                                        </p:cTn>
                                        <p:tgtEl>
                                          <p:spTgt spid="3">
                                            <p:bg/>
                                          </p:spTgt>
                                        </p:tgtEl>
                                      </p:cBhvr>
                                      <p:to x="100000" y="80000"/>
                                    </p:animScale>
                                    <p:animScale>
                                      <p:cBhvr>
                                        <p:cTn id="23" dur="166" decel="50000">
                                          <p:stCondLst>
                                            <p:cond delay="1338"/>
                                          </p:stCondLst>
                                        </p:cTn>
                                        <p:tgtEl>
                                          <p:spTgt spid="3">
                                            <p:bg/>
                                          </p:spTgt>
                                        </p:tgtEl>
                                      </p:cBhvr>
                                      <p:to x="100000" y="100000"/>
                                    </p:animScale>
                                    <p:animScale>
                                      <p:cBhvr>
                                        <p:cTn id="24" dur="26">
                                          <p:stCondLst>
                                            <p:cond delay="1642"/>
                                          </p:stCondLst>
                                        </p:cTn>
                                        <p:tgtEl>
                                          <p:spTgt spid="3">
                                            <p:bg/>
                                          </p:spTgt>
                                        </p:tgtEl>
                                      </p:cBhvr>
                                      <p:to x="100000" y="90000"/>
                                    </p:animScale>
                                    <p:animScale>
                                      <p:cBhvr>
                                        <p:cTn id="25" dur="166" decel="50000">
                                          <p:stCondLst>
                                            <p:cond delay="1668"/>
                                          </p:stCondLst>
                                        </p:cTn>
                                        <p:tgtEl>
                                          <p:spTgt spid="3">
                                            <p:bg/>
                                          </p:spTgt>
                                        </p:tgtEl>
                                      </p:cBhvr>
                                      <p:to x="100000" y="100000"/>
                                    </p:animScale>
                                    <p:animScale>
                                      <p:cBhvr>
                                        <p:cTn id="26" dur="26">
                                          <p:stCondLst>
                                            <p:cond delay="1808"/>
                                          </p:stCondLst>
                                        </p:cTn>
                                        <p:tgtEl>
                                          <p:spTgt spid="3">
                                            <p:bg/>
                                          </p:spTgt>
                                        </p:tgtEl>
                                      </p:cBhvr>
                                      <p:to x="100000" y="95000"/>
                                    </p:animScale>
                                    <p:animScale>
                                      <p:cBhvr>
                                        <p:cTn id="27" dur="166" decel="50000">
                                          <p:stCondLst>
                                            <p:cond delay="1834"/>
                                          </p:stCondLst>
                                        </p:cTn>
                                        <p:tgtEl>
                                          <p:spTgt spid="3">
                                            <p:bg/>
                                          </p:spTgt>
                                        </p:tgtEl>
                                      </p:cBhvr>
                                      <p:to x="100000" y="100000"/>
                                    </p:animScale>
                                  </p:childTnLst>
                                </p:cTn>
                              </p:par>
                            </p:childTnLst>
                          </p:cTn>
                        </p:par>
                      </p:childTnLst>
                    </p:cTn>
                  </p:par>
                  <p:par>
                    <p:cTn id="28" fill="hold">
                      <p:stCondLst>
                        <p:cond delay="indefinite"/>
                      </p:stCondLst>
                      <p:childTnLst>
                        <p:par>
                          <p:cTn id="29" fill="hold">
                            <p:stCondLst>
                              <p:cond delay="0"/>
                            </p:stCondLst>
                            <p:childTnLst>
                              <p:par>
                                <p:cTn id="30" presetID="26" presetClass="entr" presetSubtype="0" fill="hold" grpId="0" nodeType="clickEffect">
                                  <p:stCondLst>
                                    <p:cond delay="0"/>
                                  </p:stCondLst>
                                  <p:childTnLst>
                                    <p:set>
                                      <p:cBhvr>
                                        <p:cTn id="31" dur="1" fill="hold">
                                          <p:stCondLst>
                                            <p:cond delay="0"/>
                                          </p:stCondLst>
                                        </p:cTn>
                                        <p:tgtEl>
                                          <p:spTgt spid="3">
                                            <p:txEl>
                                              <p:pRg st="0" end="0"/>
                                            </p:txEl>
                                          </p:spTgt>
                                        </p:tgtEl>
                                        <p:attrNameLst>
                                          <p:attrName>style.visibility</p:attrName>
                                        </p:attrNameLst>
                                      </p:cBhvr>
                                      <p:to>
                                        <p:strVal val="visible"/>
                                      </p:to>
                                    </p:set>
                                    <p:animEffect transition="in" filter="wipe(down)">
                                      <p:cBhvr>
                                        <p:cTn id="32" dur="580">
                                          <p:stCondLst>
                                            <p:cond delay="0"/>
                                          </p:stCondLst>
                                        </p:cTn>
                                        <p:tgtEl>
                                          <p:spTgt spid="3">
                                            <p:txEl>
                                              <p:pRg st="0" end="0"/>
                                            </p:txEl>
                                          </p:spTgt>
                                        </p:tgtEl>
                                      </p:cBhvr>
                                    </p:animEffect>
                                    <p:anim calcmode="lin" valueType="num">
                                      <p:cBhvr>
                                        <p:cTn id="33"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34"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35"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36"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37"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38" dur="26">
                                          <p:stCondLst>
                                            <p:cond delay="650"/>
                                          </p:stCondLst>
                                        </p:cTn>
                                        <p:tgtEl>
                                          <p:spTgt spid="3">
                                            <p:txEl>
                                              <p:pRg st="0" end="0"/>
                                            </p:txEl>
                                          </p:spTgt>
                                        </p:tgtEl>
                                      </p:cBhvr>
                                      <p:to x="100000" y="60000"/>
                                    </p:animScale>
                                    <p:animScale>
                                      <p:cBhvr>
                                        <p:cTn id="39" dur="166" decel="50000">
                                          <p:stCondLst>
                                            <p:cond delay="676"/>
                                          </p:stCondLst>
                                        </p:cTn>
                                        <p:tgtEl>
                                          <p:spTgt spid="3">
                                            <p:txEl>
                                              <p:pRg st="0" end="0"/>
                                            </p:txEl>
                                          </p:spTgt>
                                        </p:tgtEl>
                                      </p:cBhvr>
                                      <p:to x="100000" y="100000"/>
                                    </p:animScale>
                                    <p:animScale>
                                      <p:cBhvr>
                                        <p:cTn id="40" dur="26">
                                          <p:stCondLst>
                                            <p:cond delay="1312"/>
                                          </p:stCondLst>
                                        </p:cTn>
                                        <p:tgtEl>
                                          <p:spTgt spid="3">
                                            <p:txEl>
                                              <p:pRg st="0" end="0"/>
                                            </p:txEl>
                                          </p:spTgt>
                                        </p:tgtEl>
                                      </p:cBhvr>
                                      <p:to x="100000" y="80000"/>
                                    </p:animScale>
                                    <p:animScale>
                                      <p:cBhvr>
                                        <p:cTn id="41" dur="166" decel="50000">
                                          <p:stCondLst>
                                            <p:cond delay="1338"/>
                                          </p:stCondLst>
                                        </p:cTn>
                                        <p:tgtEl>
                                          <p:spTgt spid="3">
                                            <p:txEl>
                                              <p:pRg st="0" end="0"/>
                                            </p:txEl>
                                          </p:spTgt>
                                        </p:tgtEl>
                                      </p:cBhvr>
                                      <p:to x="100000" y="100000"/>
                                    </p:animScale>
                                    <p:animScale>
                                      <p:cBhvr>
                                        <p:cTn id="42" dur="26">
                                          <p:stCondLst>
                                            <p:cond delay="1642"/>
                                          </p:stCondLst>
                                        </p:cTn>
                                        <p:tgtEl>
                                          <p:spTgt spid="3">
                                            <p:txEl>
                                              <p:pRg st="0" end="0"/>
                                            </p:txEl>
                                          </p:spTgt>
                                        </p:tgtEl>
                                      </p:cBhvr>
                                      <p:to x="100000" y="90000"/>
                                    </p:animScale>
                                    <p:animScale>
                                      <p:cBhvr>
                                        <p:cTn id="43" dur="166" decel="50000">
                                          <p:stCondLst>
                                            <p:cond delay="1668"/>
                                          </p:stCondLst>
                                        </p:cTn>
                                        <p:tgtEl>
                                          <p:spTgt spid="3">
                                            <p:txEl>
                                              <p:pRg st="0" end="0"/>
                                            </p:txEl>
                                          </p:spTgt>
                                        </p:tgtEl>
                                      </p:cBhvr>
                                      <p:to x="100000" y="100000"/>
                                    </p:animScale>
                                    <p:animScale>
                                      <p:cBhvr>
                                        <p:cTn id="44" dur="26">
                                          <p:stCondLst>
                                            <p:cond delay="1808"/>
                                          </p:stCondLst>
                                        </p:cTn>
                                        <p:tgtEl>
                                          <p:spTgt spid="3">
                                            <p:txEl>
                                              <p:pRg st="0" end="0"/>
                                            </p:txEl>
                                          </p:spTgt>
                                        </p:tgtEl>
                                      </p:cBhvr>
                                      <p:to x="100000" y="95000"/>
                                    </p:animScale>
                                    <p:animScale>
                                      <p:cBhvr>
                                        <p:cTn id="45" dur="166" decel="50000">
                                          <p:stCondLst>
                                            <p:cond delay="1834"/>
                                          </p:stCondLst>
                                        </p:cTn>
                                        <p:tgtEl>
                                          <p:spTgt spid="3">
                                            <p:txEl>
                                              <p:pRg st="0" end="0"/>
                                            </p:txEl>
                                          </p:spTgt>
                                        </p:tgtEl>
                                      </p:cBhvr>
                                      <p:to x="100000" y="100000"/>
                                    </p:animScale>
                                  </p:childTnLst>
                                </p:cTn>
                              </p:par>
                            </p:childTnLst>
                          </p:cTn>
                        </p:par>
                      </p:childTnLst>
                    </p:cTn>
                  </p:par>
                  <p:par>
                    <p:cTn id="46" fill="hold">
                      <p:stCondLst>
                        <p:cond delay="indefinite"/>
                      </p:stCondLst>
                      <p:childTnLst>
                        <p:par>
                          <p:cTn id="47" fill="hold">
                            <p:stCondLst>
                              <p:cond delay="0"/>
                            </p:stCondLst>
                            <p:childTnLst>
                              <p:par>
                                <p:cTn id="48" presetID="26" presetClass="entr" presetSubtype="0" fill="hold" grpId="0" nodeType="clickEffect">
                                  <p:stCondLst>
                                    <p:cond delay="0"/>
                                  </p:stCondLst>
                                  <p:childTnLst>
                                    <p:set>
                                      <p:cBhvr>
                                        <p:cTn id="49" dur="1" fill="hold">
                                          <p:stCondLst>
                                            <p:cond delay="0"/>
                                          </p:stCondLst>
                                        </p:cTn>
                                        <p:tgtEl>
                                          <p:spTgt spid="3">
                                            <p:txEl>
                                              <p:pRg st="2" end="2"/>
                                            </p:txEl>
                                          </p:spTgt>
                                        </p:tgtEl>
                                        <p:attrNameLst>
                                          <p:attrName>style.visibility</p:attrName>
                                        </p:attrNameLst>
                                      </p:cBhvr>
                                      <p:to>
                                        <p:strVal val="visible"/>
                                      </p:to>
                                    </p:set>
                                    <p:animEffect transition="in" filter="wipe(down)">
                                      <p:cBhvr>
                                        <p:cTn id="50" dur="580">
                                          <p:stCondLst>
                                            <p:cond delay="0"/>
                                          </p:stCondLst>
                                        </p:cTn>
                                        <p:tgtEl>
                                          <p:spTgt spid="3">
                                            <p:txEl>
                                              <p:pRg st="2" end="2"/>
                                            </p:txEl>
                                          </p:spTgt>
                                        </p:tgtEl>
                                      </p:cBhvr>
                                    </p:animEffect>
                                    <p:anim calcmode="lin" valueType="num">
                                      <p:cBhvr>
                                        <p:cTn id="51" dur="1822" tmFilter="0,0; 0.14,0.36; 0.43,0.73; 0.71,0.91; 1.0,1.0">
                                          <p:stCondLst>
                                            <p:cond delay="0"/>
                                          </p:stCondLst>
                                        </p:cTn>
                                        <p:tgtEl>
                                          <p:spTgt spid="3">
                                            <p:txEl>
                                              <p:pRg st="2" end="2"/>
                                            </p:txEl>
                                          </p:spTgt>
                                        </p:tgtEl>
                                        <p:attrNameLst>
                                          <p:attrName>ppt_x</p:attrName>
                                        </p:attrNameLst>
                                      </p:cBhvr>
                                      <p:tavLst>
                                        <p:tav tm="0">
                                          <p:val>
                                            <p:strVal val="#ppt_x-0.25"/>
                                          </p:val>
                                        </p:tav>
                                        <p:tav tm="100000">
                                          <p:val>
                                            <p:strVal val="#ppt_x"/>
                                          </p:val>
                                        </p:tav>
                                      </p:tavLst>
                                    </p:anim>
                                    <p:anim calcmode="lin" valueType="num">
                                      <p:cBhvr>
                                        <p:cTn id="52" dur="664" tmFilter="0.0,0.0; 0.25,0.07; 0.50,0.2; 0.75,0.467; 1.0,1.0">
                                          <p:stCondLst>
                                            <p:cond delay="0"/>
                                          </p:stCondLst>
                                        </p:cTn>
                                        <p:tgtEl>
                                          <p:spTgt spid="3">
                                            <p:txEl>
                                              <p:pRg st="2" end="2"/>
                                            </p:txEl>
                                          </p:spTgt>
                                        </p:tgtEl>
                                        <p:attrNameLst>
                                          <p:attrName>ppt_y</p:attrName>
                                        </p:attrNameLst>
                                      </p:cBhvr>
                                      <p:tavLst>
                                        <p:tav tm="0" fmla="#ppt_y-sin(pi*$)/3">
                                          <p:val>
                                            <p:fltVal val="0.5"/>
                                          </p:val>
                                        </p:tav>
                                        <p:tav tm="100000">
                                          <p:val>
                                            <p:fltVal val="1"/>
                                          </p:val>
                                        </p:tav>
                                      </p:tavLst>
                                    </p:anim>
                                    <p:anim calcmode="lin" valueType="num">
                                      <p:cBhvr>
                                        <p:cTn id="53" dur="664" tmFilter="0, 0; 0.125,0.2665; 0.25,0.4; 0.375,0.465; 0.5,0.5;  0.625,0.535; 0.75,0.6; 0.875,0.7335; 1,1">
                                          <p:stCondLst>
                                            <p:cond delay="664"/>
                                          </p:stCondLst>
                                        </p:cTn>
                                        <p:tgtEl>
                                          <p:spTgt spid="3">
                                            <p:txEl>
                                              <p:pRg st="2" end="2"/>
                                            </p:txEl>
                                          </p:spTgt>
                                        </p:tgtEl>
                                        <p:attrNameLst>
                                          <p:attrName>ppt_y</p:attrName>
                                        </p:attrNameLst>
                                      </p:cBhvr>
                                      <p:tavLst>
                                        <p:tav tm="0" fmla="#ppt_y-sin(pi*$)/9">
                                          <p:val>
                                            <p:fltVal val="0"/>
                                          </p:val>
                                        </p:tav>
                                        <p:tav tm="100000">
                                          <p:val>
                                            <p:fltVal val="1"/>
                                          </p:val>
                                        </p:tav>
                                      </p:tavLst>
                                    </p:anim>
                                    <p:anim calcmode="lin" valueType="num">
                                      <p:cBhvr>
                                        <p:cTn id="54" dur="332" tmFilter="0, 0; 0.125,0.2665; 0.25,0.4; 0.375,0.465; 0.5,0.5;  0.625,0.535; 0.75,0.6; 0.875,0.7335; 1,1">
                                          <p:stCondLst>
                                            <p:cond delay="1324"/>
                                          </p:stCondLst>
                                        </p:cTn>
                                        <p:tgtEl>
                                          <p:spTgt spid="3">
                                            <p:txEl>
                                              <p:pRg st="2" end="2"/>
                                            </p:txEl>
                                          </p:spTgt>
                                        </p:tgtEl>
                                        <p:attrNameLst>
                                          <p:attrName>ppt_y</p:attrName>
                                        </p:attrNameLst>
                                      </p:cBhvr>
                                      <p:tavLst>
                                        <p:tav tm="0" fmla="#ppt_y-sin(pi*$)/27">
                                          <p:val>
                                            <p:fltVal val="0"/>
                                          </p:val>
                                        </p:tav>
                                        <p:tav tm="100000">
                                          <p:val>
                                            <p:fltVal val="1"/>
                                          </p:val>
                                        </p:tav>
                                      </p:tavLst>
                                    </p:anim>
                                    <p:anim calcmode="lin" valueType="num">
                                      <p:cBhvr>
                                        <p:cTn id="55" dur="164" tmFilter="0, 0; 0.125,0.2665; 0.25,0.4; 0.375,0.465; 0.5,0.5;  0.625,0.535; 0.75,0.6; 0.875,0.7335; 1,1">
                                          <p:stCondLst>
                                            <p:cond delay="1656"/>
                                          </p:stCondLst>
                                        </p:cTn>
                                        <p:tgtEl>
                                          <p:spTgt spid="3">
                                            <p:txEl>
                                              <p:pRg st="2" end="2"/>
                                            </p:txEl>
                                          </p:spTgt>
                                        </p:tgtEl>
                                        <p:attrNameLst>
                                          <p:attrName>ppt_y</p:attrName>
                                        </p:attrNameLst>
                                      </p:cBhvr>
                                      <p:tavLst>
                                        <p:tav tm="0" fmla="#ppt_y-sin(pi*$)/81">
                                          <p:val>
                                            <p:fltVal val="0"/>
                                          </p:val>
                                        </p:tav>
                                        <p:tav tm="100000">
                                          <p:val>
                                            <p:fltVal val="1"/>
                                          </p:val>
                                        </p:tav>
                                      </p:tavLst>
                                    </p:anim>
                                    <p:animScale>
                                      <p:cBhvr>
                                        <p:cTn id="56" dur="26">
                                          <p:stCondLst>
                                            <p:cond delay="650"/>
                                          </p:stCondLst>
                                        </p:cTn>
                                        <p:tgtEl>
                                          <p:spTgt spid="3">
                                            <p:txEl>
                                              <p:pRg st="2" end="2"/>
                                            </p:txEl>
                                          </p:spTgt>
                                        </p:tgtEl>
                                      </p:cBhvr>
                                      <p:to x="100000" y="60000"/>
                                    </p:animScale>
                                    <p:animScale>
                                      <p:cBhvr>
                                        <p:cTn id="57" dur="166" decel="50000">
                                          <p:stCondLst>
                                            <p:cond delay="676"/>
                                          </p:stCondLst>
                                        </p:cTn>
                                        <p:tgtEl>
                                          <p:spTgt spid="3">
                                            <p:txEl>
                                              <p:pRg st="2" end="2"/>
                                            </p:txEl>
                                          </p:spTgt>
                                        </p:tgtEl>
                                      </p:cBhvr>
                                      <p:to x="100000" y="100000"/>
                                    </p:animScale>
                                    <p:animScale>
                                      <p:cBhvr>
                                        <p:cTn id="58" dur="26">
                                          <p:stCondLst>
                                            <p:cond delay="1312"/>
                                          </p:stCondLst>
                                        </p:cTn>
                                        <p:tgtEl>
                                          <p:spTgt spid="3">
                                            <p:txEl>
                                              <p:pRg st="2" end="2"/>
                                            </p:txEl>
                                          </p:spTgt>
                                        </p:tgtEl>
                                      </p:cBhvr>
                                      <p:to x="100000" y="80000"/>
                                    </p:animScale>
                                    <p:animScale>
                                      <p:cBhvr>
                                        <p:cTn id="59" dur="166" decel="50000">
                                          <p:stCondLst>
                                            <p:cond delay="1338"/>
                                          </p:stCondLst>
                                        </p:cTn>
                                        <p:tgtEl>
                                          <p:spTgt spid="3">
                                            <p:txEl>
                                              <p:pRg st="2" end="2"/>
                                            </p:txEl>
                                          </p:spTgt>
                                        </p:tgtEl>
                                      </p:cBhvr>
                                      <p:to x="100000" y="100000"/>
                                    </p:animScale>
                                    <p:animScale>
                                      <p:cBhvr>
                                        <p:cTn id="60" dur="26">
                                          <p:stCondLst>
                                            <p:cond delay="1642"/>
                                          </p:stCondLst>
                                        </p:cTn>
                                        <p:tgtEl>
                                          <p:spTgt spid="3">
                                            <p:txEl>
                                              <p:pRg st="2" end="2"/>
                                            </p:txEl>
                                          </p:spTgt>
                                        </p:tgtEl>
                                      </p:cBhvr>
                                      <p:to x="100000" y="90000"/>
                                    </p:animScale>
                                    <p:animScale>
                                      <p:cBhvr>
                                        <p:cTn id="61" dur="166" decel="50000">
                                          <p:stCondLst>
                                            <p:cond delay="1668"/>
                                          </p:stCondLst>
                                        </p:cTn>
                                        <p:tgtEl>
                                          <p:spTgt spid="3">
                                            <p:txEl>
                                              <p:pRg st="2" end="2"/>
                                            </p:txEl>
                                          </p:spTgt>
                                        </p:tgtEl>
                                      </p:cBhvr>
                                      <p:to x="100000" y="100000"/>
                                    </p:animScale>
                                    <p:animScale>
                                      <p:cBhvr>
                                        <p:cTn id="62" dur="26">
                                          <p:stCondLst>
                                            <p:cond delay="1808"/>
                                          </p:stCondLst>
                                        </p:cTn>
                                        <p:tgtEl>
                                          <p:spTgt spid="3">
                                            <p:txEl>
                                              <p:pRg st="2" end="2"/>
                                            </p:txEl>
                                          </p:spTgt>
                                        </p:tgtEl>
                                      </p:cBhvr>
                                      <p:to x="100000" y="95000"/>
                                    </p:animScale>
                                    <p:animScale>
                                      <p:cBhvr>
                                        <p:cTn id="63" dur="166" decel="50000">
                                          <p:stCondLst>
                                            <p:cond delay="1834"/>
                                          </p:stCondLst>
                                        </p:cTn>
                                        <p:tgtEl>
                                          <p:spTgt spid="3">
                                            <p:txEl>
                                              <p:pRg st="2" end="2"/>
                                            </p:txEl>
                                          </p:spTgt>
                                        </p:tgtEl>
                                      </p:cBhvr>
                                      <p:to x="100000" y="100000"/>
                                    </p:animScale>
                                  </p:childTnLst>
                                </p:cTn>
                              </p:par>
                            </p:childTnLst>
                          </p:cTn>
                        </p:par>
                      </p:childTnLst>
                    </p:cTn>
                  </p:par>
                  <p:par>
                    <p:cTn id="64" fill="hold">
                      <p:stCondLst>
                        <p:cond delay="indefinite"/>
                      </p:stCondLst>
                      <p:childTnLst>
                        <p:par>
                          <p:cTn id="65" fill="hold">
                            <p:stCondLst>
                              <p:cond delay="0"/>
                            </p:stCondLst>
                            <p:childTnLst>
                              <p:par>
                                <p:cTn id="66" presetID="26" presetClass="entr" presetSubtype="0" fill="hold" grpId="0" nodeType="clickEffect">
                                  <p:stCondLst>
                                    <p:cond delay="0"/>
                                  </p:stCondLst>
                                  <p:childTnLst>
                                    <p:set>
                                      <p:cBhvr>
                                        <p:cTn id="67" dur="1" fill="hold">
                                          <p:stCondLst>
                                            <p:cond delay="0"/>
                                          </p:stCondLst>
                                        </p:cTn>
                                        <p:tgtEl>
                                          <p:spTgt spid="3">
                                            <p:txEl>
                                              <p:pRg st="3" end="3"/>
                                            </p:txEl>
                                          </p:spTgt>
                                        </p:tgtEl>
                                        <p:attrNameLst>
                                          <p:attrName>style.visibility</p:attrName>
                                        </p:attrNameLst>
                                      </p:cBhvr>
                                      <p:to>
                                        <p:strVal val="visible"/>
                                      </p:to>
                                    </p:set>
                                    <p:animEffect transition="in" filter="wipe(down)">
                                      <p:cBhvr>
                                        <p:cTn id="68" dur="580">
                                          <p:stCondLst>
                                            <p:cond delay="0"/>
                                          </p:stCondLst>
                                        </p:cTn>
                                        <p:tgtEl>
                                          <p:spTgt spid="3">
                                            <p:txEl>
                                              <p:pRg st="3" end="3"/>
                                            </p:txEl>
                                          </p:spTgt>
                                        </p:tgtEl>
                                      </p:cBhvr>
                                    </p:animEffect>
                                    <p:anim calcmode="lin" valueType="num">
                                      <p:cBhvr>
                                        <p:cTn id="69" dur="1822" tmFilter="0,0; 0.14,0.36; 0.43,0.73; 0.71,0.91; 1.0,1.0">
                                          <p:stCondLst>
                                            <p:cond delay="0"/>
                                          </p:stCondLst>
                                        </p:cTn>
                                        <p:tgtEl>
                                          <p:spTgt spid="3">
                                            <p:txEl>
                                              <p:pRg st="3" end="3"/>
                                            </p:txEl>
                                          </p:spTgt>
                                        </p:tgtEl>
                                        <p:attrNameLst>
                                          <p:attrName>ppt_x</p:attrName>
                                        </p:attrNameLst>
                                      </p:cBhvr>
                                      <p:tavLst>
                                        <p:tav tm="0">
                                          <p:val>
                                            <p:strVal val="#ppt_x-0.25"/>
                                          </p:val>
                                        </p:tav>
                                        <p:tav tm="100000">
                                          <p:val>
                                            <p:strVal val="#ppt_x"/>
                                          </p:val>
                                        </p:tav>
                                      </p:tavLst>
                                    </p:anim>
                                    <p:anim calcmode="lin" valueType="num">
                                      <p:cBhvr>
                                        <p:cTn id="70" dur="664" tmFilter="0.0,0.0; 0.25,0.07; 0.50,0.2; 0.75,0.467; 1.0,1.0">
                                          <p:stCondLst>
                                            <p:cond delay="0"/>
                                          </p:stCondLst>
                                        </p:cTn>
                                        <p:tgtEl>
                                          <p:spTgt spid="3">
                                            <p:txEl>
                                              <p:pRg st="3" end="3"/>
                                            </p:txEl>
                                          </p:spTgt>
                                        </p:tgtEl>
                                        <p:attrNameLst>
                                          <p:attrName>ppt_y</p:attrName>
                                        </p:attrNameLst>
                                      </p:cBhvr>
                                      <p:tavLst>
                                        <p:tav tm="0" fmla="#ppt_y-sin(pi*$)/3">
                                          <p:val>
                                            <p:fltVal val="0.5"/>
                                          </p:val>
                                        </p:tav>
                                        <p:tav tm="100000">
                                          <p:val>
                                            <p:fltVal val="1"/>
                                          </p:val>
                                        </p:tav>
                                      </p:tavLst>
                                    </p:anim>
                                    <p:anim calcmode="lin" valueType="num">
                                      <p:cBhvr>
                                        <p:cTn id="71" dur="664" tmFilter="0, 0; 0.125,0.2665; 0.25,0.4; 0.375,0.465; 0.5,0.5;  0.625,0.535; 0.75,0.6; 0.875,0.7335; 1,1">
                                          <p:stCondLst>
                                            <p:cond delay="664"/>
                                          </p:stCondLst>
                                        </p:cTn>
                                        <p:tgtEl>
                                          <p:spTgt spid="3">
                                            <p:txEl>
                                              <p:pRg st="3" end="3"/>
                                            </p:txEl>
                                          </p:spTgt>
                                        </p:tgtEl>
                                        <p:attrNameLst>
                                          <p:attrName>ppt_y</p:attrName>
                                        </p:attrNameLst>
                                      </p:cBhvr>
                                      <p:tavLst>
                                        <p:tav tm="0" fmla="#ppt_y-sin(pi*$)/9">
                                          <p:val>
                                            <p:fltVal val="0"/>
                                          </p:val>
                                        </p:tav>
                                        <p:tav tm="100000">
                                          <p:val>
                                            <p:fltVal val="1"/>
                                          </p:val>
                                        </p:tav>
                                      </p:tavLst>
                                    </p:anim>
                                    <p:anim calcmode="lin" valueType="num">
                                      <p:cBhvr>
                                        <p:cTn id="72" dur="332" tmFilter="0, 0; 0.125,0.2665; 0.25,0.4; 0.375,0.465; 0.5,0.5;  0.625,0.535; 0.75,0.6; 0.875,0.7335; 1,1">
                                          <p:stCondLst>
                                            <p:cond delay="1324"/>
                                          </p:stCondLst>
                                        </p:cTn>
                                        <p:tgtEl>
                                          <p:spTgt spid="3">
                                            <p:txEl>
                                              <p:pRg st="3" end="3"/>
                                            </p:txEl>
                                          </p:spTgt>
                                        </p:tgtEl>
                                        <p:attrNameLst>
                                          <p:attrName>ppt_y</p:attrName>
                                        </p:attrNameLst>
                                      </p:cBhvr>
                                      <p:tavLst>
                                        <p:tav tm="0" fmla="#ppt_y-sin(pi*$)/27">
                                          <p:val>
                                            <p:fltVal val="0"/>
                                          </p:val>
                                        </p:tav>
                                        <p:tav tm="100000">
                                          <p:val>
                                            <p:fltVal val="1"/>
                                          </p:val>
                                        </p:tav>
                                      </p:tavLst>
                                    </p:anim>
                                    <p:anim calcmode="lin" valueType="num">
                                      <p:cBhvr>
                                        <p:cTn id="73" dur="164" tmFilter="0, 0; 0.125,0.2665; 0.25,0.4; 0.375,0.465; 0.5,0.5;  0.625,0.535; 0.75,0.6; 0.875,0.7335; 1,1">
                                          <p:stCondLst>
                                            <p:cond delay="1656"/>
                                          </p:stCondLst>
                                        </p:cTn>
                                        <p:tgtEl>
                                          <p:spTgt spid="3">
                                            <p:txEl>
                                              <p:pRg st="3" end="3"/>
                                            </p:txEl>
                                          </p:spTgt>
                                        </p:tgtEl>
                                        <p:attrNameLst>
                                          <p:attrName>ppt_y</p:attrName>
                                        </p:attrNameLst>
                                      </p:cBhvr>
                                      <p:tavLst>
                                        <p:tav tm="0" fmla="#ppt_y-sin(pi*$)/81">
                                          <p:val>
                                            <p:fltVal val="0"/>
                                          </p:val>
                                        </p:tav>
                                        <p:tav tm="100000">
                                          <p:val>
                                            <p:fltVal val="1"/>
                                          </p:val>
                                        </p:tav>
                                      </p:tavLst>
                                    </p:anim>
                                    <p:animScale>
                                      <p:cBhvr>
                                        <p:cTn id="74" dur="26">
                                          <p:stCondLst>
                                            <p:cond delay="650"/>
                                          </p:stCondLst>
                                        </p:cTn>
                                        <p:tgtEl>
                                          <p:spTgt spid="3">
                                            <p:txEl>
                                              <p:pRg st="3" end="3"/>
                                            </p:txEl>
                                          </p:spTgt>
                                        </p:tgtEl>
                                      </p:cBhvr>
                                      <p:to x="100000" y="60000"/>
                                    </p:animScale>
                                    <p:animScale>
                                      <p:cBhvr>
                                        <p:cTn id="75" dur="166" decel="50000">
                                          <p:stCondLst>
                                            <p:cond delay="676"/>
                                          </p:stCondLst>
                                        </p:cTn>
                                        <p:tgtEl>
                                          <p:spTgt spid="3">
                                            <p:txEl>
                                              <p:pRg st="3" end="3"/>
                                            </p:txEl>
                                          </p:spTgt>
                                        </p:tgtEl>
                                      </p:cBhvr>
                                      <p:to x="100000" y="100000"/>
                                    </p:animScale>
                                    <p:animScale>
                                      <p:cBhvr>
                                        <p:cTn id="76" dur="26">
                                          <p:stCondLst>
                                            <p:cond delay="1312"/>
                                          </p:stCondLst>
                                        </p:cTn>
                                        <p:tgtEl>
                                          <p:spTgt spid="3">
                                            <p:txEl>
                                              <p:pRg st="3" end="3"/>
                                            </p:txEl>
                                          </p:spTgt>
                                        </p:tgtEl>
                                      </p:cBhvr>
                                      <p:to x="100000" y="80000"/>
                                    </p:animScale>
                                    <p:animScale>
                                      <p:cBhvr>
                                        <p:cTn id="77" dur="166" decel="50000">
                                          <p:stCondLst>
                                            <p:cond delay="1338"/>
                                          </p:stCondLst>
                                        </p:cTn>
                                        <p:tgtEl>
                                          <p:spTgt spid="3">
                                            <p:txEl>
                                              <p:pRg st="3" end="3"/>
                                            </p:txEl>
                                          </p:spTgt>
                                        </p:tgtEl>
                                      </p:cBhvr>
                                      <p:to x="100000" y="100000"/>
                                    </p:animScale>
                                    <p:animScale>
                                      <p:cBhvr>
                                        <p:cTn id="78" dur="26">
                                          <p:stCondLst>
                                            <p:cond delay="1642"/>
                                          </p:stCondLst>
                                        </p:cTn>
                                        <p:tgtEl>
                                          <p:spTgt spid="3">
                                            <p:txEl>
                                              <p:pRg st="3" end="3"/>
                                            </p:txEl>
                                          </p:spTgt>
                                        </p:tgtEl>
                                      </p:cBhvr>
                                      <p:to x="100000" y="90000"/>
                                    </p:animScale>
                                    <p:animScale>
                                      <p:cBhvr>
                                        <p:cTn id="79" dur="166" decel="50000">
                                          <p:stCondLst>
                                            <p:cond delay="1668"/>
                                          </p:stCondLst>
                                        </p:cTn>
                                        <p:tgtEl>
                                          <p:spTgt spid="3">
                                            <p:txEl>
                                              <p:pRg st="3" end="3"/>
                                            </p:txEl>
                                          </p:spTgt>
                                        </p:tgtEl>
                                      </p:cBhvr>
                                      <p:to x="100000" y="100000"/>
                                    </p:animScale>
                                    <p:animScale>
                                      <p:cBhvr>
                                        <p:cTn id="80" dur="26">
                                          <p:stCondLst>
                                            <p:cond delay="1808"/>
                                          </p:stCondLst>
                                        </p:cTn>
                                        <p:tgtEl>
                                          <p:spTgt spid="3">
                                            <p:txEl>
                                              <p:pRg st="3" end="3"/>
                                            </p:txEl>
                                          </p:spTgt>
                                        </p:tgtEl>
                                      </p:cBhvr>
                                      <p:to x="100000" y="95000"/>
                                    </p:animScale>
                                    <p:animScale>
                                      <p:cBhvr>
                                        <p:cTn id="81" dur="166" decel="50000">
                                          <p:stCondLst>
                                            <p:cond delay="1834"/>
                                          </p:stCondLst>
                                        </p:cTn>
                                        <p:tgtEl>
                                          <p:spTgt spid="3">
                                            <p:txEl>
                                              <p:pRg st="3" end="3"/>
                                            </p:txEl>
                                          </p:spTgt>
                                        </p:tgtEl>
                                      </p:cBhvr>
                                      <p:to x="100000" y="100000"/>
                                    </p:animScale>
                                  </p:childTnLst>
                                </p:cTn>
                              </p:par>
                            </p:childTnLst>
                          </p:cTn>
                        </p:par>
                      </p:childTnLst>
                    </p:cTn>
                  </p:par>
                  <p:par>
                    <p:cTn id="82" fill="hold">
                      <p:stCondLst>
                        <p:cond delay="indefinite"/>
                      </p:stCondLst>
                      <p:childTnLst>
                        <p:par>
                          <p:cTn id="83" fill="hold">
                            <p:stCondLst>
                              <p:cond delay="0"/>
                            </p:stCondLst>
                            <p:childTnLst>
                              <p:par>
                                <p:cTn id="84" presetID="26" presetClass="entr" presetSubtype="0" fill="hold" grpId="0" nodeType="clickEffect">
                                  <p:stCondLst>
                                    <p:cond delay="0"/>
                                  </p:stCondLst>
                                  <p:childTnLst>
                                    <p:set>
                                      <p:cBhvr>
                                        <p:cTn id="85" dur="1" fill="hold">
                                          <p:stCondLst>
                                            <p:cond delay="0"/>
                                          </p:stCondLst>
                                        </p:cTn>
                                        <p:tgtEl>
                                          <p:spTgt spid="3">
                                            <p:txEl>
                                              <p:pRg st="7" end="7"/>
                                            </p:txEl>
                                          </p:spTgt>
                                        </p:tgtEl>
                                        <p:attrNameLst>
                                          <p:attrName>style.visibility</p:attrName>
                                        </p:attrNameLst>
                                      </p:cBhvr>
                                      <p:to>
                                        <p:strVal val="visible"/>
                                      </p:to>
                                    </p:set>
                                    <p:animEffect transition="in" filter="wipe(down)">
                                      <p:cBhvr>
                                        <p:cTn id="86" dur="580">
                                          <p:stCondLst>
                                            <p:cond delay="0"/>
                                          </p:stCondLst>
                                        </p:cTn>
                                        <p:tgtEl>
                                          <p:spTgt spid="3">
                                            <p:txEl>
                                              <p:pRg st="7" end="7"/>
                                            </p:txEl>
                                          </p:spTgt>
                                        </p:tgtEl>
                                      </p:cBhvr>
                                    </p:animEffect>
                                    <p:anim calcmode="lin" valueType="num">
                                      <p:cBhvr>
                                        <p:cTn id="87" dur="1822" tmFilter="0,0; 0.14,0.36; 0.43,0.73; 0.71,0.91; 1.0,1.0">
                                          <p:stCondLst>
                                            <p:cond delay="0"/>
                                          </p:stCondLst>
                                        </p:cTn>
                                        <p:tgtEl>
                                          <p:spTgt spid="3">
                                            <p:txEl>
                                              <p:pRg st="7" end="7"/>
                                            </p:txEl>
                                          </p:spTgt>
                                        </p:tgtEl>
                                        <p:attrNameLst>
                                          <p:attrName>ppt_x</p:attrName>
                                        </p:attrNameLst>
                                      </p:cBhvr>
                                      <p:tavLst>
                                        <p:tav tm="0">
                                          <p:val>
                                            <p:strVal val="#ppt_x-0.25"/>
                                          </p:val>
                                        </p:tav>
                                        <p:tav tm="100000">
                                          <p:val>
                                            <p:strVal val="#ppt_x"/>
                                          </p:val>
                                        </p:tav>
                                      </p:tavLst>
                                    </p:anim>
                                    <p:anim calcmode="lin" valueType="num">
                                      <p:cBhvr>
                                        <p:cTn id="88" dur="664" tmFilter="0.0,0.0; 0.25,0.07; 0.50,0.2; 0.75,0.467; 1.0,1.0">
                                          <p:stCondLst>
                                            <p:cond delay="0"/>
                                          </p:stCondLst>
                                        </p:cTn>
                                        <p:tgtEl>
                                          <p:spTgt spid="3">
                                            <p:txEl>
                                              <p:pRg st="7" end="7"/>
                                            </p:txEl>
                                          </p:spTgt>
                                        </p:tgtEl>
                                        <p:attrNameLst>
                                          <p:attrName>ppt_y</p:attrName>
                                        </p:attrNameLst>
                                      </p:cBhvr>
                                      <p:tavLst>
                                        <p:tav tm="0" fmla="#ppt_y-sin(pi*$)/3">
                                          <p:val>
                                            <p:fltVal val="0.5"/>
                                          </p:val>
                                        </p:tav>
                                        <p:tav tm="100000">
                                          <p:val>
                                            <p:fltVal val="1"/>
                                          </p:val>
                                        </p:tav>
                                      </p:tavLst>
                                    </p:anim>
                                    <p:anim calcmode="lin" valueType="num">
                                      <p:cBhvr>
                                        <p:cTn id="89" dur="664" tmFilter="0, 0; 0.125,0.2665; 0.25,0.4; 0.375,0.465; 0.5,0.5;  0.625,0.535; 0.75,0.6; 0.875,0.7335; 1,1">
                                          <p:stCondLst>
                                            <p:cond delay="664"/>
                                          </p:stCondLst>
                                        </p:cTn>
                                        <p:tgtEl>
                                          <p:spTgt spid="3">
                                            <p:txEl>
                                              <p:pRg st="7" end="7"/>
                                            </p:txEl>
                                          </p:spTgt>
                                        </p:tgtEl>
                                        <p:attrNameLst>
                                          <p:attrName>ppt_y</p:attrName>
                                        </p:attrNameLst>
                                      </p:cBhvr>
                                      <p:tavLst>
                                        <p:tav tm="0" fmla="#ppt_y-sin(pi*$)/9">
                                          <p:val>
                                            <p:fltVal val="0"/>
                                          </p:val>
                                        </p:tav>
                                        <p:tav tm="100000">
                                          <p:val>
                                            <p:fltVal val="1"/>
                                          </p:val>
                                        </p:tav>
                                      </p:tavLst>
                                    </p:anim>
                                    <p:anim calcmode="lin" valueType="num">
                                      <p:cBhvr>
                                        <p:cTn id="90" dur="332" tmFilter="0, 0; 0.125,0.2665; 0.25,0.4; 0.375,0.465; 0.5,0.5;  0.625,0.535; 0.75,0.6; 0.875,0.7335; 1,1">
                                          <p:stCondLst>
                                            <p:cond delay="1324"/>
                                          </p:stCondLst>
                                        </p:cTn>
                                        <p:tgtEl>
                                          <p:spTgt spid="3">
                                            <p:txEl>
                                              <p:pRg st="7" end="7"/>
                                            </p:txEl>
                                          </p:spTgt>
                                        </p:tgtEl>
                                        <p:attrNameLst>
                                          <p:attrName>ppt_y</p:attrName>
                                        </p:attrNameLst>
                                      </p:cBhvr>
                                      <p:tavLst>
                                        <p:tav tm="0" fmla="#ppt_y-sin(pi*$)/27">
                                          <p:val>
                                            <p:fltVal val="0"/>
                                          </p:val>
                                        </p:tav>
                                        <p:tav tm="100000">
                                          <p:val>
                                            <p:fltVal val="1"/>
                                          </p:val>
                                        </p:tav>
                                      </p:tavLst>
                                    </p:anim>
                                    <p:anim calcmode="lin" valueType="num">
                                      <p:cBhvr>
                                        <p:cTn id="91" dur="164" tmFilter="0, 0; 0.125,0.2665; 0.25,0.4; 0.375,0.465; 0.5,0.5;  0.625,0.535; 0.75,0.6; 0.875,0.7335; 1,1">
                                          <p:stCondLst>
                                            <p:cond delay="1656"/>
                                          </p:stCondLst>
                                        </p:cTn>
                                        <p:tgtEl>
                                          <p:spTgt spid="3">
                                            <p:txEl>
                                              <p:pRg st="7" end="7"/>
                                            </p:txEl>
                                          </p:spTgt>
                                        </p:tgtEl>
                                        <p:attrNameLst>
                                          <p:attrName>ppt_y</p:attrName>
                                        </p:attrNameLst>
                                      </p:cBhvr>
                                      <p:tavLst>
                                        <p:tav tm="0" fmla="#ppt_y-sin(pi*$)/81">
                                          <p:val>
                                            <p:fltVal val="0"/>
                                          </p:val>
                                        </p:tav>
                                        <p:tav tm="100000">
                                          <p:val>
                                            <p:fltVal val="1"/>
                                          </p:val>
                                        </p:tav>
                                      </p:tavLst>
                                    </p:anim>
                                    <p:animScale>
                                      <p:cBhvr>
                                        <p:cTn id="92" dur="26">
                                          <p:stCondLst>
                                            <p:cond delay="650"/>
                                          </p:stCondLst>
                                        </p:cTn>
                                        <p:tgtEl>
                                          <p:spTgt spid="3">
                                            <p:txEl>
                                              <p:pRg st="7" end="7"/>
                                            </p:txEl>
                                          </p:spTgt>
                                        </p:tgtEl>
                                      </p:cBhvr>
                                      <p:to x="100000" y="60000"/>
                                    </p:animScale>
                                    <p:animScale>
                                      <p:cBhvr>
                                        <p:cTn id="93" dur="166" decel="50000">
                                          <p:stCondLst>
                                            <p:cond delay="676"/>
                                          </p:stCondLst>
                                        </p:cTn>
                                        <p:tgtEl>
                                          <p:spTgt spid="3">
                                            <p:txEl>
                                              <p:pRg st="7" end="7"/>
                                            </p:txEl>
                                          </p:spTgt>
                                        </p:tgtEl>
                                      </p:cBhvr>
                                      <p:to x="100000" y="100000"/>
                                    </p:animScale>
                                    <p:animScale>
                                      <p:cBhvr>
                                        <p:cTn id="94" dur="26">
                                          <p:stCondLst>
                                            <p:cond delay="1312"/>
                                          </p:stCondLst>
                                        </p:cTn>
                                        <p:tgtEl>
                                          <p:spTgt spid="3">
                                            <p:txEl>
                                              <p:pRg st="7" end="7"/>
                                            </p:txEl>
                                          </p:spTgt>
                                        </p:tgtEl>
                                      </p:cBhvr>
                                      <p:to x="100000" y="80000"/>
                                    </p:animScale>
                                    <p:animScale>
                                      <p:cBhvr>
                                        <p:cTn id="95" dur="166" decel="50000">
                                          <p:stCondLst>
                                            <p:cond delay="1338"/>
                                          </p:stCondLst>
                                        </p:cTn>
                                        <p:tgtEl>
                                          <p:spTgt spid="3">
                                            <p:txEl>
                                              <p:pRg st="7" end="7"/>
                                            </p:txEl>
                                          </p:spTgt>
                                        </p:tgtEl>
                                      </p:cBhvr>
                                      <p:to x="100000" y="100000"/>
                                    </p:animScale>
                                    <p:animScale>
                                      <p:cBhvr>
                                        <p:cTn id="96" dur="26">
                                          <p:stCondLst>
                                            <p:cond delay="1642"/>
                                          </p:stCondLst>
                                        </p:cTn>
                                        <p:tgtEl>
                                          <p:spTgt spid="3">
                                            <p:txEl>
                                              <p:pRg st="7" end="7"/>
                                            </p:txEl>
                                          </p:spTgt>
                                        </p:tgtEl>
                                      </p:cBhvr>
                                      <p:to x="100000" y="90000"/>
                                    </p:animScale>
                                    <p:animScale>
                                      <p:cBhvr>
                                        <p:cTn id="97" dur="166" decel="50000">
                                          <p:stCondLst>
                                            <p:cond delay="1668"/>
                                          </p:stCondLst>
                                        </p:cTn>
                                        <p:tgtEl>
                                          <p:spTgt spid="3">
                                            <p:txEl>
                                              <p:pRg st="7" end="7"/>
                                            </p:txEl>
                                          </p:spTgt>
                                        </p:tgtEl>
                                      </p:cBhvr>
                                      <p:to x="100000" y="100000"/>
                                    </p:animScale>
                                    <p:animScale>
                                      <p:cBhvr>
                                        <p:cTn id="98" dur="26">
                                          <p:stCondLst>
                                            <p:cond delay="1808"/>
                                          </p:stCondLst>
                                        </p:cTn>
                                        <p:tgtEl>
                                          <p:spTgt spid="3">
                                            <p:txEl>
                                              <p:pRg st="7" end="7"/>
                                            </p:txEl>
                                          </p:spTgt>
                                        </p:tgtEl>
                                      </p:cBhvr>
                                      <p:to x="100000" y="95000"/>
                                    </p:animScale>
                                    <p:animScale>
                                      <p:cBhvr>
                                        <p:cTn id="99" dur="166" decel="50000">
                                          <p:stCondLst>
                                            <p:cond delay="1834"/>
                                          </p:stCondLst>
                                        </p:cTn>
                                        <p:tgtEl>
                                          <p:spTgt spid="3">
                                            <p:txEl>
                                              <p:pRg st="7" end="7"/>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C:\Users\fa\Desktop\thWSCF1BHZ.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52400"/>
            <a:ext cx="9448799" cy="70866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561109" y="304800"/>
            <a:ext cx="8229600" cy="533400"/>
          </a:xfrm>
        </p:spPr>
        <p:txBody>
          <a:bodyPr>
            <a:noAutofit/>
          </a:bodyPr>
          <a:lstStyle/>
          <a:p>
            <a:pPr rtl="1"/>
            <a:r>
              <a:rPr lang="fa-IR" sz="3600" dirty="0" smtClean="0">
                <a:cs typeface="B Titr" panose="00000700000000000000" pitchFamily="2" charset="-78"/>
              </a:rPr>
              <a:t/>
            </a:r>
            <a:br>
              <a:rPr lang="fa-IR" sz="3600" dirty="0" smtClean="0">
                <a:cs typeface="B Titr" panose="00000700000000000000" pitchFamily="2" charset="-78"/>
              </a:rPr>
            </a:br>
            <a:r>
              <a:rPr lang="fa-IR" dirty="0" smtClean="0">
                <a:cs typeface="B Titr" panose="00000700000000000000" pitchFamily="2" charset="-78"/>
              </a:rPr>
              <a:t>آمریکا رتبه اول تجاوز به زنان</a:t>
            </a:r>
            <a:r>
              <a:rPr lang="fa-IR" sz="3600" dirty="0" smtClean="0">
                <a:cs typeface="B Titr" panose="00000700000000000000" pitchFamily="2" charset="-78"/>
              </a:rPr>
              <a:t/>
            </a:r>
            <a:br>
              <a:rPr lang="fa-IR" sz="3600" dirty="0" smtClean="0">
                <a:cs typeface="B Titr" panose="00000700000000000000" pitchFamily="2" charset="-78"/>
              </a:rPr>
            </a:br>
            <a:r>
              <a:rPr lang="en-US" sz="3600" b="1" dirty="0">
                <a:cs typeface="B Nazanin" panose="00000400000000000000" pitchFamily="2" charset="-78"/>
              </a:rPr>
              <a:t/>
            </a:r>
            <a:br>
              <a:rPr lang="en-US" sz="3600" b="1" dirty="0">
                <a:cs typeface="B Nazanin" panose="00000400000000000000" pitchFamily="2" charset="-78"/>
              </a:rPr>
            </a:br>
            <a:endParaRPr lang="en-US" sz="3600" dirty="0">
              <a:cs typeface="B Nazanin" panose="00000400000000000000" pitchFamily="2" charset="-78"/>
            </a:endParaRPr>
          </a:p>
        </p:txBody>
      </p:sp>
      <p:pic>
        <p:nvPicPr>
          <p:cNvPr id="5122"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0" y="1905000"/>
            <a:ext cx="4267200" cy="495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1998" y="1905000"/>
            <a:ext cx="4572001" cy="495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le 1"/>
          <p:cNvSpPr txBox="1">
            <a:spLocks/>
          </p:cNvSpPr>
          <p:nvPr/>
        </p:nvSpPr>
        <p:spPr>
          <a:xfrm>
            <a:off x="6858000" y="1597000"/>
            <a:ext cx="1752600" cy="4635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rtl="1"/>
            <a:r>
              <a:rPr lang="fa-IR" sz="2800" b="1" dirty="0" smtClean="0">
                <a:cs typeface="B Nazanin" panose="00000400000000000000" pitchFamily="2" charset="-78"/>
              </a:rPr>
              <a:t/>
            </a:r>
            <a:br>
              <a:rPr lang="fa-IR" sz="2800" b="1" dirty="0" smtClean="0">
                <a:cs typeface="B Nazanin" panose="00000400000000000000" pitchFamily="2" charset="-78"/>
              </a:rPr>
            </a:br>
            <a:r>
              <a:rPr lang="fa-IR" sz="2400" b="1" dirty="0" smtClean="0">
                <a:cs typeface="B Nazanin" panose="00000400000000000000" pitchFamily="2" charset="-78"/>
              </a:rPr>
              <a:t>تعداد</a:t>
            </a:r>
            <a:r>
              <a:rPr lang="en-US" sz="2800" b="1" dirty="0" smtClean="0">
                <a:cs typeface="B Nazanin" panose="00000400000000000000" pitchFamily="2" charset="-78"/>
              </a:rPr>
              <a:t/>
            </a:r>
            <a:br>
              <a:rPr lang="en-US" sz="2800" b="1" dirty="0" smtClean="0">
                <a:cs typeface="B Nazanin" panose="00000400000000000000" pitchFamily="2" charset="-78"/>
              </a:rPr>
            </a:br>
            <a:endParaRPr lang="en-US" sz="2800" b="1" dirty="0">
              <a:cs typeface="B Nazanin" panose="00000400000000000000" pitchFamily="2" charset="-78"/>
            </a:endParaRPr>
          </a:p>
        </p:txBody>
      </p:sp>
      <p:sp>
        <p:nvSpPr>
          <p:cNvPr id="6" name="Title 1"/>
          <p:cNvSpPr txBox="1">
            <a:spLocks/>
          </p:cNvSpPr>
          <p:nvPr/>
        </p:nvSpPr>
        <p:spPr>
          <a:xfrm>
            <a:off x="304800" y="1443016"/>
            <a:ext cx="2698173" cy="60320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rtl="1"/>
            <a:r>
              <a:rPr lang="fa-IR" sz="2400" b="1" dirty="0" smtClean="0">
                <a:cs typeface="B Nazanin" panose="00000400000000000000" pitchFamily="2" charset="-78"/>
              </a:rPr>
              <a:t>در هر 100 هزار نفر</a:t>
            </a:r>
            <a:endParaRPr lang="en-US" sz="3600" dirty="0">
              <a:cs typeface="B Nazanin" panose="00000400000000000000" pitchFamily="2" charset="-78"/>
            </a:endParaRPr>
          </a:p>
        </p:txBody>
      </p:sp>
      <p:sp>
        <p:nvSpPr>
          <p:cNvPr id="7" name="Title 1"/>
          <p:cNvSpPr txBox="1">
            <a:spLocks/>
          </p:cNvSpPr>
          <p:nvPr/>
        </p:nvSpPr>
        <p:spPr>
          <a:xfrm>
            <a:off x="561109" y="1131818"/>
            <a:ext cx="8229600" cy="9143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rtl="1"/>
            <a:r>
              <a:rPr lang="fa-IR" sz="3600" dirty="0" smtClean="0">
                <a:cs typeface="B Nazanin" panose="00000400000000000000" pitchFamily="2" charset="-78"/>
              </a:rPr>
              <a:t>کشورهای دارای بیشترین تجاوز به زنان</a:t>
            </a:r>
          </a:p>
          <a:p>
            <a:pPr rtl="1"/>
            <a:r>
              <a:rPr lang="fa-IR" sz="2400" dirty="0" smtClean="0">
                <a:cs typeface="B Nazanin" panose="00000400000000000000" pitchFamily="2" charset="-78"/>
              </a:rPr>
              <a:t>(</a:t>
            </a:r>
            <a:r>
              <a:rPr lang="en-US" sz="2400" b="1" dirty="0" smtClean="0">
                <a:cs typeface="B Nazanin" panose="00000400000000000000" pitchFamily="2" charset="-78"/>
              </a:rPr>
              <a:t> Rape</a:t>
            </a:r>
            <a:r>
              <a:rPr lang="fa-IR" sz="2400" b="1" dirty="0" smtClean="0">
                <a:cs typeface="B Nazanin" panose="00000400000000000000" pitchFamily="2" charset="-78"/>
              </a:rPr>
              <a:t>تجاوز بدون رضایت قربانی</a:t>
            </a:r>
            <a:r>
              <a:rPr lang="fa-IR" sz="2400" dirty="0" smtClean="0">
                <a:cs typeface="B Nazanin" panose="00000400000000000000" pitchFamily="2" charset="-78"/>
              </a:rPr>
              <a:t>) </a:t>
            </a:r>
          </a:p>
          <a:p>
            <a:pPr rtl="1"/>
            <a:r>
              <a:rPr lang="en-US" sz="2400" u="sng" dirty="0"/>
              <a:t>Times of </a:t>
            </a:r>
            <a:r>
              <a:rPr lang="en-US" sz="2400" u="sng" dirty="0" smtClean="0"/>
              <a:t>India</a:t>
            </a:r>
            <a:r>
              <a:rPr lang="fa-IR" sz="2400" u="sng" dirty="0" smtClean="0"/>
              <a:t> 2018</a:t>
            </a:r>
            <a:r>
              <a:rPr lang="fa-IR" sz="2400" dirty="0" smtClean="0">
                <a:cs typeface="B Nazanin" panose="00000400000000000000" pitchFamily="2" charset="-78"/>
              </a:rPr>
              <a:t/>
            </a:r>
            <a:br>
              <a:rPr lang="fa-IR" sz="2400" dirty="0" smtClean="0">
                <a:cs typeface="B Nazanin" panose="00000400000000000000" pitchFamily="2" charset="-78"/>
              </a:rPr>
            </a:br>
            <a:r>
              <a:rPr lang="en-US" sz="2400" b="1" dirty="0" smtClean="0">
                <a:cs typeface="B Nazanin" panose="00000400000000000000" pitchFamily="2" charset="-78"/>
              </a:rPr>
              <a:t/>
            </a:r>
            <a:br>
              <a:rPr lang="en-US" sz="2400" b="1" dirty="0" smtClean="0">
                <a:cs typeface="B Nazanin" panose="00000400000000000000" pitchFamily="2" charset="-78"/>
              </a:rPr>
            </a:br>
            <a:endParaRPr lang="en-US" sz="2400" dirty="0">
              <a:cs typeface="B Nazanin" panose="00000400000000000000" pitchFamily="2" charset="-78"/>
            </a:endParaRPr>
          </a:p>
        </p:txBody>
      </p:sp>
    </p:spTree>
    <p:extLst>
      <p:ext uri="{BB962C8B-B14F-4D97-AF65-F5344CB8AC3E}">
        <p14:creationId xmlns:p14="http://schemas.microsoft.com/office/powerpoint/2010/main" val="1864114375"/>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p:cTn id="25" dur="500" fill="hold"/>
                                        <p:tgtEl>
                                          <p:spTgt spid="7"/>
                                        </p:tgtEl>
                                        <p:attrNameLst>
                                          <p:attrName>ppt_w</p:attrName>
                                        </p:attrNameLst>
                                      </p:cBhvr>
                                      <p:tavLst>
                                        <p:tav tm="0">
                                          <p:val>
                                            <p:fltVal val="0"/>
                                          </p:val>
                                        </p:tav>
                                        <p:tav tm="100000">
                                          <p:val>
                                            <p:strVal val="#ppt_w"/>
                                          </p:val>
                                        </p:tav>
                                      </p:tavLst>
                                    </p:anim>
                                    <p:anim calcmode="lin" valueType="num">
                                      <p:cBhvr>
                                        <p:cTn id="26" dur="500" fill="hold"/>
                                        <p:tgtEl>
                                          <p:spTgt spid="7"/>
                                        </p:tgtEl>
                                        <p:attrNameLst>
                                          <p:attrName>ppt_h</p:attrName>
                                        </p:attrNameLst>
                                      </p:cBhvr>
                                      <p:tavLst>
                                        <p:tav tm="0">
                                          <p:val>
                                            <p:fltVal val="0"/>
                                          </p:val>
                                        </p:tav>
                                        <p:tav tm="100000">
                                          <p:val>
                                            <p:strVal val="#ppt_h"/>
                                          </p:val>
                                        </p:tav>
                                      </p:tavLst>
                                    </p:anim>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5122"/>
                                        </p:tgtEl>
                                        <p:attrNameLst>
                                          <p:attrName>style.visibility</p:attrName>
                                        </p:attrNameLst>
                                      </p:cBhvr>
                                      <p:to>
                                        <p:strVal val="visible"/>
                                      </p:to>
                                    </p:set>
                                    <p:anim calcmode="lin" valueType="num">
                                      <p:cBhvr additive="base">
                                        <p:cTn id="32" dur="500" fill="hold"/>
                                        <p:tgtEl>
                                          <p:spTgt spid="5122"/>
                                        </p:tgtEl>
                                        <p:attrNameLst>
                                          <p:attrName>ppt_x</p:attrName>
                                        </p:attrNameLst>
                                      </p:cBhvr>
                                      <p:tavLst>
                                        <p:tav tm="0">
                                          <p:val>
                                            <p:strVal val="#ppt_x"/>
                                          </p:val>
                                        </p:tav>
                                        <p:tav tm="100000">
                                          <p:val>
                                            <p:strVal val="#ppt_x"/>
                                          </p:val>
                                        </p:tav>
                                      </p:tavLst>
                                    </p:anim>
                                    <p:anim calcmode="lin" valueType="num">
                                      <p:cBhvr additive="base">
                                        <p:cTn id="33" dur="500" fill="hold"/>
                                        <p:tgtEl>
                                          <p:spTgt spid="5122"/>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5123"/>
                                        </p:tgtEl>
                                        <p:attrNameLst>
                                          <p:attrName>style.visibility</p:attrName>
                                        </p:attrNameLst>
                                      </p:cBhvr>
                                      <p:to>
                                        <p:strVal val="visible"/>
                                      </p:to>
                                    </p:set>
                                    <p:anim calcmode="lin" valueType="num">
                                      <p:cBhvr additive="base">
                                        <p:cTn id="38" dur="500" fill="hold"/>
                                        <p:tgtEl>
                                          <p:spTgt spid="5123"/>
                                        </p:tgtEl>
                                        <p:attrNameLst>
                                          <p:attrName>ppt_x</p:attrName>
                                        </p:attrNameLst>
                                      </p:cBhvr>
                                      <p:tavLst>
                                        <p:tav tm="0">
                                          <p:val>
                                            <p:strVal val="#ppt_x"/>
                                          </p:val>
                                        </p:tav>
                                        <p:tav tm="100000">
                                          <p:val>
                                            <p:strVal val="#ppt_x"/>
                                          </p:val>
                                        </p:tav>
                                      </p:tavLst>
                                    </p:anim>
                                    <p:anim calcmode="lin" valueType="num">
                                      <p:cBhvr additive="base">
                                        <p:cTn id="39" dur="500" fill="hold"/>
                                        <p:tgtEl>
                                          <p:spTgt spid="51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C:\Users\fa\Desktop\thWSCF1BHZ.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3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txBox="1">
            <a:spLocks/>
          </p:cNvSpPr>
          <p:nvPr/>
        </p:nvSpPr>
        <p:spPr>
          <a:xfrm>
            <a:off x="76200" y="228600"/>
            <a:ext cx="8846127" cy="63246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rtl="1"/>
            <a:endParaRPr lang="fa-IR" sz="2800" dirty="0">
              <a:cs typeface="B Badr" panose="00000400000000000000" pitchFamily="2" charset="-78"/>
            </a:endParaRPr>
          </a:p>
          <a:p>
            <a:pPr marL="457200" indent="-457200" algn="r" rtl="1">
              <a:buFont typeface="Wingdings" panose="05000000000000000000" pitchFamily="2" charset="2"/>
              <a:buChar char="ü"/>
            </a:pPr>
            <a:r>
              <a:rPr lang="fa-IR" sz="2800" dirty="0" smtClean="0">
                <a:cs typeface="B Badr" panose="00000400000000000000" pitchFamily="2" charset="-78"/>
              </a:rPr>
              <a:t>آمریکا،انگلیس و فرانسه در فهرست بالاترین تجاوز به زنان!</a:t>
            </a:r>
          </a:p>
          <a:p>
            <a:pPr marL="457200" indent="-457200" algn="r" rtl="1">
              <a:buFont typeface="Wingdings" panose="05000000000000000000" pitchFamily="2" charset="2"/>
              <a:buChar char="ü"/>
            </a:pPr>
            <a:r>
              <a:rPr lang="fa-IR" sz="2800" dirty="0" smtClean="0">
                <a:cs typeface="B Badr" panose="00000400000000000000" pitchFamily="2" charset="-78"/>
              </a:rPr>
              <a:t>بیشتر تجاوزها به پلیس گزارش داده نمی شود.</a:t>
            </a:r>
          </a:p>
          <a:p>
            <a:pPr marL="457200" indent="-457200" algn="r" rtl="1">
              <a:buFont typeface="Wingdings" panose="05000000000000000000" pitchFamily="2" charset="2"/>
              <a:buChar char="ü"/>
            </a:pPr>
            <a:r>
              <a:rPr lang="fa-IR" sz="2800" dirty="0" smtClean="0">
                <a:cs typeface="B Badr" panose="00000400000000000000" pitchFamily="2" charset="-78"/>
              </a:rPr>
              <a:t>1 نفر  در هر </a:t>
            </a:r>
            <a:r>
              <a:rPr lang="fa-IR" sz="2800" dirty="0">
                <a:cs typeface="B Badr" panose="00000400000000000000" pitchFamily="2" charset="-78"/>
              </a:rPr>
              <a:t>6 زن در ایالات متحده و 1 </a:t>
            </a:r>
            <a:r>
              <a:rPr lang="fa-IR" sz="2800" dirty="0" smtClean="0">
                <a:cs typeface="B Badr" panose="00000400000000000000" pitchFamily="2" charset="-78"/>
              </a:rPr>
              <a:t>نفر در هر </a:t>
            </a:r>
            <a:r>
              <a:rPr lang="fa-IR" sz="2800" dirty="0">
                <a:cs typeface="B Badr" panose="00000400000000000000" pitchFamily="2" charset="-78"/>
              </a:rPr>
              <a:t>33 مرد در ایالات متحده، تجاوز یا تلاش برای تجاوز جنسی را در طول زندگی خود تجربه کرده اند</a:t>
            </a:r>
            <a:r>
              <a:rPr lang="fa-IR" sz="2800" dirty="0" smtClean="0">
                <a:cs typeface="B Badr" panose="00000400000000000000" pitchFamily="2" charset="-78"/>
              </a:rPr>
              <a:t>.</a:t>
            </a:r>
          </a:p>
          <a:p>
            <a:pPr marL="457200" indent="-457200" algn="r" rtl="1">
              <a:buFont typeface="Wingdings" panose="05000000000000000000" pitchFamily="2" charset="2"/>
              <a:buChar char="ü"/>
            </a:pPr>
            <a:r>
              <a:rPr lang="fa-IR" sz="2800" dirty="0">
                <a:solidFill>
                  <a:srgbClr val="FF0000"/>
                </a:solidFill>
                <a:cs typeface="B Titr" panose="00000700000000000000" pitchFamily="2" charset="-78"/>
              </a:rPr>
              <a:t>  بیش از یک چهارم زنان </a:t>
            </a:r>
            <a:r>
              <a:rPr lang="fa-IR" sz="2800" dirty="0" smtClean="0">
                <a:solidFill>
                  <a:srgbClr val="FF0000"/>
                </a:solidFill>
                <a:cs typeface="B Titr" panose="00000700000000000000" pitchFamily="2" charset="-78"/>
              </a:rPr>
              <a:t>تحصیلکرده و دانشگاهی اظهار کرده اند که  بعد از </a:t>
            </a:r>
            <a:r>
              <a:rPr lang="fa-IR" sz="2800" dirty="0">
                <a:solidFill>
                  <a:srgbClr val="FF0000"/>
                </a:solidFill>
                <a:cs typeface="B Titr" panose="00000700000000000000" pitchFamily="2" charset="-78"/>
              </a:rPr>
              <a:t>سن 14 سالگی </a:t>
            </a:r>
            <a:r>
              <a:rPr lang="fa-IR" sz="2800" dirty="0" smtClean="0">
                <a:solidFill>
                  <a:srgbClr val="FF0000"/>
                </a:solidFill>
                <a:cs typeface="B Titr" panose="00000700000000000000" pitchFamily="2" charset="-78"/>
              </a:rPr>
              <a:t>به آنها تجاوز شده است.</a:t>
            </a:r>
          </a:p>
          <a:p>
            <a:pPr marL="457200" indent="-457200" algn="r" rtl="1">
              <a:buFont typeface="Wingdings" panose="05000000000000000000" pitchFamily="2" charset="2"/>
              <a:buChar char="ü"/>
            </a:pPr>
            <a:endParaRPr lang="fa-IR" sz="2800" dirty="0" smtClean="0">
              <a:cs typeface="B Badr" panose="00000400000000000000" pitchFamily="2" charset="-78"/>
            </a:endParaRPr>
          </a:p>
          <a:p>
            <a:pPr marL="457200" indent="-457200" algn="r" rtl="1">
              <a:buFont typeface="Wingdings" panose="05000000000000000000" pitchFamily="2" charset="2"/>
              <a:buChar char="ü"/>
            </a:pPr>
            <a:endParaRPr lang="fa-IR" sz="2800" dirty="0">
              <a:cs typeface="B Badr" panose="00000400000000000000" pitchFamily="2" charset="-78"/>
            </a:endParaRPr>
          </a:p>
          <a:p>
            <a:pPr algn="r" rtl="1"/>
            <a:r>
              <a:rPr lang="en-US" sz="2800" dirty="0">
                <a:cs typeface="B Badr" panose="00000400000000000000" pitchFamily="2" charset="-78"/>
                <a:hlinkClick r:id="rId3"/>
              </a:rPr>
              <a:t>https://</a:t>
            </a:r>
            <a:r>
              <a:rPr lang="en-US" sz="2800" dirty="0" smtClean="0">
                <a:cs typeface="B Badr" panose="00000400000000000000" pitchFamily="2" charset="-78"/>
                <a:hlinkClick r:id="rId3"/>
              </a:rPr>
              <a:t>plink.ir/bJv9W</a:t>
            </a:r>
            <a:endParaRPr lang="fa-IR" sz="2800" dirty="0" smtClean="0">
              <a:cs typeface="B Badr" panose="00000400000000000000" pitchFamily="2" charset="-78"/>
            </a:endParaRPr>
          </a:p>
          <a:p>
            <a:pPr algn="r" rtl="1"/>
            <a:r>
              <a:rPr lang="fa-IR" sz="2800" dirty="0" smtClean="0">
                <a:cs typeface="B Badr" panose="00000400000000000000" pitchFamily="2" charset="-78"/>
              </a:rPr>
              <a:t>(رنکینگ تجاوز)</a:t>
            </a:r>
          </a:p>
          <a:p>
            <a:pPr algn="r" rtl="1"/>
            <a:endParaRPr lang="fa-IR" sz="2800" dirty="0" smtClean="0">
              <a:cs typeface="B Badr" panose="00000400000000000000" pitchFamily="2" charset="-78"/>
            </a:endParaRPr>
          </a:p>
          <a:p>
            <a:pPr algn="r" rtl="1"/>
            <a:endParaRPr lang="fa-IR" sz="2800" dirty="0">
              <a:cs typeface="B Badr" panose="00000400000000000000" pitchFamily="2" charset="-78"/>
            </a:endParaRPr>
          </a:p>
          <a:p>
            <a:pPr algn="r" rtl="1"/>
            <a:r>
              <a:rPr lang="en-US" sz="2800" dirty="0">
                <a:cs typeface="B Badr" panose="00000400000000000000" pitchFamily="2" charset="-78"/>
                <a:hlinkClick r:id="rId4"/>
              </a:rPr>
              <a:t>https://</a:t>
            </a:r>
            <a:r>
              <a:rPr lang="en-US" sz="2800" dirty="0" smtClean="0">
                <a:cs typeface="B Badr" panose="00000400000000000000" pitchFamily="2" charset="-78"/>
                <a:hlinkClick r:id="rId4"/>
              </a:rPr>
              <a:t>plink.ir/OW396</a:t>
            </a:r>
            <a:r>
              <a:rPr lang="fa-IR" sz="2800" dirty="0">
                <a:cs typeface="B Badr" panose="00000400000000000000" pitchFamily="2" charset="-78"/>
              </a:rPr>
              <a:t> </a:t>
            </a:r>
            <a:r>
              <a:rPr lang="fa-IR" sz="2800" dirty="0" smtClean="0">
                <a:cs typeface="B Badr" panose="00000400000000000000" pitchFamily="2" charset="-78"/>
              </a:rPr>
              <a:t>(توضیحات) </a:t>
            </a:r>
          </a:p>
          <a:p>
            <a:pPr algn="r" rtl="1"/>
            <a:endParaRPr lang="fa-IR" sz="2800" dirty="0" smtClean="0">
              <a:cs typeface="B Badr" panose="00000400000000000000" pitchFamily="2" charset="-78"/>
            </a:endParaRPr>
          </a:p>
        </p:txBody>
      </p:sp>
      <p:pic>
        <p:nvPicPr>
          <p:cNvPr id="614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43199" y="5257800"/>
            <a:ext cx="1419225" cy="1419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62424" y="3581400"/>
            <a:ext cx="1419225" cy="1419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5479251"/>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590800"/>
            <a:ext cx="8915400" cy="1371600"/>
          </a:xfrm>
        </p:spPr>
        <p:style>
          <a:lnRef idx="1">
            <a:schemeClr val="accent3"/>
          </a:lnRef>
          <a:fillRef idx="3">
            <a:schemeClr val="accent3"/>
          </a:fillRef>
          <a:effectRef idx="2">
            <a:schemeClr val="accent3"/>
          </a:effectRef>
          <a:fontRef idx="minor">
            <a:schemeClr val="lt1"/>
          </a:fontRef>
        </p:style>
        <p:txBody>
          <a:bodyPr>
            <a:normAutofit fontScale="90000"/>
          </a:bodyPr>
          <a:lstStyle/>
          <a:p>
            <a:pPr rtl="1"/>
            <a:r>
              <a:rPr lang="fa-IR" sz="5400" b="1" dirty="0" smtClean="0">
                <a:ln w="1905"/>
                <a:solidFill>
                  <a:srgbClr val="FF0000"/>
                </a:solidFill>
                <a:effectLst>
                  <a:innerShdw blurRad="69850" dist="43180" dir="5400000">
                    <a:srgbClr val="000000">
                      <a:alpha val="65000"/>
                    </a:srgbClr>
                  </a:innerShdw>
                </a:effectLst>
                <a:cs typeface="B Homa" panose="00000400000000000000" pitchFamily="2" charset="-78"/>
              </a:rPr>
              <a:t/>
            </a:r>
            <a:br>
              <a:rPr lang="fa-IR" sz="5400" b="1" dirty="0" smtClean="0">
                <a:ln w="1905"/>
                <a:solidFill>
                  <a:srgbClr val="FF0000"/>
                </a:solidFill>
                <a:effectLst>
                  <a:innerShdw blurRad="69850" dist="43180" dir="5400000">
                    <a:srgbClr val="000000">
                      <a:alpha val="65000"/>
                    </a:srgbClr>
                  </a:innerShdw>
                </a:effectLst>
                <a:cs typeface="B Homa" panose="00000400000000000000" pitchFamily="2" charset="-78"/>
              </a:rPr>
            </a:br>
            <a:r>
              <a:rPr lang="fa-IR" sz="5400" b="1" dirty="0">
                <a:ln w="1905"/>
                <a:solidFill>
                  <a:srgbClr val="FF0000"/>
                </a:solidFill>
                <a:effectLst>
                  <a:innerShdw blurRad="69850" dist="43180" dir="5400000">
                    <a:srgbClr val="000000">
                      <a:alpha val="65000"/>
                    </a:srgbClr>
                  </a:innerShdw>
                </a:effectLst>
                <a:cs typeface="B Homa" panose="00000400000000000000" pitchFamily="2" charset="-78"/>
              </a:rPr>
              <a:t/>
            </a:r>
            <a:br>
              <a:rPr lang="fa-IR" sz="5400" b="1" dirty="0">
                <a:ln w="1905"/>
                <a:solidFill>
                  <a:srgbClr val="FF0000"/>
                </a:solidFill>
                <a:effectLst>
                  <a:innerShdw blurRad="69850" dist="43180" dir="5400000">
                    <a:srgbClr val="000000">
                      <a:alpha val="65000"/>
                    </a:srgbClr>
                  </a:innerShdw>
                </a:effectLst>
                <a:cs typeface="B Homa" panose="00000400000000000000" pitchFamily="2" charset="-78"/>
              </a:rPr>
            </a:br>
            <a:r>
              <a:rPr lang="fa-IR" sz="5400" b="1" dirty="0" smtClean="0">
                <a:ln w="1905"/>
                <a:solidFill>
                  <a:srgbClr val="FF0000"/>
                </a:solidFill>
                <a:effectLst>
                  <a:innerShdw blurRad="69850" dist="43180" dir="5400000">
                    <a:srgbClr val="000000">
                      <a:alpha val="65000"/>
                    </a:srgbClr>
                  </a:innerShdw>
                </a:effectLst>
                <a:cs typeface="B Homa" panose="00000400000000000000" pitchFamily="2" charset="-78"/>
              </a:rPr>
              <a:t>روایت افول موریانه وار امریکا</a:t>
            </a:r>
            <a:r>
              <a:rPr lang="fa-IR" sz="5400" dirty="0" smtClean="0">
                <a:solidFill>
                  <a:srgbClr val="FF0000"/>
                </a:solidFill>
                <a:cs typeface="B Homa" panose="00000400000000000000" pitchFamily="2" charset="-78"/>
              </a:rPr>
              <a:t/>
            </a:r>
            <a:br>
              <a:rPr lang="fa-IR" sz="5400" dirty="0" smtClean="0">
                <a:solidFill>
                  <a:srgbClr val="FF0000"/>
                </a:solidFill>
                <a:cs typeface="B Homa" panose="00000400000000000000" pitchFamily="2" charset="-78"/>
              </a:rPr>
            </a:br>
            <a:r>
              <a:rPr lang="fa-IR" sz="4900" b="1" dirty="0" smtClean="0">
                <a:ln w="10541" cmpd="sng">
                  <a:solidFill>
                    <a:schemeClr val="accent1">
                      <a:shade val="88000"/>
                      <a:satMod val="110000"/>
                    </a:schemeClr>
                  </a:solidFill>
                  <a:prstDash val="solid"/>
                </a:ln>
                <a:solidFill>
                  <a:srgbClr val="FF0000"/>
                </a:solidFill>
                <a:cs typeface="B Titr" panose="00000700000000000000" pitchFamily="2" charset="-78"/>
              </a:rPr>
              <a:t>حوزه </a:t>
            </a:r>
            <a:br>
              <a:rPr lang="fa-IR" sz="4900" b="1" dirty="0" smtClean="0">
                <a:ln w="10541" cmpd="sng">
                  <a:solidFill>
                    <a:schemeClr val="accent1">
                      <a:shade val="88000"/>
                      <a:satMod val="110000"/>
                    </a:schemeClr>
                  </a:solidFill>
                  <a:prstDash val="solid"/>
                </a:ln>
                <a:solidFill>
                  <a:srgbClr val="FF0000"/>
                </a:solidFill>
                <a:cs typeface="B Titr" panose="00000700000000000000" pitchFamily="2" charset="-78"/>
              </a:rPr>
            </a:br>
            <a:r>
              <a:rPr lang="fa-IR" sz="12800" b="1" dirty="0" smtClean="0">
                <a:ln w="10541" cmpd="sng">
                  <a:solidFill>
                    <a:schemeClr val="accent1">
                      <a:shade val="88000"/>
                      <a:satMod val="110000"/>
                    </a:schemeClr>
                  </a:solidFill>
                  <a:prstDash val="solid"/>
                </a:ln>
                <a:solidFill>
                  <a:srgbClr val="FF0000"/>
                </a:solidFill>
                <a:cs typeface="B Titr" panose="00000700000000000000" pitchFamily="2" charset="-78"/>
              </a:rPr>
              <a:t>اجتماعی</a:t>
            </a:r>
            <a:r>
              <a:rPr lang="fa-IR" sz="12800" dirty="0" smtClean="0">
                <a:solidFill>
                  <a:srgbClr val="FF0000"/>
                </a:solidFill>
                <a:cs typeface="B Homa" panose="00000400000000000000" pitchFamily="2" charset="-78"/>
              </a:rPr>
              <a:t> </a:t>
            </a:r>
            <a:r>
              <a:rPr lang="fa-IR" sz="4900" dirty="0" smtClean="0">
                <a:solidFill>
                  <a:srgbClr val="FF0000"/>
                </a:solidFill>
                <a:cs typeface="B Homa" panose="00000400000000000000" pitchFamily="2" charset="-78"/>
              </a:rPr>
              <a:t/>
            </a:r>
            <a:br>
              <a:rPr lang="fa-IR" sz="4900" dirty="0" smtClean="0">
                <a:solidFill>
                  <a:srgbClr val="FF0000"/>
                </a:solidFill>
                <a:cs typeface="B Homa" panose="00000400000000000000" pitchFamily="2" charset="-78"/>
              </a:rPr>
            </a:br>
            <a:r>
              <a:rPr lang="fa-IR" sz="4900" dirty="0" smtClean="0">
                <a:solidFill>
                  <a:srgbClr val="FF0000"/>
                </a:solidFill>
                <a:cs typeface="B Homa" panose="00000400000000000000" pitchFamily="2" charset="-78"/>
              </a:rPr>
              <a:t>براساس آمارهای بین المللی</a:t>
            </a:r>
            <a:endParaRPr lang="en-US" sz="5400" dirty="0">
              <a:solidFill>
                <a:srgbClr val="FF0000"/>
              </a:solidFill>
              <a:cs typeface="B Homa" panose="00000400000000000000" pitchFamily="2" charset="-78"/>
            </a:endParaRPr>
          </a:p>
        </p:txBody>
      </p:sp>
      <p:sp>
        <p:nvSpPr>
          <p:cNvPr id="3" name="Content Placeholder 2"/>
          <p:cNvSpPr>
            <a:spLocks noGrp="1"/>
          </p:cNvSpPr>
          <p:nvPr>
            <p:ph idx="1"/>
          </p:nvPr>
        </p:nvSpPr>
        <p:spPr>
          <a:xfrm>
            <a:off x="-339436" y="-528754"/>
            <a:ext cx="9483436" cy="838200"/>
          </a:xfrm>
        </p:spPr>
        <p:txBody>
          <a:bodyPr>
            <a:no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marL="0" indent="0" algn="ctr">
              <a:buNone/>
            </a:pPr>
            <a:r>
              <a:rPr lang="fa-IR" sz="4000" cap="all" dirty="0" smtClean="0">
                <a:ln w="0"/>
                <a:solidFill>
                  <a:schemeClr val="tx1">
                    <a:lumMod val="95000"/>
                    <a:lumOff val="5000"/>
                  </a:schemeClr>
                </a:solidFill>
                <a:effectLst>
                  <a:reflection blurRad="12700" stA="50000" endPos="50000" dist="5000" dir="5400000" sy="-100000" rotWithShape="0"/>
                </a:effectLst>
                <a:cs typeface="B Titr" panose="00000700000000000000" pitchFamily="2" charset="-78"/>
              </a:rPr>
              <a:t>      </a:t>
            </a:r>
            <a:r>
              <a:rPr lang="fa-IR" sz="4400" cap="all" dirty="0" smtClean="0">
                <a:ln w="0"/>
                <a:solidFill>
                  <a:schemeClr val="tx1">
                    <a:lumMod val="95000"/>
                    <a:lumOff val="5000"/>
                  </a:schemeClr>
                </a:solidFill>
                <a:effectLst>
                  <a:reflection blurRad="12700" stA="50000" endPos="50000" dist="5000" dir="5400000" sy="-100000" rotWithShape="0"/>
                </a:effectLst>
                <a:cs typeface="B Titr" panose="00000700000000000000" pitchFamily="2" charset="-78"/>
              </a:rPr>
              <a:t>  </a:t>
            </a:r>
          </a:p>
          <a:p>
            <a:pPr marL="0" indent="0" algn="ctr">
              <a:buNone/>
            </a:pPr>
            <a:r>
              <a:rPr lang="fa-IR" sz="4400" cap="all" dirty="0" smtClean="0">
                <a:ln w="0"/>
                <a:solidFill>
                  <a:schemeClr val="tx1">
                    <a:lumMod val="95000"/>
                    <a:lumOff val="5000"/>
                  </a:schemeClr>
                </a:solidFill>
                <a:effectLst>
                  <a:reflection blurRad="12700" stA="50000" endPos="50000" dist="5000" dir="5400000" sy="-100000" rotWithShape="0"/>
                </a:effectLst>
                <a:cs typeface="B Titr" panose="00000700000000000000" pitchFamily="2" charset="-78"/>
              </a:rPr>
              <a:t> آمریکا منفی 20</a:t>
            </a:r>
            <a:endParaRPr lang="en-US" sz="4400" cap="all" dirty="0">
              <a:ln w="0"/>
              <a:solidFill>
                <a:schemeClr val="tx1">
                  <a:lumMod val="95000"/>
                  <a:lumOff val="5000"/>
                </a:schemeClr>
              </a:solidFill>
              <a:effectLst>
                <a:reflection blurRad="12700" stA="50000" endPos="50000" dist="5000" dir="5400000" sy="-100000" rotWithShape="0"/>
              </a:effectLst>
              <a:cs typeface="B Titr" panose="00000700000000000000" pitchFamily="2" charset="-78"/>
            </a:endParaRPr>
          </a:p>
        </p:txBody>
      </p:sp>
      <p:sp>
        <p:nvSpPr>
          <p:cNvPr id="4" name="Title 1"/>
          <p:cNvSpPr txBox="1">
            <a:spLocks/>
          </p:cNvSpPr>
          <p:nvPr/>
        </p:nvSpPr>
        <p:spPr>
          <a:xfrm>
            <a:off x="3429000" y="152400"/>
            <a:ext cx="2057400" cy="3810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1800" dirty="0">
              <a:cs typeface="B Homa" panose="00000400000000000000" pitchFamily="2" charset="-78"/>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81295" y="5857566"/>
            <a:ext cx="1029009" cy="880444"/>
          </a:xfrm>
          <a:prstGeom prst="rect">
            <a:avLst/>
          </a:prstGeom>
        </p:spPr>
      </p:pic>
    </p:spTree>
    <p:extLst>
      <p:ext uri="{BB962C8B-B14F-4D97-AF65-F5344CB8AC3E}">
        <p14:creationId xmlns:p14="http://schemas.microsoft.com/office/powerpoint/2010/main" val="1701379199"/>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80">
                                          <p:stCondLst>
                                            <p:cond delay="0"/>
                                          </p:stCondLst>
                                        </p:cTn>
                                        <p:tgtEl>
                                          <p:spTgt spid="3">
                                            <p:txEl>
                                              <p:pRg st="0" end="0"/>
                                            </p:txEl>
                                          </p:spTgt>
                                        </p:tgtEl>
                                      </p:cBhvr>
                                    </p:animEffect>
                                    <p:anim calcmode="lin" valueType="num">
                                      <p:cBhvr>
                                        <p:cTn id="8"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xEl>
                                              <p:pRg st="0" end="0"/>
                                            </p:txEl>
                                          </p:spTgt>
                                        </p:tgtEl>
                                      </p:cBhvr>
                                      <p:to x="100000" y="60000"/>
                                    </p:animScale>
                                    <p:animScale>
                                      <p:cBhvr>
                                        <p:cTn id="14" dur="166" decel="50000">
                                          <p:stCondLst>
                                            <p:cond delay="676"/>
                                          </p:stCondLst>
                                        </p:cTn>
                                        <p:tgtEl>
                                          <p:spTgt spid="3">
                                            <p:txEl>
                                              <p:pRg st="0" end="0"/>
                                            </p:txEl>
                                          </p:spTgt>
                                        </p:tgtEl>
                                      </p:cBhvr>
                                      <p:to x="100000" y="100000"/>
                                    </p:animScale>
                                    <p:animScale>
                                      <p:cBhvr>
                                        <p:cTn id="15" dur="26">
                                          <p:stCondLst>
                                            <p:cond delay="1312"/>
                                          </p:stCondLst>
                                        </p:cTn>
                                        <p:tgtEl>
                                          <p:spTgt spid="3">
                                            <p:txEl>
                                              <p:pRg st="0" end="0"/>
                                            </p:txEl>
                                          </p:spTgt>
                                        </p:tgtEl>
                                      </p:cBhvr>
                                      <p:to x="100000" y="80000"/>
                                    </p:animScale>
                                    <p:animScale>
                                      <p:cBhvr>
                                        <p:cTn id="16" dur="166" decel="50000">
                                          <p:stCondLst>
                                            <p:cond delay="1338"/>
                                          </p:stCondLst>
                                        </p:cTn>
                                        <p:tgtEl>
                                          <p:spTgt spid="3">
                                            <p:txEl>
                                              <p:pRg st="0" end="0"/>
                                            </p:txEl>
                                          </p:spTgt>
                                        </p:tgtEl>
                                      </p:cBhvr>
                                      <p:to x="100000" y="100000"/>
                                    </p:animScale>
                                    <p:animScale>
                                      <p:cBhvr>
                                        <p:cTn id="17" dur="26">
                                          <p:stCondLst>
                                            <p:cond delay="1642"/>
                                          </p:stCondLst>
                                        </p:cTn>
                                        <p:tgtEl>
                                          <p:spTgt spid="3">
                                            <p:txEl>
                                              <p:pRg st="0" end="0"/>
                                            </p:txEl>
                                          </p:spTgt>
                                        </p:tgtEl>
                                      </p:cBhvr>
                                      <p:to x="100000" y="90000"/>
                                    </p:animScale>
                                    <p:animScale>
                                      <p:cBhvr>
                                        <p:cTn id="18" dur="166" decel="50000">
                                          <p:stCondLst>
                                            <p:cond delay="1668"/>
                                          </p:stCondLst>
                                        </p:cTn>
                                        <p:tgtEl>
                                          <p:spTgt spid="3">
                                            <p:txEl>
                                              <p:pRg st="0" end="0"/>
                                            </p:txEl>
                                          </p:spTgt>
                                        </p:tgtEl>
                                      </p:cBhvr>
                                      <p:to x="100000" y="100000"/>
                                    </p:animScale>
                                    <p:animScale>
                                      <p:cBhvr>
                                        <p:cTn id="19" dur="26">
                                          <p:stCondLst>
                                            <p:cond delay="1808"/>
                                          </p:stCondLst>
                                        </p:cTn>
                                        <p:tgtEl>
                                          <p:spTgt spid="3">
                                            <p:txEl>
                                              <p:pRg st="0" end="0"/>
                                            </p:txEl>
                                          </p:spTgt>
                                        </p:tgtEl>
                                      </p:cBhvr>
                                      <p:to x="100000" y="95000"/>
                                    </p:animScale>
                                    <p:animScale>
                                      <p:cBhvr>
                                        <p:cTn id="20" dur="166" decel="50000">
                                          <p:stCondLst>
                                            <p:cond delay="1834"/>
                                          </p:stCondLst>
                                        </p:cTn>
                                        <p:tgtEl>
                                          <p:spTgt spid="3">
                                            <p:txEl>
                                              <p:pRg st="0" end="0"/>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wipe(down)">
                                      <p:cBhvr>
                                        <p:cTn id="25" dur="580">
                                          <p:stCondLst>
                                            <p:cond delay="0"/>
                                          </p:stCondLst>
                                        </p:cTn>
                                        <p:tgtEl>
                                          <p:spTgt spid="3">
                                            <p:txEl>
                                              <p:pRg st="1" end="1"/>
                                            </p:txEl>
                                          </p:spTgt>
                                        </p:tgtEl>
                                      </p:cBhvr>
                                    </p:animEffect>
                                    <p:anim calcmode="lin" valueType="num">
                                      <p:cBhvr>
                                        <p:cTn id="26" dur="1822" tmFilter="0,0; 0.14,0.36; 0.43,0.73; 0.71,0.91; 1.0,1.0">
                                          <p:stCondLst>
                                            <p:cond delay="0"/>
                                          </p:stCondLst>
                                        </p:cTn>
                                        <p:tgtEl>
                                          <p:spTgt spid="3">
                                            <p:txEl>
                                              <p:pRg st="1" end="1"/>
                                            </p:tx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3">
                                            <p:txEl>
                                              <p:pRg st="1" end="1"/>
                                            </p:tx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3">
                                            <p:txEl>
                                              <p:pRg st="1" end="1"/>
                                            </p:tx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3">
                                            <p:txEl>
                                              <p:pRg st="1" end="1"/>
                                            </p:tx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3">
                                            <p:txEl>
                                              <p:pRg st="1" end="1"/>
                                            </p:tx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3">
                                            <p:txEl>
                                              <p:pRg st="1" end="1"/>
                                            </p:txEl>
                                          </p:spTgt>
                                        </p:tgtEl>
                                      </p:cBhvr>
                                      <p:to x="100000" y="60000"/>
                                    </p:animScale>
                                    <p:animScale>
                                      <p:cBhvr>
                                        <p:cTn id="32" dur="166" decel="50000">
                                          <p:stCondLst>
                                            <p:cond delay="676"/>
                                          </p:stCondLst>
                                        </p:cTn>
                                        <p:tgtEl>
                                          <p:spTgt spid="3">
                                            <p:txEl>
                                              <p:pRg st="1" end="1"/>
                                            </p:txEl>
                                          </p:spTgt>
                                        </p:tgtEl>
                                      </p:cBhvr>
                                      <p:to x="100000" y="100000"/>
                                    </p:animScale>
                                    <p:animScale>
                                      <p:cBhvr>
                                        <p:cTn id="33" dur="26">
                                          <p:stCondLst>
                                            <p:cond delay="1312"/>
                                          </p:stCondLst>
                                        </p:cTn>
                                        <p:tgtEl>
                                          <p:spTgt spid="3">
                                            <p:txEl>
                                              <p:pRg st="1" end="1"/>
                                            </p:txEl>
                                          </p:spTgt>
                                        </p:tgtEl>
                                      </p:cBhvr>
                                      <p:to x="100000" y="80000"/>
                                    </p:animScale>
                                    <p:animScale>
                                      <p:cBhvr>
                                        <p:cTn id="34" dur="166" decel="50000">
                                          <p:stCondLst>
                                            <p:cond delay="1338"/>
                                          </p:stCondLst>
                                        </p:cTn>
                                        <p:tgtEl>
                                          <p:spTgt spid="3">
                                            <p:txEl>
                                              <p:pRg st="1" end="1"/>
                                            </p:txEl>
                                          </p:spTgt>
                                        </p:tgtEl>
                                      </p:cBhvr>
                                      <p:to x="100000" y="100000"/>
                                    </p:animScale>
                                    <p:animScale>
                                      <p:cBhvr>
                                        <p:cTn id="35" dur="26">
                                          <p:stCondLst>
                                            <p:cond delay="1642"/>
                                          </p:stCondLst>
                                        </p:cTn>
                                        <p:tgtEl>
                                          <p:spTgt spid="3">
                                            <p:txEl>
                                              <p:pRg st="1" end="1"/>
                                            </p:txEl>
                                          </p:spTgt>
                                        </p:tgtEl>
                                      </p:cBhvr>
                                      <p:to x="100000" y="90000"/>
                                    </p:animScale>
                                    <p:animScale>
                                      <p:cBhvr>
                                        <p:cTn id="36" dur="166" decel="50000">
                                          <p:stCondLst>
                                            <p:cond delay="1668"/>
                                          </p:stCondLst>
                                        </p:cTn>
                                        <p:tgtEl>
                                          <p:spTgt spid="3">
                                            <p:txEl>
                                              <p:pRg st="1" end="1"/>
                                            </p:txEl>
                                          </p:spTgt>
                                        </p:tgtEl>
                                      </p:cBhvr>
                                      <p:to x="100000" y="100000"/>
                                    </p:animScale>
                                    <p:animScale>
                                      <p:cBhvr>
                                        <p:cTn id="37" dur="26">
                                          <p:stCondLst>
                                            <p:cond delay="1808"/>
                                          </p:stCondLst>
                                        </p:cTn>
                                        <p:tgtEl>
                                          <p:spTgt spid="3">
                                            <p:txEl>
                                              <p:pRg st="1" end="1"/>
                                            </p:txEl>
                                          </p:spTgt>
                                        </p:tgtEl>
                                      </p:cBhvr>
                                      <p:to x="100000" y="95000"/>
                                    </p:animScale>
                                    <p:animScale>
                                      <p:cBhvr>
                                        <p:cTn id="38" dur="166" decel="50000">
                                          <p:stCondLst>
                                            <p:cond delay="1834"/>
                                          </p:stCondLst>
                                        </p:cTn>
                                        <p:tgtEl>
                                          <p:spTgt spid="3">
                                            <p:txEl>
                                              <p:pRg st="1" end="1"/>
                                            </p:txEl>
                                          </p:spTgt>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grpId="0" nodeType="clickEffect">
                                  <p:stCondLst>
                                    <p:cond delay="0"/>
                                  </p:stCondLst>
                                  <p:childTnLst>
                                    <p:set>
                                      <p:cBhvr>
                                        <p:cTn id="42" dur="1" fill="hold">
                                          <p:stCondLst>
                                            <p:cond delay="0"/>
                                          </p:stCondLst>
                                        </p:cTn>
                                        <p:tgtEl>
                                          <p:spTgt spid="2"/>
                                        </p:tgtEl>
                                        <p:attrNameLst>
                                          <p:attrName>style.visibility</p:attrName>
                                        </p:attrNameLst>
                                      </p:cBhvr>
                                      <p:to>
                                        <p:strVal val="visible"/>
                                      </p:to>
                                    </p:set>
                                    <p:animEffect transition="in" filter="randombar(horizontal)">
                                      <p:cBhvr>
                                        <p:cTn id="4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397" y="-297"/>
            <a:ext cx="9144793" cy="6858594"/>
          </a:xfrm>
          <a:prstGeom prst="rect">
            <a:avLst/>
          </a:prstGeom>
        </p:spPr>
      </p:pic>
      <p:sp>
        <p:nvSpPr>
          <p:cNvPr id="2" name="Title 1"/>
          <p:cNvSpPr>
            <a:spLocks noGrp="1"/>
          </p:cNvSpPr>
          <p:nvPr>
            <p:ph type="title"/>
          </p:nvPr>
        </p:nvSpPr>
        <p:spPr>
          <a:xfrm>
            <a:off x="457200" y="274638"/>
            <a:ext cx="8229600" cy="868362"/>
          </a:xfrm>
        </p:spPr>
        <p:txBody>
          <a:bodyPr>
            <a:noAutofit/>
          </a:bodyPr>
          <a:lstStyle/>
          <a:p>
            <a:r>
              <a:rPr lang="en-US" sz="6000" dirty="0" smtClean="0">
                <a:latin typeface="Arial Black" panose="020B0A04020102020204" pitchFamily="34" charset="0"/>
              </a:rPr>
              <a:t>RAINN</a:t>
            </a:r>
            <a:endParaRPr lang="en-US" sz="6000" dirty="0">
              <a:latin typeface="Arial Black" panose="020B0A04020102020204" pitchFamily="34" charset="0"/>
            </a:endParaRPr>
          </a:p>
        </p:txBody>
      </p:sp>
      <p:sp>
        <p:nvSpPr>
          <p:cNvPr id="4" name="Content Placeholder 3"/>
          <p:cNvSpPr>
            <a:spLocks noGrp="1"/>
          </p:cNvSpPr>
          <p:nvPr>
            <p:ph idx="1"/>
          </p:nvPr>
        </p:nvSpPr>
        <p:spPr>
          <a:xfrm>
            <a:off x="457200" y="1447800"/>
            <a:ext cx="8382000" cy="5181600"/>
          </a:xfrm>
        </p:spPr>
        <p:style>
          <a:lnRef idx="1">
            <a:schemeClr val="accent6"/>
          </a:lnRef>
          <a:fillRef idx="2">
            <a:schemeClr val="accent6"/>
          </a:fillRef>
          <a:effectRef idx="1">
            <a:schemeClr val="accent6"/>
          </a:effectRef>
          <a:fontRef idx="minor">
            <a:schemeClr val="dk1"/>
          </a:fontRef>
        </p:style>
        <p:txBody>
          <a:bodyPr>
            <a:normAutofit lnSpcReduction="10000"/>
          </a:bodyPr>
          <a:lstStyle/>
          <a:p>
            <a:pPr marL="0" indent="0">
              <a:buNone/>
            </a:pPr>
            <a:endParaRPr lang="fa-IR" dirty="0" smtClean="0"/>
          </a:p>
          <a:p>
            <a:pPr marL="0" indent="0">
              <a:buNone/>
            </a:pPr>
            <a:r>
              <a:rPr lang="en-US" b="1" dirty="0" smtClean="0"/>
              <a:t>RAINN </a:t>
            </a:r>
            <a:r>
              <a:rPr lang="en-US" b="1" dirty="0"/>
              <a:t>: Rape, Abuse &amp; Incest National </a:t>
            </a:r>
            <a:r>
              <a:rPr lang="en-US" b="1" dirty="0" smtClean="0"/>
              <a:t>Network</a:t>
            </a:r>
          </a:p>
          <a:p>
            <a:pPr marL="0" indent="0" algn="r" rtl="1">
              <a:buNone/>
            </a:pPr>
            <a:r>
              <a:rPr lang="fa-IR" b="1" dirty="0" smtClean="0">
                <a:cs typeface="B Nazanin" panose="00000400000000000000" pitchFamily="2" charset="-78"/>
              </a:rPr>
              <a:t>شبکه </a:t>
            </a:r>
            <a:r>
              <a:rPr lang="fa-IR" b="1" dirty="0">
                <a:cs typeface="B Nazanin" panose="00000400000000000000" pitchFamily="2" charset="-78"/>
              </a:rPr>
              <a:t>ملی </a:t>
            </a:r>
            <a:r>
              <a:rPr lang="fa-IR" b="1" dirty="0" smtClean="0">
                <a:cs typeface="B Nazanin" panose="00000400000000000000" pitchFamily="2" charset="-78"/>
              </a:rPr>
              <a:t>تجاوزجنسی، </a:t>
            </a:r>
            <a:r>
              <a:rPr lang="fa-IR" b="1" dirty="0">
                <a:cs typeface="B Nazanin" panose="00000400000000000000" pitchFamily="2" charset="-78"/>
              </a:rPr>
              <a:t>سوء استفاده و آزار و </a:t>
            </a:r>
            <a:r>
              <a:rPr lang="fa-IR" b="1" dirty="0" smtClean="0">
                <a:cs typeface="B Nazanin" panose="00000400000000000000" pitchFamily="2" charset="-78"/>
              </a:rPr>
              <a:t>اذیت</a:t>
            </a:r>
            <a:endParaRPr lang="en-US" b="1" dirty="0" smtClean="0">
              <a:cs typeface="B Nazanin" panose="00000400000000000000" pitchFamily="2" charset="-78"/>
            </a:endParaRPr>
          </a:p>
          <a:p>
            <a:pPr marL="0" indent="0" algn="r" rtl="1">
              <a:buNone/>
            </a:pPr>
            <a:endParaRPr lang="en-US" b="1" dirty="0" smtClean="0">
              <a:cs typeface="B Nazanin" panose="00000400000000000000" pitchFamily="2" charset="-78"/>
            </a:endParaRPr>
          </a:p>
          <a:p>
            <a:pPr marL="0" indent="0" algn="r" rtl="1">
              <a:buNone/>
            </a:pPr>
            <a:r>
              <a:rPr lang="fa-IR" b="1" dirty="0" smtClean="0">
                <a:cs typeface="B Nazanin" panose="00000400000000000000" pitchFamily="2" charset="-78"/>
              </a:rPr>
              <a:t>بزرگترین سازمان</a:t>
            </a:r>
            <a:r>
              <a:rPr lang="en-US" b="1" dirty="0" smtClean="0">
                <a:cs typeface="B Nazanin" panose="00000400000000000000" pitchFamily="2" charset="-78"/>
              </a:rPr>
              <a:t> </a:t>
            </a:r>
            <a:r>
              <a:rPr lang="fa-IR" b="1" dirty="0" smtClean="0">
                <a:cs typeface="B Nazanin" panose="00000400000000000000" pitchFamily="2" charset="-78"/>
              </a:rPr>
              <a:t>ضد خشونت های جنسی در کشور امریکا </a:t>
            </a:r>
            <a:r>
              <a:rPr lang="fa-IR" b="1" dirty="0">
                <a:cs typeface="B Nazanin" panose="00000400000000000000" pitchFamily="2" charset="-78"/>
              </a:rPr>
              <a:t>است</a:t>
            </a:r>
            <a:r>
              <a:rPr lang="fa-IR" b="1" dirty="0" smtClean="0">
                <a:cs typeface="B Nazanin" panose="00000400000000000000" pitchFamily="2" charset="-78"/>
              </a:rPr>
              <a:t>.</a:t>
            </a:r>
          </a:p>
          <a:p>
            <a:pPr marL="0" indent="0" algn="r" rtl="1">
              <a:buNone/>
            </a:pPr>
            <a:r>
              <a:rPr lang="fa-IR" b="1" dirty="0" smtClean="0">
                <a:cs typeface="B Nazanin" panose="00000400000000000000" pitchFamily="2" charset="-78"/>
              </a:rPr>
              <a:t>این سازمان در سال </a:t>
            </a:r>
            <a:r>
              <a:rPr lang="fa-IR" b="1" dirty="0">
                <a:cs typeface="B Nazanin" panose="00000400000000000000" pitchFamily="2" charset="-78"/>
              </a:rPr>
              <a:t>1994 جهت </a:t>
            </a:r>
            <a:r>
              <a:rPr lang="fa-IR" b="1" dirty="0" smtClean="0">
                <a:cs typeface="B Nazanin" panose="00000400000000000000" pitchFamily="2" charset="-78"/>
              </a:rPr>
              <a:t>تنظیم </a:t>
            </a:r>
            <a:r>
              <a:rPr lang="fa-IR" b="1" dirty="0">
                <a:cs typeface="B Nazanin" panose="00000400000000000000" pitchFamily="2" charset="-78"/>
              </a:rPr>
              <a:t>برنامه هایی </a:t>
            </a:r>
            <a:r>
              <a:rPr lang="fa-IR" b="1" dirty="0" smtClean="0">
                <a:cs typeface="B Nazanin" panose="00000400000000000000" pitchFamily="2" charset="-78"/>
              </a:rPr>
              <a:t>برای </a:t>
            </a:r>
            <a:r>
              <a:rPr lang="fa-IR" b="1" dirty="0">
                <a:cs typeface="B Nazanin" panose="00000400000000000000" pitchFamily="2" charset="-78"/>
              </a:rPr>
              <a:t>جلوگیری از تجاوز جنسی، کمک به بازماندگان و اطمینان از اجرای </a:t>
            </a:r>
            <a:r>
              <a:rPr lang="fa-IR" b="1" dirty="0" smtClean="0">
                <a:cs typeface="B Nazanin" panose="00000400000000000000" pitchFamily="2" charset="-78"/>
              </a:rPr>
              <a:t>مجرمان توسط </a:t>
            </a:r>
            <a:r>
              <a:rPr lang="en-US" b="1" dirty="0">
                <a:cs typeface="B Nazanin" panose="00000400000000000000" pitchFamily="2" charset="-78"/>
              </a:rPr>
              <a:t>Scott </a:t>
            </a:r>
            <a:r>
              <a:rPr lang="en-US" b="1" dirty="0" smtClean="0">
                <a:cs typeface="B Nazanin" panose="00000400000000000000" pitchFamily="2" charset="-78"/>
              </a:rPr>
              <a:t>Berkowitz</a:t>
            </a:r>
            <a:r>
              <a:rPr lang="fa-IR" b="1" dirty="0" smtClean="0">
                <a:cs typeface="B Nazanin" panose="00000400000000000000" pitchFamily="2" charset="-78"/>
              </a:rPr>
              <a:t> در امریکا تاسیس شد.</a:t>
            </a:r>
            <a:endParaRPr lang="en-US" b="1" dirty="0">
              <a:cs typeface="B Nazanin" panose="00000400000000000000" pitchFamily="2" charset="-78"/>
            </a:endParaRPr>
          </a:p>
        </p:txBody>
      </p:sp>
      <p:pic>
        <p:nvPicPr>
          <p:cNvPr id="2355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09" y="0"/>
            <a:ext cx="1447800" cy="819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48918976"/>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anim calcmode="lin" valueType="num">
                                      <p:cBhvr>
                                        <p:cTn id="7" dur="1000" fill="hold"/>
                                        <p:tgtEl>
                                          <p:spTgt spid="4">
                                            <p:bg/>
                                          </p:spTgt>
                                        </p:tgtEl>
                                        <p:attrNameLst>
                                          <p:attrName>ppt_w</p:attrName>
                                        </p:attrNameLst>
                                      </p:cBhvr>
                                      <p:tavLst>
                                        <p:tav tm="0">
                                          <p:val>
                                            <p:fltVal val="0"/>
                                          </p:val>
                                        </p:tav>
                                        <p:tav tm="100000">
                                          <p:val>
                                            <p:strVal val="#ppt_w"/>
                                          </p:val>
                                        </p:tav>
                                      </p:tavLst>
                                    </p:anim>
                                    <p:anim calcmode="lin" valueType="num">
                                      <p:cBhvr>
                                        <p:cTn id="8" dur="1000" fill="hold"/>
                                        <p:tgtEl>
                                          <p:spTgt spid="4">
                                            <p:bg/>
                                          </p:spTgt>
                                        </p:tgtEl>
                                        <p:attrNameLst>
                                          <p:attrName>ppt_h</p:attrName>
                                        </p:attrNameLst>
                                      </p:cBhvr>
                                      <p:tavLst>
                                        <p:tav tm="0">
                                          <p:val>
                                            <p:fltVal val="0"/>
                                          </p:val>
                                        </p:tav>
                                        <p:tav tm="100000">
                                          <p:val>
                                            <p:strVal val="#ppt_h"/>
                                          </p:val>
                                        </p:tav>
                                      </p:tavLst>
                                    </p:anim>
                                    <p:anim calcmode="lin" valueType="num">
                                      <p:cBhvr>
                                        <p:cTn id="9" dur="1000" fill="hold"/>
                                        <p:tgtEl>
                                          <p:spTgt spid="4">
                                            <p:bg/>
                                          </p:spTgt>
                                        </p:tgtEl>
                                        <p:attrNameLst>
                                          <p:attrName>style.rotation</p:attrName>
                                        </p:attrNameLst>
                                      </p:cBhvr>
                                      <p:tavLst>
                                        <p:tav tm="0">
                                          <p:val>
                                            <p:fltVal val="90"/>
                                          </p:val>
                                        </p:tav>
                                        <p:tav tm="100000">
                                          <p:val>
                                            <p:fltVal val="0"/>
                                          </p:val>
                                        </p:tav>
                                      </p:tavLst>
                                    </p:anim>
                                    <p:animEffect transition="in" filter="fade">
                                      <p:cBhvr>
                                        <p:cTn id="10" dur="1000"/>
                                        <p:tgtEl>
                                          <p:spTgt spid="4">
                                            <p:bg/>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 calcmode="lin" valueType="num">
                                      <p:cBhvr>
                                        <p:cTn id="15" dur="1000" fill="hold"/>
                                        <p:tgtEl>
                                          <p:spTgt spid="4">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4">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4">
                                            <p:txEl>
                                              <p:pRg st="1" end="1"/>
                                            </p:txEl>
                                          </p:spTgt>
                                        </p:tgtEl>
                                        <p:attrNameLst>
                                          <p:attrName>style.rotation</p:attrName>
                                        </p:attrNameLst>
                                      </p:cBhvr>
                                      <p:tavLst>
                                        <p:tav tm="0">
                                          <p:val>
                                            <p:fltVal val="90"/>
                                          </p:val>
                                        </p:tav>
                                        <p:tav tm="100000">
                                          <p:val>
                                            <p:fltVal val="0"/>
                                          </p:val>
                                        </p:tav>
                                      </p:tavLst>
                                    </p:anim>
                                    <p:animEffect transition="in" filter="fade">
                                      <p:cBhvr>
                                        <p:cTn id="18" dur="1000"/>
                                        <p:tgtEl>
                                          <p:spTgt spid="4">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anim calcmode="lin" valueType="num">
                                      <p:cBhvr>
                                        <p:cTn id="23" dur="1000" fill="hold"/>
                                        <p:tgtEl>
                                          <p:spTgt spid="4">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4">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4">
                                            <p:txEl>
                                              <p:pRg st="2" end="2"/>
                                            </p:txEl>
                                          </p:spTgt>
                                        </p:tgtEl>
                                        <p:attrNameLst>
                                          <p:attrName>style.rotation</p:attrName>
                                        </p:attrNameLst>
                                      </p:cBhvr>
                                      <p:tavLst>
                                        <p:tav tm="0">
                                          <p:val>
                                            <p:fltVal val="90"/>
                                          </p:val>
                                        </p:tav>
                                        <p:tav tm="100000">
                                          <p:val>
                                            <p:fltVal val="0"/>
                                          </p:val>
                                        </p:tav>
                                      </p:tavLst>
                                    </p:anim>
                                    <p:animEffect transition="in" filter="fade">
                                      <p:cBhvr>
                                        <p:cTn id="26" dur="1000"/>
                                        <p:tgtEl>
                                          <p:spTgt spid="4">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 calcmode="lin" valueType="num">
                                      <p:cBhvr>
                                        <p:cTn id="31" dur="1000" fill="hold"/>
                                        <p:tgtEl>
                                          <p:spTgt spid="4">
                                            <p:txEl>
                                              <p:pRg st="4" end="4"/>
                                            </p:txEl>
                                          </p:spTgt>
                                        </p:tgtEl>
                                        <p:attrNameLst>
                                          <p:attrName>ppt_w</p:attrName>
                                        </p:attrNameLst>
                                      </p:cBhvr>
                                      <p:tavLst>
                                        <p:tav tm="0">
                                          <p:val>
                                            <p:fltVal val="0"/>
                                          </p:val>
                                        </p:tav>
                                        <p:tav tm="100000">
                                          <p:val>
                                            <p:strVal val="#ppt_w"/>
                                          </p:val>
                                        </p:tav>
                                      </p:tavLst>
                                    </p:anim>
                                    <p:anim calcmode="lin" valueType="num">
                                      <p:cBhvr>
                                        <p:cTn id="32" dur="1000" fill="hold"/>
                                        <p:tgtEl>
                                          <p:spTgt spid="4">
                                            <p:txEl>
                                              <p:pRg st="4" end="4"/>
                                            </p:txEl>
                                          </p:spTgt>
                                        </p:tgtEl>
                                        <p:attrNameLst>
                                          <p:attrName>ppt_h</p:attrName>
                                        </p:attrNameLst>
                                      </p:cBhvr>
                                      <p:tavLst>
                                        <p:tav tm="0">
                                          <p:val>
                                            <p:fltVal val="0"/>
                                          </p:val>
                                        </p:tav>
                                        <p:tav tm="100000">
                                          <p:val>
                                            <p:strVal val="#ppt_h"/>
                                          </p:val>
                                        </p:tav>
                                      </p:tavLst>
                                    </p:anim>
                                    <p:anim calcmode="lin" valueType="num">
                                      <p:cBhvr>
                                        <p:cTn id="33" dur="1000" fill="hold"/>
                                        <p:tgtEl>
                                          <p:spTgt spid="4">
                                            <p:txEl>
                                              <p:pRg st="4" end="4"/>
                                            </p:txEl>
                                          </p:spTgt>
                                        </p:tgtEl>
                                        <p:attrNameLst>
                                          <p:attrName>style.rotation</p:attrName>
                                        </p:attrNameLst>
                                      </p:cBhvr>
                                      <p:tavLst>
                                        <p:tav tm="0">
                                          <p:val>
                                            <p:fltVal val="90"/>
                                          </p:val>
                                        </p:tav>
                                        <p:tav tm="100000">
                                          <p:val>
                                            <p:fltVal val="0"/>
                                          </p:val>
                                        </p:tav>
                                      </p:tavLst>
                                    </p:anim>
                                    <p:animEffect transition="in" filter="fade">
                                      <p:cBhvr>
                                        <p:cTn id="34" dur="1000"/>
                                        <p:tgtEl>
                                          <p:spTgt spid="4">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grpId="0" nodeType="clickEffect">
                                  <p:stCondLst>
                                    <p:cond delay="0"/>
                                  </p:stCondLst>
                                  <p:childTnLst>
                                    <p:set>
                                      <p:cBhvr>
                                        <p:cTn id="38" dur="1" fill="hold">
                                          <p:stCondLst>
                                            <p:cond delay="0"/>
                                          </p:stCondLst>
                                        </p:cTn>
                                        <p:tgtEl>
                                          <p:spTgt spid="4">
                                            <p:txEl>
                                              <p:pRg st="5" end="5"/>
                                            </p:txEl>
                                          </p:spTgt>
                                        </p:tgtEl>
                                        <p:attrNameLst>
                                          <p:attrName>style.visibility</p:attrName>
                                        </p:attrNameLst>
                                      </p:cBhvr>
                                      <p:to>
                                        <p:strVal val="visible"/>
                                      </p:to>
                                    </p:set>
                                    <p:anim calcmode="lin" valueType="num">
                                      <p:cBhvr>
                                        <p:cTn id="39" dur="1000" fill="hold"/>
                                        <p:tgtEl>
                                          <p:spTgt spid="4">
                                            <p:txEl>
                                              <p:pRg st="5" end="5"/>
                                            </p:txEl>
                                          </p:spTgt>
                                        </p:tgtEl>
                                        <p:attrNameLst>
                                          <p:attrName>ppt_w</p:attrName>
                                        </p:attrNameLst>
                                      </p:cBhvr>
                                      <p:tavLst>
                                        <p:tav tm="0">
                                          <p:val>
                                            <p:fltVal val="0"/>
                                          </p:val>
                                        </p:tav>
                                        <p:tav tm="100000">
                                          <p:val>
                                            <p:strVal val="#ppt_w"/>
                                          </p:val>
                                        </p:tav>
                                      </p:tavLst>
                                    </p:anim>
                                    <p:anim calcmode="lin" valueType="num">
                                      <p:cBhvr>
                                        <p:cTn id="40" dur="1000" fill="hold"/>
                                        <p:tgtEl>
                                          <p:spTgt spid="4">
                                            <p:txEl>
                                              <p:pRg st="5" end="5"/>
                                            </p:txEl>
                                          </p:spTgt>
                                        </p:tgtEl>
                                        <p:attrNameLst>
                                          <p:attrName>ppt_h</p:attrName>
                                        </p:attrNameLst>
                                      </p:cBhvr>
                                      <p:tavLst>
                                        <p:tav tm="0">
                                          <p:val>
                                            <p:fltVal val="0"/>
                                          </p:val>
                                        </p:tav>
                                        <p:tav tm="100000">
                                          <p:val>
                                            <p:strVal val="#ppt_h"/>
                                          </p:val>
                                        </p:tav>
                                      </p:tavLst>
                                    </p:anim>
                                    <p:anim calcmode="lin" valueType="num">
                                      <p:cBhvr>
                                        <p:cTn id="41" dur="1000" fill="hold"/>
                                        <p:tgtEl>
                                          <p:spTgt spid="4">
                                            <p:txEl>
                                              <p:pRg st="5" end="5"/>
                                            </p:txEl>
                                          </p:spTgt>
                                        </p:tgtEl>
                                        <p:attrNameLst>
                                          <p:attrName>style.rotation</p:attrName>
                                        </p:attrNameLst>
                                      </p:cBhvr>
                                      <p:tavLst>
                                        <p:tav tm="0">
                                          <p:val>
                                            <p:fltVal val="90"/>
                                          </p:val>
                                        </p:tav>
                                        <p:tav tm="100000">
                                          <p:val>
                                            <p:fltVal val="0"/>
                                          </p:val>
                                        </p:tav>
                                      </p:tavLst>
                                    </p:anim>
                                    <p:animEffect transition="in" filter="fade">
                                      <p:cBhvr>
                                        <p:cTn id="42" dur="10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97" y="-297"/>
            <a:ext cx="9144793" cy="6858594"/>
          </a:xfrm>
          <a:prstGeom prst="rect">
            <a:avLst/>
          </a:prstGeom>
        </p:spPr>
      </p:pic>
      <p:sp>
        <p:nvSpPr>
          <p:cNvPr id="2" name="Title 1"/>
          <p:cNvSpPr>
            <a:spLocks noGrp="1"/>
          </p:cNvSpPr>
          <p:nvPr>
            <p:ph type="title"/>
          </p:nvPr>
        </p:nvSpPr>
        <p:spPr>
          <a:xfrm>
            <a:off x="0" y="914400"/>
            <a:ext cx="8953500" cy="2133600"/>
          </a:xfrm>
        </p:spPr>
        <p:txBody>
          <a:bodyPr>
            <a:normAutofit/>
          </a:bodyPr>
          <a:lstStyle/>
          <a:p>
            <a:pPr rtl="1"/>
            <a:r>
              <a:rPr lang="fa-IR" sz="4000" b="1" dirty="0" smtClean="0">
                <a:solidFill>
                  <a:schemeClr val="tx1">
                    <a:lumMod val="95000"/>
                    <a:lumOff val="5000"/>
                  </a:schemeClr>
                </a:solidFill>
                <a:cs typeface="B Nazanin" panose="00000400000000000000" pitchFamily="2" charset="-78"/>
              </a:rPr>
              <a:t>طبق گفته سازمان ضد خشونت های جنسی </a:t>
            </a:r>
            <a:r>
              <a:rPr lang="en-US" sz="4000" b="1" dirty="0" smtClean="0">
                <a:solidFill>
                  <a:schemeClr val="tx1">
                    <a:lumMod val="95000"/>
                    <a:lumOff val="5000"/>
                  </a:schemeClr>
                </a:solidFill>
                <a:cs typeface="B Nazanin" panose="00000400000000000000" pitchFamily="2" charset="-78"/>
              </a:rPr>
              <a:t>RAINN </a:t>
            </a:r>
            <a:r>
              <a:rPr lang="fa-IR" sz="4000" b="1" dirty="0" smtClean="0">
                <a:solidFill>
                  <a:schemeClr val="tx1">
                    <a:lumMod val="95000"/>
                    <a:lumOff val="5000"/>
                  </a:schemeClr>
                </a:solidFill>
                <a:cs typeface="B Nazanin" panose="00000400000000000000" pitchFamily="2" charset="-78"/>
              </a:rPr>
              <a:t>:</a:t>
            </a:r>
            <a:endParaRPr lang="en-US" sz="4000" b="1" dirty="0">
              <a:solidFill>
                <a:schemeClr val="tx1">
                  <a:lumMod val="95000"/>
                  <a:lumOff val="5000"/>
                </a:schemeClr>
              </a:solidFill>
              <a:cs typeface="B Nazanin" panose="00000400000000000000" pitchFamily="2" charset="-78"/>
            </a:endParaRPr>
          </a:p>
        </p:txBody>
      </p:sp>
      <p:sp>
        <p:nvSpPr>
          <p:cNvPr id="4" name="Content Placeholder 2"/>
          <p:cNvSpPr txBox="1">
            <a:spLocks/>
          </p:cNvSpPr>
          <p:nvPr/>
        </p:nvSpPr>
        <p:spPr>
          <a:xfrm>
            <a:off x="228600" y="4495800"/>
            <a:ext cx="8596745" cy="1981200"/>
          </a:xfrm>
          <a:prstGeom prst="rect">
            <a:avLst/>
          </a:prstGeom>
        </p:spPr>
        <p:txBody>
          <a:bodyPr vert="horz" lIns="91440" tIns="45720" rIns="91440" bIns="45720" rtlCol="0">
            <a:normAutofit fontScale="47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r" rtl="1"/>
            <a:endParaRPr lang="fa-IR" dirty="0" smtClean="0"/>
          </a:p>
          <a:p>
            <a:pPr marL="0" indent="0" algn="r" rtl="1">
              <a:buNone/>
            </a:pPr>
            <a:endParaRPr lang="fa-IR" dirty="0" smtClean="0"/>
          </a:p>
          <a:p>
            <a:pPr algn="r" rtl="1"/>
            <a:r>
              <a:rPr lang="fa-IR" sz="5900" b="1" dirty="0" smtClean="0">
                <a:cs typeface="B Nazanin" panose="00000400000000000000" pitchFamily="2" charset="-78"/>
              </a:rPr>
              <a:t>هر 92 ثانیه یک آمریکایی دیگر مورد حمله جنسی قرار می گیرد</a:t>
            </a:r>
          </a:p>
          <a:p>
            <a:pPr algn="r" rtl="1"/>
            <a:r>
              <a:rPr lang="fa-IR" sz="5900" b="1" dirty="0" smtClean="0">
                <a:cs typeface="B Nazanin" panose="00000400000000000000" pitchFamily="2" charset="-78"/>
              </a:rPr>
              <a:t>به </a:t>
            </a:r>
            <a:r>
              <a:rPr lang="fa-IR" sz="5900" b="1" dirty="0">
                <a:cs typeface="B Nazanin" panose="00000400000000000000" pitchFamily="2" charset="-78"/>
              </a:rPr>
              <a:t>طور متوسط هر ساله در ایالات متحده </a:t>
            </a:r>
            <a:r>
              <a:rPr lang="fa-IR" sz="5900" b="1" dirty="0" smtClean="0">
                <a:cs typeface="B Nazanin" panose="00000400000000000000" pitchFamily="2" charset="-78"/>
              </a:rPr>
              <a:t>321500 نفر قربانی تجاوز </a:t>
            </a:r>
            <a:r>
              <a:rPr lang="fa-IR" sz="5900" b="1" dirty="0">
                <a:cs typeface="B Nazanin" panose="00000400000000000000" pitchFamily="2" charset="-78"/>
              </a:rPr>
              <a:t>جنسی (12 سال یا بیشتر) </a:t>
            </a:r>
            <a:r>
              <a:rPr lang="fa-IR" sz="5900" b="1" dirty="0" smtClean="0">
                <a:cs typeface="B Nazanin" panose="00000400000000000000" pitchFamily="2" charset="-78"/>
              </a:rPr>
              <a:t>وجود </a:t>
            </a:r>
            <a:r>
              <a:rPr lang="fa-IR" sz="5900" b="1" dirty="0">
                <a:cs typeface="B Nazanin" panose="00000400000000000000" pitchFamily="2" charset="-78"/>
              </a:rPr>
              <a:t>دارد</a:t>
            </a:r>
          </a:p>
          <a:p>
            <a:pPr algn="r" rtl="1"/>
            <a:endParaRPr lang="fa-IR" dirty="0" smtClean="0"/>
          </a:p>
        </p:txBody>
      </p:sp>
      <p:pic>
        <p:nvPicPr>
          <p:cNvPr id="245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447800" cy="819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57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7750" y="2667000"/>
            <a:ext cx="6858000"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40898946"/>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4579"/>
                                        </p:tgtEl>
                                        <p:attrNameLst>
                                          <p:attrName>style.visibility</p:attrName>
                                        </p:attrNameLst>
                                      </p:cBhvr>
                                      <p:to>
                                        <p:strVal val="visible"/>
                                      </p:to>
                                    </p:set>
                                    <p:anim calcmode="lin" valueType="num">
                                      <p:cBhvr>
                                        <p:cTn id="14" dur="500" fill="hold"/>
                                        <p:tgtEl>
                                          <p:spTgt spid="24579"/>
                                        </p:tgtEl>
                                        <p:attrNameLst>
                                          <p:attrName>ppt_w</p:attrName>
                                        </p:attrNameLst>
                                      </p:cBhvr>
                                      <p:tavLst>
                                        <p:tav tm="0">
                                          <p:val>
                                            <p:fltVal val="0"/>
                                          </p:val>
                                        </p:tav>
                                        <p:tav tm="100000">
                                          <p:val>
                                            <p:strVal val="#ppt_w"/>
                                          </p:val>
                                        </p:tav>
                                      </p:tavLst>
                                    </p:anim>
                                    <p:anim calcmode="lin" valueType="num">
                                      <p:cBhvr>
                                        <p:cTn id="15" dur="500" fill="hold"/>
                                        <p:tgtEl>
                                          <p:spTgt spid="24579"/>
                                        </p:tgtEl>
                                        <p:attrNameLst>
                                          <p:attrName>ppt_h</p:attrName>
                                        </p:attrNameLst>
                                      </p:cBhvr>
                                      <p:tavLst>
                                        <p:tav tm="0">
                                          <p:val>
                                            <p:fltVal val="0"/>
                                          </p:val>
                                        </p:tav>
                                        <p:tav tm="100000">
                                          <p:val>
                                            <p:strVal val="#ppt_h"/>
                                          </p:val>
                                        </p:tav>
                                      </p:tavLst>
                                    </p:anim>
                                    <p:animEffect transition="in" filter="fade">
                                      <p:cBhvr>
                                        <p:cTn id="16" dur="500"/>
                                        <p:tgtEl>
                                          <p:spTgt spid="24579"/>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500" fill="hold"/>
                                        <p:tgtEl>
                                          <p:spTgt spid="4"/>
                                        </p:tgtEl>
                                        <p:attrNameLst>
                                          <p:attrName>ppt_w</p:attrName>
                                        </p:attrNameLst>
                                      </p:cBhvr>
                                      <p:tavLst>
                                        <p:tav tm="0">
                                          <p:val>
                                            <p:fltVal val="0"/>
                                          </p:val>
                                        </p:tav>
                                        <p:tav tm="100000">
                                          <p:val>
                                            <p:strVal val="#ppt_w"/>
                                          </p:val>
                                        </p:tav>
                                      </p:tavLst>
                                    </p:anim>
                                    <p:anim calcmode="lin" valueType="num">
                                      <p:cBhvr>
                                        <p:cTn id="22" dur="500" fill="hold"/>
                                        <p:tgtEl>
                                          <p:spTgt spid="4"/>
                                        </p:tgtEl>
                                        <p:attrNameLst>
                                          <p:attrName>ppt_h</p:attrName>
                                        </p:attrNameLst>
                                      </p:cBhvr>
                                      <p:tavLst>
                                        <p:tav tm="0">
                                          <p:val>
                                            <p:fltVal val="0"/>
                                          </p:val>
                                        </p:tav>
                                        <p:tav tm="100000">
                                          <p:val>
                                            <p:strVal val="#ppt_h"/>
                                          </p:val>
                                        </p:tav>
                                      </p:tavLst>
                                    </p:anim>
                                    <p:animEffect transition="in" filter="fade">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C:\Users\fa\Desktop\thWSCF1BHZ.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0"/>
            <a:ext cx="9448799"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4269613"/>
            <a:ext cx="8229600" cy="1856550"/>
          </a:xfrm>
        </p:spPr>
        <p:txBody>
          <a:bodyPr>
            <a:normAutofit fontScale="47500" lnSpcReduction="20000"/>
          </a:bodyPr>
          <a:lstStyle/>
          <a:p>
            <a:pPr algn="r" rtl="1"/>
            <a:endParaRPr lang="fa-IR" dirty="0" smtClean="0"/>
          </a:p>
          <a:p>
            <a:pPr marL="0" indent="0" algn="r" rtl="1">
              <a:buNone/>
            </a:pPr>
            <a:endParaRPr lang="fa-IR" dirty="0"/>
          </a:p>
          <a:p>
            <a:pPr algn="r" rtl="1"/>
            <a:r>
              <a:rPr lang="fa-IR" sz="6700" b="1" dirty="0">
                <a:cs typeface="B Nazanin" panose="00000400000000000000" pitchFamily="2" charset="-78"/>
              </a:rPr>
              <a:t>یک زن از هر شش زن امریکایی مورد تجاوز قرار گرفته است یا تلاش شده به او تجاوز شود(14.8 درصد تجاوز، 2.8 درصد تلاش برای تجاوز) </a:t>
            </a:r>
          </a:p>
          <a:p>
            <a:pPr algn="r" rtl="1"/>
            <a:endParaRPr lang="fa-IR" dirty="0" smtClean="0"/>
          </a:p>
          <a:p>
            <a:pPr algn="r" rtl="1"/>
            <a:endParaRPr lang="en-US"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447800" cy="819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00" y="533400"/>
            <a:ext cx="5411847" cy="37362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22603784"/>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calcmode="lin" valueType="num">
                                      <p:cBhvr additive="base">
                                        <p:cTn id="12"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397" y="-297"/>
            <a:ext cx="9144793" cy="6858594"/>
          </a:xfrm>
          <a:prstGeom prst="rect">
            <a:avLst/>
          </a:prstGeom>
        </p:spPr>
      </p:pic>
      <p:sp>
        <p:nvSpPr>
          <p:cNvPr id="3" name="Content Placeholder 2"/>
          <p:cNvSpPr>
            <a:spLocks noGrp="1"/>
          </p:cNvSpPr>
          <p:nvPr>
            <p:ph idx="1"/>
          </p:nvPr>
        </p:nvSpPr>
        <p:spPr>
          <a:xfrm>
            <a:off x="381000" y="1219200"/>
            <a:ext cx="8229600" cy="5181600"/>
          </a:xfrm>
        </p:spPr>
        <p:style>
          <a:lnRef idx="1">
            <a:schemeClr val="accent2"/>
          </a:lnRef>
          <a:fillRef idx="2">
            <a:schemeClr val="accent2"/>
          </a:fillRef>
          <a:effectRef idx="1">
            <a:schemeClr val="accent2"/>
          </a:effectRef>
          <a:fontRef idx="minor">
            <a:schemeClr val="dk1"/>
          </a:fontRef>
        </p:style>
        <p:txBody>
          <a:bodyPr>
            <a:normAutofit fontScale="92500" lnSpcReduction="10000"/>
          </a:bodyPr>
          <a:lstStyle/>
          <a:p>
            <a:pPr algn="r" rtl="1"/>
            <a:endParaRPr lang="en-US" b="1" dirty="0" smtClean="0">
              <a:cs typeface="B Nazanin" panose="00000400000000000000" pitchFamily="2" charset="-78"/>
            </a:endParaRPr>
          </a:p>
          <a:p>
            <a:pPr algn="r" rtl="1"/>
            <a:r>
              <a:rPr lang="fa-IR" b="1" dirty="0" smtClean="0">
                <a:cs typeface="B Nazanin" panose="00000400000000000000" pitchFamily="2" charset="-78"/>
              </a:rPr>
              <a:t>میلیون </a:t>
            </a:r>
            <a:r>
              <a:rPr lang="fa-IR" b="1" dirty="0">
                <a:cs typeface="B Nazanin" panose="00000400000000000000" pitchFamily="2" charset="-78"/>
              </a:rPr>
              <a:t>ها زن در ایالات </a:t>
            </a:r>
            <a:r>
              <a:rPr lang="fa-IR" b="1" dirty="0" smtClean="0">
                <a:cs typeface="B Nazanin" panose="00000400000000000000" pitchFamily="2" charset="-78"/>
              </a:rPr>
              <a:t>متحده مورد </a:t>
            </a:r>
            <a:r>
              <a:rPr lang="fa-IR" b="1" dirty="0">
                <a:cs typeface="B Nazanin" panose="00000400000000000000" pitchFamily="2" charset="-78"/>
              </a:rPr>
              <a:t>تجاوز </a:t>
            </a:r>
            <a:r>
              <a:rPr lang="fa-IR" b="1" dirty="0" smtClean="0">
                <a:cs typeface="B Nazanin" panose="00000400000000000000" pitchFamily="2" charset="-78"/>
              </a:rPr>
              <a:t>قرار گرفته اند.</a:t>
            </a:r>
            <a:endParaRPr lang="fa-IR" b="1" dirty="0">
              <a:cs typeface="B Nazanin" panose="00000400000000000000" pitchFamily="2" charset="-78"/>
            </a:endParaRPr>
          </a:p>
          <a:p>
            <a:pPr algn="r" rtl="1"/>
            <a:r>
              <a:rPr lang="fa-IR" b="1" dirty="0">
                <a:cs typeface="B Nazanin" panose="00000400000000000000" pitchFamily="2" charset="-78"/>
              </a:rPr>
              <a:t>از سال 1998، حدود 17.7 میلیون زن آمریکایی قربانی تجاوز شده </a:t>
            </a:r>
            <a:r>
              <a:rPr lang="fa-IR" b="1" dirty="0" smtClean="0">
                <a:cs typeface="B Nazanin" panose="00000400000000000000" pitchFamily="2" charset="-78"/>
              </a:rPr>
              <a:t>اند و </a:t>
            </a:r>
            <a:r>
              <a:rPr lang="fa-IR" b="1" dirty="0">
                <a:cs typeface="B Nazanin" panose="00000400000000000000" pitchFamily="2" charset="-78"/>
              </a:rPr>
              <a:t>یا </a:t>
            </a:r>
            <a:r>
              <a:rPr lang="fa-IR" b="1" dirty="0" smtClean="0">
                <a:cs typeface="B Nazanin" panose="00000400000000000000" pitchFamily="2" charset="-78"/>
              </a:rPr>
              <a:t>تلاش برای </a:t>
            </a:r>
            <a:r>
              <a:rPr lang="fa-IR" b="1" dirty="0">
                <a:cs typeface="B Nazanin" panose="00000400000000000000" pitchFamily="2" charset="-78"/>
              </a:rPr>
              <a:t>تجاوز </a:t>
            </a:r>
            <a:r>
              <a:rPr lang="fa-IR" b="1" dirty="0" smtClean="0">
                <a:cs typeface="B Nazanin" panose="00000400000000000000" pitchFamily="2" charset="-78"/>
              </a:rPr>
              <a:t>را تجربه کرده اند</a:t>
            </a:r>
            <a:endParaRPr lang="fa-IR" b="1" dirty="0">
              <a:cs typeface="B Nazanin" panose="00000400000000000000" pitchFamily="2" charset="-78"/>
            </a:endParaRPr>
          </a:p>
          <a:p>
            <a:pPr algn="r" rtl="1"/>
            <a:r>
              <a:rPr lang="fa-IR" b="1" dirty="0">
                <a:cs typeface="B Nazanin" panose="00000400000000000000" pitchFamily="2" charset="-78"/>
              </a:rPr>
              <a:t>زنان جوان به خصوص در معرض خطر قرار دارند</a:t>
            </a:r>
            <a:r>
              <a:rPr lang="fa-IR" b="1" dirty="0" smtClean="0">
                <a:cs typeface="B Nazanin" panose="00000400000000000000" pitchFamily="2" charset="-78"/>
              </a:rPr>
              <a:t>.</a:t>
            </a:r>
          </a:p>
          <a:p>
            <a:pPr algn="r" rtl="1"/>
            <a:r>
              <a:rPr lang="fa-IR" b="1" dirty="0">
                <a:cs typeface="B Nazanin" panose="00000400000000000000" pitchFamily="2" charset="-78"/>
              </a:rPr>
              <a:t>زنان در سن 18 تا 24 ساله که دانشجویان </a:t>
            </a:r>
            <a:r>
              <a:rPr lang="fa-IR" b="1" dirty="0" smtClean="0">
                <a:cs typeface="B Nazanin" panose="00000400000000000000" pitchFamily="2" charset="-78"/>
              </a:rPr>
              <a:t>دانشگاه های امریکا هستند </a:t>
            </a:r>
            <a:r>
              <a:rPr lang="fa-IR" b="1" dirty="0">
                <a:cs typeface="B Nazanin" panose="00000400000000000000" pitchFamily="2" charset="-78"/>
              </a:rPr>
              <a:t>3 </a:t>
            </a:r>
            <a:r>
              <a:rPr lang="fa-IR" b="1" dirty="0" smtClean="0">
                <a:cs typeface="B Nazanin" panose="00000400000000000000" pitchFamily="2" charset="-78"/>
              </a:rPr>
              <a:t>برابر سایر زنان، مورد خشونت جنسی قرار گرفته اند.</a:t>
            </a:r>
          </a:p>
          <a:p>
            <a:pPr algn="r" rtl="1"/>
            <a:endParaRPr lang="fa-IR" dirty="0"/>
          </a:p>
          <a:p>
            <a:pPr marL="0" indent="0" algn="l">
              <a:buNone/>
            </a:pPr>
            <a:r>
              <a:rPr lang="en-US" dirty="0">
                <a:hlinkClick r:id="rId3"/>
              </a:rPr>
              <a:t>https://</a:t>
            </a:r>
            <a:r>
              <a:rPr lang="en-US" dirty="0" smtClean="0">
                <a:hlinkClick r:id="rId3"/>
              </a:rPr>
              <a:t>plink.ir/F1BAe</a:t>
            </a:r>
            <a:endParaRPr lang="fa-IR" dirty="0" smtClean="0"/>
          </a:p>
          <a:p>
            <a:pPr marL="0" indent="0" algn="l">
              <a:buNone/>
            </a:pPr>
            <a:endParaRPr lang="en-US" dirty="0"/>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81295" y="5857566"/>
            <a:ext cx="1029009" cy="880444"/>
          </a:xfrm>
          <a:prstGeom prst="rect">
            <a:avLst/>
          </a:prstGeom>
        </p:spPr>
      </p:pic>
    </p:spTree>
    <p:extLst>
      <p:ext uri="{BB962C8B-B14F-4D97-AF65-F5344CB8AC3E}">
        <p14:creationId xmlns:p14="http://schemas.microsoft.com/office/powerpoint/2010/main" val="2167684642"/>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p:cTn id="7" dur="1000" fill="hold"/>
                                        <p:tgtEl>
                                          <p:spTgt spid="3">
                                            <p:bg/>
                                          </p:spTgt>
                                        </p:tgtEl>
                                        <p:attrNameLst>
                                          <p:attrName>ppt_w</p:attrName>
                                        </p:attrNameLst>
                                      </p:cBhvr>
                                      <p:tavLst>
                                        <p:tav tm="0">
                                          <p:val>
                                            <p:fltVal val="0"/>
                                          </p:val>
                                        </p:tav>
                                        <p:tav tm="100000">
                                          <p:val>
                                            <p:strVal val="#ppt_w"/>
                                          </p:val>
                                        </p:tav>
                                      </p:tavLst>
                                    </p:anim>
                                    <p:anim calcmode="lin" valueType="num">
                                      <p:cBhvr>
                                        <p:cTn id="8" dur="1000" fill="hold"/>
                                        <p:tgtEl>
                                          <p:spTgt spid="3">
                                            <p:bg/>
                                          </p:spTgt>
                                        </p:tgtEl>
                                        <p:attrNameLst>
                                          <p:attrName>ppt_h</p:attrName>
                                        </p:attrNameLst>
                                      </p:cBhvr>
                                      <p:tavLst>
                                        <p:tav tm="0">
                                          <p:val>
                                            <p:fltVal val="0"/>
                                          </p:val>
                                        </p:tav>
                                        <p:tav tm="100000">
                                          <p:val>
                                            <p:strVal val="#ppt_h"/>
                                          </p:val>
                                        </p:tav>
                                      </p:tavLst>
                                    </p:anim>
                                    <p:anim calcmode="lin" valueType="num">
                                      <p:cBhvr>
                                        <p:cTn id="9" dur="1000" fill="hold"/>
                                        <p:tgtEl>
                                          <p:spTgt spid="3">
                                            <p:bg/>
                                          </p:spTgt>
                                        </p:tgtEl>
                                        <p:attrNameLst>
                                          <p:attrName>style.rotation</p:attrName>
                                        </p:attrNameLst>
                                      </p:cBhvr>
                                      <p:tavLst>
                                        <p:tav tm="0">
                                          <p:val>
                                            <p:fltVal val="90"/>
                                          </p:val>
                                        </p:tav>
                                        <p:tav tm="100000">
                                          <p:val>
                                            <p:fltVal val="0"/>
                                          </p:val>
                                        </p:tav>
                                      </p:tavLst>
                                    </p:anim>
                                    <p:animEffect transition="in" filter="fade">
                                      <p:cBhvr>
                                        <p:cTn id="10" dur="1000"/>
                                        <p:tgtEl>
                                          <p:spTgt spid="3">
                                            <p:bg/>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p:cTn id="15"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18" dur="100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p:cTn id="23"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26" dur="1000"/>
                                        <p:tgtEl>
                                          <p:spTgt spid="3">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p:cTn id="31"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3">
                                            <p:txEl>
                                              <p:pRg st="3" end="3"/>
                                            </p:txEl>
                                          </p:spTgt>
                                        </p:tgtEl>
                                        <p:attrNameLst>
                                          <p:attrName>style.rotation</p:attrName>
                                        </p:attrNameLst>
                                      </p:cBhvr>
                                      <p:tavLst>
                                        <p:tav tm="0">
                                          <p:val>
                                            <p:fltVal val="90"/>
                                          </p:val>
                                        </p:tav>
                                        <p:tav tm="100000">
                                          <p:val>
                                            <p:fltVal val="0"/>
                                          </p:val>
                                        </p:tav>
                                      </p:tavLst>
                                    </p:anim>
                                    <p:animEffect transition="in" filter="fade">
                                      <p:cBhvr>
                                        <p:cTn id="34" dur="1000"/>
                                        <p:tgtEl>
                                          <p:spTgt spid="3">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grpId="0" nodeType="click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anim calcmode="lin" valueType="num">
                                      <p:cBhvr>
                                        <p:cTn id="39" dur="1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40" dur="1000" fill="hold"/>
                                        <p:tgtEl>
                                          <p:spTgt spid="3">
                                            <p:txEl>
                                              <p:pRg st="4" end="4"/>
                                            </p:txEl>
                                          </p:spTgt>
                                        </p:tgtEl>
                                        <p:attrNameLst>
                                          <p:attrName>ppt_h</p:attrName>
                                        </p:attrNameLst>
                                      </p:cBhvr>
                                      <p:tavLst>
                                        <p:tav tm="0">
                                          <p:val>
                                            <p:fltVal val="0"/>
                                          </p:val>
                                        </p:tav>
                                        <p:tav tm="100000">
                                          <p:val>
                                            <p:strVal val="#ppt_h"/>
                                          </p:val>
                                        </p:tav>
                                      </p:tavLst>
                                    </p:anim>
                                    <p:anim calcmode="lin" valueType="num">
                                      <p:cBhvr>
                                        <p:cTn id="41" dur="1000" fill="hold"/>
                                        <p:tgtEl>
                                          <p:spTgt spid="3">
                                            <p:txEl>
                                              <p:pRg st="4" end="4"/>
                                            </p:txEl>
                                          </p:spTgt>
                                        </p:tgtEl>
                                        <p:attrNameLst>
                                          <p:attrName>style.rotation</p:attrName>
                                        </p:attrNameLst>
                                      </p:cBhvr>
                                      <p:tavLst>
                                        <p:tav tm="0">
                                          <p:val>
                                            <p:fltVal val="90"/>
                                          </p:val>
                                        </p:tav>
                                        <p:tav tm="100000">
                                          <p:val>
                                            <p:fltVal val="0"/>
                                          </p:val>
                                        </p:tav>
                                      </p:tavLst>
                                    </p:anim>
                                    <p:animEffect transition="in" filter="fade">
                                      <p:cBhvr>
                                        <p:cTn id="42" dur="1000"/>
                                        <p:tgtEl>
                                          <p:spTgt spid="3">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1" presetClass="entr" presetSubtype="0" fill="hold" grpId="0" nodeType="clickEffect">
                                  <p:stCondLst>
                                    <p:cond delay="0"/>
                                  </p:stCondLst>
                                  <p:childTnLst>
                                    <p:set>
                                      <p:cBhvr>
                                        <p:cTn id="46" dur="1" fill="hold">
                                          <p:stCondLst>
                                            <p:cond delay="0"/>
                                          </p:stCondLst>
                                        </p:cTn>
                                        <p:tgtEl>
                                          <p:spTgt spid="3">
                                            <p:txEl>
                                              <p:pRg st="6" end="6"/>
                                            </p:txEl>
                                          </p:spTgt>
                                        </p:tgtEl>
                                        <p:attrNameLst>
                                          <p:attrName>style.visibility</p:attrName>
                                        </p:attrNameLst>
                                      </p:cBhvr>
                                      <p:to>
                                        <p:strVal val="visible"/>
                                      </p:to>
                                    </p:set>
                                    <p:anim calcmode="lin" valueType="num">
                                      <p:cBhvr>
                                        <p:cTn id="47" dur="1000" fill="hold"/>
                                        <p:tgtEl>
                                          <p:spTgt spid="3">
                                            <p:txEl>
                                              <p:pRg st="6" end="6"/>
                                            </p:txEl>
                                          </p:spTgt>
                                        </p:tgtEl>
                                        <p:attrNameLst>
                                          <p:attrName>ppt_w</p:attrName>
                                        </p:attrNameLst>
                                      </p:cBhvr>
                                      <p:tavLst>
                                        <p:tav tm="0">
                                          <p:val>
                                            <p:fltVal val="0"/>
                                          </p:val>
                                        </p:tav>
                                        <p:tav tm="100000">
                                          <p:val>
                                            <p:strVal val="#ppt_w"/>
                                          </p:val>
                                        </p:tav>
                                      </p:tavLst>
                                    </p:anim>
                                    <p:anim calcmode="lin" valueType="num">
                                      <p:cBhvr>
                                        <p:cTn id="48" dur="1000" fill="hold"/>
                                        <p:tgtEl>
                                          <p:spTgt spid="3">
                                            <p:txEl>
                                              <p:pRg st="6" end="6"/>
                                            </p:txEl>
                                          </p:spTgt>
                                        </p:tgtEl>
                                        <p:attrNameLst>
                                          <p:attrName>ppt_h</p:attrName>
                                        </p:attrNameLst>
                                      </p:cBhvr>
                                      <p:tavLst>
                                        <p:tav tm="0">
                                          <p:val>
                                            <p:fltVal val="0"/>
                                          </p:val>
                                        </p:tav>
                                        <p:tav tm="100000">
                                          <p:val>
                                            <p:strVal val="#ppt_h"/>
                                          </p:val>
                                        </p:tav>
                                      </p:tavLst>
                                    </p:anim>
                                    <p:anim calcmode="lin" valueType="num">
                                      <p:cBhvr>
                                        <p:cTn id="49" dur="1000" fill="hold"/>
                                        <p:tgtEl>
                                          <p:spTgt spid="3">
                                            <p:txEl>
                                              <p:pRg st="6" end="6"/>
                                            </p:txEl>
                                          </p:spTgt>
                                        </p:tgtEl>
                                        <p:attrNameLst>
                                          <p:attrName>style.rotation</p:attrName>
                                        </p:attrNameLst>
                                      </p:cBhvr>
                                      <p:tavLst>
                                        <p:tav tm="0">
                                          <p:val>
                                            <p:fltVal val="90"/>
                                          </p:val>
                                        </p:tav>
                                        <p:tav tm="100000">
                                          <p:val>
                                            <p:fltVal val="0"/>
                                          </p:val>
                                        </p:tav>
                                      </p:tavLst>
                                    </p:anim>
                                    <p:animEffect transition="in" filter="fade">
                                      <p:cBhvr>
                                        <p:cTn id="50" dur="1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6926"/>
            <a:ext cx="8229600" cy="1136073"/>
          </a:xfrm>
        </p:spPr>
        <p:txBody>
          <a:bodyPr>
            <a:normAutofit/>
          </a:bodyPr>
          <a:lstStyle/>
          <a:p>
            <a:pPr rtl="1"/>
            <a:r>
              <a:rPr lang="fa-IR" sz="4000" dirty="0" smtClean="0">
                <a:solidFill>
                  <a:srgbClr val="002060"/>
                </a:solidFill>
                <a:cs typeface="B Titr" panose="00000700000000000000" pitchFamily="2" charset="-78"/>
              </a:rPr>
              <a:t>آسیب های  ناشی از حادثه</a:t>
            </a:r>
            <a:endParaRPr lang="en-US" sz="4000" dirty="0">
              <a:solidFill>
                <a:srgbClr val="002060"/>
              </a:solidFill>
              <a:cs typeface="B Titr" panose="00000700000000000000" pitchFamily="2" charset="-78"/>
            </a:endParaRPr>
          </a:p>
        </p:txBody>
      </p:sp>
      <p:sp>
        <p:nvSpPr>
          <p:cNvPr id="3" name="Content Placeholder 2"/>
          <p:cNvSpPr>
            <a:spLocks noGrp="1"/>
          </p:cNvSpPr>
          <p:nvPr>
            <p:ph idx="1"/>
          </p:nvPr>
        </p:nvSpPr>
        <p:spPr>
          <a:xfrm>
            <a:off x="360218" y="1627909"/>
            <a:ext cx="8382000" cy="5257800"/>
          </a:xfrm>
        </p:spPr>
        <p:style>
          <a:lnRef idx="1">
            <a:schemeClr val="accent3"/>
          </a:lnRef>
          <a:fillRef idx="2">
            <a:schemeClr val="accent3"/>
          </a:fillRef>
          <a:effectRef idx="1">
            <a:schemeClr val="accent3"/>
          </a:effectRef>
          <a:fontRef idx="minor">
            <a:schemeClr val="dk1"/>
          </a:fontRef>
        </p:style>
        <p:txBody>
          <a:bodyPr>
            <a:normAutofit fontScale="85000" lnSpcReduction="10000"/>
          </a:bodyPr>
          <a:lstStyle/>
          <a:p>
            <a:pPr algn="r" rtl="1"/>
            <a:r>
              <a:rPr lang="fa-IR" b="1" dirty="0">
                <a:solidFill>
                  <a:srgbClr val="7030A0"/>
                </a:solidFill>
                <a:cs typeface="B Nazanin" panose="00000400000000000000" pitchFamily="2" charset="-78"/>
              </a:rPr>
              <a:t>94٪ از </a:t>
            </a:r>
            <a:r>
              <a:rPr lang="fa-IR" b="1" dirty="0" smtClean="0">
                <a:solidFill>
                  <a:srgbClr val="7030A0"/>
                </a:solidFill>
                <a:cs typeface="B Nazanin" panose="00000400000000000000" pitchFamily="2" charset="-78"/>
              </a:rPr>
              <a:t>زنانی که </a:t>
            </a:r>
            <a:r>
              <a:rPr lang="fa-IR" b="1" dirty="0">
                <a:solidFill>
                  <a:srgbClr val="7030A0"/>
                </a:solidFill>
                <a:cs typeface="B Nazanin" panose="00000400000000000000" pitchFamily="2" charset="-78"/>
              </a:rPr>
              <a:t>مورد تجاوز قرار </a:t>
            </a:r>
            <a:r>
              <a:rPr lang="fa-IR" b="1" dirty="0" smtClean="0">
                <a:solidFill>
                  <a:srgbClr val="7030A0"/>
                </a:solidFill>
                <a:cs typeface="B Nazanin" panose="00000400000000000000" pitchFamily="2" charset="-78"/>
              </a:rPr>
              <a:t>گرفته اند ؛ طی </a:t>
            </a:r>
            <a:r>
              <a:rPr lang="fa-IR" b="1" dirty="0">
                <a:solidFill>
                  <a:srgbClr val="7030A0"/>
                </a:solidFill>
                <a:cs typeface="B Nazanin" panose="00000400000000000000" pitchFamily="2" charset="-78"/>
              </a:rPr>
              <a:t>دو هفته پس از تجاوز جنسی </a:t>
            </a:r>
            <a:r>
              <a:rPr lang="fa-IR" b="1" dirty="0" smtClean="0">
                <a:solidFill>
                  <a:srgbClr val="7030A0"/>
                </a:solidFill>
                <a:cs typeface="B Nazanin" panose="00000400000000000000" pitchFamily="2" charset="-78"/>
              </a:rPr>
              <a:t>در </a:t>
            </a:r>
            <a:r>
              <a:rPr lang="fa-IR" b="1" dirty="0">
                <a:solidFill>
                  <a:srgbClr val="7030A0"/>
                </a:solidFill>
                <a:cs typeface="B Nazanin" panose="00000400000000000000" pitchFamily="2" charset="-78"/>
              </a:rPr>
              <a:t>معرض علائم اختلال استرس پس از سانحه </a:t>
            </a:r>
            <a:r>
              <a:rPr lang="fa-IR" b="1" dirty="0" smtClean="0">
                <a:solidFill>
                  <a:srgbClr val="7030A0"/>
                </a:solidFill>
                <a:cs typeface="B Nazanin" panose="00000400000000000000" pitchFamily="2" charset="-78"/>
              </a:rPr>
              <a:t>هستند. </a:t>
            </a:r>
          </a:p>
          <a:p>
            <a:pPr algn="r" rtl="1"/>
            <a:endParaRPr lang="fa-IR" b="1" dirty="0">
              <a:solidFill>
                <a:srgbClr val="7030A0"/>
              </a:solidFill>
              <a:cs typeface="B Nazanin" panose="00000400000000000000" pitchFamily="2" charset="-78"/>
            </a:endParaRPr>
          </a:p>
          <a:p>
            <a:pPr algn="r" rtl="1"/>
            <a:r>
              <a:rPr lang="fa-IR" b="1" dirty="0" smtClean="0">
                <a:solidFill>
                  <a:srgbClr val="7030A0"/>
                </a:solidFill>
                <a:cs typeface="B Nazanin" panose="00000400000000000000" pitchFamily="2" charset="-78"/>
              </a:rPr>
              <a:t>33</a:t>
            </a:r>
            <a:r>
              <a:rPr lang="fa-IR" b="1" dirty="0">
                <a:solidFill>
                  <a:srgbClr val="7030A0"/>
                </a:solidFill>
                <a:cs typeface="B Nazanin" panose="00000400000000000000" pitchFamily="2" charset="-78"/>
              </a:rPr>
              <a:t>٪ از زنان مورد تجاوز جنسی به خودکشی فکر می کنند</a:t>
            </a:r>
          </a:p>
          <a:p>
            <a:pPr algn="r" rtl="1"/>
            <a:r>
              <a:rPr lang="fa-IR" b="1" dirty="0">
                <a:solidFill>
                  <a:srgbClr val="7030A0"/>
                </a:solidFill>
                <a:cs typeface="B Nazanin" panose="00000400000000000000" pitchFamily="2" charset="-78"/>
              </a:rPr>
              <a:t>13٪ از زنان مورد تجاوز </a:t>
            </a:r>
            <a:r>
              <a:rPr lang="fa-IR" b="1" dirty="0" smtClean="0">
                <a:solidFill>
                  <a:srgbClr val="7030A0"/>
                </a:solidFill>
                <a:cs typeface="B Nazanin" panose="00000400000000000000" pitchFamily="2" charset="-78"/>
              </a:rPr>
              <a:t>خودکشی می کنند</a:t>
            </a:r>
          </a:p>
          <a:p>
            <a:pPr algn="r" rtl="1"/>
            <a:endParaRPr lang="fa-IR" b="1" dirty="0">
              <a:solidFill>
                <a:srgbClr val="7030A0"/>
              </a:solidFill>
              <a:cs typeface="B Nazanin" panose="00000400000000000000" pitchFamily="2" charset="-78"/>
            </a:endParaRPr>
          </a:p>
          <a:p>
            <a:pPr algn="r" rtl="1"/>
            <a:r>
              <a:rPr lang="fa-IR" b="1" dirty="0">
                <a:solidFill>
                  <a:srgbClr val="7030A0"/>
                </a:solidFill>
                <a:cs typeface="B Nazanin" panose="00000400000000000000" pitchFamily="2" charset="-78"/>
              </a:rPr>
              <a:t>تقریبا 70٪ از قربانیان تجاوز </a:t>
            </a:r>
            <a:r>
              <a:rPr lang="fa-IR" b="1" dirty="0" smtClean="0">
                <a:solidFill>
                  <a:srgbClr val="7030A0"/>
                </a:solidFill>
                <a:cs typeface="B Nazanin" panose="00000400000000000000" pitchFamily="2" charset="-78"/>
              </a:rPr>
              <a:t>و یا آزار جنسی دچار </a:t>
            </a:r>
            <a:r>
              <a:rPr lang="fa-IR" b="1" dirty="0">
                <a:solidFill>
                  <a:srgbClr val="7030A0"/>
                </a:solidFill>
                <a:cs typeface="B Nazanin" panose="00000400000000000000" pitchFamily="2" charset="-78"/>
              </a:rPr>
              <a:t>افسردگی متوسط ​​یا شدید هستند، که نسبت به سایر جرایم خشونت آمیز بیشتر است.</a:t>
            </a:r>
          </a:p>
          <a:p>
            <a:pPr algn="r" rtl="1"/>
            <a:r>
              <a:rPr lang="fa-IR" b="1" dirty="0">
                <a:solidFill>
                  <a:srgbClr val="7030A0"/>
                </a:solidFill>
                <a:cs typeface="B Nazanin" panose="00000400000000000000" pitchFamily="2" charset="-78"/>
              </a:rPr>
              <a:t>افرادی که از نظر جنسی مورد حمله قرار گرفته اند بیشتر احتمال دارد از مواد مخدر استفاده </a:t>
            </a:r>
            <a:r>
              <a:rPr lang="fa-IR" b="1" dirty="0" smtClean="0">
                <a:solidFill>
                  <a:srgbClr val="7030A0"/>
                </a:solidFill>
                <a:cs typeface="B Nazanin" panose="00000400000000000000" pitchFamily="2" charset="-78"/>
              </a:rPr>
              <a:t>کنند</a:t>
            </a:r>
          </a:p>
          <a:p>
            <a:pPr algn="r" rtl="1"/>
            <a:r>
              <a:rPr lang="fa-IR" b="1" dirty="0" smtClean="0">
                <a:solidFill>
                  <a:srgbClr val="7030A0"/>
                </a:solidFill>
                <a:cs typeface="B Nazanin" panose="00000400000000000000" pitchFamily="2" charset="-78"/>
              </a:rPr>
              <a:t>نوزادان حاصل از تجاوز (به دنیا آمده/سقط شده)</a:t>
            </a:r>
            <a:endParaRPr lang="en-US" b="1" dirty="0">
              <a:solidFill>
                <a:srgbClr val="7030A0"/>
              </a:solidFill>
              <a:cs typeface="B Nazanin" panose="00000400000000000000" pitchFamily="2" charset="-78"/>
            </a:endParaRPr>
          </a:p>
        </p:txBody>
      </p:sp>
    </p:spTree>
    <p:extLst>
      <p:ext uri="{BB962C8B-B14F-4D97-AF65-F5344CB8AC3E}">
        <p14:creationId xmlns:p14="http://schemas.microsoft.com/office/powerpoint/2010/main" val="2717606556"/>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3">
                                            <p:bg/>
                                          </p:spTgt>
                                        </p:tgtEl>
                                        <p:attrNameLst>
                                          <p:attrName>style.visibility</p:attrName>
                                        </p:attrNameLst>
                                      </p:cBhvr>
                                      <p:to>
                                        <p:strVal val="visible"/>
                                      </p:to>
                                    </p:set>
                                    <p:animEffect transition="in" filter="wipe(down)">
                                      <p:cBhvr>
                                        <p:cTn id="25" dur="580">
                                          <p:stCondLst>
                                            <p:cond delay="0"/>
                                          </p:stCondLst>
                                        </p:cTn>
                                        <p:tgtEl>
                                          <p:spTgt spid="3">
                                            <p:bg/>
                                          </p:spTgt>
                                        </p:tgtEl>
                                      </p:cBhvr>
                                    </p:animEffect>
                                    <p:anim calcmode="lin" valueType="num">
                                      <p:cBhvr>
                                        <p:cTn id="26" dur="1822" tmFilter="0,0; 0.14,0.36; 0.43,0.73; 0.71,0.91; 1.0,1.0">
                                          <p:stCondLst>
                                            <p:cond delay="0"/>
                                          </p:stCondLst>
                                        </p:cTn>
                                        <p:tgtEl>
                                          <p:spTgt spid="3">
                                            <p:bg/>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3">
                                            <p:bg/>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3">
                                            <p:bg/>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3">
                                            <p:bg/>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3">
                                            <p:bg/>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3">
                                            <p:bg/>
                                          </p:spTgt>
                                        </p:tgtEl>
                                      </p:cBhvr>
                                      <p:to x="100000" y="60000"/>
                                    </p:animScale>
                                    <p:animScale>
                                      <p:cBhvr>
                                        <p:cTn id="32" dur="166" decel="50000">
                                          <p:stCondLst>
                                            <p:cond delay="676"/>
                                          </p:stCondLst>
                                        </p:cTn>
                                        <p:tgtEl>
                                          <p:spTgt spid="3">
                                            <p:bg/>
                                          </p:spTgt>
                                        </p:tgtEl>
                                      </p:cBhvr>
                                      <p:to x="100000" y="100000"/>
                                    </p:animScale>
                                    <p:animScale>
                                      <p:cBhvr>
                                        <p:cTn id="33" dur="26">
                                          <p:stCondLst>
                                            <p:cond delay="1312"/>
                                          </p:stCondLst>
                                        </p:cTn>
                                        <p:tgtEl>
                                          <p:spTgt spid="3">
                                            <p:bg/>
                                          </p:spTgt>
                                        </p:tgtEl>
                                      </p:cBhvr>
                                      <p:to x="100000" y="80000"/>
                                    </p:animScale>
                                    <p:animScale>
                                      <p:cBhvr>
                                        <p:cTn id="34" dur="166" decel="50000">
                                          <p:stCondLst>
                                            <p:cond delay="1338"/>
                                          </p:stCondLst>
                                        </p:cTn>
                                        <p:tgtEl>
                                          <p:spTgt spid="3">
                                            <p:bg/>
                                          </p:spTgt>
                                        </p:tgtEl>
                                      </p:cBhvr>
                                      <p:to x="100000" y="100000"/>
                                    </p:animScale>
                                    <p:animScale>
                                      <p:cBhvr>
                                        <p:cTn id="35" dur="26">
                                          <p:stCondLst>
                                            <p:cond delay="1642"/>
                                          </p:stCondLst>
                                        </p:cTn>
                                        <p:tgtEl>
                                          <p:spTgt spid="3">
                                            <p:bg/>
                                          </p:spTgt>
                                        </p:tgtEl>
                                      </p:cBhvr>
                                      <p:to x="100000" y="90000"/>
                                    </p:animScale>
                                    <p:animScale>
                                      <p:cBhvr>
                                        <p:cTn id="36" dur="166" decel="50000">
                                          <p:stCondLst>
                                            <p:cond delay="1668"/>
                                          </p:stCondLst>
                                        </p:cTn>
                                        <p:tgtEl>
                                          <p:spTgt spid="3">
                                            <p:bg/>
                                          </p:spTgt>
                                        </p:tgtEl>
                                      </p:cBhvr>
                                      <p:to x="100000" y="100000"/>
                                    </p:animScale>
                                    <p:animScale>
                                      <p:cBhvr>
                                        <p:cTn id="37" dur="26">
                                          <p:stCondLst>
                                            <p:cond delay="1808"/>
                                          </p:stCondLst>
                                        </p:cTn>
                                        <p:tgtEl>
                                          <p:spTgt spid="3">
                                            <p:bg/>
                                          </p:spTgt>
                                        </p:tgtEl>
                                      </p:cBhvr>
                                      <p:to x="100000" y="95000"/>
                                    </p:animScale>
                                    <p:animScale>
                                      <p:cBhvr>
                                        <p:cTn id="38" dur="166" decel="50000">
                                          <p:stCondLst>
                                            <p:cond delay="1834"/>
                                          </p:stCondLst>
                                        </p:cTn>
                                        <p:tgtEl>
                                          <p:spTgt spid="3">
                                            <p:bg/>
                                          </p:spTgt>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3">
                                            <p:txEl>
                                              <p:pRg st="0" end="0"/>
                                            </p:txEl>
                                          </p:spTgt>
                                        </p:tgtEl>
                                        <p:attrNameLst>
                                          <p:attrName>style.visibility</p:attrName>
                                        </p:attrNameLst>
                                      </p:cBhvr>
                                      <p:to>
                                        <p:strVal val="visible"/>
                                      </p:to>
                                    </p:set>
                                    <p:animEffect transition="in" filter="wipe(down)">
                                      <p:cBhvr>
                                        <p:cTn id="43" dur="580">
                                          <p:stCondLst>
                                            <p:cond delay="0"/>
                                          </p:stCondLst>
                                        </p:cTn>
                                        <p:tgtEl>
                                          <p:spTgt spid="3">
                                            <p:txEl>
                                              <p:pRg st="0" end="0"/>
                                            </p:txEl>
                                          </p:spTgt>
                                        </p:tgtEl>
                                      </p:cBhvr>
                                    </p:animEffect>
                                    <p:anim calcmode="lin" valueType="num">
                                      <p:cBhvr>
                                        <p:cTn id="44"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49" dur="26">
                                          <p:stCondLst>
                                            <p:cond delay="650"/>
                                          </p:stCondLst>
                                        </p:cTn>
                                        <p:tgtEl>
                                          <p:spTgt spid="3">
                                            <p:txEl>
                                              <p:pRg st="0" end="0"/>
                                            </p:txEl>
                                          </p:spTgt>
                                        </p:tgtEl>
                                      </p:cBhvr>
                                      <p:to x="100000" y="60000"/>
                                    </p:animScale>
                                    <p:animScale>
                                      <p:cBhvr>
                                        <p:cTn id="50" dur="166" decel="50000">
                                          <p:stCondLst>
                                            <p:cond delay="676"/>
                                          </p:stCondLst>
                                        </p:cTn>
                                        <p:tgtEl>
                                          <p:spTgt spid="3">
                                            <p:txEl>
                                              <p:pRg st="0" end="0"/>
                                            </p:txEl>
                                          </p:spTgt>
                                        </p:tgtEl>
                                      </p:cBhvr>
                                      <p:to x="100000" y="100000"/>
                                    </p:animScale>
                                    <p:animScale>
                                      <p:cBhvr>
                                        <p:cTn id="51" dur="26">
                                          <p:stCondLst>
                                            <p:cond delay="1312"/>
                                          </p:stCondLst>
                                        </p:cTn>
                                        <p:tgtEl>
                                          <p:spTgt spid="3">
                                            <p:txEl>
                                              <p:pRg st="0" end="0"/>
                                            </p:txEl>
                                          </p:spTgt>
                                        </p:tgtEl>
                                      </p:cBhvr>
                                      <p:to x="100000" y="80000"/>
                                    </p:animScale>
                                    <p:animScale>
                                      <p:cBhvr>
                                        <p:cTn id="52" dur="166" decel="50000">
                                          <p:stCondLst>
                                            <p:cond delay="1338"/>
                                          </p:stCondLst>
                                        </p:cTn>
                                        <p:tgtEl>
                                          <p:spTgt spid="3">
                                            <p:txEl>
                                              <p:pRg st="0" end="0"/>
                                            </p:txEl>
                                          </p:spTgt>
                                        </p:tgtEl>
                                      </p:cBhvr>
                                      <p:to x="100000" y="100000"/>
                                    </p:animScale>
                                    <p:animScale>
                                      <p:cBhvr>
                                        <p:cTn id="53" dur="26">
                                          <p:stCondLst>
                                            <p:cond delay="1642"/>
                                          </p:stCondLst>
                                        </p:cTn>
                                        <p:tgtEl>
                                          <p:spTgt spid="3">
                                            <p:txEl>
                                              <p:pRg st="0" end="0"/>
                                            </p:txEl>
                                          </p:spTgt>
                                        </p:tgtEl>
                                      </p:cBhvr>
                                      <p:to x="100000" y="90000"/>
                                    </p:animScale>
                                    <p:animScale>
                                      <p:cBhvr>
                                        <p:cTn id="54" dur="166" decel="50000">
                                          <p:stCondLst>
                                            <p:cond delay="1668"/>
                                          </p:stCondLst>
                                        </p:cTn>
                                        <p:tgtEl>
                                          <p:spTgt spid="3">
                                            <p:txEl>
                                              <p:pRg st="0" end="0"/>
                                            </p:txEl>
                                          </p:spTgt>
                                        </p:tgtEl>
                                      </p:cBhvr>
                                      <p:to x="100000" y="100000"/>
                                    </p:animScale>
                                    <p:animScale>
                                      <p:cBhvr>
                                        <p:cTn id="55" dur="26">
                                          <p:stCondLst>
                                            <p:cond delay="1808"/>
                                          </p:stCondLst>
                                        </p:cTn>
                                        <p:tgtEl>
                                          <p:spTgt spid="3">
                                            <p:txEl>
                                              <p:pRg st="0" end="0"/>
                                            </p:txEl>
                                          </p:spTgt>
                                        </p:tgtEl>
                                      </p:cBhvr>
                                      <p:to x="100000" y="95000"/>
                                    </p:animScale>
                                    <p:animScale>
                                      <p:cBhvr>
                                        <p:cTn id="56" dur="166" decel="50000">
                                          <p:stCondLst>
                                            <p:cond delay="1834"/>
                                          </p:stCondLst>
                                        </p:cTn>
                                        <p:tgtEl>
                                          <p:spTgt spid="3">
                                            <p:txEl>
                                              <p:pRg st="0" end="0"/>
                                            </p:txEl>
                                          </p:spTgt>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grpId="0" nodeType="clickEffect">
                                  <p:stCondLst>
                                    <p:cond delay="0"/>
                                  </p:stCondLst>
                                  <p:childTnLst>
                                    <p:set>
                                      <p:cBhvr>
                                        <p:cTn id="60" dur="1" fill="hold">
                                          <p:stCondLst>
                                            <p:cond delay="0"/>
                                          </p:stCondLst>
                                        </p:cTn>
                                        <p:tgtEl>
                                          <p:spTgt spid="3">
                                            <p:txEl>
                                              <p:pRg st="2" end="2"/>
                                            </p:txEl>
                                          </p:spTgt>
                                        </p:tgtEl>
                                        <p:attrNameLst>
                                          <p:attrName>style.visibility</p:attrName>
                                        </p:attrNameLst>
                                      </p:cBhvr>
                                      <p:to>
                                        <p:strVal val="visible"/>
                                      </p:to>
                                    </p:set>
                                    <p:animEffect transition="in" filter="wipe(down)">
                                      <p:cBhvr>
                                        <p:cTn id="61" dur="580">
                                          <p:stCondLst>
                                            <p:cond delay="0"/>
                                          </p:stCondLst>
                                        </p:cTn>
                                        <p:tgtEl>
                                          <p:spTgt spid="3">
                                            <p:txEl>
                                              <p:pRg st="2" end="2"/>
                                            </p:txEl>
                                          </p:spTgt>
                                        </p:tgtEl>
                                      </p:cBhvr>
                                    </p:animEffect>
                                    <p:anim calcmode="lin" valueType="num">
                                      <p:cBhvr>
                                        <p:cTn id="62" dur="1822" tmFilter="0,0; 0.14,0.36; 0.43,0.73; 0.71,0.91; 1.0,1.0">
                                          <p:stCondLst>
                                            <p:cond delay="0"/>
                                          </p:stCondLst>
                                        </p:cTn>
                                        <p:tgtEl>
                                          <p:spTgt spid="3">
                                            <p:txEl>
                                              <p:pRg st="2" end="2"/>
                                            </p:txEl>
                                          </p:spTgt>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3">
                                            <p:txEl>
                                              <p:pRg st="2" end="2"/>
                                            </p:txEl>
                                          </p:spTgt>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3">
                                            <p:txEl>
                                              <p:pRg st="2" end="2"/>
                                            </p:txEl>
                                          </p:spTgt>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3">
                                            <p:txEl>
                                              <p:pRg st="2" end="2"/>
                                            </p:txEl>
                                          </p:spTgt>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3">
                                            <p:txEl>
                                              <p:pRg st="2" end="2"/>
                                            </p:txEl>
                                          </p:spTgt>
                                        </p:tgtEl>
                                        <p:attrNameLst>
                                          <p:attrName>ppt_y</p:attrName>
                                        </p:attrNameLst>
                                      </p:cBhvr>
                                      <p:tavLst>
                                        <p:tav tm="0" fmla="#ppt_y-sin(pi*$)/81">
                                          <p:val>
                                            <p:fltVal val="0"/>
                                          </p:val>
                                        </p:tav>
                                        <p:tav tm="100000">
                                          <p:val>
                                            <p:fltVal val="1"/>
                                          </p:val>
                                        </p:tav>
                                      </p:tavLst>
                                    </p:anim>
                                    <p:animScale>
                                      <p:cBhvr>
                                        <p:cTn id="67" dur="26">
                                          <p:stCondLst>
                                            <p:cond delay="650"/>
                                          </p:stCondLst>
                                        </p:cTn>
                                        <p:tgtEl>
                                          <p:spTgt spid="3">
                                            <p:txEl>
                                              <p:pRg st="2" end="2"/>
                                            </p:txEl>
                                          </p:spTgt>
                                        </p:tgtEl>
                                      </p:cBhvr>
                                      <p:to x="100000" y="60000"/>
                                    </p:animScale>
                                    <p:animScale>
                                      <p:cBhvr>
                                        <p:cTn id="68" dur="166" decel="50000">
                                          <p:stCondLst>
                                            <p:cond delay="676"/>
                                          </p:stCondLst>
                                        </p:cTn>
                                        <p:tgtEl>
                                          <p:spTgt spid="3">
                                            <p:txEl>
                                              <p:pRg st="2" end="2"/>
                                            </p:txEl>
                                          </p:spTgt>
                                        </p:tgtEl>
                                      </p:cBhvr>
                                      <p:to x="100000" y="100000"/>
                                    </p:animScale>
                                    <p:animScale>
                                      <p:cBhvr>
                                        <p:cTn id="69" dur="26">
                                          <p:stCondLst>
                                            <p:cond delay="1312"/>
                                          </p:stCondLst>
                                        </p:cTn>
                                        <p:tgtEl>
                                          <p:spTgt spid="3">
                                            <p:txEl>
                                              <p:pRg st="2" end="2"/>
                                            </p:txEl>
                                          </p:spTgt>
                                        </p:tgtEl>
                                      </p:cBhvr>
                                      <p:to x="100000" y="80000"/>
                                    </p:animScale>
                                    <p:animScale>
                                      <p:cBhvr>
                                        <p:cTn id="70" dur="166" decel="50000">
                                          <p:stCondLst>
                                            <p:cond delay="1338"/>
                                          </p:stCondLst>
                                        </p:cTn>
                                        <p:tgtEl>
                                          <p:spTgt spid="3">
                                            <p:txEl>
                                              <p:pRg st="2" end="2"/>
                                            </p:txEl>
                                          </p:spTgt>
                                        </p:tgtEl>
                                      </p:cBhvr>
                                      <p:to x="100000" y="100000"/>
                                    </p:animScale>
                                    <p:animScale>
                                      <p:cBhvr>
                                        <p:cTn id="71" dur="26">
                                          <p:stCondLst>
                                            <p:cond delay="1642"/>
                                          </p:stCondLst>
                                        </p:cTn>
                                        <p:tgtEl>
                                          <p:spTgt spid="3">
                                            <p:txEl>
                                              <p:pRg st="2" end="2"/>
                                            </p:txEl>
                                          </p:spTgt>
                                        </p:tgtEl>
                                      </p:cBhvr>
                                      <p:to x="100000" y="90000"/>
                                    </p:animScale>
                                    <p:animScale>
                                      <p:cBhvr>
                                        <p:cTn id="72" dur="166" decel="50000">
                                          <p:stCondLst>
                                            <p:cond delay="1668"/>
                                          </p:stCondLst>
                                        </p:cTn>
                                        <p:tgtEl>
                                          <p:spTgt spid="3">
                                            <p:txEl>
                                              <p:pRg st="2" end="2"/>
                                            </p:txEl>
                                          </p:spTgt>
                                        </p:tgtEl>
                                      </p:cBhvr>
                                      <p:to x="100000" y="100000"/>
                                    </p:animScale>
                                    <p:animScale>
                                      <p:cBhvr>
                                        <p:cTn id="73" dur="26">
                                          <p:stCondLst>
                                            <p:cond delay="1808"/>
                                          </p:stCondLst>
                                        </p:cTn>
                                        <p:tgtEl>
                                          <p:spTgt spid="3">
                                            <p:txEl>
                                              <p:pRg st="2" end="2"/>
                                            </p:txEl>
                                          </p:spTgt>
                                        </p:tgtEl>
                                      </p:cBhvr>
                                      <p:to x="100000" y="95000"/>
                                    </p:animScale>
                                    <p:animScale>
                                      <p:cBhvr>
                                        <p:cTn id="74" dur="166" decel="50000">
                                          <p:stCondLst>
                                            <p:cond delay="1834"/>
                                          </p:stCondLst>
                                        </p:cTn>
                                        <p:tgtEl>
                                          <p:spTgt spid="3">
                                            <p:txEl>
                                              <p:pRg st="2" end="2"/>
                                            </p:txEl>
                                          </p:spTgt>
                                        </p:tgtEl>
                                      </p:cBhvr>
                                      <p:to x="100000" y="100000"/>
                                    </p:animScale>
                                  </p:childTnLst>
                                </p:cTn>
                              </p:par>
                            </p:childTnLst>
                          </p:cTn>
                        </p:par>
                      </p:childTnLst>
                    </p:cTn>
                  </p:par>
                  <p:par>
                    <p:cTn id="75" fill="hold">
                      <p:stCondLst>
                        <p:cond delay="indefinite"/>
                      </p:stCondLst>
                      <p:childTnLst>
                        <p:par>
                          <p:cTn id="76" fill="hold">
                            <p:stCondLst>
                              <p:cond delay="0"/>
                            </p:stCondLst>
                            <p:childTnLst>
                              <p:par>
                                <p:cTn id="77" presetID="26" presetClass="entr" presetSubtype="0" fill="hold" grpId="0" nodeType="clickEffect">
                                  <p:stCondLst>
                                    <p:cond delay="0"/>
                                  </p:stCondLst>
                                  <p:childTnLst>
                                    <p:set>
                                      <p:cBhvr>
                                        <p:cTn id="78" dur="1" fill="hold">
                                          <p:stCondLst>
                                            <p:cond delay="0"/>
                                          </p:stCondLst>
                                        </p:cTn>
                                        <p:tgtEl>
                                          <p:spTgt spid="3">
                                            <p:txEl>
                                              <p:pRg st="3" end="3"/>
                                            </p:txEl>
                                          </p:spTgt>
                                        </p:tgtEl>
                                        <p:attrNameLst>
                                          <p:attrName>style.visibility</p:attrName>
                                        </p:attrNameLst>
                                      </p:cBhvr>
                                      <p:to>
                                        <p:strVal val="visible"/>
                                      </p:to>
                                    </p:set>
                                    <p:animEffect transition="in" filter="wipe(down)">
                                      <p:cBhvr>
                                        <p:cTn id="79" dur="580">
                                          <p:stCondLst>
                                            <p:cond delay="0"/>
                                          </p:stCondLst>
                                        </p:cTn>
                                        <p:tgtEl>
                                          <p:spTgt spid="3">
                                            <p:txEl>
                                              <p:pRg st="3" end="3"/>
                                            </p:txEl>
                                          </p:spTgt>
                                        </p:tgtEl>
                                      </p:cBhvr>
                                    </p:animEffect>
                                    <p:anim calcmode="lin" valueType="num">
                                      <p:cBhvr>
                                        <p:cTn id="80" dur="1822" tmFilter="0,0; 0.14,0.36; 0.43,0.73; 0.71,0.91; 1.0,1.0">
                                          <p:stCondLst>
                                            <p:cond delay="0"/>
                                          </p:stCondLst>
                                        </p:cTn>
                                        <p:tgtEl>
                                          <p:spTgt spid="3">
                                            <p:txEl>
                                              <p:pRg st="3" end="3"/>
                                            </p:txEl>
                                          </p:spTgt>
                                        </p:tgtEl>
                                        <p:attrNameLst>
                                          <p:attrName>ppt_x</p:attrName>
                                        </p:attrNameLst>
                                      </p:cBhvr>
                                      <p:tavLst>
                                        <p:tav tm="0">
                                          <p:val>
                                            <p:strVal val="#ppt_x-0.25"/>
                                          </p:val>
                                        </p:tav>
                                        <p:tav tm="100000">
                                          <p:val>
                                            <p:strVal val="#ppt_x"/>
                                          </p:val>
                                        </p:tav>
                                      </p:tavLst>
                                    </p:anim>
                                    <p:anim calcmode="lin" valueType="num">
                                      <p:cBhvr>
                                        <p:cTn id="81" dur="664" tmFilter="0.0,0.0; 0.25,0.07; 0.50,0.2; 0.75,0.467; 1.0,1.0">
                                          <p:stCondLst>
                                            <p:cond delay="0"/>
                                          </p:stCondLst>
                                        </p:cTn>
                                        <p:tgtEl>
                                          <p:spTgt spid="3">
                                            <p:txEl>
                                              <p:pRg st="3" end="3"/>
                                            </p:txEl>
                                          </p:spTgt>
                                        </p:tgtEl>
                                        <p:attrNameLst>
                                          <p:attrName>ppt_y</p:attrName>
                                        </p:attrNameLst>
                                      </p:cBhvr>
                                      <p:tavLst>
                                        <p:tav tm="0" fmla="#ppt_y-sin(pi*$)/3">
                                          <p:val>
                                            <p:fltVal val="0.5"/>
                                          </p:val>
                                        </p:tav>
                                        <p:tav tm="100000">
                                          <p:val>
                                            <p:fltVal val="1"/>
                                          </p:val>
                                        </p:tav>
                                      </p:tavLst>
                                    </p:anim>
                                    <p:anim calcmode="lin" valueType="num">
                                      <p:cBhvr>
                                        <p:cTn id="82" dur="664" tmFilter="0, 0; 0.125,0.2665; 0.25,0.4; 0.375,0.465; 0.5,0.5;  0.625,0.535; 0.75,0.6; 0.875,0.7335; 1,1">
                                          <p:stCondLst>
                                            <p:cond delay="664"/>
                                          </p:stCondLst>
                                        </p:cTn>
                                        <p:tgtEl>
                                          <p:spTgt spid="3">
                                            <p:txEl>
                                              <p:pRg st="3" end="3"/>
                                            </p:txEl>
                                          </p:spTgt>
                                        </p:tgtEl>
                                        <p:attrNameLst>
                                          <p:attrName>ppt_y</p:attrName>
                                        </p:attrNameLst>
                                      </p:cBhvr>
                                      <p:tavLst>
                                        <p:tav tm="0" fmla="#ppt_y-sin(pi*$)/9">
                                          <p:val>
                                            <p:fltVal val="0"/>
                                          </p:val>
                                        </p:tav>
                                        <p:tav tm="100000">
                                          <p:val>
                                            <p:fltVal val="1"/>
                                          </p:val>
                                        </p:tav>
                                      </p:tavLst>
                                    </p:anim>
                                    <p:anim calcmode="lin" valueType="num">
                                      <p:cBhvr>
                                        <p:cTn id="83" dur="332" tmFilter="0, 0; 0.125,0.2665; 0.25,0.4; 0.375,0.465; 0.5,0.5;  0.625,0.535; 0.75,0.6; 0.875,0.7335; 1,1">
                                          <p:stCondLst>
                                            <p:cond delay="1324"/>
                                          </p:stCondLst>
                                        </p:cTn>
                                        <p:tgtEl>
                                          <p:spTgt spid="3">
                                            <p:txEl>
                                              <p:pRg st="3" end="3"/>
                                            </p:txEl>
                                          </p:spTgt>
                                        </p:tgtEl>
                                        <p:attrNameLst>
                                          <p:attrName>ppt_y</p:attrName>
                                        </p:attrNameLst>
                                      </p:cBhvr>
                                      <p:tavLst>
                                        <p:tav tm="0" fmla="#ppt_y-sin(pi*$)/27">
                                          <p:val>
                                            <p:fltVal val="0"/>
                                          </p:val>
                                        </p:tav>
                                        <p:tav tm="100000">
                                          <p:val>
                                            <p:fltVal val="1"/>
                                          </p:val>
                                        </p:tav>
                                      </p:tavLst>
                                    </p:anim>
                                    <p:anim calcmode="lin" valueType="num">
                                      <p:cBhvr>
                                        <p:cTn id="84" dur="164" tmFilter="0, 0; 0.125,0.2665; 0.25,0.4; 0.375,0.465; 0.5,0.5;  0.625,0.535; 0.75,0.6; 0.875,0.7335; 1,1">
                                          <p:stCondLst>
                                            <p:cond delay="1656"/>
                                          </p:stCondLst>
                                        </p:cTn>
                                        <p:tgtEl>
                                          <p:spTgt spid="3">
                                            <p:txEl>
                                              <p:pRg st="3" end="3"/>
                                            </p:txEl>
                                          </p:spTgt>
                                        </p:tgtEl>
                                        <p:attrNameLst>
                                          <p:attrName>ppt_y</p:attrName>
                                        </p:attrNameLst>
                                      </p:cBhvr>
                                      <p:tavLst>
                                        <p:tav tm="0" fmla="#ppt_y-sin(pi*$)/81">
                                          <p:val>
                                            <p:fltVal val="0"/>
                                          </p:val>
                                        </p:tav>
                                        <p:tav tm="100000">
                                          <p:val>
                                            <p:fltVal val="1"/>
                                          </p:val>
                                        </p:tav>
                                      </p:tavLst>
                                    </p:anim>
                                    <p:animScale>
                                      <p:cBhvr>
                                        <p:cTn id="85" dur="26">
                                          <p:stCondLst>
                                            <p:cond delay="650"/>
                                          </p:stCondLst>
                                        </p:cTn>
                                        <p:tgtEl>
                                          <p:spTgt spid="3">
                                            <p:txEl>
                                              <p:pRg st="3" end="3"/>
                                            </p:txEl>
                                          </p:spTgt>
                                        </p:tgtEl>
                                      </p:cBhvr>
                                      <p:to x="100000" y="60000"/>
                                    </p:animScale>
                                    <p:animScale>
                                      <p:cBhvr>
                                        <p:cTn id="86" dur="166" decel="50000">
                                          <p:stCondLst>
                                            <p:cond delay="676"/>
                                          </p:stCondLst>
                                        </p:cTn>
                                        <p:tgtEl>
                                          <p:spTgt spid="3">
                                            <p:txEl>
                                              <p:pRg st="3" end="3"/>
                                            </p:txEl>
                                          </p:spTgt>
                                        </p:tgtEl>
                                      </p:cBhvr>
                                      <p:to x="100000" y="100000"/>
                                    </p:animScale>
                                    <p:animScale>
                                      <p:cBhvr>
                                        <p:cTn id="87" dur="26">
                                          <p:stCondLst>
                                            <p:cond delay="1312"/>
                                          </p:stCondLst>
                                        </p:cTn>
                                        <p:tgtEl>
                                          <p:spTgt spid="3">
                                            <p:txEl>
                                              <p:pRg st="3" end="3"/>
                                            </p:txEl>
                                          </p:spTgt>
                                        </p:tgtEl>
                                      </p:cBhvr>
                                      <p:to x="100000" y="80000"/>
                                    </p:animScale>
                                    <p:animScale>
                                      <p:cBhvr>
                                        <p:cTn id="88" dur="166" decel="50000">
                                          <p:stCondLst>
                                            <p:cond delay="1338"/>
                                          </p:stCondLst>
                                        </p:cTn>
                                        <p:tgtEl>
                                          <p:spTgt spid="3">
                                            <p:txEl>
                                              <p:pRg st="3" end="3"/>
                                            </p:txEl>
                                          </p:spTgt>
                                        </p:tgtEl>
                                      </p:cBhvr>
                                      <p:to x="100000" y="100000"/>
                                    </p:animScale>
                                    <p:animScale>
                                      <p:cBhvr>
                                        <p:cTn id="89" dur="26">
                                          <p:stCondLst>
                                            <p:cond delay="1642"/>
                                          </p:stCondLst>
                                        </p:cTn>
                                        <p:tgtEl>
                                          <p:spTgt spid="3">
                                            <p:txEl>
                                              <p:pRg st="3" end="3"/>
                                            </p:txEl>
                                          </p:spTgt>
                                        </p:tgtEl>
                                      </p:cBhvr>
                                      <p:to x="100000" y="90000"/>
                                    </p:animScale>
                                    <p:animScale>
                                      <p:cBhvr>
                                        <p:cTn id="90" dur="166" decel="50000">
                                          <p:stCondLst>
                                            <p:cond delay="1668"/>
                                          </p:stCondLst>
                                        </p:cTn>
                                        <p:tgtEl>
                                          <p:spTgt spid="3">
                                            <p:txEl>
                                              <p:pRg st="3" end="3"/>
                                            </p:txEl>
                                          </p:spTgt>
                                        </p:tgtEl>
                                      </p:cBhvr>
                                      <p:to x="100000" y="100000"/>
                                    </p:animScale>
                                    <p:animScale>
                                      <p:cBhvr>
                                        <p:cTn id="91" dur="26">
                                          <p:stCondLst>
                                            <p:cond delay="1808"/>
                                          </p:stCondLst>
                                        </p:cTn>
                                        <p:tgtEl>
                                          <p:spTgt spid="3">
                                            <p:txEl>
                                              <p:pRg st="3" end="3"/>
                                            </p:txEl>
                                          </p:spTgt>
                                        </p:tgtEl>
                                      </p:cBhvr>
                                      <p:to x="100000" y="95000"/>
                                    </p:animScale>
                                    <p:animScale>
                                      <p:cBhvr>
                                        <p:cTn id="92" dur="166" decel="50000">
                                          <p:stCondLst>
                                            <p:cond delay="1834"/>
                                          </p:stCondLst>
                                        </p:cTn>
                                        <p:tgtEl>
                                          <p:spTgt spid="3">
                                            <p:txEl>
                                              <p:pRg st="3" end="3"/>
                                            </p:txEl>
                                          </p:spTgt>
                                        </p:tgtEl>
                                      </p:cBhvr>
                                      <p:to x="100000" y="100000"/>
                                    </p:animScale>
                                  </p:childTnLst>
                                </p:cTn>
                              </p:par>
                            </p:childTnLst>
                          </p:cTn>
                        </p:par>
                      </p:childTnLst>
                    </p:cTn>
                  </p:par>
                  <p:par>
                    <p:cTn id="93" fill="hold">
                      <p:stCondLst>
                        <p:cond delay="indefinite"/>
                      </p:stCondLst>
                      <p:childTnLst>
                        <p:par>
                          <p:cTn id="94" fill="hold">
                            <p:stCondLst>
                              <p:cond delay="0"/>
                            </p:stCondLst>
                            <p:childTnLst>
                              <p:par>
                                <p:cTn id="95" presetID="26" presetClass="entr" presetSubtype="0" fill="hold" grpId="0" nodeType="clickEffect">
                                  <p:stCondLst>
                                    <p:cond delay="0"/>
                                  </p:stCondLst>
                                  <p:childTnLst>
                                    <p:set>
                                      <p:cBhvr>
                                        <p:cTn id="96" dur="1" fill="hold">
                                          <p:stCondLst>
                                            <p:cond delay="0"/>
                                          </p:stCondLst>
                                        </p:cTn>
                                        <p:tgtEl>
                                          <p:spTgt spid="3">
                                            <p:txEl>
                                              <p:pRg st="5" end="5"/>
                                            </p:txEl>
                                          </p:spTgt>
                                        </p:tgtEl>
                                        <p:attrNameLst>
                                          <p:attrName>style.visibility</p:attrName>
                                        </p:attrNameLst>
                                      </p:cBhvr>
                                      <p:to>
                                        <p:strVal val="visible"/>
                                      </p:to>
                                    </p:set>
                                    <p:animEffect transition="in" filter="wipe(down)">
                                      <p:cBhvr>
                                        <p:cTn id="97" dur="580">
                                          <p:stCondLst>
                                            <p:cond delay="0"/>
                                          </p:stCondLst>
                                        </p:cTn>
                                        <p:tgtEl>
                                          <p:spTgt spid="3">
                                            <p:txEl>
                                              <p:pRg st="5" end="5"/>
                                            </p:txEl>
                                          </p:spTgt>
                                        </p:tgtEl>
                                      </p:cBhvr>
                                    </p:animEffect>
                                    <p:anim calcmode="lin" valueType="num">
                                      <p:cBhvr>
                                        <p:cTn id="98" dur="1822" tmFilter="0,0; 0.14,0.36; 0.43,0.73; 0.71,0.91; 1.0,1.0">
                                          <p:stCondLst>
                                            <p:cond delay="0"/>
                                          </p:stCondLst>
                                        </p:cTn>
                                        <p:tgtEl>
                                          <p:spTgt spid="3">
                                            <p:txEl>
                                              <p:pRg st="5" end="5"/>
                                            </p:txEl>
                                          </p:spTgt>
                                        </p:tgtEl>
                                        <p:attrNameLst>
                                          <p:attrName>ppt_x</p:attrName>
                                        </p:attrNameLst>
                                      </p:cBhvr>
                                      <p:tavLst>
                                        <p:tav tm="0">
                                          <p:val>
                                            <p:strVal val="#ppt_x-0.25"/>
                                          </p:val>
                                        </p:tav>
                                        <p:tav tm="100000">
                                          <p:val>
                                            <p:strVal val="#ppt_x"/>
                                          </p:val>
                                        </p:tav>
                                      </p:tavLst>
                                    </p:anim>
                                    <p:anim calcmode="lin" valueType="num">
                                      <p:cBhvr>
                                        <p:cTn id="99" dur="664" tmFilter="0.0,0.0; 0.25,0.07; 0.50,0.2; 0.75,0.467; 1.0,1.0">
                                          <p:stCondLst>
                                            <p:cond delay="0"/>
                                          </p:stCondLst>
                                        </p:cTn>
                                        <p:tgtEl>
                                          <p:spTgt spid="3">
                                            <p:txEl>
                                              <p:pRg st="5" end="5"/>
                                            </p:txEl>
                                          </p:spTgt>
                                        </p:tgtEl>
                                        <p:attrNameLst>
                                          <p:attrName>ppt_y</p:attrName>
                                        </p:attrNameLst>
                                      </p:cBhvr>
                                      <p:tavLst>
                                        <p:tav tm="0" fmla="#ppt_y-sin(pi*$)/3">
                                          <p:val>
                                            <p:fltVal val="0.5"/>
                                          </p:val>
                                        </p:tav>
                                        <p:tav tm="100000">
                                          <p:val>
                                            <p:fltVal val="1"/>
                                          </p:val>
                                        </p:tav>
                                      </p:tavLst>
                                    </p:anim>
                                    <p:anim calcmode="lin" valueType="num">
                                      <p:cBhvr>
                                        <p:cTn id="100" dur="664" tmFilter="0, 0; 0.125,0.2665; 0.25,0.4; 0.375,0.465; 0.5,0.5;  0.625,0.535; 0.75,0.6; 0.875,0.7335; 1,1">
                                          <p:stCondLst>
                                            <p:cond delay="664"/>
                                          </p:stCondLst>
                                        </p:cTn>
                                        <p:tgtEl>
                                          <p:spTgt spid="3">
                                            <p:txEl>
                                              <p:pRg st="5" end="5"/>
                                            </p:txEl>
                                          </p:spTgt>
                                        </p:tgtEl>
                                        <p:attrNameLst>
                                          <p:attrName>ppt_y</p:attrName>
                                        </p:attrNameLst>
                                      </p:cBhvr>
                                      <p:tavLst>
                                        <p:tav tm="0" fmla="#ppt_y-sin(pi*$)/9">
                                          <p:val>
                                            <p:fltVal val="0"/>
                                          </p:val>
                                        </p:tav>
                                        <p:tav tm="100000">
                                          <p:val>
                                            <p:fltVal val="1"/>
                                          </p:val>
                                        </p:tav>
                                      </p:tavLst>
                                    </p:anim>
                                    <p:anim calcmode="lin" valueType="num">
                                      <p:cBhvr>
                                        <p:cTn id="101" dur="332" tmFilter="0, 0; 0.125,0.2665; 0.25,0.4; 0.375,0.465; 0.5,0.5;  0.625,0.535; 0.75,0.6; 0.875,0.7335; 1,1">
                                          <p:stCondLst>
                                            <p:cond delay="1324"/>
                                          </p:stCondLst>
                                        </p:cTn>
                                        <p:tgtEl>
                                          <p:spTgt spid="3">
                                            <p:txEl>
                                              <p:pRg st="5" end="5"/>
                                            </p:txEl>
                                          </p:spTgt>
                                        </p:tgtEl>
                                        <p:attrNameLst>
                                          <p:attrName>ppt_y</p:attrName>
                                        </p:attrNameLst>
                                      </p:cBhvr>
                                      <p:tavLst>
                                        <p:tav tm="0" fmla="#ppt_y-sin(pi*$)/27">
                                          <p:val>
                                            <p:fltVal val="0"/>
                                          </p:val>
                                        </p:tav>
                                        <p:tav tm="100000">
                                          <p:val>
                                            <p:fltVal val="1"/>
                                          </p:val>
                                        </p:tav>
                                      </p:tavLst>
                                    </p:anim>
                                    <p:anim calcmode="lin" valueType="num">
                                      <p:cBhvr>
                                        <p:cTn id="102" dur="164" tmFilter="0, 0; 0.125,0.2665; 0.25,0.4; 0.375,0.465; 0.5,0.5;  0.625,0.535; 0.75,0.6; 0.875,0.7335; 1,1">
                                          <p:stCondLst>
                                            <p:cond delay="1656"/>
                                          </p:stCondLst>
                                        </p:cTn>
                                        <p:tgtEl>
                                          <p:spTgt spid="3">
                                            <p:txEl>
                                              <p:pRg st="5" end="5"/>
                                            </p:txEl>
                                          </p:spTgt>
                                        </p:tgtEl>
                                        <p:attrNameLst>
                                          <p:attrName>ppt_y</p:attrName>
                                        </p:attrNameLst>
                                      </p:cBhvr>
                                      <p:tavLst>
                                        <p:tav tm="0" fmla="#ppt_y-sin(pi*$)/81">
                                          <p:val>
                                            <p:fltVal val="0"/>
                                          </p:val>
                                        </p:tav>
                                        <p:tav tm="100000">
                                          <p:val>
                                            <p:fltVal val="1"/>
                                          </p:val>
                                        </p:tav>
                                      </p:tavLst>
                                    </p:anim>
                                    <p:animScale>
                                      <p:cBhvr>
                                        <p:cTn id="103" dur="26">
                                          <p:stCondLst>
                                            <p:cond delay="650"/>
                                          </p:stCondLst>
                                        </p:cTn>
                                        <p:tgtEl>
                                          <p:spTgt spid="3">
                                            <p:txEl>
                                              <p:pRg st="5" end="5"/>
                                            </p:txEl>
                                          </p:spTgt>
                                        </p:tgtEl>
                                      </p:cBhvr>
                                      <p:to x="100000" y="60000"/>
                                    </p:animScale>
                                    <p:animScale>
                                      <p:cBhvr>
                                        <p:cTn id="104" dur="166" decel="50000">
                                          <p:stCondLst>
                                            <p:cond delay="676"/>
                                          </p:stCondLst>
                                        </p:cTn>
                                        <p:tgtEl>
                                          <p:spTgt spid="3">
                                            <p:txEl>
                                              <p:pRg st="5" end="5"/>
                                            </p:txEl>
                                          </p:spTgt>
                                        </p:tgtEl>
                                      </p:cBhvr>
                                      <p:to x="100000" y="100000"/>
                                    </p:animScale>
                                    <p:animScale>
                                      <p:cBhvr>
                                        <p:cTn id="105" dur="26">
                                          <p:stCondLst>
                                            <p:cond delay="1312"/>
                                          </p:stCondLst>
                                        </p:cTn>
                                        <p:tgtEl>
                                          <p:spTgt spid="3">
                                            <p:txEl>
                                              <p:pRg st="5" end="5"/>
                                            </p:txEl>
                                          </p:spTgt>
                                        </p:tgtEl>
                                      </p:cBhvr>
                                      <p:to x="100000" y="80000"/>
                                    </p:animScale>
                                    <p:animScale>
                                      <p:cBhvr>
                                        <p:cTn id="106" dur="166" decel="50000">
                                          <p:stCondLst>
                                            <p:cond delay="1338"/>
                                          </p:stCondLst>
                                        </p:cTn>
                                        <p:tgtEl>
                                          <p:spTgt spid="3">
                                            <p:txEl>
                                              <p:pRg st="5" end="5"/>
                                            </p:txEl>
                                          </p:spTgt>
                                        </p:tgtEl>
                                      </p:cBhvr>
                                      <p:to x="100000" y="100000"/>
                                    </p:animScale>
                                    <p:animScale>
                                      <p:cBhvr>
                                        <p:cTn id="107" dur="26">
                                          <p:stCondLst>
                                            <p:cond delay="1642"/>
                                          </p:stCondLst>
                                        </p:cTn>
                                        <p:tgtEl>
                                          <p:spTgt spid="3">
                                            <p:txEl>
                                              <p:pRg st="5" end="5"/>
                                            </p:txEl>
                                          </p:spTgt>
                                        </p:tgtEl>
                                      </p:cBhvr>
                                      <p:to x="100000" y="90000"/>
                                    </p:animScale>
                                    <p:animScale>
                                      <p:cBhvr>
                                        <p:cTn id="108" dur="166" decel="50000">
                                          <p:stCondLst>
                                            <p:cond delay="1668"/>
                                          </p:stCondLst>
                                        </p:cTn>
                                        <p:tgtEl>
                                          <p:spTgt spid="3">
                                            <p:txEl>
                                              <p:pRg st="5" end="5"/>
                                            </p:txEl>
                                          </p:spTgt>
                                        </p:tgtEl>
                                      </p:cBhvr>
                                      <p:to x="100000" y="100000"/>
                                    </p:animScale>
                                    <p:animScale>
                                      <p:cBhvr>
                                        <p:cTn id="109" dur="26">
                                          <p:stCondLst>
                                            <p:cond delay="1808"/>
                                          </p:stCondLst>
                                        </p:cTn>
                                        <p:tgtEl>
                                          <p:spTgt spid="3">
                                            <p:txEl>
                                              <p:pRg st="5" end="5"/>
                                            </p:txEl>
                                          </p:spTgt>
                                        </p:tgtEl>
                                      </p:cBhvr>
                                      <p:to x="100000" y="95000"/>
                                    </p:animScale>
                                    <p:animScale>
                                      <p:cBhvr>
                                        <p:cTn id="110" dur="166" decel="50000">
                                          <p:stCondLst>
                                            <p:cond delay="1834"/>
                                          </p:stCondLst>
                                        </p:cTn>
                                        <p:tgtEl>
                                          <p:spTgt spid="3">
                                            <p:txEl>
                                              <p:pRg st="5" end="5"/>
                                            </p:txEl>
                                          </p:spTgt>
                                        </p:tgtEl>
                                      </p:cBhvr>
                                      <p:to x="100000" y="100000"/>
                                    </p:animScale>
                                  </p:childTnLst>
                                </p:cTn>
                              </p:par>
                            </p:childTnLst>
                          </p:cTn>
                        </p:par>
                      </p:childTnLst>
                    </p:cTn>
                  </p:par>
                  <p:par>
                    <p:cTn id="111" fill="hold">
                      <p:stCondLst>
                        <p:cond delay="indefinite"/>
                      </p:stCondLst>
                      <p:childTnLst>
                        <p:par>
                          <p:cTn id="112" fill="hold">
                            <p:stCondLst>
                              <p:cond delay="0"/>
                            </p:stCondLst>
                            <p:childTnLst>
                              <p:par>
                                <p:cTn id="113" presetID="26" presetClass="entr" presetSubtype="0" fill="hold" grpId="0" nodeType="clickEffect">
                                  <p:stCondLst>
                                    <p:cond delay="0"/>
                                  </p:stCondLst>
                                  <p:childTnLst>
                                    <p:set>
                                      <p:cBhvr>
                                        <p:cTn id="114" dur="1" fill="hold">
                                          <p:stCondLst>
                                            <p:cond delay="0"/>
                                          </p:stCondLst>
                                        </p:cTn>
                                        <p:tgtEl>
                                          <p:spTgt spid="3">
                                            <p:txEl>
                                              <p:pRg st="6" end="6"/>
                                            </p:txEl>
                                          </p:spTgt>
                                        </p:tgtEl>
                                        <p:attrNameLst>
                                          <p:attrName>style.visibility</p:attrName>
                                        </p:attrNameLst>
                                      </p:cBhvr>
                                      <p:to>
                                        <p:strVal val="visible"/>
                                      </p:to>
                                    </p:set>
                                    <p:animEffect transition="in" filter="wipe(down)">
                                      <p:cBhvr>
                                        <p:cTn id="115" dur="580">
                                          <p:stCondLst>
                                            <p:cond delay="0"/>
                                          </p:stCondLst>
                                        </p:cTn>
                                        <p:tgtEl>
                                          <p:spTgt spid="3">
                                            <p:txEl>
                                              <p:pRg st="6" end="6"/>
                                            </p:txEl>
                                          </p:spTgt>
                                        </p:tgtEl>
                                      </p:cBhvr>
                                    </p:animEffect>
                                    <p:anim calcmode="lin" valueType="num">
                                      <p:cBhvr>
                                        <p:cTn id="116" dur="1822" tmFilter="0,0; 0.14,0.36; 0.43,0.73; 0.71,0.91; 1.0,1.0">
                                          <p:stCondLst>
                                            <p:cond delay="0"/>
                                          </p:stCondLst>
                                        </p:cTn>
                                        <p:tgtEl>
                                          <p:spTgt spid="3">
                                            <p:txEl>
                                              <p:pRg st="6" end="6"/>
                                            </p:txEl>
                                          </p:spTgt>
                                        </p:tgtEl>
                                        <p:attrNameLst>
                                          <p:attrName>ppt_x</p:attrName>
                                        </p:attrNameLst>
                                      </p:cBhvr>
                                      <p:tavLst>
                                        <p:tav tm="0">
                                          <p:val>
                                            <p:strVal val="#ppt_x-0.25"/>
                                          </p:val>
                                        </p:tav>
                                        <p:tav tm="100000">
                                          <p:val>
                                            <p:strVal val="#ppt_x"/>
                                          </p:val>
                                        </p:tav>
                                      </p:tavLst>
                                    </p:anim>
                                    <p:anim calcmode="lin" valueType="num">
                                      <p:cBhvr>
                                        <p:cTn id="117" dur="664" tmFilter="0.0,0.0; 0.25,0.07; 0.50,0.2; 0.75,0.467; 1.0,1.0">
                                          <p:stCondLst>
                                            <p:cond delay="0"/>
                                          </p:stCondLst>
                                        </p:cTn>
                                        <p:tgtEl>
                                          <p:spTgt spid="3">
                                            <p:txEl>
                                              <p:pRg st="6" end="6"/>
                                            </p:txEl>
                                          </p:spTgt>
                                        </p:tgtEl>
                                        <p:attrNameLst>
                                          <p:attrName>ppt_y</p:attrName>
                                        </p:attrNameLst>
                                      </p:cBhvr>
                                      <p:tavLst>
                                        <p:tav tm="0" fmla="#ppt_y-sin(pi*$)/3">
                                          <p:val>
                                            <p:fltVal val="0.5"/>
                                          </p:val>
                                        </p:tav>
                                        <p:tav tm="100000">
                                          <p:val>
                                            <p:fltVal val="1"/>
                                          </p:val>
                                        </p:tav>
                                      </p:tavLst>
                                    </p:anim>
                                    <p:anim calcmode="lin" valueType="num">
                                      <p:cBhvr>
                                        <p:cTn id="118" dur="664" tmFilter="0, 0; 0.125,0.2665; 0.25,0.4; 0.375,0.465; 0.5,0.5;  0.625,0.535; 0.75,0.6; 0.875,0.7335; 1,1">
                                          <p:stCondLst>
                                            <p:cond delay="664"/>
                                          </p:stCondLst>
                                        </p:cTn>
                                        <p:tgtEl>
                                          <p:spTgt spid="3">
                                            <p:txEl>
                                              <p:pRg st="6" end="6"/>
                                            </p:txEl>
                                          </p:spTgt>
                                        </p:tgtEl>
                                        <p:attrNameLst>
                                          <p:attrName>ppt_y</p:attrName>
                                        </p:attrNameLst>
                                      </p:cBhvr>
                                      <p:tavLst>
                                        <p:tav tm="0" fmla="#ppt_y-sin(pi*$)/9">
                                          <p:val>
                                            <p:fltVal val="0"/>
                                          </p:val>
                                        </p:tav>
                                        <p:tav tm="100000">
                                          <p:val>
                                            <p:fltVal val="1"/>
                                          </p:val>
                                        </p:tav>
                                      </p:tavLst>
                                    </p:anim>
                                    <p:anim calcmode="lin" valueType="num">
                                      <p:cBhvr>
                                        <p:cTn id="119" dur="332" tmFilter="0, 0; 0.125,0.2665; 0.25,0.4; 0.375,0.465; 0.5,0.5;  0.625,0.535; 0.75,0.6; 0.875,0.7335; 1,1">
                                          <p:stCondLst>
                                            <p:cond delay="1324"/>
                                          </p:stCondLst>
                                        </p:cTn>
                                        <p:tgtEl>
                                          <p:spTgt spid="3">
                                            <p:txEl>
                                              <p:pRg st="6" end="6"/>
                                            </p:txEl>
                                          </p:spTgt>
                                        </p:tgtEl>
                                        <p:attrNameLst>
                                          <p:attrName>ppt_y</p:attrName>
                                        </p:attrNameLst>
                                      </p:cBhvr>
                                      <p:tavLst>
                                        <p:tav tm="0" fmla="#ppt_y-sin(pi*$)/27">
                                          <p:val>
                                            <p:fltVal val="0"/>
                                          </p:val>
                                        </p:tav>
                                        <p:tav tm="100000">
                                          <p:val>
                                            <p:fltVal val="1"/>
                                          </p:val>
                                        </p:tav>
                                      </p:tavLst>
                                    </p:anim>
                                    <p:anim calcmode="lin" valueType="num">
                                      <p:cBhvr>
                                        <p:cTn id="120" dur="164" tmFilter="0, 0; 0.125,0.2665; 0.25,0.4; 0.375,0.465; 0.5,0.5;  0.625,0.535; 0.75,0.6; 0.875,0.7335; 1,1">
                                          <p:stCondLst>
                                            <p:cond delay="1656"/>
                                          </p:stCondLst>
                                        </p:cTn>
                                        <p:tgtEl>
                                          <p:spTgt spid="3">
                                            <p:txEl>
                                              <p:pRg st="6" end="6"/>
                                            </p:txEl>
                                          </p:spTgt>
                                        </p:tgtEl>
                                        <p:attrNameLst>
                                          <p:attrName>ppt_y</p:attrName>
                                        </p:attrNameLst>
                                      </p:cBhvr>
                                      <p:tavLst>
                                        <p:tav tm="0" fmla="#ppt_y-sin(pi*$)/81">
                                          <p:val>
                                            <p:fltVal val="0"/>
                                          </p:val>
                                        </p:tav>
                                        <p:tav tm="100000">
                                          <p:val>
                                            <p:fltVal val="1"/>
                                          </p:val>
                                        </p:tav>
                                      </p:tavLst>
                                    </p:anim>
                                    <p:animScale>
                                      <p:cBhvr>
                                        <p:cTn id="121" dur="26">
                                          <p:stCondLst>
                                            <p:cond delay="650"/>
                                          </p:stCondLst>
                                        </p:cTn>
                                        <p:tgtEl>
                                          <p:spTgt spid="3">
                                            <p:txEl>
                                              <p:pRg st="6" end="6"/>
                                            </p:txEl>
                                          </p:spTgt>
                                        </p:tgtEl>
                                      </p:cBhvr>
                                      <p:to x="100000" y="60000"/>
                                    </p:animScale>
                                    <p:animScale>
                                      <p:cBhvr>
                                        <p:cTn id="122" dur="166" decel="50000">
                                          <p:stCondLst>
                                            <p:cond delay="676"/>
                                          </p:stCondLst>
                                        </p:cTn>
                                        <p:tgtEl>
                                          <p:spTgt spid="3">
                                            <p:txEl>
                                              <p:pRg st="6" end="6"/>
                                            </p:txEl>
                                          </p:spTgt>
                                        </p:tgtEl>
                                      </p:cBhvr>
                                      <p:to x="100000" y="100000"/>
                                    </p:animScale>
                                    <p:animScale>
                                      <p:cBhvr>
                                        <p:cTn id="123" dur="26">
                                          <p:stCondLst>
                                            <p:cond delay="1312"/>
                                          </p:stCondLst>
                                        </p:cTn>
                                        <p:tgtEl>
                                          <p:spTgt spid="3">
                                            <p:txEl>
                                              <p:pRg st="6" end="6"/>
                                            </p:txEl>
                                          </p:spTgt>
                                        </p:tgtEl>
                                      </p:cBhvr>
                                      <p:to x="100000" y="80000"/>
                                    </p:animScale>
                                    <p:animScale>
                                      <p:cBhvr>
                                        <p:cTn id="124" dur="166" decel="50000">
                                          <p:stCondLst>
                                            <p:cond delay="1338"/>
                                          </p:stCondLst>
                                        </p:cTn>
                                        <p:tgtEl>
                                          <p:spTgt spid="3">
                                            <p:txEl>
                                              <p:pRg st="6" end="6"/>
                                            </p:txEl>
                                          </p:spTgt>
                                        </p:tgtEl>
                                      </p:cBhvr>
                                      <p:to x="100000" y="100000"/>
                                    </p:animScale>
                                    <p:animScale>
                                      <p:cBhvr>
                                        <p:cTn id="125" dur="26">
                                          <p:stCondLst>
                                            <p:cond delay="1642"/>
                                          </p:stCondLst>
                                        </p:cTn>
                                        <p:tgtEl>
                                          <p:spTgt spid="3">
                                            <p:txEl>
                                              <p:pRg st="6" end="6"/>
                                            </p:txEl>
                                          </p:spTgt>
                                        </p:tgtEl>
                                      </p:cBhvr>
                                      <p:to x="100000" y="90000"/>
                                    </p:animScale>
                                    <p:animScale>
                                      <p:cBhvr>
                                        <p:cTn id="126" dur="166" decel="50000">
                                          <p:stCondLst>
                                            <p:cond delay="1668"/>
                                          </p:stCondLst>
                                        </p:cTn>
                                        <p:tgtEl>
                                          <p:spTgt spid="3">
                                            <p:txEl>
                                              <p:pRg st="6" end="6"/>
                                            </p:txEl>
                                          </p:spTgt>
                                        </p:tgtEl>
                                      </p:cBhvr>
                                      <p:to x="100000" y="100000"/>
                                    </p:animScale>
                                    <p:animScale>
                                      <p:cBhvr>
                                        <p:cTn id="127" dur="26">
                                          <p:stCondLst>
                                            <p:cond delay="1808"/>
                                          </p:stCondLst>
                                        </p:cTn>
                                        <p:tgtEl>
                                          <p:spTgt spid="3">
                                            <p:txEl>
                                              <p:pRg st="6" end="6"/>
                                            </p:txEl>
                                          </p:spTgt>
                                        </p:tgtEl>
                                      </p:cBhvr>
                                      <p:to x="100000" y="95000"/>
                                    </p:animScale>
                                    <p:animScale>
                                      <p:cBhvr>
                                        <p:cTn id="128" dur="166" decel="50000">
                                          <p:stCondLst>
                                            <p:cond delay="1834"/>
                                          </p:stCondLst>
                                        </p:cTn>
                                        <p:tgtEl>
                                          <p:spTgt spid="3">
                                            <p:txEl>
                                              <p:pRg st="6" end="6"/>
                                            </p:txEl>
                                          </p:spTgt>
                                        </p:tgtEl>
                                      </p:cBhvr>
                                      <p:to x="100000" y="100000"/>
                                    </p:animScale>
                                  </p:childTnLst>
                                </p:cTn>
                              </p:par>
                            </p:childTnLst>
                          </p:cTn>
                        </p:par>
                      </p:childTnLst>
                    </p:cTn>
                  </p:par>
                  <p:par>
                    <p:cTn id="129" fill="hold">
                      <p:stCondLst>
                        <p:cond delay="indefinite"/>
                      </p:stCondLst>
                      <p:childTnLst>
                        <p:par>
                          <p:cTn id="130" fill="hold">
                            <p:stCondLst>
                              <p:cond delay="0"/>
                            </p:stCondLst>
                            <p:childTnLst>
                              <p:par>
                                <p:cTn id="131" presetID="26" presetClass="entr" presetSubtype="0" fill="hold" grpId="0" nodeType="clickEffect">
                                  <p:stCondLst>
                                    <p:cond delay="0"/>
                                  </p:stCondLst>
                                  <p:childTnLst>
                                    <p:set>
                                      <p:cBhvr>
                                        <p:cTn id="132" dur="1" fill="hold">
                                          <p:stCondLst>
                                            <p:cond delay="0"/>
                                          </p:stCondLst>
                                        </p:cTn>
                                        <p:tgtEl>
                                          <p:spTgt spid="3">
                                            <p:txEl>
                                              <p:pRg st="7" end="7"/>
                                            </p:txEl>
                                          </p:spTgt>
                                        </p:tgtEl>
                                        <p:attrNameLst>
                                          <p:attrName>style.visibility</p:attrName>
                                        </p:attrNameLst>
                                      </p:cBhvr>
                                      <p:to>
                                        <p:strVal val="visible"/>
                                      </p:to>
                                    </p:set>
                                    <p:animEffect transition="in" filter="wipe(down)">
                                      <p:cBhvr>
                                        <p:cTn id="133" dur="580">
                                          <p:stCondLst>
                                            <p:cond delay="0"/>
                                          </p:stCondLst>
                                        </p:cTn>
                                        <p:tgtEl>
                                          <p:spTgt spid="3">
                                            <p:txEl>
                                              <p:pRg st="7" end="7"/>
                                            </p:txEl>
                                          </p:spTgt>
                                        </p:tgtEl>
                                      </p:cBhvr>
                                    </p:animEffect>
                                    <p:anim calcmode="lin" valueType="num">
                                      <p:cBhvr>
                                        <p:cTn id="134" dur="1822" tmFilter="0,0; 0.14,0.36; 0.43,0.73; 0.71,0.91; 1.0,1.0">
                                          <p:stCondLst>
                                            <p:cond delay="0"/>
                                          </p:stCondLst>
                                        </p:cTn>
                                        <p:tgtEl>
                                          <p:spTgt spid="3">
                                            <p:txEl>
                                              <p:pRg st="7" end="7"/>
                                            </p:txEl>
                                          </p:spTgt>
                                        </p:tgtEl>
                                        <p:attrNameLst>
                                          <p:attrName>ppt_x</p:attrName>
                                        </p:attrNameLst>
                                      </p:cBhvr>
                                      <p:tavLst>
                                        <p:tav tm="0">
                                          <p:val>
                                            <p:strVal val="#ppt_x-0.25"/>
                                          </p:val>
                                        </p:tav>
                                        <p:tav tm="100000">
                                          <p:val>
                                            <p:strVal val="#ppt_x"/>
                                          </p:val>
                                        </p:tav>
                                      </p:tavLst>
                                    </p:anim>
                                    <p:anim calcmode="lin" valueType="num">
                                      <p:cBhvr>
                                        <p:cTn id="135" dur="664" tmFilter="0.0,0.0; 0.25,0.07; 0.50,0.2; 0.75,0.467; 1.0,1.0">
                                          <p:stCondLst>
                                            <p:cond delay="0"/>
                                          </p:stCondLst>
                                        </p:cTn>
                                        <p:tgtEl>
                                          <p:spTgt spid="3">
                                            <p:txEl>
                                              <p:pRg st="7" end="7"/>
                                            </p:txEl>
                                          </p:spTgt>
                                        </p:tgtEl>
                                        <p:attrNameLst>
                                          <p:attrName>ppt_y</p:attrName>
                                        </p:attrNameLst>
                                      </p:cBhvr>
                                      <p:tavLst>
                                        <p:tav tm="0" fmla="#ppt_y-sin(pi*$)/3">
                                          <p:val>
                                            <p:fltVal val="0.5"/>
                                          </p:val>
                                        </p:tav>
                                        <p:tav tm="100000">
                                          <p:val>
                                            <p:fltVal val="1"/>
                                          </p:val>
                                        </p:tav>
                                      </p:tavLst>
                                    </p:anim>
                                    <p:anim calcmode="lin" valueType="num">
                                      <p:cBhvr>
                                        <p:cTn id="136" dur="664" tmFilter="0, 0; 0.125,0.2665; 0.25,0.4; 0.375,0.465; 0.5,0.5;  0.625,0.535; 0.75,0.6; 0.875,0.7335; 1,1">
                                          <p:stCondLst>
                                            <p:cond delay="664"/>
                                          </p:stCondLst>
                                        </p:cTn>
                                        <p:tgtEl>
                                          <p:spTgt spid="3">
                                            <p:txEl>
                                              <p:pRg st="7" end="7"/>
                                            </p:txEl>
                                          </p:spTgt>
                                        </p:tgtEl>
                                        <p:attrNameLst>
                                          <p:attrName>ppt_y</p:attrName>
                                        </p:attrNameLst>
                                      </p:cBhvr>
                                      <p:tavLst>
                                        <p:tav tm="0" fmla="#ppt_y-sin(pi*$)/9">
                                          <p:val>
                                            <p:fltVal val="0"/>
                                          </p:val>
                                        </p:tav>
                                        <p:tav tm="100000">
                                          <p:val>
                                            <p:fltVal val="1"/>
                                          </p:val>
                                        </p:tav>
                                      </p:tavLst>
                                    </p:anim>
                                    <p:anim calcmode="lin" valueType="num">
                                      <p:cBhvr>
                                        <p:cTn id="137" dur="332" tmFilter="0, 0; 0.125,0.2665; 0.25,0.4; 0.375,0.465; 0.5,0.5;  0.625,0.535; 0.75,0.6; 0.875,0.7335; 1,1">
                                          <p:stCondLst>
                                            <p:cond delay="1324"/>
                                          </p:stCondLst>
                                        </p:cTn>
                                        <p:tgtEl>
                                          <p:spTgt spid="3">
                                            <p:txEl>
                                              <p:pRg st="7" end="7"/>
                                            </p:txEl>
                                          </p:spTgt>
                                        </p:tgtEl>
                                        <p:attrNameLst>
                                          <p:attrName>ppt_y</p:attrName>
                                        </p:attrNameLst>
                                      </p:cBhvr>
                                      <p:tavLst>
                                        <p:tav tm="0" fmla="#ppt_y-sin(pi*$)/27">
                                          <p:val>
                                            <p:fltVal val="0"/>
                                          </p:val>
                                        </p:tav>
                                        <p:tav tm="100000">
                                          <p:val>
                                            <p:fltVal val="1"/>
                                          </p:val>
                                        </p:tav>
                                      </p:tavLst>
                                    </p:anim>
                                    <p:anim calcmode="lin" valueType="num">
                                      <p:cBhvr>
                                        <p:cTn id="138" dur="164" tmFilter="0, 0; 0.125,0.2665; 0.25,0.4; 0.375,0.465; 0.5,0.5;  0.625,0.535; 0.75,0.6; 0.875,0.7335; 1,1">
                                          <p:stCondLst>
                                            <p:cond delay="1656"/>
                                          </p:stCondLst>
                                        </p:cTn>
                                        <p:tgtEl>
                                          <p:spTgt spid="3">
                                            <p:txEl>
                                              <p:pRg st="7" end="7"/>
                                            </p:txEl>
                                          </p:spTgt>
                                        </p:tgtEl>
                                        <p:attrNameLst>
                                          <p:attrName>ppt_y</p:attrName>
                                        </p:attrNameLst>
                                      </p:cBhvr>
                                      <p:tavLst>
                                        <p:tav tm="0" fmla="#ppt_y-sin(pi*$)/81">
                                          <p:val>
                                            <p:fltVal val="0"/>
                                          </p:val>
                                        </p:tav>
                                        <p:tav tm="100000">
                                          <p:val>
                                            <p:fltVal val="1"/>
                                          </p:val>
                                        </p:tav>
                                      </p:tavLst>
                                    </p:anim>
                                    <p:animScale>
                                      <p:cBhvr>
                                        <p:cTn id="139" dur="26">
                                          <p:stCondLst>
                                            <p:cond delay="650"/>
                                          </p:stCondLst>
                                        </p:cTn>
                                        <p:tgtEl>
                                          <p:spTgt spid="3">
                                            <p:txEl>
                                              <p:pRg st="7" end="7"/>
                                            </p:txEl>
                                          </p:spTgt>
                                        </p:tgtEl>
                                      </p:cBhvr>
                                      <p:to x="100000" y="60000"/>
                                    </p:animScale>
                                    <p:animScale>
                                      <p:cBhvr>
                                        <p:cTn id="140" dur="166" decel="50000">
                                          <p:stCondLst>
                                            <p:cond delay="676"/>
                                          </p:stCondLst>
                                        </p:cTn>
                                        <p:tgtEl>
                                          <p:spTgt spid="3">
                                            <p:txEl>
                                              <p:pRg st="7" end="7"/>
                                            </p:txEl>
                                          </p:spTgt>
                                        </p:tgtEl>
                                      </p:cBhvr>
                                      <p:to x="100000" y="100000"/>
                                    </p:animScale>
                                    <p:animScale>
                                      <p:cBhvr>
                                        <p:cTn id="141" dur="26">
                                          <p:stCondLst>
                                            <p:cond delay="1312"/>
                                          </p:stCondLst>
                                        </p:cTn>
                                        <p:tgtEl>
                                          <p:spTgt spid="3">
                                            <p:txEl>
                                              <p:pRg st="7" end="7"/>
                                            </p:txEl>
                                          </p:spTgt>
                                        </p:tgtEl>
                                      </p:cBhvr>
                                      <p:to x="100000" y="80000"/>
                                    </p:animScale>
                                    <p:animScale>
                                      <p:cBhvr>
                                        <p:cTn id="142" dur="166" decel="50000">
                                          <p:stCondLst>
                                            <p:cond delay="1338"/>
                                          </p:stCondLst>
                                        </p:cTn>
                                        <p:tgtEl>
                                          <p:spTgt spid="3">
                                            <p:txEl>
                                              <p:pRg st="7" end="7"/>
                                            </p:txEl>
                                          </p:spTgt>
                                        </p:tgtEl>
                                      </p:cBhvr>
                                      <p:to x="100000" y="100000"/>
                                    </p:animScale>
                                    <p:animScale>
                                      <p:cBhvr>
                                        <p:cTn id="143" dur="26">
                                          <p:stCondLst>
                                            <p:cond delay="1642"/>
                                          </p:stCondLst>
                                        </p:cTn>
                                        <p:tgtEl>
                                          <p:spTgt spid="3">
                                            <p:txEl>
                                              <p:pRg st="7" end="7"/>
                                            </p:txEl>
                                          </p:spTgt>
                                        </p:tgtEl>
                                      </p:cBhvr>
                                      <p:to x="100000" y="90000"/>
                                    </p:animScale>
                                    <p:animScale>
                                      <p:cBhvr>
                                        <p:cTn id="144" dur="166" decel="50000">
                                          <p:stCondLst>
                                            <p:cond delay="1668"/>
                                          </p:stCondLst>
                                        </p:cTn>
                                        <p:tgtEl>
                                          <p:spTgt spid="3">
                                            <p:txEl>
                                              <p:pRg st="7" end="7"/>
                                            </p:txEl>
                                          </p:spTgt>
                                        </p:tgtEl>
                                      </p:cBhvr>
                                      <p:to x="100000" y="100000"/>
                                    </p:animScale>
                                    <p:animScale>
                                      <p:cBhvr>
                                        <p:cTn id="145" dur="26">
                                          <p:stCondLst>
                                            <p:cond delay="1808"/>
                                          </p:stCondLst>
                                        </p:cTn>
                                        <p:tgtEl>
                                          <p:spTgt spid="3">
                                            <p:txEl>
                                              <p:pRg st="7" end="7"/>
                                            </p:txEl>
                                          </p:spTgt>
                                        </p:tgtEl>
                                      </p:cBhvr>
                                      <p:to x="100000" y="95000"/>
                                    </p:animScale>
                                    <p:animScale>
                                      <p:cBhvr>
                                        <p:cTn id="146" dur="166" decel="50000">
                                          <p:stCondLst>
                                            <p:cond delay="1834"/>
                                          </p:stCondLst>
                                        </p:cTn>
                                        <p:tgtEl>
                                          <p:spTgt spid="3">
                                            <p:txEl>
                                              <p:pRg st="7" end="7"/>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C:\Users\fa\Desktop\thWSCF1BHZ.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7967"/>
            <a:ext cx="9165079" cy="689473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39744" y="117764"/>
            <a:ext cx="8229600" cy="720436"/>
          </a:xfrm>
        </p:spPr>
        <p:txBody>
          <a:bodyPr>
            <a:normAutofit fontScale="90000"/>
          </a:bodyPr>
          <a:lstStyle/>
          <a:p>
            <a:r>
              <a:rPr lang="fa-IR" dirty="0" smtClean="0">
                <a:cs typeface="B Nazanin" panose="00000400000000000000" pitchFamily="2" charset="-78"/>
              </a:rPr>
              <a:t>تفکیک نژادی مجرمان</a:t>
            </a:r>
            <a:r>
              <a:rPr lang="fa-IR" dirty="0">
                <a:cs typeface="B Nazanin" panose="00000400000000000000" pitchFamily="2" charset="-78"/>
              </a:rPr>
              <a:t> </a:t>
            </a:r>
            <a:r>
              <a:rPr lang="fa-IR" dirty="0" smtClean="0">
                <a:cs typeface="B Nazanin" panose="00000400000000000000" pitchFamily="2" charset="-78"/>
              </a:rPr>
              <a:t>خشونت های جنسی </a:t>
            </a:r>
            <a:endParaRPr lang="en-US" dirty="0">
              <a:cs typeface="B Nazanin" panose="00000400000000000000" pitchFamily="2" charset="-78"/>
            </a:endParaRPr>
          </a:p>
        </p:txBody>
      </p:sp>
      <p:sp>
        <p:nvSpPr>
          <p:cNvPr id="3" name="Content Placeholder 2"/>
          <p:cNvSpPr>
            <a:spLocks noGrp="1"/>
          </p:cNvSpPr>
          <p:nvPr>
            <p:ph idx="1"/>
          </p:nvPr>
        </p:nvSpPr>
        <p:spPr/>
        <p:txBody>
          <a:bodyPr/>
          <a:lstStyle/>
          <a:p>
            <a:endParaRPr lang="en-US"/>
          </a:p>
        </p:txBody>
      </p:sp>
      <p:pic>
        <p:nvPicPr>
          <p:cNvPr id="317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841202"/>
            <a:ext cx="8804288" cy="46135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228600" y="6248400"/>
            <a:ext cx="2667000" cy="646331"/>
          </a:xfrm>
          <a:prstGeom prst="rect">
            <a:avLst/>
          </a:prstGeom>
        </p:spPr>
        <p:txBody>
          <a:bodyPr wrap="square">
            <a:spAutoFit/>
          </a:bodyPr>
          <a:lstStyle/>
          <a:p>
            <a:r>
              <a:rPr lang="en-US" dirty="0">
                <a:hlinkClick r:id="rId4"/>
              </a:rPr>
              <a:t>https://</a:t>
            </a:r>
            <a:r>
              <a:rPr lang="en-US" dirty="0" smtClean="0">
                <a:hlinkClick r:id="rId4"/>
              </a:rPr>
              <a:t>plink.ir/gPE1x</a:t>
            </a:r>
            <a:endParaRPr lang="en-US" dirty="0" smtClean="0"/>
          </a:p>
          <a:p>
            <a:endParaRPr lang="en-US" dirty="0"/>
          </a:p>
        </p:txBody>
      </p:sp>
    </p:spTree>
    <p:extLst>
      <p:ext uri="{BB962C8B-B14F-4D97-AF65-F5344CB8AC3E}">
        <p14:creationId xmlns:p14="http://schemas.microsoft.com/office/powerpoint/2010/main" val="221962102"/>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nodeType="clickEffect">
                                  <p:stCondLst>
                                    <p:cond delay="0"/>
                                  </p:stCondLst>
                                  <p:childTnLst>
                                    <p:set>
                                      <p:cBhvr>
                                        <p:cTn id="24" dur="1" fill="hold">
                                          <p:stCondLst>
                                            <p:cond delay="0"/>
                                          </p:stCondLst>
                                        </p:cTn>
                                        <p:tgtEl>
                                          <p:spTgt spid="31746"/>
                                        </p:tgtEl>
                                        <p:attrNameLst>
                                          <p:attrName>style.visibility</p:attrName>
                                        </p:attrNameLst>
                                      </p:cBhvr>
                                      <p:to>
                                        <p:strVal val="visible"/>
                                      </p:to>
                                    </p:set>
                                    <p:animEffect transition="in" filter="wheel(1)">
                                      <p:cBhvr>
                                        <p:cTn id="25" dur="2000"/>
                                        <p:tgtEl>
                                          <p:spTgt spid="317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descr="C:\Users\fa\Desktop\pp-wh.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644952"/>
            <a:ext cx="9432472" cy="765535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685800" y="311727"/>
            <a:ext cx="8229600" cy="1143000"/>
          </a:xfrm>
        </p:spPr>
        <p:txBody>
          <a:bodyPr>
            <a:normAutofit/>
          </a:bodyPr>
          <a:lstStyle/>
          <a:p>
            <a:r>
              <a:rPr lang="fa-IR" sz="4800" dirty="0" smtClean="0">
                <a:solidFill>
                  <a:srgbClr val="7030A0"/>
                </a:solidFill>
                <a:cs typeface="B Titr" panose="00000700000000000000" pitchFamily="2" charset="-78"/>
              </a:rPr>
              <a:t>کودکان در امریکا</a:t>
            </a:r>
            <a:endParaRPr lang="en-US" sz="4800" dirty="0">
              <a:solidFill>
                <a:srgbClr val="7030A0"/>
              </a:solidFill>
              <a:cs typeface="B Titr" panose="00000700000000000000" pitchFamily="2" charset="-78"/>
            </a:endParaRPr>
          </a:p>
        </p:txBody>
      </p:sp>
      <p:sp>
        <p:nvSpPr>
          <p:cNvPr id="3" name="Content Placeholder 2"/>
          <p:cNvSpPr>
            <a:spLocks noGrp="1"/>
          </p:cNvSpPr>
          <p:nvPr>
            <p:ph idx="1"/>
          </p:nvPr>
        </p:nvSpPr>
        <p:spPr/>
        <p:txBody>
          <a:bodyPr/>
          <a:lstStyle/>
          <a:p>
            <a:endParaRPr lang="en-US" dirty="0"/>
          </a:p>
        </p:txBody>
      </p:sp>
      <p:pic>
        <p:nvPicPr>
          <p:cNvPr id="27652" name="Picture 4" descr="Related im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528" y="1489363"/>
            <a:ext cx="9321600" cy="5368637"/>
          </a:xfrm>
          <a:prstGeom prst="rect">
            <a:avLst/>
          </a:prstGeom>
          <a:noFill/>
          <a:extLst>
            <a:ext uri="{909E8E84-426E-40DD-AFC4-6F175D3DCCD1}">
              <a14:hiddenFill xmlns:a14="http://schemas.microsoft.com/office/drawing/2010/main">
                <a:solidFill>
                  <a:srgbClr val="FFFFFF"/>
                </a:solidFill>
              </a14:hiddenFill>
            </a:ext>
          </a:extLst>
        </p:spPr>
      </p:pic>
      <p:pic>
        <p:nvPicPr>
          <p:cNvPr id="27650" name="Picture 2" descr="Related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30455">
            <a:off x="5520347" y="503432"/>
            <a:ext cx="4822226" cy="2710423"/>
          </a:xfrm>
          <a:prstGeom prst="rect">
            <a:avLst/>
          </a:prstGeom>
          <a:noFill/>
          <a:extLst>
            <a:ext uri="{909E8E84-426E-40DD-AFC4-6F175D3DCCD1}">
              <a14:hiddenFill xmlns:a14="http://schemas.microsoft.com/office/drawing/2010/main">
                <a:solidFill>
                  <a:srgbClr val="FFFFFF"/>
                </a:solidFill>
              </a14:hiddenFill>
            </a:ext>
          </a:extLst>
        </p:spPr>
      </p:pic>
      <p:pic>
        <p:nvPicPr>
          <p:cNvPr id="27654" name="Picture 6" descr="Related ima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490521">
            <a:off x="-1402214" y="935166"/>
            <a:ext cx="4568825" cy="27887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7925248"/>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27652"/>
                                        </p:tgtEl>
                                        <p:attrNameLst>
                                          <p:attrName>style.visibility</p:attrName>
                                        </p:attrNameLst>
                                      </p:cBhvr>
                                      <p:to>
                                        <p:strVal val="visible"/>
                                      </p:to>
                                    </p:set>
                                    <p:anim calcmode="lin" valueType="num">
                                      <p:cBhvr>
                                        <p:cTn id="14" dur="1000" fill="hold"/>
                                        <p:tgtEl>
                                          <p:spTgt spid="27652"/>
                                        </p:tgtEl>
                                        <p:attrNameLst>
                                          <p:attrName>ppt_w</p:attrName>
                                        </p:attrNameLst>
                                      </p:cBhvr>
                                      <p:tavLst>
                                        <p:tav tm="0">
                                          <p:val>
                                            <p:fltVal val="0"/>
                                          </p:val>
                                        </p:tav>
                                        <p:tav tm="100000">
                                          <p:val>
                                            <p:strVal val="#ppt_w"/>
                                          </p:val>
                                        </p:tav>
                                      </p:tavLst>
                                    </p:anim>
                                    <p:anim calcmode="lin" valueType="num">
                                      <p:cBhvr>
                                        <p:cTn id="15" dur="1000" fill="hold"/>
                                        <p:tgtEl>
                                          <p:spTgt spid="27652"/>
                                        </p:tgtEl>
                                        <p:attrNameLst>
                                          <p:attrName>ppt_h</p:attrName>
                                        </p:attrNameLst>
                                      </p:cBhvr>
                                      <p:tavLst>
                                        <p:tav tm="0">
                                          <p:val>
                                            <p:fltVal val="0"/>
                                          </p:val>
                                        </p:tav>
                                        <p:tav tm="100000">
                                          <p:val>
                                            <p:strVal val="#ppt_h"/>
                                          </p:val>
                                        </p:tav>
                                      </p:tavLst>
                                    </p:anim>
                                    <p:anim calcmode="lin" valueType="num">
                                      <p:cBhvr>
                                        <p:cTn id="16" dur="1000" fill="hold"/>
                                        <p:tgtEl>
                                          <p:spTgt spid="27652"/>
                                        </p:tgtEl>
                                        <p:attrNameLst>
                                          <p:attrName>style.rotation</p:attrName>
                                        </p:attrNameLst>
                                      </p:cBhvr>
                                      <p:tavLst>
                                        <p:tav tm="0">
                                          <p:val>
                                            <p:fltVal val="90"/>
                                          </p:val>
                                        </p:tav>
                                        <p:tav tm="100000">
                                          <p:val>
                                            <p:fltVal val="0"/>
                                          </p:val>
                                        </p:tav>
                                      </p:tavLst>
                                    </p:anim>
                                    <p:animEffect transition="in" filter="fade">
                                      <p:cBhvr>
                                        <p:cTn id="17" dur="1000"/>
                                        <p:tgtEl>
                                          <p:spTgt spid="27652"/>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nodeType="clickEffect">
                                  <p:stCondLst>
                                    <p:cond delay="0"/>
                                  </p:stCondLst>
                                  <p:childTnLst>
                                    <p:set>
                                      <p:cBhvr>
                                        <p:cTn id="21" dur="1" fill="hold">
                                          <p:stCondLst>
                                            <p:cond delay="0"/>
                                          </p:stCondLst>
                                        </p:cTn>
                                        <p:tgtEl>
                                          <p:spTgt spid="27654"/>
                                        </p:tgtEl>
                                        <p:attrNameLst>
                                          <p:attrName>style.visibility</p:attrName>
                                        </p:attrNameLst>
                                      </p:cBhvr>
                                      <p:to>
                                        <p:strVal val="visible"/>
                                      </p:to>
                                    </p:set>
                                    <p:anim calcmode="lin" valueType="num">
                                      <p:cBhvr>
                                        <p:cTn id="22" dur="1000" fill="hold"/>
                                        <p:tgtEl>
                                          <p:spTgt spid="27654"/>
                                        </p:tgtEl>
                                        <p:attrNameLst>
                                          <p:attrName>ppt_w</p:attrName>
                                        </p:attrNameLst>
                                      </p:cBhvr>
                                      <p:tavLst>
                                        <p:tav tm="0">
                                          <p:val>
                                            <p:fltVal val="0"/>
                                          </p:val>
                                        </p:tav>
                                        <p:tav tm="100000">
                                          <p:val>
                                            <p:strVal val="#ppt_w"/>
                                          </p:val>
                                        </p:tav>
                                      </p:tavLst>
                                    </p:anim>
                                    <p:anim calcmode="lin" valueType="num">
                                      <p:cBhvr>
                                        <p:cTn id="23" dur="1000" fill="hold"/>
                                        <p:tgtEl>
                                          <p:spTgt spid="27654"/>
                                        </p:tgtEl>
                                        <p:attrNameLst>
                                          <p:attrName>ppt_h</p:attrName>
                                        </p:attrNameLst>
                                      </p:cBhvr>
                                      <p:tavLst>
                                        <p:tav tm="0">
                                          <p:val>
                                            <p:fltVal val="0"/>
                                          </p:val>
                                        </p:tav>
                                        <p:tav tm="100000">
                                          <p:val>
                                            <p:strVal val="#ppt_h"/>
                                          </p:val>
                                        </p:tav>
                                      </p:tavLst>
                                    </p:anim>
                                    <p:anim calcmode="lin" valueType="num">
                                      <p:cBhvr>
                                        <p:cTn id="24" dur="1000" fill="hold"/>
                                        <p:tgtEl>
                                          <p:spTgt spid="27654"/>
                                        </p:tgtEl>
                                        <p:attrNameLst>
                                          <p:attrName>style.rotation</p:attrName>
                                        </p:attrNameLst>
                                      </p:cBhvr>
                                      <p:tavLst>
                                        <p:tav tm="0">
                                          <p:val>
                                            <p:fltVal val="90"/>
                                          </p:val>
                                        </p:tav>
                                        <p:tav tm="100000">
                                          <p:val>
                                            <p:fltVal val="0"/>
                                          </p:val>
                                        </p:tav>
                                      </p:tavLst>
                                    </p:anim>
                                    <p:animEffect transition="in" filter="fade">
                                      <p:cBhvr>
                                        <p:cTn id="25" dur="1000"/>
                                        <p:tgtEl>
                                          <p:spTgt spid="27654"/>
                                        </p:tgtEl>
                                      </p:cBhvr>
                                    </p:animEffect>
                                  </p:childTnLst>
                                </p:cTn>
                              </p:par>
                            </p:childTnLst>
                          </p:cTn>
                        </p:par>
                      </p:childTnLst>
                    </p:cTn>
                  </p:par>
                  <p:par>
                    <p:cTn id="26" fill="hold">
                      <p:stCondLst>
                        <p:cond delay="indefinite"/>
                      </p:stCondLst>
                      <p:childTnLst>
                        <p:par>
                          <p:cTn id="27" fill="hold">
                            <p:stCondLst>
                              <p:cond delay="0"/>
                            </p:stCondLst>
                            <p:childTnLst>
                              <p:par>
                                <p:cTn id="28" presetID="31" presetClass="entr" presetSubtype="0" fill="hold" nodeType="clickEffect">
                                  <p:stCondLst>
                                    <p:cond delay="0"/>
                                  </p:stCondLst>
                                  <p:childTnLst>
                                    <p:set>
                                      <p:cBhvr>
                                        <p:cTn id="29" dur="1" fill="hold">
                                          <p:stCondLst>
                                            <p:cond delay="0"/>
                                          </p:stCondLst>
                                        </p:cTn>
                                        <p:tgtEl>
                                          <p:spTgt spid="27650"/>
                                        </p:tgtEl>
                                        <p:attrNameLst>
                                          <p:attrName>style.visibility</p:attrName>
                                        </p:attrNameLst>
                                      </p:cBhvr>
                                      <p:to>
                                        <p:strVal val="visible"/>
                                      </p:to>
                                    </p:set>
                                    <p:anim calcmode="lin" valueType="num">
                                      <p:cBhvr>
                                        <p:cTn id="30" dur="1000" fill="hold"/>
                                        <p:tgtEl>
                                          <p:spTgt spid="27650"/>
                                        </p:tgtEl>
                                        <p:attrNameLst>
                                          <p:attrName>ppt_w</p:attrName>
                                        </p:attrNameLst>
                                      </p:cBhvr>
                                      <p:tavLst>
                                        <p:tav tm="0">
                                          <p:val>
                                            <p:fltVal val="0"/>
                                          </p:val>
                                        </p:tav>
                                        <p:tav tm="100000">
                                          <p:val>
                                            <p:strVal val="#ppt_w"/>
                                          </p:val>
                                        </p:tav>
                                      </p:tavLst>
                                    </p:anim>
                                    <p:anim calcmode="lin" valueType="num">
                                      <p:cBhvr>
                                        <p:cTn id="31" dur="1000" fill="hold"/>
                                        <p:tgtEl>
                                          <p:spTgt spid="27650"/>
                                        </p:tgtEl>
                                        <p:attrNameLst>
                                          <p:attrName>ppt_h</p:attrName>
                                        </p:attrNameLst>
                                      </p:cBhvr>
                                      <p:tavLst>
                                        <p:tav tm="0">
                                          <p:val>
                                            <p:fltVal val="0"/>
                                          </p:val>
                                        </p:tav>
                                        <p:tav tm="100000">
                                          <p:val>
                                            <p:strVal val="#ppt_h"/>
                                          </p:val>
                                        </p:tav>
                                      </p:tavLst>
                                    </p:anim>
                                    <p:anim calcmode="lin" valueType="num">
                                      <p:cBhvr>
                                        <p:cTn id="32" dur="1000" fill="hold"/>
                                        <p:tgtEl>
                                          <p:spTgt spid="27650"/>
                                        </p:tgtEl>
                                        <p:attrNameLst>
                                          <p:attrName>style.rotation</p:attrName>
                                        </p:attrNameLst>
                                      </p:cBhvr>
                                      <p:tavLst>
                                        <p:tav tm="0">
                                          <p:val>
                                            <p:fltVal val="90"/>
                                          </p:val>
                                        </p:tav>
                                        <p:tav tm="100000">
                                          <p:val>
                                            <p:fltVal val="0"/>
                                          </p:val>
                                        </p:tav>
                                      </p:tavLst>
                                    </p:anim>
                                    <p:animEffect transition="in" filter="fade">
                                      <p:cBhvr>
                                        <p:cTn id="33" dur="1000"/>
                                        <p:tgtEl>
                                          <p:spTgt spid="276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88765" y="0"/>
            <a:ext cx="6434453" cy="4381500"/>
          </a:xfrm>
          <a:prstGeom prst="rect">
            <a:avLst/>
          </a:prstGeom>
        </p:spPr>
      </p:pic>
      <p:sp>
        <p:nvSpPr>
          <p:cNvPr id="2" name="Title 1"/>
          <p:cNvSpPr>
            <a:spLocks noGrp="1"/>
          </p:cNvSpPr>
          <p:nvPr>
            <p:ph type="title"/>
          </p:nvPr>
        </p:nvSpPr>
        <p:spPr>
          <a:xfrm>
            <a:off x="228600" y="152400"/>
            <a:ext cx="8763000" cy="914400"/>
          </a:xfrm>
        </p:spPr>
        <p:txBody>
          <a:bodyPr>
            <a:noAutofit/>
          </a:bodyPr>
          <a:lstStyle/>
          <a:p>
            <a:pPr rtl="1"/>
            <a:r>
              <a:rPr lang="fa-IR" sz="2800" dirty="0" smtClean="0">
                <a:cs typeface="B Titr" panose="00000700000000000000" pitchFamily="2" charset="-78"/>
              </a:rPr>
              <a:t>گزارش سازمان ضدخشونت های جنسی </a:t>
            </a:r>
            <a:r>
              <a:rPr lang="en-US" sz="2800" dirty="0" smtClean="0">
                <a:cs typeface="B Titr" panose="00000700000000000000" pitchFamily="2" charset="-78"/>
              </a:rPr>
              <a:t>RAINN</a:t>
            </a:r>
            <a:r>
              <a:rPr lang="fa-IR" sz="2800" dirty="0" smtClean="0">
                <a:cs typeface="B Titr" panose="00000700000000000000" pitchFamily="2" charset="-78"/>
              </a:rPr>
              <a:t> از وضعیت کودکان:</a:t>
            </a:r>
            <a:endParaRPr lang="en-US" sz="2800" dirty="0">
              <a:cs typeface="B Titr" panose="00000700000000000000" pitchFamily="2" charset="-78"/>
            </a:endParaRPr>
          </a:p>
        </p:txBody>
      </p:sp>
      <p:sp>
        <p:nvSpPr>
          <p:cNvPr id="3" name="Content Placeholder 2"/>
          <p:cNvSpPr>
            <a:spLocks noGrp="1"/>
          </p:cNvSpPr>
          <p:nvPr>
            <p:ph idx="1"/>
          </p:nvPr>
        </p:nvSpPr>
        <p:spPr>
          <a:xfrm>
            <a:off x="152400" y="1524000"/>
            <a:ext cx="8839200" cy="5105400"/>
          </a:xfrm>
        </p:spPr>
        <p:style>
          <a:lnRef idx="1">
            <a:schemeClr val="accent6"/>
          </a:lnRef>
          <a:fillRef idx="3">
            <a:schemeClr val="accent6"/>
          </a:fillRef>
          <a:effectRef idx="2">
            <a:schemeClr val="accent6"/>
          </a:effectRef>
          <a:fontRef idx="minor">
            <a:schemeClr val="lt1"/>
          </a:fontRef>
        </p:style>
        <p:txBody>
          <a:bodyPr>
            <a:normAutofit/>
          </a:bodyPr>
          <a:lstStyle/>
          <a:p>
            <a:pPr algn="r" rtl="1"/>
            <a:r>
              <a:rPr lang="fa-IR" sz="2800" b="1" dirty="0">
                <a:solidFill>
                  <a:srgbClr val="7030A0"/>
                </a:solidFill>
                <a:cs typeface="B Nazanin" panose="00000400000000000000" pitchFamily="2" charset="-78"/>
              </a:rPr>
              <a:t>طبق گفته سازمان خدمات محافظتی کودکان در بازه سال های 2009 تا 2013</a:t>
            </a:r>
            <a:r>
              <a:rPr lang="fa-IR" sz="2800" b="1" dirty="0" smtClean="0">
                <a:solidFill>
                  <a:srgbClr val="7030A0"/>
                </a:solidFill>
                <a:cs typeface="B Nazanin" panose="00000400000000000000" pitchFamily="2" charset="-78"/>
              </a:rPr>
              <a:t>، </a:t>
            </a:r>
            <a:r>
              <a:rPr lang="fa-IR" sz="2800" b="1" dirty="0">
                <a:solidFill>
                  <a:srgbClr val="7030A0"/>
                </a:solidFill>
                <a:cs typeface="B Nazanin" panose="00000400000000000000" pitchFamily="2" charset="-78"/>
              </a:rPr>
              <a:t>63000 کودک در سال قربانی سوء استفاده جنسی بوده اند</a:t>
            </a:r>
            <a:r>
              <a:rPr lang="fa-IR" sz="2800" b="1" dirty="0" smtClean="0">
                <a:solidFill>
                  <a:srgbClr val="7030A0"/>
                </a:solidFill>
                <a:cs typeface="B Nazanin" panose="00000400000000000000" pitchFamily="2" charset="-78"/>
              </a:rPr>
              <a:t>.</a:t>
            </a:r>
            <a:endParaRPr lang="en-US" sz="2800" b="1" dirty="0" smtClean="0">
              <a:solidFill>
                <a:srgbClr val="7030A0"/>
              </a:solidFill>
              <a:cs typeface="B Nazanin" panose="00000400000000000000" pitchFamily="2" charset="-78"/>
            </a:endParaRPr>
          </a:p>
          <a:p>
            <a:pPr algn="r" rtl="1"/>
            <a:endParaRPr lang="fa-IR" sz="2800" dirty="0" smtClean="0">
              <a:cs typeface="B Nazanin" panose="00000400000000000000" pitchFamily="2" charset="-78"/>
            </a:endParaRPr>
          </a:p>
          <a:p>
            <a:pPr algn="r" rtl="1"/>
            <a:endParaRPr lang="en-US" sz="2800" dirty="0" smtClean="0">
              <a:cs typeface="B Nazanin" panose="00000400000000000000" pitchFamily="2" charset="-78"/>
            </a:endParaRPr>
          </a:p>
          <a:p>
            <a:pPr algn="r" rtl="1"/>
            <a:endParaRPr lang="en-US" sz="2800" dirty="0" smtClean="0">
              <a:cs typeface="B Nazanin" panose="00000400000000000000" pitchFamily="2" charset="-78"/>
            </a:endParaRPr>
          </a:p>
          <a:p>
            <a:pPr marL="0" indent="0" algn="r" rtl="1">
              <a:buNone/>
            </a:pPr>
            <a:endParaRPr lang="fa-IR" sz="2800" dirty="0">
              <a:cs typeface="B Nazanin" panose="00000400000000000000" pitchFamily="2" charset="-78"/>
            </a:endParaRPr>
          </a:p>
          <a:p>
            <a:pPr algn="r" rtl="1"/>
            <a:r>
              <a:rPr lang="fa-IR" sz="2800" b="1" dirty="0" smtClean="0">
                <a:solidFill>
                  <a:srgbClr val="7030A0"/>
                </a:solidFill>
                <a:cs typeface="B Nazanin" panose="00000400000000000000" pitchFamily="2" charset="-78"/>
              </a:rPr>
              <a:t>سازمان دولتی خدمات محافظتی از کودک، هر 9 دقیقه یک  مورد سوء استفاده جنسی از کودک را ثبت می کند</a:t>
            </a:r>
          </a:p>
          <a:p>
            <a:pPr algn="r" rtl="1"/>
            <a:endParaRPr lang="en-US" dirty="0">
              <a:cs typeface="B Nazanin" panose="00000400000000000000" pitchFamily="2" charset="-78"/>
            </a:endParaRPr>
          </a:p>
        </p:txBody>
      </p:sp>
      <p:pic>
        <p:nvPicPr>
          <p:cNvPr id="2560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1545" y="2514600"/>
            <a:ext cx="6477000" cy="1866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28192465"/>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grpId="0" nodeType="clickEffect">
                                  <p:stCondLst>
                                    <p:cond delay="0"/>
                                  </p:stCondLst>
                                  <p:childTnLst>
                                    <p:set>
                                      <p:cBhvr>
                                        <p:cTn id="24" dur="1" fill="hold">
                                          <p:stCondLst>
                                            <p:cond delay="0"/>
                                          </p:stCondLst>
                                        </p:cTn>
                                        <p:tgtEl>
                                          <p:spTgt spid="3">
                                            <p:bg/>
                                          </p:spTgt>
                                        </p:tgtEl>
                                        <p:attrNameLst>
                                          <p:attrName>style.visibility</p:attrName>
                                        </p:attrNameLst>
                                      </p:cBhvr>
                                      <p:to>
                                        <p:strVal val="visible"/>
                                      </p:to>
                                    </p:set>
                                    <p:anim calcmode="lin" valueType="num">
                                      <p:cBhvr>
                                        <p:cTn id="25" dur="1000" fill="hold"/>
                                        <p:tgtEl>
                                          <p:spTgt spid="3">
                                            <p:bg/>
                                          </p:spTgt>
                                        </p:tgtEl>
                                        <p:attrNameLst>
                                          <p:attrName>ppt_w</p:attrName>
                                        </p:attrNameLst>
                                      </p:cBhvr>
                                      <p:tavLst>
                                        <p:tav tm="0">
                                          <p:val>
                                            <p:fltVal val="0"/>
                                          </p:val>
                                        </p:tav>
                                        <p:tav tm="100000">
                                          <p:val>
                                            <p:strVal val="#ppt_w"/>
                                          </p:val>
                                        </p:tav>
                                      </p:tavLst>
                                    </p:anim>
                                    <p:anim calcmode="lin" valueType="num">
                                      <p:cBhvr>
                                        <p:cTn id="26" dur="1000" fill="hold"/>
                                        <p:tgtEl>
                                          <p:spTgt spid="3">
                                            <p:bg/>
                                          </p:spTgt>
                                        </p:tgtEl>
                                        <p:attrNameLst>
                                          <p:attrName>ppt_h</p:attrName>
                                        </p:attrNameLst>
                                      </p:cBhvr>
                                      <p:tavLst>
                                        <p:tav tm="0">
                                          <p:val>
                                            <p:fltVal val="0"/>
                                          </p:val>
                                        </p:tav>
                                        <p:tav tm="100000">
                                          <p:val>
                                            <p:strVal val="#ppt_h"/>
                                          </p:val>
                                        </p:tav>
                                      </p:tavLst>
                                    </p:anim>
                                    <p:anim calcmode="lin" valueType="num">
                                      <p:cBhvr>
                                        <p:cTn id="27" dur="1000" fill="hold"/>
                                        <p:tgtEl>
                                          <p:spTgt spid="3">
                                            <p:bg/>
                                          </p:spTgt>
                                        </p:tgtEl>
                                        <p:attrNameLst>
                                          <p:attrName>style.rotation</p:attrName>
                                        </p:attrNameLst>
                                      </p:cBhvr>
                                      <p:tavLst>
                                        <p:tav tm="0">
                                          <p:val>
                                            <p:fltVal val="90"/>
                                          </p:val>
                                        </p:tav>
                                        <p:tav tm="100000">
                                          <p:val>
                                            <p:fltVal val="0"/>
                                          </p:val>
                                        </p:tav>
                                      </p:tavLst>
                                    </p:anim>
                                    <p:animEffect transition="in" filter="fade">
                                      <p:cBhvr>
                                        <p:cTn id="28" dur="1000"/>
                                        <p:tgtEl>
                                          <p:spTgt spid="3">
                                            <p:bg/>
                                          </p:spTgt>
                                        </p:tgtEl>
                                      </p:cBhvr>
                                    </p:animEffect>
                                  </p:childTnLst>
                                </p:cTn>
                              </p:par>
                            </p:childTnLst>
                          </p:cTn>
                        </p:par>
                      </p:childTnLst>
                    </p:cTn>
                  </p:par>
                  <p:par>
                    <p:cTn id="29" fill="hold">
                      <p:stCondLst>
                        <p:cond delay="indefinite"/>
                      </p:stCondLst>
                      <p:childTnLst>
                        <p:par>
                          <p:cTn id="30" fill="hold">
                            <p:stCondLst>
                              <p:cond delay="0"/>
                            </p:stCondLst>
                            <p:childTnLst>
                              <p:par>
                                <p:cTn id="31" presetID="31" presetClass="entr" presetSubtype="0" fill="hold" grpId="0" nodeType="clickEffect">
                                  <p:stCondLst>
                                    <p:cond delay="0"/>
                                  </p:stCondLst>
                                  <p:childTnLst>
                                    <p:set>
                                      <p:cBhvr>
                                        <p:cTn id="32" dur="1" fill="hold">
                                          <p:stCondLst>
                                            <p:cond delay="0"/>
                                          </p:stCondLst>
                                        </p:cTn>
                                        <p:tgtEl>
                                          <p:spTgt spid="3">
                                            <p:txEl>
                                              <p:pRg st="0" end="0"/>
                                            </p:txEl>
                                          </p:spTgt>
                                        </p:tgtEl>
                                        <p:attrNameLst>
                                          <p:attrName>style.visibility</p:attrName>
                                        </p:attrNameLst>
                                      </p:cBhvr>
                                      <p:to>
                                        <p:strVal val="visible"/>
                                      </p:to>
                                    </p:set>
                                    <p:anim calcmode="lin" valueType="num">
                                      <p:cBhvr>
                                        <p:cTn id="33"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34"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35"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36" dur="1000"/>
                                        <p:tgtEl>
                                          <p:spTgt spid="3">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31" presetClass="entr" presetSubtype="0" fill="hold" grpId="0" nodeType="clickEffect">
                                  <p:stCondLst>
                                    <p:cond delay="0"/>
                                  </p:stCondLst>
                                  <p:childTnLst>
                                    <p:set>
                                      <p:cBhvr>
                                        <p:cTn id="40" dur="1" fill="hold">
                                          <p:stCondLst>
                                            <p:cond delay="0"/>
                                          </p:stCondLst>
                                        </p:cTn>
                                        <p:tgtEl>
                                          <p:spTgt spid="3">
                                            <p:txEl>
                                              <p:pRg st="5" end="5"/>
                                            </p:txEl>
                                          </p:spTgt>
                                        </p:tgtEl>
                                        <p:attrNameLst>
                                          <p:attrName>style.visibility</p:attrName>
                                        </p:attrNameLst>
                                      </p:cBhvr>
                                      <p:to>
                                        <p:strVal val="visible"/>
                                      </p:to>
                                    </p:set>
                                    <p:anim calcmode="lin" valueType="num">
                                      <p:cBhvr>
                                        <p:cTn id="41" dur="1000" fill="hold"/>
                                        <p:tgtEl>
                                          <p:spTgt spid="3">
                                            <p:txEl>
                                              <p:pRg st="5" end="5"/>
                                            </p:txEl>
                                          </p:spTgt>
                                        </p:tgtEl>
                                        <p:attrNameLst>
                                          <p:attrName>ppt_w</p:attrName>
                                        </p:attrNameLst>
                                      </p:cBhvr>
                                      <p:tavLst>
                                        <p:tav tm="0">
                                          <p:val>
                                            <p:fltVal val="0"/>
                                          </p:val>
                                        </p:tav>
                                        <p:tav tm="100000">
                                          <p:val>
                                            <p:strVal val="#ppt_w"/>
                                          </p:val>
                                        </p:tav>
                                      </p:tavLst>
                                    </p:anim>
                                    <p:anim calcmode="lin" valueType="num">
                                      <p:cBhvr>
                                        <p:cTn id="42" dur="1000" fill="hold"/>
                                        <p:tgtEl>
                                          <p:spTgt spid="3">
                                            <p:txEl>
                                              <p:pRg st="5" end="5"/>
                                            </p:txEl>
                                          </p:spTgt>
                                        </p:tgtEl>
                                        <p:attrNameLst>
                                          <p:attrName>ppt_h</p:attrName>
                                        </p:attrNameLst>
                                      </p:cBhvr>
                                      <p:tavLst>
                                        <p:tav tm="0">
                                          <p:val>
                                            <p:fltVal val="0"/>
                                          </p:val>
                                        </p:tav>
                                        <p:tav tm="100000">
                                          <p:val>
                                            <p:strVal val="#ppt_h"/>
                                          </p:val>
                                        </p:tav>
                                      </p:tavLst>
                                    </p:anim>
                                    <p:anim calcmode="lin" valueType="num">
                                      <p:cBhvr>
                                        <p:cTn id="43" dur="1000" fill="hold"/>
                                        <p:tgtEl>
                                          <p:spTgt spid="3">
                                            <p:txEl>
                                              <p:pRg st="5" end="5"/>
                                            </p:txEl>
                                          </p:spTgt>
                                        </p:tgtEl>
                                        <p:attrNameLst>
                                          <p:attrName>style.rotation</p:attrName>
                                        </p:attrNameLst>
                                      </p:cBhvr>
                                      <p:tavLst>
                                        <p:tav tm="0">
                                          <p:val>
                                            <p:fltVal val="90"/>
                                          </p:val>
                                        </p:tav>
                                        <p:tav tm="100000">
                                          <p:val>
                                            <p:fltVal val="0"/>
                                          </p:val>
                                        </p:tav>
                                      </p:tavLst>
                                    </p:anim>
                                    <p:animEffect transition="in" filter="fade">
                                      <p:cBhvr>
                                        <p:cTn id="44" dur="1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76603" y="-76504"/>
            <a:ext cx="9297206" cy="7011008"/>
          </a:xfrm>
          <a:prstGeom prst="rect">
            <a:avLst/>
          </a:prstGeom>
        </p:spPr>
      </p:pic>
      <p:sp>
        <p:nvSpPr>
          <p:cNvPr id="3" name="Content Placeholder 2"/>
          <p:cNvSpPr>
            <a:spLocks noGrp="1"/>
          </p:cNvSpPr>
          <p:nvPr>
            <p:ph idx="1"/>
          </p:nvPr>
        </p:nvSpPr>
        <p:spPr/>
        <p:txBody>
          <a:bodyPr>
            <a:normAutofit lnSpcReduction="10000"/>
          </a:bodyPr>
          <a:lstStyle/>
          <a:p>
            <a:pPr algn="r" rtl="1"/>
            <a:r>
              <a:rPr lang="fa-IR" b="1" dirty="0">
                <a:solidFill>
                  <a:srgbClr val="002060"/>
                </a:solidFill>
                <a:cs typeface="B Nazanin" panose="00000400000000000000" pitchFamily="2" charset="-78"/>
              </a:rPr>
              <a:t>یکی از </a:t>
            </a:r>
            <a:r>
              <a:rPr lang="fa-IR" b="1" dirty="0" smtClean="0">
                <a:solidFill>
                  <a:srgbClr val="002060"/>
                </a:solidFill>
                <a:cs typeface="B Nazanin" panose="00000400000000000000" pitchFamily="2" charset="-78"/>
              </a:rPr>
              <a:t>هر 9 </a:t>
            </a:r>
            <a:r>
              <a:rPr lang="fa-IR" b="1" dirty="0">
                <a:solidFill>
                  <a:srgbClr val="002060"/>
                </a:solidFill>
                <a:cs typeface="B Nazanin" panose="00000400000000000000" pitchFamily="2" charset="-78"/>
              </a:rPr>
              <a:t>دختر و 1 نفر در </a:t>
            </a:r>
            <a:r>
              <a:rPr lang="fa-IR" b="1" dirty="0" smtClean="0">
                <a:solidFill>
                  <a:srgbClr val="002060"/>
                </a:solidFill>
                <a:cs typeface="B Nazanin" panose="00000400000000000000" pitchFamily="2" charset="-78"/>
              </a:rPr>
              <a:t>هر 53 </a:t>
            </a:r>
            <a:r>
              <a:rPr lang="fa-IR" b="1" dirty="0">
                <a:solidFill>
                  <a:srgbClr val="002060"/>
                </a:solidFill>
                <a:cs typeface="B Nazanin" panose="00000400000000000000" pitchFamily="2" charset="-78"/>
              </a:rPr>
              <a:t>پسر زیر 18 سال </a:t>
            </a:r>
            <a:r>
              <a:rPr lang="fa-IR" b="1" dirty="0" smtClean="0">
                <a:solidFill>
                  <a:srgbClr val="002060"/>
                </a:solidFill>
                <a:cs typeface="B Nazanin" panose="00000400000000000000" pitchFamily="2" charset="-78"/>
              </a:rPr>
              <a:t>خشونت </a:t>
            </a:r>
            <a:r>
              <a:rPr lang="fa-IR" b="1" dirty="0">
                <a:solidFill>
                  <a:srgbClr val="002060"/>
                </a:solidFill>
                <a:cs typeface="B Nazanin" panose="00000400000000000000" pitchFamily="2" charset="-78"/>
              </a:rPr>
              <a:t>جنسی </a:t>
            </a:r>
            <a:r>
              <a:rPr lang="fa-IR" b="1" dirty="0" smtClean="0">
                <a:solidFill>
                  <a:srgbClr val="002060"/>
                </a:solidFill>
                <a:cs typeface="B Nazanin" panose="00000400000000000000" pitchFamily="2" charset="-78"/>
              </a:rPr>
              <a:t>به </a:t>
            </a:r>
            <a:r>
              <a:rPr lang="fa-IR" b="1" dirty="0">
                <a:solidFill>
                  <a:srgbClr val="002060"/>
                </a:solidFill>
                <a:cs typeface="B Nazanin" panose="00000400000000000000" pitchFamily="2" charset="-78"/>
              </a:rPr>
              <a:t>دست یک بزرگسال </a:t>
            </a:r>
            <a:r>
              <a:rPr lang="fa-IR" b="1" dirty="0" smtClean="0">
                <a:solidFill>
                  <a:srgbClr val="002060"/>
                </a:solidFill>
                <a:cs typeface="B Nazanin" panose="00000400000000000000" pitchFamily="2" charset="-78"/>
              </a:rPr>
              <a:t>را تجربه کرده اند.</a:t>
            </a:r>
            <a:endParaRPr lang="fa-IR" b="1" dirty="0">
              <a:solidFill>
                <a:srgbClr val="002060"/>
              </a:solidFill>
              <a:cs typeface="B Nazanin" panose="00000400000000000000" pitchFamily="2" charset="-78"/>
            </a:endParaRPr>
          </a:p>
          <a:p>
            <a:pPr algn="r" rtl="1"/>
            <a:r>
              <a:rPr lang="fa-IR" b="1" dirty="0" smtClean="0">
                <a:solidFill>
                  <a:srgbClr val="002060"/>
                </a:solidFill>
                <a:cs typeface="B Nazanin" panose="00000400000000000000" pitchFamily="2" charset="-78"/>
              </a:rPr>
              <a:t>نوجوانان </a:t>
            </a:r>
            <a:r>
              <a:rPr lang="fa-IR" b="1" dirty="0">
                <a:solidFill>
                  <a:srgbClr val="002060"/>
                </a:solidFill>
                <a:cs typeface="B Nazanin" panose="00000400000000000000" pitchFamily="2" charset="-78"/>
              </a:rPr>
              <a:t>16 تا 19 ساله 4 برابر بیشتر از جمعیت عمومی قربانی تجاوز </a:t>
            </a:r>
            <a:r>
              <a:rPr lang="fa-IR" b="1" dirty="0" smtClean="0">
                <a:solidFill>
                  <a:srgbClr val="002060"/>
                </a:solidFill>
                <a:cs typeface="B Nazanin" panose="00000400000000000000" pitchFamily="2" charset="-78"/>
              </a:rPr>
              <a:t>جنسی می </a:t>
            </a:r>
            <a:r>
              <a:rPr lang="fa-IR" b="1" dirty="0">
                <a:solidFill>
                  <a:srgbClr val="002060"/>
                </a:solidFill>
                <a:cs typeface="B Nazanin" panose="00000400000000000000" pitchFamily="2" charset="-78"/>
              </a:rPr>
              <a:t>شوند</a:t>
            </a:r>
            <a:r>
              <a:rPr lang="fa-IR" b="1" dirty="0" smtClean="0">
                <a:solidFill>
                  <a:srgbClr val="002060"/>
                </a:solidFill>
                <a:cs typeface="B Nazanin" panose="00000400000000000000" pitchFamily="2" charset="-78"/>
              </a:rPr>
              <a:t>.</a:t>
            </a:r>
          </a:p>
          <a:p>
            <a:pPr algn="r" rtl="1"/>
            <a:r>
              <a:rPr lang="fa-IR" b="1" dirty="0" smtClean="0">
                <a:solidFill>
                  <a:srgbClr val="002060"/>
                </a:solidFill>
                <a:cs typeface="B Nazanin" panose="00000400000000000000" pitchFamily="2" charset="-78"/>
              </a:rPr>
              <a:t>اثرات </a:t>
            </a:r>
            <a:r>
              <a:rPr lang="fa-IR" b="1" dirty="0">
                <a:solidFill>
                  <a:srgbClr val="002060"/>
                </a:solidFill>
                <a:cs typeface="B Nazanin" panose="00000400000000000000" pitchFamily="2" charset="-78"/>
              </a:rPr>
              <a:t>سوء استفاده جنسی از کودک می تواند طولانی مدت باشد و بر سلامت روانی قربانی تاثیر </a:t>
            </a:r>
            <a:r>
              <a:rPr lang="fa-IR" b="1" dirty="0" smtClean="0">
                <a:solidFill>
                  <a:srgbClr val="002060"/>
                </a:solidFill>
                <a:cs typeface="B Nazanin" panose="00000400000000000000" pitchFamily="2" charset="-78"/>
              </a:rPr>
              <a:t>بگذارد.احتمال اعتیاد به مواد مخدر و افسردگی در بزرگسالی بسیار بالا می باشد</a:t>
            </a:r>
            <a:endParaRPr lang="en-US" b="1" dirty="0">
              <a:solidFill>
                <a:srgbClr val="002060"/>
              </a:solidFill>
              <a:cs typeface="B Nazanin" panose="00000400000000000000" pitchFamily="2" charset="-78"/>
            </a:endParaRP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81295" y="5857566"/>
            <a:ext cx="1029009" cy="880444"/>
          </a:xfrm>
          <a:prstGeom prst="rect">
            <a:avLst/>
          </a:prstGeom>
        </p:spPr>
      </p:pic>
    </p:spTree>
    <p:extLst>
      <p:ext uri="{BB962C8B-B14F-4D97-AF65-F5344CB8AC3E}">
        <p14:creationId xmlns:p14="http://schemas.microsoft.com/office/powerpoint/2010/main" val="1706684416"/>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C:\Users\fa\Desktop\thWSCF1BHZ.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296399" cy="70104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152400"/>
            <a:ext cx="8229600" cy="838200"/>
          </a:xfrm>
        </p:spPr>
        <p:txBody>
          <a:bodyPr>
            <a:noAutofit/>
          </a:bodyPr>
          <a:lstStyle/>
          <a:p>
            <a:r>
              <a:rPr lang="fa-IR" sz="2800" dirty="0" smtClean="0">
                <a:cs typeface="B Titr" panose="00000700000000000000" pitchFamily="2" charset="-78"/>
              </a:rPr>
              <a:t>ا</a:t>
            </a:r>
            <a:r>
              <a:rPr lang="fa-IR" sz="2800" dirty="0" smtClean="0">
                <a:solidFill>
                  <a:srgbClr val="002060"/>
                </a:solidFill>
                <a:cs typeface="B Titr" panose="00000700000000000000" pitchFamily="2" charset="-78"/>
              </a:rPr>
              <a:t>غلب قربانیان کودک سوءاستفاده جنسی ، مجرم را می شناسند</a:t>
            </a:r>
            <a:endParaRPr lang="en-US" sz="2800" dirty="0">
              <a:solidFill>
                <a:srgbClr val="002060"/>
              </a:solidFill>
              <a:cs typeface="B Titr" panose="00000700000000000000" pitchFamily="2" charset="-78"/>
            </a:endParaRPr>
          </a:p>
        </p:txBody>
      </p:sp>
      <p:sp>
        <p:nvSpPr>
          <p:cNvPr id="3" name="Content Placeholder 2"/>
          <p:cNvSpPr>
            <a:spLocks noGrp="1"/>
          </p:cNvSpPr>
          <p:nvPr>
            <p:ph idx="1"/>
          </p:nvPr>
        </p:nvSpPr>
        <p:spPr>
          <a:xfrm>
            <a:off x="0" y="1447800"/>
            <a:ext cx="2438400" cy="4419600"/>
          </a:xfrm>
        </p:spPr>
        <p:txBody>
          <a:bodyPr/>
          <a:lstStyle/>
          <a:p>
            <a:pPr marL="0" indent="0" algn="r" rtl="1">
              <a:buNone/>
            </a:pPr>
            <a:r>
              <a:rPr lang="fa-IR" dirty="0" smtClean="0">
                <a:cs typeface="B Nazanin" panose="00000400000000000000" pitchFamily="2" charset="-78"/>
              </a:rPr>
              <a:t>7 درصد غریبه</a:t>
            </a:r>
          </a:p>
          <a:p>
            <a:pPr marL="0" indent="0" algn="r" rtl="1">
              <a:buNone/>
            </a:pPr>
            <a:endParaRPr lang="fa-IR" dirty="0">
              <a:cs typeface="B Nazanin" panose="00000400000000000000" pitchFamily="2" charset="-78"/>
            </a:endParaRPr>
          </a:p>
          <a:p>
            <a:pPr marL="0" indent="0" algn="r" rtl="1">
              <a:buNone/>
            </a:pPr>
            <a:r>
              <a:rPr lang="fa-IR" dirty="0" smtClean="0">
                <a:cs typeface="B Nazanin" panose="00000400000000000000" pitchFamily="2" charset="-78"/>
              </a:rPr>
              <a:t>59 درصد آشنایان</a:t>
            </a:r>
          </a:p>
          <a:p>
            <a:pPr marL="0" indent="0" algn="r" rtl="1">
              <a:buNone/>
            </a:pPr>
            <a:endParaRPr lang="fa-IR" dirty="0">
              <a:cs typeface="B Nazanin" panose="00000400000000000000" pitchFamily="2" charset="-78"/>
            </a:endParaRPr>
          </a:p>
          <a:p>
            <a:pPr marL="0" indent="0" algn="r" rtl="1">
              <a:buNone/>
            </a:pPr>
            <a:r>
              <a:rPr lang="fa-IR" dirty="0" smtClean="0">
                <a:cs typeface="B Nazanin" panose="00000400000000000000" pitchFamily="2" charset="-78"/>
              </a:rPr>
              <a:t>34 درصد اعضای خانواده </a:t>
            </a:r>
          </a:p>
        </p:txBody>
      </p:sp>
      <p:pic>
        <p:nvPicPr>
          <p:cNvPr id="266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0800" y="1219200"/>
            <a:ext cx="6308911" cy="49884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55109003"/>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26626"/>
                                        </p:tgtEl>
                                        <p:attrNameLst>
                                          <p:attrName>style.visibility</p:attrName>
                                        </p:attrNameLst>
                                      </p:cBhvr>
                                      <p:to>
                                        <p:strVal val="visible"/>
                                      </p:to>
                                    </p:set>
                                    <p:animEffect transition="in" filter="fade">
                                      <p:cBhvr>
                                        <p:cTn id="25" dur="1000"/>
                                        <p:tgtEl>
                                          <p:spTgt spid="26626"/>
                                        </p:tgtEl>
                                      </p:cBhvr>
                                    </p:animEffect>
                                    <p:anim calcmode="lin" valueType="num">
                                      <p:cBhvr>
                                        <p:cTn id="26" dur="1000" fill="hold"/>
                                        <p:tgtEl>
                                          <p:spTgt spid="26626"/>
                                        </p:tgtEl>
                                        <p:attrNameLst>
                                          <p:attrName>ppt_x</p:attrName>
                                        </p:attrNameLst>
                                      </p:cBhvr>
                                      <p:tavLst>
                                        <p:tav tm="0">
                                          <p:val>
                                            <p:strVal val="#ppt_x"/>
                                          </p:val>
                                        </p:tav>
                                        <p:tav tm="100000">
                                          <p:val>
                                            <p:strVal val="#ppt_x"/>
                                          </p:val>
                                        </p:tav>
                                      </p:tavLst>
                                    </p:anim>
                                    <p:anim calcmode="lin" valueType="num">
                                      <p:cBhvr>
                                        <p:cTn id="27" dur="1000" fill="hold"/>
                                        <p:tgtEl>
                                          <p:spTgt spid="26626"/>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3">
                                            <p:txEl>
                                              <p:pRg st="0" end="0"/>
                                            </p:txEl>
                                          </p:spTgt>
                                        </p:tgtEl>
                                        <p:attrNameLst>
                                          <p:attrName>style.visibility</p:attrName>
                                        </p:attrNameLst>
                                      </p:cBhvr>
                                      <p:to>
                                        <p:strVal val="visible"/>
                                      </p:to>
                                    </p:set>
                                    <p:anim calcmode="lin" valueType="num">
                                      <p:cBhvr additive="base">
                                        <p:cTn id="3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3">
                                            <p:txEl>
                                              <p:pRg st="2" end="2"/>
                                            </p:txEl>
                                          </p:spTgt>
                                        </p:tgtEl>
                                        <p:attrNameLst>
                                          <p:attrName>style.visibility</p:attrName>
                                        </p:attrNameLst>
                                      </p:cBhvr>
                                      <p:to>
                                        <p:strVal val="visible"/>
                                      </p:to>
                                    </p:set>
                                    <p:anim calcmode="lin" valueType="num">
                                      <p:cBhvr additive="base">
                                        <p:cTn id="38"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3">
                                            <p:txEl>
                                              <p:pRg st="4" end="4"/>
                                            </p:txEl>
                                          </p:spTgt>
                                        </p:tgtEl>
                                        <p:attrNameLst>
                                          <p:attrName>style.visibility</p:attrName>
                                        </p:attrNameLst>
                                      </p:cBhvr>
                                      <p:to>
                                        <p:strVal val="visible"/>
                                      </p:to>
                                    </p:set>
                                    <p:anim calcmode="lin" valueType="num">
                                      <p:cBhvr additive="base">
                                        <p:cTn id="44"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52810" y="-297"/>
            <a:ext cx="9449619" cy="6858594"/>
          </a:xfrm>
          <a:prstGeom prst="rect">
            <a:avLst/>
          </a:prstGeom>
        </p:spPr>
      </p:pic>
      <p:sp>
        <p:nvSpPr>
          <p:cNvPr id="2" name="Title 1"/>
          <p:cNvSpPr>
            <a:spLocks noGrp="1"/>
          </p:cNvSpPr>
          <p:nvPr>
            <p:ph type="title"/>
          </p:nvPr>
        </p:nvSpPr>
        <p:spPr>
          <a:xfrm>
            <a:off x="533400" y="0"/>
            <a:ext cx="8229600" cy="1676400"/>
          </a:xfrm>
        </p:spPr>
        <p:txBody>
          <a:bodyPr>
            <a:normAutofit/>
          </a:bodyPr>
          <a:lstStyle/>
          <a:p>
            <a:r>
              <a:rPr lang="fa-IR" b="1" dirty="0" smtClean="0">
                <a:ln w="10541" cmpd="sng">
                  <a:solidFill>
                    <a:schemeClr val="accent1">
                      <a:shade val="88000"/>
                      <a:satMod val="110000"/>
                    </a:schemeClr>
                  </a:solidFill>
                  <a:prstDash val="solid"/>
                </a:ln>
                <a:solidFill>
                  <a:srgbClr val="002060"/>
                </a:solidFill>
                <a:cs typeface="B Titr" panose="00000700000000000000" pitchFamily="2" charset="-78"/>
              </a:rPr>
              <a:t>فهرست موضوعات حوزه اجتماعی</a:t>
            </a:r>
            <a:endParaRPr lang="en-US" b="1" dirty="0">
              <a:ln w="10541" cmpd="sng">
                <a:solidFill>
                  <a:schemeClr val="accent1">
                    <a:shade val="88000"/>
                    <a:satMod val="110000"/>
                  </a:schemeClr>
                </a:solidFill>
                <a:prstDash val="solid"/>
              </a:ln>
              <a:solidFill>
                <a:srgbClr val="002060"/>
              </a:solidFill>
              <a:cs typeface="B Titr" panose="00000700000000000000" pitchFamily="2" charset="-78"/>
            </a:endParaRPr>
          </a:p>
        </p:txBody>
      </p:sp>
      <p:sp>
        <p:nvSpPr>
          <p:cNvPr id="3" name="Content Placeholder 2"/>
          <p:cNvSpPr>
            <a:spLocks noGrp="1"/>
          </p:cNvSpPr>
          <p:nvPr>
            <p:ph idx="1"/>
          </p:nvPr>
        </p:nvSpPr>
        <p:spPr>
          <a:xfrm>
            <a:off x="457200" y="1828800"/>
            <a:ext cx="8229600" cy="5029200"/>
          </a:xfrm>
        </p:spPr>
        <p:txBody>
          <a:bodyPr>
            <a:normAutofit fontScale="92500" lnSpcReduction="10000"/>
          </a:bodyPr>
          <a:lstStyle/>
          <a:p>
            <a:pPr algn="r" rtl="1"/>
            <a:r>
              <a:rPr lang="fa-IR" sz="4400" b="1" dirty="0" smtClean="0">
                <a:ln w="1905"/>
                <a:solidFill>
                  <a:srgbClr val="7030A0"/>
                </a:solidFill>
                <a:effectLst>
                  <a:glow rad="139700">
                    <a:schemeClr val="accent5">
                      <a:satMod val="175000"/>
                      <a:alpha val="40000"/>
                    </a:schemeClr>
                  </a:glow>
                  <a:innerShdw blurRad="69850" dist="43180" dir="5400000">
                    <a:srgbClr val="000000">
                      <a:alpha val="65000"/>
                    </a:srgbClr>
                  </a:innerShdw>
                </a:effectLst>
                <a:cs typeface="B Titr" panose="00000700000000000000" pitchFamily="2" charset="-78"/>
              </a:rPr>
              <a:t>خشونت </a:t>
            </a:r>
          </a:p>
          <a:p>
            <a:pPr algn="r" rtl="1"/>
            <a:r>
              <a:rPr lang="fa-IR" sz="4400" b="1" dirty="0" smtClean="0">
                <a:ln w="1905"/>
                <a:solidFill>
                  <a:srgbClr val="7030A0"/>
                </a:solidFill>
                <a:effectLst>
                  <a:glow rad="139700">
                    <a:schemeClr val="accent5">
                      <a:satMod val="175000"/>
                      <a:alpha val="40000"/>
                    </a:schemeClr>
                  </a:glow>
                  <a:innerShdw blurRad="69850" dist="43180" dir="5400000">
                    <a:srgbClr val="000000">
                      <a:alpha val="65000"/>
                    </a:srgbClr>
                  </a:innerShdw>
                </a:effectLst>
                <a:cs typeface="B Titr" panose="00000700000000000000" pitchFamily="2" charset="-78"/>
              </a:rPr>
              <a:t>آمار زندانیان </a:t>
            </a:r>
          </a:p>
          <a:p>
            <a:pPr algn="r" rtl="1"/>
            <a:r>
              <a:rPr lang="fa-IR" sz="4400" b="1" dirty="0" smtClean="0">
                <a:ln w="1905"/>
                <a:solidFill>
                  <a:srgbClr val="7030A0"/>
                </a:solidFill>
                <a:effectLst>
                  <a:glow rad="139700">
                    <a:schemeClr val="accent5">
                      <a:satMod val="175000"/>
                      <a:alpha val="40000"/>
                    </a:schemeClr>
                  </a:glow>
                  <a:innerShdw blurRad="69850" dist="43180" dir="5400000">
                    <a:srgbClr val="000000">
                      <a:alpha val="65000"/>
                    </a:srgbClr>
                  </a:innerShdw>
                </a:effectLst>
                <a:cs typeface="B Titr" panose="00000700000000000000" pitchFamily="2" charset="-78"/>
              </a:rPr>
              <a:t>وضعیت زنان</a:t>
            </a:r>
          </a:p>
          <a:p>
            <a:pPr algn="r" rtl="1"/>
            <a:r>
              <a:rPr lang="fa-IR" sz="4400" b="1" dirty="0" smtClean="0">
                <a:ln w="1905"/>
                <a:solidFill>
                  <a:srgbClr val="7030A0"/>
                </a:solidFill>
                <a:effectLst>
                  <a:glow rad="139700">
                    <a:schemeClr val="accent5">
                      <a:satMod val="175000"/>
                      <a:alpha val="40000"/>
                    </a:schemeClr>
                  </a:glow>
                  <a:innerShdw blurRad="69850" dist="43180" dir="5400000">
                    <a:srgbClr val="000000">
                      <a:alpha val="65000"/>
                    </a:srgbClr>
                  </a:innerShdw>
                </a:effectLst>
                <a:cs typeface="B Titr" panose="00000700000000000000" pitchFamily="2" charset="-78"/>
              </a:rPr>
              <a:t>وضعیت کودکان</a:t>
            </a:r>
          </a:p>
          <a:p>
            <a:pPr algn="r" rtl="1"/>
            <a:r>
              <a:rPr lang="fa-IR" sz="4400" b="1" dirty="0" smtClean="0">
                <a:ln w="1905"/>
                <a:solidFill>
                  <a:srgbClr val="7030A0"/>
                </a:solidFill>
                <a:effectLst>
                  <a:glow rad="139700">
                    <a:schemeClr val="accent5">
                      <a:satMod val="175000"/>
                      <a:alpha val="40000"/>
                    </a:schemeClr>
                  </a:glow>
                  <a:innerShdw blurRad="69850" dist="43180" dir="5400000">
                    <a:srgbClr val="000000">
                      <a:alpha val="65000"/>
                    </a:srgbClr>
                  </a:innerShdw>
                </a:effectLst>
                <a:cs typeface="B Titr" panose="00000700000000000000" pitchFamily="2" charset="-78"/>
              </a:rPr>
              <a:t>ثبات خانواده</a:t>
            </a:r>
          </a:p>
          <a:p>
            <a:pPr algn="r" rtl="1"/>
            <a:r>
              <a:rPr lang="fa-IR" sz="4400" b="1" dirty="0" smtClean="0">
                <a:ln w="1905"/>
                <a:solidFill>
                  <a:srgbClr val="7030A0"/>
                </a:solidFill>
                <a:effectLst>
                  <a:glow rad="139700">
                    <a:schemeClr val="accent5">
                      <a:satMod val="175000"/>
                      <a:alpha val="40000"/>
                    </a:schemeClr>
                  </a:glow>
                  <a:innerShdw blurRad="69850" dist="43180" dir="5400000">
                    <a:srgbClr val="000000">
                      <a:alpha val="65000"/>
                    </a:srgbClr>
                  </a:innerShdw>
                </a:effectLst>
                <a:cs typeface="B Titr" panose="00000700000000000000" pitchFamily="2" charset="-78"/>
              </a:rPr>
              <a:t>سرقت </a:t>
            </a:r>
          </a:p>
          <a:p>
            <a:pPr algn="r" rtl="1"/>
            <a:r>
              <a:rPr lang="fa-IR" sz="4400" b="1" dirty="0" smtClean="0">
                <a:ln w="1905"/>
                <a:solidFill>
                  <a:srgbClr val="7030A0"/>
                </a:solidFill>
                <a:effectLst>
                  <a:glow rad="139700">
                    <a:schemeClr val="accent5">
                      <a:satMod val="175000"/>
                      <a:alpha val="40000"/>
                    </a:schemeClr>
                  </a:glow>
                  <a:innerShdw blurRad="69850" dist="43180" dir="5400000">
                    <a:srgbClr val="000000">
                      <a:alpha val="65000"/>
                    </a:srgbClr>
                  </a:innerShdw>
                </a:effectLst>
                <a:cs typeface="B Titr" panose="00000700000000000000" pitchFamily="2" charset="-78"/>
              </a:rPr>
              <a:t>مواد مخدر</a:t>
            </a:r>
          </a:p>
          <a:p>
            <a:pPr algn="r" rtl="1"/>
            <a:endParaRPr lang="fa-IR" sz="4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39700">
                  <a:schemeClr val="accent5">
                    <a:satMod val="175000"/>
                    <a:alpha val="40000"/>
                  </a:schemeClr>
                </a:glow>
                <a:innerShdw blurRad="69850" dist="43180" dir="5400000">
                  <a:srgbClr val="000000">
                    <a:alpha val="65000"/>
                  </a:srgbClr>
                </a:innerShdw>
              </a:effectLst>
              <a:cs typeface="B Titr" panose="00000700000000000000" pitchFamily="2" charset="-78"/>
            </a:endParaRPr>
          </a:p>
          <a:p>
            <a:pPr algn="r" rtl="1"/>
            <a:endParaRPr lang="fa-IR" sz="4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39700">
                  <a:schemeClr val="accent5">
                    <a:satMod val="175000"/>
                    <a:alpha val="40000"/>
                  </a:schemeClr>
                </a:glow>
                <a:innerShdw blurRad="69850" dist="43180" dir="5400000">
                  <a:srgbClr val="000000">
                    <a:alpha val="65000"/>
                  </a:srgbClr>
                </a:innerShdw>
              </a:effectLst>
              <a:cs typeface="B Titr" panose="00000700000000000000" pitchFamily="2" charset="-78"/>
            </a:endParaRPr>
          </a:p>
          <a:p>
            <a:pPr algn="r" rtl="1"/>
            <a:endParaRPr lang="en-US" sz="4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39700">
                  <a:schemeClr val="accent5">
                    <a:satMod val="175000"/>
                    <a:alpha val="40000"/>
                  </a:schemeClr>
                </a:glow>
                <a:innerShdw blurRad="69850" dist="43180" dir="5400000">
                  <a:srgbClr val="000000">
                    <a:alpha val="65000"/>
                  </a:srgbClr>
                </a:innerShdw>
              </a:effectLst>
              <a:cs typeface="B Titr" panose="00000700000000000000" pitchFamily="2" charset="-78"/>
            </a:endParaRPr>
          </a:p>
        </p:txBody>
      </p:sp>
      <p:sp>
        <p:nvSpPr>
          <p:cNvPr id="4" name="Content Placeholder 2"/>
          <p:cNvSpPr txBox="1">
            <a:spLocks/>
          </p:cNvSpPr>
          <p:nvPr/>
        </p:nvSpPr>
        <p:spPr>
          <a:xfrm>
            <a:off x="0" y="0"/>
            <a:ext cx="3200400" cy="1485900"/>
          </a:xfrm>
          <a:prstGeom prst="rect">
            <a:avLst/>
          </a:prstGeom>
        </p:spPr>
        <p:txBody>
          <a:bodyPr vert="horz" lIns="91440" tIns="45720" rIns="91440" bIns="45720" rtlCol="0">
            <a:no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endParaRPr lang="en-US" sz="36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cs typeface="B Titr" panose="00000700000000000000" pitchFamily="2" charset="-78"/>
            </a:endParaRPr>
          </a:p>
        </p:txBody>
      </p:sp>
    </p:spTree>
    <p:extLst>
      <p:ext uri="{BB962C8B-B14F-4D97-AF65-F5344CB8AC3E}">
        <p14:creationId xmlns:p14="http://schemas.microsoft.com/office/powerpoint/2010/main" val="2883827408"/>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grpId="0" nodeType="click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 calcmode="lin" valueType="num">
                                      <p:cBhvr>
                                        <p:cTn id="25"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26"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27"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28" dur="1000"/>
                                        <p:tgtEl>
                                          <p:spTgt spid="3">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31" presetClass="entr" presetSubtype="0" fill="hold" grpId="0" nodeType="clickEffect">
                                  <p:stCondLst>
                                    <p:cond delay="0"/>
                                  </p:stCondLst>
                                  <p:childTnLst>
                                    <p:set>
                                      <p:cBhvr>
                                        <p:cTn id="32" dur="1" fill="hold">
                                          <p:stCondLst>
                                            <p:cond delay="0"/>
                                          </p:stCondLst>
                                        </p:cTn>
                                        <p:tgtEl>
                                          <p:spTgt spid="3">
                                            <p:txEl>
                                              <p:pRg st="1" end="1"/>
                                            </p:txEl>
                                          </p:spTgt>
                                        </p:tgtEl>
                                        <p:attrNameLst>
                                          <p:attrName>style.visibility</p:attrName>
                                        </p:attrNameLst>
                                      </p:cBhvr>
                                      <p:to>
                                        <p:strVal val="visible"/>
                                      </p:to>
                                    </p:set>
                                    <p:anim calcmode="lin" valueType="num">
                                      <p:cBhvr>
                                        <p:cTn id="33"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34"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35"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36" dur="1000"/>
                                        <p:tgtEl>
                                          <p:spTgt spid="3">
                                            <p:txEl>
                                              <p:pRg st="1" end="1"/>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31" presetClass="entr" presetSubtype="0" fill="hold" grpId="0" nodeType="clickEffect">
                                  <p:stCondLst>
                                    <p:cond delay="0"/>
                                  </p:stCondLst>
                                  <p:childTnLst>
                                    <p:set>
                                      <p:cBhvr>
                                        <p:cTn id="40" dur="1" fill="hold">
                                          <p:stCondLst>
                                            <p:cond delay="0"/>
                                          </p:stCondLst>
                                        </p:cTn>
                                        <p:tgtEl>
                                          <p:spTgt spid="3">
                                            <p:txEl>
                                              <p:pRg st="2" end="2"/>
                                            </p:txEl>
                                          </p:spTgt>
                                        </p:tgtEl>
                                        <p:attrNameLst>
                                          <p:attrName>style.visibility</p:attrName>
                                        </p:attrNameLst>
                                      </p:cBhvr>
                                      <p:to>
                                        <p:strVal val="visible"/>
                                      </p:to>
                                    </p:set>
                                    <p:anim calcmode="lin" valueType="num">
                                      <p:cBhvr>
                                        <p:cTn id="41"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42"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43"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44" dur="1000"/>
                                        <p:tgtEl>
                                          <p:spTgt spid="3">
                                            <p:txEl>
                                              <p:pRg st="2" end="2"/>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31" presetClass="entr" presetSubtype="0" fill="hold" grpId="0" nodeType="clickEffect">
                                  <p:stCondLst>
                                    <p:cond delay="0"/>
                                  </p:stCondLst>
                                  <p:childTnLst>
                                    <p:set>
                                      <p:cBhvr>
                                        <p:cTn id="48" dur="1" fill="hold">
                                          <p:stCondLst>
                                            <p:cond delay="0"/>
                                          </p:stCondLst>
                                        </p:cTn>
                                        <p:tgtEl>
                                          <p:spTgt spid="3">
                                            <p:txEl>
                                              <p:pRg st="3" end="3"/>
                                            </p:txEl>
                                          </p:spTgt>
                                        </p:tgtEl>
                                        <p:attrNameLst>
                                          <p:attrName>style.visibility</p:attrName>
                                        </p:attrNameLst>
                                      </p:cBhvr>
                                      <p:to>
                                        <p:strVal val="visible"/>
                                      </p:to>
                                    </p:set>
                                    <p:anim calcmode="lin" valueType="num">
                                      <p:cBhvr>
                                        <p:cTn id="49"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50" dur="1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51" dur="1000" fill="hold"/>
                                        <p:tgtEl>
                                          <p:spTgt spid="3">
                                            <p:txEl>
                                              <p:pRg st="3" end="3"/>
                                            </p:txEl>
                                          </p:spTgt>
                                        </p:tgtEl>
                                        <p:attrNameLst>
                                          <p:attrName>style.rotation</p:attrName>
                                        </p:attrNameLst>
                                      </p:cBhvr>
                                      <p:tavLst>
                                        <p:tav tm="0">
                                          <p:val>
                                            <p:fltVal val="90"/>
                                          </p:val>
                                        </p:tav>
                                        <p:tav tm="100000">
                                          <p:val>
                                            <p:fltVal val="0"/>
                                          </p:val>
                                        </p:tav>
                                      </p:tavLst>
                                    </p:anim>
                                    <p:animEffect transition="in" filter="fade">
                                      <p:cBhvr>
                                        <p:cTn id="52" dur="1000"/>
                                        <p:tgtEl>
                                          <p:spTgt spid="3">
                                            <p:txEl>
                                              <p:pRg st="3" end="3"/>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31" presetClass="entr" presetSubtype="0" fill="hold" grpId="0" nodeType="clickEffect">
                                  <p:stCondLst>
                                    <p:cond delay="0"/>
                                  </p:stCondLst>
                                  <p:childTnLst>
                                    <p:set>
                                      <p:cBhvr>
                                        <p:cTn id="56" dur="1" fill="hold">
                                          <p:stCondLst>
                                            <p:cond delay="0"/>
                                          </p:stCondLst>
                                        </p:cTn>
                                        <p:tgtEl>
                                          <p:spTgt spid="3">
                                            <p:txEl>
                                              <p:pRg st="4" end="4"/>
                                            </p:txEl>
                                          </p:spTgt>
                                        </p:tgtEl>
                                        <p:attrNameLst>
                                          <p:attrName>style.visibility</p:attrName>
                                        </p:attrNameLst>
                                      </p:cBhvr>
                                      <p:to>
                                        <p:strVal val="visible"/>
                                      </p:to>
                                    </p:set>
                                    <p:anim calcmode="lin" valueType="num">
                                      <p:cBhvr>
                                        <p:cTn id="57" dur="1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58" dur="1000" fill="hold"/>
                                        <p:tgtEl>
                                          <p:spTgt spid="3">
                                            <p:txEl>
                                              <p:pRg st="4" end="4"/>
                                            </p:txEl>
                                          </p:spTgt>
                                        </p:tgtEl>
                                        <p:attrNameLst>
                                          <p:attrName>ppt_h</p:attrName>
                                        </p:attrNameLst>
                                      </p:cBhvr>
                                      <p:tavLst>
                                        <p:tav tm="0">
                                          <p:val>
                                            <p:fltVal val="0"/>
                                          </p:val>
                                        </p:tav>
                                        <p:tav tm="100000">
                                          <p:val>
                                            <p:strVal val="#ppt_h"/>
                                          </p:val>
                                        </p:tav>
                                      </p:tavLst>
                                    </p:anim>
                                    <p:anim calcmode="lin" valueType="num">
                                      <p:cBhvr>
                                        <p:cTn id="59" dur="1000" fill="hold"/>
                                        <p:tgtEl>
                                          <p:spTgt spid="3">
                                            <p:txEl>
                                              <p:pRg st="4" end="4"/>
                                            </p:txEl>
                                          </p:spTgt>
                                        </p:tgtEl>
                                        <p:attrNameLst>
                                          <p:attrName>style.rotation</p:attrName>
                                        </p:attrNameLst>
                                      </p:cBhvr>
                                      <p:tavLst>
                                        <p:tav tm="0">
                                          <p:val>
                                            <p:fltVal val="90"/>
                                          </p:val>
                                        </p:tav>
                                        <p:tav tm="100000">
                                          <p:val>
                                            <p:fltVal val="0"/>
                                          </p:val>
                                        </p:tav>
                                      </p:tavLst>
                                    </p:anim>
                                    <p:animEffect transition="in" filter="fade">
                                      <p:cBhvr>
                                        <p:cTn id="60" dur="1000"/>
                                        <p:tgtEl>
                                          <p:spTgt spid="3">
                                            <p:txEl>
                                              <p:pRg st="4" end="4"/>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31" presetClass="entr" presetSubtype="0" fill="hold" grpId="0" nodeType="clickEffect">
                                  <p:stCondLst>
                                    <p:cond delay="0"/>
                                  </p:stCondLst>
                                  <p:childTnLst>
                                    <p:set>
                                      <p:cBhvr>
                                        <p:cTn id="64" dur="1" fill="hold">
                                          <p:stCondLst>
                                            <p:cond delay="0"/>
                                          </p:stCondLst>
                                        </p:cTn>
                                        <p:tgtEl>
                                          <p:spTgt spid="3">
                                            <p:txEl>
                                              <p:pRg st="5" end="5"/>
                                            </p:txEl>
                                          </p:spTgt>
                                        </p:tgtEl>
                                        <p:attrNameLst>
                                          <p:attrName>style.visibility</p:attrName>
                                        </p:attrNameLst>
                                      </p:cBhvr>
                                      <p:to>
                                        <p:strVal val="visible"/>
                                      </p:to>
                                    </p:set>
                                    <p:anim calcmode="lin" valueType="num">
                                      <p:cBhvr>
                                        <p:cTn id="65" dur="1000" fill="hold"/>
                                        <p:tgtEl>
                                          <p:spTgt spid="3">
                                            <p:txEl>
                                              <p:pRg st="5" end="5"/>
                                            </p:txEl>
                                          </p:spTgt>
                                        </p:tgtEl>
                                        <p:attrNameLst>
                                          <p:attrName>ppt_w</p:attrName>
                                        </p:attrNameLst>
                                      </p:cBhvr>
                                      <p:tavLst>
                                        <p:tav tm="0">
                                          <p:val>
                                            <p:fltVal val="0"/>
                                          </p:val>
                                        </p:tav>
                                        <p:tav tm="100000">
                                          <p:val>
                                            <p:strVal val="#ppt_w"/>
                                          </p:val>
                                        </p:tav>
                                      </p:tavLst>
                                    </p:anim>
                                    <p:anim calcmode="lin" valueType="num">
                                      <p:cBhvr>
                                        <p:cTn id="66" dur="1000" fill="hold"/>
                                        <p:tgtEl>
                                          <p:spTgt spid="3">
                                            <p:txEl>
                                              <p:pRg st="5" end="5"/>
                                            </p:txEl>
                                          </p:spTgt>
                                        </p:tgtEl>
                                        <p:attrNameLst>
                                          <p:attrName>ppt_h</p:attrName>
                                        </p:attrNameLst>
                                      </p:cBhvr>
                                      <p:tavLst>
                                        <p:tav tm="0">
                                          <p:val>
                                            <p:fltVal val="0"/>
                                          </p:val>
                                        </p:tav>
                                        <p:tav tm="100000">
                                          <p:val>
                                            <p:strVal val="#ppt_h"/>
                                          </p:val>
                                        </p:tav>
                                      </p:tavLst>
                                    </p:anim>
                                    <p:anim calcmode="lin" valueType="num">
                                      <p:cBhvr>
                                        <p:cTn id="67" dur="1000" fill="hold"/>
                                        <p:tgtEl>
                                          <p:spTgt spid="3">
                                            <p:txEl>
                                              <p:pRg st="5" end="5"/>
                                            </p:txEl>
                                          </p:spTgt>
                                        </p:tgtEl>
                                        <p:attrNameLst>
                                          <p:attrName>style.rotation</p:attrName>
                                        </p:attrNameLst>
                                      </p:cBhvr>
                                      <p:tavLst>
                                        <p:tav tm="0">
                                          <p:val>
                                            <p:fltVal val="90"/>
                                          </p:val>
                                        </p:tav>
                                        <p:tav tm="100000">
                                          <p:val>
                                            <p:fltVal val="0"/>
                                          </p:val>
                                        </p:tav>
                                      </p:tavLst>
                                    </p:anim>
                                    <p:animEffect transition="in" filter="fade">
                                      <p:cBhvr>
                                        <p:cTn id="68" dur="1000"/>
                                        <p:tgtEl>
                                          <p:spTgt spid="3">
                                            <p:txEl>
                                              <p:pRg st="5" end="5"/>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31" presetClass="entr" presetSubtype="0" fill="hold" grpId="0" nodeType="clickEffect">
                                  <p:stCondLst>
                                    <p:cond delay="0"/>
                                  </p:stCondLst>
                                  <p:childTnLst>
                                    <p:set>
                                      <p:cBhvr>
                                        <p:cTn id="72" dur="1" fill="hold">
                                          <p:stCondLst>
                                            <p:cond delay="0"/>
                                          </p:stCondLst>
                                        </p:cTn>
                                        <p:tgtEl>
                                          <p:spTgt spid="3">
                                            <p:txEl>
                                              <p:pRg st="6" end="6"/>
                                            </p:txEl>
                                          </p:spTgt>
                                        </p:tgtEl>
                                        <p:attrNameLst>
                                          <p:attrName>style.visibility</p:attrName>
                                        </p:attrNameLst>
                                      </p:cBhvr>
                                      <p:to>
                                        <p:strVal val="visible"/>
                                      </p:to>
                                    </p:set>
                                    <p:anim calcmode="lin" valueType="num">
                                      <p:cBhvr>
                                        <p:cTn id="73" dur="1000" fill="hold"/>
                                        <p:tgtEl>
                                          <p:spTgt spid="3">
                                            <p:txEl>
                                              <p:pRg st="6" end="6"/>
                                            </p:txEl>
                                          </p:spTgt>
                                        </p:tgtEl>
                                        <p:attrNameLst>
                                          <p:attrName>ppt_w</p:attrName>
                                        </p:attrNameLst>
                                      </p:cBhvr>
                                      <p:tavLst>
                                        <p:tav tm="0">
                                          <p:val>
                                            <p:fltVal val="0"/>
                                          </p:val>
                                        </p:tav>
                                        <p:tav tm="100000">
                                          <p:val>
                                            <p:strVal val="#ppt_w"/>
                                          </p:val>
                                        </p:tav>
                                      </p:tavLst>
                                    </p:anim>
                                    <p:anim calcmode="lin" valueType="num">
                                      <p:cBhvr>
                                        <p:cTn id="74" dur="1000" fill="hold"/>
                                        <p:tgtEl>
                                          <p:spTgt spid="3">
                                            <p:txEl>
                                              <p:pRg st="6" end="6"/>
                                            </p:txEl>
                                          </p:spTgt>
                                        </p:tgtEl>
                                        <p:attrNameLst>
                                          <p:attrName>ppt_h</p:attrName>
                                        </p:attrNameLst>
                                      </p:cBhvr>
                                      <p:tavLst>
                                        <p:tav tm="0">
                                          <p:val>
                                            <p:fltVal val="0"/>
                                          </p:val>
                                        </p:tav>
                                        <p:tav tm="100000">
                                          <p:val>
                                            <p:strVal val="#ppt_h"/>
                                          </p:val>
                                        </p:tav>
                                      </p:tavLst>
                                    </p:anim>
                                    <p:anim calcmode="lin" valueType="num">
                                      <p:cBhvr>
                                        <p:cTn id="75" dur="1000" fill="hold"/>
                                        <p:tgtEl>
                                          <p:spTgt spid="3">
                                            <p:txEl>
                                              <p:pRg st="6" end="6"/>
                                            </p:txEl>
                                          </p:spTgt>
                                        </p:tgtEl>
                                        <p:attrNameLst>
                                          <p:attrName>style.rotation</p:attrName>
                                        </p:attrNameLst>
                                      </p:cBhvr>
                                      <p:tavLst>
                                        <p:tav tm="0">
                                          <p:val>
                                            <p:fltVal val="90"/>
                                          </p:val>
                                        </p:tav>
                                        <p:tav tm="100000">
                                          <p:val>
                                            <p:fltVal val="0"/>
                                          </p:val>
                                        </p:tav>
                                      </p:tavLst>
                                    </p:anim>
                                    <p:animEffect transition="in" filter="fade">
                                      <p:cBhvr>
                                        <p:cTn id="76" dur="1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76603" y="-76504"/>
            <a:ext cx="9297206" cy="7011008"/>
          </a:xfrm>
          <a:prstGeom prst="rect">
            <a:avLst/>
          </a:prstGeom>
        </p:spPr>
      </p:pic>
      <p:sp>
        <p:nvSpPr>
          <p:cNvPr id="3" name="Content Placeholder 2"/>
          <p:cNvSpPr>
            <a:spLocks noGrp="1"/>
          </p:cNvSpPr>
          <p:nvPr>
            <p:ph idx="1"/>
          </p:nvPr>
        </p:nvSpPr>
        <p:spPr>
          <a:xfrm>
            <a:off x="-1" y="1524000"/>
            <a:ext cx="9094787" cy="5172164"/>
          </a:xfrm>
        </p:spPr>
        <p:txBody>
          <a:bodyPr/>
          <a:lstStyle/>
          <a:p>
            <a:pPr lvl="1" algn="r" rtl="1"/>
            <a:r>
              <a:rPr lang="fa-IR" b="1" dirty="0" smtClean="0">
                <a:solidFill>
                  <a:schemeClr val="tx1">
                    <a:lumMod val="95000"/>
                    <a:lumOff val="5000"/>
                  </a:schemeClr>
                </a:solidFill>
                <a:cs typeface="B Nazanin" panose="00000400000000000000" pitchFamily="2" charset="-78"/>
              </a:rPr>
              <a:t>طبق گزارش </a:t>
            </a:r>
            <a:r>
              <a:rPr lang="fa-IR" b="1" dirty="0">
                <a:solidFill>
                  <a:schemeClr val="tx1">
                    <a:lumMod val="95000"/>
                    <a:lumOff val="5000"/>
                  </a:schemeClr>
                </a:solidFill>
                <a:cs typeface="B Nazanin" panose="00000400000000000000" pitchFamily="2" charset="-78"/>
              </a:rPr>
              <a:t>سازمان دولتی خدمات محافظتی از </a:t>
            </a:r>
            <a:r>
              <a:rPr lang="fa-IR" b="1" dirty="0" smtClean="0">
                <a:solidFill>
                  <a:schemeClr val="tx1">
                    <a:lumMod val="95000"/>
                    <a:lumOff val="5000"/>
                  </a:schemeClr>
                </a:solidFill>
                <a:cs typeface="B Nazanin" panose="00000400000000000000" pitchFamily="2" charset="-78"/>
              </a:rPr>
              <a:t>کودک(</a:t>
            </a:r>
            <a:r>
              <a:rPr lang="en-US" b="1" dirty="0" smtClean="0">
                <a:solidFill>
                  <a:schemeClr val="tx1">
                    <a:lumMod val="95000"/>
                    <a:lumOff val="5000"/>
                  </a:schemeClr>
                </a:solidFill>
                <a:cs typeface="B Nazanin" panose="00000400000000000000" pitchFamily="2" charset="-78"/>
              </a:rPr>
              <a:t>CPS</a:t>
            </a:r>
            <a:r>
              <a:rPr lang="fa-IR" b="1" dirty="0" smtClean="0">
                <a:solidFill>
                  <a:schemeClr val="tx1">
                    <a:lumMod val="95000"/>
                    <a:lumOff val="5000"/>
                  </a:schemeClr>
                </a:solidFill>
                <a:cs typeface="B Nazanin" panose="00000400000000000000" pitchFamily="2" charset="-78"/>
              </a:rPr>
              <a:t>) از </a:t>
            </a:r>
            <a:r>
              <a:rPr lang="fa-IR" b="1" dirty="0">
                <a:solidFill>
                  <a:schemeClr val="tx1">
                    <a:lumMod val="95000"/>
                    <a:lumOff val="5000"/>
                  </a:schemeClr>
                </a:solidFill>
                <a:cs typeface="B Nazanin" panose="00000400000000000000" pitchFamily="2" charset="-78"/>
              </a:rPr>
              <a:t>سالانه 63000 مورد سوء استفاده </a:t>
            </a:r>
            <a:r>
              <a:rPr lang="fa-IR" b="1" dirty="0" smtClean="0">
                <a:solidFill>
                  <a:schemeClr val="tx1">
                    <a:lumMod val="95000"/>
                    <a:lumOff val="5000"/>
                  </a:schemeClr>
                </a:solidFill>
                <a:cs typeface="B Nazanin" panose="00000400000000000000" pitchFamily="2" charset="-78"/>
              </a:rPr>
              <a:t>جنسی، عاملین </a:t>
            </a:r>
            <a:r>
              <a:rPr lang="fa-IR" b="1" dirty="0">
                <a:solidFill>
                  <a:schemeClr val="tx1">
                    <a:lumMod val="95000"/>
                    <a:lumOff val="5000"/>
                  </a:schemeClr>
                </a:solidFill>
                <a:cs typeface="B Nazanin" panose="00000400000000000000" pitchFamily="2" charset="-78"/>
              </a:rPr>
              <a:t>اغلب والدین </a:t>
            </a:r>
            <a:r>
              <a:rPr lang="fa-IR" b="1" dirty="0" smtClean="0">
                <a:solidFill>
                  <a:schemeClr val="tx1">
                    <a:lumMod val="95000"/>
                    <a:lumOff val="5000"/>
                  </a:schemeClr>
                </a:solidFill>
                <a:cs typeface="B Nazanin" panose="00000400000000000000" pitchFamily="2" charset="-78"/>
              </a:rPr>
              <a:t>هستند:</a:t>
            </a:r>
            <a:endParaRPr lang="fa-IR" b="1" dirty="0">
              <a:solidFill>
                <a:schemeClr val="tx1">
                  <a:lumMod val="95000"/>
                  <a:lumOff val="5000"/>
                </a:schemeClr>
              </a:solidFill>
              <a:cs typeface="B Nazanin" panose="00000400000000000000" pitchFamily="2" charset="-78"/>
            </a:endParaRPr>
          </a:p>
          <a:p>
            <a:pPr algn="r" rtl="1"/>
            <a:r>
              <a:rPr lang="fa-IR" dirty="0">
                <a:cs typeface="B Nazanin" panose="00000400000000000000" pitchFamily="2" charset="-78"/>
              </a:rPr>
              <a:t>80٪ مجرمان والدین بودند</a:t>
            </a:r>
          </a:p>
          <a:p>
            <a:pPr algn="r" rtl="1"/>
            <a:r>
              <a:rPr lang="fa-IR" dirty="0">
                <a:cs typeface="B Nazanin" panose="00000400000000000000" pitchFamily="2" charset="-78"/>
              </a:rPr>
              <a:t>6٪ دیگر بستگان</a:t>
            </a:r>
          </a:p>
          <a:p>
            <a:pPr algn="r" rtl="1"/>
            <a:r>
              <a:rPr lang="fa-IR" dirty="0">
                <a:cs typeface="B Nazanin" panose="00000400000000000000" pitchFamily="2" charset="-78"/>
              </a:rPr>
              <a:t>5٪ </a:t>
            </a:r>
            <a:r>
              <a:rPr lang="fa-IR" dirty="0" smtClean="0">
                <a:cs typeface="B Nazanin" panose="00000400000000000000" pitchFamily="2" charset="-78"/>
              </a:rPr>
              <a:t>خواهر </a:t>
            </a:r>
            <a:r>
              <a:rPr lang="fa-IR" dirty="0">
                <a:cs typeface="B Nazanin" panose="00000400000000000000" pitchFamily="2" charset="-78"/>
              </a:rPr>
              <a:t>و برادر </a:t>
            </a:r>
            <a:r>
              <a:rPr lang="fa-IR" dirty="0" smtClean="0">
                <a:cs typeface="B Nazanin" panose="00000400000000000000" pitchFamily="2" charset="-78"/>
              </a:rPr>
              <a:t>یا  غریبه ها</a:t>
            </a:r>
            <a:endParaRPr lang="fa-IR" dirty="0">
              <a:cs typeface="B Nazanin" panose="00000400000000000000" pitchFamily="2" charset="-78"/>
            </a:endParaRPr>
          </a:p>
          <a:p>
            <a:pPr algn="r" rtl="1"/>
            <a:r>
              <a:rPr lang="fa-IR" dirty="0">
                <a:cs typeface="B Nazanin" panose="00000400000000000000" pitchFamily="2" charset="-78"/>
              </a:rPr>
              <a:t>4٪ </a:t>
            </a:r>
            <a:r>
              <a:rPr lang="fa-IR" dirty="0" smtClean="0">
                <a:cs typeface="B Nazanin" panose="00000400000000000000" pitchFamily="2" charset="-78"/>
              </a:rPr>
              <a:t>دوست یکی از والدین</a:t>
            </a:r>
            <a:endParaRPr lang="en-US" dirty="0">
              <a:cs typeface="B Nazanin" panose="00000400000000000000" pitchFamily="2" charset="-78"/>
            </a:endParaRPr>
          </a:p>
        </p:txBody>
      </p:sp>
      <p:sp>
        <p:nvSpPr>
          <p:cNvPr id="4" name="Rectangle 3"/>
          <p:cNvSpPr/>
          <p:nvPr/>
        </p:nvSpPr>
        <p:spPr>
          <a:xfrm>
            <a:off x="76200" y="6049833"/>
            <a:ext cx="3810000" cy="646331"/>
          </a:xfrm>
          <a:prstGeom prst="rect">
            <a:avLst/>
          </a:prstGeom>
        </p:spPr>
        <p:txBody>
          <a:bodyPr wrap="square">
            <a:spAutoFit/>
          </a:bodyPr>
          <a:lstStyle/>
          <a:p>
            <a:r>
              <a:rPr lang="en-US" dirty="0">
                <a:hlinkClick r:id="rId3"/>
              </a:rPr>
              <a:t>https://</a:t>
            </a:r>
            <a:r>
              <a:rPr lang="en-US" dirty="0" smtClean="0">
                <a:hlinkClick r:id="rId3"/>
              </a:rPr>
              <a:t>plink.ir/FfAiU</a:t>
            </a:r>
            <a:endParaRPr lang="fa-IR" dirty="0" smtClean="0"/>
          </a:p>
          <a:p>
            <a:endParaRPr lang="en-US" dirty="0"/>
          </a:p>
        </p:txBody>
      </p:sp>
      <p:pic>
        <p:nvPicPr>
          <p:cNvPr id="28674" name="Picture 2" descr="https://plink.ir/FfAiU/q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75562" y="5438774"/>
            <a:ext cx="1419225" cy="14192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2649877"/>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p:cTn id="15"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18" dur="100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p:cTn id="23"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26" dur="1000"/>
                                        <p:tgtEl>
                                          <p:spTgt spid="3">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p:cTn id="31"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3">
                                            <p:txEl>
                                              <p:pRg st="3" end="3"/>
                                            </p:txEl>
                                          </p:spTgt>
                                        </p:tgtEl>
                                        <p:attrNameLst>
                                          <p:attrName>style.rotation</p:attrName>
                                        </p:attrNameLst>
                                      </p:cBhvr>
                                      <p:tavLst>
                                        <p:tav tm="0">
                                          <p:val>
                                            <p:fltVal val="90"/>
                                          </p:val>
                                        </p:tav>
                                        <p:tav tm="100000">
                                          <p:val>
                                            <p:fltVal val="0"/>
                                          </p:val>
                                        </p:tav>
                                      </p:tavLst>
                                    </p:anim>
                                    <p:animEffect transition="in" filter="fade">
                                      <p:cBhvr>
                                        <p:cTn id="34" dur="1000"/>
                                        <p:tgtEl>
                                          <p:spTgt spid="3">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grpId="0" nodeType="click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anim calcmode="lin" valueType="num">
                                      <p:cBhvr>
                                        <p:cTn id="39" dur="1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40" dur="1000" fill="hold"/>
                                        <p:tgtEl>
                                          <p:spTgt spid="3">
                                            <p:txEl>
                                              <p:pRg st="4" end="4"/>
                                            </p:txEl>
                                          </p:spTgt>
                                        </p:tgtEl>
                                        <p:attrNameLst>
                                          <p:attrName>ppt_h</p:attrName>
                                        </p:attrNameLst>
                                      </p:cBhvr>
                                      <p:tavLst>
                                        <p:tav tm="0">
                                          <p:val>
                                            <p:fltVal val="0"/>
                                          </p:val>
                                        </p:tav>
                                        <p:tav tm="100000">
                                          <p:val>
                                            <p:strVal val="#ppt_h"/>
                                          </p:val>
                                        </p:tav>
                                      </p:tavLst>
                                    </p:anim>
                                    <p:anim calcmode="lin" valueType="num">
                                      <p:cBhvr>
                                        <p:cTn id="41" dur="1000" fill="hold"/>
                                        <p:tgtEl>
                                          <p:spTgt spid="3">
                                            <p:txEl>
                                              <p:pRg st="4" end="4"/>
                                            </p:txEl>
                                          </p:spTgt>
                                        </p:tgtEl>
                                        <p:attrNameLst>
                                          <p:attrName>style.rotation</p:attrName>
                                        </p:attrNameLst>
                                      </p:cBhvr>
                                      <p:tavLst>
                                        <p:tav tm="0">
                                          <p:val>
                                            <p:fltVal val="90"/>
                                          </p:val>
                                        </p:tav>
                                        <p:tav tm="100000">
                                          <p:val>
                                            <p:fltVal val="0"/>
                                          </p:val>
                                        </p:tav>
                                      </p:tavLst>
                                    </p:anim>
                                    <p:animEffect transition="in" filter="fade">
                                      <p:cBhvr>
                                        <p:cTn id="42" dur="1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fa\Desktop\thWSCF1BHZ.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3999" cy="70104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64128" y="181189"/>
            <a:ext cx="8229600" cy="1143000"/>
          </a:xfrm>
        </p:spPr>
        <p:txBody>
          <a:bodyPr>
            <a:noAutofit/>
          </a:bodyPr>
          <a:lstStyle/>
          <a:p>
            <a:r>
              <a:rPr lang="fa-IR" sz="6000" dirty="0" smtClean="0">
                <a:cs typeface="B Titr" panose="00000700000000000000" pitchFamily="2" charset="-78"/>
              </a:rPr>
              <a:t>ثبات خانواده</a:t>
            </a:r>
            <a:endParaRPr lang="en-US" sz="6000" dirty="0">
              <a:cs typeface="B Titr" panose="00000700000000000000" pitchFamily="2" charset="-78"/>
            </a:endParaRPr>
          </a:p>
        </p:txBody>
      </p:sp>
      <p:pic>
        <p:nvPicPr>
          <p:cNvPr id="39938" name="Picture 2"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54" y="1344971"/>
            <a:ext cx="9157854" cy="551302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81295" y="5857566"/>
            <a:ext cx="1029009" cy="880444"/>
          </a:xfrm>
          <a:prstGeom prst="rect">
            <a:avLst/>
          </a:prstGeom>
        </p:spPr>
      </p:pic>
    </p:spTree>
    <p:extLst>
      <p:ext uri="{BB962C8B-B14F-4D97-AF65-F5344CB8AC3E}">
        <p14:creationId xmlns:p14="http://schemas.microsoft.com/office/powerpoint/2010/main" val="3449097016"/>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39938"/>
                                        </p:tgtEl>
                                        <p:attrNameLst>
                                          <p:attrName>style.visibility</p:attrName>
                                        </p:attrNameLst>
                                      </p:cBhvr>
                                      <p:to>
                                        <p:strVal val="visible"/>
                                      </p:to>
                                    </p:set>
                                    <p:animEffect transition="in" filter="randombar(horizontal)">
                                      <p:cBhvr>
                                        <p:cTn id="25" dur="500"/>
                                        <p:tgtEl>
                                          <p:spTgt spid="399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C:\Users\fa\Desktop\thWSCF1BHZ.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3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95300" y="152400"/>
            <a:ext cx="8229600" cy="1143000"/>
          </a:xfrm>
        </p:spPr>
        <p:txBody>
          <a:bodyPr>
            <a:normAutofit fontScale="90000"/>
          </a:bodyPr>
          <a:lstStyle/>
          <a:p>
            <a:r>
              <a:rPr lang="fa-IR" dirty="0" smtClean="0">
                <a:cs typeface="B Titr" panose="00000700000000000000" pitchFamily="2" charset="-78"/>
              </a:rPr>
              <a:t>افزایش نرخ جهانی طلاق</a:t>
            </a:r>
            <a:br>
              <a:rPr lang="fa-IR" dirty="0" smtClean="0">
                <a:cs typeface="B Titr" panose="00000700000000000000" pitchFamily="2" charset="-78"/>
              </a:rPr>
            </a:br>
            <a:r>
              <a:rPr lang="fa-IR" sz="3100" dirty="0" smtClean="0">
                <a:cs typeface="B Nazanin" panose="00000400000000000000" pitchFamily="2" charset="-78"/>
              </a:rPr>
              <a:t>منبع:سایت جهانی وکلا</a:t>
            </a:r>
            <a:endParaRPr lang="en-US" dirty="0">
              <a:cs typeface="B Nazanin" panose="00000400000000000000" pitchFamily="2" charset="-78"/>
            </a:endParaRPr>
          </a:p>
        </p:txBody>
      </p:sp>
      <p:sp>
        <p:nvSpPr>
          <p:cNvPr id="3" name="Content Placeholder 2"/>
          <p:cNvSpPr>
            <a:spLocks noGrp="1"/>
          </p:cNvSpPr>
          <p:nvPr>
            <p:ph idx="1"/>
          </p:nvPr>
        </p:nvSpPr>
        <p:spPr/>
        <p:txBody>
          <a:bodyPr/>
          <a:lstStyle/>
          <a:p>
            <a:endParaRPr lang="en-US"/>
          </a:p>
        </p:txBody>
      </p:sp>
      <p:pic>
        <p:nvPicPr>
          <p:cNvPr id="337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 y="1405790"/>
            <a:ext cx="8458200" cy="52140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379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600" y="762000"/>
            <a:ext cx="2129664" cy="5611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9798692"/>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33794"/>
                                        </p:tgtEl>
                                        <p:attrNameLst>
                                          <p:attrName>style.visibility</p:attrName>
                                        </p:attrNameLst>
                                      </p:cBhvr>
                                      <p:to>
                                        <p:strVal val="visible"/>
                                      </p:to>
                                    </p:set>
                                    <p:anim calcmode="lin" valueType="num">
                                      <p:cBhvr>
                                        <p:cTn id="25" dur="500" fill="hold"/>
                                        <p:tgtEl>
                                          <p:spTgt spid="33794"/>
                                        </p:tgtEl>
                                        <p:attrNameLst>
                                          <p:attrName>ppt_w</p:attrName>
                                        </p:attrNameLst>
                                      </p:cBhvr>
                                      <p:tavLst>
                                        <p:tav tm="0">
                                          <p:val>
                                            <p:fltVal val="0"/>
                                          </p:val>
                                        </p:tav>
                                        <p:tav tm="100000">
                                          <p:val>
                                            <p:strVal val="#ppt_w"/>
                                          </p:val>
                                        </p:tav>
                                      </p:tavLst>
                                    </p:anim>
                                    <p:anim calcmode="lin" valueType="num">
                                      <p:cBhvr>
                                        <p:cTn id="26" dur="500" fill="hold"/>
                                        <p:tgtEl>
                                          <p:spTgt spid="33794"/>
                                        </p:tgtEl>
                                        <p:attrNameLst>
                                          <p:attrName>ppt_h</p:attrName>
                                        </p:attrNameLst>
                                      </p:cBhvr>
                                      <p:tavLst>
                                        <p:tav tm="0">
                                          <p:val>
                                            <p:fltVal val="0"/>
                                          </p:val>
                                        </p:tav>
                                        <p:tav tm="100000">
                                          <p:val>
                                            <p:strVal val="#ppt_h"/>
                                          </p:val>
                                        </p:tav>
                                      </p:tavLst>
                                    </p:anim>
                                    <p:animEffect transition="in" filter="fade">
                                      <p:cBhvr>
                                        <p:cTn id="27" dur="500"/>
                                        <p:tgtEl>
                                          <p:spTgt spid="337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C:\Users\fa\Desktop\thWSCF1BHZ.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0"/>
            <a:ext cx="9372599"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274638"/>
            <a:ext cx="8229600" cy="792162"/>
          </a:xfrm>
        </p:spPr>
        <p:txBody>
          <a:bodyPr>
            <a:noAutofit/>
          </a:bodyPr>
          <a:lstStyle/>
          <a:p>
            <a:pPr rtl="1"/>
            <a:r>
              <a:rPr lang="fa-IR" sz="3600" dirty="0" smtClean="0">
                <a:cs typeface="B Titr" panose="00000700000000000000" pitchFamily="2" charset="-78"/>
              </a:rPr>
              <a:t>امریکا رتبه پنجم بیشترین درصد طلاق در جهان</a:t>
            </a:r>
            <a:br>
              <a:rPr lang="fa-IR" sz="3600" dirty="0" smtClean="0">
                <a:cs typeface="B Titr" panose="00000700000000000000" pitchFamily="2" charset="-78"/>
              </a:rPr>
            </a:br>
            <a:r>
              <a:rPr lang="fa-IR" sz="3200" dirty="0" smtClean="0">
                <a:cs typeface="B Titr" panose="00000700000000000000" pitchFamily="2" charset="-78"/>
              </a:rPr>
              <a:t> </a:t>
            </a:r>
            <a:r>
              <a:rPr lang="fa-IR" sz="3200" dirty="0" smtClean="0">
                <a:cs typeface="B Nazanin" panose="00000400000000000000" pitchFamily="2" charset="-78"/>
              </a:rPr>
              <a:t>منبع:سایت </a:t>
            </a:r>
            <a:r>
              <a:rPr lang="fa-IR" sz="3200" dirty="0">
                <a:cs typeface="B Nazanin" panose="00000400000000000000" pitchFamily="2" charset="-78"/>
              </a:rPr>
              <a:t>جهانی </a:t>
            </a:r>
            <a:r>
              <a:rPr lang="fa-IR" sz="3200" dirty="0" smtClean="0">
                <a:cs typeface="B Nazanin" panose="00000400000000000000" pitchFamily="2" charset="-78"/>
              </a:rPr>
              <a:t>وکلا - سال 2017</a:t>
            </a:r>
            <a:endParaRPr lang="en-US" sz="3200" dirty="0">
              <a:cs typeface="B Titr" panose="00000700000000000000" pitchFamily="2" charset="-78"/>
            </a:endParaRPr>
          </a:p>
        </p:txBody>
      </p:sp>
      <p:pic>
        <p:nvPicPr>
          <p:cNvPr id="348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47800"/>
            <a:ext cx="3221823" cy="51980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481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2400" y="1371600"/>
            <a:ext cx="3172692" cy="53504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6629400" y="4876800"/>
            <a:ext cx="2356607" cy="369332"/>
          </a:xfrm>
          <a:prstGeom prst="rect">
            <a:avLst/>
          </a:prstGeom>
        </p:spPr>
        <p:txBody>
          <a:bodyPr wrap="none">
            <a:spAutoFit/>
          </a:bodyPr>
          <a:lstStyle/>
          <a:p>
            <a:r>
              <a:rPr lang="en-US" dirty="0">
                <a:hlinkClick r:id="rId5"/>
              </a:rPr>
              <a:t>https://</a:t>
            </a:r>
            <a:r>
              <a:rPr lang="en-US" dirty="0" smtClean="0">
                <a:hlinkClick r:id="rId5"/>
              </a:rPr>
              <a:t>plink.ir/b2d9b</a:t>
            </a:r>
            <a:r>
              <a:rPr lang="fa-IR" dirty="0" smtClean="0"/>
              <a:t> </a:t>
            </a:r>
            <a:endParaRPr lang="en-US" dirty="0"/>
          </a:p>
        </p:txBody>
      </p:sp>
      <p:pic>
        <p:nvPicPr>
          <p:cNvPr id="34821" name="Picture 5" descr="https://plink.ir/b2d9b/q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66782" y="5309777"/>
            <a:ext cx="1419225" cy="141922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696190"/>
            <a:ext cx="2129664" cy="5611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43764423"/>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4818"/>
                                        </p:tgtEl>
                                        <p:attrNameLst>
                                          <p:attrName>style.visibility</p:attrName>
                                        </p:attrNameLst>
                                      </p:cBhvr>
                                      <p:to>
                                        <p:strVal val="visible"/>
                                      </p:to>
                                    </p:set>
                                    <p:animEffect transition="in" filter="fade">
                                      <p:cBhvr>
                                        <p:cTn id="14" dur="1000"/>
                                        <p:tgtEl>
                                          <p:spTgt spid="34818"/>
                                        </p:tgtEl>
                                      </p:cBhvr>
                                    </p:animEffect>
                                    <p:anim calcmode="lin" valueType="num">
                                      <p:cBhvr>
                                        <p:cTn id="15" dur="1000" fill="hold"/>
                                        <p:tgtEl>
                                          <p:spTgt spid="34818"/>
                                        </p:tgtEl>
                                        <p:attrNameLst>
                                          <p:attrName>ppt_x</p:attrName>
                                        </p:attrNameLst>
                                      </p:cBhvr>
                                      <p:tavLst>
                                        <p:tav tm="0">
                                          <p:val>
                                            <p:strVal val="#ppt_x"/>
                                          </p:val>
                                        </p:tav>
                                        <p:tav tm="100000">
                                          <p:val>
                                            <p:strVal val="#ppt_x"/>
                                          </p:val>
                                        </p:tav>
                                      </p:tavLst>
                                    </p:anim>
                                    <p:anim calcmode="lin" valueType="num">
                                      <p:cBhvr>
                                        <p:cTn id="16" dur="1000" fill="hold"/>
                                        <p:tgtEl>
                                          <p:spTgt spid="3481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4819"/>
                                        </p:tgtEl>
                                        <p:attrNameLst>
                                          <p:attrName>style.visibility</p:attrName>
                                        </p:attrNameLst>
                                      </p:cBhvr>
                                      <p:to>
                                        <p:strVal val="visible"/>
                                      </p:to>
                                    </p:set>
                                    <p:animEffect transition="in" filter="fade">
                                      <p:cBhvr>
                                        <p:cTn id="21" dur="1000"/>
                                        <p:tgtEl>
                                          <p:spTgt spid="34819"/>
                                        </p:tgtEl>
                                      </p:cBhvr>
                                    </p:animEffect>
                                    <p:anim calcmode="lin" valueType="num">
                                      <p:cBhvr>
                                        <p:cTn id="22" dur="1000" fill="hold"/>
                                        <p:tgtEl>
                                          <p:spTgt spid="34819"/>
                                        </p:tgtEl>
                                        <p:attrNameLst>
                                          <p:attrName>ppt_x</p:attrName>
                                        </p:attrNameLst>
                                      </p:cBhvr>
                                      <p:tavLst>
                                        <p:tav tm="0">
                                          <p:val>
                                            <p:strVal val="#ppt_x"/>
                                          </p:val>
                                        </p:tav>
                                        <p:tav tm="100000">
                                          <p:val>
                                            <p:strVal val="#ppt_x"/>
                                          </p:val>
                                        </p:tav>
                                      </p:tavLst>
                                    </p:anim>
                                    <p:anim calcmode="lin" valueType="num">
                                      <p:cBhvr>
                                        <p:cTn id="23" dur="1000" fill="hold"/>
                                        <p:tgtEl>
                                          <p:spTgt spid="348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C:\Users\fa\Desktop\thWSCF1BHZ.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26" y="0"/>
            <a:ext cx="9379526"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533400" y="200890"/>
            <a:ext cx="8229600" cy="962891"/>
          </a:xfrm>
        </p:spPr>
        <p:txBody>
          <a:bodyPr>
            <a:normAutofit fontScale="90000"/>
          </a:bodyPr>
          <a:lstStyle/>
          <a:p>
            <a:pPr rtl="1"/>
            <a:r>
              <a:rPr lang="fa-IR" sz="4000" dirty="0" smtClean="0">
                <a:cs typeface="B Titr" panose="00000700000000000000" pitchFamily="2" charset="-78"/>
              </a:rPr>
              <a:t>10 کشور با پایین ترین درصد طلاق</a:t>
            </a:r>
            <a:r>
              <a:rPr lang="fa-IR" dirty="0" smtClean="0">
                <a:cs typeface="B Titr" panose="00000700000000000000" pitchFamily="2" charset="-78"/>
              </a:rPr>
              <a:t/>
            </a:r>
            <a:br>
              <a:rPr lang="fa-IR" dirty="0" smtClean="0">
                <a:cs typeface="B Titr" panose="00000700000000000000" pitchFamily="2" charset="-78"/>
              </a:rPr>
            </a:br>
            <a:r>
              <a:rPr lang="fa-IR" sz="3600" dirty="0">
                <a:cs typeface="B Titr" panose="00000700000000000000" pitchFamily="2" charset="-78"/>
              </a:rPr>
              <a:t> </a:t>
            </a:r>
            <a:r>
              <a:rPr lang="fa-IR" sz="3600" dirty="0">
                <a:cs typeface="B Nazanin" panose="00000400000000000000" pitchFamily="2" charset="-78"/>
              </a:rPr>
              <a:t>منبع:سایت جهانی وکلا - سال 2017</a:t>
            </a:r>
            <a:endParaRPr lang="en-US" dirty="0">
              <a:cs typeface="B Titr" panose="00000700000000000000" pitchFamily="2" charset="-78"/>
            </a:endParaRPr>
          </a:p>
        </p:txBody>
      </p:sp>
      <p:sp>
        <p:nvSpPr>
          <p:cNvPr id="3" name="Content Placeholder 2"/>
          <p:cNvSpPr>
            <a:spLocks noGrp="1"/>
          </p:cNvSpPr>
          <p:nvPr>
            <p:ph idx="1"/>
          </p:nvPr>
        </p:nvSpPr>
        <p:spPr>
          <a:xfrm>
            <a:off x="6527615" y="4952999"/>
            <a:ext cx="2463985" cy="1173163"/>
          </a:xfrm>
        </p:spPr>
        <p:txBody>
          <a:bodyPr/>
          <a:lstStyle/>
          <a:p>
            <a:endParaRPr lang="en-US" dirty="0"/>
          </a:p>
        </p:txBody>
      </p:sp>
      <p:pic>
        <p:nvPicPr>
          <p:cNvPr id="378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248953"/>
            <a:ext cx="2895600" cy="55597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789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1400" y="1334126"/>
            <a:ext cx="2946215" cy="53894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27" y="680916"/>
            <a:ext cx="2129664" cy="5611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22390040"/>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7890"/>
                                        </p:tgtEl>
                                        <p:attrNameLst>
                                          <p:attrName>style.visibility</p:attrName>
                                        </p:attrNameLst>
                                      </p:cBhvr>
                                      <p:to>
                                        <p:strVal val="visible"/>
                                      </p:to>
                                    </p:set>
                                    <p:animEffect transition="in" filter="fade">
                                      <p:cBhvr>
                                        <p:cTn id="14" dur="1000"/>
                                        <p:tgtEl>
                                          <p:spTgt spid="37890"/>
                                        </p:tgtEl>
                                      </p:cBhvr>
                                    </p:animEffect>
                                    <p:anim calcmode="lin" valueType="num">
                                      <p:cBhvr>
                                        <p:cTn id="15" dur="1000" fill="hold"/>
                                        <p:tgtEl>
                                          <p:spTgt spid="37890"/>
                                        </p:tgtEl>
                                        <p:attrNameLst>
                                          <p:attrName>ppt_x</p:attrName>
                                        </p:attrNameLst>
                                      </p:cBhvr>
                                      <p:tavLst>
                                        <p:tav tm="0">
                                          <p:val>
                                            <p:strVal val="#ppt_x"/>
                                          </p:val>
                                        </p:tav>
                                        <p:tav tm="100000">
                                          <p:val>
                                            <p:strVal val="#ppt_x"/>
                                          </p:val>
                                        </p:tav>
                                      </p:tavLst>
                                    </p:anim>
                                    <p:anim calcmode="lin" valueType="num">
                                      <p:cBhvr>
                                        <p:cTn id="16" dur="1000" fill="hold"/>
                                        <p:tgtEl>
                                          <p:spTgt spid="3789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7891"/>
                                        </p:tgtEl>
                                        <p:attrNameLst>
                                          <p:attrName>style.visibility</p:attrName>
                                        </p:attrNameLst>
                                      </p:cBhvr>
                                      <p:to>
                                        <p:strVal val="visible"/>
                                      </p:to>
                                    </p:set>
                                    <p:animEffect transition="in" filter="fade">
                                      <p:cBhvr>
                                        <p:cTn id="21" dur="1000"/>
                                        <p:tgtEl>
                                          <p:spTgt spid="37891"/>
                                        </p:tgtEl>
                                      </p:cBhvr>
                                    </p:animEffect>
                                    <p:anim calcmode="lin" valueType="num">
                                      <p:cBhvr>
                                        <p:cTn id="22" dur="1000" fill="hold"/>
                                        <p:tgtEl>
                                          <p:spTgt spid="37891"/>
                                        </p:tgtEl>
                                        <p:attrNameLst>
                                          <p:attrName>ppt_x</p:attrName>
                                        </p:attrNameLst>
                                      </p:cBhvr>
                                      <p:tavLst>
                                        <p:tav tm="0">
                                          <p:val>
                                            <p:strVal val="#ppt_x"/>
                                          </p:val>
                                        </p:tav>
                                        <p:tav tm="100000">
                                          <p:val>
                                            <p:strVal val="#ppt_x"/>
                                          </p:val>
                                        </p:tav>
                                      </p:tavLst>
                                    </p:anim>
                                    <p:anim calcmode="lin" valueType="num">
                                      <p:cBhvr>
                                        <p:cTn id="23" dur="1000" fill="hold"/>
                                        <p:tgtEl>
                                          <p:spTgt spid="3789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C:\Users\fa\Desktop\thWSCF1BHZ.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28" y="0"/>
            <a:ext cx="9303327" cy="71628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60663" y="109610"/>
            <a:ext cx="8229600" cy="792162"/>
          </a:xfrm>
        </p:spPr>
        <p:txBody>
          <a:bodyPr>
            <a:normAutofit fontScale="90000"/>
          </a:bodyPr>
          <a:lstStyle/>
          <a:p>
            <a:r>
              <a:rPr lang="fa-IR" sz="3600" dirty="0" smtClean="0">
                <a:cs typeface="B Titr" panose="00000700000000000000" pitchFamily="2" charset="-78"/>
              </a:rPr>
              <a:t>امریکا رتبه هفتم سریعترین طلاق در جهان</a:t>
            </a:r>
            <a:br>
              <a:rPr lang="fa-IR" sz="3600" dirty="0" smtClean="0">
                <a:cs typeface="B Titr" panose="00000700000000000000" pitchFamily="2" charset="-78"/>
              </a:rPr>
            </a:br>
            <a:r>
              <a:rPr lang="fa-IR" sz="3200" dirty="0">
                <a:cs typeface="B Nazanin" panose="00000400000000000000" pitchFamily="2" charset="-78"/>
              </a:rPr>
              <a:t>منبع:سایت جهانی وکلا - سال 2017</a:t>
            </a:r>
            <a:endParaRPr lang="en-US" sz="3600" dirty="0">
              <a:cs typeface="B Titr" panose="00000700000000000000" pitchFamily="2" charset="-78"/>
            </a:endParaRPr>
          </a:p>
        </p:txBody>
      </p:sp>
      <p:sp>
        <p:nvSpPr>
          <p:cNvPr id="3" name="Content Placeholder 2"/>
          <p:cNvSpPr>
            <a:spLocks noGrp="1"/>
          </p:cNvSpPr>
          <p:nvPr>
            <p:ph idx="1"/>
          </p:nvPr>
        </p:nvSpPr>
        <p:spPr/>
        <p:txBody>
          <a:bodyPr/>
          <a:lstStyle/>
          <a:p>
            <a:endParaRPr lang="en-US" dirty="0"/>
          </a:p>
        </p:txBody>
      </p:sp>
      <p:pic>
        <p:nvPicPr>
          <p:cNvPr id="368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524000"/>
            <a:ext cx="7924800" cy="53136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27" y="505691"/>
            <a:ext cx="2129664" cy="5611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45697805"/>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36867"/>
                                        </p:tgtEl>
                                        <p:attrNameLst>
                                          <p:attrName>style.visibility</p:attrName>
                                        </p:attrNameLst>
                                      </p:cBhvr>
                                      <p:to>
                                        <p:strVal val="visible"/>
                                      </p:to>
                                    </p:set>
                                    <p:animEffect transition="in" filter="randombar(horizontal)">
                                      <p:cBhvr>
                                        <p:cTn id="14" dur="500"/>
                                        <p:tgtEl>
                                          <p:spTgt spid="368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C:\Users\fa\Desktop\thWSCF1BHZ.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296399"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304800" y="381000"/>
            <a:ext cx="8229600" cy="1143000"/>
          </a:xfrm>
        </p:spPr>
        <p:txBody>
          <a:bodyPr>
            <a:normAutofit fontScale="90000"/>
          </a:bodyPr>
          <a:lstStyle/>
          <a:p>
            <a:pPr rtl="1"/>
            <a:r>
              <a:rPr lang="fa-IR" sz="4000" dirty="0" smtClean="0">
                <a:cs typeface="B Titr" panose="00000700000000000000" pitchFamily="2" charset="-78"/>
              </a:rPr>
              <a:t>وضعیت جهانی طلاق</a:t>
            </a:r>
            <a:br>
              <a:rPr lang="fa-IR" sz="4000" dirty="0" smtClean="0">
                <a:cs typeface="B Titr" panose="00000700000000000000" pitchFamily="2" charset="-78"/>
              </a:rPr>
            </a:br>
            <a:r>
              <a:rPr lang="fa-IR" sz="4000" b="1" dirty="0" smtClean="0">
                <a:cs typeface="B Nazanin" panose="00000400000000000000" pitchFamily="2" charset="-78"/>
              </a:rPr>
              <a:t>براساس درصد طلاق</a:t>
            </a:r>
            <a:br>
              <a:rPr lang="fa-IR" sz="4000" b="1" dirty="0" smtClean="0">
                <a:cs typeface="B Nazanin" panose="00000400000000000000" pitchFamily="2" charset="-78"/>
              </a:rPr>
            </a:br>
            <a:r>
              <a:rPr lang="fa-IR" sz="4000" b="1" dirty="0" smtClean="0">
                <a:cs typeface="B Nazanin" panose="00000400000000000000" pitchFamily="2" charset="-78"/>
              </a:rPr>
              <a:t>امریکا جزء کشورهای با بالاترین درصد طلاق</a:t>
            </a:r>
            <a:endParaRPr lang="en-US" sz="4000" b="1" dirty="0">
              <a:cs typeface="B Nazanin" panose="00000400000000000000" pitchFamily="2" charset="-78"/>
            </a:endParaRPr>
          </a:p>
        </p:txBody>
      </p:sp>
      <p:pic>
        <p:nvPicPr>
          <p:cNvPr id="389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981200"/>
            <a:ext cx="8839200" cy="47244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81295" y="5857566"/>
            <a:ext cx="1029009" cy="880444"/>
          </a:xfrm>
          <a:prstGeom prst="rect">
            <a:avLst/>
          </a:prstGeom>
        </p:spPr>
      </p:pic>
    </p:spTree>
    <p:extLst>
      <p:ext uri="{BB962C8B-B14F-4D97-AF65-F5344CB8AC3E}">
        <p14:creationId xmlns:p14="http://schemas.microsoft.com/office/powerpoint/2010/main" val="2471411604"/>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38914"/>
                                        </p:tgtEl>
                                        <p:attrNameLst>
                                          <p:attrName>style.visibility</p:attrName>
                                        </p:attrNameLst>
                                      </p:cBhvr>
                                      <p:to>
                                        <p:strVal val="visible"/>
                                      </p:to>
                                    </p:set>
                                    <p:animEffect transition="in" filter="wheel(1)">
                                      <p:cBhvr>
                                        <p:cTn id="14" dur="2000"/>
                                        <p:tgtEl>
                                          <p:spTgt spid="389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C:\Users\fa\Desktop\thWSCF1BHZ.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30145"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5943600" y="1219200"/>
            <a:ext cx="3200400" cy="5364163"/>
          </a:xfrm>
        </p:spPr>
        <p:txBody>
          <a:bodyPr/>
          <a:lstStyle/>
          <a:p>
            <a:pPr algn="justLow" rtl="1"/>
            <a:r>
              <a:rPr lang="fa-IR" dirty="0" smtClean="0">
                <a:cs typeface="B Koodak" panose="00000700000000000000" pitchFamily="2" charset="-78"/>
              </a:rPr>
              <a:t>طبق گزارش گالوپ در 20 سال گذشته موضوع طلاق به تدریج به امری قابل پذیرش از نظر اخلاقی تبدیل شده و قبح آن در جامعه از بین رفته است.</a:t>
            </a:r>
            <a:endParaRPr lang="en-US" dirty="0">
              <a:cs typeface="B Koodak" panose="00000700000000000000" pitchFamily="2" charset="-78"/>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381000"/>
            <a:ext cx="5410200" cy="5905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descr="https://plink.ir/YacHz/q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87146" y="5715000"/>
            <a:ext cx="1142999" cy="1143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5715000" y="6400800"/>
            <a:ext cx="2182777" cy="646331"/>
          </a:xfrm>
          <a:prstGeom prst="rect">
            <a:avLst/>
          </a:prstGeom>
        </p:spPr>
        <p:txBody>
          <a:bodyPr wrap="none">
            <a:spAutoFit/>
          </a:bodyPr>
          <a:lstStyle/>
          <a:p>
            <a:r>
              <a:rPr lang="en-US" dirty="0">
                <a:hlinkClick r:id="rId5"/>
              </a:rPr>
              <a:t>https://</a:t>
            </a:r>
            <a:r>
              <a:rPr lang="en-US" dirty="0" smtClean="0">
                <a:hlinkClick r:id="rId5"/>
              </a:rPr>
              <a:t>plink.ir/YacHz</a:t>
            </a:r>
            <a:endParaRPr lang="fa-IR" dirty="0"/>
          </a:p>
          <a:p>
            <a:endParaRPr lang="en-US" dirty="0"/>
          </a:p>
        </p:txBody>
      </p:sp>
    </p:spTree>
    <p:extLst>
      <p:ext uri="{BB962C8B-B14F-4D97-AF65-F5344CB8AC3E}">
        <p14:creationId xmlns:p14="http://schemas.microsoft.com/office/powerpoint/2010/main" val="102164356"/>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050"/>
                                        </p:tgtEl>
                                        <p:attrNameLst>
                                          <p:attrName>style.visibility</p:attrName>
                                        </p:attrNameLst>
                                      </p:cBhvr>
                                      <p:to>
                                        <p:strVal val="visible"/>
                                      </p:to>
                                    </p:set>
                                    <p:animEffect transition="in" filter="fade">
                                      <p:cBhvr>
                                        <p:cTn id="14" dur="1000"/>
                                        <p:tgtEl>
                                          <p:spTgt spid="2050"/>
                                        </p:tgtEl>
                                      </p:cBhvr>
                                    </p:animEffect>
                                    <p:anim calcmode="lin" valueType="num">
                                      <p:cBhvr>
                                        <p:cTn id="15" dur="1000" fill="hold"/>
                                        <p:tgtEl>
                                          <p:spTgt spid="2050"/>
                                        </p:tgtEl>
                                        <p:attrNameLst>
                                          <p:attrName>ppt_x</p:attrName>
                                        </p:attrNameLst>
                                      </p:cBhvr>
                                      <p:tavLst>
                                        <p:tav tm="0">
                                          <p:val>
                                            <p:strVal val="#ppt_x"/>
                                          </p:val>
                                        </p:tav>
                                        <p:tav tm="100000">
                                          <p:val>
                                            <p:strVal val="#ppt_x"/>
                                          </p:val>
                                        </p:tav>
                                      </p:tavLst>
                                    </p:anim>
                                    <p:anim calcmode="lin" valueType="num">
                                      <p:cBhvr>
                                        <p:cTn id="16"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C:\Users\fa\Desktop\thWSCF1BHZ.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92" y="7184"/>
            <a:ext cx="9281408" cy="685081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304800" y="527154"/>
            <a:ext cx="8229600" cy="609600"/>
          </a:xfrm>
        </p:spPr>
        <p:txBody>
          <a:bodyPr>
            <a:noAutofit/>
          </a:bodyPr>
          <a:lstStyle/>
          <a:p>
            <a:r>
              <a:rPr lang="fa-IR" sz="3600" dirty="0" smtClean="0">
                <a:solidFill>
                  <a:srgbClr val="FF0000"/>
                </a:solidFill>
                <a:cs typeface="B Titr" panose="00000700000000000000" pitchFamily="2" charset="-78"/>
              </a:rPr>
              <a:t>افزایش چشمگیر پدران تنها در امریکا!</a:t>
            </a:r>
            <a:endParaRPr lang="en-US" sz="3600" dirty="0">
              <a:solidFill>
                <a:srgbClr val="FF0000"/>
              </a:solidFill>
              <a:cs typeface="B Titr" panose="00000700000000000000" pitchFamily="2" charset="-78"/>
            </a:endParaRPr>
          </a:p>
        </p:txBody>
      </p:sp>
      <p:sp>
        <p:nvSpPr>
          <p:cNvPr id="3" name="Content Placeholder 2"/>
          <p:cNvSpPr>
            <a:spLocks noGrp="1"/>
          </p:cNvSpPr>
          <p:nvPr>
            <p:ph idx="1"/>
          </p:nvPr>
        </p:nvSpPr>
        <p:spPr>
          <a:xfrm>
            <a:off x="5410200" y="1295400"/>
            <a:ext cx="3581400" cy="5410200"/>
          </a:xfrm>
        </p:spPr>
        <p:txBody>
          <a:bodyPr>
            <a:normAutofit fontScale="85000" lnSpcReduction="10000"/>
          </a:bodyPr>
          <a:lstStyle/>
          <a:p>
            <a:pPr marL="0" indent="0" algn="justLow" rtl="1">
              <a:buNone/>
            </a:pPr>
            <a:r>
              <a:rPr lang="fa-IR" b="1" dirty="0">
                <a:cs typeface="B Nazanin" panose="00000400000000000000" pitchFamily="2" charset="-78"/>
              </a:rPr>
              <a:t> </a:t>
            </a:r>
            <a:r>
              <a:rPr lang="fa-IR" b="1" dirty="0" smtClean="0">
                <a:cs typeface="B Nazanin" panose="00000400000000000000" pitchFamily="2" charset="-78"/>
              </a:rPr>
              <a:t>طبق گزارش مرکز تحقیقات پیو در سال 2013:</a:t>
            </a:r>
          </a:p>
          <a:p>
            <a:pPr marL="0" indent="0" algn="justLow" rtl="1">
              <a:buNone/>
            </a:pPr>
            <a:r>
              <a:rPr lang="fa-IR" b="1" dirty="0" smtClean="0">
                <a:cs typeface="B Nazanin" panose="00000400000000000000" pitchFamily="2" charset="-78"/>
              </a:rPr>
              <a:t>تعداد </a:t>
            </a:r>
            <a:r>
              <a:rPr lang="fa-IR" b="1" dirty="0">
                <a:cs typeface="B Nazanin" panose="00000400000000000000" pitchFamily="2" charset="-78"/>
              </a:rPr>
              <a:t>خانوارهای </a:t>
            </a:r>
            <a:r>
              <a:rPr lang="fa-IR" b="1" dirty="0" smtClean="0">
                <a:cs typeface="B Nazanin" panose="00000400000000000000" pitchFamily="2" charset="-78"/>
              </a:rPr>
              <a:t>«پدرتنها» در بازه سال های 1960 تا  2011  </a:t>
            </a:r>
            <a:r>
              <a:rPr lang="fa-IR" b="1" dirty="0">
                <a:cs typeface="B Nazanin" panose="00000400000000000000" pitchFamily="2" charset="-78"/>
              </a:rPr>
              <a:t>حدود 9 برابر </a:t>
            </a:r>
            <a:r>
              <a:rPr lang="fa-IR" b="1" dirty="0" smtClean="0">
                <a:cs typeface="B Nazanin" panose="00000400000000000000" pitchFamily="2" charset="-78"/>
              </a:rPr>
              <a:t>افزایش </a:t>
            </a:r>
            <a:r>
              <a:rPr lang="fa-IR" b="1" dirty="0">
                <a:cs typeface="B Nazanin" panose="00000400000000000000" pitchFamily="2" charset="-78"/>
              </a:rPr>
              <a:t>یافته است. </a:t>
            </a:r>
            <a:endParaRPr lang="fa-IR" b="1" dirty="0" smtClean="0">
              <a:cs typeface="B Nazanin" panose="00000400000000000000" pitchFamily="2" charset="-78"/>
            </a:endParaRPr>
          </a:p>
          <a:p>
            <a:pPr marL="0" indent="0" algn="justLow" rtl="1">
              <a:buNone/>
            </a:pPr>
            <a:r>
              <a:rPr lang="fa-IR" b="1" dirty="0" smtClean="0">
                <a:cs typeface="B Nazanin" panose="00000400000000000000" pitchFamily="2" charset="-78"/>
              </a:rPr>
              <a:t>از طرفی تعداد </a:t>
            </a:r>
            <a:r>
              <a:rPr lang="fa-IR" b="1" dirty="0">
                <a:cs typeface="B Nazanin" panose="00000400000000000000" pitchFamily="2" charset="-78"/>
              </a:rPr>
              <a:t>خانوارهای </a:t>
            </a:r>
            <a:r>
              <a:rPr lang="fa-IR" b="1" dirty="0" smtClean="0">
                <a:cs typeface="B Nazanin" panose="00000400000000000000" pitchFamily="2" charset="-78"/>
              </a:rPr>
              <a:t>«مادرتنها</a:t>
            </a:r>
            <a:r>
              <a:rPr lang="fa-IR" b="1" dirty="0">
                <a:cs typeface="B Nazanin" panose="00000400000000000000" pitchFamily="2" charset="-78"/>
              </a:rPr>
              <a:t>» </a:t>
            </a:r>
            <a:r>
              <a:rPr lang="fa-IR" b="1" dirty="0" smtClean="0">
                <a:cs typeface="B Nazanin" panose="00000400000000000000" pitchFamily="2" charset="-78"/>
              </a:rPr>
              <a:t>بیش </a:t>
            </a:r>
            <a:r>
              <a:rPr lang="fa-IR" b="1" dirty="0">
                <a:cs typeface="B Nazanin" panose="00000400000000000000" pitchFamily="2" charset="-78"/>
              </a:rPr>
              <a:t>از چهار برابر افزایش یافته </a:t>
            </a:r>
            <a:r>
              <a:rPr lang="fa-IR" b="1" dirty="0" smtClean="0">
                <a:cs typeface="B Nazanin" panose="00000400000000000000" pitchFamily="2" charset="-78"/>
              </a:rPr>
              <a:t>است و از  </a:t>
            </a:r>
            <a:r>
              <a:rPr lang="fa-IR" b="1" dirty="0">
                <a:cs typeface="B Nazanin" panose="00000400000000000000" pitchFamily="2" charset="-78"/>
              </a:rPr>
              <a:t>1.9 میلیون </a:t>
            </a:r>
            <a:r>
              <a:rPr lang="fa-IR" b="1" dirty="0" smtClean="0">
                <a:cs typeface="B Nazanin" panose="00000400000000000000" pitchFamily="2" charset="-78"/>
              </a:rPr>
              <a:t>نفر در </a:t>
            </a:r>
            <a:r>
              <a:rPr lang="fa-IR" b="1" dirty="0">
                <a:cs typeface="B Nazanin" panose="00000400000000000000" pitchFamily="2" charset="-78"/>
              </a:rPr>
              <a:t>سال 1960</a:t>
            </a:r>
            <a:endParaRPr lang="en-US" b="1" dirty="0">
              <a:cs typeface="B Nazanin" panose="00000400000000000000" pitchFamily="2" charset="-78"/>
            </a:endParaRPr>
          </a:p>
          <a:p>
            <a:pPr marL="0" indent="0" algn="justLow" rtl="1">
              <a:buNone/>
            </a:pPr>
            <a:r>
              <a:rPr lang="fa-IR" b="1" dirty="0" smtClean="0">
                <a:cs typeface="B Nazanin" panose="00000400000000000000" pitchFamily="2" charset="-78"/>
              </a:rPr>
              <a:t>به 8.6 </a:t>
            </a:r>
            <a:r>
              <a:rPr lang="fa-IR" b="1" dirty="0">
                <a:cs typeface="B Nazanin" panose="00000400000000000000" pitchFamily="2" charset="-78"/>
              </a:rPr>
              <a:t>میلیون </a:t>
            </a:r>
            <a:r>
              <a:rPr lang="fa-IR" b="1" dirty="0" smtClean="0">
                <a:cs typeface="B Nazanin" panose="00000400000000000000" pitchFamily="2" charset="-78"/>
              </a:rPr>
              <a:t>نفر در </a:t>
            </a:r>
            <a:r>
              <a:rPr lang="fa-IR" b="1" dirty="0">
                <a:cs typeface="B Nazanin" panose="00000400000000000000" pitchFamily="2" charset="-78"/>
              </a:rPr>
              <a:t>سال </a:t>
            </a:r>
            <a:r>
              <a:rPr lang="fa-IR" b="1" dirty="0" smtClean="0">
                <a:cs typeface="B Nazanin" panose="00000400000000000000" pitchFamily="2" charset="-78"/>
              </a:rPr>
              <a:t>2011</a:t>
            </a:r>
            <a:r>
              <a:rPr lang="fa-IR" b="1" dirty="0">
                <a:cs typeface="B Nazanin" panose="00000400000000000000" pitchFamily="2" charset="-78"/>
              </a:rPr>
              <a:t> </a:t>
            </a:r>
            <a:r>
              <a:rPr lang="fa-IR" b="1" dirty="0" smtClean="0">
                <a:cs typeface="B Nazanin" panose="00000400000000000000" pitchFamily="2" charset="-78"/>
              </a:rPr>
              <a:t>رسیده است.</a:t>
            </a:r>
            <a:endParaRPr lang="en-US" b="1" dirty="0">
              <a:cs typeface="B Nazanin" panose="00000400000000000000" pitchFamily="2" charset="-78"/>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7183"/>
            <a:ext cx="4629150" cy="5262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295400"/>
            <a:ext cx="4880547" cy="44250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descr="https://plink.ir/hJ2Dw/q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991" y="5653788"/>
            <a:ext cx="1204210" cy="120421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237939" y="6321595"/>
            <a:ext cx="2262029" cy="646331"/>
          </a:xfrm>
          <a:prstGeom prst="rect">
            <a:avLst/>
          </a:prstGeom>
        </p:spPr>
        <p:txBody>
          <a:bodyPr wrap="none">
            <a:spAutoFit/>
          </a:bodyPr>
          <a:lstStyle/>
          <a:p>
            <a:r>
              <a:rPr lang="en-US" dirty="0">
                <a:hlinkClick r:id="rId6"/>
              </a:rPr>
              <a:t>https://</a:t>
            </a:r>
            <a:r>
              <a:rPr lang="en-US" dirty="0" smtClean="0">
                <a:hlinkClick r:id="rId6"/>
              </a:rPr>
              <a:t>plink.ir/hJ2Dw</a:t>
            </a:r>
            <a:endParaRPr lang="fa-IR" dirty="0"/>
          </a:p>
          <a:p>
            <a:endParaRPr lang="en-US" dirty="0"/>
          </a:p>
        </p:txBody>
      </p:sp>
    </p:spTree>
    <p:extLst>
      <p:ext uri="{BB962C8B-B14F-4D97-AF65-F5344CB8AC3E}">
        <p14:creationId xmlns:p14="http://schemas.microsoft.com/office/powerpoint/2010/main" val="1709029796"/>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026"/>
                                        </p:tgtEl>
                                        <p:attrNameLst>
                                          <p:attrName>style.visibility</p:attrName>
                                        </p:attrNameLst>
                                      </p:cBhvr>
                                      <p:to>
                                        <p:strVal val="visible"/>
                                      </p:to>
                                    </p:set>
                                    <p:anim calcmode="lin" valueType="num">
                                      <p:cBhvr additive="base">
                                        <p:cTn id="14" dur="500" fill="hold"/>
                                        <p:tgtEl>
                                          <p:spTgt spid="1026"/>
                                        </p:tgtEl>
                                        <p:attrNameLst>
                                          <p:attrName>ppt_x</p:attrName>
                                        </p:attrNameLst>
                                      </p:cBhvr>
                                      <p:tavLst>
                                        <p:tav tm="0">
                                          <p:val>
                                            <p:strVal val="#ppt_x"/>
                                          </p:val>
                                        </p:tav>
                                        <p:tav tm="100000">
                                          <p:val>
                                            <p:strVal val="#ppt_x"/>
                                          </p:val>
                                        </p:tav>
                                      </p:tavLst>
                                    </p:anim>
                                    <p:anim calcmode="lin" valueType="num">
                                      <p:cBhvr additive="base">
                                        <p:cTn id="15"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fade">
                                      <p:cBhvr>
                                        <p:cTn id="20" dur="1000"/>
                                        <p:tgtEl>
                                          <p:spTgt spid="3">
                                            <p:txEl>
                                              <p:pRg st="0" end="0"/>
                                            </p:txEl>
                                          </p:spTgt>
                                        </p:tgtEl>
                                      </p:cBhvr>
                                    </p:animEffect>
                                    <p:anim calcmode="lin" valueType="num">
                                      <p:cBhvr>
                                        <p:cTn id="21"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2"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fade">
                                      <p:cBhvr>
                                        <p:cTn id="27" dur="1000"/>
                                        <p:tgtEl>
                                          <p:spTgt spid="3">
                                            <p:txEl>
                                              <p:pRg st="1" end="1"/>
                                            </p:txEl>
                                          </p:spTgt>
                                        </p:tgtEl>
                                      </p:cBhvr>
                                    </p:animEffect>
                                    <p:anim calcmode="lin" valueType="num">
                                      <p:cBhvr>
                                        <p:cTn id="2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3">
                                            <p:txEl>
                                              <p:pRg st="2" end="2"/>
                                            </p:txEl>
                                          </p:spTgt>
                                        </p:tgtEl>
                                        <p:attrNameLst>
                                          <p:attrName>style.visibility</p:attrName>
                                        </p:attrNameLst>
                                      </p:cBhvr>
                                      <p:to>
                                        <p:strVal val="visible"/>
                                      </p:to>
                                    </p:set>
                                    <p:animEffect transition="in" filter="fade">
                                      <p:cBhvr>
                                        <p:cTn id="34" dur="1000"/>
                                        <p:tgtEl>
                                          <p:spTgt spid="3">
                                            <p:txEl>
                                              <p:pRg st="2" end="2"/>
                                            </p:txEl>
                                          </p:spTgt>
                                        </p:tgtEl>
                                      </p:cBhvr>
                                    </p:animEffect>
                                    <p:anim calcmode="lin" valueType="num">
                                      <p:cBhvr>
                                        <p:cTn id="3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3">
                                            <p:txEl>
                                              <p:pRg st="3" end="3"/>
                                            </p:txEl>
                                          </p:spTgt>
                                        </p:tgtEl>
                                        <p:attrNameLst>
                                          <p:attrName>style.visibility</p:attrName>
                                        </p:attrNameLst>
                                      </p:cBhvr>
                                      <p:to>
                                        <p:strVal val="visible"/>
                                      </p:to>
                                    </p:set>
                                    <p:animEffect transition="in" filter="fade">
                                      <p:cBhvr>
                                        <p:cTn id="41" dur="1000"/>
                                        <p:tgtEl>
                                          <p:spTgt spid="3">
                                            <p:txEl>
                                              <p:pRg st="3" end="3"/>
                                            </p:txEl>
                                          </p:spTgt>
                                        </p:tgtEl>
                                      </p:cBhvr>
                                    </p:animEffect>
                                    <p:anim calcmode="lin" valueType="num">
                                      <p:cBhvr>
                                        <p:cTn id="4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4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1027"/>
                                        </p:tgtEl>
                                        <p:attrNameLst>
                                          <p:attrName>style.visibility</p:attrName>
                                        </p:attrNameLst>
                                      </p:cBhvr>
                                      <p:to>
                                        <p:strVal val="visible"/>
                                      </p:to>
                                    </p:set>
                                    <p:animEffect transition="in" filter="barn(inVertical)">
                                      <p:cBhvr>
                                        <p:cTn id="48" dur="5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C:\Users\fa\Desktop\thWSCF1BHZ.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3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52400" y="350838"/>
            <a:ext cx="8839200" cy="944562"/>
          </a:xfrm>
        </p:spPr>
        <p:txBody>
          <a:bodyPr>
            <a:normAutofit fontScale="90000"/>
          </a:bodyPr>
          <a:lstStyle/>
          <a:p>
            <a:pPr rtl="1"/>
            <a:r>
              <a:rPr lang="fa-IR" dirty="0" smtClean="0">
                <a:cs typeface="B Titr" panose="00000700000000000000" pitchFamily="2" charset="-78"/>
              </a:rPr>
              <a:t>پیشی گرفتن زندگی با والدین بر زندگی با همسر </a:t>
            </a:r>
            <a:r>
              <a:rPr lang="fa-IR" sz="3600" dirty="0" smtClean="0">
                <a:cs typeface="B Nazanin" panose="00000400000000000000" pitchFamily="2" charset="-78"/>
              </a:rPr>
              <a:t>در بین جوانان 18 تا 34 سال(مرد)</a:t>
            </a:r>
            <a:br>
              <a:rPr lang="fa-IR" sz="3600" dirty="0" smtClean="0">
                <a:cs typeface="B Nazanin" panose="00000400000000000000" pitchFamily="2" charset="-78"/>
              </a:rPr>
            </a:br>
            <a:r>
              <a:rPr lang="fa-IR" sz="2700" dirty="0" smtClean="0">
                <a:cs typeface="B Nazanin" panose="00000400000000000000" pitchFamily="2" charset="-78"/>
              </a:rPr>
              <a:t>منبع:مرکز تحقیقات بیو</a:t>
            </a:r>
            <a:endParaRPr lang="en-US" sz="2700" dirty="0">
              <a:cs typeface="B Nazanin" panose="00000400000000000000" pitchFamily="2" charset="-78"/>
            </a:endParaRPr>
          </a:p>
        </p:txBody>
      </p:sp>
      <p:sp>
        <p:nvSpPr>
          <p:cNvPr id="3" name="Content Placeholder 2"/>
          <p:cNvSpPr>
            <a:spLocks noGrp="1"/>
          </p:cNvSpPr>
          <p:nvPr>
            <p:ph idx="1"/>
          </p:nvPr>
        </p:nvSpPr>
        <p:spPr>
          <a:xfrm>
            <a:off x="5029200" y="1600200"/>
            <a:ext cx="3657600" cy="4525963"/>
          </a:xfrm>
        </p:spPr>
        <p:txBody>
          <a:bodyPr/>
          <a:lstStyle/>
          <a:p>
            <a:endParaRPr lang="en-US"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676400"/>
            <a:ext cx="9143998" cy="51603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6977545" y="6564868"/>
            <a:ext cx="2196435" cy="369332"/>
          </a:xfrm>
          <a:prstGeom prst="rect">
            <a:avLst/>
          </a:prstGeom>
        </p:spPr>
        <p:txBody>
          <a:bodyPr wrap="none">
            <a:spAutoFit/>
          </a:bodyPr>
          <a:lstStyle/>
          <a:p>
            <a:r>
              <a:rPr lang="en-US" dirty="0">
                <a:hlinkClick r:id="rId4"/>
              </a:rPr>
              <a:t>https://</a:t>
            </a:r>
            <a:r>
              <a:rPr lang="en-US" dirty="0" smtClean="0">
                <a:hlinkClick r:id="rId4"/>
              </a:rPr>
              <a:t>plink.ir/TCEc1</a:t>
            </a:r>
            <a:endParaRPr lang="fa-IR" dirty="0" smtClean="0"/>
          </a:p>
        </p:txBody>
      </p:sp>
    </p:spTree>
    <p:extLst>
      <p:ext uri="{BB962C8B-B14F-4D97-AF65-F5344CB8AC3E}">
        <p14:creationId xmlns:p14="http://schemas.microsoft.com/office/powerpoint/2010/main" val="33865757"/>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2050"/>
                                        </p:tgtEl>
                                        <p:attrNameLst>
                                          <p:attrName>style.visibility</p:attrName>
                                        </p:attrNameLst>
                                      </p:cBhvr>
                                      <p:to>
                                        <p:strVal val="visible"/>
                                      </p:to>
                                    </p:set>
                                    <p:animEffect transition="in" filter="randombar(horizontal)">
                                      <p:cBhvr>
                                        <p:cTn id="25"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C:\Users\fa\Desktop\pp-wh.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07" y="27709"/>
            <a:ext cx="9095511" cy="679565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762000" y="2313709"/>
            <a:ext cx="8229600" cy="1143000"/>
          </a:xfrm>
        </p:spPr>
        <p:txBody>
          <a:bodyPr>
            <a:normAutofit/>
          </a:bodyPr>
          <a:lstStyle/>
          <a:p>
            <a:r>
              <a:rPr lang="fa-IR" sz="6600" b="1" dirty="0" smtClean="0">
                <a:solidFill>
                  <a:srgbClr val="002060"/>
                </a:solidFill>
                <a:cs typeface="B Titr" panose="00000700000000000000" pitchFamily="2" charset="-78"/>
              </a:rPr>
              <a:t>خشونت</a:t>
            </a:r>
            <a:endParaRPr lang="en-US" b="1" dirty="0">
              <a:solidFill>
                <a:srgbClr val="002060"/>
              </a:solidFill>
              <a:cs typeface="B Titr" panose="00000700000000000000" pitchFamily="2" charset="-78"/>
            </a:endParaRPr>
          </a:p>
        </p:txBody>
      </p:sp>
      <p:pic>
        <p:nvPicPr>
          <p:cNvPr id="10242" name="Picture 2"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08" y="3394363"/>
            <a:ext cx="9116292" cy="3429001"/>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Related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7709"/>
            <a:ext cx="38100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Related ima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8800" y="27709"/>
            <a:ext cx="3484419" cy="231872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81295" y="5857566"/>
            <a:ext cx="1029009" cy="880444"/>
          </a:xfrm>
          <a:prstGeom prst="rect">
            <a:avLst/>
          </a:prstGeom>
        </p:spPr>
      </p:pic>
    </p:spTree>
    <p:extLst>
      <p:ext uri="{BB962C8B-B14F-4D97-AF65-F5344CB8AC3E}">
        <p14:creationId xmlns:p14="http://schemas.microsoft.com/office/powerpoint/2010/main" val="1774512715"/>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grpId="0" nodeType="clickEffect">
                                  <p:stCondLst>
                                    <p:cond delay="0"/>
                                  </p:stCondLst>
                                  <p:iterate type="lt">
                                    <p:tmPct val="4000"/>
                                  </p:iterate>
                                  <p:childTnLst>
                                    <p:set>
                                      <p:cBhvr override="childStyle">
                                        <p:cTn id="6" dur="500" fill="hold"/>
                                        <p:tgtEl>
                                          <p:spTgt spid="2"/>
                                        </p:tgtEl>
                                        <p:attrNameLst>
                                          <p:attrName>style.color</p:attrName>
                                        </p:attrNameLst>
                                      </p:cBhvr>
                                      <p:to>
                                        <p:clrVal>
                                          <a:schemeClr val="accent2"/>
                                        </p:clrVal>
                                      </p:to>
                                    </p:set>
                                    <p:set>
                                      <p:cBhvr>
                                        <p:cTn id="7" dur="500" fill="hold"/>
                                        <p:tgtEl>
                                          <p:spTgt spid="2"/>
                                        </p:tgtEl>
                                        <p:attrNameLst>
                                          <p:attrName>fillcolor</p:attrName>
                                        </p:attrNameLst>
                                      </p:cBhvr>
                                      <p:to>
                                        <p:clrVal>
                                          <a:schemeClr val="accent2"/>
                                        </p:clrVal>
                                      </p:to>
                                    </p:set>
                                    <p:set>
                                      <p:cBhvr>
                                        <p:cTn id="8" dur="500" fill="hold"/>
                                        <p:tgtEl>
                                          <p:spTgt spid="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C:\Users\fa\Desktop\thWSCF1BHZ.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296399"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6233" y="274638"/>
            <a:ext cx="9117767" cy="1143000"/>
          </a:xfrm>
        </p:spPr>
        <p:txBody>
          <a:bodyPr>
            <a:normAutofit fontScale="90000"/>
          </a:bodyPr>
          <a:lstStyle/>
          <a:p>
            <a:pPr rtl="1"/>
            <a:r>
              <a:rPr lang="fa-IR" sz="4000" dirty="0" smtClean="0">
                <a:cs typeface="B Titr" panose="00000700000000000000" pitchFamily="2" charset="-78"/>
              </a:rPr>
              <a:t>افزایش زندگی با والدین؛کاهش شدید زندگی با همسر</a:t>
            </a:r>
            <a:r>
              <a:rPr lang="fa-IR" dirty="0" smtClean="0">
                <a:cs typeface="B Nazanin" panose="00000400000000000000" pitchFamily="2" charset="-78"/>
              </a:rPr>
              <a:t/>
            </a:r>
            <a:br>
              <a:rPr lang="fa-IR" dirty="0" smtClean="0">
                <a:cs typeface="B Nazanin" panose="00000400000000000000" pitchFamily="2" charset="-78"/>
              </a:rPr>
            </a:br>
            <a:r>
              <a:rPr lang="fa-IR" sz="3600" dirty="0" smtClean="0">
                <a:cs typeface="B Nazanin" panose="00000400000000000000" pitchFamily="2" charset="-78"/>
              </a:rPr>
              <a:t>در بین جوانان 18 تا 34 سال(زن)</a:t>
            </a:r>
            <a:r>
              <a:rPr lang="fa-IR" dirty="0" smtClean="0">
                <a:cs typeface="B Nazanin" panose="00000400000000000000" pitchFamily="2" charset="-78"/>
              </a:rPr>
              <a:t/>
            </a:r>
            <a:br>
              <a:rPr lang="fa-IR" dirty="0" smtClean="0">
                <a:cs typeface="B Nazanin" panose="00000400000000000000" pitchFamily="2" charset="-78"/>
              </a:rPr>
            </a:br>
            <a:r>
              <a:rPr lang="fa-IR" sz="2700" dirty="0" smtClean="0">
                <a:cs typeface="B Nazanin" panose="00000400000000000000" pitchFamily="2" charset="-78"/>
              </a:rPr>
              <a:t>منبع:مرکز تحقیقات بیو</a:t>
            </a:r>
            <a:endParaRPr lang="en-US" sz="2700" dirty="0">
              <a:cs typeface="B Nazanin" panose="00000400000000000000" pitchFamily="2" charset="-78"/>
            </a:endParaRPr>
          </a:p>
        </p:txBody>
      </p:sp>
      <p:sp>
        <p:nvSpPr>
          <p:cNvPr id="3" name="Content Placeholder 2"/>
          <p:cNvSpPr>
            <a:spLocks noGrp="1"/>
          </p:cNvSpPr>
          <p:nvPr>
            <p:ph idx="1"/>
          </p:nvPr>
        </p:nvSpPr>
        <p:spPr/>
        <p:txBody>
          <a:bodyPr/>
          <a:lstStyle/>
          <a:p>
            <a:endParaRPr lang="en-US"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32" y="1653292"/>
            <a:ext cx="9270167" cy="51285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descr="https://plink.ir/TCEc1/q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72334" y="5272879"/>
            <a:ext cx="1214203" cy="121420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6977545" y="6487083"/>
            <a:ext cx="2196435" cy="369332"/>
          </a:xfrm>
          <a:prstGeom prst="rect">
            <a:avLst/>
          </a:prstGeom>
        </p:spPr>
        <p:txBody>
          <a:bodyPr wrap="none">
            <a:spAutoFit/>
          </a:bodyPr>
          <a:lstStyle/>
          <a:p>
            <a:r>
              <a:rPr lang="en-US" dirty="0">
                <a:hlinkClick r:id="rId5"/>
              </a:rPr>
              <a:t>https://</a:t>
            </a:r>
            <a:r>
              <a:rPr lang="en-US" dirty="0" smtClean="0">
                <a:hlinkClick r:id="rId5"/>
              </a:rPr>
              <a:t>plink.ir/TCEc1</a:t>
            </a:r>
            <a:endParaRPr lang="fa-IR" dirty="0" smtClean="0"/>
          </a:p>
        </p:txBody>
      </p:sp>
    </p:spTree>
    <p:extLst>
      <p:ext uri="{BB962C8B-B14F-4D97-AF65-F5344CB8AC3E}">
        <p14:creationId xmlns:p14="http://schemas.microsoft.com/office/powerpoint/2010/main" val="1007790988"/>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3074"/>
                                        </p:tgtEl>
                                        <p:attrNameLst>
                                          <p:attrName>style.visibility</p:attrName>
                                        </p:attrNameLst>
                                      </p:cBhvr>
                                      <p:to>
                                        <p:strVal val="visible"/>
                                      </p:to>
                                    </p:set>
                                    <p:animEffect transition="in" filter="randombar(horizontal)">
                                      <p:cBhvr>
                                        <p:cTn id="25"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C:\Users\fa\Desktop\thWSCF1BHZ.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0"/>
            <a:ext cx="12649199" cy="7620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152635"/>
            <a:ext cx="8229600" cy="1143000"/>
          </a:xfrm>
        </p:spPr>
        <p:txBody>
          <a:bodyPr>
            <a:normAutofit/>
          </a:bodyPr>
          <a:lstStyle/>
          <a:p>
            <a:r>
              <a:rPr lang="fa-IR" sz="6000" dirty="0" smtClean="0">
                <a:cs typeface="B Titr" panose="00000700000000000000" pitchFamily="2" charset="-78"/>
              </a:rPr>
              <a:t>سرقت</a:t>
            </a:r>
            <a:endParaRPr lang="en-US" sz="6000" dirty="0">
              <a:cs typeface="B Titr" panose="00000700000000000000" pitchFamily="2" charset="-78"/>
            </a:endParaRPr>
          </a:p>
        </p:txBody>
      </p:sp>
      <p:pic>
        <p:nvPicPr>
          <p:cNvPr id="1026" name="Picture 2"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416619">
            <a:off x="-306127" y="2081664"/>
            <a:ext cx="5591649" cy="261409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elated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323977">
            <a:off x="1535451" y="4496605"/>
            <a:ext cx="4707096" cy="266852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Related ima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4233294">
            <a:off x="4702054" y="2619726"/>
            <a:ext cx="5476875"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4080962"/>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nodeType="clickEffect">
                                  <p:stCondLst>
                                    <p:cond delay="0"/>
                                  </p:stCondLst>
                                  <p:childTnLst>
                                    <p:set>
                                      <p:cBhvr>
                                        <p:cTn id="24" dur="1" fill="hold">
                                          <p:stCondLst>
                                            <p:cond delay="0"/>
                                          </p:stCondLst>
                                        </p:cTn>
                                        <p:tgtEl>
                                          <p:spTgt spid="1026"/>
                                        </p:tgtEl>
                                        <p:attrNameLst>
                                          <p:attrName>style.visibility</p:attrName>
                                        </p:attrNameLst>
                                      </p:cBhvr>
                                      <p:to>
                                        <p:strVal val="visible"/>
                                      </p:to>
                                    </p:set>
                                    <p:anim calcmode="lin" valueType="num">
                                      <p:cBhvr>
                                        <p:cTn id="25" dur="1000" fill="hold"/>
                                        <p:tgtEl>
                                          <p:spTgt spid="1026"/>
                                        </p:tgtEl>
                                        <p:attrNameLst>
                                          <p:attrName>ppt_w</p:attrName>
                                        </p:attrNameLst>
                                      </p:cBhvr>
                                      <p:tavLst>
                                        <p:tav tm="0">
                                          <p:val>
                                            <p:fltVal val="0"/>
                                          </p:val>
                                        </p:tav>
                                        <p:tav tm="100000">
                                          <p:val>
                                            <p:strVal val="#ppt_w"/>
                                          </p:val>
                                        </p:tav>
                                      </p:tavLst>
                                    </p:anim>
                                    <p:anim calcmode="lin" valueType="num">
                                      <p:cBhvr>
                                        <p:cTn id="26" dur="1000" fill="hold"/>
                                        <p:tgtEl>
                                          <p:spTgt spid="1026"/>
                                        </p:tgtEl>
                                        <p:attrNameLst>
                                          <p:attrName>ppt_h</p:attrName>
                                        </p:attrNameLst>
                                      </p:cBhvr>
                                      <p:tavLst>
                                        <p:tav tm="0">
                                          <p:val>
                                            <p:fltVal val="0"/>
                                          </p:val>
                                        </p:tav>
                                        <p:tav tm="100000">
                                          <p:val>
                                            <p:strVal val="#ppt_h"/>
                                          </p:val>
                                        </p:tav>
                                      </p:tavLst>
                                    </p:anim>
                                    <p:anim calcmode="lin" valueType="num">
                                      <p:cBhvr>
                                        <p:cTn id="27" dur="1000" fill="hold"/>
                                        <p:tgtEl>
                                          <p:spTgt spid="1026"/>
                                        </p:tgtEl>
                                        <p:attrNameLst>
                                          <p:attrName>style.rotation</p:attrName>
                                        </p:attrNameLst>
                                      </p:cBhvr>
                                      <p:tavLst>
                                        <p:tav tm="0">
                                          <p:val>
                                            <p:fltVal val="90"/>
                                          </p:val>
                                        </p:tav>
                                        <p:tav tm="100000">
                                          <p:val>
                                            <p:fltVal val="0"/>
                                          </p:val>
                                        </p:tav>
                                      </p:tavLst>
                                    </p:anim>
                                    <p:animEffect transition="in" filter="fade">
                                      <p:cBhvr>
                                        <p:cTn id="28" dur="1000"/>
                                        <p:tgtEl>
                                          <p:spTgt spid="1026"/>
                                        </p:tgtEl>
                                      </p:cBhvr>
                                    </p:animEffect>
                                  </p:childTnLst>
                                </p:cTn>
                              </p:par>
                            </p:childTnLst>
                          </p:cTn>
                        </p:par>
                      </p:childTnLst>
                    </p:cTn>
                  </p:par>
                  <p:par>
                    <p:cTn id="29" fill="hold">
                      <p:stCondLst>
                        <p:cond delay="indefinite"/>
                      </p:stCondLst>
                      <p:childTnLst>
                        <p:par>
                          <p:cTn id="30" fill="hold">
                            <p:stCondLst>
                              <p:cond delay="0"/>
                            </p:stCondLst>
                            <p:childTnLst>
                              <p:par>
                                <p:cTn id="31" presetID="31" presetClass="entr" presetSubtype="0" fill="hold" nodeType="clickEffect">
                                  <p:stCondLst>
                                    <p:cond delay="0"/>
                                  </p:stCondLst>
                                  <p:childTnLst>
                                    <p:set>
                                      <p:cBhvr>
                                        <p:cTn id="32" dur="1" fill="hold">
                                          <p:stCondLst>
                                            <p:cond delay="0"/>
                                          </p:stCondLst>
                                        </p:cTn>
                                        <p:tgtEl>
                                          <p:spTgt spid="1028"/>
                                        </p:tgtEl>
                                        <p:attrNameLst>
                                          <p:attrName>style.visibility</p:attrName>
                                        </p:attrNameLst>
                                      </p:cBhvr>
                                      <p:to>
                                        <p:strVal val="visible"/>
                                      </p:to>
                                    </p:set>
                                    <p:anim calcmode="lin" valueType="num">
                                      <p:cBhvr>
                                        <p:cTn id="33" dur="1000" fill="hold"/>
                                        <p:tgtEl>
                                          <p:spTgt spid="1028"/>
                                        </p:tgtEl>
                                        <p:attrNameLst>
                                          <p:attrName>ppt_w</p:attrName>
                                        </p:attrNameLst>
                                      </p:cBhvr>
                                      <p:tavLst>
                                        <p:tav tm="0">
                                          <p:val>
                                            <p:fltVal val="0"/>
                                          </p:val>
                                        </p:tav>
                                        <p:tav tm="100000">
                                          <p:val>
                                            <p:strVal val="#ppt_w"/>
                                          </p:val>
                                        </p:tav>
                                      </p:tavLst>
                                    </p:anim>
                                    <p:anim calcmode="lin" valueType="num">
                                      <p:cBhvr>
                                        <p:cTn id="34" dur="1000" fill="hold"/>
                                        <p:tgtEl>
                                          <p:spTgt spid="1028"/>
                                        </p:tgtEl>
                                        <p:attrNameLst>
                                          <p:attrName>ppt_h</p:attrName>
                                        </p:attrNameLst>
                                      </p:cBhvr>
                                      <p:tavLst>
                                        <p:tav tm="0">
                                          <p:val>
                                            <p:fltVal val="0"/>
                                          </p:val>
                                        </p:tav>
                                        <p:tav tm="100000">
                                          <p:val>
                                            <p:strVal val="#ppt_h"/>
                                          </p:val>
                                        </p:tav>
                                      </p:tavLst>
                                    </p:anim>
                                    <p:anim calcmode="lin" valueType="num">
                                      <p:cBhvr>
                                        <p:cTn id="35" dur="1000" fill="hold"/>
                                        <p:tgtEl>
                                          <p:spTgt spid="1028"/>
                                        </p:tgtEl>
                                        <p:attrNameLst>
                                          <p:attrName>style.rotation</p:attrName>
                                        </p:attrNameLst>
                                      </p:cBhvr>
                                      <p:tavLst>
                                        <p:tav tm="0">
                                          <p:val>
                                            <p:fltVal val="90"/>
                                          </p:val>
                                        </p:tav>
                                        <p:tav tm="100000">
                                          <p:val>
                                            <p:fltVal val="0"/>
                                          </p:val>
                                        </p:tav>
                                      </p:tavLst>
                                    </p:anim>
                                    <p:animEffect transition="in" filter="fade">
                                      <p:cBhvr>
                                        <p:cTn id="36" dur="1000"/>
                                        <p:tgtEl>
                                          <p:spTgt spid="1028"/>
                                        </p:tgtEl>
                                      </p:cBhvr>
                                    </p:animEffect>
                                  </p:childTnLst>
                                </p:cTn>
                              </p:par>
                            </p:childTnLst>
                          </p:cTn>
                        </p:par>
                      </p:childTnLst>
                    </p:cTn>
                  </p:par>
                  <p:par>
                    <p:cTn id="37" fill="hold">
                      <p:stCondLst>
                        <p:cond delay="indefinite"/>
                      </p:stCondLst>
                      <p:childTnLst>
                        <p:par>
                          <p:cTn id="38" fill="hold">
                            <p:stCondLst>
                              <p:cond delay="0"/>
                            </p:stCondLst>
                            <p:childTnLst>
                              <p:par>
                                <p:cTn id="39" presetID="31" presetClass="entr" presetSubtype="0" fill="hold" nodeType="clickEffect">
                                  <p:stCondLst>
                                    <p:cond delay="0"/>
                                  </p:stCondLst>
                                  <p:childTnLst>
                                    <p:set>
                                      <p:cBhvr>
                                        <p:cTn id="40" dur="1" fill="hold">
                                          <p:stCondLst>
                                            <p:cond delay="0"/>
                                          </p:stCondLst>
                                        </p:cTn>
                                        <p:tgtEl>
                                          <p:spTgt spid="1030"/>
                                        </p:tgtEl>
                                        <p:attrNameLst>
                                          <p:attrName>style.visibility</p:attrName>
                                        </p:attrNameLst>
                                      </p:cBhvr>
                                      <p:to>
                                        <p:strVal val="visible"/>
                                      </p:to>
                                    </p:set>
                                    <p:anim calcmode="lin" valueType="num">
                                      <p:cBhvr>
                                        <p:cTn id="41" dur="1000" fill="hold"/>
                                        <p:tgtEl>
                                          <p:spTgt spid="1030"/>
                                        </p:tgtEl>
                                        <p:attrNameLst>
                                          <p:attrName>ppt_w</p:attrName>
                                        </p:attrNameLst>
                                      </p:cBhvr>
                                      <p:tavLst>
                                        <p:tav tm="0">
                                          <p:val>
                                            <p:fltVal val="0"/>
                                          </p:val>
                                        </p:tav>
                                        <p:tav tm="100000">
                                          <p:val>
                                            <p:strVal val="#ppt_w"/>
                                          </p:val>
                                        </p:tav>
                                      </p:tavLst>
                                    </p:anim>
                                    <p:anim calcmode="lin" valueType="num">
                                      <p:cBhvr>
                                        <p:cTn id="42" dur="1000" fill="hold"/>
                                        <p:tgtEl>
                                          <p:spTgt spid="1030"/>
                                        </p:tgtEl>
                                        <p:attrNameLst>
                                          <p:attrName>ppt_h</p:attrName>
                                        </p:attrNameLst>
                                      </p:cBhvr>
                                      <p:tavLst>
                                        <p:tav tm="0">
                                          <p:val>
                                            <p:fltVal val="0"/>
                                          </p:val>
                                        </p:tav>
                                        <p:tav tm="100000">
                                          <p:val>
                                            <p:strVal val="#ppt_h"/>
                                          </p:val>
                                        </p:tav>
                                      </p:tavLst>
                                    </p:anim>
                                    <p:anim calcmode="lin" valueType="num">
                                      <p:cBhvr>
                                        <p:cTn id="43" dur="1000" fill="hold"/>
                                        <p:tgtEl>
                                          <p:spTgt spid="1030"/>
                                        </p:tgtEl>
                                        <p:attrNameLst>
                                          <p:attrName>style.rotation</p:attrName>
                                        </p:attrNameLst>
                                      </p:cBhvr>
                                      <p:tavLst>
                                        <p:tav tm="0">
                                          <p:val>
                                            <p:fltVal val="90"/>
                                          </p:val>
                                        </p:tav>
                                        <p:tav tm="100000">
                                          <p:val>
                                            <p:fltVal val="0"/>
                                          </p:val>
                                        </p:tav>
                                      </p:tavLst>
                                    </p:anim>
                                    <p:animEffect transition="in" filter="fade">
                                      <p:cBhvr>
                                        <p:cTn id="44" dur="10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C:\Users\fa\Desktop\thWSCF1BHZ.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0"/>
            <a:ext cx="9296399" cy="70104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619375" y="417540"/>
            <a:ext cx="6448425" cy="954060"/>
          </a:xfrm>
        </p:spPr>
        <p:txBody>
          <a:bodyPr>
            <a:normAutofit fontScale="90000"/>
          </a:bodyPr>
          <a:lstStyle/>
          <a:p>
            <a:pPr rtl="1"/>
            <a:r>
              <a:rPr lang="fa-IR" sz="4900" dirty="0" smtClean="0">
                <a:cs typeface="B Titr" panose="00000700000000000000" pitchFamily="2" charset="-78"/>
              </a:rPr>
              <a:t>بیشترین سرقت به نسبت جمعیت</a:t>
            </a:r>
            <a:r>
              <a:rPr lang="fa-IR" dirty="0" smtClean="0"/>
              <a:t/>
            </a:r>
            <a:br>
              <a:rPr lang="fa-IR" dirty="0" smtClean="0"/>
            </a:br>
            <a:r>
              <a:rPr lang="fa-IR" sz="2200" b="1" dirty="0" smtClean="0">
                <a:cs typeface="B Nazanin" panose="00000400000000000000" pitchFamily="2" charset="-78"/>
              </a:rPr>
              <a:t>منبع: اداره </a:t>
            </a:r>
            <a:r>
              <a:rPr lang="fa-IR" sz="2200" b="1" dirty="0">
                <a:cs typeface="B Nazanin" panose="00000400000000000000" pitchFamily="2" charset="-78"/>
              </a:rPr>
              <a:t>مبارزه با مواد مخدر و جرم سازمان </a:t>
            </a:r>
            <a:r>
              <a:rPr lang="fa-IR" sz="2200" b="1" dirty="0" smtClean="0">
                <a:cs typeface="B Nazanin" panose="00000400000000000000" pitchFamily="2" charset="-78"/>
              </a:rPr>
              <a:t>ملل متحد2016</a:t>
            </a:r>
            <a:endParaRPr lang="en-US" sz="2200" b="1" dirty="0">
              <a:cs typeface="B Nazanin" panose="00000400000000000000" pitchFamily="2" charset="-78"/>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2460"/>
            <a:ext cx="2543175" cy="152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676400"/>
            <a:ext cx="9100014" cy="44333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descr="https://plink.ir/eSGOL/q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89363" y="5943601"/>
            <a:ext cx="914399" cy="9144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5912222" y="6488669"/>
            <a:ext cx="2254656" cy="369332"/>
          </a:xfrm>
          <a:prstGeom prst="rect">
            <a:avLst/>
          </a:prstGeom>
        </p:spPr>
        <p:txBody>
          <a:bodyPr wrap="none">
            <a:spAutoFit/>
          </a:bodyPr>
          <a:lstStyle/>
          <a:p>
            <a:r>
              <a:rPr lang="en-US" dirty="0">
                <a:hlinkClick r:id="rId6"/>
              </a:rPr>
              <a:t>https://</a:t>
            </a:r>
            <a:r>
              <a:rPr lang="en-US" dirty="0" smtClean="0">
                <a:hlinkClick r:id="rId6"/>
              </a:rPr>
              <a:t>plink.ir/eSGOL</a:t>
            </a:r>
            <a:endParaRPr lang="fa-IR" dirty="0" smtClean="0"/>
          </a:p>
        </p:txBody>
      </p:sp>
      <p:pic>
        <p:nvPicPr>
          <p:cNvPr id="2055" name="Picture 7" descr="https://plink.ir/5jdxE/q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64115" y="4890116"/>
            <a:ext cx="962025" cy="96202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5966243" y="5457826"/>
            <a:ext cx="2146613" cy="369332"/>
          </a:xfrm>
          <a:prstGeom prst="rect">
            <a:avLst/>
          </a:prstGeom>
        </p:spPr>
        <p:txBody>
          <a:bodyPr wrap="none">
            <a:spAutoFit/>
          </a:bodyPr>
          <a:lstStyle/>
          <a:p>
            <a:r>
              <a:rPr lang="en-US" dirty="0">
                <a:hlinkClick r:id="rId8"/>
              </a:rPr>
              <a:t>https://</a:t>
            </a:r>
            <a:r>
              <a:rPr lang="en-US" dirty="0" smtClean="0">
                <a:hlinkClick r:id="rId8"/>
              </a:rPr>
              <a:t>plink.ir/5jdxE</a:t>
            </a:r>
            <a:endParaRPr lang="fa-IR" dirty="0" smtClean="0"/>
          </a:p>
        </p:txBody>
      </p:sp>
    </p:spTree>
    <p:extLst>
      <p:ext uri="{BB962C8B-B14F-4D97-AF65-F5344CB8AC3E}">
        <p14:creationId xmlns:p14="http://schemas.microsoft.com/office/powerpoint/2010/main" val="179795745"/>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barn(inVertical)">
                                      <p:cBhvr>
                                        <p:cTn id="12" dur="500"/>
                                        <p:tgtEl>
                                          <p:spTgt spid="205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051"/>
                                        </p:tgtEl>
                                        <p:attrNameLst>
                                          <p:attrName>style.visibility</p:attrName>
                                        </p:attrNameLst>
                                      </p:cBhvr>
                                      <p:to>
                                        <p:strVal val="visible"/>
                                      </p:to>
                                    </p:set>
                                    <p:animEffect transition="in" filter="barn(inVertical)">
                                      <p:cBhvr>
                                        <p:cTn id="17" dur="500"/>
                                        <p:tgtEl>
                                          <p:spTgt spid="20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C:\Users\fa\Desktop\thWSCF1BHZ.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0"/>
            <a:ext cx="9372599" cy="69342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152400" y="1600200"/>
            <a:ext cx="8915400" cy="4800600"/>
          </a:xfrm>
        </p:spPr>
        <p:txBody>
          <a:bodyPr/>
          <a:lstStyle/>
          <a:p>
            <a:pPr algn="justLow" rtl="1"/>
            <a:r>
              <a:rPr lang="fa-IR" b="1" dirty="0">
                <a:cs typeface="B Nazanin" panose="00000400000000000000" pitchFamily="2" charset="-78"/>
              </a:rPr>
              <a:t>طبق آمار اداره مبارزه با مواد مخدر و جرم سازمان ملل </a:t>
            </a:r>
            <a:r>
              <a:rPr lang="fa-IR" b="1" dirty="0" smtClean="0">
                <a:cs typeface="B Nazanin" panose="00000400000000000000" pitchFamily="2" charset="-78"/>
              </a:rPr>
              <a:t>متحد در سال 2016 امریکا رتبه </a:t>
            </a:r>
            <a:r>
              <a:rPr lang="fa-IR" b="1" dirty="0" smtClean="0">
                <a:solidFill>
                  <a:srgbClr val="FF0000"/>
                </a:solidFill>
                <a:cs typeface="B Nazanin" panose="00000400000000000000" pitchFamily="2" charset="-78"/>
              </a:rPr>
              <a:t>دوازدهم</a:t>
            </a:r>
            <a:r>
              <a:rPr lang="fa-IR" b="1" dirty="0" smtClean="0">
                <a:cs typeface="B Nazanin" panose="00000400000000000000" pitchFamily="2" charset="-78"/>
              </a:rPr>
              <a:t> بیشترین سرقت به نسبت جمعیت را دارد.</a:t>
            </a:r>
          </a:p>
          <a:p>
            <a:pPr algn="justLow" rtl="1"/>
            <a:r>
              <a:rPr lang="fa-IR" b="1" dirty="0" smtClean="0">
                <a:cs typeface="B Nazanin" panose="00000400000000000000" pitchFamily="2" charset="-78"/>
              </a:rPr>
              <a:t>طبق این آمار علاوه بر امریکا ، کشورهایی همچون دانمارک،سوئد،استرالیا،انگلیس،فرانسه،نروژ،هلند،سوئیس،</a:t>
            </a:r>
            <a:r>
              <a:rPr lang="en-US" b="1" dirty="0" smtClean="0">
                <a:cs typeface="B Nazanin" panose="00000400000000000000" pitchFamily="2" charset="-78"/>
              </a:rPr>
              <a:t>  </a:t>
            </a:r>
            <a:r>
              <a:rPr lang="fa-IR" b="1" dirty="0" smtClean="0">
                <a:cs typeface="B Nazanin" panose="00000400000000000000" pitchFamily="2" charset="-78"/>
              </a:rPr>
              <a:t>آلمان و کانادا دارای بیشترین سرقت به نسبت جمعیت هستند.</a:t>
            </a:r>
            <a:endParaRPr lang="en-US" b="1" dirty="0">
              <a:cs typeface="B Nazanin" panose="00000400000000000000" pitchFamily="2" charset="-78"/>
            </a:endParaRPr>
          </a:p>
          <a:p>
            <a:pPr algn="justLow" rtl="1"/>
            <a:endParaRPr lang="en-US" dirty="0"/>
          </a:p>
        </p:txBody>
      </p:sp>
      <p:sp>
        <p:nvSpPr>
          <p:cNvPr id="4" name="Title 1"/>
          <p:cNvSpPr txBox="1">
            <a:spLocks/>
          </p:cNvSpPr>
          <p:nvPr/>
        </p:nvSpPr>
        <p:spPr>
          <a:xfrm>
            <a:off x="2619375" y="417540"/>
            <a:ext cx="6448425" cy="954060"/>
          </a:xfrm>
          <a:prstGeom prst="rect">
            <a:avLst/>
          </a:prstGeom>
        </p:spPr>
        <p:txBody>
          <a:bodyPr vert="horz" lIns="91440" tIns="45720" rIns="91440" bIns="45720" rtlCol="0" anchor="ct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rtl="1"/>
            <a:r>
              <a:rPr lang="fa-IR" sz="4900" dirty="0" smtClean="0">
                <a:cs typeface="B Titr" panose="00000700000000000000" pitchFamily="2" charset="-78"/>
              </a:rPr>
              <a:t>بیشترین سرقت به نسبت جمعیت</a:t>
            </a:r>
            <a:r>
              <a:rPr lang="fa-IR" dirty="0" smtClean="0"/>
              <a:t/>
            </a:r>
            <a:br>
              <a:rPr lang="fa-IR" dirty="0" smtClean="0"/>
            </a:br>
            <a:r>
              <a:rPr lang="fa-IR" sz="2200" b="1" dirty="0" smtClean="0">
                <a:cs typeface="B Nazanin" panose="00000400000000000000" pitchFamily="2" charset="-78"/>
              </a:rPr>
              <a:t>منبع: اداره مبارزه با مواد مخدر و جرم سازمان ملل متحد2016</a:t>
            </a:r>
            <a:endParaRPr lang="en-US" sz="2200" b="1" dirty="0">
              <a:cs typeface="B Nazanin" panose="00000400000000000000" pitchFamily="2" charset="-78"/>
            </a:endParaRP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2460"/>
            <a:ext cx="2543175" cy="152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descr="Related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0" y="4660673"/>
            <a:ext cx="2138363" cy="227352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81295" y="5857566"/>
            <a:ext cx="1029009" cy="880444"/>
          </a:xfrm>
          <a:prstGeom prst="rect">
            <a:avLst/>
          </a:prstGeom>
        </p:spPr>
      </p:pic>
    </p:spTree>
    <p:extLst>
      <p:ext uri="{BB962C8B-B14F-4D97-AF65-F5344CB8AC3E}">
        <p14:creationId xmlns:p14="http://schemas.microsoft.com/office/powerpoint/2010/main" val="3947528524"/>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 calcmode="lin" valueType="num">
                                      <p:cBhvr>
                                        <p:cTn id="1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1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20" dur="1000"/>
                                        <p:tgtEl>
                                          <p:spTgt spid="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grpId="0"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 calcmode="lin" valueType="num">
                                      <p:cBhvr>
                                        <p:cTn id="25"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6"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27"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28" dur="1000"/>
                                        <p:tgtEl>
                                          <p:spTgt spid="3">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31" presetClass="entr" presetSubtype="0" fill="hold" nodeType="clickEffect">
                                  <p:stCondLst>
                                    <p:cond delay="0"/>
                                  </p:stCondLst>
                                  <p:childTnLst>
                                    <p:set>
                                      <p:cBhvr>
                                        <p:cTn id="32" dur="1" fill="hold">
                                          <p:stCondLst>
                                            <p:cond delay="0"/>
                                          </p:stCondLst>
                                        </p:cTn>
                                        <p:tgtEl>
                                          <p:spTgt spid="3074"/>
                                        </p:tgtEl>
                                        <p:attrNameLst>
                                          <p:attrName>style.visibility</p:attrName>
                                        </p:attrNameLst>
                                      </p:cBhvr>
                                      <p:to>
                                        <p:strVal val="visible"/>
                                      </p:to>
                                    </p:set>
                                    <p:anim calcmode="lin" valueType="num">
                                      <p:cBhvr>
                                        <p:cTn id="33" dur="1000" fill="hold"/>
                                        <p:tgtEl>
                                          <p:spTgt spid="3074"/>
                                        </p:tgtEl>
                                        <p:attrNameLst>
                                          <p:attrName>ppt_w</p:attrName>
                                        </p:attrNameLst>
                                      </p:cBhvr>
                                      <p:tavLst>
                                        <p:tav tm="0">
                                          <p:val>
                                            <p:fltVal val="0"/>
                                          </p:val>
                                        </p:tav>
                                        <p:tav tm="100000">
                                          <p:val>
                                            <p:strVal val="#ppt_w"/>
                                          </p:val>
                                        </p:tav>
                                      </p:tavLst>
                                    </p:anim>
                                    <p:anim calcmode="lin" valueType="num">
                                      <p:cBhvr>
                                        <p:cTn id="34" dur="1000" fill="hold"/>
                                        <p:tgtEl>
                                          <p:spTgt spid="3074"/>
                                        </p:tgtEl>
                                        <p:attrNameLst>
                                          <p:attrName>ppt_h</p:attrName>
                                        </p:attrNameLst>
                                      </p:cBhvr>
                                      <p:tavLst>
                                        <p:tav tm="0">
                                          <p:val>
                                            <p:fltVal val="0"/>
                                          </p:val>
                                        </p:tav>
                                        <p:tav tm="100000">
                                          <p:val>
                                            <p:strVal val="#ppt_h"/>
                                          </p:val>
                                        </p:tav>
                                      </p:tavLst>
                                    </p:anim>
                                    <p:anim calcmode="lin" valueType="num">
                                      <p:cBhvr>
                                        <p:cTn id="35" dur="1000" fill="hold"/>
                                        <p:tgtEl>
                                          <p:spTgt spid="3074"/>
                                        </p:tgtEl>
                                        <p:attrNameLst>
                                          <p:attrName>style.rotation</p:attrName>
                                        </p:attrNameLst>
                                      </p:cBhvr>
                                      <p:tavLst>
                                        <p:tav tm="0">
                                          <p:val>
                                            <p:fltVal val="90"/>
                                          </p:val>
                                        </p:tav>
                                        <p:tav tm="100000">
                                          <p:val>
                                            <p:fltVal val="0"/>
                                          </p:val>
                                        </p:tav>
                                      </p:tavLst>
                                    </p:anim>
                                    <p:animEffect transition="in" filter="fade">
                                      <p:cBhvr>
                                        <p:cTn id="36" dur="1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52" name="Picture 4"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220200" cy="688224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219200" y="1600200"/>
            <a:ext cx="6324600" cy="3276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soft" dir="t">
                <a:rot lat="0" lon="0" rev="10800000"/>
              </a:lightRig>
            </a:scene3d>
            <a:sp3d>
              <a:bevelT w="27940" h="12700"/>
              <a:contourClr>
                <a:srgbClr val="DDDDDD"/>
              </a:contourClr>
            </a:sp3d>
          </a:bodyPr>
          <a:lstStyle/>
          <a:p>
            <a:pPr algn="ctr"/>
            <a:r>
              <a:rPr lang="fa-IR" sz="11500" b="1" spc="150" dirty="0" smtClean="0">
                <a:ln w="11430">
                  <a:solidFill>
                    <a:schemeClr val="tx1">
                      <a:lumMod val="95000"/>
                      <a:lumOff val="5000"/>
                    </a:schemeClr>
                  </a:solidFill>
                </a:ln>
                <a:solidFill>
                  <a:srgbClr val="FFFF00"/>
                </a:solidFill>
                <a:effectLst>
                  <a:glow rad="101600">
                    <a:schemeClr val="accent6">
                      <a:satMod val="175000"/>
                      <a:alpha val="40000"/>
                    </a:schemeClr>
                  </a:glow>
                  <a:outerShdw blurRad="25400" algn="tl" rotWithShape="0">
                    <a:srgbClr val="000000">
                      <a:alpha val="43000"/>
                    </a:srgbClr>
                  </a:outerShdw>
                </a:effectLst>
                <a:cs typeface="B Titr" panose="00000700000000000000" pitchFamily="2" charset="-78"/>
              </a:rPr>
              <a:t>مواد مخدر</a:t>
            </a:r>
            <a:endParaRPr lang="en-US" sz="11500" b="1" spc="150" dirty="0">
              <a:ln w="11430">
                <a:solidFill>
                  <a:schemeClr val="tx1">
                    <a:lumMod val="95000"/>
                    <a:lumOff val="5000"/>
                  </a:schemeClr>
                </a:solidFill>
              </a:ln>
              <a:solidFill>
                <a:srgbClr val="FFFF00"/>
              </a:solidFill>
              <a:effectLst>
                <a:glow rad="101600">
                  <a:schemeClr val="accent6">
                    <a:satMod val="175000"/>
                    <a:alpha val="40000"/>
                  </a:schemeClr>
                </a:glow>
                <a:outerShdw blurRad="25400" algn="tl" rotWithShape="0">
                  <a:srgbClr val="000000">
                    <a:alpha val="43000"/>
                  </a:srgbClr>
                </a:outerShdw>
              </a:effectLst>
              <a:cs typeface="B Titr" panose="00000700000000000000" pitchFamily="2" charset="-78"/>
            </a:endParaRPr>
          </a:p>
        </p:txBody>
      </p:sp>
    </p:spTree>
    <p:extLst>
      <p:ext uri="{BB962C8B-B14F-4D97-AF65-F5344CB8AC3E}">
        <p14:creationId xmlns:p14="http://schemas.microsoft.com/office/powerpoint/2010/main" val="1816191030"/>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C:\Users\fa\Desktop\thWSCF1BHZ.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3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10836" y="152400"/>
            <a:ext cx="8839200" cy="1905000"/>
          </a:xfrm>
        </p:spPr>
        <p:txBody>
          <a:bodyPr>
            <a:normAutofit fontScale="90000"/>
          </a:bodyPr>
          <a:lstStyle/>
          <a:p>
            <a:pPr rtl="1"/>
            <a:r>
              <a:rPr lang="fa-IR" dirty="0" smtClean="0">
                <a:cs typeface="B Titr" panose="00000700000000000000" pitchFamily="2" charset="-78"/>
              </a:rPr>
              <a:t>امریکا رتبه پنجم مرگ براثر مصرف مواد مخدر</a:t>
            </a:r>
            <a:br>
              <a:rPr lang="fa-IR" dirty="0" smtClean="0">
                <a:cs typeface="B Titr" panose="00000700000000000000" pitchFamily="2" charset="-78"/>
              </a:rPr>
            </a:br>
            <a:r>
              <a:rPr lang="fa-IR" sz="2200" b="1" dirty="0" smtClean="0">
                <a:cs typeface="B Nazanin" panose="00000400000000000000" pitchFamily="2" charset="-78"/>
              </a:rPr>
              <a:t>منبع:</a:t>
            </a:r>
            <a:r>
              <a:rPr lang="en-US" sz="2200" b="1" dirty="0" smtClean="0">
                <a:cs typeface="B Nazanin" panose="00000400000000000000" pitchFamily="2" charset="-78"/>
              </a:rPr>
              <a:t>WHO</a:t>
            </a:r>
            <a:r>
              <a:rPr lang="fa-IR" sz="2200" b="1" dirty="0" smtClean="0">
                <a:cs typeface="B Nazanin" panose="00000400000000000000" pitchFamily="2" charset="-78"/>
              </a:rPr>
              <a:t> سال 2017</a:t>
            </a:r>
            <a:r>
              <a:rPr lang="fa-IR" sz="2700" b="1" dirty="0" smtClean="0">
                <a:cs typeface="B Nazanin" panose="00000400000000000000" pitchFamily="2" charset="-78"/>
              </a:rPr>
              <a:t> </a:t>
            </a:r>
            <a:br>
              <a:rPr lang="fa-IR" sz="2700" b="1" dirty="0" smtClean="0">
                <a:cs typeface="B Nazanin" panose="00000400000000000000" pitchFamily="2" charset="-78"/>
              </a:rPr>
            </a:br>
            <a:r>
              <a:rPr lang="fa-IR" sz="4000" b="1" dirty="0" smtClean="0">
                <a:cs typeface="B Nazanin" panose="00000400000000000000" pitchFamily="2" charset="-78"/>
              </a:rPr>
              <a:t>10 کشور با بیشترین نرخ مرگ براثر مصرف مواد مخدر</a:t>
            </a:r>
            <a:r>
              <a:rPr lang="fa-IR" sz="2700" b="1" dirty="0" smtClean="0">
                <a:cs typeface="B Nazanin" panose="00000400000000000000" pitchFamily="2" charset="-78"/>
              </a:rPr>
              <a:t/>
            </a:r>
            <a:br>
              <a:rPr lang="fa-IR" sz="2700" b="1" dirty="0" smtClean="0">
                <a:cs typeface="B Nazanin" panose="00000400000000000000" pitchFamily="2" charset="-78"/>
              </a:rPr>
            </a:br>
            <a:r>
              <a:rPr lang="fa-IR" sz="2200" b="1" dirty="0">
                <a:cs typeface="B Nazanin" panose="00000400000000000000" pitchFamily="2" charset="-78"/>
              </a:rPr>
              <a:t>تعداد در هر 100 هزارنفر</a:t>
            </a:r>
            <a:endParaRPr lang="en-US" sz="2200" b="1" dirty="0">
              <a:cs typeface="B Nazanin" panose="00000400000000000000" pitchFamily="2" charset="-78"/>
            </a:endParaRP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5436" y="2057400"/>
            <a:ext cx="3810000" cy="46627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6705600" y="6096000"/>
            <a:ext cx="2064861" cy="646331"/>
          </a:xfrm>
          <a:prstGeom prst="rect">
            <a:avLst/>
          </a:prstGeom>
        </p:spPr>
        <p:txBody>
          <a:bodyPr wrap="none">
            <a:spAutoFit/>
          </a:bodyPr>
          <a:lstStyle/>
          <a:p>
            <a:r>
              <a:rPr lang="en-US" dirty="0">
                <a:hlinkClick r:id="rId4"/>
              </a:rPr>
              <a:t>https://</a:t>
            </a:r>
            <a:r>
              <a:rPr lang="en-US" dirty="0" smtClean="0">
                <a:hlinkClick r:id="rId4"/>
              </a:rPr>
              <a:t>plink.ir/rjcJ9</a:t>
            </a:r>
            <a:endParaRPr lang="fa-IR" dirty="0" smtClean="0"/>
          </a:p>
          <a:p>
            <a:endParaRPr lang="en-US" dirty="0"/>
          </a:p>
        </p:txBody>
      </p:sp>
      <p:pic>
        <p:nvPicPr>
          <p:cNvPr id="20482" name="Picture 2" descr="https://plink.ir/rjcJ9/q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5438774"/>
            <a:ext cx="1419225" cy="14192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7991358"/>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075"/>
                                        </p:tgtEl>
                                        <p:attrNameLst>
                                          <p:attrName>style.visibility</p:attrName>
                                        </p:attrNameLst>
                                      </p:cBhvr>
                                      <p:to>
                                        <p:strVal val="visible"/>
                                      </p:to>
                                    </p:set>
                                    <p:anim calcmode="lin" valueType="num">
                                      <p:cBhvr>
                                        <p:cTn id="14" dur="500" fill="hold"/>
                                        <p:tgtEl>
                                          <p:spTgt spid="3075"/>
                                        </p:tgtEl>
                                        <p:attrNameLst>
                                          <p:attrName>ppt_w</p:attrName>
                                        </p:attrNameLst>
                                      </p:cBhvr>
                                      <p:tavLst>
                                        <p:tav tm="0">
                                          <p:val>
                                            <p:fltVal val="0"/>
                                          </p:val>
                                        </p:tav>
                                        <p:tav tm="100000">
                                          <p:val>
                                            <p:strVal val="#ppt_w"/>
                                          </p:val>
                                        </p:tav>
                                      </p:tavLst>
                                    </p:anim>
                                    <p:anim calcmode="lin" valueType="num">
                                      <p:cBhvr>
                                        <p:cTn id="15" dur="500" fill="hold"/>
                                        <p:tgtEl>
                                          <p:spTgt spid="3075"/>
                                        </p:tgtEl>
                                        <p:attrNameLst>
                                          <p:attrName>ppt_h</p:attrName>
                                        </p:attrNameLst>
                                      </p:cBhvr>
                                      <p:tavLst>
                                        <p:tav tm="0">
                                          <p:val>
                                            <p:fltVal val="0"/>
                                          </p:val>
                                        </p:tav>
                                        <p:tav tm="100000">
                                          <p:val>
                                            <p:strVal val="#ppt_h"/>
                                          </p:val>
                                        </p:tav>
                                      </p:tavLst>
                                    </p:anim>
                                    <p:animEffect transition="in" filter="fade">
                                      <p:cBhvr>
                                        <p:cTn id="16" dur="500"/>
                                        <p:tgtEl>
                                          <p:spTgt spid="30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C:\Users\fa\Desktop\thWSCF1BHZ.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0"/>
            <a:ext cx="9351635"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28600" y="274638"/>
            <a:ext cx="8686800" cy="868362"/>
          </a:xfrm>
        </p:spPr>
        <p:txBody>
          <a:bodyPr>
            <a:normAutofit fontScale="90000"/>
          </a:bodyPr>
          <a:lstStyle/>
          <a:p>
            <a:r>
              <a:rPr lang="fa-IR" b="1" dirty="0" smtClean="0">
                <a:cs typeface="B Nazanin" panose="00000400000000000000" pitchFamily="2" charset="-78"/>
              </a:rPr>
              <a:t>وضعیت جهانی مرگ بر اثر استفاده از مواد مخدر</a:t>
            </a:r>
            <a:endParaRPr lang="en-US" b="1" dirty="0">
              <a:cs typeface="B Nazanin" panose="00000400000000000000" pitchFamily="2" charset="-78"/>
            </a:endParaRPr>
          </a:p>
        </p:txBody>
      </p:sp>
      <p:sp>
        <p:nvSpPr>
          <p:cNvPr id="3" name="Content Placeholder 2"/>
          <p:cNvSpPr>
            <a:spLocks noGrp="1"/>
          </p:cNvSpPr>
          <p:nvPr>
            <p:ph idx="1"/>
          </p:nvPr>
        </p:nvSpPr>
        <p:spPr/>
        <p:txBody>
          <a:bodyPr/>
          <a:lstStyle/>
          <a:p>
            <a:endParaRPr lang="en-US"/>
          </a:p>
        </p:txBody>
      </p:sp>
      <p:pic>
        <p:nvPicPr>
          <p:cNvPr id="184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399" y="1524000"/>
            <a:ext cx="7848601" cy="472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10760978"/>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nodeType="clickEffect">
                                  <p:stCondLst>
                                    <p:cond delay="0"/>
                                  </p:stCondLst>
                                  <p:childTnLst>
                                    <p:set>
                                      <p:cBhvr>
                                        <p:cTn id="24" dur="1" fill="hold">
                                          <p:stCondLst>
                                            <p:cond delay="0"/>
                                          </p:stCondLst>
                                        </p:cTn>
                                        <p:tgtEl>
                                          <p:spTgt spid="18434"/>
                                        </p:tgtEl>
                                        <p:attrNameLst>
                                          <p:attrName>style.visibility</p:attrName>
                                        </p:attrNameLst>
                                      </p:cBhvr>
                                      <p:to>
                                        <p:strVal val="visible"/>
                                      </p:to>
                                    </p:set>
                                    <p:animEffect transition="in" filter="wheel(1)">
                                      <p:cBhvr>
                                        <p:cTn id="25" dur="2000"/>
                                        <p:tgtEl>
                                          <p:spTgt spid="184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C:\Users\fa\Desktop\thWSCF1BHZ.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296399" cy="6841483"/>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1434164" y="5791568"/>
            <a:ext cx="3595036" cy="1066432"/>
          </a:xfrm>
        </p:spPr>
        <p:txBody>
          <a:bodyPr>
            <a:normAutofit fontScale="92500"/>
          </a:bodyPr>
          <a:lstStyle/>
          <a:p>
            <a:pPr marL="0" indent="0" algn="r" rtl="1">
              <a:buNone/>
            </a:pPr>
            <a:endParaRPr lang="fa-IR" sz="1100" dirty="0">
              <a:hlinkClick r:id="rId3"/>
            </a:endParaRPr>
          </a:p>
          <a:p>
            <a:pPr marL="0" indent="0" algn="r" rtl="1">
              <a:buNone/>
            </a:pPr>
            <a:endParaRPr lang="en-US" sz="1100" dirty="0" smtClean="0">
              <a:hlinkClick r:id="rId3"/>
            </a:endParaRPr>
          </a:p>
          <a:p>
            <a:pPr marL="0" indent="0" algn="r" rtl="1">
              <a:buNone/>
            </a:pPr>
            <a:r>
              <a:rPr lang="en-US" sz="3000" dirty="0" smtClean="0">
                <a:hlinkClick r:id="rId3"/>
              </a:rPr>
              <a:t>https</a:t>
            </a:r>
            <a:r>
              <a:rPr lang="en-US" sz="3000" dirty="0">
                <a:hlinkClick r:id="rId3"/>
              </a:rPr>
              <a:t>://</a:t>
            </a:r>
            <a:r>
              <a:rPr lang="en-US" sz="3000" dirty="0" smtClean="0">
                <a:hlinkClick r:id="rId3"/>
              </a:rPr>
              <a:t>plink.ir/APaQO</a:t>
            </a:r>
            <a:endParaRPr lang="en-US" sz="3000" dirty="0" smtClean="0"/>
          </a:p>
          <a:p>
            <a:pPr marL="0" indent="0" algn="r" rtl="1">
              <a:buNone/>
            </a:pPr>
            <a:endParaRPr lang="en-US" sz="1100" dirty="0" smtClean="0"/>
          </a:p>
          <a:p>
            <a:pPr marL="0" indent="0" algn="r" rtl="1">
              <a:buNone/>
            </a:pPr>
            <a:endParaRPr lang="en-US" sz="1100" dirty="0"/>
          </a:p>
          <a:p>
            <a:pPr marL="0" indent="0" algn="r" rtl="1">
              <a:buNone/>
            </a:pPr>
            <a:endParaRPr lang="en-US" sz="1100" dirty="0" smtClean="0"/>
          </a:p>
          <a:p>
            <a:pPr marL="0" indent="0" algn="r" rtl="1">
              <a:buNone/>
            </a:pPr>
            <a:endParaRPr lang="en-US" sz="1100" dirty="0"/>
          </a:p>
        </p:txBody>
      </p:sp>
      <p:pic>
        <p:nvPicPr>
          <p:cNvPr id="1028" name="Picture 4" descr="https://plink.ir/APaQO/q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012" y="5422257"/>
            <a:ext cx="1419225" cy="141922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90945" y="3048000"/>
            <a:ext cx="8382000" cy="2036618"/>
          </a:xfrm>
          <a:prstGeom prst="rect">
            <a:avLst/>
          </a:prstGeom>
          <a:solidFill>
            <a:schemeClr val="bg2"/>
          </a:solidFill>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Low" rtl="1"/>
            <a:r>
              <a:rPr lang="fa-IR" sz="2800" dirty="0">
                <a:solidFill>
                  <a:schemeClr val="tx1"/>
                </a:solidFill>
                <a:cs typeface="B Nazanin" panose="00000400000000000000" pitchFamily="2" charset="-78"/>
              </a:rPr>
              <a:t>دفتر سازمان ملل متحد در امور مواد مخدر </a:t>
            </a:r>
            <a:r>
              <a:rPr lang="fa-IR" sz="2800" dirty="0" smtClean="0">
                <a:solidFill>
                  <a:schemeClr val="tx1"/>
                </a:solidFill>
                <a:cs typeface="B Nazanin" panose="00000400000000000000" pitchFamily="2" charset="-78"/>
              </a:rPr>
              <a:t>و جرایم یکی از دفاتر </a:t>
            </a:r>
            <a:r>
              <a:rPr lang="fa-IR" sz="2800" dirty="0">
                <a:solidFill>
                  <a:schemeClr val="tx1"/>
                </a:solidFill>
                <a:cs typeface="B Nazanin" panose="00000400000000000000" pitchFamily="2" charset="-78"/>
              </a:rPr>
              <a:t>سازمان ملل متحد </a:t>
            </a:r>
            <a:r>
              <a:rPr lang="fa-IR" sz="2800" dirty="0" smtClean="0">
                <a:solidFill>
                  <a:schemeClr val="tx1"/>
                </a:solidFill>
                <a:cs typeface="B Nazanin" panose="00000400000000000000" pitchFamily="2" charset="-78"/>
              </a:rPr>
              <a:t>است که </a:t>
            </a:r>
            <a:r>
              <a:rPr lang="fa-IR" sz="2800" dirty="0">
                <a:solidFill>
                  <a:schemeClr val="tx1"/>
                </a:solidFill>
                <a:cs typeface="B Nazanin" panose="00000400000000000000" pitchFamily="2" charset="-78"/>
              </a:rPr>
              <a:t>در سال 1997 به عنوان دفتر کنترل مواد مخدر و پیشگیری از جرم </a:t>
            </a:r>
            <a:r>
              <a:rPr lang="fa-IR" sz="2800" dirty="0" smtClean="0">
                <a:solidFill>
                  <a:schemeClr val="tx1"/>
                </a:solidFill>
                <a:cs typeface="B Nazanin" panose="00000400000000000000" pitchFamily="2" charset="-78"/>
              </a:rPr>
              <a:t>در وین </a:t>
            </a:r>
            <a:r>
              <a:rPr lang="fa-IR" sz="2800" dirty="0">
                <a:solidFill>
                  <a:schemeClr val="tx1"/>
                </a:solidFill>
                <a:cs typeface="B Nazanin" panose="00000400000000000000" pitchFamily="2" charset="-78"/>
              </a:rPr>
              <a:t>تاسیس شد</a:t>
            </a:r>
            <a:endParaRPr lang="en-US" sz="2800" dirty="0">
              <a:solidFill>
                <a:schemeClr val="tx1"/>
              </a:solidFill>
              <a:cs typeface="B Nazanin" panose="00000400000000000000" pitchFamily="2" charset="-78"/>
            </a:endParaRPr>
          </a:p>
        </p:txBody>
      </p:sp>
      <p:pic>
        <p:nvPicPr>
          <p:cNvPr id="1031" name="Picture 7" descr="Image result for unodc"/>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76412" y="82681"/>
            <a:ext cx="5591175" cy="25984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8751601"/>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031"/>
                                        </p:tgtEl>
                                        <p:attrNameLst>
                                          <p:attrName>style.visibility</p:attrName>
                                        </p:attrNameLst>
                                      </p:cBhvr>
                                      <p:to>
                                        <p:strVal val="visible"/>
                                      </p:to>
                                    </p:set>
                                    <p:animEffect transition="in" filter="wheel(1)">
                                      <p:cBhvr>
                                        <p:cTn id="7" dur="2000"/>
                                        <p:tgtEl>
                                          <p:spTgt spid="1031"/>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fltVal val="0"/>
                                          </p:val>
                                        </p:tav>
                                        <p:tav tm="100000">
                                          <p:val>
                                            <p:strVal val="#ppt_w"/>
                                          </p:val>
                                        </p:tav>
                                      </p:tavLst>
                                    </p:anim>
                                    <p:anim calcmode="lin" valueType="num">
                                      <p:cBhvr>
                                        <p:cTn id="13" dur="1000" fill="hold"/>
                                        <p:tgtEl>
                                          <p:spTgt spid="5"/>
                                        </p:tgtEl>
                                        <p:attrNameLst>
                                          <p:attrName>ppt_h</p:attrName>
                                        </p:attrNameLst>
                                      </p:cBhvr>
                                      <p:tavLst>
                                        <p:tav tm="0">
                                          <p:val>
                                            <p:fltVal val="0"/>
                                          </p:val>
                                        </p:tav>
                                        <p:tav tm="100000">
                                          <p:val>
                                            <p:strVal val="#ppt_h"/>
                                          </p:val>
                                        </p:tav>
                                      </p:tavLst>
                                    </p:anim>
                                    <p:anim calcmode="lin" valueType="num">
                                      <p:cBhvr>
                                        <p:cTn id="14" dur="1000" fill="hold"/>
                                        <p:tgtEl>
                                          <p:spTgt spid="5"/>
                                        </p:tgtEl>
                                        <p:attrNameLst>
                                          <p:attrName>style.rotation</p:attrName>
                                        </p:attrNameLst>
                                      </p:cBhvr>
                                      <p:tavLst>
                                        <p:tav tm="0">
                                          <p:val>
                                            <p:fltVal val="90"/>
                                          </p:val>
                                        </p:tav>
                                        <p:tav tm="100000">
                                          <p:val>
                                            <p:fltVal val="0"/>
                                          </p:val>
                                        </p:tav>
                                      </p:tavLst>
                                    </p:anim>
                                    <p:animEffect transition="in" filter="fade">
                                      <p:cBhvr>
                                        <p:cTn id="15"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C:\Users\fa\Desktop\thWSCF1BHZ.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457200"/>
            <a:ext cx="8229600" cy="914400"/>
          </a:xfrm>
        </p:spPr>
        <p:txBody>
          <a:bodyPr>
            <a:normAutofit fontScale="90000"/>
          </a:bodyPr>
          <a:lstStyle/>
          <a:p>
            <a:pPr rtl="1"/>
            <a:r>
              <a:rPr lang="fa-IR" b="1" dirty="0" smtClean="0">
                <a:cs typeface="B Titr" panose="00000700000000000000" pitchFamily="2" charset="-78"/>
              </a:rPr>
              <a:t>امریکا رتبه اول درصد مصرف آمفتامین </a:t>
            </a:r>
            <a:br>
              <a:rPr lang="fa-IR" b="1" dirty="0" smtClean="0">
                <a:cs typeface="B Titr" panose="00000700000000000000" pitchFamily="2" charset="-78"/>
              </a:rPr>
            </a:br>
            <a:r>
              <a:rPr lang="en-US" b="1" dirty="0" smtClean="0">
                <a:cs typeface="B Titr" panose="00000700000000000000" pitchFamily="2" charset="-78"/>
              </a:rPr>
              <a:t>AMPHETAMINES</a:t>
            </a:r>
            <a:r>
              <a:rPr lang="en-US" dirty="0">
                <a:cs typeface="B Titr" panose="00000700000000000000" pitchFamily="2" charset="-78"/>
              </a:rPr>
              <a:t/>
            </a:r>
            <a:br>
              <a:rPr lang="en-US" dirty="0">
                <a:cs typeface="B Titr" panose="00000700000000000000" pitchFamily="2" charset="-78"/>
              </a:rPr>
            </a:br>
            <a:endParaRPr lang="en-US" dirty="0">
              <a:cs typeface="B Titr" panose="00000700000000000000" pitchFamily="2" charset="-78"/>
            </a:endParaRPr>
          </a:p>
        </p:txBody>
      </p:sp>
      <p:sp>
        <p:nvSpPr>
          <p:cNvPr id="3" name="Content Placeholder 2"/>
          <p:cNvSpPr>
            <a:spLocks noGrp="1"/>
          </p:cNvSpPr>
          <p:nvPr>
            <p:ph idx="1"/>
          </p:nvPr>
        </p:nvSpPr>
        <p:spPr>
          <a:xfrm>
            <a:off x="4648200" y="1219200"/>
            <a:ext cx="4038600" cy="2667001"/>
          </a:xfrm>
        </p:spPr>
        <p:txBody>
          <a:bodyPr>
            <a:normAutofit fontScale="92500"/>
          </a:bodyPr>
          <a:lstStyle/>
          <a:p>
            <a:pPr marL="0" indent="0" algn="justLow" rtl="1">
              <a:buNone/>
            </a:pPr>
            <a:r>
              <a:rPr lang="fa-IR" sz="2400" dirty="0">
                <a:cs typeface="B Nazanin" panose="00000400000000000000" pitchFamily="2" charset="-78"/>
              </a:rPr>
              <a:t>درکوتاه مدت سبب احساس اضطراب، افسردگی و خستگی می‌شود، افزایش ضربان قلب و تنفس، اختلال در دید، خشکی دهان، سـرگـیـجـه و خشونت، مرگ ناگهانی و سکته قلبی شده و در دراز مدت سبب توهم، وحشتزدگی، کـاهش وزن، آسیب به مغز و حافظه، تشنج و مرگ می‌شود.</a:t>
            </a:r>
            <a:endParaRPr lang="en-US" sz="2400" dirty="0">
              <a:cs typeface="B Nazanin" panose="00000400000000000000" pitchFamily="2" charset="-78"/>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905000"/>
            <a:ext cx="2971800" cy="44398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0401" y="1871294"/>
            <a:ext cx="1066800" cy="44735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1" name="Picture 5" descr="Related ima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4400" y="3657600"/>
            <a:ext cx="4038600" cy="26872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6585920"/>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4098"/>
                                        </p:tgtEl>
                                        <p:attrNameLst>
                                          <p:attrName>style.visibility</p:attrName>
                                        </p:attrNameLst>
                                      </p:cBhvr>
                                      <p:to>
                                        <p:strVal val="visible"/>
                                      </p:to>
                                    </p:set>
                                    <p:animEffect transition="in" filter="fade">
                                      <p:cBhvr>
                                        <p:cTn id="25" dur="1000"/>
                                        <p:tgtEl>
                                          <p:spTgt spid="4098"/>
                                        </p:tgtEl>
                                      </p:cBhvr>
                                    </p:animEffect>
                                    <p:anim calcmode="lin" valueType="num">
                                      <p:cBhvr>
                                        <p:cTn id="26" dur="1000" fill="hold"/>
                                        <p:tgtEl>
                                          <p:spTgt spid="4098"/>
                                        </p:tgtEl>
                                        <p:attrNameLst>
                                          <p:attrName>ppt_x</p:attrName>
                                        </p:attrNameLst>
                                      </p:cBhvr>
                                      <p:tavLst>
                                        <p:tav tm="0">
                                          <p:val>
                                            <p:strVal val="#ppt_x"/>
                                          </p:val>
                                        </p:tav>
                                        <p:tav tm="100000">
                                          <p:val>
                                            <p:strVal val="#ppt_x"/>
                                          </p:val>
                                        </p:tav>
                                      </p:tavLst>
                                    </p:anim>
                                    <p:anim calcmode="lin" valueType="num">
                                      <p:cBhvr>
                                        <p:cTn id="27" dur="1000" fill="hold"/>
                                        <p:tgtEl>
                                          <p:spTgt spid="4098"/>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4099"/>
                                        </p:tgtEl>
                                        <p:attrNameLst>
                                          <p:attrName>style.visibility</p:attrName>
                                        </p:attrNameLst>
                                      </p:cBhvr>
                                      <p:to>
                                        <p:strVal val="visible"/>
                                      </p:to>
                                    </p:set>
                                    <p:animEffect transition="in" filter="fade">
                                      <p:cBhvr>
                                        <p:cTn id="32" dur="1000"/>
                                        <p:tgtEl>
                                          <p:spTgt spid="4099"/>
                                        </p:tgtEl>
                                      </p:cBhvr>
                                    </p:animEffect>
                                    <p:anim calcmode="lin" valueType="num">
                                      <p:cBhvr>
                                        <p:cTn id="33" dur="1000" fill="hold"/>
                                        <p:tgtEl>
                                          <p:spTgt spid="4099"/>
                                        </p:tgtEl>
                                        <p:attrNameLst>
                                          <p:attrName>ppt_x</p:attrName>
                                        </p:attrNameLst>
                                      </p:cBhvr>
                                      <p:tavLst>
                                        <p:tav tm="0">
                                          <p:val>
                                            <p:strVal val="#ppt_x"/>
                                          </p:val>
                                        </p:tav>
                                        <p:tav tm="100000">
                                          <p:val>
                                            <p:strVal val="#ppt_x"/>
                                          </p:val>
                                        </p:tav>
                                      </p:tavLst>
                                    </p:anim>
                                    <p:anim calcmode="lin" valueType="num">
                                      <p:cBhvr>
                                        <p:cTn id="34" dur="1000" fill="hold"/>
                                        <p:tgtEl>
                                          <p:spTgt spid="4099"/>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3">
                                            <p:txEl>
                                              <p:pRg st="0" end="0"/>
                                            </p:txEl>
                                          </p:spTgt>
                                        </p:tgtEl>
                                        <p:attrNameLst>
                                          <p:attrName>style.visibility</p:attrName>
                                        </p:attrNameLst>
                                      </p:cBhvr>
                                      <p:to>
                                        <p:strVal val="visible"/>
                                      </p:to>
                                    </p:set>
                                    <p:anim calcmode="lin" valueType="num">
                                      <p:cBhvr>
                                        <p:cTn id="39"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40"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41" dur="500"/>
                                        <p:tgtEl>
                                          <p:spTgt spid="3">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nodeType="clickEffect">
                                  <p:stCondLst>
                                    <p:cond delay="0"/>
                                  </p:stCondLst>
                                  <p:childTnLst>
                                    <p:set>
                                      <p:cBhvr>
                                        <p:cTn id="45" dur="1" fill="hold">
                                          <p:stCondLst>
                                            <p:cond delay="0"/>
                                          </p:stCondLst>
                                        </p:cTn>
                                        <p:tgtEl>
                                          <p:spTgt spid="4101"/>
                                        </p:tgtEl>
                                        <p:attrNameLst>
                                          <p:attrName>style.visibility</p:attrName>
                                        </p:attrNameLst>
                                      </p:cBhvr>
                                      <p:to>
                                        <p:strVal val="visible"/>
                                      </p:to>
                                    </p:set>
                                    <p:anim calcmode="lin" valueType="num">
                                      <p:cBhvr>
                                        <p:cTn id="46" dur="500" fill="hold"/>
                                        <p:tgtEl>
                                          <p:spTgt spid="4101"/>
                                        </p:tgtEl>
                                        <p:attrNameLst>
                                          <p:attrName>ppt_w</p:attrName>
                                        </p:attrNameLst>
                                      </p:cBhvr>
                                      <p:tavLst>
                                        <p:tav tm="0">
                                          <p:val>
                                            <p:fltVal val="0"/>
                                          </p:val>
                                        </p:tav>
                                        <p:tav tm="100000">
                                          <p:val>
                                            <p:strVal val="#ppt_w"/>
                                          </p:val>
                                        </p:tav>
                                      </p:tavLst>
                                    </p:anim>
                                    <p:anim calcmode="lin" valueType="num">
                                      <p:cBhvr>
                                        <p:cTn id="47" dur="500" fill="hold"/>
                                        <p:tgtEl>
                                          <p:spTgt spid="4101"/>
                                        </p:tgtEl>
                                        <p:attrNameLst>
                                          <p:attrName>ppt_h</p:attrName>
                                        </p:attrNameLst>
                                      </p:cBhvr>
                                      <p:tavLst>
                                        <p:tav tm="0">
                                          <p:val>
                                            <p:fltVal val="0"/>
                                          </p:val>
                                        </p:tav>
                                        <p:tav tm="100000">
                                          <p:val>
                                            <p:strVal val="#ppt_h"/>
                                          </p:val>
                                        </p:tav>
                                      </p:tavLst>
                                    </p:anim>
                                    <p:animEffect transition="in" filter="fade">
                                      <p:cBhvr>
                                        <p:cTn id="48" dur="500"/>
                                        <p:tgtEl>
                                          <p:spTgt spid="4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C:\Users\fa\Desktop\thWSCF1BHZ.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0"/>
            <a:ext cx="9296399"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274638"/>
            <a:ext cx="8229600" cy="792162"/>
          </a:xfrm>
        </p:spPr>
        <p:txBody>
          <a:bodyPr>
            <a:normAutofit/>
          </a:bodyPr>
          <a:lstStyle/>
          <a:p>
            <a:r>
              <a:rPr lang="fa-IR" sz="3200" dirty="0" smtClean="0">
                <a:cs typeface="B Titr" panose="00000700000000000000" pitchFamily="2" charset="-78"/>
              </a:rPr>
              <a:t>وضعیت جهانی درصد </a:t>
            </a:r>
            <a:r>
              <a:rPr lang="fa-IR" sz="3200" b="1" dirty="0">
                <a:cs typeface="B Titr" panose="00000700000000000000" pitchFamily="2" charset="-78"/>
              </a:rPr>
              <a:t>مصرف </a:t>
            </a:r>
            <a:r>
              <a:rPr lang="fa-IR" sz="3200" dirty="0" smtClean="0">
                <a:cs typeface="B Titr" panose="00000700000000000000" pitchFamily="2" charset="-78"/>
              </a:rPr>
              <a:t>آمفتامین</a:t>
            </a:r>
            <a:endParaRPr lang="en-US" sz="3200" dirty="0">
              <a:cs typeface="B Titr" panose="00000700000000000000" pitchFamily="2" charset="-78"/>
            </a:endParaRPr>
          </a:p>
        </p:txBody>
      </p:sp>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182" y="1295400"/>
            <a:ext cx="8858250" cy="518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81295" y="5857566"/>
            <a:ext cx="1029009" cy="880444"/>
          </a:xfrm>
          <a:prstGeom prst="rect">
            <a:avLst/>
          </a:prstGeom>
        </p:spPr>
      </p:pic>
    </p:spTree>
    <p:extLst>
      <p:ext uri="{BB962C8B-B14F-4D97-AF65-F5344CB8AC3E}">
        <p14:creationId xmlns:p14="http://schemas.microsoft.com/office/powerpoint/2010/main" val="775350586"/>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nodeType="clickEffect">
                                  <p:stCondLst>
                                    <p:cond delay="0"/>
                                  </p:stCondLst>
                                  <p:childTnLst>
                                    <p:set>
                                      <p:cBhvr>
                                        <p:cTn id="24" dur="1" fill="hold">
                                          <p:stCondLst>
                                            <p:cond delay="0"/>
                                          </p:stCondLst>
                                        </p:cTn>
                                        <p:tgtEl>
                                          <p:spTgt spid="5123"/>
                                        </p:tgtEl>
                                        <p:attrNameLst>
                                          <p:attrName>style.visibility</p:attrName>
                                        </p:attrNameLst>
                                      </p:cBhvr>
                                      <p:to>
                                        <p:strVal val="visible"/>
                                      </p:to>
                                    </p:set>
                                    <p:animEffect transition="in" filter="wheel(1)">
                                      <p:cBhvr>
                                        <p:cTn id="25" dur="2000"/>
                                        <p:tgtEl>
                                          <p:spTgt spid="5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3" name="Picture 5" descr="C:\Users\fa\Desktop\thWSCF1BHZ.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52400"/>
            <a:ext cx="9677400" cy="746759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0"/>
            <a:ext cx="8229600" cy="1262430"/>
          </a:xfrm>
        </p:spPr>
        <p:txBody>
          <a:bodyPr>
            <a:noAutofit/>
          </a:bodyPr>
          <a:lstStyle/>
          <a:p>
            <a:r>
              <a:rPr lang="fa-IR" sz="3600" dirty="0" smtClean="0">
                <a:solidFill>
                  <a:srgbClr val="FF0000"/>
                </a:solidFill>
                <a:cs typeface="B Titr" panose="00000700000000000000" pitchFamily="2" charset="-78"/>
              </a:rPr>
              <a:t>آمریکا </a:t>
            </a:r>
            <a:r>
              <a:rPr lang="fa-IR" sz="3600" dirty="0" smtClean="0">
                <a:cs typeface="B Titr" panose="00000700000000000000" pitchFamily="2" charset="-78"/>
              </a:rPr>
              <a:t>و برزیل در صدر مرگ توسط اسلحه گرم</a:t>
            </a:r>
            <a:endParaRPr lang="en-US" sz="3600" dirty="0">
              <a:cs typeface="B Titr" panose="00000700000000000000" pitchFamily="2" charset="-78"/>
            </a:endParaRPr>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62430"/>
            <a:ext cx="9144000" cy="55886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70973515"/>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6" presetClass="emph" presetSubtype="0" fill="hold" nodeType="clickEffect">
                                  <p:stCondLst>
                                    <p:cond delay="0"/>
                                  </p:stCondLst>
                                  <p:childTnLst>
                                    <p:animScale>
                                      <p:cBhvr>
                                        <p:cTn id="24" dur="2000" fill="hold"/>
                                        <p:tgtEl>
                                          <p:spTgt spid="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C:\Users\fa\Desktop\thWSCF1BHZ.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0"/>
            <a:ext cx="9524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457200"/>
            <a:ext cx="8229600" cy="914400"/>
          </a:xfrm>
        </p:spPr>
        <p:txBody>
          <a:bodyPr>
            <a:normAutofit fontScale="90000"/>
          </a:bodyPr>
          <a:lstStyle/>
          <a:p>
            <a:pPr rtl="1"/>
            <a:r>
              <a:rPr lang="fa-IR" b="1" dirty="0" smtClean="0">
                <a:cs typeface="B Titr" panose="00000700000000000000" pitchFamily="2" charset="-78"/>
              </a:rPr>
              <a:t>امریکا رتبه دوم درصد </a:t>
            </a:r>
            <a:r>
              <a:rPr lang="fa-IR" b="1" dirty="0">
                <a:cs typeface="B Titr" panose="00000700000000000000" pitchFamily="2" charset="-78"/>
              </a:rPr>
              <a:t>مصرف </a:t>
            </a:r>
            <a:r>
              <a:rPr lang="fa-IR" b="1" dirty="0" smtClean="0">
                <a:cs typeface="B Titr" panose="00000700000000000000" pitchFamily="2" charset="-78"/>
              </a:rPr>
              <a:t>حشیش </a:t>
            </a:r>
            <a:br>
              <a:rPr lang="fa-IR" b="1" dirty="0" smtClean="0">
                <a:cs typeface="B Titr" panose="00000700000000000000" pitchFamily="2" charset="-78"/>
              </a:rPr>
            </a:br>
            <a:r>
              <a:rPr lang="en-US" b="1" dirty="0"/>
              <a:t>CANNABIS</a:t>
            </a:r>
            <a:r>
              <a:rPr lang="en-US" dirty="0">
                <a:cs typeface="B Titr" panose="00000700000000000000" pitchFamily="2" charset="-78"/>
              </a:rPr>
              <a:t/>
            </a:r>
            <a:br>
              <a:rPr lang="en-US" dirty="0">
                <a:cs typeface="B Titr" panose="00000700000000000000" pitchFamily="2" charset="-78"/>
              </a:rPr>
            </a:br>
            <a:endParaRPr lang="en-US" dirty="0">
              <a:cs typeface="B Titr" panose="00000700000000000000" pitchFamily="2" charset="-78"/>
            </a:endParaRPr>
          </a:p>
        </p:txBody>
      </p:sp>
      <p:sp>
        <p:nvSpPr>
          <p:cNvPr id="3" name="Content Placeholder 2"/>
          <p:cNvSpPr>
            <a:spLocks noGrp="1"/>
          </p:cNvSpPr>
          <p:nvPr>
            <p:ph idx="1"/>
          </p:nvPr>
        </p:nvSpPr>
        <p:spPr>
          <a:xfrm>
            <a:off x="4606320" y="1932709"/>
            <a:ext cx="4038600" cy="4724400"/>
          </a:xfrm>
        </p:spPr>
        <p:txBody>
          <a:bodyPr>
            <a:normAutofit/>
          </a:bodyPr>
          <a:lstStyle/>
          <a:p>
            <a:pPr marL="0" indent="0" algn="justLow" rtl="1">
              <a:buNone/>
            </a:pPr>
            <a:r>
              <a:rPr lang="fa-IR" sz="2400" dirty="0">
                <a:cs typeface="B Nazanin" panose="00000400000000000000" pitchFamily="2" charset="-78"/>
              </a:rPr>
              <a:t>ا</a:t>
            </a:r>
            <a:r>
              <a:rPr lang="fa-IR" sz="2400" dirty="0" smtClean="0">
                <a:cs typeface="B Nazanin" panose="00000400000000000000" pitchFamily="2" charset="-78"/>
              </a:rPr>
              <a:t>حسـاس </a:t>
            </a:r>
            <a:r>
              <a:rPr lang="fa-IR" sz="2400" dirty="0">
                <a:cs typeface="B Nazanin" panose="00000400000000000000" pitchFamily="2" charset="-78"/>
              </a:rPr>
              <a:t>سـردرگـمـی، اضــطراب، هراس، بدگـمـانـی، تـوانـایـی یادگیری کاهش می‌یابد، هماهنگی حرکات مختل می‌شود.</a:t>
            </a:r>
            <a:endParaRPr lang="en-US" sz="2400" dirty="0">
              <a:cs typeface="B Nazanin" panose="00000400000000000000" pitchFamily="2" charset="-78"/>
            </a:endParaRP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14500"/>
            <a:ext cx="2934891" cy="46148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5600" y="1676400"/>
            <a:ext cx="1133475" cy="4652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2" name="Picture 8" descr="Related ima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67200" y="3505200"/>
            <a:ext cx="4716841" cy="31519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4992839"/>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6146"/>
                                        </p:tgtEl>
                                        <p:attrNameLst>
                                          <p:attrName>style.visibility</p:attrName>
                                        </p:attrNameLst>
                                      </p:cBhvr>
                                      <p:to>
                                        <p:strVal val="visible"/>
                                      </p:to>
                                    </p:set>
                                    <p:animEffect transition="in" filter="fade">
                                      <p:cBhvr>
                                        <p:cTn id="25" dur="1000"/>
                                        <p:tgtEl>
                                          <p:spTgt spid="6146"/>
                                        </p:tgtEl>
                                      </p:cBhvr>
                                    </p:animEffect>
                                    <p:anim calcmode="lin" valueType="num">
                                      <p:cBhvr>
                                        <p:cTn id="26" dur="1000" fill="hold"/>
                                        <p:tgtEl>
                                          <p:spTgt spid="6146"/>
                                        </p:tgtEl>
                                        <p:attrNameLst>
                                          <p:attrName>ppt_x</p:attrName>
                                        </p:attrNameLst>
                                      </p:cBhvr>
                                      <p:tavLst>
                                        <p:tav tm="0">
                                          <p:val>
                                            <p:strVal val="#ppt_x"/>
                                          </p:val>
                                        </p:tav>
                                        <p:tav tm="100000">
                                          <p:val>
                                            <p:strVal val="#ppt_x"/>
                                          </p:val>
                                        </p:tav>
                                      </p:tavLst>
                                    </p:anim>
                                    <p:anim calcmode="lin" valueType="num">
                                      <p:cBhvr>
                                        <p:cTn id="27" dur="1000" fill="hold"/>
                                        <p:tgtEl>
                                          <p:spTgt spid="6146"/>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6148"/>
                                        </p:tgtEl>
                                        <p:attrNameLst>
                                          <p:attrName>style.visibility</p:attrName>
                                        </p:attrNameLst>
                                      </p:cBhvr>
                                      <p:to>
                                        <p:strVal val="visible"/>
                                      </p:to>
                                    </p:set>
                                    <p:animEffect transition="in" filter="fade">
                                      <p:cBhvr>
                                        <p:cTn id="32" dur="1000"/>
                                        <p:tgtEl>
                                          <p:spTgt spid="6148"/>
                                        </p:tgtEl>
                                      </p:cBhvr>
                                    </p:animEffect>
                                    <p:anim calcmode="lin" valueType="num">
                                      <p:cBhvr>
                                        <p:cTn id="33" dur="1000" fill="hold"/>
                                        <p:tgtEl>
                                          <p:spTgt spid="6148"/>
                                        </p:tgtEl>
                                        <p:attrNameLst>
                                          <p:attrName>ppt_x</p:attrName>
                                        </p:attrNameLst>
                                      </p:cBhvr>
                                      <p:tavLst>
                                        <p:tav tm="0">
                                          <p:val>
                                            <p:strVal val="#ppt_x"/>
                                          </p:val>
                                        </p:tav>
                                        <p:tav tm="100000">
                                          <p:val>
                                            <p:strVal val="#ppt_x"/>
                                          </p:val>
                                        </p:tav>
                                      </p:tavLst>
                                    </p:anim>
                                    <p:anim calcmode="lin" valueType="num">
                                      <p:cBhvr>
                                        <p:cTn id="34" dur="1000" fill="hold"/>
                                        <p:tgtEl>
                                          <p:spTgt spid="6148"/>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3">
                                            <p:txEl>
                                              <p:pRg st="0" end="0"/>
                                            </p:txEl>
                                          </p:spTgt>
                                        </p:tgtEl>
                                        <p:attrNameLst>
                                          <p:attrName>style.visibility</p:attrName>
                                        </p:attrNameLst>
                                      </p:cBhvr>
                                      <p:to>
                                        <p:strVal val="visible"/>
                                      </p:to>
                                    </p:set>
                                    <p:anim calcmode="lin" valueType="num">
                                      <p:cBhvr>
                                        <p:cTn id="39"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40"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41" dur="500"/>
                                        <p:tgtEl>
                                          <p:spTgt spid="3">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nodeType="clickEffect">
                                  <p:stCondLst>
                                    <p:cond delay="0"/>
                                  </p:stCondLst>
                                  <p:childTnLst>
                                    <p:set>
                                      <p:cBhvr>
                                        <p:cTn id="45" dur="1" fill="hold">
                                          <p:stCondLst>
                                            <p:cond delay="0"/>
                                          </p:stCondLst>
                                        </p:cTn>
                                        <p:tgtEl>
                                          <p:spTgt spid="6152"/>
                                        </p:tgtEl>
                                        <p:attrNameLst>
                                          <p:attrName>style.visibility</p:attrName>
                                        </p:attrNameLst>
                                      </p:cBhvr>
                                      <p:to>
                                        <p:strVal val="visible"/>
                                      </p:to>
                                    </p:set>
                                    <p:anim calcmode="lin" valueType="num">
                                      <p:cBhvr>
                                        <p:cTn id="46" dur="500" fill="hold"/>
                                        <p:tgtEl>
                                          <p:spTgt spid="6152"/>
                                        </p:tgtEl>
                                        <p:attrNameLst>
                                          <p:attrName>ppt_w</p:attrName>
                                        </p:attrNameLst>
                                      </p:cBhvr>
                                      <p:tavLst>
                                        <p:tav tm="0">
                                          <p:val>
                                            <p:fltVal val="0"/>
                                          </p:val>
                                        </p:tav>
                                        <p:tav tm="100000">
                                          <p:val>
                                            <p:strVal val="#ppt_w"/>
                                          </p:val>
                                        </p:tav>
                                      </p:tavLst>
                                    </p:anim>
                                    <p:anim calcmode="lin" valueType="num">
                                      <p:cBhvr>
                                        <p:cTn id="47" dur="500" fill="hold"/>
                                        <p:tgtEl>
                                          <p:spTgt spid="6152"/>
                                        </p:tgtEl>
                                        <p:attrNameLst>
                                          <p:attrName>ppt_h</p:attrName>
                                        </p:attrNameLst>
                                      </p:cBhvr>
                                      <p:tavLst>
                                        <p:tav tm="0">
                                          <p:val>
                                            <p:fltVal val="0"/>
                                          </p:val>
                                        </p:tav>
                                        <p:tav tm="100000">
                                          <p:val>
                                            <p:strVal val="#ppt_h"/>
                                          </p:val>
                                        </p:tav>
                                      </p:tavLst>
                                    </p:anim>
                                    <p:animEffect transition="in" filter="fade">
                                      <p:cBhvr>
                                        <p:cTn id="48" dur="500"/>
                                        <p:tgtEl>
                                          <p:spTgt spid="61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C:\Users\fa\Desktop\thWSCF1BHZ.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448799"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274638"/>
            <a:ext cx="8229600" cy="792162"/>
          </a:xfrm>
        </p:spPr>
        <p:txBody>
          <a:bodyPr>
            <a:normAutofit/>
          </a:bodyPr>
          <a:lstStyle/>
          <a:p>
            <a:r>
              <a:rPr lang="fa-IR" sz="3200" dirty="0" smtClean="0">
                <a:cs typeface="B Titr" panose="00000700000000000000" pitchFamily="2" charset="-78"/>
              </a:rPr>
              <a:t>وضعیت جهانی درصد مصرف حشیش</a:t>
            </a:r>
            <a:endParaRPr lang="en-US" sz="3200" dirty="0">
              <a:cs typeface="B Titr" panose="00000700000000000000" pitchFamily="2" charset="-78"/>
            </a:endParaRPr>
          </a:p>
        </p:txBody>
      </p:sp>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1676400"/>
            <a:ext cx="9033304" cy="480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80021424"/>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nodeType="clickEffect">
                                  <p:stCondLst>
                                    <p:cond delay="0"/>
                                  </p:stCondLst>
                                  <p:childTnLst>
                                    <p:set>
                                      <p:cBhvr>
                                        <p:cTn id="24" dur="1" fill="hold">
                                          <p:stCondLst>
                                            <p:cond delay="0"/>
                                          </p:stCondLst>
                                        </p:cTn>
                                        <p:tgtEl>
                                          <p:spTgt spid="7169"/>
                                        </p:tgtEl>
                                        <p:attrNameLst>
                                          <p:attrName>style.visibility</p:attrName>
                                        </p:attrNameLst>
                                      </p:cBhvr>
                                      <p:to>
                                        <p:strVal val="visible"/>
                                      </p:to>
                                    </p:set>
                                    <p:animEffect transition="in" filter="wheel(1)">
                                      <p:cBhvr>
                                        <p:cTn id="25" dur="2000"/>
                                        <p:tgtEl>
                                          <p:spTgt spid="71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C:\Users\fa\Desktop\thWSCF1BHZ.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52400"/>
            <a:ext cx="9296400" cy="70104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457200"/>
            <a:ext cx="8229600" cy="914400"/>
          </a:xfrm>
        </p:spPr>
        <p:txBody>
          <a:bodyPr>
            <a:normAutofit fontScale="90000"/>
          </a:bodyPr>
          <a:lstStyle/>
          <a:p>
            <a:pPr rtl="1"/>
            <a:r>
              <a:rPr lang="fa-IR" b="1" dirty="0" smtClean="0">
                <a:cs typeface="B Titr" panose="00000700000000000000" pitchFamily="2" charset="-78"/>
              </a:rPr>
              <a:t>امریکا رتبه سوم درصد </a:t>
            </a:r>
            <a:r>
              <a:rPr lang="fa-IR" dirty="0">
                <a:cs typeface="B Titr" panose="00000700000000000000" pitchFamily="2" charset="-78"/>
              </a:rPr>
              <a:t>مصرف </a:t>
            </a:r>
            <a:r>
              <a:rPr lang="fa-IR" b="1" dirty="0" smtClean="0">
                <a:cs typeface="B Titr" panose="00000700000000000000" pitchFamily="2" charset="-78"/>
              </a:rPr>
              <a:t>کوکائین </a:t>
            </a:r>
            <a:br>
              <a:rPr lang="fa-IR" b="1" dirty="0" smtClean="0">
                <a:cs typeface="B Titr" panose="00000700000000000000" pitchFamily="2" charset="-78"/>
              </a:rPr>
            </a:br>
            <a:r>
              <a:rPr lang="en-US" b="1" dirty="0"/>
              <a:t>COCAIN</a:t>
            </a:r>
            <a:r>
              <a:rPr lang="en-US" dirty="0">
                <a:cs typeface="B Titr" panose="00000700000000000000" pitchFamily="2" charset="-78"/>
              </a:rPr>
              <a:t/>
            </a:r>
            <a:br>
              <a:rPr lang="en-US" dirty="0">
                <a:cs typeface="B Titr" panose="00000700000000000000" pitchFamily="2" charset="-78"/>
              </a:rPr>
            </a:br>
            <a:endParaRPr lang="en-US" dirty="0">
              <a:cs typeface="B Titr" panose="00000700000000000000" pitchFamily="2" charset="-78"/>
            </a:endParaRPr>
          </a:p>
        </p:txBody>
      </p:sp>
      <p:sp>
        <p:nvSpPr>
          <p:cNvPr id="3" name="Content Placeholder 2"/>
          <p:cNvSpPr>
            <a:spLocks noGrp="1"/>
          </p:cNvSpPr>
          <p:nvPr>
            <p:ph idx="1"/>
          </p:nvPr>
        </p:nvSpPr>
        <p:spPr>
          <a:xfrm>
            <a:off x="4648200" y="1219200"/>
            <a:ext cx="4038600" cy="5334000"/>
          </a:xfrm>
        </p:spPr>
        <p:txBody>
          <a:bodyPr>
            <a:normAutofit/>
          </a:bodyPr>
          <a:lstStyle/>
          <a:p>
            <a:pPr marL="0" indent="0" algn="justLow" rtl="1">
              <a:buNone/>
            </a:pPr>
            <a:r>
              <a:rPr lang="fa-IR" sz="2400" dirty="0">
                <a:cs typeface="B Nazanin" panose="00000400000000000000" pitchFamily="2" charset="-78"/>
              </a:rPr>
              <a:t>استنشاق آن از راه بینی سبب آسیب به پره مــیانی بینی شده و در آن ایجاد حفره می‌کند. کوکائین آنقدر خطرناک است که با اولین مصرف می‌تواند سبب سکته قلبی شود. مشـکـلات تـنـفسی، آسیـب بـــه ریه، تشنج و مرگ ناگهانی</a:t>
            </a:r>
            <a:r>
              <a:rPr lang="fa-IR" sz="2400" dirty="0" smtClean="0">
                <a:cs typeface="B Nazanin" panose="00000400000000000000" pitchFamily="2" charset="-78"/>
              </a:rPr>
              <a:t>.</a:t>
            </a:r>
            <a:endParaRPr lang="fa-IR" sz="2400" dirty="0">
              <a:cs typeface="B Nazanin" panose="00000400000000000000" pitchFamily="2" charset="-78"/>
            </a:endParaRPr>
          </a:p>
          <a:p>
            <a:pPr marL="0" indent="0" algn="justLow" rtl="1">
              <a:buNone/>
            </a:pPr>
            <a:r>
              <a:rPr lang="fa-IR" sz="2400" dirty="0">
                <a:cs typeface="B Nazanin" panose="00000400000000000000" pitchFamily="2" charset="-78"/>
              </a:rPr>
              <a:t>در دراز مـدت نـیـز سـبـب پارانوئید، توهم، خشونت و کاهش وزن می‌گردد. به مغز و قلب نیز آسیب جدی می‌رساند.</a:t>
            </a:r>
            <a:endParaRPr lang="en-US" sz="2400" dirty="0">
              <a:cs typeface="B Nazanin" panose="00000400000000000000" pitchFamily="2" charset="-78"/>
            </a:endParaRP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643" y="1548493"/>
            <a:ext cx="3347357" cy="50047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2800" y="1548493"/>
            <a:ext cx="1143000" cy="50047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7" name="Picture 5" descr="Image result for â«Ú©ÙÚ©Ø§Ø¦ÛÙâ¬â"/>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76800" y="4699000"/>
            <a:ext cx="3543300" cy="1854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3155380"/>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8194"/>
                                        </p:tgtEl>
                                        <p:attrNameLst>
                                          <p:attrName>style.visibility</p:attrName>
                                        </p:attrNameLst>
                                      </p:cBhvr>
                                      <p:to>
                                        <p:strVal val="visible"/>
                                      </p:to>
                                    </p:set>
                                    <p:animEffect transition="in" filter="fade">
                                      <p:cBhvr>
                                        <p:cTn id="25" dur="1000"/>
                                        <p:tgtEl>
                                          <p:spTgt spid="8194"/>
                                        </p:tgtEl>
                                      </p:cBhvr>
                                    </p:animEffect>
                                    <p:anim calcmode="lin" valueType="num">
                                      <p:cBhvr>
                                        <p:cTn id="26" dur="1000" fill="hold"/>
                                        <p:tgtEl>
                                          <p:spTgt spid="8194"/>
                                        </p:tgtEl>
                                        <p:attrNameLst>
                                          <p:attrName>ppt_x</p:attrName>
                                        </p:attrNameLst>
                                      </p:cBhvr>
                                      <p:tavLst>
                                        <p:tav tm="0">
                                          <p:val>
                                            <p:strVal val="#ppt_x"/>
                                          </p:val>
                                        </p:tav>
                                        <p:tav tm="100000">
                                          <p:val>
                                            <p:strVal val="#ppt_x"/>
                                          </p:val>
                                        </p:tav>
                                      </p:tavLst>
                                    </p:anim>
                                    <p:anim calcmode="lin" valueType="num">
                                      <p:cBhvr>
                                        <p:cTn id="27" dur="1000" fill="hold"/>
                                        <p:tgtEl>
                                          <p:spTgt spid="8194"/>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8195"/>
                                        </p:tgtEl>
                                        <p:attrNameLst>
                                          <p:attrName>style.visibility</p:attrName>
                                        </p:attrNameLst>
                                      </p:cBhvr>
                                      <p:to>
                                        <p:strVal val="visible"/>
                                      </p:to>
                                    </p:set>
                                    <p:animEffect transition="in" filter="fade">
                                      <p:cBhvr>
                                        <p:cTn id="32" dur="1000"/>
                                        <p:tgtEl>
                                          <p:spTgt spid="8195"/>
                                        </p:tgtEl>
                                      </p:cBhvr>
                                    </p:animEffect>
                                    <p:anim calcmode="lin" valueType="num">
                                      <p:cBhvr>
                                        <p:cTn id="33" dur="1000" fill="hold"/>
                                        <p:tgtEl>
                                          <p:spTgt spid="8195"/>
                                        </p:tgtEl>
                                        <p:attrNameLst>
                                          <p:attrName>ppt_x</p:attrName>
                                        </p:attrNameLst>
                                      </p:cBhvr>
                                      <p:tavLst>
                                        <p:tav tm="0">
                                          <p:val>
                                            <p:strVal val="#ppt_x"/>
                                          </p:val>
                                        </p:tav>
                                        <p:tav tm="100000">
                                          <p:val>
                                            <p:strVal val="#ppt_x"/>
                                          </p:val>
                                        </p:tav>
                                      </p:tavLst>
                                    </p:anim>
                                    <p:anim calcmode="lin" valueType="num">
                                      <p:cBhvr>
                                        <p:cTn id="34" dur="1000" fill="hold"/>
                                        <p:tgtEl>
                                          <p:spTgt spid="8195"/>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3">
                                            <p:txEl>
                                              <p:pRg st="0" end="0"/>
                                            </p:txEl>
                                          </p:spTgt>
                                        </p:tgtEl>
                                        <p:attrNameLst>
                                          <p:attrName>style.visibility</p:attrName>
                                        </p:attrNameLst>
                                      </p:cBhvr>
                                      <p:to>
                                        <p:strVal val="visible"/>
                                      </p:to>
                                    </p:set>
                                    <p:anim calcmode="lin" valueType="num">
                                      <p:cBhvr>
                                        <p:cTn id="39"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40"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41" dur="500"/>
                                        <p:tgtEl>
                                          <p:spTgt spid="3">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grpId="0" nodeType="clickEffect">
                                  <p:stCondLst>
                                    <p:cond delay="0"/>
                                  </p:stCondLst>
                                  <p:childTnLst>
                                    <p:set>
                                      <p:cBhvr>
                                        <p:cTn id="45" dur="1" fill="hold">
                                          <p:stCondLst>
                                            <p:cond delay="0"/>
                                          </p:stCondLst>
                                        </p:cTn>
                                        <p:tgtEl>
                                          <p:spTgt spid="3">
                                            <p:txEl>
                                              <p:pRg st="1" end="1"/>
                                            </p:txEl>
                                          </p:spTgt>
                                        </p:tgtEl>
                                        <p:attrNameLst>
                                          <p:attrName>style.visibility</p:attrName>
                                        </p:attrNameLst>
                                      </p:cBhvr>
                                      <p:to>
                                        <p:strVal val="visible"/>
                                      </p:to>
                                    </p:set>
                                    <p:anim calcmode="lin" valueType="num">
                                      <p:cBhvr>
                                        <p:cTn id="46"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47"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48" dur="500"/>
                                        <p:tgtEl>
                                          <p:spTgt spid="3">
                                            <p:txEl>
                                              <p:pRg st="1" end="1"/>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nodeType="clickEffect">
                                  <p:stCondLst>
                                    <p:cond delay="0"/>
                                  </p:stCondLst>
                                  <p:childTnLst>
                                    <p:set>
                                      <p:cBhvr>
                                        <p:cTn id="52" dur="1" fill="hold">
                                          <p:stCondLst>
                                            <p:cond delay="0"/>
                                          </p:stCondLst>
                                        </p:cTn>
                                        <p:tgtEl>
                                          <p:spTgt spid="8197"/>
                                        </p:tgtEl>
                                        <p:attrNameLst>
                                          <p:attrName>style.visibility</p:attrName>
                                        </p:attrNameLst>
                                      </p:cBhvr>
                                      <p:to>
                                        <p:strVal val="visible"/>
                                      </p:to>
                                    </p:set>
                                    <p:anim calcmode="lin" valueType="num">
                                      <p:cBhvr>
                                        <p:cTn id="53" dur="500" fill="hold"/>
                                        <p:tgtEl>
                                          <p:spTgt spid="8197"/>
                                        </p:tgtEl>
                                        <p:attrNameLst>
                                          <p:attrName>ppt_w</p:attrName>
                                        </p:attrNameLst>
                                      </p:cBhvr>
                                      <p:tavLst>
                                        <p:tav tm="0">
                                          <p:val>
                                            <p:fltVal val="0"/>
                                          </p:val>
                                        </p:tav>
                                        <p:tav tm="100000">
                                          <p:val>
                                            <p:strVal val="#ppt_w"/>
                                          </p:val>
                                        </p:tav>
                                      </p:tavLst>
                                    </p:anim>
                                    <p:anim calcmode="lin" valueType="num">
                                      <p:cBhvr>
                                        <p:cTn id="54" dur="500" fill="hold"/>
                                        <p:tgtEl>
                                          <p:spTgt spid="8197"/>
                                        </p:tgtEl>
                                        <p:attrNameLst>
                                          <p:attrName>ppt_h</p:attrName>
                                        </p:attrNameLst>
                                      </p:cBhvr>
                                      <p:tavLst>
                                        <p:tav tm="0">
                                          <p:val>
                                            <p:fltVal val="0"/>
                                          </p:val>
                                        </p:tav>
                                        <p:tav tm="100000">
                                          <p:val>
                                            <p:strVal val="#ppt_h"/>
                                          </p:val>
                                        </p:tav>
                                      </p:tavLst>
                                    </p:anim>
                                    <p:animEffect transition="in" filter="fade">
                                      <p:cBhvr>
                                        <p:cTn id="55" dur="500"/>
                                        <p:tgtEl>
                                          <p:spTgt spid="81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descr="C:\Users\fa\Desktop\thWSCF1BHZ.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0"/>
            <a:ext cx="9753599" cy="70104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274638"/>
            <a:ext cx="8229600" cy="792162"/>
          </a:xfrm>
        </p:spPr>
        <p:txBody>
          <a:bodyPr>
            <a:normAutofit/>
          </a:bodyPr>
          <a:lstStyle/>
          <a:p>
            <a:r>
              <a:rPr lang="fa-IR" sz="3200" dirty="0" smtClean="0">
                <a:cs typeface="B Titr" panose="00000700000000000000" pitchFamily="2" charset="-78"/>
              </a:rPr>
              <a:t>وضعیت جهانی درصد </a:t>
            </a:r>
            <a:r>
              <a:rPr lang="fa-IR" sz="3200" dirty="0">
                <a:cs typeface="B Titr" panose="00000700000000000000" pitchFamily="2" charset="-78"/>
              </a:rPr>
              <a:t>مصرف </a:t>
            </a:r>
            <a:r>
              <a:rPr lang="fa-IR" sz="3200" dirty="0" smtClean="0">
                <a:cs typeface="B Titr" panose="00000700000000000000" pitchFamily="2" charset="-78"/>
              </a:rPr>
              <a:t>کوکائین</a:t>
            </a:r>
            <a:endParaRPr lang="en-US" sz="3200" dirty="0">
              <a:cs typeface="B Titr" panose="00000700000000000000" pitchFamily="2" charset="-78"/>
            </a:endParaRPr>
          </a:p>
        </p:txBody>
      </p:sp>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52600"/>
            <a:ext cx="9219390" cy="480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21465021"/>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nodeType="clickEffect">
                                  <p:stCondLst>
                                    <p:cond delay="0"/>
                                  </p:stCondLst>
                                  <p:childTnLst>
                                    <p:set>
                                      <p:cBhvr>
                                        <p:cTn id="24" dur="1" fill="hold">
                                          <p:stCondLst>
                                            <p:cond delay="0"/>
                                          </p:stCondLst>
                                        </p:cTn>
                                        <p:tgtEl>
                                          <p:spTgt spid="9217"/>
                                        </p:tgtEl>
                                        <p:attrNameLst>
                                          <p:attrName>style.visibility</p:attrName>
                                        </p:attrNameLst>
                                      </p:cBhvr>
                                      <p:to>
                                        <p:strVal val="visible"/>
                                      </p:to>
                                    </p:set>
                                    <p:animEffect transition="in" filter="wheel(1)">
                                      <p:cBhvr>
                                        <p:cTn id="25" dur="2000"/>
                                        <p:tgtEl>
                                          <p:spTgt spid="92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descr="C:\Users\fa\Desktop\thWSCF1BHZ.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457200"/>
            <a:ext cx="8229600" cy="914400"/>
          </a:xfrm>
        </p:spPr>
        <p:txBody>
          <a:bodyPr>
            <a:normAutofit fontScale="90000"/>
          </a:bodyPr>
          <a:lstStyle/>
          <a:p>
            <a:pPr rtl="1"/>
            <a:r>
              <a:rPr lang="fa-IR" b="1" dirty="0" smtClean="0">
                <a:cs typeface="B Titr" panose="00000700000000000000" pitchFamily="2" charset="-78"/>
              </a:rPr>
              <a:t>امریکا رتبه نهم درصد </a:t>
            </a:r>
            <a:r>
              <a:rPr lang="fa-IR" dirty="0">
                <a:cs typeface="B Titr" panose="00000700000000000000" pitchFamily="2" charset="-78"/>
              </a:rPr>
              <a:t>مصرف </a:t>
            </a:r>
            <a:r>
              <a:rPr lang="fa-IR" b="1" dirty="0" smtClean="0">
                <a:cs typeface="B Titr" panose="00000700000000000000" pitchFamily="2" charset="-78"/>
              </a:rPr>
              <a:t>اکستازی </a:t>
            </a:r>
            <a:r>
              <a:rPr lang="en-US" b="1" dirty="0">
                <a:cs typeface="B Titr" panose="00000700000000000000" pitchFamily="2" charset="-78"/>
              </a:rPr>
              <a:t>ECSTASY</a:t>
            </a:r>
            <a:r>
              <a:rPr lang="en-US" dirty="0">
                <a:cs typeface="B Titr" panose="00000700000000000000" pitchFamily="2" charset="-78"/>
              </a:rPr>
              <a:t/>
            </a:r>
            <a:br>
              <a:rPr lang="en-US" dirty="0">
                <a:cs typeface="B Titr" panose="00000700000000000000" pitchFamily="2" charset="-78"/>
              </a:rPr>
            </a:br>
            <a:endParaRPr lang="en-US" dirty="0">
              <a:cs typeface="B Titr" panose="00000700000000000000" pitchFamily="2" charset="-78"/>
            </a:endParaRPr>
          </a:p>
        </p:txBody>
      </p:sp>
      <p:sp>
        <p:nvSpPr>
          <p:cNvPr id="3" name="Content Placeholder 2"/>
          <p:cNvSpPr>
            <a:spLocks noGrp="1"/>
          </p:cNvSpPr>
          <p:nvPr>
            <p:ph idx="1"/>
          </p:nvPr>
        </p:nvSpPr>
        <p:spPr>
          <a:xfrm>
            <a:off x="5098473" y="1143000"/>
            <a:ext cx="4038600" cy="5334000"/>
          </a:xfrm>
        </p:spPr>
        <p:txBody>
          <a:bodyPr>
            <a:normAutofit/>
          </a:bodyPr>
          <a:lstStyle/>
          <a:p>
            <a:pPr marL="0" indent="0" algn="justLow" rtl="1">
              <a:buNone/>
            </a:pPr>
            <a:r>
              <a:rPr lang="fa-IR" sz="2400" dirty="0">
                <a:cs typeface="B Nazanin" panose="00000400000000000000" pitchFamily="2" charset="-78"/>
              </a:rPr>
              <a:t>گرمازدگی، افزایش شدید گرمای بدن که بسیار خطرناک اســت، فرد برای رفع تشنگی مـمـکن اسـت آب فـراوان بـنـوشد کـه ایـن خـود سبب رقیق شدن بیـش از حـد خــون و از مــیان رفتن تعادل سدیم خون شـده و سـبـب تـورم اعـضـاء بـدن هـمـچـون مـغز و در نهایت مرگ فرد می‌شـود، پـس از یـکـی دو روز بـعـد فـرد احـسـاس افسـردگـی و خـستگی می‌کند، سبب آسیب به کبد، کلیه و مغز می‌شود، توهم گویی، استفراغ، تشنج</a:t>
            </a:r>
            <a:r>
              <a:rPr lang="fa-IR" sz="2400" dirty="0" smtClean="0">
                <a:cs typeface="B Nazanin" panose="00000400000000000000" pitchFamily="2" charset="-78"/>
              </a:rPr>
              <a:t>.</a:t>
            </a:r>
            <a:endParaRPr lang="en-US" sz="2400" dirty="0">
              <a:cs typeface="B Nazanin" panose="00000400000000000000" pitchFamily="2" charset="-78"/>
            </a:endParaRPr>
          </a:p>
        </p:txBody>
      </p:sp>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571" y="1956359"/>
            <a:ext cx="3054821" cy="38596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8" name="Picture 4" descr="Related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4800" y="5257800"/>
            <a:ext cx="2362200" cy="1371600"/>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99509" y="1937308"/>
            <a:ext cx="804863" cy="38962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93155380"/>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1265"/>
                                        </p:tgtEl>
                                        <p:attrNameLst>
                                          <p:attrName>style.visibility</p:attrName>
                                        </p:attrNameLst>
                                      </p:cBhvr>
                                      <p:to>
                                        <p:strVal val="visible"/>
                                      </p:to>
                                    </p:set>
                                    <p:animEffect transition="in" filter="fade">
                                      <p:cBhvr>
                                        <p:cTn id="25" dur="1000"/>
                                        <p:tgtEl>
                                          <p:spTgt spid="11265"/>
                                        </p:tgtEl>
                                      </p:cBhvr>
                                    </p:animEffect>
                                    <p:anim calcmode="lin" valueType="num">
                                      <p:cBhvr>
                                        <p:cTn id="26" dur="1000" fill="hold"/>
                                        <p:tgtEl>
                                          <p:spTgt spid="11265"/>
                                        </p:tgtEl>
                                        <p:attrNameLst>
                                          <p:attrName>ppt_x</p:attrName>
                                        </p:attrNameLst>
                                      </p:cBhvr>
                                      <p:tavLst>
                                        <p:tav tm="0">
                                          <p:val>
                                            <p:strVal val="#ppt_x"/>
                                          </p:val>
                                        </p:tav>
                                        <p:tav tm="100000">
                                          <p:val>
                                            <p:strVal val="#ppt_x"/>
                                          </p:val>
                                        </p:tav>
                                      </p:tavLst>
                                    </p:anim>
                                    <p:anim calcmode="lin" valueType="num">
                                      <p:cBhvr>
                                        <p:cTn id="27" dur="1000" fill="hold"/>
                                        <p:tgtEl>
                                          <p:spTgt spid="1126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11266"/>
                                        </p:tgtEl>
                                        <p:attrNameLst>
                                          <p:attrName>style.visibility</p:attrName>
                                        </p:attrNameLst>
                                      </p:cBhvr>
                                      <p:to>
                                        <p:strVal val="visible"/>
                                      </p:to>
                                    </p:set>
                                    <p:animEffect transition="in" filter="fade">
                                      <p:cBhvr>
                                        <p:cTn id="32" dur="1000"/>
                                        <p:tgtEl>
                                          <p:spTgt spid="11266"/>
                                        </p:tgtEl>
                                      </p:cBhvr>
                                    </p:animEffect>
                                    <p:anim calcmode="lin" valueType="num">
                                      <p:cBhvr>
                                        <p:cTn id="33" dur="1000" fill="hold"/>
                                        <p:tgtEl>
                                          <p:spTgt spid="11266"/>
                                        </p:tgtEl>
                                        <p:attrNameLst>
                                          <p:attrName>ppt_x</p:attrName>
                                        </p:attrNameLst>
                                      </p:cBhvr>
                                      <p:tavLst>
                                        <p:tav tm="0">
                                          <p:val>
                                            <p:strVal val="#ppt_x"/>
                                          </p:val>
                                        </p:tav>
                                        <p:tav tm="100000">
                                          <p:val>
                                            <p:strVal val="#ppt_x"/>
                                          </p:val>
                                        </p:tav>
                                      </p:tavLst>
                                    </p:anim>
                                    <p:anim calcmode="lin" valueType="num">
                                      <p:cBhvr>
                                        <p:cTn id="34" dur="1000" fill="hold"/>
                                        <p:tgtEl>
                                          <p:spTgt spid="11266"/>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3">
                                            <p:txEl>
                                              <p:pRg st="0" end="0"/>
                                            </p:txEl>
                                          </p:spTgt>
                                        </p:tgtEl>
                                        <p:attrNameLst>
                                          <p:attrName>style.visibility</p:attrName>
                                        </p:attrNameLst>
                                      </p:cBhvr>
                                      <p:to>
                                        <p:strVal val="visible"/>
                                      </p:to>
                                    </p:set>
                                    <p:anim calcmode="lin" valueType="num">
                                      <p:cBhvr>
                                        <p:cTn id="39"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40"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41" dur="500"/>
                                        <p:tgtEl>
                                          <p:spTgt spid="3">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nodeType="clickEffect">
                                  <p:stCondLst>
                                    <p:cond delay="0"/>
                                  </p:stCondLst>
                                  <p:childTnLst>
                                    <p:set>
                                      <p:cBhvr>
                                        <p:cTn id="45" dur="1" fill="hold">
                                          <p:stCondLst>
                                            <p:cond delay="0"/>
                                          </p:stCondLst>
                                        </p:cTn>
                                        <p:tgtEl>
                                          <p:spTgt spid="11268"/>
                                        </p:tgtEl>
                                        <p:attrNameLst>
                                          <p:attrName>style.visibility</p:attrName>
                                        </p:attrNameLst>
                                      </p:cBhvr>
                                      <p:to>
                                        <p:strVal val="visible"/>
                                      </p:to>
                                    </p:set>
                                    <p:anim calcmode="lin" valueType="num">
                                      <p:cBhvr>
                                        <p:cTn id="46" dur="500" fill="hold"/>
                                        <p:tgtEl>
                                          <p:spTgt spid="11268"/>
                                        </p:tgtEl>
                                        <p:attrNameLst>
                                          <p:attrName>ppt_w</p:attrName>
                                        </p:attrNameLst>
                                      </p:cBhvr>
                                      <p:tavLst>
                                        <p:tav tm="0">
                                          <p:val>
                                            <p:fltVal val="0"/>
                                          </p:val>
                                        </p:tav>
                                        <p:tav tm="100000">
                                          <p:val>
                                            <p:strVal val="#ppt_w"/>
                                          </p:val>
                                        </p:tav>
                                      </p:tavLst>
                                    </p:anim>
                                    <p:anim calcmode="lin" valueType="num">
                                      <p:cBhvr>
                                        <p:cTn id="47" dur="500" fill="hold"/>
                                        <p:tgtEl>
                                          <p:spTgt spid="11268"/>
                                        </p:tgtEl>
                                        <p:attrNameLst>
                                          <p:attrName>ppt_h</p:attrName>
                                        </p:attrNameLst>
                                      </p:cBhvr>
                                      <p:tavLst>
                                        <p:tav tm="0">
                                          <p:val>
                                            <p:fltVal val="0"/>
                                          </p:val>
                                        </p:tav>
                                        <p:tav tm="100000">
                                          <p:val>
                                            <p:strVal val="#ppt_h"/>
                                          </p:val>
                                        </p:tav>
                                      </p:tavLst>
                                    </p:anim>
                                    <p:animEffect transition="in" filter="fade">
                                      <p:cBhvr>
                                        <p:cTn id="48" dur="500"/>
                                        <p:tgtEl>
                                          <p:spTgt spid="112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descr="C:\Users\fa\Desktop\thWSCF1BHZ.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0"/>
            <a:ext cx="9753599" cy="71628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274638"/>
            <a:ext cx="8229600" cy="792162"/>
          </a:xfrm>
        </p:spPr>
        <p:txBody>
          <a:bodyPr>
            <a:normAutofit/>
          </a:bodyPr>
          <a:lstStyle/>
          <a:p>
            <a:r>
              <a:rPr lang="fa-IR" sz="3200" dirty="0" smtClean="0">
                <a:cs typeface="B Titr" panose="00000700000000000000" pitchFamily="2" charset="-78"/>
              </a:rPr>
              <a:t>وضعیت جهانی درصد </a:t>
            </a:r>
            <a:r>
              <a:rPr lang="fa-IR" sz="3200" dirty="0">
                <a:cs typeface="B Titr" panose="00000700000000000000" pitchFamily="2" charset="-78"/>
              </a:rPr>
              <a:t>مصرف </a:t>
            </a:r>
            <a:r>
              <a:rPr lang="fa-IR" sz="3200" dirty="0" smtClean="0">
                <a:cs typeface="B Titr" panose="00000700000000000000" pitchFamily="2" charset="-78"/>
              </a:rPr>
              <a:t>اکستازی</a:t>
            </a:r>
            <a:endParaRPr lang="en-US" sz="3200" dirty="0">
              <a:cs typeface="B Titr" panose="00000700000000000000" pitchFamily="2" charset="-78"/>
            </a:endParaRPr>
          </a:p>
        </p:txBody>
      </p:sp>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17072"/>
            <a:ext cx="9144000" cy="38717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21465021"/>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nodeType="clickEffect">
                                  <p:stCondLst>
                                    <p:cond delay="0"/>
                                  </p:stCondLst>
                                  <p:childTnLst>
                                    <p:set>
                                      <p:cBhvr>
                                        <p:cTn id="24" dur="1" fill="hold">
                                          <p:stCondLst>
                                            <p:cond delay="0"/>
                                          </p:stCondLst>
                                        </p:cTn>
                                        <p:tgtEl>
                                          <p:spTgt spid="10241"/>
                                        </p:tgtEl>
                                        <p:attrNameLst>
                                          <p:attrName>style.visibility</p:attrName>
                                        </p:attrNameLst>
                                      </p:cBhvr>
                                      <p:to>
                                        <p:strVal val="visible"/>
                                      </p:to>
                                    </p:set>
                                    <p:animEffect transition="in" filter="wheel(1)">
                                      <p:cBhvr>
                                        <p:cTn id="25" dur="2000"/>
                                        <p:tgtEl>
                                          <p:spTgt spid="102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descr="C:\Users\fa\Desktop\thWSCF1BHZ.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0"/>
            <a:ext cx="9753599" cy="70866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457200"/>
            <a:ext cx="8229600" cy="914400"/>
          </a:xfrm>
        </p:spPr>
        <p:txBody>
          <a:bodyPr>
            <a:normAutofit fontScale="90000"/>
          </a:bodyPr>
          <a:lstStyle/>
          <a:p>
            <a:pPr rtl="1"/>
            <a:r>
              <a:rPr lang="fa-IR" b="1" dirty="0" smtClean="0">
                <a:cs typeface="B Titr" panose="00000700000000000000" pitchFamily="2" charset="-78"/>
              </a:rPr>
              <a:t>امریکا رتبه دهم درصد </a:t>
            </a:r>
            <a:r>
              <a:rPr lang="fa-IR" dirty="0">
                <a:cs typeface="B Titr" panose="00000700000000000000" pitchFamily="2" charset="-78"/>
              </a:rPr>
              <a:t>مصرف </a:t>
            </a:r>
            <a:r>
              <a:rPr lang="fa-IR" b="1" dirty="0" smtClean="0">
                <a:cs typeface="B Titr" panose="00000700000000000000" pitchFamily="2" charset="-78"/>
              </a:rPr>
              <a:t>تریاک </a:t>
            </a:r>
            <a:br>
              <a:rPr lang="fa-IR" b="1" dirty="0" smtClean="0">
                <a:cs typeface="B Titr" panose="00000700000000000000" pitchFamily="2" charset="-78"/>
              </a:rPr>
            </a:br>
            <a:r>
              <a:rPr lang="en-US" b="1" dirty="0"/>
              <a:t>OPIUM</a:t>
            </a:r>
            <a:r>
              <a:rPr lang="en-US" dirty="0">
                <a:cs typeface="B Titr" panose="00000700000000000000" pitchFamily="2" charset="-78"/>
              </a:rPr>
              <a:t/>
            </a:r>
            <a:br>
              <a:rPr lang="en-US" dirty="0">
                <a:cs typeface="B Titr" panose="00000700000000000000" pitchFamily="2" charset="-78"/>
              </a:rPr>
            </a:br>
            <a:endParaRPr lang="en-US" dirty="0">
              <a:cs typeface="B Titr" panose="00000700000000000000" pitchFamily="2" charset="-78"/>
            </a:endParaRPr>
          </a:p>
        </p:txBody>
      </p:sp>
      <p:sp>
        <p:nvSpPr>
          <p:cNvPr id="3" name="Content Placeholder 2"/>
          <p:cNvSpPr>
            <a:spLocks noGrp="1"/>
          </p:cNvSpPr>
          <p:nvPr>
            <p:ph idx="1"/>
          </p:nvPr>
        </p:nvSpPr>
        <p:spPr>
          <a:xfrm>
            <a:off x="4648200" y="1219200"/>
            <a:ext cx="4038600" cy="5334000"/>
          </a:xfrm>
        </p:spPr>
        <p:txBody>
          <a:bodyPr>
            <a:normAutofit/>
          </a:bodyPr>
          <a:lstStyle/>
          <a:p>
            <a:pPr marL="0" indent="0" algn="justLow" rtl="1">
              <a:buNone/>
            </a:pPr>
            <a:r>
              <a:rPr lang="fa-IR" sz="2400" dirty="0">
                <a:cs typeface="B Nazanin" panose="00000400000000000000" pitchFamily="2" charset="-78"/>
              </a:rPr>
              <a:t>ابتدا نوعی خوشحالی زودگذر به شخص دست می‌دهد. پس از آن مرحله منفی آغاز می‌شود که فرد را به مصرف مجدد تریاک وا می‌دارد. حرکات ارادی معتاد پس از مرحله اول کند می‌شود و شخص نسبت به امور بی‌تفاوت می‌شود. مصرف تریاک می‌تواند باعث مسمومیت حاد و مزمن شود.</a:t>
            </a:r>
            <a:endParaRPr lang="en-US" sz="2400" dirty="0">
              <a:cs typeface="B Nazanin" panose="00000400000000000000" pitchFamily="2" charset="-78"/>
            </a:endParaRPr>
          </a:p>
        </p:txBody>
      </p:sp>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499" y="1524000"/>
            <a:ext cx="3161489" cy="51815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38055" y="1523999"/>
            <a:ext cx="952500" cy="518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6" name="Picture 4" descr="Related ima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43400" y="4249198"/>
            <a:ext cx="4648199" cy="24564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3155380"/>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3313"/>
                                        </p:tgtEl>
                                        <p:attrNameLst>
                                          <p:attrName>style.visibility</p:attrName>
                                        </p:attrNameLst>
                                      </p:cBhvr>
                                      <p:to>
                                        <p:strVal val="visible"/>
                                      </p:to>
                                    </p:set>
                                    <p:animEffect transition="in" filter="fade">
                                      <p:cBhvr>
                                        <p:cTn id="25" dur="1000"/>
                                        <p:tgtEl>
                                          <p:spTgt spid="13313"/>
                                        </p:tgtEl>
                                      </p:cBhvr>
                                    </p:animEffect>
                                    <p:anim calcmode="lin" valueType="num">
                                      <p:cBhvr>
                                        <p:cTn id="26" dur="1000" fill="hold"/>
                                        <p:tgtEl>
                                          <p:spTgt spid="13313"/>
                                        </p:tgtEl>
                                        <p:attrNameLst>
                                          <p:attrName>ppt_x</p:attrName>
                                        </p:attrNameLst>
                                      </p:cBhvr>
                                      <p:tavLst>
                                        <p:tav tm="0">
                                          <p:val>
                                            <p:strVal val="#ppt_x"/>
                                          </p:val>
                                        </p:tav>
                                        <p:tav tm="100000">
                                          <p:val>
                                            <p:strVal val="#ppt_x"/>
                                          </p:val>
                                        </p:tav>
                                      </p:tavLst>
                                    </p:anim>
                                    <p:anim calcmode="lin" valueType="num">
                                      <p:cBhvr>
                                        <p:cTn id="27" dur="1000" fill="hold"/>
                                        <p:tgtEl>
                                          <p:spTgt spid="13313"/>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13314"/>
                                        </p:tgtEl>
                                        <p:attrNameLst>
                                          <p:attrName>style.visibility</p:attrName>
                                        </p:attrNameLst>
                                      </p:cBhvr>
                                      <p:to>
                                        <p:strVal val="visible"/>
                                      </p:to>
                                    </p:set>
                                    <p:animEffect transition="in" filter="fade">
                                      <p:cBhvr>
                                        <p:cTn id="32" dur="1000"/>
                                        <p:tgtEl>
                                          <p:spTgt spid="13314"/>
                                        </p:tgtEl>
                                      </p:cBhvr>
                                    </p:animEffect>
                                    <p:anim calcmode="lin" valueType="num">
                                      <p:cBhvr>
                                        <p:cTn id="33" dur="1000" fill="hold"/>
                                        <p:tgtEl>
                                          <p:spTgt spid="13314"/>
                                        </p:tgtEl>
                                        <p:attrNameLst>
                                          <p:attrName>ppt_x</p:attrName>
                                        </p:attrNameLst>
                                      </p:cBhvr>
                                      <p:tavLst>
                                        <p:tav tm="0">
                                          <p:val>
                                            <p:strVal val="#ppt_x"/>
                                          </p:val>
                                        </p:tav>
                                        <p:tav tm="100000">
                                          <p:val>
                                            <p:strVal val="#ppt_x"/>
                                          </p:val>
                                        </p:tav>
                                      </p:tavLst>
                                    </p:anim>
                                    <p:anim calcmode="lin" valueType="num">
                                      <p:cBhvr>
                                        <p:cTn id="34" dur="1000" fill="hold"/>
                                        <p:tgtEl>
                                          <p:spTgt spid="13314"/>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3">
                                            <p:txEl>
                                              <p:pRg st="0" end="0"/>
                                            </p:txEl>
                                          </p:spTgt>
                                        </p:tgtEl>
                                        <p:attrNameLst>
                                          <p:attrName>style.visibility</p:attrName>
                                        </p:attrNameLst>
                                      </p:cBhvr>
                                      <p:to>
                                        <p:strVal val="visible"/>
                                      </p:to>
                                    </p:set>
                                    <p:anim calcmode="lin" valueType="num">
                                      <p:cBhvr>
                                        <p:cTn id="39"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40"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41" dur="500"/>
                                        <p:tgtEl>
                                          <p:spTgt spid="3">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nodeType="clickEffect">
                                  <p:stCondLst>
                                    <p:cond delay="0"/>
                                  </p:stCondLst>
                                  <p:childTnLst>
                                    <p:set>
                                      <p:cBhvr>
                                        <p:cTn id="45" dur="1" fill="hold">
                                          <p:stCondLst>
                                            <p:cond delay="0"/>
                                          </p:stCondLst>
                                        </p:cTn>
                                        <p:tgtEl>
                                          <p:spTgt spid="13316"/>
                                        </p:tgtEl>
                                        <p:attrNameLst>
                                          <p:attrName>style.visibility</p:attrName>
                                        </p:attrNameLst>
                                      </p:cBhvr>
                                      <p:to>
                                        <p:strVal val="visible"/>
                                      </p:to>
                                    </p:set>
                                    <p:anim calcmode="lin" valueType="num">
                                      <p:cBhvr>
                                        <p:cTn id="46" dur="500" fill="hold"/>
                                        <p:tgtEl>
                                          <p:spTgt spid="13316"/>
                                        </p:tgtEl>
                                        <p:attrNameLst>
                                          <p:attrName>ppt_w</p:attrName>
                                        </p:attrNameLst>
                                      </p:cBhvr>
                                      <p:tavLst>
                                        <p:tav tm="0">
                                          <p:val>
                                            <p:fltVal val="0"/>
                                          </p:val>
                                        </p:tav>
                                        <p:tav tm="100000">
                                          <p:val>
                                            <p:strVal val="#ppt_w"/>
                                          </p:val>
                                        </p:tav>
                                      </p:tavLst>
                                    </p:anim>
                                    <p:anim calcmode="lin" valueType="num">
                                      <p:cBhvr>
                                        <p:cTn id="47" dur="500" fill="hold"/>
                                        <p:tgtEl>
                                          <p:spTgt spid="13316"/>
                                        </p:tgtEl>
                                        <p:attrNameLst>
                                          <p:attrName>ppt_h</p:attrName>
                                        </p:attrNameLst>
                                      </p:cBhvr>
                                      <p:tavLst>
                                        <p:tav tm="0">
                                          <p:val>
                                            <p:fltVal val="0"/>
                                          </p:val>
                                        </p:tav>
                                        <p:tav tm="100000">
                                          <p:val>
                                            <p:strVal val="#ppt_h"/>
                                          </p:val>
                                        </p:tav>
                                      </p:tavLst>
                                    </p:anim>
                                    <p:animEffect transition="in" filter="fade">
                                      <p:cBhvr>
                                        <p:cTn id="48" dur="500"/>
                                        <p:tgtEl>
                                          <p:spTgt spid="133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descr="C:\Users\fa\Desktop\thWSCF1BHZ.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8600"/>
            <a:ext cx="9524999" cy="70866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274638"/>
            <a:ext cx="8229600" cy="792162"/>
          </a:xfrm>
        </p:spPr>
        <p:txBody>
          <a:bodyPr>
            <a:normAutofit/>
          </a:bodyPr>
          <a:lstStyle/>
          <a:p>
            <a:r>
              <a:rPr lang="fa-IR" sz="3200" dirty="0" smtClean="0">
                <a:cs typeface="B Titr" panose="00000700000000000000" pitchFamily="2" charset="-78"/>
              </a:rPr>
              <a:t>وضعیت جهانی درصد </a:t>
            </a:r>
            <a:r>
              <a:rPr lang="fa-IR" sz="3200" dirty="0">
                <a:cs typeface="B Titr" panose="00000700000000000000" pitchFamily="2" charset="-78"/>
              </a:rPr>
              <a:t>مصرف </a:t>
            </a:r>
            <a:r>
              <a:rPr lang="fa-IR" sz="3200" dirty="0" smtClean="0">
                <a:cs typeface="B Titr" panose="00000700000000000000" pitchFamily="2" charset="-78"/>
              </a:rPr>
              <a:t>تریاک</a:t>
            </a:r>
            <a:endParaRPr lang="en-US" sz="3200" dirty="0">
              <a:cs typeface="B Titr" panose="00000700000000000000" pitchFamily="2" charset="-78"/>
            </a:endParaRPr>
          </a:p>
        </p:txBody>
      </p:sp>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752600"/>
            <a:ext cx="8951661"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81295" y="5857566"/>
            <a:ext cx="1029009" cy="880444"/>
          </a:xfrm>
          <a:prstGeom prst="rect">
            <a:avLst/>
          </a:prstGeom>
        </p:spPr>
      </p:pic>
    </p:spTree>
    <p:extLst>
      <p:ext uri="{BB962C8B-B14F-4D97-AF65-F5344CB8AC3E}">
        <p14:creationId xmlns:p14="http://schemas.microsoft.com/office/powerpoint/2010/main" val="1421465021"/>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nodeType="clickEffect">
                                  <p:stCondLst>
                                    <p:cond delay="0"/>
                                  </p:stCondLst>
                                  <p:childTnLst>
                                    <p:set>
                                      <p:cBhvr>
                                        <p:cTn id="24" dur="1" fill="hold">
                                          <p:stCondLst>
                                            <p:cond delay="0"/>
                                          </p:stCondLst>
                                        </p:cTn>
                                        <p:tgtEl>
                                          <p:spTgt spid="12289"/>
                                        </p:tgtEl>
                                        <p:attrNameLst>
                                          <p:attrName>style.visibility</p:attrName>
                                        </p:attrNameLst>
                                      </p:cBhvr>
                                      <p:to>
                                        <p:strVal val="visible"/>
                                      </p:to>
                                    </p:set>
                                    <p:animEffect transition="in" filter="wheel(1)">
                                      <p:cBhvr>
                                        <p:cTn id="25" dur="2000"/>
                                        <p:tgtEl>
                                          <p:spTgt spid="122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C:\Users\fa\Desktop\thWSCF1BHZ.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3999" cy="71628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89053" y="152400"/>
            <a:ext cx="8229600" cy="868362"/>
          </a:xfrm>
        </p:spPr>
        <p:txBody>
          <a:bodyPr>
            <a:noAutofit/>
          </a:bodyPr>
          <a:lstStyle/>
          <a:p>
            <a:pPr rtl="1"/>
            <a:r>
              <a:rPr lang="fa-IR" sz="3200" dirty="0" smtClean="0">
                <a:cs typeface="B Titr" panose="00000700000000000000" pitchFamily="2" charset="-78"/>
              </a:rPr>
              <a:t>کشورهای با بیشترین آمار مرگ توسط اسلحه گرم</a:t>
            </a:r>
            <a:br>
              <a:rPr lang="fa-IR" sz="3200" dirty="0" smtClean="0">
                <a:cs typeface="B Titr" panose="00000700000000000000" pitchFamily="2" charset="-78"/>
              </a:rPr>
            </a:br>
            <a:r>
              <a:rPr lang="fa-IR" sz="3200" dirty="0" smtClean="0">
                <a:cs typeface="B Titr" panose="00000700000000000000" pitchFamily="2" charset="-78"/>
              </a:rPr>
              <a:t>(به تفکیک قتل،خودکشی،جرایم غیرعمد)</a:t>
            </a:r>
            <a:endParaRPr lang="en-US" sz="3200" dirty="0">
              <a:cs typeface="B Titr" panose="00000700000000000000" pitchFamily="2" charset="-78"/>
            </a:endParaRPr>
          </a:p>
        </p:txBody>
      </p:sp>
      <p:sp>
        <p:nvSpPr>
          <p:cNvPr id="3" name="Content Placeholder 2"/>
          <p:cNvSpPr>
            <a:spLocks noGrp="1"/>
          </p:cNvSpPr>
          <p:nvPr>
            <p:ph idx="1"/>
          </p:nvPr>
        </p:nvSpPr>
        <p:spPr/>
        <p:txBody>
          <a:bodyPr/>
          <a:lstStyle/>
          <a:p>
            <a:endParaRPr lang="en-US"/>
          </a:p>
        </p:txBody>
      </p:sp>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902" y="1304825"/>
            <a:ext cx="8750506" cy="55556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16210796"/>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13314"/>
                                        </p:tgtEl>
                                        <p:attrNameLst>
                                          <p:attrName>style.visibility</p:attrName>
                                        </p:attrNameLst>
                                      </p:cBhvr>
                                      <p:to>
                                        <p:strVal val="visible"/>
                                      </p:to>
                                    </p:set>
                                    <p:animEffect transition="in" filter="randombar(horizontal)">
                                      <p:cBhvr>
                                        <p:cTn id="25" dur="500"/>
                                        <p:tgtEl>
                                          <p:spTgt spid="133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88928"/>
            <a:ext cx="9144000" cy="5869072"/>
          </a:xfrm>
          <a:prstGeom prst="rect">
            <a:avLst/>
          </a:prstGeom>
        </p:spPr>
      </p:pic>
      <p:sp>
        <p:nvSpPr>
          <p:cNvPr id="2" name="Title 1"/>
          <p:cNvSpPr>
            <a:spLocks noGrp="1"/>
          </p:cNvSpPr>
          <p:nvPr>
            <p:ph type="title"/>
          </p:nvPr>
        </p:nvSpPr>
        <p:spPr>
          <a:xfrm>
            <a:off x="457200" y="228600"/>
            <a:ext cx="8229600" cy="914400"/>
          </a:xfrm>
        </p:spPr>
        <p:txBody>
          <a:bodyPr>
            <a:normAutofit/>
          </a:bodyPr>
          <a:lstStyle/>
          <a:p>
            <a:r>
              <a:rPr lang="fa-IR" sz="3200" dirty="0" smtClean="0">
                <a:solidFill>
                  <a:srgbClr val="002060"/>
                </a:solidFill>
                <a:cs typeface="B Titr" panose="00000700000000000000" pitchFamily="2" charset="-78"/>
              </a:rPr>
              <a:t>آمار وحشتناک خودکشی با اسلحه گرم در آمریکا</a:t>
            </a:r>
            <a:endParaRPr lang="en-US" sz="3200" dirty="0">
              <a:solidFill>
                <a:srgbClr val="002060"/>
              </a:solidFill>
              <a:cs typeface="B Titr" panose="00000700000000000000" pitchFamily="2" charset="-78"/>
            </a:endParaRPr>
          </a:p>
        </p:txBody>
      </p:sp>
      <p:sp>
        <p:nvSpPr>
          <p:cNvPr id="3" name="Content Placeholder 2"/>
          <p:cNvSpPr>
            <a:spLocks noGrp="1"/>
          </p:cNvSpPr>
          <p:nvPr>
            <p:ph idx="1"/>
          </p:nvPr>
        </p:nvSpPr>
        <p:spPr>
          <a:xfrm>
            <a:off x="381000" y="1828800"/>
            <a:ext cx="8229600" cy="3916363"/>
          </a:xfrm>
        </p:spPr>
        <p:style>
          <a:lnRef idx="1">
            <a:schemeClr val="accent3"/>
          </a:lnRef>
          <a:fillRef idx="2">
            <a:schemeClr val="accent3"/>
          </a:fillRef>
          <a:effectRef idx="1">
            <a:schemeClr val="accent3"/>
          </a:effectRef>
          <a:fontRef idx="minor">
            <a:schemeClr val="dk1"/>
          </a:fontRef>
        </p:style>
        <p:txBody>
          <a:bodyPr>
            <a:normAutofit fontScale="92500" lnSpcReduction="20000"/>
          </a:bodyPr>
          <a:lstStyle/>
          <a:p>
            <a:pPr algn="r" rtl="1"/>
            <a:r>
              <a:rPr lang="fa-IR" b="1" dirty="0" smtClean="0">
                <a:cs typeface="B Nazanin" panose="00000400000000000000" pitchFamily="2" charset="-78"/>
              </a:rPr>
              <a:t>طبق گزارش سازمان  </a:t>
            </a:r>
            <a:r>
              <a:rPr lang="en-US" b="1" dirty="0" err="1" smtClean="0">
                <a:cs typeface="B Nazanin" panose="00000400000000000000" pitchFamily="2" charset="-78"/>
                <a:hlinkClick r:id="rId3"/>
              </a:rPr>
              <a:t>sciencenews</a:t>
            </a:r>
            <a:endParaRPr lang="fa-IR" b="1" dirty="0" smtClean="0">
              <a:cs typeface="B Nazanin" panose="00000400000000000000" pitchFamily="2" charset="-78"/>
            </a:endParaRPr>
          </a:p>
          <a:p>
            <a:pPr algn="r" rtl="1"/>
            <a:r>
              <a:rPr lang="fa-IR" b="1" dirty="0" smtClean="0">
                <a:cs typeface="B Nazanin" panose="00000400000000000000" pitchFamily="2" charset="-78"/>
              </a:rPr>
              <a:t>  محققان </a:t>
            </a:r>
            <a:r>
              <a:rPr lang="fa-IR" b="1" dirty="0">
                <a:cs typeface="B Nazanin" panose="00000400000000000000" pitchFamily="2" charset="-78"/>
              </a:rPr>
              <a:t>بر این باورند که در ایالات متحده، مانند برخی دیگر از کشورهای ثروتمند مانند فرانسه و آلمان، خودکشی بیشترین میزان تلفات اسلحه را در سال 2016 به خود اختصاص داده است. </a:t>
            </a:r>
            <a:endParaRPr lang="fa-IR" b="1" dirty="0" smtClean="0">
              <a:cs typeface="B Nazanin" panose="00000400000000000000" pitchFamily="2" charset="-78"/>
            </a:endParaRPr>
          </a:p>
          <a:p>
            <a:pPr algn="r" rtl="1"/>
            <a:r>
              <a:rPr lang="fa-IR" b="1" dirty="0" smtClean="0">
                <a:cs typeface="B Nazanin" panose="00000400000000000000" pitchFamily="2" charset="-78"/>
              </a:rPr>
              <a:t>همچنین سی </a:t>
            </a:r>
            <a:r>
              <a:rPr lang="fa-IR" b="1" dirty="0">
                <a:cs typeface="B Nazanin" panose="00000400000000000000" pitchFamily="2" charset="-78"/>
              </a:rPr>
              <a:t>و پنج درصد از کل موارد </a:t>
            </a:r>
            <a:r>
              <a:rPr lang="fa-IR" b="1" dirty="0" smtClean="0">
                <a:cs typeface="B Nazanin" panose="00000400000000000000" pitchFamily="2" charset="-78"/>
              </a:rPr>
              <a:t>خودکشی با سلاح گرم </a:t>
            </a:r>
            <a:r>
              <a:rPr lang="fa-IR" b="1" dirty="0">
                <a:cs typeface="B Nazanin" panose="00000400000000000000" pitchFamily="2" charset="-78"/>
              </a:rPr>
              <a:t>در سال 2008 در </a:t>
            </a:r>
            <a:r>
              <a:rPr lang="fa-IR" b="1" dirty="0" smtClean="0">
                <a:cs typeface="B Nazanin" panose="00000400000000000000" pitchFamily="2" charset="-78"/>
              </a:rPr>
              <a:t>ایالات متحده </a:t>
            </a:r>
            <a:r>
              <a:rPr lang="fa-IR" b="1" dirty="0">
                <a:cs typeface="B Nazanin" panose="00000400000000000000" pitchFamily="2" charset="-78"/>
              </a:rPr>
              <a:t>آمریکا بوده است</a:t>
            </a:r>
            <a:r>
              <a:rPr lang="fa-IR" b="1" dirty="0" smtClean="0">
                <a:cs typeface="B Nazanin" panose="00000400000000000000" pitchFamily="2" charset="-78"/>
              </a:rPr>
              <a:t>.</a:t>
            </a:r>
            <a:endParaRPr lang="en-US" b="1" dirty="0" smtClean="0">
              <a:cs typeface="B Nazanin" panose="00000400000000000000" pitchFamily="2" charset="-78"/>
            </a:endParaRPr>
          </a:p>
          <a:p>
            <a:pPr algn="r" rtl="1"/>
            <a:endParaRPr lang="en-US" b="1" dirty="0" smtClean="0">
              <a:cs typeface="B Nazanin" panose="00000400000000000000" pitchFamily="2" charset="-78"/>
            </a:endParaRPr>
          </a:p>
          <a:p>
            <a:pPr marL="0" indent="0" algn="l">
              <a:buNone/>
            </a:pPr>
            <a:r>
              <a:rPr lang="en-US" sz="2400" b="1" dirty="0" smtClean="0">
                <a:cs typeface="B Nazanin" panose="00000400000000000000" pitchFamily="2" charset="-78"/>
                <a:hlinkClick r:id="rId4"/>
              </a:rPr>
              <a:t>https://plink.ir/CnoyO</a:t>
            </a:r>
            <a:endParaRPr lang="fa-IR" sz="2400" b="1" dirty="0" smtClean="0">
              <a:cs typeface="B Nazanin" panose="00000400000000000000" pitchFamily="2" charset="-78"/>
            </a:endParaRPr>
          </a:p>
          <a:p>
            <a:pPr marL="0" indent="0" algn="l">
              <a:buNone/>
            </a:pPr>
            <a:endParaRPr lang="en-US" sz="2400" b="1" dirty="0" smtClean="0">
              <a:cs typeface="B Nazanin" panose="00000400000000000000" pitchFamily="2" charset="-78"/>
            </a:endParaRPr>
          </a:p>
        </p:txBody>
      </p:sp>
      <p:pic>
        <p:nvPicPr>
          <p:cNvPr id="14338" name="Picture 2" descr="https://plink.ir/CnoyO/q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91400" y="5029200"/>
            <a:ext cx="1647825" cy="16478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1158433"/>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grpId="0" nodeType="clickEffect">
                                  <p:stCondLst>
                                    <p:cond delay="0"/>
                                  </p:stCondLst>
                                  <p:childTnLst>
                                    <p:set>
                                      <p:cBhvr>
                                        <p:cTn id="24" dur="1" fill="hold">
                                          <p:stCondLst>
                                            <p:cond delay="0"/>
                                          </p:stCondLst>
                                        </p:cTn>
                                        <p:tgtEl>
                                          <p:spTgt spid="3">
                                            <p:bg/>
                                          </p:spTgt>
                                        </p:tgtEl>
                                        <p:attrNameLst>
                                          <p:attrName>style.visibility</p:attrName>
                                        </p:attrNameLst>
                                      </p:cBhvr>
                                      <p:to>
                                        <p:strVal val="visible"/>
                                      </p:to>
                                    </p:set>
                                    <p:anim calcmode="lin" valueType="num">
                                      <p:cBhvr>
                                        <p:cTn id="25" dur="1000" fill="hold"/>
                                        <p:tgtEl>
                                          <p:spTgt spid="3">
                                            <p:bg/>
                                          </p:spTgt>
                                        </p:tgtEl>
                                        <p:attrNameLst>
                                          <p:attrName>ppt_w</p:attrName>
                                        </p:attrNameLst>
                                      </p:cBhvr>
                                      <p:tavLst>
                                        <p:tav tm="0">
                                          <p:val>
                                            <p:fltVal val="0"/>
                                          </p:val>
                                        </p:tav>
                                        <p:tav tm="100000">
                                          <p:val>
                                            <p:strVal val="#ppt_w"/>
                                          </p:val>
                                        </p:tav>
                                      </p:tavLst>
                                    </p:anim>
                                    <p:anim calcmode="lin" valueType="num">
                                      <p:cBhvr>
                                        <p:cTn id="26" dur="1000" fill="hold"/>
                                        <p:tgtEl>
                                          <p:spTgt spid="3">
                                            <p:bg/>
                                          </p:spTgt>
                                        </p:tgtEl>
                                        <p:attrNameLst>
                                          <p:attrName>ppt_h</p:attrName>
                                        </p:attrNameLst>
                                      </p:cBhvr>
                                      <p:tavLst>
                                        <p:tav tm="0">
                                          <p:val>
                                            <p:fltVal val="0"/>
                                          </p:val>
                                        </p:tav>
                                        <p:tav tm="100000">
                                          <p:val>
                                            <p:strVal val="#ppt_h"/>
                                          </p:val>
                                        </p:tav>
                                      </p:tavLst>
                                    </p:anim>
                                    <p:anim calcmode="lin" valueType="num">
                                      <p:cBhvr>
                                        <p:cTn id="27" dur="1000" fill="hold"/>
                                        <p:tgtEl>
                                          <p:spTgt spid="3">
                                            <p:bg/>
                                          </p:spTgt>
                                        </p:tgtEl>
                                        <p:attrNameLst>
                                          <p:attrName>style.rotation</p:attrName>
                                        </p:attrNameLst>
                                      </p:cBhvr>
                                      <p:tavLst>
                                        <p:tav tm="0">
                                          <p:val>
                                            <p:fltVal val="90"/>
                                          </p:val>
                                        </p:tav>
                                        <p:tav tm="100000">
                                          <p:val>
                                            <p:fltVal val="0"/>
                                          </p:val>
                                        </p:tav>
                                      </p:tavLst>
                                    </p:anim>
                                    <p:animEffect transition="in" filter="fade">
                                      <p:cBhvr>
                                        <p:cTn id="28" dur="1000"/>
                                        <p:tgtEl>
                                          <p:spTgt spid="3">
                                            <p:bg/>
                                          </p:spTgt>
                                        </p:tgtEl>
                                      </p:cBhvr>
                                    </p:animEffect>
                                  </p:childTnLst>
                                </p:cTn>
                              </p:par>
                            </p:childTnLst>
                          </p:cTn>
                        </p:par>
                      </p:childTnLst>
                    </p:cTn>
                  </p:par>
                  <p:par>
                    <p:cTn id="29" fill="hold">
                      <p:stCondLst>
                        <p:cond delay="indefinite"/>
                      </p:stCondLst>
                      <p:childTnLst>
                        <p:par>
                          <p:cTn id="30" fill="hold">
                            <p:stCondLst>
                              <p:cond delay="0"/>
                            </p:stCondLst>
                            <p:childTnLst>
                              <p:par>
                                <p:cTn id="31" presetID="31" presetClass="entr" presetSubtype="0" fill="hold" grpId="0" nodeType="clickEffect">
                                  <p:stCondLst>
                                    <p:cond delay="0"/>
                                  </p:stCondLst>
                                  <p:childTnLst>
                                    <p:set>
                                      <p:cBhvr>
                                        <p:cTn id="32" dur="1" fill="hold">
                                          <p:stCondLst>
                                            <p:cond delay="0"/>
                                          </p:stCondLst>
                                        </p:cTn>
                                        <p:tgtEl>
                                          <p:spTgt spid="3">
                                            <p:txEl>
                                              <p:pRg st="0" end="0"/>
                                            </p:txEl>
                                          </p:spTgt>
                                        </p:tgtEl>
                                        <p:attrNameLst>
                                          <p:attrName>style.visibility</p:attrName>
                                        </p:attrNameLst>
                                      </p:cBhvr>
                                      <p:to>
                                        <p:strVal val="visible"/>
                                      </p:to>
                                    </p:set>
                                    <p:anim calcmode="lin" valueType="num">
                                      <p:cBhvr>
                                        <p:cTn id="33"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34"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35"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36" dur="1000"/>
                                        <p:tgtEl>
                                          <p:spTgt spid="3">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31" presetClass="entr" presetSubtype="0" fill="hold" grpId="0" nodeType="clickEffect">
                                  <p:stCondLst>
                                    <p:cond delay="0"/>
                                  </p:stCondLst>
                                  <p:childTnLst>
                                    <p:set>
                                      <p:cBhvr>
                                        <p:cTn id="40" dur="1" fill="hold">
                                          <p:stCondLst>
                                            <p:cond delay="0"/>
                                          </p:stCondLst>
                                        </p:cTn>
                                        <p:tgtEl>
                                          <p:spTgt spid="3">
                                            <p:txEl>
                                              <p:pRg st="1" end="1"/>
                                            </p:txEl>
                                          </p:spTgt>
                                        </p:tgtEl>
                                        <p:attrNameLst>
                                          <p:attrName>style.visibility</p:attrName>
                                        </p:attrNameLst>
                                      </p:cBhvr>
                                      <p:to>
                                        <p:strVal val="visible"/>
                                      </p:to>
                                    </p:set>
                                    <p:anim calcmode="lin" valueType="num">
                                      <p:cBhvr>
                                        <p:cTn id="41"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42"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43"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44" dur="1000"/>
                                        <p:tgtEl>
                                          <p:spTgt spid="3">
                                            <p:txEl>
                                              <p:pRg st="1" end="1"/>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31" presetClass="entr" presetSubtype="0" fill="hold" grpId="0" nodeType="clickEffect">
                                  <p:stCondLst>
                                    <p:cond delay="0"/>
                                  </p:stCondLst>
                                  <p:childTnLst>
                                    <p:set>
                                      <p:cBhvr>
                                        <p:cTn id="48" dur="1" fill="hold">
                                          <p:stCondLst>
                                            <p:cond delay="0"/>
                                          </p:stCondLst>
                                        </p:cTn>
                                        <p:tgtEl>
                                          <p:spTgt spid="3">
                                            <p:txEl>
                                              <p:pRg st="2" end="2"/>
                                            </p:txEl>
                                          </p:spTgt>
                                        </p:tgtEl>
                                        <p:attrNameLst>
                                          <p:attrName>style.visibility</p:attrName>
                                        </p:attrNameLst>
                                      </p:cBhvr>
                                      <p:to>
                                        <p:strVal val="visible"/>
                                      </p:to>
                                    </p:set>
                                    <p:anim calcmode="lin" valueType="num">
                                      <p:cBhvr>
                                        <p:cTn id="49"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50"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51"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52" dur="1000"/>
                                        <p:tgtEl>
                                          <p:spTgt spid="3">
                                            <p:txEl>
                                              <p:pRg st="2" end="2"/>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31" presetClass="entr" presetSubtype="0" fill="hold" grpId="0" nodeType="clickEffect">
                                  <p:stCondLst>
                                    <p:cond delay="0"/>
                                  </p:stCondLst>
                                  <p:childTnLst>
                                    <p:set>
                                      <p:cBhvr>
                                        <p:cTn id="56" dur="1" fill="hold">
                                          <p:stCondLst>
                                            <p:cond delay="0"/>
                                          </p:stCondLst>
                                        </p:cTn>
                                        <p:tgtEl>
                                          <p:spTgt spid="3">
                                            <p:txEl>
                                              <p:pRg st="4" end="4"/>
                                            </p:txEl>
                                          </p:spTgt>
                                        </p:tgtEl>
                                        <p:attrNameLst>
                                          <p:attrName>style.visibility</p:attrName>
                                        </p:attrNameLst>
                                      </p:cBhvr>
                                      <p:to>
                                        <p:strVal val="visible"/>
                                      </p:to>
                                    </p:set>
                                    <p:anim calcmode="lin" valueType="num">
                                      <p:cBhvr>
                                        <p:cTn id="57" dur="1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58" dur="1000" fill="hold"/>
                                        <p:tgtEl>
                                          <p:spTgt spid="3">
                                            <p:txEl>
                                              <p:pRg st="4" end="4"/>
                                            </p:txEl>
                                          </p:spTgt>
                                        </p:tgtEl>
                                        <p:attrNameLst>
                                          <p:attrName>ppt_h</p:attrName>
                                        </p:attrNameLst>
                                      </p:cBhvr>
                                      <p:tavLst>
                                        <p:tav tm="0">
                                          <p:val>
                                            <p:fltVal val="0"/>
                                          </p:val>
                                        </p:tav>
                                        <p:tav tm="100000">
                                          <p:val>
                                            <p:strVal val="#ppt_h"/>
                                          </p:val>
                                        </p:tav>
                                      </p:tavLst>
                                    </p:anim>
                                    <p:anim calcmode="lin" valueType="num">
                                      <p:cBhvr>
                                        <p:cTn id="59" dur="1000" fill="hold"/>
                                        <p:tgtEl>
                                          <p:spTgt spid="3">
                                            <p:txEl>
                                              <p:pRg st="4" end="4"/>
                                            </p:txEl>
                                          </p:spTgt>
                                        </p:tgtEl>
                                        <p:attrNameLst>
                                          <p:attrName>style.rotation</p:attrName>
                                        </p:attrNameLst>
                                      </p:cBhvr>
                                      <p:tavLst>
                                        <p:tav tm="0">
                                          <p:val>
                                            <p:fltVal val="90"/>
                                          </p:val>
                                        </p:tav>
                                        <p:tav tm="100000">
                                          <p:val>
                                            <p:fltVal val="0"/>
                                          </p:val>
                                        </p:tav>
                                      </p:tavLst>
                                    </p:anim>
                                    <p:animEffect transition="in" filter="fade">
                                      <p:cBhvr>
                                        <p:cTn id="60" dur="1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108207</TotalTime>
  <Words>2304</Words>
  <Application>Microsoft Office PowerPoint</Application>
  <PresentationFormat>On-screen Show (4:3)</PresentationFormat>
  <Paragraphs>255</Paragraphs>
  <Slides>77</Slides>
  <Notes>1</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77</vt:i4>
      </vt:variant>
    </vt:vector>
  </HeadingPairs>
  <TitlesOfParts>
    <vt:vector size="92" baseType="lpstr">
      <vt:lpstr>Arial</vt:lpstr>
      <vt:lpstr>Arial Black</vt:lpstr>
      <vt:lpstr>B Badr</vt:lpstr>
      <vt:lpstr>B Esfehan</vt:lpstr>
      <vt:lpstr>B Homa</vt:lpstr>
      <vt:lpstr>B Jalal</vt:lpstr>
      <vt:lpstr>B Koodak</vt:lpstr>
      <vt:lpstr>B Nazanin</vt:lpstr>
      <vt:lpstr>B Nikoo</vt:lpstr>
      <vt:lpstr>B Titr</vt:lpstr>
      <vt:lpstr>Calibri</vt:lpstr>
      <vt:lpstr>Courier New</vt:lpstr>
      <vt:lpstr>Times New Roman</vt:lpstr>
      <vt:lpstr>Wingdings</vt:lpstr>
      <vt:lpstr>Office Theme</vt:lpstr>
      <vt:lpstr>بسم الله الرحمن الرحیم</vt:lpstr>
      <vt:lpstr>PowerPoint Presentation</vt:lpstr>
      <vt:lpstr>امام خامنه ای: (14 خرداد98 حرم امام خمینی)</vt:lpstr>
      <vt:lpstr>  روایت افول موریانه وار امریکا حوزه  اجتماعی  براساس آمارهای بین المللی</vt:lpstr>
      <vt:lpstr>فهرست موضوعات حوزه اجتماعی</vt:lpstr>
      <vt:lpstr>خشونت</vt:lpstr>
      <vt:lpstr>آمریکا و برزیل در صدر مرگ توسط اسلحه گرم</vt:lpstr>
      <vt:lpstr>کشورهای با بیشترین آمار مرگ توسط اسلحه گرم (به تفکیک قتل،خودکشی،جرایم غیرعمد)</vt:lpstr>
      <vt:lpstr>آمار وحشتناک خودکشی با اسلحه گرم در آمریکا</vt:lpstr>
      <vt:lpstr>وضعیت جهانی نرخ قتل توسط اسلحه گرم منبع:سایت جهانی healthdata  https://plink.ir/94qz7 </vt:lpstr>
      <vt:lpstr>بیشترین قتل با سلاح گرم به نسبت جمعیت آمریکا دوازدهمین کشور</vt:lpstr>
      <vt:lpstr>6 کشوری که نیمی از قتل با سلاح گرم در دنیا مربوط به آن هاست</vt:lpstr>
      <vt:lpstr> میزان قتل توسط اسلحه گرم در کشورهای توسعه یافته آمریکا با اختلاف در صدر!</vt:lpstr>
      <vt:lpstr>PowerPoint Presentation</vt:lpstr>
      <vt:lpstr>عوامل اصلی خشونت های مرگبار در آمریکا</vt:lpstr>
      <vt:lpstr>عوامل اصلی خشونت های مرگبار در آمریکا</vt:lpstr>
      <vt:lpstr>مالکیت 42 درصد از کل سلاح‌های غیرنظامی دنیا در اختیار شهروندان آمریکایی است</vt:lpstr>
      <vt:lpstr>آمریکا کشوری با بیشترین سلاح گرم (بیش از جمعیت!)</vt:lpstr>
      <vt:lpstr>تیتر خبر واشنگتن پست</vt:lpstr>
      <vt:lpstr>PowerPoint Presentation</vt:lpstr>
      <vt:lpstr>PowerPoint Presentation</vt:lpstr>
      <vt:lpstr>PowerPoint Presentation</vt:lpstr>
      <vt:lpstr>بررسی خطرناک ترین شهرهای جهان رتبه بندی سال2017  و بروزرسانی در سال2019 منبع: سایت worldatlas</vt:lpstr>
      <vt:lpstr>این رتبه بندی به ازای تعداد قتل در هر 100 هزارنفر می باشد</vt:lpstr>
      <vt:lpstr>براساس سایت worldatlas  4 شهر آمریکا جزء خطرناک ترین شهرهای  جهان هستند</vt:lpstr>
      <vt:lpstr>آمار زندانیان</vt:lpstr>
      <vt:lpstr>        طبق گزارش موسسه تحقیقات سیاست جنایی در    سال2017  Institute for Criminal Policy Research (icpr)  آمریکا رتبه اول بیشترین زندانی به نسبت جمعیت را در جهان دارد</vt:lpstr>
      <vt:lpstr>ده کشور با  بیشترین زندانی به نسبت جمعیت سال 2017 در هر 100 هزار نفر </vt:lpstr>
      <vt:lpstr>وضعیت جهانی زندانی به نسبت جمعیت</vt:lpstr>
      <vt:lpstr>روند تعداد زندانیان آمریکا در سال های گذشته طبق گزارش موسسه تحقیقات سیاست جنایی</vt:lpstr>
      <vt:lpstr>آمریکا و رژیم صهیونیستی در صدر بیشترین زندانی به نسبت جمعیت در میان کشورهای oecd   منبع : استاتیستا https://plink.ir/o0ZIs  </vt:lpstr>
      <vt:lpstr>معرفی سازمان همکاری اقتصادی و توسعهOECD</vt:lpstr>
      <vt:lpstr>زندان های ناامن!</vt:lpstr>
      <vt:lpstr>وضعیت زنان در آمریکا</vt:lpstr>
      <vt:lpstr>خطرناک ترین کشورها برای زنان</vt:lpstr>
      <vt:lpstr>معرفی شرکت تامسون رویترز رسانه کانادایی، سابقه بریتانیایی</vt:lpstr>
      <vt:lpstr>                              طبق گزارش تامسون رویترز2018</vt:lpstr>
      <vt:lpstr> آمریکا رتبه اول تجاوز به زنان  </vt:lpstr>
      <vt:lpstr>PowerPoint Presentation</vt:lpstr>
      <vt:lpstr>RAINN</vt:lpstr>
      <vt:lpstr>طبق گفته سازمان ضد خشونت های جنسی RAINN :</vt:lpstr>
      <vt:lpstr>PowerPoint Presentation</vt:lpstr>
      <vt:lpstr>PowerPoint Presentation</vt:lpstr>
      <vt:lpstr>آسیب های  ناشی از حادثه</vt:lpstr>
      <vt:lpstr>تفکیک نژادی مجرمان خشونت های جنسی </vt:lpstr>
      <vt:lpstr>کودکان در امریکا</vt:lpstr>
      <vt:lpstr>گزارش سازمان ضدخشونت های جنسی RAINN از وضعیت کودکان:</vt:lpstr>
      <vt:lpstr>PowerPoint Presentation</vt:lpstr>
      <vt:lpstr>اغلب قربانیان کودک سوءاستفاده جنسی ، مجرم را می شناسند</vt:lpstr>
      <vt:lpstr>PowerPoint Presentation</vt:lpstr>
      <vt:lpstr>ثبات خانواده</vt:lpstr>
      <vt:lpstr>افزایش نرخ جهانی طلاق منبع:سایت جهانی وکلا</vt:lpstr>
      <vt:lpstr>امریکا رتبه پنجم بیشترین درصد طلاق در جهان  منبع:سایت جهانی وکلا - سال 2017</vt:lpstr>
      <vt:lpstr>10 کشور با پایین ترین درصد طلاق  منبع:سایت جهانی وکلا - سال 2017</vt:lpstr>
      <vt:lpstr>امریکا رتبه هفتم سریعترین طلاق در جهان منبع:سایت جهانی وکلا - سال 2017</vt:lpstr>
      <vt:lpstr>وضعیت جهانی طلاق براساس درصد طلاق امریکا جزء کشورهای با بالاترین درصد طلاق</vt:lpstr>
      <vt:lpstr>PowerPoint Presentation</vt:lpstr>
      <vt:lpstr>افزایش چشمگیر پدران تنها در امریکا!</vt:lpstr>
      <vt:lpstr>پیشی گرفتن زندگی با والدین بر زندگی با همسر در بین جوانان 18 تا 34 سال(مرد) منبع:مرکز تحقیقات بیو</vt:lpstr>
      <vt:lpstr>افزایش زندگی با والدین؛کاهش شدید زندگی با همسر در بین جوانان 18 تا 34 سال(زن) منبع:مرکز تحقیقات بیو</vt:lpstr>
      <vt:lpstr>سرقت</vt:lpstr>
      <vt:lpstr>بیشترین سرقت به نسبت جمعیت منبع: اداره مبارزه با مواد مخدر و جرم سازمان ملل متحد2016</vt:lpstr>
      <vt:lpstr>PowerPoint Presentation</vt:lpstr>
      <vt:lpstr>PowerPoint Presentation</vt:lpstr>
      <vt:lpstr>امریکا رتبه پنجم مرگ براثر مصرف مواد مخدر منبع:WHO سال 2017  10 کشور با بیشترین نرخ مرگ براثر مصرف مواد مخدر تعداد در هر 100 هزارنفر</vt:lpstr>
      <vt:lpstr>وضعیت جهانی مرگ بر اثر استفاده از مواد مخدر</vt:lpstr>
      <vt:lpstr>PowerPoint Presentation</vt:lpstr>
      <vt:lpstr>امریکا رتبه اول درصد مصرف آمفتامین  AMPHETAMINES </vt:lpstr>
      <vt:lpstr>وضعیت جهانی درصد مصرف آمفتامین</vt:lpstr>
      <vt:lpstr>امریکا رتبه دوم درصد مصرف حشیش  CANNABIS </vt:lpstr>
      <vt:lpstr>وضعیت جهانی درصد مصرف حشیش</vt:lpstr>
      <vt:lpstr>امریکا رتبه سوم درصد مصرف کوکائین  COCAIN </vt:lpstr>
      <vt:lpstr>وضعیت جهانی درصد مصرف کوکائین</vt:lpstr>
      <vt:lpstr>امریکا رتبه نهم درصد مصرف اکستازی ECSTASY </vt:lpstr>
      <vt:lpstr>وضعیت جهانی درصد مصرف اکستازی</vt:lpstr>
      <vt:lpstr>امریکا رتبه دهم درصد مصرف تریاک  OPIUM </vt:lpstr>
      <vt:lpstr>وضعیت جهانی درصد مصرف تریاک</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بسمه تعالی</dc:title>
  <dc:creator>Reza</dc:creator>
  <cp:lastModifiedBy>Windows User</cp:lastModifiedBy>
  <cp:revision>952</cp:revision>
  <dcterms:created xsi:type="dcterms:W3CDTF">2006-08-16T00:00:00Z</dcterms:created>
  <dcterms:modified xsi:type="dcterms:W3CDTF">2020-01-25T04:34:22Z</dcterms:modified>
</cp:coreProperties>
</file>