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6"/>
  </p:notesMasterIdLst>
  <p:sldIdLst>
    <p:sldId id="293" r:id="rId2"/>
    <p:sldId id="260" r:id="rId3"/>
    <p:sldId id="258" r:id="rId4"/>
    <p:sldId id="259" r:id="rId5"/>
    <p:sldId id="262" r:id="rId6"/>
    <p:sldId id="263" r:id="rId7"/>
    <p:sldId id="264" r:id="rId8"/>
    <p:sldId id="266" r:id="rId9"/>
    <p:sldId id="267" r:id="rId10"/>
    <p:sldId id="268" r:id="rId11"/>
    <p:sldId id="269" r:id="rId12"/>
    <p:sldId id="270" r:id="rId13"/>
    <p:sldId id="271" r:id="rId14"/>
    <p:sldId id="290" r:id="rId15"/>
    <p:sldId id="273" r:id="rId16"/>
    <p:sldId id="274" r:id="rId17"/>
    <p:sldId id="275" r:id="rId18"/>
    <p:sldId id="286" r:id="rId19"/>
    <p:sldId id="276" r:id="rId20"/>
    <p:sldId id="287" r:id="rId21"/>
    <p:sldId id="277" r:id="rId22"/>
    <p:sldId id="291" r:id="rId23"/>
    <p:sldId id="278" r:id="rId24"/>
    <p:sldId id="292" r:id="rId25"/>
    <p:sldId id="279" r:id="rId26"/>
    <p:sldId id="280" r:id="rId27"/>
    <p:sldId id="281" r:id="rId28"/>
    <p:sldId id="282" r:id="rId29"/>
    <p:sldId id="283" r:id="rId30"/>
    <p:sldId id="284" r:id="rId31"/>
    <p:sldId id="288" r:id="rId32"/>
    <p:sldId id="289" r:id="rId33"/>
    <p:sldId id="285" r:id="rId34"/>
    <p:sldId id="26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89" autoAdjust="0"/>
  </p:normalViewPr>
  <p:slideViewPr>
    <p:cSldViewPr snapToGrid="0">
      <p:cViewPr>
        <p:scale>
          <a:sx n="60" d="100"/>
          <a:sy n="60" d="100"/>
        </p:scale>
        <p:origin x="-1080"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A6786-30CE-4EFE-B683-90ACFAF53788}" type="datetimeFigureOut">
              <a:rPr lang="en-US" smtClean="0"/>
              <a:t>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CB419-AD20-424E-9DE5-7685F3EAE525}" type="slidenum">
              <a:rPr lang="en-US" smtClean="0"/>
              <a:t>‹#›</a:t>
            </a:fld>
            <a:endParaRPr lang="en-US"/>
          </a:p>
        </p:txBody>
      </p:sp>
    </p:spTree>
    <p:extLst>
      <p:ext uri="{BB962C8B-B14F-4D97-AF65-F5344CB8AC3E}">
        <p14:creationId xmlns:p14="http://schemas.microsoft.com/office/powerpoint/2010/main" val="311535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CB419-AD20-424E-9DE5-7685F3EAE525}" type="slidenum">
              <a:rPr lang="en-US" smtClean="0"/>
              <a:t>9</a:t>
            </a:fld>
            <a:endParaRPr lang="en-US"/>
          </a:p>
        </p:txBody>
      </p:sp>
    </p:spTree>
    <p:extLst>
      <p:ext uri="{BB962C8B-B14F-4D97-AF65-F5344CB8AC3E}">
        <p14:creationId xmlns:p14="http://schemas.microsoft.com/office/powerpoint/2010/main" val="70710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CB419-AD20-424E-9DE5-7685F3EAE525}" type="slidenum">
              <a:rPr lang="en-US" smtClean="0"/>
              <a:t>10</a:t>
            </a:fld>
            <a:endParaRPr lang="en-US"/>
          </a:p>
        </p:txBody>
      </p:sp>
    </p:spTree>
    <p:extLst>
      <p:ext uri="{BB962C8B-B14F-4D97-AF65-F5344CB8AC3E}">
        <p14:creationId xmlns:p14="http://schemas.microsoft.com/office/powerpoint/2010/main" val="68714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CB419-AD20-424E-9DE5-7685F3EAE525}" type="slidenum">
              <a:rPr lang="en-US" smtClean="0"/>
              <a:t>16</a:t>
            </a:fld>
            <a:endParaRPr lang="en-US"/>
          </a:p>
        </p:txBody>
      </p:sp>
    </p:spTree>
    <p:extLst>
      <p:ext uri="{BB962C8B-B14F-4D97-AF65-F5344CB8AC3E}">
        <p14:creationId xmlns:p14="http://schemas.microsoft.com/office/powerpoint/2010/main" val="625509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6D563CF-8D3F-458F-A338-46F49F5A49BD}" type="datetimeFigureOut">
              <a:rPr lang="en-US" smtClean="0"/>
              <a:t>1/20/2020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130033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D563CF-8D3F-458F-A338-46F49F5A49BD}"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51931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D563CF-8D3F-458F-A338-46F49F5A49BD}"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148606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D563CF-8D3F-458F-A338-46F49F5A49BD}"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F7C7C-8FD6-41B8-ABF5-9CEEF92ECAA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3719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D563CF-8D3F-458F-A338-46F49F5A49BD}"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1178765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6D563CF-8D3F-458F-A338-46F49F5A49BD}" type="datetimeFigureOut">
              <a:rPr lang="en-US" smtClean="0"/>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3725537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6D563CF-8D3F-458F-A338-46F49F5A49BD}" type="datetimeFigureOut">
              <a:rPr lang="en-US" smtClean="0"/>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2375652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D563CF-8D3F-458F-A338-46F49F5A49BD}"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852043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D563CF-8D3F-458F-A338-46F49F5A49BD}"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63337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D563CF-8D3F-458F-A338-46F49F5A49BD}"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373777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D563CF-8D3F-458F-A338-46F49F5A49BD}"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223699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D563CF-8D3F-458F-A338-46F49F5A49BD}"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315367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D563CF-8D3F-458F-A338-46F49F5A49BD}" type="datetimeFigureOut">
              <a:rPr lang="en-US" smtClean="0"/>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282005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D563CF-8D3F-458F-A338-46F49F5A49BD}" type="datetimeFigureOut">
              <a:rPr lang="en-US" smtClean="0"/>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380273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563CF-8D3F-458F-A338-46F49F5A49BD}" type="datetimeFigureOut">
              <a:rPr lang="en-US" smtClean="0"/>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206185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D563CF-8D3F-458F-A338-46F49F5A49BD}"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418448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D563CF-8D3F-458F-A338-46F49F5A49BD}"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F7C7C-8FD6-41B8-ABF5-9CEEF92ECAAE}" type="slidenum">
              <a:rPr lang="en-US" smtClean="0"/>
              <a:t>‹#›</a:t>
            </a:fld>
            <a:endParaRPr lang="en-US"/>
          </a:p>
        </p:txBody>
      </p:sp>
    </p:spTree>
    <p:extLst>
      <p:ext uri="{BB962C8B-B14F-4D97-AF65-F5344CB8AC3E}">
        <p14:creationId xmlns:p14="http://schemas.microsoft.com/office/powerpoint/2010/main" val="114246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D563CF-8D3F-458F-A338-46F49F5A49BD}" type="datetimeFigureOut">
              <a:rPr lang="en-US" smtClean="0"/>
              <a:t>1/20/2020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AF7C7C-8FD6-41B8-ABF5-9CEEF92ECAAE}" type="slidenum">
              <a:rPr lang="en-US" smtClean="0"/>
              <a:t>‹#›</a:t>
            </a:fld>
            <a:endParaRPr lang="en-US"/>
          </a:p>
        </p:txBody>
      </p:sp>
    </p:spTree>
    <p:extLst>
      <p:ext uri="{BB962C8B-B14F-4D97-AF65-F5344CB8AC3E}">
        <p14:creationId xmlns:p14="http://schemas.microsoft.com/office/powerpoint/2010/main" val="261075932"/>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ranintl.com/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41412" y="709447"/>
            <a:ext cx="9905999" cy="5081753"/>
          </a:xfrm>
        </p:spPr>
        <p:txBody>
          <a:bodyPr/>
          <a:lstStyle/>
          <a:p>
            <a:pPr algn="r" rtl="1"/>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2" y="0"/>
            <a:ext cx="12243244"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7577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8" y="232228"/>
            <a:ext cx="7576457" cy="4397829"/>
          </a:xfrm>
          <a:scene3d>
            <a:camera prst="perspectiveContrastingRightFacing"/>
            <a:lightRig rig="threePt" dir="t"/>
          </a:scene3d>
        </p:spPr>
        <p:txBody>
          <a:bodyPr>
            <a:prstTxWarp prst="textArchUpPour">
              <a:avLst/>
            </a:prstTxWarp>
            <a:normAutofit/>
          </a:bodyPr>
          <a:lstStyle/>
          <a:p>
            <a:pPr algn="ctr" rtl="1"/>
            <a:r>
              <a:rPr lang="fa-IR" sz="4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cs typeface="B Nazanin" panose="00000400000000000000" pitchFamily="2" charset="-78"/>
              </a:rPr>
              <a:t>اهداف </a:t>
            </a:r>
            <a:r>
              <a:rPr lang="fa-IR" sz="4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cs typeface="B Nazanin" panose="00000400000000000000" pitchFamily="2" charset="-78"/>
              </a:rPr>
              <a:t>اعمالی </a:t>
            </a:r>
            <a:r>
              <a:rPr lang="fa-IR" sz="4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cs typeface="B Nazanin" panose="00000400000000000000" pitchFamily="2" charset="-78"/>
              </a:rPr>
              <a:t>ایران اینترنشنال</a:t>
            </a:r>
            <a:endParaRPr lang="en-US" sz="4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1083355" y="1973943"/>
            <a:ext cx="8583159" cy="4553666"/>
          </a:xfrm>
          <a:scene3d>
            <a:camera prst="perspectiveHeroicExtremeLeftFacing"/>
            <a:lightRig rig="threePt" dir="t"/>
          </a:scene3d>
        </p:spPr>
        <p:txBody>
          <a:bodyPr/>
          <a:lstStyle/>
          <a:p>
            <a:pPr marR="0" algn="just" rtl="1">
              <a:lnSpc>
                <a:spcPct val="115000"/>
              </a:lnSpc>
              <a:spcBef>
                <a:spcPts val="0"/>
              </a:spcBef>
              <a:spcAft>
                <a:spcPts val="1000"/>
              </a:spcAft>
              <a:buFont typeface="Wingdings" panose="05000000000000000000" pitchFamily="2" charset="2"/>
              <a:buChar char="ü"/>
            </a:pPr>
            <a:r>
              <a:rPr lang="fa-IR" dirty="0">
                <a:effectLst>
                  <a:glow rad="228600">
                    <a:schemeClr val="accent4">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اصل </a:t>
            </a:r>
            <a:r>
              <a:rPr lang="fa-IR" b="1" dirty="0">
                <a:effectLst>
                  <a:glow rad="228600">
                    <a:schemeClr val="accent4">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صداقت </a:t>
            </a:r>
            <a:endParaRPr lang="fa-IR" b="1" dirty="0" smtClean="0">
              <a:effectLst>
                <a:glow rad="228600">
                  <a:schemeClr val="accent4">
                    <a:satMod val="175000"/>
                    <a:alpha val="40000"/>
                  </a:schemeClr>
                </a:glow>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r>
              <a:rPr lang="fa-IR" b="1" dirty="0" smtClean="0">
                <a:effectLst>
                  <a:glow rad="228600">
                    <a:schemeClr val="accent4">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                      این اصل در </a:t>
            </a:r>
            <a:r>
              <a:rPr lang="fa-IR" b="1" dirty="0">
                <a:effectLst>
                  <a:glow rad="228600">
                    <a:schemeClr val="accent4">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تلویزیون ایران اینترنشنال از همان ابتدای شروع فعالیت زیر سؤال رفت</a:t>
            </a:r>
            <a:r>
              <a:rPr lang="fa-IR" b="1" dirty="0" smtClean="0">
                <a:effectLst>
                  <a:glow rad="228600">
                    <a:schemeClr val="accent4">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a:t>
            </a:r>
          </a:p>
          <a:p>
            <a:pPr marL="0" marR="0" algn="just" rtl="1">
              <a:lnSpc>
                <a:spcPct val="115000"/>
              </a:lnSpc>
              <a:spcBef>
                <a:spcPts val="0"/>
              </a:spcBef>
              <a:spcAft>
                <a:spcPts val="1000"/>
              </a:spcAft>
            </a:pPr>
            <a:r>
              <a:rPr lang="fa-IR" b="1" dirty="0" smtClean="0">
                <a:effectLst>
                  <a:glow rad="228600">
                    <a:schemeClr val="accent4">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 </a:t>
            </a:r>
            <a:r>
              <a:rPr lang="fa-IR" b="1" dirty="0">
                <a:effectLst>
                  <a:glow rad="228600">
                    <a:schemeClr val="accent4">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درحالی‌که بسیاری از خبرنگاران و رسانه­های خارجی از وجود منابع مالی کلان عربستان سعودی برای راه­اندازی این شبکه خبر می­دادند، مدیران و سردبیران شبکه اعلام می­کردند که ایران اینترنشنال به یک شرکت خصوصی بریتانیایی وابسته است و منابع مالی آن نیز توسط سرمایه­گذارانی غیر از </a:t>
            </a:r>
            <a:r>
              <a:rPr lang="fa-IR" b="1" dirty="0" smtClean="0">
                <a:effectLst>
                  <a:glow rad="228600">
                    <a:schemeClr val="accent4">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عربستان </a:t>
            </a:r>
            <a:r>
              <a:rPr lang="fa-IR" b="1" dirty="0">
                <a:effectLst>
                  <a:glow rad="228600">
                    <a:schemeClr val="accent4">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تأمین می­شود. </a:t>
            </a:r>
            <a:endParaRPr lang="en-US" sz="1800" b="1" dirty="0">
              <a:effectLst>
                <a:glow rad="228600">
                  <a:schemeClr val="accent4">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a:p>
            <a:endParaRPr lang="en-US" dirty="0">
              <a:effectLst>
                <a:glow rad="228600">
                  <a:schemeClr val="accent4">
                    <a:satMod val="175000"/>
                    <a:alpha val="40000"/>
                  </a:schemeClr>
                </a:glow>
              </a:effectLst>
            </a:endParaRPr>
          </a:p>
        </p:txBody>
      </p:sp>
    </p:spTree>
    <p:extLst>
      <p:ext uri="{BB962C8B-B14F-4D97-AF65-F5344CB8AC3E}">
        <p14:creationId xmlns:p14="http://schemas.microsoft.com/office/powerpoint/2010/main" val="26939078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TriangleInverted">
              <a:avLst/>
            </a:prstTxWarp>
            <a:normAutofit/>
          </a:bodyPr>
          <a:lstStyle/>
          <a:p>
            <a:pPr algn="ctr" rtl="1"/>
            <a:r>
              <a:rPr lang="fa-IR" sz="4000" cap="none"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B Titr" panose="00000700000000000000" pitchFamily="2" charset="-78"/>
              </a:rPr>
              <a:t>اهداف اعمالی ایران اینترنشنال</a:t>
            </a:r>
            <a:endParaRPr lang="en-US" sz="4000" cap="none"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B Titr" panose="00000700000000000000" pitchFamily="2" charset="-78"/>
            </a:endParaRPr>
          </a:p>
        </p:txBody>
      </p:sp>
      <p:sp>
        <p:nvSpPr>
          <p:cNvPr id="3" name="Content Placeholder 2"/>
          <p:cNvSpPr>
            <a:spLocks noGrp="1"/>
          </p:cNvSpPr>
          <p:nvPr>
            <p:ph idx="1"/>
          </p:nvPr>
        </p:nvSpPr>
        <p:spPr>
          <a:xfrm>
            <a:off x="1155927" y="1956182"/>
            <a:ext cx="9905999" cy="4705875"/>
          </a:xfrm>
        </p:spPr>
        <p:txBody>
          <a:bodyPr>
            <a:prstTxWarp prst="textTriangleInverted">
              <a:avLst/>
            </a:prstTxWarp>
            <a:normAutofit fontScale="92500" lnSpcReduction="20000"/>
          </a:bodyPr>
          <a:lstStyle/>
          <a:p>
            <a:pPr algn="just" rtl="1"/>
            <a:r>
              <a:rPr lang="fa-IR" b="1" dirty="0">
                <a:effectLst>
                  <a:glow rad="63500">
                    <a:schemeClr val="accent3">
                      <a:satMod val="175000"/>
                      <a:alpha val="40000"/>
                    </a:schemeClr>
                  </a:glow>
                </a:effectLst>
                <a:cs typeface="B Zar" panose="00000400000000000000" pitchFamily="2" charset="-78"/>
              </a:rPr>
              <a:t>اصل </a:t>
            </a:r>
            <a:r>
              <a:rPr lang="fa-IR" b="1" dirty="0" smtClean="0">
                <a:effectLst>
                  <a:glow rad="63500">
                    <a:schemeClr val="accent3">
                      <a:satMod val="175000"/>
                      <a:alpha val="40000"/>
                    </a:schemeClr>
                  </a:glow>
                </a:effectLst>
                <a:cs typeface="B Zar" panose="00000400000000000000" pitchFamily="2" charset="-78"/>
              </a:rPr>
              <a:t>بی طرفی</a:t>
            </a:r>
          </a:p>
          <a:p>
            <a:pPr algn="just" rtl="1"/>
            <a:r>
              <a:rPr lang="fa-IR" b="1" dirty="0" smtClean="0">
                <a:effectLst>
                  <a:glow rad="63500">
                    <a:schemeClr val="accent3">
                      <a:satMod val="175000"/>
                      <a:alpha val="40000"/>
                    </a:schemeClr>
                  </a:glow>
                </a:effectLst>
                <a:cs typeface="B Zar" panose="00000400000000000000" pitchFamily="2" charset="-78"/>
              </a:rPr>
              <a:t>این اصل  </a:t>
            </a:r>
            <a:r>
              <a:rPr lang="fa-IR" b="1" dirty="0">
                <a:effectLst>
                  <a:glow rad="63500">
                    <a:schemeClr val="accent3">
                      <a:satMod val="175000"/>
                      <a:alpha val="40000"/>
                    </a:schemeClr>
                  </a:glow>
                </a:effectLst>
                <a:cs typeface="B Zar" panose="00000400000000000000" pitchFamily="2" charset="-78"/>
              </a:rPr>
              <a:t>در این شبکه از همان ابتدای شروع به فعالیت با ارائه تصویری سیاه از تحولات و اخبار مرتبط با ایران، از بین رفت. </a:t>
            </a:r>
            <a:endParaRPr lang="fa-IR" b="1" dirty="0" smtClean="0">
              <a:effectLst>
                <a:glow rad="63500">
                  <a:schemeClr val="accent3">
                    <a:satMod val="175000"/>
                    <a:alpha val="40000"/>
                  </a:schemeClr>
                </a:glow>
              </a:effectLst>
              <a:cs typeface="B Zar" panose="00000400000000000000" pitchFamily="2" charset="-78"/>
            </a:endParaRPr>
          </a:p>
          <a:p>
            <a:pPr algn="just" rtl="1"/>
            <a:r>
              <a:rPr lang="fa-IR" b="1" dirty="0" smtClean="0">
                <a:effectLst>
                  <a:glow rad="63500">
                    <a:schemeClr val="accent3">
                      <a:satMod val="175000"/>
                      <a:alpha val="40000"/>
                    </a:schemeClr>
                  </a:glow>
                </a:effectLst>
                <a:cs typeface="B Zar" panose="00000400000000000000" pitchFamily="2" charset="-78"/>
              </a:rPr>
              <a:t>در </a:t>
            </a:r>
            <a:r>
              <a:rPr lang="fa-IR" b="1" dirty="0">
                <a:effectLst>
                  <a:glow rad="63500">
                    <a:schemeClr val="accent3">
                      <a:satMod val="175000"/>
                      <a:alpha val="40000"/>
                    </a:schemeClr>
                  </a:glow>
                </a:effectLst>
                <a:cs typeface="B Zar" panose="00000400000000000000" pitchFamily="2" charset="-78"/>
              </a:rPr>
              <a:t>مقایسه با </a:t>
            </a:r>
            <a:r>
              <a:rPr lang="fa-IR" b="1" dirty="0" smtClean="0">
                <a:effectLst>
                  <a:glow rad="63500">
                    <a:schemeClr val="accent3">
                      <a:satMod val="175000"/>
                      <a:alpha val="40000"/>
                    </a:schemeClr>
                  </a:glow>
                </a:effectLst>
                <a:cs typeface="B Zar" panose="00000400000000000000" pitchFamily="2" charset="-78"/>
              </a:rPr>
              <a:t>بی بی سی </a:t>
            </a:r>
            <a:r>
              <a:rPr lang="fa-IR" b="1" dirty="0">
                <a:effectLst>
                  <a:glow rad="63500">
                    <a:schemeClr val="accent3">
                      <a:satMod val="175000"/>
                      <a:alpha val="40000"/>
                    </a:schemeClr>
                  </a:glow>
                </a:effectLst>
                <a:cs typeface="B Zar" panose="00000400000000000000" pitchFamily="2" charset="-78"/>
              </a:rPr>
              <a:t>فارسی که سعی </a:t>
            </a:r>
            <a:r>
              <a:rPr lang="fa-IR" b="1" dirty="0" smtClean="0">
                <a:effectLst>
                  <a:glow rad="63500">
                    <a:schemeClr val="accent3">
                      <a:satMod val="175000"/>
                      <a:alpha val="40000"/>
                    </a:schemeClr>
                  </a:glow>
                </a:effectLst>
                <a:cs typeface="B Zar" panose="00000400000000000000" pitchFamily="2" charset="-78"/>
              </a:rPr>
              <a:t>می کند </a:t>
            </a:r>
            <a:r>
              <a:rPr lang="fa-IR" b="1" dirty="0">
                <a:effectLst>
                  <a:glow rad="63500">
                    <a:schemeClr val="accent3">
                      <a:satMod val="175000"/>
                      <a:alpha val="40000"/>
                    </a:schemeClr>
                  </a:glow>
                </a:effectLst>
                <a:cs typeface="B Zar" panose="00000400000000000000" pitchFamily="2" charset="-78"/>
              </a:rPr>
              <a:t>با استفاده از </a:t>
            </a:r>
            <a:r>
              <a:rPr lang="fa-IR" b="1" dirty="0" smtClean="0">
                <a:effectLst>
                  <a:glow rad="63500">
                    <a:schemeClr val="accent3">
                      <a:satMod val="175000"/>
                      <a:alpha val="40000"/>
                    </a:schemeClr>
                  </a:glow>
                </a:effectLst>
                <a:cs typeface="B Zar" panose="00000400000000000000" pitchFamily="2" charset="-78"/>
              </a:rPr>
              <a:t>روش های حرفه ای</a:t>
            </a:r>
            <a:r>
              <a:rPr lang="fa-IR" b="1" dirty="0">
                <a:effectLst>
                  <a:glow rad="63500">
                    <a:schemeClr val="accent3">
                      <a:satMod val="175000"/>
                      <a:alpha val="40000"/>
                    </a:schemeClr>
                  </a:glow>
                </a:effectLst>
                <a:cs typeface="B Zar" panose="00000400000000000000" pitchFamily="2" charset="-78"/>
              </a:rPr>
              <a:t>، </a:t>
            </a:r>
            <a:r>
              <a:rPr lang="fa-IR" b="1" dirty="0" smtClean="0">
                <a:effectLst>
                  <a:glow rad="63500">
                    <a:schemeClr val="accent3">
                      <a:satMod val="175000"/>
                      <a:alpha val="40000"/>
                    </a:schemeClr>
                  </a:glow>
                </a:effectLst>
                <a:cs typeface="B Zar" panose="00000400000000000000" pitchFamily="2" charset="-78"/>
              </a:rPr>
              <a:t>بی طرفی </a:t>
            </a:r>
            <a:r>
              <a:rPr lang="fa-IR" b="1" dirty="0">
                <a:effectLst>
                  <a:glow rad="63500">
                    <a:schemeClr val="accent3">
                      <a:satMod val="175000"/>
                      <a:alpha val="40000"/>
                    </a:schemeClr>
                  </a:glow>
                </a:effectLst>
                <a:cs typeface="B Zar" panose="00000400000000000000" pitchFamily="2" charset="-78"/>
              </a:rPr>
              <a:t>در برابر ایران را رعایت کند و به‌صورت غیرمستقیم افکار عمومی ایرانیان را در مقابل حاکمیت جمهوری اسلامی قرار دهد، ایران اینترنشنال، با توجه به اقداماتی که صورت داده، نتوانسته این‌گونه </a:t>
            </a:r>
            <a:r>
              <a:rPr lang="fa-IR" b="1" dirty="0" smtClean="0">
                <a:effectLst>
                  <a:glow rad="63500">
                    <a:schemeClr val="accent3">
                      <a:satMod val="175000"/>
                      <a:alpha val="40000"/>
                    </a:schemeClr>
                  </a:glow>
                </a:effectLst>
                <a:cs typeface="B Zar" panose="00000400000000000000" pitchFamily="2" charset="-78"/>
              </a:rPr>
              <a:t>حرفه ای </a:t>
            </a:r>
            <a:r>
              <a:rPr lang="fa-IR" b="1" dirty="0">
                <a:effectLst>
                  <a:glow rad="63500">
                    <a:schemeClr val="accent3">
                      <a:satMod val="175000"/>
                      <a:alpha val="40000"/>
                    </a:schemeClr>
                  </a:glow>
                </a:effectLst>
                <a:cs typeface="B Zar" panose="00000400000000000000" pitchFamily="2" charset="-78"/>
              </a:rPr>
              <a:t>عمل کند</a:t>
            </a:r>
            <a:r>
              <a:rPr lang="fa-IR" b="1" dirty="0" smtClean="0">
                <a:effectLst>
                  <a:glow rad="63500">
                    <a:schemeClr val="accent3">
                      <a:satMod val="175000"/>
                      <a:alpha val="40000"/>
                    </a:schemeClr>
                  </a:glow>
                </a:effectLst>
                <a:cs typeface="B Zar" panose="00000400000000000000" pitchFamily="2" charset="-78"/>
              </a:rPr>
              <a:t>.</a:t>
            </a:r>
          </a:p>
          <a:p>
            <a:pPr algn="just" rtl="1"/>
            <a:r>
              <a:rPr lang="fa-IR" b="1" dirty="0" smtClean="0">
                <a:effectLst>
                  <a:glow rad="63500">
                    <a:schemeClr val="accent3">
                      <a:satMod val="175000"/>
                      <a:alpha val="40000"/>
                    </a:schemeClr>
                  </a:glow>
                </a:effectLst>
                <a:cs typeface="B Zar" panose="00000400000000000000" pitchFamily="2" charset="-78"/>
              </a:rPr>
              <a:t> بی بی سی </a:t>
            </a:r>
            <a:r>
              <a:rPr lang="fa-IR" b="1" dirty="0">
                <a:effectLst>
                  <a:glow rad="63500">
                    <a:schemeClr val="accent3">
                      <a:satMod val="175000"/>
                      <a:alpha val="40000"/>
                    </a:schemeClr>
                  </a:glow>
                </a:effectLst>
                <a:cs typeface="B Zar" panose="00000400000000000000" pitchFamily="2" charset="-78"/>
              </a:rPr>
              <a:t>فارسی تحت لوا و اعتبار سرویس جهانی </a:t>
            </a:r>
            <a:r>
              <a:rPr lang="fa-IR" b="1" dirty="0" smtClean="0">
                <a:effectLst>
                  <a:glow rad="63500">
                    <a:schemeClr val="accent3">
                      <a:satMod val="175000"/>
                      <a:alpha val="40000"/>
                    </a:schemeClr>
                  </a:glow>
                </a:effectLst>
                <a:cs typeface="B Zar" panose="00000400000000000000" pitchFamily="2" charset="-78"/>
              </a:rPr>
              <a:t>بی بی سی </a:t>
            </a:r>
            <a:r>
              <a:rPr lang="fa-IR" b="1" dirty="0">
                <a:effectLst>
                  <a:glow rad="63500">
                    <a:schemeClr val="accent3">
                      <a:satMod val="175000"/>
                      <a:alpha val="40000"/>
                    </a:schemeClr>
                  </a:glow>
                </a:effectLst>
                <a:cs typeface="B Zar" panose="00000400000000000000" pitchFamily="2" charset="-78"/>
              </a:rPr>
              <a:t>برای مدتی نیز در شروع کار خود در داخل ایران خبرنگارانی داشت</a:t>
            </a:r>
            <a:r>
              <a:rPr lang="fa-IR" b="1" dirty="0" smtClean="0">
                <a:effectLst>
                  <a:glow rad="63500">
                    <a:schemeClr val="accent3">
                      <a:satMod val="175000"/>
                      <a:alpha val="40000"/>
                    </a:schemeClr>
                  </a:glow>
                </a:effectLst>
                <a:cs typeface="B Zar" panose="00000400000000000000" pitchFamily="2" charset="-78"/>
              </a:rPr>
              <a:t>.</a:t>
            </a:r>
          </a:p>
          <a:p>
            <a:pPr algn="just" rtl="1"/>
            <a:r>
              <a:rPr lang="fa-IR" b="1" dirty="0" smtClean="0">
                <a:effectLst>
                  <a:glow rad="63500">
                    <a:schemeClr val="accent3">
                      <a:satMod val="175000"/>
                      <a:alpha val="40000"/>
                    </a:schemeClr>
                  </a:glow>
                </a:effectLst>
                <a:cs typeface="B Zar" panose="00000400000000000000" pitchFamily="2" charset="-78"/>
              </a:rPr>
              <a:t> </a:t>
            </a:r>
            <a:r>
              <a:rPr lang="fa-IR" b="1" dirty="0">
                <a:effectLst>
                  <a:glow rad="63500">
                    <a:schemeClr val="accent3">
                      <a:satMod val="175000"/>
                      <a:alpha val="40000"/>
                    </a:schemeClr>
                  </a:glow>
                </a:effectLst>
                <a:cs typeface="B Zar" panose="00000400000000000000" pitchFamily="2" charset="-78"/>
              </a:rPr>
              <a:t>این در حالی است که ماهیت، منابع و اصول ضد ایرانی ایران اینترنشنال، حتی فرصتی را برای این شبکه فارسی‌زبان برای فعالیت در داخل کشور فراهم نساخت و از همان آغاز، به‌اصطلاح شمشیر را از رو برای نظام جمهوری اسلامی بسته بود. </a:t>
            </a:r>
            <a:endParaRPr lang="en-US" b="1" dirty="0">
              <a:effectLst>
                <a:glow rad="63500">
                  <a:schemeClr val="accent3">
                    <a:satMod val="175000"/>
                    <a:alpha val="40000"/>
                  </a:schemeClr>
                </a:glow>
              </a:effectLst>
              <a:cs typeface="B Zar" panose="00000400000000000000" pitchFamily="2" charset="-78"/>
            </a:endParaRPr>
          </a:p>
        </p:txBody>
      </p:sp>
    </p:spTree>
    <p:extLst>
      <p:ext uri="{BB962C8B-B14F-4D97-AF65-F5344CB8AC3E}">
        <p14:creationId xmlns:p14="http://schemas.microsoft.com/office/powerpoint/2010/main" val="16462151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Triangle">
              <a:avLst/>
            </a:prstTxWarp>
          </a:bodyPr>
          <a:lstStyle/>
          <a:p>
            <a:pPr algn="just" rtl="1"/>
            <a:r>
              <a:rPr lang="fa-IR" sz="4000" b="1" dirty="0">
                <a:solidFill>
                  <a:srgbClr val="FFFF00"/>
                </a:solidFill>
                <a:effectLst>
                  <a:glow rad="228600">
                    <a:schemeClr val="accent2">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اهداف اعمالی ایران اینترنشنال</a:t>
            </a:r>
            <a:endParaRPr lang="en-US" dirty="0">
              <a:solidFill>
                <a:srgbClr val="FFFF00"/>
              </a:solidFill>
              <a:effectLst>
                <a:glow rad="228600">
                  <a:schemeClr val="accent2">
                    <a:satMod val="175000"/>
                    <a:alpha val="40000"/>
                  </a:schemeClr>
                </a:glow>
              </a:effectLst>
            </a:endParaRPr>
          </a:p>
        </p:txBody>
      </p:sp>
      <p:sp>
        <p:nvSpPr>
          <p:cNvPr id="3" name="Content Placeholder 2"/>
          <p:cNvSpPr>
            <a:spLocks noGrp="1"/>
          </p:cNvSpPr>
          <p:nvPr>
            <p:ph idx="1"/>
          </p:nvPr>
        </p:nvSpPr>
        <p:spPr>
          <a:xfrm>
            <a:off x="609600" y="2278743"/>
            <a:ext cx="10740571" cy="4223658"/>
          </a:xfrm>
        </p:spPr>
        <p:txBody>
          <a:bodyPr>
            <a:prstTxWarp prst="textWave1">
              <a:avLst>
                <a:gd name="adj1" fmla="val 12500"/>
                <a:gd name="adj2" fmla="val 541"/>
              </a:avLst>
            </a:prstTxWarp>
            <a:normAutofit/>
          </a:bodyPr>
          <a:lstStyle/>
          <a:p>
            <a:pPr algn="r" rtl="1">
              <a:buFont typeface="Wingdings" panose="05000000000000000000" pitchFamily="2" charset="2"/>
              <a:buChar char="ü"/>
            </a:pPr>
            <a:r>
              <a:rPr lang="fa-IR"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همان‌گونه که در بررسی برنامه های محتوایی شبکه به آن اشاره می شود، در بسیاری از برنامه های گفتگو محور، کارشناسان ضدانقلاب و معاند به‌عنوان تحلیلگر حضور دارند و بدون تردید، مواضع آن‌ها نمی تواند به‌عنوان تکثیر دیدگاه ها بدون پیش داوری مفروض باشد. </a:t>
            </a:r>
          </a:p>
          <a:p>
            <a:pPr algn="r" rtl="1">
              <a:buFont typeface="Wingdings" panose="05000000000000000000" pitchFamily="2" charset="2"/>
              <a:buChar char="ü"/>
            </a:pPr>
            <a:r>
              <a:rPr lang="fa-IR"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تکثر </a:t>
            </a:r>
            <a:r>
              <a:rPr lang="fa-IR"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دیدگاه‌ها، بدون </a:t>
            </a:r>
            <a:r>
              <a:rPr lang="fa-IR"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پیش‌داوری</a:t>
            </a:r>
          </a:p>
          <a:p>
            <a:pPr algn="r" rtl="1">
              <a:buFont typeface="Wingdings" panose="05000000000000000000" pitchFamily="2" charset="2"/>
              <a:buChar char="ü"/>
            </a:pPr>
            <a:r>
              <a:rPr lang="fa-IR"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در </a:t>
            </a:r>
            <a:r>
              <a:rPr lang="fa-IR"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بخشی از قواعد شبکه آمده است: «رعایت توازن یکی از عناصر اصلی بی‌طرفی است، ولی برخورد بی‌طرفانه به یک موضوع لزوماً به این معنی نیست که باید هر نظری را حتماً همراه با نظر مخالف آن عرضه کنیم، و یا به همه نظرات و دیدگاه‌ها، حتماً فضا و فرصتی یکسان بدهیم.» </a:t>
            </a:r>
            <a:endParaRPr lang="en-US"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122845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8000" y="769257"/>
            <a:ext cx="11190514" cy="6088743"/>
          </a:xfrm>
        </p:spPr>
        <p:txBody>
          <a:bodyPr>
            <a:prstTxWarp prst="textDoubleWave1">
              <a:avLst/>
            </a:prstTxWarp>
            <a:normAutofit/>
          </a:bodyPr>
          <a:lstStyle/>
          <a:p>
            <a:pPr algn="just" rtl="1"/>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چالش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منصفانه </a:t>
            </a:r>
            <a:endPar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endParaRPr>
          </a:p>
          <a:p>
            <a:pPr algn="just" rtl="1"/>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به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این معنی که </a:t>
            </a:r>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در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برنامه‌های شبکه، نه‌فقط کسانی را که در حکومت‌ و یا صاحب قدرت‌اند، بلکه مخالفین آن‌ها را نیز باید به چالش بکشیم </a:t>
            </a:r>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اعم از گروه‌های اپوزیسیون، افراد و جمعیت‌هایی که نظری یا سیاستی را تبلیغ می‌کنند.» </a:t>
            </a:r>
            <a:endPar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endParaRPr>
          </a:p>
          <a:p>
            <a:pPr algn="just" rtl="1"/>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نگاهی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به </a:t>
            </a:r>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برنامه های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مختلف شبکه نشان </a:t>
            </a:r>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می دهد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که حمایت از </a:t>
            </a:r>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گروه های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مخالف و اپوزیسیون جمهوری اسلامی اصل محوری و اعمالی آن است</a:t>
            </a:r>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a:t>
            </a:r>
          </a:p>
          <a:p>
            <a:pPr algn="just" rtl="1"/>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دعوت از رضا پهلوی و ارائه </a:t>
            </a:r>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چهره ای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مدرن از وی و همچنین معرفی غیرمستقیم او به‌عنوان آلترناتیو نظام جمهوری اسلامی، در کنار پخش مستقیم همایش منافقین در پاریس، کاملاً </a:t>
            </a:r>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جهت دهی </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ایران اینترنشنال را برای ارتزاق مخاطبان باسیاست‌های موردتوجه عربستان سعودی نشان </a:t>
            </a:r>
            <a:r>
              <a:rPr lang="fa-IR"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می دهد</a:t>
            </a:r>
            <a:r>
              <a:rPr lang="fa-IR"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rPr>
              <a:t>. </a:t>
            </a:r>
            <a:endParaRPr lang="en-US"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B Zar" panose="00000400000000000000" pitchFamily="2" charset="-78"/>
            </a:endParaRPr>
          </a:p>
        </p:txBody>
      </p:sp>
    </p:spTree>
    <p:extLst>
      <p:ext uri="{BB962C8B-B14F-4D97-AF65-F5344CB8AC3E}">
        <p14:creationId xmlns:p14="http://schemas.microsoft.com/office/powerpoint/2010/main" val="3622135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435" y="172277"/>
            <a:ext cx="5579165" cy="2822713"/>
          </a:xfrm>
        </p:spPr>
        <p:txBody>
          <a:bodyPr>
            <a:prstTxWarp prst="textArchUpPour">
              <a:avLst/>
            </a:prstTxWarp>
            <a:normAutofit/>
          </a:bodyPr>
          <a:lstStyle/>
          <a:p>
            <a:pPr algn="r" rtl="1"/>
            <a:r>
              <a:rPr lang="fa-IR" sz="4400" dirty="0" smtClean="0">
                <a:effectLst>
                  <a:glow rad="228600">
                    <a:schemeClr val="accent4">
                      <a:satMod val="175000"/>
                      <a:alpha val="40000"/>
                    </a:schemeClr>
                  </a:glow>
                  <a:reflection blurRad="6350" stA="60000" endA="900" endPos="60000" dist="60007" dir="5400000" sy="-100000" algn="bl" rotWithShape="0"/>
                </a:effectLst>
              </a:rPr>
              <a:t>تروریسم و اینتر نشنال</a:t>
            </a:r>
            <a:endParaRPr lang="en-US" sz="4400" dirty="0">
              <a:effectLst>
                <a:glow rad="228600">
                  <a:schemeClr val="accent4">
                    <a:satMod val="175000"/>
                    <a:alpha val="40000"/>
                  </a:schemeClr>
                </a:glow>
                <a:reflection blurRad="6350" stA="60000" endA="900" endPos="60000" dist="60007" dir="5400000" sy="-100000" algn="bl" rotWithShape="0"/>
              </a:effectLst>
            </a:endParaRPr>
          </a:p>
        </p:txBody>
      </p:sp>
      <p:sp>
        <p:nvSpPr>
          <p:cNvPr id="3" name="Content Placeholder 2"/>
          <p:cNvSpPr>
            <a:spLocks noGrp="1"/>
          </p:cNvSpPr>
          <p:nvPr>
            <p:ph idx="1"/>
          </p:nvPr>
        </p:nvSpPr>
        <p:spPr>
          <a:xfrm>
            <a:off x="1141412" y="3008243"/>
            <a:ext cx="9905999" cy="3710608"/>
          </a:xfrm>
        </p:spPr>
        <p:txBody>
          <a:bodyPr>
            <a:normAutofit fontScale="85000" lnSpcReduction="10000"/>
          </a:bodyPr>
          <a:lstStyle/>
          <a:p>
            <a:pPr algn="just" rtl="1"/>
            <a:r>
              <a:rPr lang="fa-IR"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بسیاری از اصول حرفه ای رسانه ای و خبری در این شبکه رعایت نمی شود و دشمنی و کینه توزی نسبت به جمهوری اسلامی در پوشش اخبار مربوط به حوادث تروریستی در ایران در شبکه های فارسی‌زبان ازجمله ایران اینترنشنال واضح </a:t>
            </a:r>
            <a:r>
              <a:rPr lang="fa-IR"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است.</a:t>
            </a:r>
          </a:p>
          <a:p>
            <a:pPr algn="just" rtl="1"/>
            <a:r>
              <a:rPr lang="fa-IR"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در بخش راهنمای ایران اینترنشنال درباره کاربرد زبان و تروریسم آمده: «اگر از واژه‌های «تروریست» و «تروریسم» استفاده می‌کنیم، باید عادلانه و یکسان آن‌ها را به کار ببریم، والا اعتبار ما به کار درست و بی‌غرض  لطمه خواهد خورد</a:t>
            </a:r>
            <a:r>
              <a:rPr lang="fa-IR"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a:t>
            </a:r>
            <a:endParaRPr lang="fa-IR"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endParaRPr>
          </a:p>
          <a:p>
            <a:pPr algn="just" rtl="1"/>
            <a:r>
              <a:rPr lang="fa-IR"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این اصل در حالی زیرپا گذاشته می شود که حملات تروریستی از سوی گروه های تجزیه طلب، فرقه ای و تکفیری علیه مردم و نظام جمهوری اسلامی در این شبکه به‌عنوان حمله مسلحانه تعبیر شده اند. دعوت از سخنگوی گروه تروریستی الاحوازیه و خوش‌امدگویی به وی از سوی مجری برنامه در 31 شهریور 97 و پس از حملات تروریستی به رژه اهواز، کامل‌ترین تصویر را از پشت پرده شبکه ایران اینترنشنال به مخاطبان ارائه داد. </a:t>
            </a:r>
            <a:endParaRPr lang="en-US"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endParaRPr>
          </a:p>
          <a:p>
            <a:endParaRPr lang="en-US" dirty="0"/>
          </a:p>
        </p:txBody>
      </p:sp>
      <p:pic>
        <p:nvPicPr>
          <p:cNvPr id="1026" name="Picture 2" descr="C:\Users\fa\Desktop\index.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2" y="0"/>
            <a:ext cx="5817705" cy="2570922"/>
          </a:xfrm>
          <a:prstGeom prst="rect">
            <a:avLst/>
          </a:prstGeom>
          <a:noFill/>
          <a:effectLst>
            <a:glow rad="228600">
              <a:schemeClr val="accent6">
                <a:satMod val="175000"/>
                <a:alpha val="40000"/>
              </a:schemeClr>
            </a:glow>
          </a:effectLst>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528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80">
                                          <p:stCondLst>
                                            <p:cond delay="0"/>
                                          </p:stCondLst>
                                        </p:cTn>
                                        <p:tgtEl>
                                          <p:spTgt spid="1026"/>
                                        </p:tgtEl>
                                      </p:cBhvr>
                                    </p:animEffect>
                                    <p:anim calcmode="lin" valueType="num">
                                      <p:cBhvr>
                                        <p:cTn id="1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1" dur="26">
                                          <p:stCondLst>
                                            <p:cond delay="650"/>
                                          </p:stCondLst>
                                        </p:cTn>
                                        <p:tgtEl>
                                          <p:spTgt spid="1026"/>
                                        </p:tgtEl>
                                      </p:cBhvr>
                                      <p:to x="100000" y="60000"/>
                                    </p:animScale>
                                    <p:animScale>
                                      <p:cBhvr>
                                        <p:cTn id="22" dur="166" decel="50000">
                                          <p:stCondLst>
                                            <p:cond delay="676"/>
                                          </p:stCondLst>
                                        </p:cTn>
                                        <p:tgtEl>
                                          <p:spTgt spid="1026"/>
                                        </p:tgtEl>
                                      </p:cBhvr>
                                      <p:to x="100000" y="100000"/>
                                    </p:animScale>
                                    <p:animScale>
                                      <p:cBhvr>
                                        <p:cTn id="23" dur="26">
                                          <p:stCondLst>
                                            <p:cond delay="1312"/>
                                          </p:stCondLst>
                                        </p:cTn>
                                        <p:tgtEl>
                                          <p:spTgt spid="1026"/>
                                        </p:tgtEl>
                                      </p:cBhvr>
                                      <p:to x="100000" y="80000"/>
                                    </p:animScale>
                                    <p:animScale>
                                      <p:cBhvr>
                                        <p:cTn id="24" dur="166" decel="50000">
                                          <p:stCondLst>
                                            <p:cond delay="1338"/>
                                          </p:stCondLst>
                                        </p:cTn>
                                        <p:tgtEl>
                                          <p:spTgt spid="1026"/>
                                        </p:tgtEl>
                                      </p:cBhvr>
                                      <p:to x="100000" y="100000"/>
                                    </p:animScale>
                                    <p:animScale>
                                      <p:cBhvr>
                                        <p:cTn id="25" dur="26">
                                          <p:stCondLst>
                                            <p:cond delay="1642"/>
                                          </p:stCondLst>
                                        </p:cTn>
                                        <p:tgtEl>
                                          <p:spTgt spid="1026"/>
                                        </p:tgtEl>
                                      </p:cBhvr>
                                      <p:to x="100000" y="90000"/>
                                    </p:animScale>
                                    <p:animScale>
                                      <p:cBhvr>
                                        <p:cTn id="26" dur="166" decel="50000">
                                          <p:stCondLst>
                                            <p:cond delay="1668"/>
                                          </p:stCondLst>
                                        </p:cTn>
                                        <p:tgtEl>
                                          <p:spTgt spid="1026"/>
                                        </p:tgtEl>
                                      </p:cBhvr>
                                      <p:to x="100000" y="100000"/>
                                    </p:animScale>
                                    <p:animScale>
                                      <p:cBhvr>
                                        <p:cTn id="27" dur="26">
                                          <p:stCondLst>
                                            <p:cond delay="1808"/>
                                          </p:stCondLst>
                                        </p:cTn>
                                        <p:tgtEl>
                                          <p:spTgt spid="1026"/>
                                        </p:tgtEl>
                                      </p:cBhvr>
                                      <p:to x="100000" y="95000"/>
                                    </p:animScale>
                                    <p:animScale>
                                      <p:cBhvr>
                                        <p:cTn id="28" dur="166" decel="50000">
                                          <p:stCondLst>
                                            <p:cond delay="1834"/>
                                          </p:stCondLst>
                                        </p:cTn>
                                        <p:tgtEl>
                                          <p:spTgt spid="102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1000"/>
                                        <p:tgtEl>
                                          <p:spTgt spid="3">
                                            <p:txEl>
                                              <p:pRg st="2" end="2"/>
                                            </p:txEl>
                                          </p:spTgt>
                                        </p:tgtEl>
                                      </p:cBhvr>
                                    </p:animEffect>
                                    <p:anim calcmode="lin" valueType="num">
                                      <p:cBhvr>
                                        <p:cTn id="4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38630"/>
            <a:ext cx="9905998" cy="1727200"/>
          </a:xfrm>
        </p:spPr>
        <p:txBody>
          <a:bodyPr>
            <a:prstTxWarp prst="textChevronInverted">
              <a:avLst/>
            </a:prstTxWarp>
          </a:bodyPr>
          <a:lstStyle/>
          <a:p>
            <a:pPr algn="ctr" rtl="1"/>
            <a:r>
              <a:rPr lang="fa-IR" b="1" dirty="0" smtClean="0">
                <a:solidFill>
                  <a:srgbClr val="FF0000"/>
                </a:solidFill>
                <a:cs typeface="B Titr" panose="00000700000000000000" pitchFamily="2" charset="-78"/>
              </a:rPr>
              <a:t>مهم‌ترین </a:t>
            </a:r>
            <a:r>
              <a:rPr lang="fa-IR" b="1" dirty="0">
                <a:solidFill>
                  <a:srgbClr val="FF0000"/>
                </a:solidFill>
                <a:cs typeface="B Titr" panose="00000700000000000000" pitchFamily="2" charset="-78"/>
              </a:rPr>
              <a:t>شیوه‌های جذب مخاطب </a:t>
            </a:r>
            <a:r>
              <a:rPr lang="fa-IR" b="1" dirty="0" smtClean="0">
                <a:solidFill>
                  <a:srgbClr val="FF0000"/>
                </a:solidFill>
                <a:cs typeface="B Titr" panose="00000700000000000000" pitchFamily="2" charset="-78"/>
              </a:rPr>
              <a:t>در ایران اینترنشنال:</a:t>
            </a:r>
            <a:r>
              <a:rPr lang="fa-IR" b="1" dirty="0">
                <a:solidFill>
                  <a:srgbClr val="FF0000"/>
                </a:solidFill>
                <a:cs typeface="B Titr" panose="00000700000000000000" pitchFamily="2" charset="-78"/>
              </a:rPr>
              <a:t/>
            </a:r>
            <a:br>
              <a:rPr lang="fa-IR" b="1" dirty="0">
                <a:solidFill>
                  <a:srgbClr val="FF0000"/>
                </a:solidFill>
                <a:cs typeface="B Titr" panose="00000700000000000000" pitchFamily="2" charset="-78"/>
              </a:rPr>
            </a:br>
            <a:endParaRPr lang="en-US" b="1" dirty="0">
              <a:solidFill>
                <a:srgbClr val="FF0000"/>
              </a:solidFill>
              <a:cs typeface="B Titr" panose="00000700000000000000" pitchFamily="2" charset="-78"/>
            </a:endParaRPr>
          </a:p>
        </p:txBody>
      </p:sp>
      <p:sp>
        <p:nvSpPr>
          <p:cNvPr id="3" name="Content Placeholder 2"/>
          <p:cNvSpPr>
            <a:spLocks noGrp="1"/>
          </p:cNvSpPr>
          <p:nvPr>
            <p:ph idx="1"/>
          </p:nvPr>
        </p:nvSpPr>
        <p:spPr>
          <a:xfrm>
            <a:off x="5724938" y="1656522"/>
            <a:ext cx="6162261" cy="5201478"/>
          </a:xfrm>
        </p:spPr>
        <p:txBody>
          <a:bodyPr>
            <a:prstTxWarp prst="textCanDown">
              <a:avLst/>
            </a:prstTxWarp>
            <a:normAutofit/>
          </a:bodyPr>
          <a:lstStyle/>
          <a:p>
            <a:pPr algn="just" rtl="1"/>
            <a:r>
              <a:rPr lang="fa-IR" b="1" dirty="0" smtClean="0">
                <a:cs typeface="B Zar" panose="00000400000000000000" pitchFamily="2" charset="-78"/>
              </a:rPr>
              <a:t>1</a:t>
            </a:r>
            <a:r>
              <a:rPr lang="fa-IR" b="1" dirty="0">
                <a:effectLst>
                  <a:glow rad="101600">
                    <a:schemeClr val="accent3">
                      <a:satMod val="175000"/>
                      <a:alpha val="40000"/>
                    </a:schemeClr>
                  </a:glow>
                </a:effectLst>
                <a:cs typeface="B Zar" panose="00000400000000000000" pitchFamily="2" charset="-78"/>
              </a:rPr>
              <a:t>. خبررسانی در کنار تمرکز بر وجه «سرگرمی</a:t>
            </a:r>
            <a:r>
              <a:rPr lang="fa-IR" b="1" dirty="0" smtClean="0">
                <a:effectLst>
                  <a:glow rad="101600">
                    <a:schemeClr val="accent3">
                      <a:satMod val="175000"/>
                      <a:alpha val="40000"/>
                    </a:schemeClr>
                  </a:glow>
                </a:effectLst>
                <a:cs typeface="B Zar" panose="00000400000000000000" pitchFamily="2" charset="-78"/>
              </a:rPr>
              <a:t>»</a:t>
            </a:r>
            <a:endParaRPr lang="fa-IR" b="1" dirty="0">
              <a:effectLst>
                <a:glow rad="101600">
                  <a:schemeClr val="accent3">
                    <a:satMod val="175000"/>
                    <a:alpha val="40000"/>
                  </a:schemeClr>
                </a:glow>
              </a:effectLst>
              <a:cs typeface="B Zar" panose="00000400000000000000" pitchFamily="2" charset="-78"/>
            </a:endParaRPr>
          </a:p>
          <a:p>
            <a:pPr algn="just" rtl="1"/>
            <a:r>
              <a:rPr lang="fa-IR" b="1" dirty="0">
                <a:effectLst>
                  <a:glow rad="101600">
                    <a:schemeClr val="accent3">
                      <a:satMod val="175000"/>
                      <a:alpha val="40000"/>
                    </a:schemeClr>
                  </a:glow>
                </a:effectLst>
                <a:cs typeface="B Zar" panose="00000400000000000000" pitchFamily="2" charset="-78"/>
              </a:rPr>
              <a:t>2. بهره‌گیری از زیبایی‌های </a:t>
            </a:r>
            <a:r>
              <a:rPr lang="fa-IR" b="1" dirty="0" smtClean="0">
                <a:effectLst>
                  <a:glow rad="101600">
                    <a:schemeClr val="accent3">
                      <a:satMod val="175000"/>
                      <a:alpha val="40000"/>
                    </a:schemeClr>
                  </a:glow>
                </a:effectLst>
                <a:cs typeface="B Zar" panose="00000400000000000000" pitchFamily="2" charset="-78"/>
              </a:rPr>
              <a:t>ساختاري</a:t>
            </a:r>
            <a:endParaRPr lang="fa-IR" b="1" dirty="0">
              <a:effectLst>
                <a:glow rad="101600">
                  <a:schemeClr val="accent3">
                    <a:satMod val="175000"/>
                    <a:alpha val="40000"/>
                  </a:schemeClr>
                </a:glow>
              </a:effectLst>
              <a:cs typeface="B Zar" panose="00000400000000000000" pitchFamily="2" charset="-78"/>
            </a:endParaRPr>
          </a:p>
          <a:p>
            <a:pPr algn="just" rtl="1"/>
            <a:r>
              <a:rPr lang="fa-IR" b="1" dirty="0">
                <a:effectLst>
                  <a:glow rad="101600">
                    <a:schemeClr val="accent3">
                      <a:satMod val="175000"/>
                      <a:alpha val="40000"/>
                    </a:schemeClr>
                  </a:glow>
                </a:effectLst>
                <a:cs typeface="B Zar" panose="00000400000000000000" pitchFamily="2" charset="-78"/>
              </a:rPr>
              <a:t>3. تعامل دوسویه با </a:t>
            </a:r>
            <a:r>
              <a:rPr lang="fa-IR" b="1" dirty="0" smtClean="0">
                <a:effectLst>
                  <a:glow rad="101600">
                    <a:schemeClr val="accent3">
                      <a:satMod val="175000"/>
                      <a:alpha val="40000"/>
                    </a:schemeClr>
                  </a:glow>
                </a:effectLst>
                <a:cs typeface="B Zar" panose="00000400000000000000" pitchFamily="2" charset="-78"/>
              </a:rPr>
              <a:t>مخاطبان</a:t>
            </a:r>
          </a:p>
          <a:p>
            <a:pPr algn="just" rtl="1"/>
            <a:r>
              <a:rPr lang="fa-IR" b="1" dirty="0" smtClean="0">
                <a:effectLst>
                  <a:glow rad="101600">
                    <a:schemeClr val="accent3">
                      <a:satMod val="175000"/>
                      <a:alpha val="40000"/>
                    </a:schemeClr>
                  </a:glow>
                </a:effectLst>
                <a:cs typeface="B Zar" panose="00000400000000000000" pitchFamily="2" charset="-78"/>
              </a:rPr>
              <a:t>4. تمرکز بر حضور پررنگ زنان در برنامه‌ها</a:t>
            </a:r>
            <a:endParaRPr lang="fa-IR" b="1" dirty="0">
              <a:effectLst>
                <a:glow rad="101600">
                  <a:schemeClr val="accent3">
                    <a:satMod val="175000"/>
                    <a:alpha val="40000"/>
                  </a:schemeClr>
                </a:glow>
              </a:effectLst>
              <a:cs typeface="B Zar" panose="00000400000000000000" pitchFamily="2" charset="-78"/>
            </a:endParaRPr>
          </a:p>
          <a:p>
            <a:pPr algn="just" rtl="1"/>
            <a:r>
              <a:rPr lang="fa-IR" b="1" dirty="0">
                <a:effectLst>
                  <a:glow rad="101600">
                    <a:schemeClr val="accent3">
                      <a:satMod val="175000"/>
                      <a:alpha val="40000"/>
                    </a:schemeClr>
                  </a:glow>
                </a:effectLst>
                <a:cs typeface="B Zar" panose="00000400000000000000" pitchFamily="2" charset="-78"/>
              </a:rPr>
              <a:t>5. تمرکز بر حل مسائل و پاسخگویی به نیازهاي </a:t>
            </a:r>
            <a:r>
              <a:rPr lang="fa-IR" b="1" dirty="0" smtClean="0">
                <a:effectLst>
                  <a:glow rad="101600">
                    <a:schemeClr val="accent3">
                      <a:satMod val="175000"/>
                      <a:alpha val="40000"/>
                    </a:schemeClr>
                  </a:glow>
                </a:effectLst>
                <a:cs typeface="B Zar" panose="00000400000000000000" pitchFamily="2" charset="-78"/>
              </a:rPr>
              <a:t>مخاطبان</a:t>
            </a:r>
            <a:endParaRPr lang="fa-IR" b="1" dirty="0">
              <a:effectLst>
                <a:glow rad="101600">
                  <a:schemeClr val="accent3">
                    <a:satMod val="175000"/>
                    <a:alpha val="40000"/>
                  </a:schemeClr>
                </a:glow>
              </a:effectLst>
              <a:cs typeface="B Zar" panose="00000400000000000000" pitchFamily="2" charset="-78"/>
            </a:endParaRPr>
          </a:p>
          <a:p>
            <a:pPr algn="just" rtl="1"/>
            <a:r>
              <a:rPr lang="fa-IR" b="1" dirty="0">
                <a:effectLst>
                  <a:glow rad="101600">
                    <a:schemeClr val="accent3">
                      <a:satMod val="175000"/>
                      <a:alpha val="40000"/>
                    </a:schemeClr>
                  </a:glow>
                </a:effectLst>
                <a:cs typeface="B Zar" panose="00000400000000000000" pitchFamily="2" charset="-78"/>
              </a:rPr>
              <a:t>6. مدیریت کنداکتور (برنامه‌ریزی پخش) مناسب</a:t>
            </a:r>
          </a:p>
          <a:p>
            <a:pPr algn="just" rtl="1"/>
            <a:endParaRPr lang="en-US" dirty="0"/>
          </a:p>
        </p:txBody>
      </p:sp>
      <p:pic>
        <p:nvPicPr>
          <p:cNvPr id="2050" name="Picture 2" descr="C:\Users\fa\Desktop\پاور\marcionavegantes-atrair-clien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526278"/>
            <a:ext cx="5127349" cy="52101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069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80">
                                          <p:stCondLst>
                                            <p:cond delay="0"/>
                                          </p:stCondLst>
                                        </p:cTn>
                                        <p:tgtEl>
                                          <p:spTgt spid="2050"/>
                                        </p:tgtEl>
                                      </p:cBhvr>
                                    </p:animEffect>
                                    <p:anim calcmode="lin" valueType="num">
                                      <p:cBhvr>
                                        <p:cTn id="1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0"/>
                                        </p:tgtEl>
                                      </p:cBhvr>
                                      <p:to x="100000" y="60000"/>
                                    </p:animScale>
                                    <p:animScale>
                                      <p:cBhvr>
                                        <p:cTn id="19" dur="166" decel="50000">
                                          <p:stCondLst>
                                            <p:cond delay="676"/>
                                          </p:stCondLst>
                                        </p:cTn>
                                        <p:tgtEl>
                                          <p:spTgt spid="2050"/>
                                        </p:tgtEl>
                                      </p:cBhvr>
                                      <p:to x="100000" y="100000"/>
                                    </p:animScale>
                                    <p:animScale>
                                      <p:cBhvr>
                                        <p:cTn id="20" dur="26">
                                          <p:stCondLst>
                                            <p:cond delay="1312"/>
                                          </p:stCondLst>
                                        </p:cTn>
                                        <p:tgtEl>
                                          <p:spTgt spid="2050"/>
                                        </p:tgtEl>
                                      </p:cBhvr>
                                      <p:to x="100000" y="80000"/>
                                    </p:animScale>
                                    <p:animScale>
                                      <p:cBhvr>
                                        <p:cTn id="21" dur="166" decel="50000">
                                          <p:stCondLst>
                                            <p:cond delay="1338"/>
                                          </p:stCondLst>
                                        </p:cTn>
                                        <p:tgtEl>
                                          <p:spTgt spid="2050"/>
                                        </p:tgtEl>
                                      </p:cBhvr>
                                      <p:to x="100000" y="100000"/>
                                    </p:animScale>
                                    <p:animScale>
                                      <p:cBhvr>
                                        <p:cTn id="22" dur="26">
                                          <p:stCondLst>
                                            <p:cond delay="1642"/>
                                          </p:stCondLst>
                                        </p:cTn>
                                        <p:tgtEl>
                                          <p:spTgt spid="2050"/>
                                        </p:tgtEl>
                                      </p:cBhvr>
                                      <p:to x="100000" y="90000"/>
                                    </p:animScale>
                                    <p:animScale>
                                      <p:cBhvr>
                                        <p:cTn id="23" dur="166" decel="50000">
                                          <p:stCondLst>
                                            <p:cond delay="1668"/>
                                          </p:stCondLst>
                                        </p:cTn>
                                        <p:tgtEl>
                                          <p:spTgt spid="2050"/>
                                        </p:tgtEl>
                                      </p:cBhvr>
                                      <p:to x="100000" y="100000"/>
                                    </p:animScale>
                                    <p:animScale>
                                      <p:cBhvr>
                                        <p:cTn id="24" dur="26">
                                          <p:stCondLst>
                                            <p:cond delay="1808"/>
                                          </p:stCondLst>
                                        </p:cTn>
                                        <p:tgtEl>
                                          <p:spTgt spid="2050"/>
                                        </p:tgtEl>
                                      </p:cBhvr>
                                      <p:to x="100000" y="95000"/>
                                    </p:animScale>
                                    <p:animScale>
                                      <p:cBhvr>
                                        <p:cTn id="25" dur="166" decel="50000">
                                          <p:stCondLst>
                                            <p:cond delay="1834"/>
                                          </p:stCondLst>
                                        </p:cTn>
                                        <p:tgtEl>
                                          <p:spTgt spid="205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barn(inVertical)">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barn(inVertical)">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barn(inVertical)">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barn(inVertical)">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barn(inVertical)">
                                      <p:cBhvr>
                                        <p:cTn id="5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56" y="618518"/>
            <a:ext cx="7474857" cy="978507"/>
          </a:xfrm>
        </p:spPr>
        <p:txBody>
          <a:bodyPr>
            <a:prstTxWarp prst="textArchDown">
              <a:avLst/>
            </a:prstTxWarp>
          </a:bodyPr>
          <a:lstStyle/>
          <a:p>
            <a:pPr algn="ctr"/>
            <a:r>
              <a:rPr lang="fa-IR" dirty="0">
                <a:solidFill>
                  <a:srgbClr val="FF0000"/>
                </a:solidFill>
                <a:effectLst>
                  <a:glow rad="139700">
                    <a:schemeClr val="accent2">
                      <a:satMod val="175000"/>
                      <a:alpha val="40000"/>
                    </a:schemeClr>
                  </a:glow>
                </a:effectLst>
              </a:rPr>
              <a:t>مهم‌ترین </a:t>
            </a:r>
            <a:r>
              <a:rPr lang="fa-IR" dirty="0" smtClean="0">
                <a:solidFill>
                  <a:srgbClr val="FF0000"/>
                </a:solidFill>
                <a:effectLst>
                  <a:glow rad="139700">
                    <a:schemeClr val="accent2">
                      <a:satMod val="175000"/>
                      <a:alpha val="40000"/>
                    </a:schemeClr>
                  </a:glow>
                </a:effectLst>
              </a:rPr>
              <a:t>بخش های برنامه های ایران اینترنشنال</a:t>
            </a:r>
            <a:endParaRPr lang="en-US" dirty="0">
              <a:solidFill>
                <a:srgbClr val="FF0000"/>
              </a:solidFill>
              <a:effectLst>
                <a:glow rad="139700">
                  <a:schemeClr val="accent2">
                    <a:satMod val="175000"/>
                    <a:alpha val="40000"/>
                  </a:schemeClr>
                </a:glow>
              </a:effectLst>
            </a:endParaRPr>
          </a:p>
        </p:txBody>
      </p:sp>
      <p:sp>
        <p:nvSpPr>
          <p:cNvPr id="3" name="Content Placeholder 2"/>
          <p:cNvSpPr>
            <a:spLocks noGrp="1"/>
          </p:cNvSpPr>
          <p:nvPr>
            <p:ph idx="1"/>
          </p:nvPr>
        </p:nvSpPr>
        <p:spPr>
          <a:xfrm flipH="1">
            <a:off x="145143" y="1843314"/>
            <a:ext cx="11916228" cy="5014686"/>
          </a:xfrm>
        </p:spPr>
        <p:txBody>
          <a:bodyPr>
            <a:normAutofit fontScale="85000" lnSpcReduction="10000"/>
            <a:scene3d>
              <a:camera prst="orthographicFront"/>
              <a:lightRig rig="balanced" dir="t">
                <a:rot lat="0" lon="0" rev="2100000"/>
              </a:lightRig>
            </a:scene3d>
            <a:sp3d extrusionH="57150" prstMaterial="metal">
              <a:bevelT w="38100" h="25400"/>
              <a:contourClr>
                <a:schemeClr val="bg2"/>
              </a:contourClr>
            </a:sp3d>
          </a:bodyPr>
          <a:lstStyle/>
          <a:p>
            <a:pPr marL="0" indent="0" algn="r">
              <a:buNone/>
            </a:pPr>
            <a:r>
              <a:rPr lang="fa-IR" sz="2900" b="1" dirty="0" smtClean="0">
                <a:ln w="50800"/>
                <a:solidFill>
                  <a:schemeClr val="bg1">
                    <a:shade val="50000"/>
                  </a:schemeClr>
                </a:solidFill>
              </a:rPr>
              <a:t>برنامه </a:t>
            </a:r>
            <a:r>
              <a:rPr lang="fa-IR" sz="2900" b="1" dirty="0">
                <a:ln w="50800"/>
                <a:solidFill>
                  <a:schemeClr val="bg1">
                    <a:shade val="50000"/>
                  </a:schemeClr>
                </a:solidFill>
              </a:rPr>
              <a:t>امروز با نادر </a:t>
            </a:r>
            <a:r>
              <a:rPr lang="fa-IR" sz="2900" b="1" dirty="0" smtClean="0">
                <a:ln w="50800"/>
                <a:solidFill>
                  <a:schemeClr val="bg1">
                    <a:shade val="50000"/>
                  </a:schemeClr>
                </a:solidFill>
              </a:rPr>
              <a:t>سلطان‌پور     </a:t>
            </a:r>
            <a:r>
              <a:rPr lang="fa-IR" b="1" dirty="0" smtClean="0">
                <a:ln w="50800"/>
                <a:solidFill>
                  <a:schemeClr val="bg1">
                    <a:shade val="50000"/>
                  </a:schemeClr>
                </a:solidFill>
              </a:rPr>
              <a:t>                                                                                                                                  </a:t>
            </a:r>
            <a:endParaRPr lang="fa-IR" b="1" dirty="0">
              <a:ln w="50800"/>
              <a:solidFill>
                <a:schemeClr val="bg1">
                  <a:shade val="50000"/>
                </a:schemeClr>
              </a:solidFill>
            </a:endParaRPr>
          </a:p>
          <a:p>
            <a:pPr algn="r" rtl="1"/>
            <a:r>
              <a:rPr lang="fa-IR" b="1" dirty="0">
                <a:ln w="50800"/>
                <a:solidFill>
                  <a:schemeClr val="bg1">
                    <a:shade val="50000"/>
                  </a:schemeClr>
                </a:solidFill>
              </a:rPr>
              <a:t>این برنامه از شنبه تا چهارشنبه از ساعت 22 به‌وقت‌تهران از شبکه ایران اینترنشنال پخش </a:t>
            </a:r>
            <a:r>
              <a:rPr lang="fa-IR" b="1" dirty="0" smtClean="0">
                <a:ln w="50800"/>
                <a:solidFill>
                  <a:schemeClr val="bg1">
                    <a:shade val="50000"/>
                  </a:schemeClr>
                </a:solidFill>
              </a:rPr>
              <a:t>می</a:t>
            </a:r>
            <a:r>
              <a:rPr lang="en-US" b="1" dirty="0" smtClean="0">
                <a:ln w="50800"/>
                <a:solidFill>
                  <a:schemeClr val="bg1">
                    <a:shade val="50000"/>
                  </a:schemeClr>
                </a:solidFill>
              </a:rPr>
              <a:t> </a:t>
            </a:r>
            <a:r>
              <a:rPr lang="fa-IR" b="1" dirty="0" smtClean="0">
                <a:ln w="50800"/>
                <a:solidFill>
                  <a:schemeClr val="bg1">
                    <a:shade val="50000"/>
                  </a:schemeClr>
                </a:solidFill>
              </a:rPr>
              <a:t>شود</a:t>
            </a:r>
            <a:r>
              <a:rPr lang="fa-IR" b="1" dirty="0">
                <a:ln w="50800"/>
                <a:solidFill>
                  <a:schemeClr val="bg1">
                    <a:shade val="50000"/>
                  </a:schemeClr>
                </a:solidFill>
              </a:rPr>
              <a:t>. در معرفی برنامه امروز آمده: «اخبار ایران و رخدادهای </a:t>
            </a:r>
            <a:r>
              <a:rPr lang="fa-IR" b="1" dirty="0" smtClean="0">
                <a:ln w="50800"/>
                <a:solidFill>
                  <a:schemeClr val="bg1">
                    <a:shade val="50000"/>
                  </a:schemeClr>
                </a:solidFill>
              </a:rPr>
              <a:t>جهان</a:t>
            </a:r>
            <a:r>
              <a:rPr lang="en-US" b="1" dirty="0" smtClean="0">
                <a:ln w="50800"/>
                <a:solidFill>
                  <a:schemeClr val="bg1">
                    <a:shade val="50000"/>
                  </a:schemeClr>
                </a:solidFill>
              </a:rPr>
              <a:t> </a:t>
            </a:r>
            <a:r>
              <a:rPr lang="fa-IR" b="1" dirty="0" smtClean="0">
                <a:ln w="50800"/>
                <a:solidFill>
                  <a:schemeClr val="bg1">
                    <a:shade val="50000"/>
                  </a:schemeClr>
                </a:solidFill>
              </a:rPr>
              <a:t>با </a:t>
            </a:r>
            <a:r>
              <a:rPr lang="fa-IR" b="1" dirty="0">
                <a:ln w="50800"/>
                <a:solidFill>
                  <a:schemeClr val="bg1">
                    <a:shade val="50000"/>
                  </a:schemeClr>
                </a:solidFill>
              </a:rPr>
              <a:t>نگاهی نو، چهره‌ای تازه و ارائه‌ای متفاوت در "امروز با نادر سلطان‌پور</a:t>
            </a:r>
            <a:r>
              <a:rPr lang="fa-IR" b="1" dirty="0" smtClean="0">
                <a:ln w="50800"/>
                <a:solidFill>
                  <a:schemeClr val="bg1">
                    <a:shade val="50000"/>
                  </a:schemeClr>
                </a:solidFill>
              </a:rPr>
              <a:t>"»                                                                                                                                    </a:t>
            </a:r>
            <a:endParaRPr lang="en-US" b="1" dirty="0" smtClean="0">
              <a:ln w="50800"/>
              <a:solidFill>
                <a:schemeClr val="bg1">
                  <a:shade val="50000"/>
                </a:schemeClr>
              </a:solidFill>
            </a:endParaRPr>
          </a:p>
          <a:p>
            <a:pPr algn="r" rtl="1"/>
            <a:r>
              <a:rPr lang="fa-IR" b="1" dirty="0" smtClean="0">
                <a:ln w="50800"/>
                <a:solidFill>
                  <a:schemeClr val="bg1">
                    <a:shade val="50000"/>
                  </a:schemeClr>
                </a:solidFill>
              </a:rPr>
              <a:t> </a:t>
            </a:r>
            <a:r>
              <a:rPr lang="fa-IR" b="1" dirty="0">
                <a:ln w="50800"/>
                <a:solidFill>
                  <a:schemeClr val="bg1">
                    <a:shade val="50000"/>
                  </a:schemeClr>
                </a:solidFill>
              </a:rPr>
              <a:t>16 تیرماه 98، آغاز اولین قسمت برنامه بود، سلطان‌پور خبرنگار سابق </a:t>
            </a:r>
            <a:r>
              <a:rPr lang="fa-IR" b="1" dirty="0" smtClean="0">
                <a:ln w="50800"/>
                <a:solidFill>
                  <a:schemeClr val="bg1">
                    <a:shade val="50000"/>
                  </a:schemeClr>
                </a:solidFill>
              </a:rPr>
              <a:t>بی بی سی </a:t>
            </a:r>
            <a:r>
              <a:rPr lang="fa-IR" b="1" dirty="0">
                <a:ln w="50800"/>
                <a:solidFill>
                  <a:schemeClr val="bg1">
                    <a:shade val="50000"/>
                  </a:schemeClr>
                </a:solidFill>
              </a:rPr>
              <a:t>فارسی است که بیشتر به‌عنوان گوینده اخبار در کار سابق خود فعالیت </a:t>
            </a:r>
            <a:r>
              <a:rPr lang="fa-IR" b="1" dirty="0" smtClean="0">
                <a:ln w="50800"/>
                <a:solidFill>
                  <a:schemeClr val="bg1">
                    <a:shade val="50000"/>
                  </a:schemeClr>
                </a:solidFill>
              </a:rPr>
              <a:t>می کرد</a:t>
            </a:r>
            <a:r>
              <a:rPr lang="fa-IR" b="1" dirty="0">
                <a:ln w="50800"/>
                <a:solidFill>
                  <a:schemeClr val="bg1">
                    <a:shade val="50000"/>
                  </a:schemeClr>
                </a:solidFill>
              </a:rPr>
              <a:t>، علاوه بر سلطان‌پور، شلر حقانی فر نیز در چند برنامه </a:t>
            </a:r>
            <a:r>
              <a:rPr lang="fa-IR" b="1" dirty="0" smtClean="0">
                <a:ln w="50800"/>
                <a:solidFill>
                  <a:schemeClr val="bg1">
                    <a:shade val="50000"/>
                  </a:schemeClr>
                </a:solidFill>
              </a:rPr>
              <a:t>مجری گری </a:t>
            </a:r>
            <a:r>
              <a:rPr lang="fa-IR" b="1" dirty="0">
                <a:ln w="50800"/>
                <a:solidFill>
                  <a:schemeClr val="bg1">
                    <a:shade val="50000"/>
                  </a:schemeClr>
                </a:solidFill>
              </a:rPr>
              <a:t>این برنامه را بر </a:t>
            </a:r>
            <a:r>
              <a:rPr lang="fa-IR" b="1" dirty="0" smtClean="0">
                <a:ln w="50800"/>
                <a:solidFill>
                  <a:schemeClr val="bg1">
                    <a:shade val="50000"/>
                  </a:schemeClr>
                </a:solidFill>
              </a:rPr>
              <a:t>عهده  </a:t>
            </a:r>
            <a:r>
              <a:rPr lang="fa-IR" b="1" dirty="0">
                <a:ln w="50800"/>
                <a:solidFill>
                  <a:schemeClr val="bg1">
                    <a:shade val="50000"/>
                  </a:schemeClr>
                </a:solidFill>
              </a:rPr>
              <a:t>داشته است. حقانی فر؛ خبرنگار و مجری سابق شبکه کردی </a:t>
            </a:r>
            <a:r>
              <a:rPr lang="en-US" b="1" dirty="0" err="1">
                <a:ln w="50800"/>
                <a:solidFill>
                  <a:schemeClr val="bg1">
                    <a:shade val="50000"/>
                  </a:schemeClr>
                </a:solidFill>
              </a:rPr>
              <a:t>Newroz</a:t>
            </a:r>
            <a:r>
              <a:rPr lang="en-US" b="1" dirty="0">
                <a:ln w="50800"/>
                <a:solidFill>
                  <a:schemeClr val="bg1">
                    <a:shade val="50000"/>
                  </a:schemeClr>
                </a:solidFill>
              </a:rPr>
              <a:t>  </a:t>
            </a:r>
            <a:r>
              <a:rPr lang="fa-IR" b="1" dirty="0">
                <a:ln w="50800"/>
                <a:solidFill>
                  <a:schemeClr val="bg1">
                    <a:shade val="50000"/>
                  </a:schemeClr>
                </a:solidFill>
              </a:rPr>
              <a:t>بود. در این برنامه چند موضوع مهم 24 ساعت گذشته به‌عنوان سوژه تحلیل و گزارش موردتوجه قرار </a:t>
            </a:r>
            <a:r>
              <a:rPr lang="fa-IR" b="1" dirty="0" smtClean="0">
                <a:ln w="50800"/>
                <a:solidFill>
                  <a:schemeClr val="bg1">
                    <a:shade val="50000"/>
                  </a:schemeClr>
                </a:solidFill>
              </a:rPr>
              <a:t>می گیرند</a:t>
            </a:r>
            <a:r>
              <a:rPr lang="fa-IR" b="1" dirty="0">
                <a:ln w="50800"/>
                <a:solidFill>
                  <a:schemeClr val="bg1">
                    <a:shade val="50000"/>
                  </a:schemeClr>
                </a:solidFill>
              </a:rPr>
              <a:t>. امروز در یک ساعت زمان برنامه معمولاً سه سوژه مهم را مدنظر قرار </a:t>
            </a:r>
            <a:r>
              <a:rPr lang="fa-IR" b="1" dirty="0" smtClean="0">
                <a:ln w="50800"/>
                <a:solidFill>
                  <a:schemeClr val="bg1">
                    <a:shade val="50000"/>
                  </a:schemeClr>
                </a:solidFill>
              </a:rPr>
              <a:t>می</a:t>
            </a:r>
            <a:r>
              <a:rPr lang="en-US" b="1" dirty="0" smtClean="0">
                <a:ln w="50800"/>
                <a:solidFill>
                  <a:schemeClr val="bg1">
                    <a:shade val="50000"/>
                  </a:schemeClr>
                </a:solidFill>
              </a:rPr>
              <a:t> </a:t>
            </a:r>
            <a:r>
              <a:rPr lang="fa-IR" b="1" dirty="0" smtClean="0">
                <a:ln w="50800"/>
                <a:solidFill>
                  <a:schemeClr val="bg1">
                    <a:shade val="50000"/>
                  </a:schemeClr>
                </a:solidFill>
              </a:rPr>
              <a:t>دهد</a:t>
            </a:r>
            <a:r>
              <a:rPr lang="fa-IR" b="1" dirty="0">
                <a:ln w="50800"/>
                <a:solidFill>
                  <a:schemeClr val="bg1">
                    <a:shade val="50000"/>
                  </a:schemeClr>
                </a:solidFill>
              </a:rPr>
              <a:t>. سبک این برنامه در حال حاضر بیشتر مشابه برنامه 60 دقیقه </a:t>
            </a:r>
            <a:r>
              <a:rPr lang="fa-IR" b="1" dirty="0" smtClean="0">
                <a:ln w="50800"/>
                <a:solidFill>
                  <a:schemeClr val="bg1">
                    <a:shade val="50000"/>
                  </a:schemeClr>
                </a:solidFill>
              </a:rPr>
              <a:t>بی بی سی </a:t>
            </a:r>
            <a:r>
              <a:rPr lang="fa-IR" b="1" dirty="0">
                <a:ln w="50800"/>
                <a:solidFill>
                  <a:schemeClr val="bg1">
                    <a:shade val="50000"/>
                  </a:schemeClr>
                </a:solidFill>
              </a:rPr>
              <a:t>فارسی است. طیف موضوعات برنامه متنوع است و انتخاب </a:t>
            </a:r>
            <a:r>
              <a:rPr lang="fa-IR" b="1" dirty="0" smtClean="0">
                <a:ln w="50800"/>
                <a:solidFill>
                  <a:schemeClr val="bg1">
                    <a:shade val="50000"/>
                  </a:schemeClr>
                </a:solidFill>
              </a:rPr>
              <a:t>سوژه</a:t>
            </a:r>
            <a:r>
              <a:rPr lang="en-US" b="1" dirty="0" smtClean="0">
                <a:ln w="50800"/>
                <a:solidFill>
                  <a:schemeClr val="bg1">
                    <a:shade val="50000"/>
                  </a:schemeClr>
                </a:solidFill>
              </a:rPr>
              <a:t> </a:t>
            </a:r>
            <a:r>
              <a:rPr lang="fa-IR" b="1" dirty="0" smtClean="0">
                <a:ln w="50800"/>
                <a:solidFill>
                  <a:schemeClr val="bg1">
                    <a:shade val="50000"/>
                  </a:schemeClr>
                </a:solidFill>
              </a:rPr>
              <a:t>ها </a:t>
            </a:r>
            <a:r>
              <a:rPr lang="fa-IR" b="1" dirty="0">
                <a:ln w="50800"/>
                <a:solidFill>
                  <a:schemeClr val="bg1">
                    <a:shade val="50000"/>
                  </a:schemeClr>
                </a:solidFill>
              </a:rPr>
              <a:t>به اهمیت آن‌ها در عرصه داخلی ایران و یا فضای بین-المللی دارد. ممکن است موضوعات علمی، فرهنگی و اجتماعی نیز به سوژه برنامه امروز تبدیل شوند. </a:t>
            </a:r>
            <a:r>
              <a:rPr lang="fa-IR" b="1" dirty="0" smtClean="0">
                <a:ln w="50800"/>
                <a:solidFill>
                  <a:schemeClr val="bg1">
                    <a:shade val="50000"/>
                  </a:schemeClr>
                </a:solidFill>
              </a:rPr>
              <a:t>بخش هایی </a:t>
            </a:r>
            <a:r>
              <a:rPr lang="fa-IR" b="1" dirty="0">
                <a:ln w="50800"/>
                <a:solidFill>
                  <a:schemeClr val="bg1">
                    <a:shade val="50000"/>
                  </a:schemeClr>
                </a:solidFill>
              </a:rPr>
              <a:t>از برنامه گفتگو محور و با حضور کارشناسان و گاهی مقاماتی نظیر سفیر افغانستان در لندن است. </a:t>
            </a:r>
          </a:p>
          <a:p>
            <a:pPr algn="r" rtl="1"/>
            <a:r>
              <a:rPr lang="fa-IR" b="1" dirty="0">
                <a:ln w="50800"/>
                <a:solidFill>
                  <a:schemeClr val="bg1">
                    <a:shade val="50000"/>
                  </a:schemeClr>
                </a:solidFill>
              </a:rPr>
              <a:t>در ساختار برنامه نوآوری و خلاقیت </a:t>
            </a:r>
            <a:r>
              <a:rPr lang="fa-IR" b="1" dirty="0" smtClean="0">
                <a:ln w="50800"/>
                <a:solidFill>
                  <a:schemeClr val="bg1">
                    <a:shade val="50000"/>
                  </a:schemeClr>
                </a:solidFill>
              </a:rPr>
              <a:t>ویژه ای </a:t>
            </a:r>
            <a:r>
              <a:rPr lang="fa-IR" b="1" dirty="0">
                <a:ln w="50800"/>
                <a:solidFill>
                  <a:schemeClr val="bg1">
                    <a:shade val="50000"/>
                  </a:schemeClr>
                </a:solidFill>
              </a:rPr>
              <a:t>به کار گرفته نشده و ایرانی‌تبار سعی کرده با استفاده از نادر سلطانی پور؛ خبرنگار باسابقه </a:t>
            </a:r>
            <a:r>
              <a:rPr lang="fa-IR" b="1" dirty="0" smtClean="0">
                <a:ln w="50800"/>
                <a:solidFill>
                  <a:schemeClr val="bg1">
                    <a:shade val="50000"/>
                  </a:schemeClr>
                </a:solidFill>
              </a:rPr>
              <a:t>بی بی سی </a:t>
            </a:r>
            <a:r>
              <a:rPr lang="fa-IR" b="1" dirty="0">
                <a:ln w="50800"/>
                <a:solidFill>
                  <a:schemeClr val="bg1">
                    <a:shade val="50000"/>
                  </a:schemeClr>
                </a:solidFill>
              </a:rPr>
              <a:t>فارسی، مخاطبانی را جذب کند. </a:t>
            </a:r>
          </a:p>
          <a:p>
            <a:endParaRPr lang="en-US" b="1" dirty="0">
              <a:ln w="50800"/>
              <a:solidFill>
                <a:schemeClr val="bg1">
                  <a:shade val="50000"/>
                </a:schemeClr>
              </a:solidFill>
            </a:endParaRPr>
          </a:p>
        </p:txBody>
      </p:sp>
      <p:pic>
        <p:nvPicPr>
          <p:cNvPr id="4" name="Picture 3" descr="C:\Users\seven\Pictures\nader.pn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86514" cy="27141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147571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additive="base">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additive="base">
                                        <p:cTn id="4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3200" y="357808"/>
            <a:ext cx="11713029" cy="6246191"/>
          </a:xfrm>
        </p:spPr>
        <p:txBody>
          <a:bodyPr>
            <a:noAutofit/>
          </a:bodyPr>
          <a:lstStyle/>
          <a:p>
            <a:pPr marL="0" indent="0" algn="r" rtl="1">
              <a:buNone/>
            </a:pPr>
            <a:r>
              <a:rPr lang="fa-IR" sz="3200" b="1" dirty="0" smtClean="0">
                <a:solidFill>
                  <a:srgbClr val="FF0000"/>
                </a:solidFill>
                <a:effectLst>
                  <a:glow rad="139700">
                    <a:schemeClr val="accent2">
                      <a:satMod val="175000"/>
                      <a:alpha val="40000"/>
                    </a:schemeClr>
                  </a:glow>
                  <a:reflection blurRad="6350" stA="60000" endA="900" endPos="60000" dist="60007" dir="5400000" sy="-100000" algn="bl" rotWithShape="0"/>
                </a:effectLst>
              </a:rPr>
              <a:t>                                             چشم انداز</a:t>
            </a:r>
          </a:p>
          <a:p>
            <a:pPr algn="r" rtl="1"/>
            <a:r>
              <a:rPr lang="fa-IR" sz="2000" b="1" dirty="0" smtClean="0">
                <a:effectLst>
                  <a:glow rad="101600">
                    <a:schemeClr val="accent3">
                      <a:satMod val="175000"/>
                      <a:alpha val="40000"/>
                    </a:schemeClr>
                  </a:glow>
                </a:effectLst>
              </a:rPr>
              <a:t>علی </a:t>
            </a:r>
            <a:r>
              <a:rPr lang="fa-IR" sz="2000" b="1" dirty="0">
                <a:effectLst>
                  <a:glow rad="101600">
                    <a:schemeClr val="accent3">
                      <a:satMod val="175000"/>
                      <a:alpha val="40000"/>
                    </a:schemeClr>
                  </a:glow>
                </a:effectLst>
              </a:rPr>
              <a:t>خرد پیر، دبیر برنامه چشم انداز</a:t>
            </a:r>
          </a:p>
          <a:p>
            <a:pPr algn="r" rtl="1"/>
            <a:r>
              <a:rPr lang="fa-IR" sz="2000" b="1" dirty="0">
                <a:effectLst>
                  <a:glow rad="101600">
                    <a:schemeClr val="accent3">
                      <a:satMod val="175000"/>
                      <a:alpha val="40000"/>
                    </a:schemeClr>
                  </a:glow>
                </a:effectLst>
              </a:rPr>
              <a:t>کامیار بهرنگ </a:t>
            </a:r>
          </a:p>
          <a:p>
            <a:pPr algn="r" rtl="1"/>
            <a:r>
              <a:rPr lang="fa-IR" sz="2000" b="1" dirty="0">
                <a:effectLst>
                  <a:glow rad="101600">
                    <a:schemeClr val="accent3">
                      <a:satMod val="175000"/>
                      <a:alpha val="40000"/>
                    </a:schemeClr>
                  </a:glow>
                </a:effectLst>
              </a:rPr>
              <a:t>سیما ثابت که از مجریان فعال در چشم انداز است.</a:t>
            </a:r>
          </a:p>
          <a:p>
            <a:pPr algn="r" rtl="1"/>
            <a:r>
              <a:rPr lang="fa-IR" sz="2000" b="1" dirty="0" smtClean="0">
                <a:effectLst>
                  <a:glow rad="101600">
                    <a:schemeClr val="accent3">
                      <a:satMod val="175000"/>
                      <a:alpha val="40000"/>
                    </a:schemeClr>
                  </a:glow>
                </a:effectLst>
              </a:rPr>
              <a:t>ایران </a:t>
            </a:r>
            <a:r>
              <a:rPr lang="fa-IR" sz="2000" b="1" dirty="0">
                <a:effectLst>
                  <a:glow rad="101600">
                    <a:schemeClr val="accent3">
                      <a:satMod val="175000"/>
                      <a:alpha val="40000"/>
                    </a:schemeClr>
                  </a:glow>
                </a:effectLst>
              </a:rPr>
              <a:t>اینترنشنال در معرفی این برنامه آورده است: «چشم‌انداز، برنامه‌ای یک‌ساعته و تحلیلی است که طی پنج روز از هفته  و با حضور کارشناسان مختلف به بررسی و تحلیل آخرین اخبار و رویدادهای سیاسی، فرهنگی و اجتماعی می‌پردازد</a:t>
            </a:r>
            <a:r>
              <a:rPr lang="fa-IR" sz="2000" b="1" dirty="0" smtClean="0">
                <a:effectLst>
                  <a:glow rad="101600">
                    <a:schemeClr val="accent3">
                      <a:satMod val="175000"/>
                      <a:alpha val="40000"/>
                    </a:schemeClr>
                  </a:glow>
                </a:effectLst>
              </a:rPr>
              <a:t>.»</a:t>
            </a:r>
            <a:endParaRPr lang="fa-IR" sz="2000" b="1" dirty="0">
              <a:effectLst>
                <a:glow rad="101600">
                  <a:schemeClr val="accent3">
                    <a:satMod val="175000"/>
                    <a:alpha val="40000"/>
                  </a:schemeClr>
                </a:glow>
              </a:effectLst>
            </a:endParaRPr>
          </a:p>
          <a:p>
            <a:pPr algn="r" rtl="1"/>
            <a:r>
              <a:rPr lang="fa-IR" sz="2000" b="1" dirty="0" smtClean="0">
                <a:effectLst>
                  <a:glow rad="101600">
                    <a:schemeClr val="accent3">
                      <a:satMod val="175000"/>
                      <a:alpha val="40000"/>
                    </a:schemeClr>
                  </a:glow>
                </a:effectLst>
              </a:rPr>
              <a:t>چشم انداز </a:t>
            </a:r>
            <a:r>
              <a:rPr lang="fa-IR" sz="2000" b="1" dirty="0">
                <a:effectLst>
                  <a:glow rad="101600">
                    <a:schemeClr val="accent3">
                      <a:satMod val="175000"/>
                      <a:alpha val="40000"/>
                    </a:schemeClr>
                  </a:glow>
                </a:effectLst>
              </a:rPr>
              <a:t>در ساعت 21 شنبه تا چهارشنبه پخش </a:t>
            </a:r>
            <a:r>
              <a:rPr lang="fa-IR" sz="2000" b="1" dirty="0" smtClean="0">
                <a:effectLst>
                  <a:glow rad="101600">
                    <a:schemeClr val="accent3">
                      <a:satMod val="175000"/>
                      <a:alpha val="40000"/>
                    </a:schemeClr>
                  </a:glow>
                </a:effectLst>
              </a:rPr>
              <a:t>می شود</a:t>
            </a:r>
            <a:r>
              <a:rPr lang="fa-IR" sz="2000" b="1" dirty="0">
                <a:effectLst>
                  <a:glow rad="101600">
                    <a:schemeClr val="accent3">
                      <a:satMod val="175000"/>
                      <a:alpha val="40000"/>
                    </a:schemeClr>
                  </a:glow>
                </a:effectLst>
              </a:rPr>
              <a:t>. این برنامه به‌طورکلی گفتگو محور و با حضور کارشناسان شبکه و تحلیلگرانی از </a:t>
            </a:r>
            <a:r>
              <a:rPr lang="fa-IR" sz="2000" b="1" dirty="0" smtClean="0">
                <a:effectLst>
                  <a:glow rad="101600">
                    <a:schemeClr val="accent3">
                      <a:satMod val="175000"/>
                      <a:alpha val="40000"/>
                    </a:schemeClr>
                  </a:glow>
                </a:effectLst>
              </a:rPr>
              <a:t>حوزه های </a:t>
            </a:r>
            <a:r>
              <a:rPr lang="fa-IR" sz="2000" b="1" dirty="0">
                <a:effectLst>
                  <a:glow rad="101600">
                    <a:schemeClr val="accent3">
                      <a:satMod val="175000"/>
                      <a:alpha val="40000"/>
                    </a:schemeClr>
                  </a:glow>
                </a:effectLst>
              </a:rPr>
              <a:t>مختلف است. علی خرد پیر؛ دبیر و مجری، </a:t>
            </a:r>
            <a:r>
              <a:rPr lang="fa-IR" sz="2000" b="1" dirty="0" smtClean="0">
                <a:effectLst>
                  <a:glow rad="101600">
                    <a:schemeClr val="accent3">
                      <a:satMod val="175000"/>
                      <a:alpha val="40000"/>
                    </a:schemeClr>
                  </a:glow>
                </a:effectLst>
              </a:rPr>
              <a:t>علی اصغر </a:t>
            </a:r>
            <a:r>
              <a:rPr lang="fa-IR" sz="2000" b="1" dirty="0">
                <a:effectLst>
                  <a:glow rad="101600">
                    <a:schemeClr val="accent3">
                      <a:satMod val="175000"/>
                      <a:alpha val="40000"/>
                    </a:schemeClr>
                  </a:glow>
                </a:effectLst>
              </a:rPr>
              <a:t>رمضان پور، سردبیر ارشد، کامیار بهرنگ، سیما ثابت، طناز خامه، پویا عزیزی، پریسا صادقی؛ مجریان چشم‌انداز هستند. </a:t>
            </a:r>
          </a:p>
          <a:p>
            <a:pPr algn="r" rtl="1"/>
            <a:r>
              <a:rPr lang="fa-IR" sz="2000" b="1" dirty="0" smtClean="0">
                <a:effectLst>
                  <a:glow rad="101600">
                    <a:schemeClr val="accent3">
                      <a:satMod val="175000"/>
                      <a:alpha val="40000"/>
                    </a:schemeClr>
                  </a:glow>
                </a:effectLst>
              </a:rPr>
              <a:t>سبک برنامه کپی برداری از برنامه صفحه دو بی بی سی فارسی است؛ با این تفاوت که چشم انداز در 5 روز هفته پخش می شود. صفحه دو بی بی سی فارسی آخر هفته ها بر روی ایر می رود و این برنامه به تحلیل مهم‌ترین وقایع هفته با حضور چند کارشناس می پردازد. هرچند برنامه¬های کارشناسی و گفتگو محور در تمامی شبکه های خبری جهان متداول است، اما سعی می شود با نوآوری، حضور مجری های مسلط و قوی و تغییرات اساسی در آرایه و محتوا، به چنین برنامه هایی اصالت خاصی بدهند. موضوعی که در ایران اینترنشنال در بسیاری از برنامه ها دیده نمیشود. اکثر مجریان چشم انداز، بیشتر در نقش گوینده و نه مجری کارشناس برنامه را اجرا می کنند که این امر از سطح غنای تولیدات می کاهد. </a:t>
            </a:r>
          </a:p>
          <a:p>
            <a:pPr algn="r" rtl="1"/>
            <a:r>
              <a:rPr lang="fa-IR" sz="2000" dirty="0" smtClean="0">
                <a:effectLst>
                  <a:glow rad="101600">
                    <a:schemeClr val="accent3">
                      <a:satMod val="175000"/>
                      <a:alpha val="40000"/>
                    </a:schemeClr>
                  </a:glow>
                </a:effectLst>
              </a:rPr>
              <a:t> </a:t>
            </a:r>
            <a:endParaRPr lang="fa-IR" sz="2000" dirty="0">
              <a:effectLst>
                <a:glow rad="101600">
                  <a:schemeClr val="accent3">
                    <a:satMod val="175000"/>
                    <a:alpha val="40000"/>
                  </a:schemeClr>
                </a:glow>
              </a:effectLst>
            </a:endParaRPr>
          </a:p>
          <a:p>
            <a:pPr algn="r" rtl="1"/>
            <a:endParaRPr lang="en-US" sz="2000" dirty="0">
              <a:effectLst>
                <a:glow rad="101600">
                  <a:schemeClr val="accent3">
                    <a:satMod val="175000"/>
                    <a:alpha val="40000"/>
                  </a:schemeClr>
                </a:glow>
              </a:effectLst>
            </a:endParaRPr>
          </a:p>
        </p:txBody>
      </p:sp>
      <p:pic>
        <p:nvPicPr>
          <p:cNvPr id="3074" name="Picture 2" descr="C:\Users\fa\Desktop\111111111\O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8" y="132521"/>
            <a:ext cx="4333460" cy="23191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090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80">
                                          <p:stCondLst>
                                            <p:cond delay="0"/>
                                          </p:stCondLst>
                                        </p:cTn>
                                        <p:tgtEl>
                                          <p:spTgt spid="3074"/>
                                        </p:tgtEl>
                                      </p:cBhvr>
                                    </p:animEffect>
                                    <p:anim calcmode="lin" valueType="num">
                                      <p:cBhvr>
                                        <p:cTn id="1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1" dur="26">
                                          <p:stCondLst>
                                            <p:cond delay="650"/>
                                          </p:stCondLst>
                                        </p:cTn>
                                        <p:tgtEl>
                                          <p:spTgt spid="3074"/>
                                        </p:tgtEl>
                                      </p:cBhvr>
                                      <p:to x="100000" y="60000"/>
                                    </p:animScale>
                                    <p:animScale>
                                      <p:cBhvr>
                                        <p:cTn id="22" dur="166" decel="50000">
                                          <p:stCondLst>
                                            <p:cond delay="676"/>
                                          </p:stCondLst>
                                        </p:cTn>
                                        <p:tgtEl>
                                          <p:spTgt spid="3074"/>
                                        </p:tgtEl>
                                      </p:cBhvr>
                                      <p:to x="100000" y="100000"/>
                                    </p:animScale>
                                    <p:animScale>
                                      <p:cBhvr>
                                        <p:cTn id="23" dur="26">
                                          <p:stCondLst>
                                            <p:cond delay="1312"/>
                                          </p:stCondLst>
                                        </p:cTn>
                                        <p:tgtEl>
                                          <p:spTgt spid="3074"/>
                                        </p:tgtEl>
                                      </p:cBhvr>
                                      <p:to x="100000" y="80000"/>
                                    </p:animScale>
                                    <p:animScale>
                                      <p:cBhvr>
                                        <p:cTn id="24" dur="166" decel="50000">
                                          <p:stCondLst>
                                            <p:cond delay="1338"/>
                                          </p:stCondLst>
                                        </p:cTn>
                                        <p:tgtEl>
                                          <p:spTgt spid="3074"/>
                                        </p:tgtEl>
                                      </p:cBhvr>
                                      <p:to x="100000" y="100000"/>
                                    </p:animScale>
                                    <p:animScale>
                                      <p:cBhvr>
                                        <p:cTn id="25" dur="26">
                                          <p:stCondLst>
                                            <p:cond delay="1642"/>
                                          </p:stCondLst>
                                        </p:cTn>
                                        <p:tgtEl>
                                          <p:spTgt spid="3074"/>
                                        </p:tgtEl>
                                      </p:cBhvr>
                                      <p:to x="100000" y="90000"/>
                                    </p:animScale>
                                    <p:animScale>
                                      <p:cBhvr>
                                        <p:cTn id="26" dur="166" decel="50000">
                                          <p:stCondLst>
                                            <p:cond delay="1668"/>
                                          </p:stCondLst>
                                        </p:cTn>
                                        <p:tgtEl>
                                          <p:spTgt spid="3074"/>
                                        </p:tgtEl>
                                      </p:cBhvr>
                                      <p:to x="100000" y="100000"/>
                                    </p:animScale>
                                    <p:animScale>
                                      <p:cBhvr>
                                        <p:cTn id="27" dur="26">
                                          <p:stCondLst>
                                            <p:cond delay="1808"/>
                                          </p:stCondLst>
                                        </p:cTn>
                                        <p:tgtEl>
                                          <p:spTgt spid="3074"/>
                                        </p:tgtEl>
                                      </p:cBhvr>
                                      <p:to x="100000" y="95000"/>
                                    </p:animScale>
                                    <p:animScale>
                                      <p:cBhvr>
                                        <p:cTn id="28" dur="166" decel="50000">
                                          <p:stCondLst>
                                            <p:cond delay="1834"/>
                                          </p:stCondLst>
                                        </p:cTn>
                                        <p:tgtEl>
                                          <p:spTgt spid="307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additive="base">
                                        <p:cTn id="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additive="base">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5288"/>
            <a:ext cx="11966713" cy="6771860"/>
          </a:xfrm>
        </p:spPr>
        <p:txBody>
          <a:bodyPr>
            <a:prstTxWarp prst="textPlain">
              <a:avLst/>
            </a:prstTxWarp>
            <a:normAutofit fontScale="85000" lnSpcReduction="10000"/>
          </a:bodyPr>
          <a:lstStyle/>
          <a:p>
            <a:pPr algn="r" rtl="1"/>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پویا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عزیزی	</a:t>
            </a:r>
          </a:p>
          <a:p>
            <a:pPr algn="r" rtl="1"/>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پریسا صادقی</a:t>
            </a:r>
          </a:p>
          <a:p>
            <a:pPr algn="r" rtl="1"/>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ارائه روایت های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خلاف واقع از دیگر کارکردهای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چشم انداز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است. برای نمونه در برنامه مختص 28 مرداد 1332، از کارشناسانی دعوت به عمل آمد تا نقش نیروهای مذهبی و روحانیون را در وقوع کودتای 28 مرداد پررنگ نشان دهد. حتی یکی از کارشناسان قائل به کودتا نبود و نقش آمریکا و سیا را نادیده گرفته و عامل اصلی را در وقوع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آشوب ها</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 روحانیون ازجمله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آیت الله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بهبهانی و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آیت الله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بروجردی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می داند</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 داریوش بیاندر و ایرج اتابکی؛ دو کارشناس ویژه‌برنامه کودتای 28 مرداد، بارها روحانیت را در همدستی با کودتاگران و شاه زیرسوال بردند. </a:t>
            </a:r>
          </a:p>
          <a:p>
            <a:pPr algn="r" rtl="1"/>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طناز خامه، از مجریان اصلی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چشم انداز</a:t>
            </a:r>
            <a:endPar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endParaRPr>
          </a:p>
          <a:p>
            <a:pPr algn="r" rtl="1"/>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همچنین بزرگنمایی از رویدادهای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حاشیه ای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و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کم اهمیت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که در افکار عمومی ایران یا حتی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شبکه های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اجتماعی موردتوجه قرار نگرفته، از دیگر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سویه های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برنامه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چشم انداز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است. در این زمینه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می توان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به نامه 14 تن از فعالین گروه مخالف و ضدانقلاب برای استعفای رهبر معظم انقلاب اشاره کرد. این موضوع در طی 10 روز، سه بار به‌عنوان سوژه اصلی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برنامه های چشم انداز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انتخاب و بر روی آن ادبیات صورت گرفت. درحالی‌که نیم‌نگاهی به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رسانه ها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و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شبکه های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اجتماعی نشان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می دهد</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 کنشگری‌های در قالب نامه 14 نفره، در فضای مجازی بسیار اندک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بازخوردداشته است</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 نکته مهم در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چشم انداز</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 توجه ویژه به اخبار مربوط به حوزه رهبر معظم انقلاب است. در سالگرد 30 سالگی زعامت ایشان، از 18 تا 21 خرداد، چهار برنامه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چشم انداز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به این موضوع اختصاص داشت. بررسی عملکرد ایشان در حوزه اقتصادی، سیاست خارجی، پاسخگویی، حقوق ملت و اداره کشور، موضوعات محوری چهار برنامه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چشم انداز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را شکل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می داد</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 </a:t>
            </a:r>
          </a:p>
          <a:p>
            <a:pPr algn="r" rtl="1"/>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از دیگر موضوعات موردتوجه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چشم  نداز</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 توجه به حوزه زنان و نیروهای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تجزیه طلب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است. حمایت از نیروهای کرد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تجزیه طلب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و اختصاص چند برنامه به این موضوع، دعوت از فعالین حقوق بشر و هجمه به نحوه برخوردها در ایران با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بهایی ها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و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اقلیت های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مذهبی و قومی و القای سرکوب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سازماندهی شده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حقوق زنان در ایران ازجمله اقدامات این شبکه در </a:t>
            </a:r>
            <a:r>
              <a:rPr lang="fa-IR"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چشم انداز </a:t>
            </a:r>
            <a:r>
              <a:rPr lang="fa-IR"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است. </a:t>
            </a:r>
          </a:p>
          <a:p>
            <a:endParaRPr lang="en-US" dirty="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50689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par>
                                <p:cTn id="27" presetID="26"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80">
                                          <p:stCondLst>
                                            <p:cond delay="0"/>
                                          </p:stCondLst>
                                        </p:cTn>
                                        <p:tgtEl>
                                          <p:spTgt spid="3">
                                            <p:txEl>
                                              <p:pRg st="2" end="2"/>
                                            </p:txEl>
                                          </p:spTgt>
                                        </p:tgtEl>
                                      </p:cBhvr>
                                    </p:animEffect>
                                    <p:anim calcmode="lin" valueType="num">
                                      <p:cBhvr>
                                        <p:cTn id="3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2" end="2"/>
                                            </p:txEl>
                                          </p:spTgt>
                                        </p:tgtEl>
                                      </p:cBhvr>
                                      <p:to x="100000" y="60000"/>
                                    </p:animScale>
                                    <p:animScale>
                                      <p:cBhvr>
                                        <p:cTn id="36" dur="166" decel="50000">
                                          <p:stCondLst>
                                            <p:cond delay="676"/>
                                          </p:stCondLst>
                                        </p:cTn>
                                        <p:tgtEl>
                                          <p:spTgt spid="3">
                                            <p:txEl>
                                              <p:pRg st="2" end="2"/>
                                            </p:txEl>
                                          </p:spTgt>
                                        </p:tgtEl>
                                      </p:cBhvr>
                                      <p:to x="100000" y="100000"/>
                                    </p:animScale>
                                    <p:animScale>
                                      <p:cBhvr>
                                        <p:cTn id="37" dur="26">
                                          <p:stCondLst>
                                            <p:cond delay="1312"/>
                                          </p:stCondLst>
                                        </p:cTn>
                                        <p:tgtEl>
                                          <p:spTgt spid="3">
                                            <p:txEl>
                                              <p:pRg st="2" end="2"/>
                                            </p:txEl>
                                          </p:spTgt>
                                        </p:tgtEl>
                                      </p:cBhvr>
                                      <p:to x="100000" y="80000"/>
                                    </p:animScale>
                                    <p:animScale>
                                      <p:cBhvr>
                                        <p:cTn id="38" dur="166" decel="50000">
                                          <p:stCondLst>
                                            <p:cond delay="1338"/>
                                          </p:stCondLst>
                                        </p:cTn>
                                        <p:tgtEl>
                                          <p:spTgt spid="3">
                                            <p:txEl>
                                              <p:pRg st="2" end="2"/>
                                            </p:txEl>
                                          </p:spTgt>
                                        </p:tgtEl>
                                      </p:cBhvr>
                                      <p:to x="100000" y="100000"/>
                                    </p:animScale>
                                    <p:animScale>
                                      <p:cBhvr>
                                        <p:cTn id="39" dur="26">
                                          <p:stCondLst>
                                            <p:cond delay="1642"/>
                                          </p:stCondLst>
                                        </p:cTn>
                                        <p:tgtEl>
                                          <p:spTgt spid="3">
                                            <p:txEl>
                                              <p:pRg st="2" end="2"/>
                                            </p:txEl>
                                          </p:spTgt>
                                        </p:tgtEl>
                                      </p:cBhvr>
                                      <p:to x="100000" y="90000"/>
                                    </p:animScale>
                                    <p:animScale>
                                      <p:cBhvr>
                                        <p:cTn id="40" dur="166" decel="50000">
                                          <p:stCondLst>
                                            <p:cond delay="1668"/>
                                          </p:stCondLst>
                                        </p:cTn>
                                        <p:tgtEl>
                                          <p:spTgt spid="3">
                                            <p:txEl>
                                              <p:pRg st="2" end="2"/>
                                            </p:txEl>
                                          </p:spTgt>
                                        </p:tgtEl>
                                      </p:cBhvr>
                                      <p:to x="100000" y="100000"/>
                                    </p:animScale>
                                    <p:animScale>
                                      <p:cBhvr>
                                        <p:cTn id="41" dur="26">
                                          <p:stCondLst>
                                            <p:cond delay="1808"/>
                                          </p:stCondLst>
                                        </p:cTn>
                                        <p:tgtEl>
                                          <p:spTgt spid="3">
                                            <p:txEl>
                                              <p:pRg st="2" end="2"/>
                                            </p:txEl>
                                          </p:spTgt>
                                        </p:tgtEl>
                                      </p:cBhvr>
                                      <p:to x="100000" y="95000"/>
                                    </p:animScale>
                                    <p:animScale>
                                      <p:cBhvr>
                                        <p:cTn id="42" dur="166" decel="50000">
                                          <p:stCondLst>
                                            <p:cond delay="1834"/>
                                          </p:stCondLst>
                                        </p:cTn>
                                        <p:tgtEl>
                                          <p:spTgt spid="3">
                                            <p:txEl>
                                              <p:pRg st="2" end="2"/>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wipe(down)">
                                      <p:cBhvr>
                                        <p:cTn id="45" dur="580">
                                          <p:stCondLst>
                                            <p:cond delay="0"/>
                                          </p:stCondLst>
                                        </p:cTn>
                                        <p:tgtEl>
                                          <p:spTgt spid="3">
                                            <p:txEl>
                                              <p:pRg st="3" end="3"/>
                                            </p:txEl>
                                          </p:spTgt>
                                        </p:tgtEl>
                                      </p:cBhvr>
                                    </p:animEffect>
                                    <p:anim calcmode="lin" valueType="num">
                                      <p:cBhvr>
                                        <p:cTn id="4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3" end="3"/>
                                            </p:txEl>
                                          </p:spTgt>
                                        </p:tgtEl>
                                      </p:cBhvr>
                                      <p:to x="100000" y="60000"/>
                                    </p:animScale>
                                    <p:animScale>
                                      <p:cBhvr>
                                        <p:cTn id="52" dur="166" decel="50000">
                                          <p:stCondLst>
                                            <p:cond delay="676"/>
                                          </p:stCondLst>
                                        </p:cTn>
                                        <p:tgtEl>
                                          <p:spTgt spid="3">
                                            <p:txEl>
                                              <p:pRg st="3" end="3"/>
                                            </p:txEl>
                                          </p:spTgt>
                                        </p:tgtEl>
                                      </p:cBhvr>
                                      <p:to x="100000" y="100000"/>
                                    </p:animScale>
                                    <p:animScale>
                                      <p:cBhvr>
                                        <p:cTn id="53" dur="26">
                                          <p:stCondLst>
                                            <p:cond delay="1312"/>
                                          </p:stCondLst>
                                        </p:cTn>
                                        <p:tgtEl>
                                          <p:spTgt spid="3">
                                            <p:txEl>
                                              <p:pRg st="3" end="3"/>
                                            </p:txEl>
                                          </p:spTgt>
                                        </p:tgtEl>
                                      </p:cBhvr>
                                      <p:to x="100000" y="80000"/>
                                    </p:animScale>
                                    <p:animScale>
                                      <p:cBhvr>
                                        <p:cTn id="54" dur="166" decel="50000">
                                          <p:stCondLst>
                                            <p:cond delay="1338"/>
                                          </p:stCondLst>
                                        </p:cTn>
                                        <p:tgtEl>
                                          <p:spTgt spid="3">
                                            <p:txEl>
                                              <p:pRg st="3" end="3"/>
                                            </p:txEl>
                                          </p:spTgt>
                                        </p:tgtEl>
                                      </p:cBhvr>
                                      <p:to x="100000" y="100000"/>
                                    </p:animScale>
                                    <p:animScale>
                                      <p:cBhvr>
                                        <p:cTn id="55" dur="26">
                                          <p:stCondLst>
                                            <p:cond delay="1642"/>
                                          </p:stCondLst>
                                        </p:cTn>
                                        <p:tgtEl>
                                          <p:spTgt spid="3">
                                            <p:txEl>
                                              <p:pRg st="3" end="3"/>
                                            </p:txEl>
                                          </p:spTgt>
                                        </p:tgtEl>
                                      </p:cBhvr>
                                      <p:to x="100000" y="90000"/>
                                    </p:animScale>
                                    <p:animScale>
                                      <p:cBhvr>
                                        <p:cTn id="56" dur="166" decel="50000">
                                          <p:stCondLst>
                                            <p:cond delay="1668"/>
                                          </p:stCondLst>
                                        </p:cTn>
                                        <p:tgtEl>
                                          <p:spTgt spid="3">
                                            <p:txEl>
                                              <p:pRg st="3" end="3"/>
                                            </p:txEl>
                                          </p:spTgt>
                                        </p:tgtEl>
                                      </p:cBhvr>
                                      <p:to x="100000" y="100000"/>
                                    </p:animScale>
                                    <p:animScale>
                                      <p:cBhvr>
                                        <p:cTn id="57" dur="26">
                                          <p:stCondLst>
                                            <p:cond delay="1808"/>
                                          </p:stCondLst>
                                        </p:cTn>
                                        <p:tgtEl>
                                          <p:spTgt spid="3">
                                            <p:txEl>
                                              <p:pRg st="3" end="3"/>
                                            </p:txEl>
                                          </p:spTgt>
                                        </p:tgtEl>
                                      </p:cBhvr>
                                      <p:to x="100000" y="95000"/>
                                    </p:animScale>
                                    <p:animScale>
                                      <p:cBhvr>
                                        <p:cTn id="58" dur="166" decel="50000">
                                          <p:stCondLst>
                                            <p:cond delay="1834"/>
                                          </p:stCondLst>
                                        </p:cTn>
                                        <p:tgtEl>
                                          <p:spTgt spid="3">
                                            <p:txEl>
                                              <p:pRg st="3" end="3"/>
                                            </p:txEl>
                                          </p:spTgt>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wipe(down)">
                                      <p:cBhvr>
                                        <p:cTn id="77" dur="580">
                                          <p:stCondLst>
                                            <p:cond delay="0"/>
                                          </p:stCondLst>
                                        </p:cTn>
                                        <p:tgtEl>
                                          <p:spTgt spid="3">
                                            <p:txEl>
                                              <p:pRg st="5" end="5"/>
                                            </p:txEl>
                                          </p:spTgt>
                                        </p:tgtEl>
                                      </p:cBhvr>
                                    </p:animEffect>
                                    <p:anim calcmode="lin" valueType="num">
                                      <p:cBhvr>
                                        <p:cTn id="7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5" end="5"/>
                                            </p:txEl>
                                          </p:spTgt>
                                        </p:tgtEl>
                                      </p:cBhvr>
                                      <p:to x="100000" y="60000"/>
                                    </p:animScale>
                                    <p:animScale>
                                      <p:cBhvr>
                                        <p:cTn id="84" dur="166" decel="50000">
                                          <p:stCondLst>
                                            <p:cond delay="676"/>
                                          </p:stCondLst>
                                        </p:cTn>
                                        <p:tgtEl>
                                          <p:spTgt spid="3">
                                            <p:txEl>
                                              <p:pRg st="5" end="5"/>
                                            </p:txEl>
                                          </p:spTgt>
                                        </p:tgtEl>
                                      </p:cBhvr>
                                      <p:to x="100000" y="100000"/>
                                    </p:animScale>
                                    <p:animScale>
                                      <p:cBhvr>
                                        <p:cTn id="85" dur="26">
                                          <p:stCondLst>
                                            <p:cond delay="1312"/>
                                          </p:stCondLst>
                                        </p:cTn>
                                        <p:tgtEl>
                                          <p:spTgt spid="3">
                                            <p:txEl>
                                              <p:pRg st="5" end="5"/>
                                            </p:txEl>
                                          </p:spTgt>
                                        </p:tgtEl>
                                      </p:cBhvr>
                                      <p:to x="100000" y="80000"/>
                                    </p:animScale>
                                    <p:animScale>
                                      <p:cBhvr>
                                        <p:cTn id="86" dur="166" decel="50000">
                                          <p:stCondLst>
                                            <p:cond delay="1338"/>
                                          </p:stCondLst>
                                        </p:cTn>
                                        <p:tgtEl>
                                          <p:spTgt spid="3">
                                            <p:txEl>
                                              <p:pRg st="5" end="5"/>
                                            </p:txEl>
                                          </p:spTgt>
                                        </p:tgtEl>
                                      </p:cBhvr>
                                      <p:to x="100000" y="100000"/>
                                    </p:animScale>
                                    <p:animScale>
                                      <p:cBhvr>
                                        <p:cTn id="87" dur="26">
                                          <p:stCondLst>
                                            <p:cond delay="1642"/>
                                          </p:stCondLst>
                                        </p:cTn>
                                        <p:tgtEl>
                                          <p:spTgt spid="3">
                                            <p:txEl>
                                              <p:pRg st="5" end="5"/>
                                            </p:txEl>
                                          </p:spTgt>
                                        </p:tgtEl>
                                      </p:cBhvr>
                                      <p:to x="100000" y="90000"/>
                                    </p:animScale>
                                    <p:animScale>
                                      <p:cBhvr>
                                        <p:cTn id="88" dur="166" decel="50000">
                                          <p:stCondLst>
                                            <p:cond delay="1668"/>
                                          </p:stCondLst>
                                        </p:cTn>
                                        <p:tgtEl>
                                          <p:spTgt spid="3">
                                            <p:txEl>
                                              <p:pRg st="5" end="5"/>
                                            </p:txEl>
                                          </p:spTgt>
                                        </p:tgtEl>
                                      </p:cBhvr>
                                      <p:to x="100000" y="100000"/>
                                    </p:animScale>
                                    <p:animScale>
                                      <p:cBhvr>
                                        <p:cTn id="89" dur="26">
                                          <p:stCondLst>
                                            <p:cond delay="1808"/>
                                          </p:stCondLst>
                                        </p:cTn>
                                        <p:tgtEl>
                                          <p:spTgt spid="3">
                                            <p:txEl>
                                              <p:pRg st="5" end="5"/>
                                            </p:txEl>
                                          </p:spTgt>
                                        </p:tgtEl>
                                      </p:cBhvr>
                                      <p:to x="100000" y="95000"/>
                                    </p:animScale>
                                    <p:animScale>
                                      <p:cBhvr>
                                        <p:cTn id="9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861" y="596347"/>
            <a:ext cx="4275549" cy="1630018"/>
          </a:xfrm>
        </p:spPr>
        <p:txBody>
          <a:bodyPr>
            <a:prstTxWarp prst="textCanDown">
              <a:avLst/>
            </a:prstTxWarp>
            <a:normAutofit/>
          </a:bodyPr>
          <a:lstStyle/>
          <a:p>
            <a:r>
              <a:rPr lang="fa-IR" sz="4900" dirty="0">
                <a:solidFill>
                  <a:srgbClr val="FF0000"/>
                </a:solidFill>
                <a:effectLst>
                  <a:glow rad="228600">
                    <a:schemeClr val="accent2">
                      <a:satMod val="175000"/>
                      <a:alpha val="40000"/>
                    </a:schemeClr>
                  </a:glow>
                </a:effectLst>
              </a:rPr>
              <a:t>آخر هفته با صادق</a:t>
            </a:r>
            <a:r>
              <a:rPr lang="fa-IR" sz="9600" b="1" dirty="0">
                <a:solidFill>
                  <a:srgbClr val="FF0000"/>
                </a:solidFill>
                <a:effectLst>
                  <a:glow rad="228600">
                    <a:schemeClr val="accent2">
                      <a:satMod val="175000"/>
                      <a:alpha val="40000"/>
                    </a:schemeClr>
                  </a:glow>
                </a:effectLst>
              </a:rPr>
              <a:t/>
            </a:r>
            <a:br>
              <a:rPr lang="fa-IR" sz="9600" b="1" dirty="0">
                <a:solidFill>
                  <a:srgbClr val="FF0000"/>
                </a:solidFill>
                <a:effectLst>
                  <a:glow rad="228600">
                    <a:schemeClr val="accent2">
                      <a:satMod val="175000"/>
                      <a:alpha val="40000"/>
                    </a:schemeClr>
                  </a:glow>
                </a:effectLst>
              </a:rPr>
            </a:br>
            <a:endParaRPr lang="en-US" dirty="0"/>
          </a:p>
        </p:txBody>
      </p:sp>
      <p:sp>
        <p:nvSpPr>
          <p:cNvPr id="3" name="Content Placeholder 2"/>
          <p:cNvSpPr>
            <a:spLocks noGrp="1"/>
          </p:cNvSpPr>
          <p:nvPr>
            <p:ph idx="1"/>
          </p:nvPr>
        </p:nvSpPr>
        <p:spPr>
          <a:xfrm>
            <a:off x="0" y="2160104"/>
            <a:ext cx="12192000" cy="5155096"/>
          </a:xfrm>
        </p:spPr>
        <p:txBody>
          <a:bodyPr>
            <a:prstTxWarp prst="textPlain">
              <a:avLst/>
            </a:prstTxWarp>
            <a:normAutofit fontScale="25000" lnSpcReduction="20000"/>
          </a:bodyPr>
          <a:lstStyle/>
          <a:p>
            <a:pPr marL="0" indent="0" algn="r" rtl="1">
              <a:buNone/>
            </a:pPr>
            <a:endParaRPr lang="fa-IR" dirty="0"/>
          </a:p>
          <a:p>
            <a:pPr marL="0" indent="0" algn="r" rtl="1">
              <a:buNone/>
            </a:pPr>
            <a:endParaRPr lang="fa-IR" dirty="0">
              <a:effectLst>
                <a:glow rad="228600">
                  <a:schemeClr val="accent2">
                    <a:satMod val="175000"/>
                    <a:alpha val="40000"/>
                  </a:schemeClr>
                </a:glow>
              </a:effectLst>
            </a:endParaRPr>
          </a:p>
          <a:p>
            <a:pPr marL="0" indent="0" algn="r" rtl="1">
              <a:buNone/>
            </a:pPr>
            <a:r>
              <a:rPr lang="fa-IR" dirty="0">
                <a:effectLst>
                  <a:glow rad="228600">
                    <a:schemeClr val="accent2">
                      <a:satMod val="175000"/>
                      <a:alpha val="40000"/>
                    </a:schemeClr>
                  </a:glow>
                </a:effectLst>
              </a:rPr>
              <a:t>	</a:t>
            </a:r>
            <a:r>
              <a:rPr lang="fa-IR" sz="6400" b="1" dirty="0" smtClean="0">
                <a:effectLst>
                  <a:glow rad="101600">
                    <a:schemeClr val="accent3">
                      <a:satMod val="175000"/>
                      <a:alpha val="40000"/>
                    </a:schemeClr>
                  </a:glow>
                </a:effectLst>
              </a:rPr>
              <a:t>صادق </a:t>
            </a:r>
            <a:r>
              <a:rPr lang="fa-IR" sz="6400" b="1" dirty="0">
                <a:effectLst>
                  <a:glow rad="101600">
                    <a:schemeClr val="accent3">
                      <a:satMod val="175000"/>
                      <a:alpha val="40000"/>
                    </a:schemeClr>
                  </a:glow>
                </a:effectLst>
              </a:rPr>
              <a:t>صبا، یکی </a:t>
            </a:r>
            <a:r>
              <a:rPr lang="fa-IR" sz="6400" b="1" dirty="0" smtClean="0">
                <a:effectLst>
                  <a:glow rad="101600">
                    <a:schemeClr val="accent3">
                      <a:satMod val="175000"/>
                      <a:alpha val="40000"/>
                    </a:schemeClr>
                  </a:glow>
                </a:effectLst>
              </a:rPr>
              <a:t>ازشناخته شده ترین </a:t>
            </a:r>
            <a:r>
              <a:rPr lang="fa-IR" sz="6400" b="1" dirty="0">
                <a:effectLst>
                  <a:glow rad="101600">
                    <a:schemeClr val="accent3">
                      <a:satMod val="175000"/>
                      <a:alpha val="40000"/>
                    </a:schemeClr>
                  </a:glow>
                </a:effectLst>
              </a:rPr>
              <a:t>خبرنگاران و مدیران خبری </a:t>
            </a:r>
            <a:r>
              <a:rPr lang="fa-IR" sz="6400" b="1" dirty="0" smtClean="0">
                <a:effectLst>
                  <a:glow rad="101600">
                    <a:schemeClr val="accent3">
                      <a:satMod val="175000"/>
                      <a:alpha val="40000"/>
                    </a:schemeClr>
                  </a:glow>
                </a:effectLst>
              </a:rPr>
              <a:t>دررسانه های </a:t>
            </a:r>
            <a:r>
              <a:rPr lang="fa-IR" sz="6400" b="1" dirty="0">
                <a:effectLst>
                  <a:glow rad="101600">
                    <a:schemeClr val="accent3">
                      <a:satMod val="175000"/>
                      <a:alpha val="40000"/>
                    </a:schemeClr>
                  </a:glow>
                </a:effectLst>
              </a:rPr>
              <a:t>ضدانقلاب است. وی پس </a:t>
            </a:r>
            <a:r>
              <a:rPr lang="fa-IR" sz="6400" b="1" dirty="0" smtClean="0">
                <a:effectLst>
                  <a:glow rad="101600">
                    <a:schemeClr val="accent3">
                      <a:satMod val="175000"/>
                      <a:alpha val="40000"/>
                    </a:schemeClr>
                  </a:glow>
                </a:effectLst>
              </a:rPr>
              <a:t>ازاستعفااز </a:t>
            </a:r>
            <a:r>
              <a:rPr lang="fa-IR" sz="6400" b="1" dirty="0">
                <a:effectLst>
                  <a:glow rad="101600">
                    <a:schemeClr val="accent3">
                      <a:satMod val="175000"/>
                      <a:alpha val="40000"/>
                    </a:schemeClr>
                  </a:glow>
                </a:effectLst>
              </a:rPr>
              <a:t>مدیریت </a:t>
            </a:r>
            <a:r>
              <a:rPr lang="fa-IR" sz="6400" b="1" dirty="0" smtClean="0">
                <a:effectLst>
                  <a:glow rad="101600">
                    <a:schemeClr val="accent3">
                      <a:satMod val="175000"/>
                      <a:alpha val="40000"/>
                    </a:schemeClr>
                  </a:glow>
                </a:effectLst>
              </a:rPr>
              <a:t>بی بی سی </a:t>
            </a:r>
            <a:r>
              <a:rPr lang="fa-IR" sz="6400" b="1" dirty="0">
                <a:effectLst>
                  <a:glow rad="101600">
                    <a:schemeClr val="accent3">
                      <a:satMod val="175000"/>
                      <a:alpha val="40000"/>
                    </a:schemeClr>
                  </a:glow>
                </a:effectLst>
              </a:rPr>
              <a:t>فارسی به </a:t>
            </a:r>
            <a:r>
              <a:rPr lang="fa-IR" sz="6400" b="1" dirty="0" smtClean="0">
                <a:effectLst>
                  <a:glow rad="101600">
                    <a:schemeClr val="accent3">
                      <a:satMod val="175000"/>
                      <a:alpha val="40000"/>
                    </a:schemeClr>
                  </a:glow>
                </a:effectLst>
              </a:rPr>
              <a:t>ایران اینترنشنال </a:t>
            </a:r>
            <a:r>
              <a:rPr lang="fa-IR" sz="6400" b="1" dirty="0">
                <a:effectLst>
                  <a:glow rad="101600">
                    <a:schemeClr val="accent3">
                      <a:satMod val="175000"/>
                      <a:alpha val="40000"/>
                    </a:schemeClr>
                  </a:glow>
                </a:effectLst>
              </a:rPr>
              <a:t>پیوست </a:t>
            </a:r>
            <a:r>
              <a:rPr lang="fa-IR" sz="6400" b="1" dirty="0" smtClean="0">
                <a:effectLst>
                  <a:glow rad="101600">
                    <a:schemeClr val="accent3">
                      <a:satMod val="175000"/>
                      <a:alpha val="40000"/>
                    </a:schemeClr>
                  </a:glow>
                </a:effectLst>
              </a:rPr>
              <a:t>واز </a:t>
            </a:r>
            <a:r>
              <a:rPr lang="fa-IR" sz="6400" b="1" dirty="0">
                <a:effectLst>
                  <a:glow rad="101600">
                    <a:schemeClr val="accent3">
                      <a:satMod val="175000"/>
                      <a:alpha val="40000"/>
                    </a:schemeClr>
                  </a:glow>
                </a:effectLst>
              </a:rPr>
              <a:t>همان ابتدای شروع به کار تلویزیون، یک برنامه ثابت هفتگی به نام "آخر هفته با صادق صبا" دارد. استفاده از نام مجری در عنوان </a:t>
            </a:r>
            <a:r>
              <a:rPr lang="fa-IR" sz="6400" b="1" dirty="0" smtClean="0">
                <a:effectLst>
                  <a:glow rad="101600">
                    <a:schemeClr val="accent3">
                      <a:satMod val="175000"/>
                      <a:alpha val="40000"/>
                    </a:schemeClr>
                  </a:glow>
                </a:effectLst>
              </a:rPr>
              <a:t>برنامه ها</a:t>
            </a:r>
            <a:r>
              <a:rPr lang="fa-IR" sz="6400" b="1" dirty="0">
                <a:effectLst>
                  <a:glow rad="101600">
                    <a:schemeClr val="accent3">
                      <a:satMod val="175000"/>
                      <a:alpha val="40000"/>
                    </a:schemeClr>
                  </a:glow>
                </a:effectLst>
              </a:rPr>
              <a:t>، </a:t>
            </a:r>
            <a:r>
              <a:rPr lang="fa-IR" sz="6400" b="1" dirty="0" smtClean="0">
                <a:effectLst>
                  <a:glow rad="101600">
                    <a:schemeClr val="accent3">
                      <a:satMod val="175000"/>
                      <a:alpha val="40000"/>
                    </a:schemeClr>
                  </a:glow>
                </a:effectLst>
              </a:rPr>
              <a:t>رویه ای </a:t>
            </a:r>
            <a:r>
              <a:rPr lang="fa-IR" sz="6400" b="1" dirty="0">
                <a:effectLst>
                  <a:glow rad="101600">
                    <a:schemeClr val="accent3">
                      <a:satMod val="175000"/>
                      <a:alpha val="40000"/>
                    </a:schemeClr>
                  </a:glow>
                </a:effectLst>
              </a:rPr>
              <a:t>است که برخی از </a:t>
            </a:r>
            <a:r>
              <a:rPr lang="fa-IR" sz="6400" b="1" dirty="0" smtClean="0">
                <a:effectLst>
                  <a:glow rad="101600">
                    <a:schemeClr val="accent3">
                      <a:satMod val="175000"/>
                      <a:alpha val="40000"/>
                    </a:schemeClr>
                  </a:glow>
                </a:effectLst>
              </a:rPr>
              <a:t>مهم ترین کانال های </a:t>
            </a:r>
            <a:r>
              <a:rPr lang="fa-IR" sz="6400" b="1" dirty="0">
                <a:effectLst>
                  <a:glow rad="101600">
                    <a:schemeClr val="accent3">
                      <a:satMod val="175000"/>
                      <a:alpha val="40000"/>
                    </a:schemeClr>
                  </a:glow>
                </a:effectLst>
              </a:rPr>
              <a:t>خبری از آن استفاده </a:t>
            </a:r>
            <a:r>
              <a:rPr lang="fa-IR" sz="6400" b="1" dirty="0" smtClean="0">
                <a:effectLst>
                  <a:glow rad="101600">
                    <a:schemeClr val="accent3">
                      <a:satMod val="175000"/>
                      <a:alpha val="40000"/>
                    </a:schemeClr>
                  </a:glow>
                </a:effectLst>
              </a:rPr>
              <a:t>می کنند</a:t>
            </a:r>
            <a:r>
              <a:rPr lang="fa-IR" sz="6400" b="1" dirty="0">
                <a:effectLst>
                  <a:glow rad="101600">
                    <a:schemeClr val="accent3">
                      <a:satMod val="175000"/>
                      <a:alpha val="40000"/>
                    </a:schemeClr>
                  </a:glow>
                </a:effectLst>
              </a:rPr>
              <a:t>. البته مجری برنامه </a:t>
            </a:r>
            <a:r>
              <a:rPr lang="fa-IR" sz="6400" b="1" dirty="0" smtClean="0">
                <a:effectLst>
                  <a:glow rad="101600">
                    <a:schemeClr val="accent3">
                      <a:satMod val="175000"/>
                      <a:alpha val="40000"/>
                    </a:schemeClr>
                  </a:glow>
                </a:effectLst>
              </a:rPr>
              <a:t>می بایست شناخته شده </a:t>
            </a:r>
            <a:r>
              <a:rPr lang="fa-IR" sz="6400" b="1" dirty="0">
                <a:effectLst>
                  <a:glow rad="101600">
                    <a:schemeClr val="accent3">
                      <a:satMod val="175000"/>
                      <a:alpha val="40000"/>
                    </a:schemeClr>
                  </a:glow>
                </a:effectLst>
              </a:rPr>
              <a:t>و دارای سوابق کاری قابل‌اتکای در افکار عمومی و کار خبری باشد. ساخت مستندهای تأثیرگذار، مصاحبه با مقامات ارشد کشورها و حضور در جلسات سطوح بالای سیاسی، اقتصادی و ... مجری یک برنامه را به برند همان برنامه تبدیل </a:t>
            </a:r>
            <a:r>
              <a:rPr lang="fa-IR" sz="6400" b="1" dirty="0" smtClean="0">
                <a:effectLst>
                  <a:glow rad="101600">
                    <a:schemeClr val="accent3">
                      <a:satMod val="175000"/>
                      <a:alpha val="40000"/>
                    </a:schemeClr>
                  </a:glow>
                </a:effectLst>
              </a:rPr>
              <a:t>می کند</a:t>
            </a:r>
            <a:r>
              <a:rPr lang="fa-IR" sz="6400" b="1" dirty="0">
                <a:effectLst>
                  <a:glow rad="101600">
                    <a:schemeClr val="accent3">
                      <a:satMod val="175000"/>
                      <a:alpha val="40000"/>
                    </a:schemeClr>
                  </a:glow>
                </a:effectLst>
              </a:rPr>
              <a:t>. </a:t>
            </a:r>
          </a:p>
          <a:p>
            <a:pPr algn="r" rtl="1"/>
            <a:r>
              <a:rPr lang="fa-IR" sz="6400" b="1" dirty="0">
                <a:effectLst>
                  <a:glow rad="101600">
                    <a:schemeClr val="accent3">
                      <a:satMod val="175000"/>
                      <a:alpha val="40000"/>
                    </a:schemeClr>
                  </a:glow>
                </a:effectLst>
              </a:rPr>
              <a:t>تلویزیون ایران اینترنشنال نیز قائل به برند بودن نام صادق صبا است. در معرفی برنامه این مجری آمده است: «هنر و فرهنگ بخش مهمی از زندگی ما ایرانی‌هاست و به همین دلیل هنرآفرینان ایرانی در طول تاریخ یکی از گنجینه‌های مهم فرهنگی جهان را آفریده‌اند. ما در این برنامه هفتگی از شعر و ادبیات، موسیقی، نقاشی و سینما و هنرهای دیگر حرف می‌زنیم، به مسائل اجتماعی و تاریخی توجه می‌کنیم و مسائل سیاسی را نیز از زاویه‌ای متفاوت نگاه می¬کنیم. "آخر هفته با صادق صبا"  هر پنجشنبه از ایران اینترنشنال به خانه‌های شما می‌آید</a:t>
            </a:r>
            <a:r>
              <a:rPr lang="fa-IR" sz="6400" b="1" dirty="0" smtClean="0">
                <a:effectLst>
                  <a:glow rad="101600">
                    <a:schemeClr val="accent3">
                      <a:satMod val="175000"/>
                      <a:alpha val="40000"/>
                    </a:schemeClr>
                  </a:glow>
                </a:effectLst>
              </a:rPr>
              <a:t>.»</a:t>
            </a:r>
            <a:endParaRPr lang="fa-IR" sz="6400" b="1" dirty="0">
              <a:effectLst>
                <a:glow rad="101600">
                  <a:schemeClr val="accent3">
                    <a:satMod val="175000"/>
                    <a:alpha val="40000"/>
                  </a:schemeClr>
                </a:glow>
              </a:effectLst>
            </a:endParaRPr>
          </a:p>
          <a:p>
            <a:pPr algn="r" rtl="1"/>
            <a:r>
              <a:rPr lang="fa-IR" sz="6400" b="1" dirty="0">
                <a:effectLst>
                  <a:glow rad="101600">
                    <a:schemeClr val="accent3">
                      <a:satMod val="175000"/>
                      <a:alpha val="40000"/>
                    </a:schemeClr>
                  </a:glow>
                </a:effectLst>
              </a:rPr>
              <a:t>این برنامه ساعت 18 پنجشنبه هر هفته پخش </a:t>
            </a:r>
            <a:r>
              <a:rPr lang="fa-IR" sz="6400" b="1" dirty="0" smtClean="0">
                <a:effectLst>
                  <a:glow rad="101600">
                    <a:schemeClr val="accent3">
                      <a:satMod val="175000"/>
                      <a:alpha val="40000"/>
                    </a:schemeClr>
                  </a:glow>
                </a:effectLst>
              </a:rPr>
              <a:t>می شود </a:t>
            </a:r>
            <a:r>
              <a:rPr lang="fa-IR" sz="6400" b="1" dirty="0">
                <a:effectLst>
                  <a:glow rad="101600">
                    <a:schemeClr val="accent3">
                      <a:satMod val="175000"/>
                      <a:alpha val="40000"/>
                    </a:schemeClr>
                  </a:glow>
                </a:effectLst>
              </a:rPr>
              <a:t>و سردبیری آن را نیز صادق صبا بر عهده دارد. تهیه گزارش از </a:t>
            </a:r>
            <a:r>
              <a:rPr lang="fa-IR" sz="6400" b="1" dirty="0" smtClean="0">
                <a:effectLst>
                  <a:glow rad="101600">
                    <a:schemeClr val="accent3">
                      <a:satMod val="175000"/>
                      <a:alpha val="40000"/>
                    </a:schemeClr>
                  </a:glow>
                </a:effectLst>
              </a:rPr>
              <a:t>نمایشگاه های </a:t>
            </a:r>
            <a:r>
              <a:rPr lang="fa-IR" sz="6400" b="1" dirty="0">
                <a:effectLst>
                  <a:glow rad="101600">
                    <a:schemeClr val="accent3">
                      <a:satMod val="175000"/>
                      <a:alpha val="40000"/>
                    </a:schemeClr>
                  </a:glow>
                </a:effectLst>
              </a:rPr>
              <a:t>هنری، </a:t>
            </a:r>
            <a:r>
              <a:rPr lang="fa-IR" sz="6400" b="1" dirty="0" smtClean="0">
                <a:effectLst>
                  <a:glow rad="101600">
                    <a:schemeClr val="accent3">
                      <a:satMod val="175000"/>
                      <a:alpha val="40000"/>
                    </a:schemeClr>
                  </a:glow>
                </a:effectLst>
              </a:rPr>
              <a:t>فستیوال ها</a:t>
            </a:r>
            <a:r>
              <a:rPr lang="fa-IR" sz="6400" b="1" dirty="0">
                <a:effectLst>
                  <a:glow rad="101600">
                    <a:schemeClr val="accent3">
                      <a:satMod val="175000"/>
                      <a:alpha val="40000"/>
                    </a:schemeClr>
                  </a:glow>
                </a:effectLst>
              </a:rPr>
              <a:t>، گردهمایی ایرانیان در </a:t>
            </a:r>
            <a:r>
              <a:rPr lang="fa-IR" sz="6400" b="1" dirty="0" smtClean="0">
                <a:effectLst>
                  <a:glow rad="101600">
                    <a:schemeClr val="accent3">
                      <a:satMod val="175000"/>
                      <a:alpha val="40000"/>
                    </a:schemeClr>
                  </a:glow>
                </a:effectLst>
              </a:rPr>
              <a:t>برنامه های </a:t>
            </a:r>
            <a:r>
              <a:rPr lang="fa-IR" sz="6400" b="1" dirty="0">
                <a:effectLst>
                  <a:glow rad="101600">
                    <a:schemeClr val="accent3">
                      <a:satMod val="175000"/>
                      <a:alpha val="40000"/>
                    </a:schemeClr>
                  </a:glow>
                </a:effectLst>
              </a:rPr>
              <a:t>هنری و ... ازجمله بخش عمده برنامه را به خود اختصاص </a:t>
            </a:r>
            <a:r>
              <a:rPr lang="fa-IR" sz="6400" b="1" dirty="0" smtClean="0">
                <a:effectLst>
                  <a:glow rad="101600">
                    <a:schemeClr val="accent3">
                      <a:satMod val="175000"/>
                      <a:alpha val="40000"/>
                    </a:schemeClr>
                  </a:glow>
                </a:effectLst>
              </a:rPr>
              <a:t>می دهد</a:t>
            </a:r>
            <a:r>
              <a:rPr lang="fa-IR" sz="6400" b="1" dirty="0">
                <a:effectLst>
                  <a:glow rad="101600">
                    <a:schemeClr val="accent3">
                      <a:satMod val="175000"/>
                      <a:alpha val="40000"/>
                    </a:schemeClr>
                  </a:glow>
                </a:effectLst>
              </a:rPr>
              <a:t>. بخش ثابت هر هفته، حضور توکا نیستانی؛ کارتونی است ضدانقلاب به‌صورت حضوری یا تصویری در برنامه و معرفی چند کاریکاتور عمدتاً سیاسی است. وی در  ابتدا کاریکاتوری که خود منتشر کرده را به نمایش </a:t>
            </a:r>
            <a:r>
              <a:rPr lang="fa-IR" sz="6400" b="1" dirty="0" smtClean="0">
                <a:effectLst>
                  <a:glow rad="101600">
                    <a:schemeClr val="accent3">
                      <a:satMod val="175000"/>
                      <a:alpha val="40000"/>
                    </a:schemeClr>
                  </a:glow>
                </a:effectLst>
              </a:rPr>
              <a:t>می گذارد </a:t>
            </a:r>
            <a:r>
              <a:rPr lang="fa-IR" sz="6400" b="1" dirty="0">
                <a:effectLst>
                  <a:glow rad="101600">
                    <a:schemeClr val="accent3">
                      <a:satMod val="175000"/>
                      <a:alpha val="40000"/>
                    </a:schemeClr>
                  </a:glow>
                </a:effectLst>
              </a:rPr>
              <a:t>و پیرامون آن توضیح </a:t>
            </a:r>
            <a:r>
              <a:rPr lang="fa-IR" sz="6400" b="1" dirty="0" smtClean="0">
                <a:effectLst>
                  <a:glow rad="101600">
                    <a:schemeClr val="accent3">
                      <a:satMod val="175000"/>
                      <a:alpha val="40000"/>
                    </a:schemeClr>
                  </a:glow>
                </a:effectLst>
              </a:rPr>
              <a:t>می دهد </a:t>
            </a:r>
            <a:r>
              <a:rPr lang="fa-IR" sz="6400" b="1" dirty="0">
                <a:effectLst>
                  <a:glow rad="101600">
                    <a:schemeClr val="accent3">
                      <a:satMod val="175000"/>
                      <a:alpha val="40000"/>
                    </a:schemeClr>
                  </a:glow>
                </a:effectLst>
              </a:rPr>
              <a:t>و سپس سه تا چهار کارتون دیگر از </a:t>
            </a:r>
            <a:r>
              <a:rPr lang="fa-IR" sz="6400" b="1" dirty="0" smtClean="0">
                <a:effectLst>
                  <a:glow rad="101600">
                    <a:schemeClr val="accent3">
                      <a:satMod val="175000"/>
                      <a:alpha val="40000"/>
                    </a:schemeClr>
                  </a:glow>
                </a:effectLst>
              </a:rPr>
              <a:t>کاریکاتوریست های </a:t>
            </a:r>
            <a:r>
              <a:rPr lang="fa-IR" sz="6400" b="1" dirty="0">
                <a:effectLst>
                  <a:glow rad="101600">
                    <a:schemeClr val="accent3">
                      <a:satMod val="175000"/>
                      <a:alpha val="40000"/>
                    </a:schemeClr>
                  </a:glow>
                </a:effectLst>
              </a:rPr>
              <a:t>فعال در </a:t>
            </a:r>
            <a:r>
              <a:rPr lang="fa-IR" sz="6400" b="1" dirty="0" smtClean="0">
                <a:effectLst>
                  <a:glow rad="101600">
                    <a:schemeClr val="accent3">
                      <a:satMod val="175000"/>
                      <a:alpha val="40000"/>
                    </a:schemeClr>
                  </a:glow>
                </a:effectLst>
              </a:rPr>
              <a:t>رسانه های </a:t>
            </a:r>
            <a:r>
              <a:rPr lang="fa-IR" sz="6400" b="1" dirty="0">
                <a:effectLst>
                  <a:glow rad="101600">
                    <a:schemeClr val="accent3">
                      <a:satMod val="175000"/>
                      <a:alpha val="40000"/>
                    </a:schemeClr>
                  </a:glow>
                </a:effectLst>
              </a:rPr>
              <a:t>داخلی ازجمله </a:t>
            </a:r>
            <a:r>
              <a:rPr lang="fa-IR" sz="6400" b="1" dirty="0" smtClean="0">
                <a:effectLst>
                  <a:glow rad="101600">
                    <a:schemeClr val="accent3">
                      <a:satMod val="175000"/>
                      <a:alpha val="40000"/>
                    </a:schemeClr>
                  </a:glow>
                </a:effectLst>
              </a:rPr>
              <a:t>اصلاح طلب </a:t>
            </a:r>
            <a:r>
              <a:rPr lang="fa-IR" sz="6400" b="1" dirty="0">
                <a:effectLst>
                  <a:glow rad="101600">
                    <a:schemeClr val="accent3">
                      <a:satMod val="175000"/>
                      <a:alpha val="40000"/>
                    </a:schemeClr>
                  </a:glow>
                </a:effectLst>
              </a:rPr>
              <a:t>و خارج از کشور را تحلیل </a:t>
            </a:r>
            <a:r>
              <a:rPr lang="fa-IR" sz="6400" b="1" dirty="0" smtClean="0">
                <a:effectLst>
                  <a:glow rad="101600">
                    <a:schemeClr val="accent3">
                      <a:satMod val="175000"/>
                      <a:alpha val="40000"/>
                    </a:schemeClr>
                  </a:glow>
                </a:effectLst>
              </a:rPr>
              <a:t>می کند</a:t>
            </a:r>
            <a:r>
              <a:rPr lang="fa-IR" sz="6400" b="1" dirty="0">
                <a:effectLst>
                  <a:glow rad="101600">
                    <a:schemeClr val="accent3">
                      <a:satMod val="175000"/>
                      <a:alpha val="40000"/>
                    </a:schemeClr>
                  </a:glow>
                </a:effectLst>
              </a:rPr>
              <a:t>. </a:t>
            </a:r>
          </a:p>
          <a:p>
            <a:pPr algn="r" rtl="1"/>
            <a:endParaRPr lang="fa-IR" sz="6400" b="1" dirty="0">
              <a:effectLst>
                <a:glow rad="101600">
                  <a:schemeClr val="accent3">
                    <a:satMod val="175000"/>
                    <a:alpha val="40000"/>
                  </a:schemeClr>
                </a:glow>
              </a:effectLst>
            </a:endParaRPr>
          </a:p>
          <a:p>
            <a:pPr algn="r" rtl="1"/>
            <a:endParaRPr lang="en-US" sz="6200" b="1" dirty="0"/>
          </a:p>
        </p:txBody>
      </p:sp>
      <p:pic>
        <p:nvPicPr>
          <p:cNvPr id="5122" name="Picture 2" descr="C:\Users\fa\Desktop\پاور\OIPMVLY14Q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60" y="169725"/>
            <a:ext cx="3156296" cy="24442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125" name="Picture 5" descr="C:\Users\fa\Desktop\پاور\OIPB1SJ64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296" y="-106018"/>
            <a:ext cx="2769704" cy="20272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8285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80">
                                          <p:stCondLst>
                                            <p:cond delay="0"/>
                                          </p:stCondLst>
                                        </p:cTn>
                                        <p:tgtEl>
                                          <p:spTgt spid="5122"/>
                                        </p:tgtEl>
                                      </p:cBhvr>
                                    </p:animEffect>
                                    <p:anim calcmode="lin" valueType="num">
                                      <p:cBhvr>
                                        <p:cTn id="13"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8" dur="26">
                                          <p:stCondLst>
                                            <p:cond delay="650"/>
                                          </p:stCondLst>
                                        </p:cTn>
                                        <p:tgtEl>
                                          <p:spTgt spid="5122"/>
                                        </p:tgtEl>
                                      </p:cBhvr>
                                      <p:to x="100000" y="60000"/>
                                    </p:animScale>
                                    <p:animScale>
                                      <p:cBhvr>
                                        <p:cTn id="19" dur="166" decel="50000">
                                          <p:stCondLst>
                                            <p:cond delay="676"/>
                                          </p:stCondLst>
                                        </p:cTn>
                                        <p:tgtEl>
                                          <p:spTgt spid="5122"/>
                                        </p:tgtEl>
                                      </p:cBhvr>
                                      <p:to x="100000" y="100000"/>
                                    </p:animScale>
                                    <p:animScale>
                                      <p:cBhvr>
                                        <p:cTn id="20" dur="26">
                                          <p:stCondLst>
                                            <p:cond delay="1312"/>
                                          </p:stCondLst>
                                        </p:cTn>
                                        <p:tgtEl>
                                          <p:spTgt spid="5122"/>
                                        </p:tgtEl>
                                      </p:cBhvr>
                                      <p:to x="100000" y="80000"/>
                                    </p:animScale>
                                    <p:animScale>
                                      <p:cBhvr>
                                        <p:cTn id="21" dur="166" decel="50000">
                                          <p:stCondLst>
                                            <p:cond delay="1338"/>
                                          </p:stCondLst>
                                        </p:cTn>
                                        <p:tgtEl>
                                          <p:spTgt spid="5122"/>
                                        </p:tgtEl>
                                      </p:cBhvr>
                                      <p:to x="100000" y="100000"/>
                                    </p:animScale>
                                    <p:animScale>
                                      <p:cBhvr>
                                        <p:cTn id="22" dur="26">
                                          <p:stCondLst>
                                            <p:cond delay="1642"/>
                                          </p:stCondLst>
                                        </p:cTn>
                                        <p:tgtEl>
                                          <p:spTgt spid="5122"/>
                                        </p:tgtEl>
                                      </p:cBhvr>
                                      <p:to x="100000" y="90000"/>
                                    </p:animScale>
                                    <p:animScale>
                                      <p:cBhvr>
                                        <p:cTn id="23" dur="166" decel="50000">
                                          <p:stCondLst>
                                            <p:cond delay="1668"/>
                                          </p:stCondLst>
                                        </p:cTn>
                                        <p:tgtEl>
                                          <p:spTgt spid="5122"/>
                                        </p:tgtEl>
                                      </p:cBhvr>
                                      <p:to x="100000" y="100000"/>
                                    </p:animScale>
                                    <p:animScale>
                                      <p:cBhvr>
                                        <p:cTn id="24" dur="26">
                                          <p:stCondLst>
                                            <p:cond delay="1808"/>
                                          </p:stCondLst>
                                        </p:cTn>
                                        <p:tgtEl>
                                          <p:spTgt spid="5122"/>
                                        </p:tgtEl>
                                      </p:cBhvr>
                                      <p:to x="100000" y="95000"/>
                                    </p:animScale>
                                    <p:animScale>
                                      <p:cBhvr>
                                        <p:cTn id="25" dur="166" decel="50000">
                                          <p:stCondLst>
                                            <p:cond delay="1834"/>
                                          </p:stCondLst>
                                        </p:cTn>
                                        <p:tgtEl>
                                          <p:spTgt spid="512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125"/>
                                        </p:tgtEl>
                                        <p:attrNameLst>
                                          <p:attrName>style.visibility</p:attrName>
                                        </p:attrNameLst>
                                      </p:cBhvr>
                                      <p:to>
                                        <p:strVal val="visible"/>
                                      </p:to>
                                    </p:set>
                                    <p:animEffect transition="in" filter="wipe(down)">
                                      <p:cBhvr>
                                        <p:cTn id="30" dur="580">
                                          <p:stCondLst>
                                            <p:cond delay="0"/>
                                          </p:stCondLst>
                                        </p:cTn>
                                        <p:tgtEl>
                                          <p:spTgt spid="5125"/>
                                        </p:tgtEl>
                                      </p:cBhvr>
                                    </p:animEffect>
                                    <p:anim calcmode="lin" valueType="num">
                                      <p:cBhvr>
                                        <p:cTn id="31"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2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2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2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25"/>
                                        </p:tgtEl>
                                        <p:attrNameLst>
                                          <p:attrName>ppt_y</p:attrName>
                                        </p:attrNameLst>
                                      </p:cBhvr>
                                      <p:tavLst>
                                        <p:tav tm="0" fmla="#ppt_y-sin(pi*$)/81">
                                          <p:val>
                                            <p:fltVal val="0"/>
                                          </p:val>
                                        </p:tav>
                                        <p:tav tm="100000">
                                          <p:val>
                                            <p:fltVal val="1"/>
                                          </p:val>
                                        </p:tav>
                                      </p:tavLst>
                                    </p:anim>
                                    <p:animScale>
                                      <p:cBhvr>
                                        <p:cTn id="36" dur="26">
                                          <p:stCondLst>
                                            <p:cond delay="650"/>
                                          </p:stCondLst>
                                        </p:cTn>
                                        <p:tgtEl>
                                          <p:spTgt spid="5125"/>
                                        </p:tgtEl>
                                      </p:cBhvr>
                                      <p:to x="100000" y="60000"/>
                                    </p:animScale>
                                    <p:animScale>
                                      <p:cBhvr>
                                        <p:cTn id="37" dur="166" decel="50000">
                                          <p:stCondLst>
                                            <p:cond delay="676"/>
                                          </p:stCondLst>
                                        </p:cTn>
                                        <p:tgtEl>
                                          <p:spTgt spid="5125"/>
                                        </p:tgtEl>
                                      </p:cBhvr>
                                      <p:to x="100000" y="100000"/>
                                    </p:animScale>
                                    <p:animScale>
                                      <p:cBhvr>
                                        <p:cTn id="38" dur="26">
                                          <p:stCondLst>
                                            <p:cond delay="1312"/>
                                          </p:stCondLst>
                                        </p:cTn>
                                        <p:tgtEl>
                                          <p:spTgt spid="5125"/>
                                        </p:tgtEl>
                                      </p:cBhvr>
                                      <p:to x="100000" y="80000"/>
                                    </p:animScale>
                                    <p:animScale>
                                      <p:cBhvr>
                                        <p:cTn id="39" dur="166" decel="50000">
                                          <p:stCondLst>
                                            <p:cond delay="1338"/>
                                          </p:stCondLst>
                                        </p:cTn>
                                        <p:tgtEl>
                                          <p:spTgt spid="5125"/>
                                        </p:tgtEl>
                                      </p:cBhvr>
                                      <p:to x="100000" y="100000"/>
                                    </p:animScale>
                                    <p:animScale>
                                      <p:cBhvr>
                                        <p:cTn id="40" dur="26">
                                          <p:stCondLst>
                                            <p:cond delay="1642"/>
                                          </p:stCondLst>
                                        </p:cTn>
                                        <p:tgtEl>
                                          <p:spTgt spid="5125"/>
                                        </p:tgtEl>
                                      </p:cBhvr>
                                      <p:to x="100000" y="90000"/>
                                    </p:animScale>
                                    <p:animScale>
                                      <p:cBhvr>
                                        <p:cTn id="41" dur="166" decel="50000">
                                          <p:stCondLst>
                                            <p:cond delay="1668"/>
                                          </p:stCondLst>
                                        </p:cTn>
                                        <p:tgtEl>
                                          <p:spTgt spid="5125"/>
                                        </p:tgtEl>
                                      </p:cBhvr>
                                      <p:to x="100000" y="100000"/>
                                    </p:animScale>
                                    <p:animScale>
                                      <p:cBhvr>
                                        <p:cTn id="42" dur="26">
                                          <p:stCondLst>
                                            <p:cond delay="1808"/>
                                          </p:stCondLst>
                                        </p:cTn>
                                        <p:tgtEl>
                                          <p:spTgt spid="5125"/>
                                        </p:tgtEl>
                                      </p:cBhvr>
                                      <p:to x="100000" y="95000"/>
                                    </p:animScale>
                                    <p:animScale>
                                      <p:cBhvr>
                                        <p:cTn id="43" dur="166" decel="50000">
                                          <p:stCondLst>
                                            <p:cond delay="1834"/>
                                          </p:stCondLst>
                                        </p:cTn>
                                        <p:tgtEl>
                                          <p:spTgt spid="512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 calcmode="lin" valueType="num">
                                      <p:cBhvr>
                                        <p:cTn id="4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 calcmode="lin" valueType="num">
                                      <p:cBhvr>
                                        <p:cTn id="5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9" dur="1000"/>
                                        <p:tgtEl>
                                          <p:spTgt spid="3">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 calcmode="lin" valueType="num">
                                      <p:cBhvr>
                                        <p:cTn id="6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7656"/>
            <a:ext cx="10396882" cy="3515710"/>
          </a:xfrm>
        </p:spPr>
        <p:txBody>
          <a:bodyPr>
            <a:prstTxWarp prst="textArchUpPour">
              <a:avLst/>
            </a:prstTxWarp>
          </a:bodyPr>
          <a:lstStyle/>
          <a:p>
            <a:pPr algn="ctr" rtl="1"/>
            <a:r>
              <a:rPr lang="fa-IR" dirty="0" smtClean="0">
                <a:solidFill>
                  <a:srgbClr val="FF0000"/>
                </a:solidFill>
                <a:cs typeface="B Titr" panose="00000700000000000000" pitchFamily="2" charset="-78"/>
              </a:rPr>
              <a:t>سرمایه گذاران اصلی شبکه </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298" y="1008995"/>
            <a:ext cx="7535260" cy="55967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0410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wheel(1)">
                                      <p:cBhvr>
                                        <p:cTn id="14"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7565" y="622852"/>
            <a:ext cx="11158331" cy="5937605"/>
          </a:xfrm>
        </p:spPr>
        <p:txBody>
          <a:bodyPr>
            <a:prstTxWarp prst="textWave1">
              <a:avLst>
                <a:gd name="adj1" fmla="val 12500"/>
                <a:gd name="adj2" fmla="val 119"/>
              </a:avLst>
            </a:prstTxWarp>
            <a:normAutofit fontScale="77500" lnSpcReduction="20000"/>
          </a:bodyPr>
          <a:lstStyle/>
          <a:p>
            <a:pPr algn="r" rtl="1"/>
            <a:endParaRPr lang="fa-IR" sz="3300" b="1" dirty="0" smtClean="0">
              <a:effectLst>
                <a:glow rad="139700">
                  <a:schemeClr val="accent3">
                    <a:satMod val="175000"/>
                    <a:alpha val="40000"/>
                  </a:schemeClr>
                </a:glow>
              </a:effectLst>
            </a:endParaRPr>
          </a:p>
          <a:p>
            <a:pPr algn="r" rtl="1"/>
            <a:r>
              <a:rPr lang="fa-IR" sz="3300" b="1" dirty="0" smtClean="0">
                <a:effectLst>
                  <a:glow rad="139700">
                    <a:schemeClr val="accent3">
                      <a:satMod val="175000"/>
                      <a:alpha val="40000"/>
                    </a:schemeClr>
                  </a:glow>
                </a:effectLst>
              </a:rPr>
              <a:t>برنامه </a:t>
            </a:r>
            <a:r>
              <a:rPr lang="fa-IR" sz="3300" b="1" dirty="0">
                <a:effectLst>
                  <a:glow rad="139700">
                    <a:schemeClr val="accent3">
                      <a:satMod val="175000"/>
                      <a:alpha val="40000"/>
                    </a:schemeClr>
                  </a:glow>
                </a:effectLst>
              </a:rPr>
              <a:t>صادق صبا در مردادماه به بازتاب کامل جشنواره تیرگان در کانادا پرداخت. این جشنواره فرهنگی  </a:t>
            </a:r>
            <a:r>
              <a:rPr lang="fa-IR" sz="3300" b="1" dirty="0" smtClean="0">
                <a:effectLst>
                  <a:glow rad="139700">
                    <a:schemeClr val="accent3">
                      <a:satMod val="175000"/>
                      <a:alpha val="40000"/>
                    </a:schemeClr>
                  </a:glow>
                </a:effectLst>
              </a:rPr>
              <a:t>هنری </a:t>
            </a:r>
            <a:r>
              <a:rPr lang="fa-IR" sz="3300" b="1" dirty="0">
                <a:effectLst>
                  <a:glow rad="139700">
                    <a:schemeClr val="accent3">
                      <a:satMod val="175000"/>
                      <a:alpha val="40000"/>
                    </a:schemeClr>
                  </a:glow>
                </a:effectLst>
              </a:rPr>
              <a:t>دوسالانه در تورنتو کانادا برگزار </a:t>
            </a:r>
            <a:r>
              <a:rPr lang="fa-IR" sz="3300" b="1" dirty="0" smtClean="0">
                <a:effectLst>
                  <a:glow rad="139700">
                    <a:schemeClr val="accent3">
                      <a:satMod val="175000"/>
                      <a:alpha val="40000"/>
                    </a:schemeClr>
                  </a:glow>
                </a:effectLst>
              </a:rPr>
              <a:t>می شود </a:t>
            </a:r>
            <a:r>
              <a:rPr lang="fa-IR" sz="3300" b="1" dirty="0">
                <a:effectLst>
                  <a:glow rad="139700">
                    <a:schemeClr val="accent3">
                      <a:satMod val="175000"/>
                      <a:alpha val="40000"/>
                    </a:schemeClr>
                  </a:glow>
                </a:effectLst>
              </a:rPr>
              <a:t>و امسال ایران اینترنشنال به‌عنوان یکی از پشتیبانان اصلی در آن فعالیت داشت. </a:t>
            </a:r>
            <a:r>
              <a:rPr lang="fa-IR" sz="3300" b="1" dirty="0" smtClean="0">
                <a:effectLst>
                  <a:glow rad="139700">
                    <a:schemeClr val="accent3">
                      <a:satMod val="175000"/>
                      <a:alpha val="40000"/>
                    </a:schemeClr>
                  </a:glow>
                </a:effectLst>
              </a:rPr>
              <a:t>نمایش ها </a:t>
            </a:r>
            <a:r>
              <a:rPr lang="fa-IR" sz="3300" b="1" dirty="0">
                <a:effectLst>
                  <a:glow rad="139700">
                    <a:schemeClr val="accent3">
                      <a:satMod val="175000"/>
                      <a:alpha val="40000"/>
                    </a:schemeClr>
                  </a:glow>
                </a:effectLst>
              </a:rPr>
              <a:t>و اجراهای این جشنواره کاملاً در جهت مخالف </a:t>
            </a:r>
            <a:r>
              <a:rPr lang="fa-IR" sz="3300" b="1" dirty="0" smtClean="0">
                <a:effectLst>
                  <a:glow rad="139700">
                    <a:schemeClr val="accent3">
                      <a:satMod val="175000"/>
                      <a:alpha val="40000"/>
                    </a:schemeClr>
                  </a:glow>
                </a:effectLst>
              </a:rPr>
              <a:t>سیاست های </a:t>
            </a:r>
            <a:r>
              <a:rPr lang="fa-IR" sz="3300" b="1" dirty="0">
                <a:effectLst>
                  <a:glow rad="139700">
                    <a:schemeClr val="accent3">
                      <a:satMod val="175000"/>
                      <a:alpha val="40000"/>
                    </a:schemeClr>
                  </a:glow>
                </a:effectLst>
              </a:rPr>
              <a:t>جمهوری اسلامی و بازنمایی </a:t>
            </a:r>
            <a:r>
              <a:rPr lang="fa-IR" sz="3300" b="1" dirty="0" smtClean="0">
                <a:effectLst>
                  <a:glow rad="139700">
                    <a:schemeClr val="accent3">
                      <a:satMod val="175000"/>
                      <a:alpha val="40000"/>
                    </a:schemeClr>
                  </a:glow>
                </a:effectLst>
              </a:rPr>
              <a:t>روایت هایی </a:t>
            </a:r>
            <a:r>
              <a:rPr lang="fa-IR" sz="3300" b="1" dirty="0">
                <a:effectLst>
                  <a:glow rad="139700">
                    <a:schemeClr val="accent3">
                      <a:satMod val="175000"/>
                      <a:alpha val="40000"/>
                    </a:schemeClr>
                  </a:glow>
                </a:effectLst>
              </a:rPr>
              <a:t>است که به اعتقاد آن‌ها در ایران ممنوعه مفروض </a:t>
            </a:r>
            <a:r>
              <a:rPr lang="fa-IR" sz="3300" b="1" dirty="0" smtClean="0">
                <a:effectLst>
                  <a:glow rad="139700">
                    <a:schemeClr val="accent3">
                      <a:satMod val="175000"/>
                      <a:alpha val="40000"/>
                    </a:schemeClr>
                  </a:glow>
                </a:effectLst>
              </a:rPr>
              <a:t>میئشوند</a:t>
            </a:r>
            <a:r>
              <a:rPr lang="fa-IR" sz="3300" b="1" dirty="0">
                <a:effectLst>
                  <a:glow rad="139700">
                    <a:schemeClr val="accent3">
                      <a:satMod val="175000"/>
                      <a:alpha val="40000"/>
                    </a:schemeClr>
                  </a:glow>
                </a:effectLst>
              </a:rPr>
              <a:t>. صبا در این جشنواره به‌صورت ویژه حضور داشت با هنرمندان و فعالین فرهنگی و هنری تیرگان به گفتگو می¬نشست. </a:t>
            </a:r>
          </a:p>
          <a:p>
            <a:pPr algn="r" rtl="1"/>
            <a:r>
              <a:rPr lang="fa-IR" sz="3300" b="1" dirty="0">
                <a:effectLst>
                  <a:glow rad="139700">
                    <a:schemeClr val="accent3">
                      <a:satMod val="175000"/>
                      <a:alpha val="40000"/>
                    </a:schemeClr>
                  </a:glow>
                </a:effectLst>
              </a:rPr>
              <a:t>صادق صبا؛ مجری و سردبیر</a:t>
            </a:r>
          </a:p>
          <a:p>
            <a:pPr algn="r" rtl="1"/>
            <a:r>
              <a:rPr lang="fa-IR" sz="3300" b="1" dirty="0">
                <a:effectLst>
                  <a:glow rad="139700">
                    <a:schemeClr val="accent3">
                      <a:satMod val="175000"/>
                      <a:alpha val="40000"/>
                    </a:schemeClr>
                  </a:glow>
                </a:effectLst>
              </a:rPr>
              <a:t>از دیگر موضوعات موردتوجه برنامه آخر هفته با صادق صبا، ارائه </a:t>
            </a:r>
            <a:r>
              <a:rPr lang="fa-IR" sz="3300" b="1" dirty="0" smtClean="0">
                <a:effectLst>
                  <a:glow rad="139700">
                    <a:schemeClr val="accent3">
                      <a:satMod val="175000"/>
                      <a:alpha val="40000"/>
                    </a:schemeClr>
                  </a:glow>
                </a:effectLst>
              </a:rPr>
              <a:t>روایت های </a:t>
            </a:r>
            <a:r>
              <a:rPr lang="fa-IR" sz="3300" b="1" dirty="0">
                <a:effectLst>
                  <a:glow rad="139700">
                    <a:schemeClr val="accent3">
                      <a:satMod val="175000"/>
                      <a:alpha val="40000"/>
                    </a:schemeClr>
                  </a:glow>
                </a:effectLst>
              </a:rPr>
              <a:t>تاریخی از وقایع پر چالش تاریخ معاصر کشور ایران است. ازجمله انقلاب مشروطه و قرارداد 1919 </a:t>
            </a:r>
            <a:r>
              <a:rPr lang="fa-IR" sz="3300" b="1" dirty="0" smtClean="0">
                <a:effectLst>
                  <a:glow rad="139700">
                    <a:schemeClr val="accent3">
                      <a:satMod val="175000"/>
                      <a:alpha val="40000"/>
                    </a:schemeClr>
                  </a:glow>
                </a:effectLst>
              </a:rPr>
              <a:t>وثوق الدوله </a:t>
            </a:r>
            <a:r>
              <a:rPr lang="fa-IR" sz="3300" b="1" dirty="0">
                <a:effectLst>
                  <a:glow rad="139700">
                    <a:schemeClr val="accent3">
                      <a:satMod val="175000"/>
                      <a:alpha val="40000"/>
                    </a:schemeClr>
                  </a:glow>
                </a:effectLst>
              </a:rPr>
              <a:t>که در هردوی آن‌ها، حمایت از منافع بریتانیا یا تبرئه کردن این کشور از اقدامات استعماری و استثماری هدف اصلی بود. به‌نحوی‌که </a:t>
            </a:r>
            <a:r>
              <a:rPr lang="fa-IR" sz="3300" b="1" dirty="0" smtClean="0">
                <a:effectLst>
                  <a:glow rad="139700">
                    <a:schemeClr val="accent3">
                      <a:satMod val="175000"/>
                      <a:alpha val="40000"/>
                    </a:schemeClr>
                  </a:glow>
                </a:effectLst>
              </a:rPr>
              <a:t>وثوق الدوله </a:t>
            </a:r>
            <a:r>
              <a:rPr lang="fa-IR" sz="3300" b="1" dirty="0">
                <a:effectLst>
                  <a:glow rad="139700">
                    <a:schemeClr val="accent3">
                      <a:satMod val="175000"/>
                      <a:alpha val="40000"/>
                    </a:schemeClr>
                  </a:glow>
                </a:effectLst>
              </a:rPr>
              <a:t>را به‌عنوان حامی منافع ملی در عقد قرارداد 1919 نشان داد و انگلیس را  حامی انقلاب مشروطه معرفی کرد. </a:t>
            </a:r>
          </a:p>
          <a:p>
            <a:endParaRPr lang="en-US" dirty="0">
              <a:effectLst>
                <a:glow rad="139700">
                  <a:schemeClr val="accent3">
                    <a:satMod val="175000"/>
                    <a:alpha val="40000"/>
                  </a:schemeClr>
                </a:glow>
              </a:effectLst>
            </a:endParaRPr>
          </a:p>
        </p:txBody>
      </p:sp>
      <p:pic>
        <p:nvPicPr>
          <p:cNvPr id="4" name="Picture 3" descr="C:\Users\fa\Desktop\پاور\OIPM6Y8XX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705" y="0"/>
            <a:ext cx="3419060" cy="25974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C:\Users\fa\Desktop\پاور\thHNK7EE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4479235"/>
            <a:ext cx="3154016" cy="23787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6893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987" y="-110358"/>
            <a:ext cx="7220606" cy="1024758"/>
          </a:xfrm>
        </p:spPr>
        <p:txBody>
          <a:bodyPr>
            <a:prstTxWarp prst="textArchDown">
              <a:avLst>
                <a:gd name="adj" fmla="val 129463"/>
              </a:avLst>
            </a:prstTxWarp>
            <a:normAutofit/>
          </a:bodyPr>
          <a:lstStyle/>
          <a:p>
            <a:pPr algn="r" rtl="1"/>
            <a:r>
              <a:rPr lang="fa-IR" sz="4800" dirty="0" smtClean="0">
                <a:effectLst>
                  <a:glow rad="101600">
                    <a:schemeClr val="accent3">
                      <a:satMod val="175000"/>
                      <a:alpha val="40000"/>
                    </a:schemeClr>
                  </a:glow>
                </a:effectLst>
              </a:rPr>
              <a:t>            </a:t>
            </a:r>
            <a:r>
              <a:rPr lang="fa-IR" sz="4800" dirty="0" smtClean="0">
                <a:effectLst>
                  <a:glow rad="228600">
                    <a:schemeClr val="accent4">
                      <a:satMod val="175000"/>
                      <a:alpha val="40000"/>
                    </a:schemeClr>
                  </a:glow>
                  <a:reflection blurRad="6350" stA="55000" endA="50" endPos="85000" dist="60007" dir="5400000" sy="-100000" algn="bl" rotWithShape="0"/>
                </a:effectLst>
              </a:rPr>
              <a:t>ایران </a:t>
            </a:r>
            <a:r>
              <a:rPr lang="fa-IR" sz="4800" dirty="0">
                <a:effectLst>
                  <a:glow rad="228600">
                    <a:schemeClr val="accent4">
                      <a:satMod val="175000"/>
                      <a:alpha val="40000"/>
                    </a:schemeClr>
                  </a:glow>
                  <a:reflection blurRad="6350" stA="55000" endA="50" endPos="85000" dist="60007" dir="5400000" sy="-100000" algn="bl" rotWithShape="0"/>
                </a:effectLst>
              </a:rPr>
              <a:t>از نگاه دیگران</a:t>
            </a:r>
            <a:endParaRPr lang="en-US" sz="4800" dirty="0">
              <a:effectLst>
                <a:glow rad="228600">
                  <a:schemeClr val="accent4">
                    <a:satMod val="175000"/>
                    <a:alpha val="40000"/>
                  </a:schemeClr>
                </a:glow>
                <a:reflection blurRad="6350" stA="55000" endA="50" endPos="85000" dist="60007" dir="5400000" sy="-100000" algn="bl" rotWithShape="0"/>
              </a:effectLst>
            </a:endParaRPr>
          </a:p>
        </p:txBody>
      </p:sp>
      <p:sp>
        <p:nvSpPr>
          <p:cNvPr id="3" name="Content Placeholder 2"/>
          <p:cNvSpPr>
            <a:spLocks noGrp="1"/>
          </p:cNvSpPr>
          <p:nvPr>
            <p:ph idx="1"/>
          </p:nvPr>
        </p:nvSpPr>
        <p:spPr>
          <a:xfrm>
            <a:off x="5791200" y="1182414"/>
            <a:ext cx="6294783" cy="5470177"/>
          </a:xfrm>
        </p:spPr>
        <p:txBody>
          <a:bodyPr>
            <a:prstTxWarp prst="textStop">
              <a:avLst/>
            </a:prstTxWarp>
            <a:normAutofit fontScale="32500" lnSpcReduction="20000"/>
          </a:bodyPr>
          <a:lstStyle/>
          <a:p>
            <a:pPr algn="r" rtl="1"/>
            <a:r>
              <a:rPr lang="fa-IR" sz="8000" dirty="0" smtClean="0">
                <a:effectLst>
                  <a:glow rad="101600">
                    <a:schemeClr val="accent4">
                      <a:satMod val="175000"/>
                      <a:alpha val="40000"/>
                    </a:schemeClr>
                  </a:glow>
                </a:effectLst>
              </a:rPr>
              <a:t>برنامه </a:t>
            </a:r>
            <a:r>
              <a:rPr lang="fa-IR" sz="8000" dirty="0">
                <a:effectLst>
                  <a:glow rad="101600">
                    <a:schemeClr val="accent4">
                      <a:satMod val="175000"/>
                      <a:alpha val="40000"/>
                    </a:schemeClr>
                  </a:glow>
                </a:effectLst>
              </a:rPr>
              <a:t>ایران از نگاه دیگران به‌مرور </a:t>
            </a:r>
            <a:r>
              <a:rPr lang="fa-IR" sz="8000" dirty="0" smtClean="0">
                <a:effectLst>
                  <a:glow rad="101600">
                    <a:schemeClr val="accent4">
                      <a:satMod val="175000"/>
                      <a:alpha val="40000"/>
                    </a:schemeClr>
                  </a:glow>
                </a:effectLst>
              </a:rPr>
              <a:t>گزارش</a:t>
            </a:r>
            <a:r>
              <a:rPr lang="en-US" sz="8000" dirty="0" smtClean="0">
                <a:effectLst>
                  <a:glow rad="101600">
                    <a:schemeClr val="accent4">
                      <a:satMod val="175000"/>
                      <a:alpha val="40000"/>
                    </a:schemeClr>
                  </a:glow>
                </a:effectLst>
              </a:rPr>
              <a:t> </a:t>
            </a:r>
            <a:r>
              <a:rPr lang="fa-IR" sz="8000" dirty="0" smtClean="0">
                <a:effectLst>
                  <a:glow rad="101600">
                    <a:schemeClr val="accent4">
                      <a:satMod val="175000"/>
                      <a:alpha val="40000"/>
                    </a:schemeClr>
                  </a:glow>
                </a:effectLst>
              </a:rPr>
              <a:t>ها </a:t>
            </a:r>
            <a:r>
              <a:rPr lang="fa-IR" sz="8000" dirty="0">
                <a:effectLst>
                  <a:glow rad="101600">
                    <a:schemeClr val="accent4">
                      <a:satMod val="175000"/>
                      <a:alpha val="40000"/>
                    </a:schemeClr>
                  </a:glow>
                </a:effectLst>
              </a:rPr>
              <a:t>و </a:t>
            </a:r>
            <a:r>
              <a:rPr lang="fa-IR" sz="8000" dirty="0" smtClean="0">
                <a:effectLst>
                  <a:glow rad="101600">
                    <a:schemeClr val="accent4">
                      <a:satMod val="175000"/>
                      <a:alpha val="40000"/>
                    </a:schemeClr>
                  </a:glow>
                </a:effectLst>
              </a:rPr>
              <a:t>تحلیل</a:t>
            </a:r>
            <a:r>
              <a:rPr lang="en-US" sz="8000" dirty="0" smtClean="0">
                <a:effectLst>
                  <a:glow rad="101600">
                    <a:schemeClr val="accent4">
                      <a:satMod val="175000"/>
                      <a:alpha val="40000"/>
                    </a:schemeClr>
                  </a:glow>
                </a:effectLst>
              </a:rPr>
              <a:t> </a:t>
            </a:r>
            <a:r>
              <a:rPr lang="fa-IR" sz="8000" dirty="0" smtClean="0">
                <a:effectLst>
                  <a:glow rad="101600">
                    <a:schemeClr val="accent4">
                      <a:satMod val="175000"/>
                      <a:alpha val="40000"/>
                    </a:schemeClr>
                  </a:glow>
                </a:effectLst>
              </a:rPr>
              <a:t>های رسانه</a:t>
            </a:r>
            <a:r>
              <a:rPr lang="en-US" sz="8000" dirty="0" smtClean="0">
                <a:effectLst>
                  <a:glow rad="101600">
                    <a:schemeClr val="accent4">
                      <a:satMod val="175000"/>
                      <a:alpha val="40000"/>
                    </a:schemeClr>
                  </a:glow>
                </a:effectLst>
              </a:rPr>
              <a:t> </a:t>
            </a:r>
            <a:r>
              <a:rPr lang="fa-IR" sz="8000" dirty="0" smtClean="0">
                <a:effectLst>
                  <a:glow rad="101600">
                    <a:schemeClr val="accent4">
                      <a:satMod val="175000"/>
                      <a:alpha val="40000"/>
                    </a:schemeClr>
                  </a:glow>
                </a:effectLst>
              </a:rPr>
              <a:t>های </a:t>
            </a:r>
            <a:r>
              <a:rPr lang="fa-IR" sz="8000" dirty="0">
                <a:effectLst>
                  <a:glow rad="101600">
                    <a:schemeClr val="accent4">
                      <a:satMod val="175000"/>
                      <a:alpha val="40000"/>
                    </a:schemeClr>
                  </a:glow>
                </a:effectLst>
              </a:rPr>
              <a:t>مختلف جهان ازجمله </a:t>
            </a:r>
            <a:r>
              <a:rPr lang="fa-IR" sz="8000" dirty="0" smtClean="0">
                <a:effectLst>
                  <a:glow rad="101600">
                    <a:schemeClr val="accent4">
                      <a:satMod val="175000"/>
                      <a:alpha val="40000"/>
                    </a:schemeClr>
                  </a:glow>
                </a:effectLst>
              </a:rPr>
              <a:t>رسانه</a:t>
            </a:r>
            <a:r>
              <a:rPr lang="en-US" sz="8000" dirty="0" smtClean="0">
                <a:effectLst>
                  <a:glow rad="101600">
                    <a:schemeClr val="accent4">
                      <a:satMod val="175000"/>
                      <a:alpha val="40000"/>
                    </a:schemeClr>
                  </a:glow>
                </a:effectLst>
              </a:rPr>
              <a:t> </a:t>
            </a:r>
            <a:r>
              <a:rPr lang="fa-IR" sz="8000" dirty="0" smtClean="0">
                <a:effectLst>
                  <a:glow rad="101600">
                    <a:schemeClr val="accent4">
                      <a:satMod val="175000"/>
                      <a:alpha val="40000"/>
                    </a:schemeClr>
                  </a:glow>
                </a:effectLst>
              </a:rPr>
              <a:t>های </a:t>
            </a:r>
            <a:r>
              <a:rPr lang="fa-IR" sz="8000" dirty="0">
                <a:effectLst>
                  <a:glow rad="101600">
                    <a:schemeClr val="accent4">
                      <a:satMod val="175000"/>
                      <a:alpha val="40000"/>
                    </a:schemeClr>
                  </a:glow>
                </a:effectLst>
              </a:rPr>
              <a:t>انگلیسی </a:t>
            </a:r>
            <a:r>
              <a:rPr lang="fa-IR" sz="8000" dirty="0" smtClean="0">
                <a:effectLst>
                  <a:glow rad="101600">
                    <a:schemeClr val="accent4">
                      <a:satMod val="175000"/>
                      <a:alpha val="40000"/>
                    </a:schemeClr>
                  </a:glow>
                </a:effectLst>
              </a:rPr>
              <a:t>وعربی </a:t>
            </a:r>
            <a:r>
              <a:rPr lang="fa-IR" sz="8000" dirty="0">
                <a:effectLst>
                  <a:glow rad="101600">
                    <a:schemeClr val="accent4">
                      <a:satMod val="175000"/>
                      <a:alpha val="40000"/>
                    </a:schemeClr>
                  </a:glow>
                </a:effectLst>
              </a:rPr>
              <a:t>زبان به موضوع تحولات ایران </a:t>
            </a:r>
            <a:r>
              <a:rPr lang="fa-IR" sz="8000" dirty="0" smtClean="0">
                <a:effectLst>
                  <a:glow rad="101600">
                    <a:schemeClr val="accent4">
                      <a:satMod val="175000"/>
                      <a:alpha val="40000"/>
                    </a:schemeClr>
                  </a:glow>
                </a:effectLst>
              </a:rPr>
              <a:t>می</a:t>
            </a:r>
            <a:r>
              <a:rPr lang="en-US" sz="8000" dirty="0" smtClean="0">
                <a:effectLst>
                  <a:glow rad="101600">
                    <a:schemeClr val="accent4">
                      <a:satMod val="175000"/>
                      <a:alpha val="40000"/>
                    </a:schemeClr>
                  </a:glow>
                </a:effectLst>
              </a:rPr>
              <a:t> </a:t>
            </a:r>
            <a:r>
              <a:rPr lang="fa-IR" sz="8000" dirty="0" smtClean="0">
                <a:effectLst>
                  <a:glow rad="101600">
                    <a:schemeClr val="accent4">
                      <a:satMod val="175000"/>
                      <a:alpha val="40000"/>
                    </a:schemeClr>
                  </a:glow>
                </a:effectLst>
              </a:rPr>
              <a:t>پردازد</a:t>
            </a:r>
            <a:r>
              <a:rPr lang="fa-IR" sz="8000" dirty="0">
                <a:effectLst>
                  <a:glow rad="101600">
                    <a:schemeClr val="accent4">
                      <a:satMod val="175000"/>
                      <a:alpha val="40000"/>
                    </a:schemeClr>
                  </a:glow>
                </a:effectLst>
              </a:rPr>
              <a:t>. </a:t>
            </a:r>
            <a:r>
              <a:rPr lang="fa-IR" sz="8000" dirty="0" smtClean="0">
                <a:effectLst>
                  <a:glow rad="101600">
                    <a:schemeClr val="accent4">
                      <a:satMod val="175000"/>
                      <a:alpha val="40000"/>
                    </a:schemeClr>
                  </a:glow>
                </a:effectLst>
              </a:rPr>
              <a:t>درمعرفی </a:t>
            </a:r>
            <a:r>
              <a:rPr lang="fa-IR" sz="8000" dirty="0">
                <a:effectLst>
                  <a:glow rad="101600">
                    <a:schemeClr val="accent4">
                      <a:satMod val="175000"/>
                      <a:alpha val="40000"/>
                    </a:schemeClr>
                  </a:glow>
                </a:effectLst>
              </a:rPr>
              <a:t>برنامه آمده است: «هیچ روزی در جهان بی‌‌خبر نیست </a:t>
            </a:r>
            <a:r>
              <a:rPr lang="fa-IR" sz="8000" dirty="0" smtClean="0">
                <a:effectLst>
                  <a:glow rad="101600">
                    <a:schemeClr val="accent4">
                      <a:satMod val="175000"/>
                      <a:alpha val="40000"/>
                    </a:schemeClr>
                  </a:glow>
                </a:effectLst>
              </a:rPr>
              <a:t>ودر این</a:t>
            </a:r>
            <a:r>
              <a:rPr lang="en-US" sz="8000" dirty="0" smtClean="0">
                <a:effectLst>
                  <a:glow rad="101600">
                    <a:schemeClr val="accent4">
                      <a:satMod val="175000"/>
                      <a:alpha val="40000"/>
                    </a:schemeClr>
                  </a:glow>
                </a:effectLst>
              </a:rPr>
              <a:t> </a:t>
            </a:r>
            <a:r>
              <a:rPr lang="fa-IR" sz="8000" dirty="0" smtClean="0">
                <a:effectLst>
                  <a:glow rad="101600">
                    <a:schemeClr val="accent4">
                      <a:satMod val="175000"/>
                      <a:alpha val="40000"/>
                    </a:schemeClr>
                  </a:glow>
                </a:effectLst>
              </a:rPr>
              <a:t>میان</a:t>
            </a:r>
            <a:r>
              <a:rPr lang="fa-IR" sz="8000" dirty="0">
                <a:effectLst>
                  <a:glow rad="101600">
                    <a:schemeClr val="accent4">
                      <a:satMod val="175000"/>
                      <a:alpha val="40000"/>
                    </a:schemeClr>
                  </a:glow>
                </a:effectLst>
              </a:rPr>
              <a:t>، هرروز و همیشه، خبرهایی از ایران هم به چشم می‌خورد. این برنامه، با دو بخش در روزهای سه‌شنبه و جمعه هر هفته، نگاهی دارد به آنچه رسانه‌های جهان طی یک هفته درباره ایران گفته‌اند. از رسانه‌های انگلیسی‌زبان و آلمانی تا رسانه‌های عرب‌زبان، ترک، اسرائیلی و </a:t>
            </a:r>
            <a:r>
              <a:rPr lang="fa-IR" sz="8000" dirty="0" smtClean="0">
                <a:effectLst>
                  <a:glow rad="101600">
                    <a:schemeClr val="accent4">
                      <a:satMod val="175000"/>
                      <a:alpha val="40000"/>
                    </a:schemeClr>
                  </a:glow>
                </a:effectLst>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26" y="2146853"/>
            <a:ext cx="4929809" cy="31937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4767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80">
                                          <p:stCondLst>
                                            <p:cond delay="0"/>
                                          </p:stCondLst>
                                        </p:cTn>
                                        <p:tgtEl>
                                          <p:spTgt spid="6146"/>
                                        </p:tgtEl>
                                      </p:cBhvr>
                                    </p:animEffect>
                                    <p:anim calcmode="lin" valueType="num">
                                      <p:cBhvr>
                                        <p:cTn id="13"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8" dur="26">
                                          <p:stCondLst>
                                            <p:cond delay="650"/>
                                          </p:stCondLst>
                                        </p:cTn>
                                        <p:tgtEl>
                                          <p:spTgt spid="6146"/>
                                        </p:tgtEl>
                                      </p:cBhvr>
                                      <p:to x="100000" y="60000"/>
                                    </p:animScale>
                                    <p:animScale>
                                      <p:cBhvr>
                                        <p:cTn id="19" dur="166" decel="50000">
                                          <p:stCondLst>
                                            <p:cond delay="676"/>
                                          </p:stCondLst>
                                        </p:cTn>
                                        <p:tgtEl>
                                          <p:spTgt spid="6146"/>
                                        </p:tgtEl>
                                      </p:cBhvr>
                                      <p:to x="100000" y="100000"/>
                                    </p:animScale>
                                    <p:animScale>
                                      <p:cBhvr>
                                        <p:cTn id="20" dur="26">
                                          <p:stCondLst>
                                            <p:cond delay="1312"/>
                                          </p:stCondLst>
                                        </p:cTn>
                                        <p:tgtEl>
                                          <p:spTgt spid="6146"/>
                                        </p:tgtEl>
                                      </p:cBhvr>
                                      <p:to x="100000" y="80000"/>
                                    </p:animScale>
                                    <p:animScale>
                                      <p:cBhvr>
                                        <p:cTn id="21" dur="166" decel="50000">
                                          <p:stCondLst>
                                            <p:cond delay="1338"/>
                                          </p:stCondLst>
                                        </p:cTn>
                                        <p:tgtEl>
                                          <p:spTgt spid="6146"/>
                                        </p:tgtEl>
                                      </p:cBhvr>
                                      <p:to x="100000" y="100000"/>
                                    </p:animScale>
                                    <p:animScale>
                                      <p:cBhvr>
                                        <p:cTn id="22" dur="26">
                                          <p:stCondLst>
                                            <p:cond delay="1642"/>
                                          </p:stCondLst>
                                        </p:cTn>
                                        <p:tgtEl>
                                          <p:spTgt spid="6146"/>
                                        </p:tgtEl>
                                      </p:cBhvr>
                                      <p:to x="100000" y="90000"/>
                                    </p:animScale>
                                    <p:animScale>
                                      <p:cBhvr>
                                        <p:cTn id="23" dur="166" decel="50000">
                                          <p:stCondLst>
                                            <p:cond delay="1668"/>
                                          </p:stCondLst>
                                        </p:cTn>
                                        <p:tgtEl>
                                          <p:spTgt spid="6146"/>
                                        </p:tgtEl>
                                      </p:cBhvr>
                                      <p:to x="100000" y="100000"/>
                                    </p:animScale>
                                    <p:animScale>
                                      <p:cBhvr>
                                        <p:cTn id="24" dur="26">
                                          <p:stCondLst>
                                            <p:cond delay="1808"/>
                                          </p:stCondLst>
                                        </p:cTn>
                                        <p:tgtEl>
                                          <p:spTgt spid="6146"/>
                                        </p:tgtEl>
                                      </p:cBhvr>
                                      <p:to x="100000" y="95000"/>
                                    </p:animScale>
                                    <p:animScale>
                                      <p:cBhvr>
                                        <p:cTn id="25" dur="166" decel="50000">
                                          <p:stCondLst>
                                            <p:cond delay="1834"/>
                                          </p:stCondLst>
                                        </p:cTn>
                                        <p:tgtEl>
                                          <p:spTgt spid="614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44487" y="583096"/>
            <a:ext cx="9183756" cy="4903304"/>
          </a:xfrm>
        </p:spPr>
        <p:txBody>
          <a:bodyPr>
            <a:normAutofit fontScale="77500" lnSpcReduction="20000"/>
            <a:scene3d>
              <a:camera prst="perspectiveHeroicExtremeLeftFacing"/>
              <a:lightRig rig="threePt" dir="t"/>
            </a:scene3d>
          </a:bodyPr>
          <a:lstStyle/>
          <a:p>
            <a:pPr algn="r" rtl="1"/>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سعید هابیل، پریسا صادقی، فریبا شیرازی، کامیار بهرنگ، سیما ثابت، شراره عزیزی و الناز کیانی، طیف مجریانی هستند که به‌صورت دوره</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ای، ایران از نگاه دیگران را مجری</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گری میکنند. برای ایجاد تنوع در برنامه از خبرنگاران مستقر در شهرهای مهم غربی و آسیای غربی نیز برای ارائه بازتاب اخبار مرتبط با ایران در آن کشورها استفاده می</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شود. علاوه بر رسانه</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های مکتوب و مجازی، مهم</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ترین گزارشهای تلویزیونی شبکه</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های خارجی نیز ترجمه و منتشر می</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شود.</a:t>
            </a:r>
          </a:p>
          <a:p>
            <a:pPr algn="r" rtl="1"/>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برنامه ایران از نگاه دیگران هرروز از ایران اینترنشنال پخش میشود و تکرار آن نیز روز بعد بار دیگر بر روی ایر می</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رود. ارائه جامع بازتاب اخبار ایران در رسانه</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های جهان از اهداف برنامه  است.  در رسانه</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های فارسی‌زبان خارج از کشور، چنین برنامه</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ای با این سبک کمتر دیده‌شده و می</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توان گفت ازجمله تولیدات انحصاری ایران اینترنشنال است. هرچند مسعود بهنود در بی</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بی</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سی فارسی مطبوعات ایران را در برنامه</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ای در آخر هفته</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ها بررسی میکند ولی بررسی رسانه</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های خارجی در چند زبان مختلف، گفتگو با روزنامه</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نگاران خارجی و خبرنگاران مستقر در شهرهای گوناگون برای ارائه تصویر ایران در آن کشورها، در حال حاضر توسط ایران اینترنشنال صورت می¬گیرد. </a:t>
            </a:r>
          </a:p>
          <a:p>
            <a:pPr algn="r" rtl="1"/>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محتوای موردتوجه برنامه ایران از نگاه دیگران، عمدتاً اخبار و گزارش</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های سوگیرانه و منفی علیه کشورمان است. در موارد بسیار کم گزارش</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هایی مبتنی بر دیدگاه حمایتی از سیاست</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های ایران  در عرصه جهانی ارائه میشود که این امر بی</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طرفی برنامه را به چالش می</a:t>
            </a:r>
            <a:r>
              <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fa-IR"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کشد. </a:t>
            </a:r>
          </a:p>
          <a:p>
            <a:pPr algn="r" rtl="1"/>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a:p>
            <a:endParaRPr lang="en-US" dirty="0"/>
          </a:p>
        </p:txBody>
      </p:sp>
      <p:pic>
        <p:nvPicPr>
          <p:cNvPr id="4" name="Picture 3" descr="C:\Users\fa\Desktop\111111111\O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583096"/>
            <a:ext cx="3419061" cy="38166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3451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382" y="556591"/>
            <a:ext cx="4863548" cy="2080592"/>
          </a:xfrm>
        </p:spPr>
        <p:txBody>
          <a:bodyPr>
            <a:prstTxWarp prst="textPlain">
              <a:avLst>
                <a:gd name="adj" fmla="val 47143"/>
              </a:avLst>
            </a:prstTxWarp>
            <a:normAutofit/>
          </a:bodyPr>
          <a:lstStyle/>
          <a:p>
            <a:pPr algn="r" rtl="1"/>
            <a:r>
              <a:rPr lang="fa-IR" dirty="0" smtClean="0">
                <a:solidFill>
                  <a:srgbClr val="FF0000"/>
                </a:solidFill>
                <a:effectLst>
                  <a:glow rad="139700">
                    <a:schemeClr val="accent2">
                      <a:satMod val="175000"/>
                      <a:alpha val="40000"/>
                    </a:schemeClr>
                  </a:glow>
                </a:effectLst>
              </a:rPr>
              <a:t> چهره</a:t>
            </a:r>
            <a:r>
              <a:rPr lang="en-US" dirty="0" smtClean="0">
                <a:solidFill>
                  <a:srgbClr val="FF0000"/>
                </a:solidFill>
                <a:effectLst>
                  <a:glow rad="139700">
                    <a:schemeClr val="accent2">
                      <a:satMod val="175000"/>
                      <a:alpha val="40000"/>
                    </a:schemeClr>
                  </a:glow>
                </a:effectLst>
              </a:rPr>
              <a:t> </a:t>
            </a:r>
            <a:r>
              <a:rPr lang="fa-IR" dirty="0" smtClean="0">
                <a:solidFill>
                  <a:srgbClr val="FF0000"/>
                </a:solidFill>
                <a:effectLst>
                  <a:glow rad="139700">
                    <a:schemeClr val="accent2">
                      <a:satMod val="175000"/>
                      <a:alpha val="40000"/>
                    </a:schemeClr>
                  </a:glow>
                </a:effectLst>
              </a:rPr>
              <a:t>ها</a:t>
            </a:r>
            <a:br>
              <a:rPr lang="fa-IR" dirty="0" smtClean="0">
                <a:solidFill>
                  <a:srgbClr val="FF0000"/>
                </a:solidFill>
                <a:effectLst>
                  <a:glow rad="139700">
                    <a:schemeClr val="accent2">
                      <a:satMod val="175000"/>
                      <a:alpha val="40000"/>
                    </a:schemeClr>
                  </a:glow>
                </a:effectLst>
              </a:rPr>
            </a:br>
            <a:endParaRPr lang="en-US" dirty="0"/>
          </a:p>
        </p:txBody>
      </p:sp>
      <p:sp>
        <p:nvSpPr>
          <p:cNvPr id="3" name="Content Placeholder 2"/>
          <p:cNvSpPr>
            <a:spLocks noGrp="1"/>
          </p:cNvSpPr>
          <p:nvPr>
            <p:ph idx="1"/>
          </p:nvPr>
        </p:nvSpPr>
        <p:spPr>
          <a:xfrm>
            <a:off x="689112" y="2796208"/>
            <a:ext cx="11198087" cy="4061791"/>
          </a:xfrm>
        </p:spPr>
        <p:txBody>
          <a:bodyPr>
            <a:normAutofit fontScale="25000" lnSpcReduction="20000"/>
          </a:bodyPr>
          <a:lstStyle/>
          <a:p>
            <a:pPr marL="0" indent="0" algn="r" rtl="1">
              <a:buNone/>
            </a:pPr>
            <a:r>
              <a:rPr lang="fa-IR" dirty="0"/>
              <a:t> </a:t>
            </a:r>
            <a:r>
              <a:rPr lang="fa-IR" dirty="0" smtClean="0"/>
              <a:t>    </a:t>
            </a:r>
          </a:p>
          <a:p>
            <a:pPr marL="0" indent="0" algn="r" rtl="1">
              <a:buNone/>
            </a:pPr>
            <a:endParaRPr lang="fa-IR" sz="4200" dirty="0">
              <a:effectLst>
                <a:glow rad="101600">
                  <a:schemeClr val="accent3">
                    <a:satMod val="175000"/>
                    <a:alpha val="40000"/>
                  </a:schemeClr>
                </a:glow>
              </a:effectLst>
            </a:endParaRPr>
          </a:p>
          <a:p>
            <a:pPr marL="0" indent="0" algn="r" rtl="1">
              <a:buNone/>
            </a:pPr>
            <a:r>
              <a:rPr lang="fa-IR" sz="9600" b="1" dirty="0" smtClean="0">
                <a:effectLst>
                  <a:glow rad="101600">
                    <a:schemeClr val="accent3">
                      <a:satMod val="175000"/>
                      <a:alpha val="40000"/>
                    </a:schemeClr>
                  </a:glow>
                </a:effectLst>
              </a:rPr>
              <a:t>چهره</a:t>
            </a:r>
            <a:r>
              <a:rPr lang="en-US" sz="9600" b="1" dirty="0" smtClean="0">
                <a:effectLst>
                  <a:glow rad="101600">
                    <a:schemeClr val="accent3">
                      <a:satMod val="175000"/>
                      <a:alpha val="40000"/>
                    </a:schemeClr>
                  </a:glow>
                </a:effectLst>
              </a:rPr>
              <a:t> </a:t>
            </a:r>
            <a:r>
              <a:rPr lang="fa-IR" sz="9600" b="1" dirty="0" smtClean="0">
                <a:effectLst>
                  <a:glow rad="101600">
                    <a:schemeClr val="accent3">
                      <a:satMod val="175000"/>
                      <a:alpha val="40000"/>
                    </a:schemeClr>
                  </a:glow>
                </a:effectLst>
              </a:rPr>
              <a:t>ها برنامه</a:t>
            </a:r>
            <a:r>
              <a:rPr lang="en-US" sz="9600" b="1" dirty="0" smtClean="0">
                <a:effectLst>
                  <a:glow rad="101600">
                    <a:schemeClr val="accent3">
                      <a:satMod val="175000"/>
                      <a:alpha val="40000"/>
                    </a:schemeClr>
                  </a:glow>
                </a:effectLst>
              </a:rPr>
              <a:t> </a:t>
            </a:r>
            <a:r>
              <a:rPr lang="fa-IR" sz="9600" b="1" dirty="0" smtClean="0">
                <a:effectLst>
                  <a:glow rad="101600">
                    <a:schemeClr val="accent3">
                      <a:satMod val="175000"/>
                      <a:alpha val="40000"/>
                    </a:schemeClr>
                  </a:glow>
                </a:effectLst>
              </a:rPr>
              <a:t>تولیدی دیگر ایران</a:t>
            </a:r>
            <a:r>
              <a:rPr lang="en-US" sz="9600" b="1" dirty="0" smtClean="0">
                <a:effectLst>
                  <a:glow rad="101600">
                    <a:schemeClr val="accent3">
                      <a:satMod val="175000"/>
                      <a:alpha val="40000"/>
                    </a:schemeClr>
                  </a:glow>
                </a:effectLst>
              </a:rPr>
              <a:t> </a:t>
            </a:r>
            <a:r>
              <a:rPr lang="fa-IR" sz="9600" b="1" dirty="0" smtClean="0">
                <a:effectLst>
                  <a:glow rad="101600">
                    <a:schemeClr val="accent3">
                      <a:satMod val="175000"/>
                      <a:alpha val="40000"/>
                    </a:schemeClr>
                  </a:glow>
                </a:effectLst>
              </a:rPr>
              <a:t>اینترنشنال است. این برنامه به تهیه کنندگی و مجری گری نوشابه امیری تولید می شود. امیری از گویندگان، دوبلورها و روزنامه نگاران باسابقه است که کارخودرااز پیش از انقلاب اسلامی شروع کرد و یکی از مهم‌ترین بخش های کاری وی، گفتگو با امام خمینی(ره) در نوفل‌لوشاتو فرانسه به‌عنوان خبرنگار روزنامه کیهان بود. </a:t>
            </a:r>
          </a:p>
          <a:p>
            <a:pPr marL="0" indent="0" algn="r" rtl="1">
              <a:buNone/>
            </a:pPr>
            <a:r>
              <a:rPr lang="fa-IR" sz="9600" b="1" dirty="0" smtClean="0">
                <a:effectLst>
                  <a:glow rad="101600">
                    <a:schemeClr val="accent3">
                      <a:satMod val="175000"/>
                      <a:alpha val="40000"/>
                    </a:schemeClr>
                  </a:glow>
                </a:effectLst>
              </a:rPr>
              <a:t>برنامه چهره ها </a:t>
            </a:r>
            <a:r>
              <a:rPr lang="fa-IR" sz="9600" b="1" dirty="0">
                <a:effectLst>
                  <a:glow rad="101600">
                    <a:schemeClr val="accent3">
                      <a:satMod val="175000"/>
                      <a:alpha val="40000"/>
                    </a:schemeClr>
                  </a:glow>
                </a:effectLst>
              </a:rPr>
              <a:t>به سراغ طیف </a:t>
            </a:r>
            <a:r>
              <a:rPr lang="fa-IR" sz="9600" b="1" dirty="0" smtClean="0">
                <a:effectLst>
                  <a:glow rad="101600">
                    <a:schemeClr val="accent3">
                      <a:satMod val="175000"/>
                      <a:alpha val="40000"/>
                    </a:schemeClr>
                  </a:glow>
                </a:effectLst>
              </a:rPr>
              <a:t>گسترده ای </a:t>
            </a:r>
            <a:r>
              <a:rPr lang="fa-IR" sz="9600" b="1" dirty="0">
                <a:effectLst>
                  <a:glow rad="101600">
                    <a:schemeClr val="accent3">
                      <a:satMod val="175000"/>
                      <a:alpha val="40000"/>
                    </a:schemeClr>
                  </a:glow>
                </a:effectLst>
              </a:rPr>
              <a:t>از ایرانیان خارج از کشور که دارای شهرت و تخصصی هستند، </a:t>
            </a:r>
            <a:r>
              <a:rPr lang="fa-IR" sz="9600" b="1" dirty="0" smtClean="0">
                <a:effectLst>
                  <a:glow rad="101600">
                    <a:schemeClr val="accent3">
                      <a:satMod val="175000"/>
                      <a:alpha val="40000"/>
                    </a:schemeClr>
                  </a:glow>
                </a:effectLst>
              </a:rPr>
              <a:t>می رود</a:t>
            </a:r>
            <a:r>
              <a:rPr lang="fa-IR" sz="9600" b="1" dirty="0">
                <a:effectLst>
                  <a:glow rad="101600">
                    <a:schemeClr val="accent3">
                      <a:satMod val="175000"/>
                      <a:alpha val="40000"/>
                    </a:schemeClr>
                  </a:glow>
                </a:effectLst>
              </a:rPr>
              <a:t>. ایرانیانی که به گفته این برنامه به دلایل مختلف و بیشتر به‌اجبار از ایران کوچ </a:t>
            </a:r>
            <a:r>
              <a:rPr lang="fa-IR" sz="9600" b="1" dirty="0" smtClean="0">
                <a:effectLst>
                  <a:glow rad="101600">
                    <a:schemeClr val="accent3">
                      <a:satMod val="175000"/>
                      <a:alpha val="40000"/>
                    </a:schemeClr>
                  </a:glow>
                </a:effectLst>
              </a:rPr>
              <a:t>کرده اند </a:t>
            </a:r>
            <a:r>
              <a:rPr lang="fa-IR" sz="9600" b="1" dirty="0">
                <a:effectLst>
                  <a:glow rad="101600">
                    <a:schemeClr val="accent3">
                      <a:satMod val="175000"/>
                      <a:alpha val="40000"/>
                    </a:schemeClr>
                  </a:glow>
                </a:effectLst>
              </a:rPr>
              <a:t>و در کشورهای مختلف ازجمله غربی، در </a:t>
            </a:r>
            <a:r>
              <a:rPr lang="fa-IR" sz="9600" b="1" dirty="0" smtClean="0">
                <a:effectLst>
                  <a:glow rad="101600">
                    <a:schemeClr val="accent3">
                      <a:satMod val="175000"/>
                      <a:alpha val="40000"/>
                    </a:schemeClr>
                  </a:glow>
                </a:effectLst>
              </a:rPr>
              <a:t>بخش های </a:t>
            </a:r>
            <a:r>
              <a:rPr lang="fa-IR" sz="9600" b="1" dirty="0">
                <a:effectLst>
                  <a:glow rad="101600">
                    <a:schemeClr val="accent3">
                      <a:satMod val="175000"/>
                      <a:alpha val="40000"/>
                    </a:schemeClr>
                  </a:glow>
                </a:effectLst>
              </a:rPr>
              <a:t>هنر، دانش، فرهنگ، سیاست و ... فعال هستند. خواننده، رقاص، نوازنده، سیاستمدار، گالری دار، استاد دانشگاه، فوتبالیست، نویسنده، معمار، پزشک و ... </a:t>
            </a:r>
            <a:r>
              <a:rPr lang="fa-IR" sz="9600" b="1" dirty="0" smtClean="0">
                <a:effectLst>
                  <a:glow rad="101600">
                    <a:schemeClr val="accent3">
                      <a:satMod val="175000"/>
                      <a:alpha val="40000"/>
                    </a:schemeClr>
                  </a:glow>
                </a:effectLst>
              </a:rPr>
              <a:t>سوژه های چهره ها </a:t>
            </a:r>
            <a:r>
              <a:rPr lang="fa-IR" sz="9600" b="1" dirty="0">
                <a:effectLst>
                  <a:glow rad="101600">
                    <a:schemeClr val="accent3">
                      <a:satMod val="175000"/>
                      <a:alpha val="40000"/>
                    </a:schemeClr>
                  </a:glow>
                </a:effectLst>
              </a:rPr>
              <a:t>هستند.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22" y="-119269"/>
            <a:ext cx="5393636" cy="33130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5923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 calcmode="lin" valueType="num">
                                      <p:cBhvr>
                                        <p:cTn id="25" dur="1000" fill="hold"/>
                                        <p:tgtEl>
                                          <p:spTgt spid="7170"/>
                                        </p:tgtEl>
                                        <p:attrNameLst>
                                          <p:attrName>ppt_w</p:attrName>
                                        </p:attrNameLst>
                                      </p:cBhvr>
                                      <p:tavLst>
                                        <p:tav tm="0">
                                          <p:val>
                                            <p:fltVal val="0"/>
                                          </p:val>
                                        </p:tav>
                                        <p:tav tm="100000">
                                          <p:val>
                                            <p:strVal val="#ppt_w"/>
                                          </p:val>
                                        </p:tav>
                                      </p:tavLst>
                                    </p:anim>
                                    <p:anim calcmode="lin" valueType="num">
                                      <p:cBhvr>
                                        <p:cTn id="26" dur="1000" fill="hold"/>
                                        <p:tgtEl>
                                          <p:spTgt spid="7170"/>
                                        </p:tgtEl>
                                        <p:attrNameLst>
                                          <p:attrName>ppt_h</p:attrName>
                                        </p:attrNameLst>
                                      </p:cBhvr>
                                      <p:tavLst>
                                        <p:tav tm="0">
                                          <p:val>
                                            <p:fltVal val="0"/>
                                          </p:val>
                                        </p:tav>
                                        <p:tav tm="100000">
                                          <p:val>
                                            <p:strVal val="#ppt_h"/>
                                          </p:val>
                                        </p:tav>
                                      </p:tavLst>
                                    </p:anim>
                                    <p:anim calcmode="lin" valueType="num">
                                      <p:cBhvr>
                                        <p:cTn id="27" dur="1000" fill="hold"/>
                                        <p:tgtEl>
                                          <p:spTgt spid="7170"/>
                                        </p:tgtEl>
                                        <p:attrNameLst>
                                          <p:attrName>style.rotation</p:attrName>
                                        </p:attrNameLst>
                                      </p:cBhvr>
                                      <p:tavLst>
                                        <p:tav tm="0">
                                          <p:val>
                                            <p:fltVal val="90"/>
                                          </p:val>
                                        </p:tav>
                                        <p:tav tm="100000">
                                          <p:val>
                                            <p:fltVal val="0"/>
                                          </p:val>
                                        </p:tav>
                                      </p:tavLst>
                                    </p:anim>
                                    <p:animEffect transition="in" filter="fade">
                                      <p:cBhvr>
                                        <p:cTn id="28" dur="1000"/>
                                        <p:tgtEl>
                                          <p:spTgt spid="717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913" y="618517"/>
            <a:ext cx="3957498" cy="3701691"/>
          </a:xfrm>
        </p:spPr>
        <p:txBody>
          <a:bodyPr>
            <a:normAutofit/>
          </a:bodyPr>
          <a:lstStyle/>
          <a:p>
            <a:pPr algn="r" rtl="1"/>
            <a:r>
              <a:rPr lang="fa-IR" sz="6000" b="1" dirty="0">
                <a:solidFill>
                  <a:srgbClr val="FF0000"/>
                </a:solidFill>
                <a:effectLst>
                  <a:glow rad="101600">
                    <a:schemeClr val="accent3">
                      <a:satMod val="175000"/>
                      <a:alpha val="40000"/>
                    </a:schemeClr>
                  </a:glow>
                </a:effectLst>
              </a:rPr>
              <a:t>نوشابه امیری</a:t>
            </a:r>
            <a:br>
              <a:rPr lang="fa-IR" sz="6000" b="1" dirty="0">
                <a:solidFill>
                  <a:srgbClr val="FF0000"/>
                </a:solidFill>
                <a:effectLst>
                  <a:glow rad="101600">
                    <a:schemeClr val="accent3">
                      <a:satMod val="175000"/>
                      <a:alpha val="40000"/>
                    </a:schemeClr>
                  </a:glow>
                </a:effectLst>
              </a:rPr>
            </a:br>
            <a:endParaRPr lang="en-US" sz="6000" dirty="0">
              <a:solidFill>
                <a:srgbClr val="FF0000"/>
              </a:solidFill>
            </a:endParaRPr>
          </a:p>
        </p:txBody>
      </p:sp>
      <p:sp>
        <p:nvSpPr>
          <p:cNvPr id="3" name="Content Placeholder 2"/>
          <p:cNvSpPr>
            <a:spLocks noGrp="1"/>
          </p:cNvSpPr>
          <p:nvPr>
            <p:ph idx="1"/>
          </p:nvPr>
        </p:nvSpPr>
        <p:spPr>
          <a:xfrm>
            <a:off x="1141412" y="3697357"/>
            <a:ext cx="9905999" cy="3021493"/>
          </a:xfrm>
        </p:spPr>
        <p:txBody>
          <a:bodyPr>
            <a:normAutofit fontScale="92500"/>
          </a:bodyPr>
          <a:lstStyle/>
          <a:p>
            <a:pPr algn="r" rtl="1"/>
            <a:r>
              <a:rPr lang="fa-IR" sz="2200" b="1" dirty="0" smtClean="0">
                <a:effectLst>
                  <a:glow rad="101600">
                    <a:schemeClr val="accent3">
                      <a:satMod val="175000"/>
                      <a:alpha val="40000"/>
                    </a:schemeClr>
                  </a:glow>
                </a:effectLst>
              </a:rPr>
              <a:t>در </a:t>
            </a:r>
            <a:r>
              <a:rPr lang="fa-IR" sz="2200" b="1" dirty="0">
                <a:effectLst>
                  <a:glow rad="101600">
                    <a:schemeClr val="accent3">
                      <a:satMod val="175000"/>
                      <a:alpha val="40000"/>
                    </a:schemeClr>
                  </a:glow>
                </a:effectLst>
              </a:rPr>
              <a:t>معرفی این برنامه آمده است: «چهره‌ها مجموعه‌ای مستند از زندگی افرادی است که به دلایل گوناگون ترک خاک وطن کرد‌ه‌اند و در جوامعی جدید خود را در مقابل چالش ساختن یک زندگی جدید یافته و برای رسیدن به آرزوهای خود مشقات فراوانی را متحمل شده‌اند.»مصاحبه و گفتگو با چهره هایی که تا حد زیادی ناشناخته هستند و یا در رسانه ها کمتر شناخته هستند با این هدف صورت می گیرد که وجود محدودیت های مختلف در سبک زندگی در ایران تحت لوای نظام جمهوری اسلامی را به مخاطبان القا کند. برای مثال، نوشابه امیری به سراغ نسترن کشمیری پور در ایتالیا رفته که تنها 10 ماه است به این کشور مهاجرت کرده و مشغول آموزش مربیگری فوتبال است. آشنایی امیری با کشمیری پور از روی تصویر وی بر روی یک روزنامه محلی بوده است. فوتبال زنان، عدم ورود آن‌ها به ورزشگاه ها و محدودیت برای زنان در عرصه ورزش، ازجمله موضوعات این برنامه بود. </a:t>
            </a:r>
          </a:p>
          <a:p>
            <a:pPr algn="r" rtl="1"/>
            <a:endParaRPr lang="en-US" sz="1400" b="1" dirty="0"/>
          </a:p>
          <a:p>
            <a:endParaRPr lang="en-US" dirty="0"/>
          </a:p>
        </p:txBody>
      </p:sp>
      <p:pic>
        <p:nvPicPr>
          <p:cNvPr id="8194" name="Picture 2" descr="C:\Users\fa\Desktop\پاور\th2NT1PJ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2" y="264838"/>
            <a:ext cx="5512906" cy="29156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2804013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104" y="198783"/>
            <a:ext cx="4214191" cy="2637182"/>
          </a:xfrm>
        </p:spPr>
        <p:txBody>
          <a:bodyPr>
            <a:normAutofit/>
          </a:bodyPr>
          <a:lstStyle/>
          <a:p>
            <a:pPr algn="r" rtl="1"/>
            <a:r>
              <a:rPr lang="fa-IR" dirty="0" smtClean="0"/>
              <a:t/>
            </a:r>
            <a:br>
              <a:rPr lang="fa-IR" dirty="0" smtClean="0"/>
            </a:br>
            <a:r>
              <a:rPr lang="fa-IR" sz="5300" b="1" dirty="0" smtClean="0">
                <a:solidFill>
                  <a:srgbClr val="FF0000"/>
                </a:solidFill>
                <a:effectLst>
                  <a:glow rad="101600">
                    <a:schemeClr val="accent2">
                      <a:satMod val="175000"/>
                      <a:alpha val="40000"/>
                    </a:schemeClr>
                  </a:glow>
                </a:effectLst>
              </a:rPr>
              <a:t>فراتر </a:t>
            </a:r>
            <a:r>
              <a:rPr lang="fa-IR" sz="5300" b="1" dirty="0">
                <a:solidFill>
                  <a:srgbClr val="FF0000"/>
                </a:solidFill>
                <a:effectLst>
                  <a:glow rad="101600">
                    <a:schemeClr val="accent2">
                      <a:satMod val="175000"/>
                      <a:alpha val="40000"/>
                    </a:schemeClr>
                  </a:glow>
                </a:effectLst>
              </a:rPr>
              <a:t>از خبر</a:t>
            </a:r>
            <a:r>
              <a:rPr lang="fa-IR" dirty="0">
                <a:solidFill>
                  <a:srgbClr val="FF0000"/>
                </a:solidFill>
                <a:effectLst>
                  <a:glow rad="101600">
                    <a:schemeClr val="accent2">
                      <a:satMod val="175000"/>
                      <a:alpha val="40000"/>
                    </a:schemeClr>
                  </a:glow>
                </a:effectLst>
              </a:rPr>
              <a:t/>
            </a:r>
            <a:br>
              <a:rPr lang="fa-IR" dirty="0">
                <a:solidFill>
                  <a:srgbClr val="FF0000"/>
                </a:solidFill>
                <a:effectLst>
                  <a:glow rad="101600">
                    <a:schemeClr val="accent2">
                      <a:satMod val="175000"/>
                      <a:alpha val="40000"/>
                    </a:schemeClr>
                  </a:glow>
                </a:effectLst>
              </a:rPr>
            </a:br>
            <a:endParaRPr lang="en-US" dirty="0"/>
          </a:p>
        </p:txBody>
      </p:sp>
      <p:sp>
        <p:nvSpPr>
          <p:cNvPr id="3" name="Content Placeholder 2"/>
          <p:cNvSpPr>
            <a:spLocks noGrp="1"/>
          </p:cNvSpPr>
          <p:nvPr>
            <p:ph idx="1"/>
          </p:nvPr>
        </p:nvSpPr>
        <p:spPr>
          <a:xfrm>
            <a:off x="755374" y="3366052"/>
            <a:ext cx="10959548" cy="3491948"/>
          </a:xfrm>
        </p:spPr>
        <p:txBody>
          <a:bodyPr>
            <a:normAutofit fontScale="62500" lnSpcReduction="20000"/>
          </a:bodyPr>
          <a:lstStyle/>
          <a:p>
            <a:pPr algn="r" rtl="1"/>
            <a:endParaRPr lang="fa-IR" dirty="0" smtClean="0">
              <a:effectLst>
                <a:glow rad="101600">
                  <a:schemeClr val="accent3">
                    <a:satMod val="175000"/>
                    <a:alpha val="40000"/>
                  </a:schemeClr>
                </a:glow>
              </a:effectLst>
            </a:endParaRPr>
          </a:p>
          <a:p>
            <a:pPr algn="r" rtl="1"/>
            <a:r>
              <a:rPr lang="fa-IR" sz="3200" dirty="0" smtClean="0">
                <a:effectLst>
                  <a:glow rad="101600">
                    <a:schemeClr val="accent3">
                      <a:satMod val="175000"/>
                      <a:alpha val="40000"/>
                    </a:schemeClr>
                  </a:glow>
                </a:effectLst>
              </a:rPr>
              <a:t>در </a:t>
            </a:r>
            <a:r>
              <a:rPr lang="fa-IR" sz="3200" dirty="0">
                <a:effectLst>
                  <a:glow rad="101600">
                    <a:schemeClr val="accent3">
                      <a:satMod val="175000"/>
                      <a:alpha val="40000"/>
                    </a:schemeClr>
                  </a:glow>
                </a:effectLst>
              </a:rPr>
              <a:t>این برنامه پانته‌آ مدیری؛ مجری سابق شبکه </a:t>
            </a:r>
            <a:r>
              <a:rPr lang="fa-IR" sz="3200" dirty="0" smtClean="0">
                <a:effectLst>
                  <a:glow rad="101600">
                    <a:schemeClr val="accent3">
                      <a:satMod val="175000"/>
                      <a:alpha val="40000"/>
                    </a:schemeClr>
                  </a:glow>
                </a:effectLst>
              </a:rPr>
              <a:t>من </a:t>
            </a:r>
            <a:r>
              <a:rPr lang="fa-IR" sz="3200" dirty="0">
                <a:effectLst>
                  <a:glow rad="101600">
                    <a:schemeClr val="accent3">
                      <a:satMod val="175000"/>
                      <a:alpha val="40000"/>
                    </a:schemeClr>
                  </a:glow>
                </a:effectLst>
              </a:rPr>
              <a:t>وتو، به </a:t>
            </a:r>
            <a:r>
              <a:rPr lang="fa-IR" sz="3200" dirty="0" smtClean="0">
                <a:effectLst>
                  <a:glow rad="101600">
                    <a:schemeClr val="accent3">
                      <a:satMod val="175000"/>
                      <a:alpha val="40000"/>
                    </a:schemeClr>
                  </a:glow>
                </a:effectLst>
              </a:rPr>
              <a:t>مجری گری می پردازد </a:t>
            </a:r>
            <a:r>
              <a:rPr lang="fa-IR" sz="3200" dirty="0">
                <a:effectLst>
                  <a:glow rad="101600">
                    <a:schemeClr val="accent3">
                      <a:satMod val="175000"/>
                      <a:alpha val="40000"/>
                    </a:schemeClr>
                  </a:glow>
                </a:effectLst>
              </a:rPr>
              <a:t>و مسائل جنجالی و مهم روز و هفته را بررسی </a:t>
            </a:r>
            <a:r>
              <a:rPr lang="fa-IR" sz="3200" dirty="0" smtClean="0">
                <a:effectLst>
                  <a:glow rad="101600">
                    <a:schemeClr val="accent3">
                      <a:satMod val="175000"/>
                      <a:alpha val="40000"/>
                    </a:schemeClr>
                  </a:glow>
                </a:effectLst>
              </a:rPr>
              <a:t>می کند</a:t>
            </a:r>
            <a:r>
              <a:rPr lang="fa-IR" sz="3200" dirty="0">
                <a:effectLst>
                  <a:glow rad="101600">
                    <a:schemeClr val="accent3">
                      <a:satMod val="175000"/>
                      <a:alpha val="40000"/>
                    </a:schemeClr>
                  </a:glow>
                </a:effectLst>
              </a:rPr>
              <a:t>. البته این برنامه تا پایان سال 97 تولید و منتشر شد و در سال 98 دیگر </a:t>
            </a:r>
            <a:r>
              <a:rPr lang="fa-IR" sz="3200" dirty="0" smtClean="0">
                <a:effectLst>
                  <a:glow rad="101600">
                    <a:schemeClr val="accent3">
                      <a:satMod val="175000"/>
                      <a:alpha val="40000"/>
                    </a:schemeClr>
                  </a:glow>
                </a:effectLst>
              </a:rPr>
              <a:t>برنامه ها </a:t>
            </a:r>
            <a:r>
              <a:rPr lang="fa-IR" sz="3200" dirty="0">
                <a:effectLst>
                  <a:glow rad="101600">
                    <a:schemeClr val="accent3">
                      <a:satMod val="175000"/>
                      <a:alpha val="40000"/>
                    </a:schemeClr>
                  </a:glow>
                </a:effectLst>
              </a:rPr>
              <a:t>جایگزین آن </a:t>
            </a:r>
            <a:r>
              <a:rPr lang="fa-IR" sz="3200" dirty="0" smtClean="0">
                <a:effectLst>
                  <a:glow rad="101600">
                    <a:schemeClr val="accent3">
                      <a:satMod val="175000"/>
                      <a:alpha val="40000"/>
                    </a:schemeClr>
                  </a:glow>
                </a:effectLst>
              </a:rPr>
              <a:t>شده اند</a:t>
            </a:r>
            <a:r>
              <a:rPr lang="fa-IR" sz="3200" dirty="0">
                <a:effectLst>
                  <a:glow rad="101600">
                    <a:schemeClr val="accent3">
                      <a:satMod val="175000"/>
                      <a:alpha val="40000"/>
                    </a:schemeClr>
                  </a:glow>
                </a:effectLst>
              </a:rPr>
              <a:t>. </a:t>
            </a:r>
          </a:p>
          <a:p>
            <a:pPr marL="0" indent="0" algn="r" rtl="1">
              <a:buNone/>
            </a:pPr>
            <a:endParaRPr lang="fa-IR" sz="3200" dirty="0">
              <a:effectLst>
                <a:glow rad="101600">
                  <a:schemeClr val="accent3">
                    <a:satMod val="175000"/>
                    <a:alpha val="40000"/>
                  </a:schemeClr>
                </a:glow>
              </a:effectLst>
            </a:endParaRPr>
          </a:p>
          <a:p>
            <a:pPr algn="r" rtl="1"/>
            <a:r>
              <a:rPr lang="fa-IR" sz="3800" dirty="0" smtClean="0">
                <a:effectLst>
                  <a:glow rad="101600">
                    <a:schemeClr val="accent3">
                      <a:satMod val="175000"/>
                      <a:alpha val="40000"/>
                    </a:schemeClr>
                  </a:glow>
                </a:effectLst>
              </a:rPr>
              <a:t>پانته آ مدیری</a:t>
            </a:r>
            <a:endParaRPr lang="fa-IR" sz="3800" dirty="0">
              <a:effectLst>
                <a:glow rad="101600">
                  <a:schemeClr val="accent3">
                    <a:satMod val="175000"/>
                    <a:alpha val="40000"/>
                  </a:schemeClr>
                </a:glow>
              </a:effectLst>
            </a:endParaRPr>
          </a:p>
          <a:p>
            <a:pPr algn="r" rtl="1"/>
            <a:r>
              <a:rPr lang="fa-IR" sz="3200" dirty="0">
                <a:effectLst>
                  <a:glow rad="101600">
                    <a:schemeClr val="accent3">
                      <a:satMod val="175000"/>
                      <a:alpha val="40000"/>
                    </a:schemeClr>
                  </a:glow>
                </a:effectLst>
              </a:rPr>
              <a:t>این برنامه نیز با حضور کارشناسان و همراه با گفتگوهای </a:t>
            </a:r>
            <a:r>
              <a:rPr lang="fa-IR" sz="3200" dirty="0" smtClean="0">
                <a:effectLst>
                  <a:glow rad="101600">
                    <a:schemeClr val="accent3">
                      <a:satMod val="175000"/>
                      <a:alpha val="40000"/>
                    </a:schemeClr>
                  </a:glow>
                </a:effectLst>
              </a:rPr>
              <a:t>تخصصی بود. بررسی مشکلات و مسائل </a:t>
            </a:r>
            <a:r>
              <a:rPr lang="fa-IR" sz="3200" dirty="0">
                <a:effectLst>
                  <a:glow rad="101600">
                    <a:schemeClr val="accent3">
                      <a:satMod val="175000"/>
                      <a:alpha val="40000"/>
                    </a:schemeClr>
                  </a:glow>
                </a:effectLst>
              </a:rPr>
              <a:t>اقتصادی، اجتماعی و فرهنگی از </a:t>
            </a:r>
            <a:r>
              <a:rPr lang="fa-IR" sz="3200" dirty="0" smtClean="0">
                <a:effectLst>
                  <a:glow rad="101600">
                    <a:schemeClr val="accent3">
                      <a:satMod val="175000"/>
                      <a:alpha val="40000"/>
                    </a:schemeClr>
                  </a:glow>
                </a:effectLst>
              </a:rPr>
              <a:t>ویژگی های </a:t>
            </a:r>
            <a:r>
              <a:rPr lang="fa-IR" sz="3200" dirty="0">
                <a:effectLst>
                  <a:glow rad="101600">
                    <a:schemeClr val="accent3">
                      <a:satMod val="175000"/>
                      <a:alpha val="40000"/>
                    </a:schemeClr>
                  </a:glow>
                </a:effectLst>
              </a:rPr>
              <a:t>برنامه فراتر از خبر بود. همچنین این برنامه </a:t>
            </a:r>
            <a:r>
              <a:rPr lang="fa-IR" sz="3200" dirty="0" smtClean="0">
                <a:effectLst>
                  <a:glow rad="101600">
                    <a:schemeClr val="accent3">
                      <a:satMod val="175000"/>
                      <a:alpha val="40000"/>
                    </a:schemeClr>
                  </a:glow>
                </a:effectLst>
              </a:rPr>
              <a:t>گزارش هایی </a:t>
            </a:r>
            <a:r>
              <a:rPr lang="fa-IR" sz="3200" dirty="0">
                <a:effectLst>
                  <a:glow rad="101600">
                    <a:schemeClr val="accent3">
                      <a:satMod val="175000"/>
                      <a:alpha val="40000"/>
                    </a:schemeClr>
                  </a:glow>
                </a:effectLst>
              </a:rPr>
              <a:t>درباره بحران ونزوئلا با حضور خبرنگار در این کشور منتشر کرد. </a:t>
            </a:r>
          </a:p>
          <a:p>
            <a:endParaRPr lang="en-US" sz="3200" dirty="0">
              <a:effectLst>
                <a:glow rad="101600">
                  <a:schemeClr val="accent3">
                    <a:satMod val="175000"/>
                    <a:alpha val="40000"/>
                  </a:schemeClr>
                </a:glow>
              </a:effectLst>
            </a:endParaRPr>
          </a:p>
        </p:txBody>
      </p:sp>
      <p:pic>
        <p:nvPicPr>
          <p:cNvPr id="9220" name="Picture 4" descr="C:\Users\fa\Desktop\پاور\OIPS7KZ93J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5923722" cy="34985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887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fltVal val="0"/>
                                          </p:val>
                                        </p:tav>
                                        <p:tav tm="100000">
                                          <p:val>
                                            <p:strVal val="#ppt_w"/>
                                          </p:val>
                                        </p:tav>
                                      </p:tavLst>
                                    </p:anim>
                                    <p:anim calcmode="lin" valueType="num">
                                      <p:cBhvr>
                                        <p:cTn id="8" dur="1000" fill="hold"/>
                                        <p:tgtEl>
                                          <p:spTgt spid="9220"/>
                                        </p:tgtEl>
                                        <p:attrNameLst>
                                          <p:attrName>ppt_h</p:attrName>
                                        </p:attrNameLst>
                                      </p:cBhvr>
                                      <p:tavLst>
                                        <p:tav tm="0">
                                          <p:val>
                                            <p:fltVal val="0"/>
                                          </p:val>
                                        </p:tav>
                                        <p:tav tm="100000">
                                          <p:val>
                                            <p:strVal val="#ppt_h"/>
                                          </p:val>
                                        </p:tav>
                                      </p:tavLst>
                                    </p:anim>
                                    <p:anim calcmode="lin" valueType="num">
                                      <p:cBhvr>
                                        <p:cTn id="9" dur="1000" fill="hold"/>
                                        <p:tgtEl>
                                          <p:spTgt spid="9220"/>
                                        </p:tgtEl>
                                        <p:attrNameLst>
                                          <p:attrName>style.rotation</p:attrName>
                                        </p:attrNameLst>
                                      </p:cBhvr>
                                      <p:tavLst>
                                        <p:tav tm="0">
                                          <p:val>
                                            <p:fltVal val="90"/>
                                          </p:val>
                                        </p:tav>
                                        <p:tav tm="100000">
                                          <p:val>
                                            <p:fltVal val="0"/>
                                          </p:val>
                                        </p:tav>
                                      </p:tavLst>
                                    </p:anim>
                                    <p:animEffect transition="in" filter="fade">
                                      <p:cBhvr>
                                        <p:cTn id="10" dur="1000"/>
                                        <p:tgtEl>
                                          <p:spTgt spid="92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5426" y="-319315"/>
            <a:ext cx="6256288" cy="3018971"/>
          </a:xfrm>
        </p:spPr>
        <p:txBody>
          <a:bodyPr>
            <a:normAutofit/>
          </a:bodyPr>
          <a:lstStyle/>
          <a:p>
            <a:pPr algn="ctr"/>
            <a:r>
              <a:rPr lang="fa-IR" dirty="0"/>
              <a:t>	</a:t>
            </a:r>
            <a:r>
              <a:rPr lang="fa-IR" dirty="0" smtClean="0"/>
              <a:t/>
            </a:r>
            <a:br>
              <a:rPr lang="fa-IR" dirty="0" smtClean="0"/>
            </a:br>
            <a:r>
              <a:rPr lang="fa-IR" sz="6000" dirty="0" smtClean="0">
                <a:solidFill>
                  <a:srgbClr val="FF0000"/>
                </a:solidFill>
                <a:effectLst>
                  <a:glow rad="139700">
                    <a:schemeClr val="accent2">
                      <a:satMod val="175000"/>
                      <a:alpha val="40000"/>
                    </a:schemeClr>
                  </a:glow>
                  <a:reflection blurRad="6350" stA="60000" endA="900" endPos="60000" dist="60007" dir="5400000" sy="-100000" algn="bl" rotWithShape="0"/>
                </a:effectLst>
              </a:rPr>
              <a:t>بوم </a:t>
            </a:r>
            <a:r>
              <a:rPr lang="fa-IR" sz="6000" dirty="0">
                <a:solidFill>
                  <a:srgbClr val="FF0000"/>
                </a:solidFill>
                <a:effectLst>
                  <a:glow rad="139700">
                    <a:schemeClr val="accent2">
                      <a:satMod val="175000"/>
                      <a:alpha val="40000"/>
                    </a:schemeClr>
                  </a:glow>
                  <a:reflection blurRad="6350" stA="60000" endA="900" endPos="60000" dist="60007" dir="5400000" sy="-100000" algn="bl" rotWithShape="0"/>
                </a:effectLst>
              </a:rPr>
              <a:t>و گل</a:t>
            </a:r>
            <a:r>
              <a:rPr lang="fa-IR" sz="4000" dirty="0">
                <a:solidFill>
                  <a:srgbClr val="FF0000"/>
                </a:solidFill>
              </a:rPr>
              <a:t/>
            </a:r>
            <a:br>
              <a:rPr lang="fa-IR" sz="4000" dirty="0">
                <a:solidFill>
                  <a:srgbClr val="FF0000"/>
                </a:solidFill>
              </a:rPr>
            </a:br>
            <a:endParaRPr lang="en-US" sz="4000" dirty="0">
              <a:solidFill>
                <a:srgbClr val="FF0000"/>
              </a:solidFill>
            </a:endParaRPr>
          </a:p>
        </p:txBody>
      </p:sp>
      <p:sp>
        <p:nvSpPr>
          <p:cNvPr id="3" name="Content Placeholder 2"/>
          <p:cNvSpPr>
            <a:spLocks noGrp="1"/>
          </p:cNvSpPr>
          <p:nvPr>
            <p:ph idx="1"/>
          </p:nvPr>
        </p:nvSpPr>
        <p:spPr>
          <a:xfrm>
            <a:off x="565288" y="2888974"/>
            <a:ext cx="10818329" cy="3816625"/>
          </a:xfrm>
        </p:spPr>
        <p:txBody>
          <a:bodyPr>
            <a:normAutofit fontScale="62500" lnSpcReduction="20000"/>
          </a:bodyPr>
          <a:lstStyle/>
          <a:p>
            <a:pPr marL="0" indent="0">
              <a:buNone/>
            </a:pPr>
            <a:endParaRPr lang="fa-IR" dirty="0" smtClean="0"/>
          </a:p>
          <a:p>
            <a:pPr marL="0" indent="0">
              <a:buNone/>
            </a:pPr>
            <a:endParaRPr lang="fa-IR" dirty="0" smtClean="0"/>
          </a:p>
          <a:p>
            <a:pPr algn="r" rtl="1"/>
            <a:r>
              <a:rPr lang="fa-IR" sz="3400" dirty="0" smtClean="0">
                <a:effectLst>
                  <a:glow rad="101600">
                    <a:schemeClr val="accent3">
                      <a:satMod val="175000"/>
                      <a:alpha val="40000"/>
                    </a:schemeClr>
                  </a:glow>
                </a:effectLst>
              </a:rPr>
              <a:t>این </a:t>
            </a:r>
            <a:r>
              <a:rPr lang="fa-IR" sz="3400" dirty="0">
                <a:effectLst>
                  <a:glow rad="101600">
                    <a:schemeClr val="accent3">
                      <a:satMod val="175000"/>
                      <a:alpha val="40000"/>
                    </a:schemeClr>
                  </a:glow>
                </a:effectLst>
              </a:rPr>
              <a:t>برنامه، </a:t>
            </a:r>
            <a:r>
              <a:rPr lang="fa-IR" sz="3400" dirty="0" smtClean="0">
                <a:effectLst>
                  <a:glow rad="101600">
                    <a:schemeClr val="accent3">
                      <a:satMod val="175000"/>
                      <a:alpha val="40000"/>
                    </a:schemeClr>
                  </a:glow>
                </a:effectLst>
              </a:rPr>
              <a:t>مجموعه ای </a:t>
            </a:r>
            <a:r>
              <a:rPr lang="fa-IR" sz="3400" dirty="0">
                <a:effectLst>
                  <a:glow rad="101600">
                    <a:schemeClr val="accent3">
                      <a:satMod val="175000"/>
                      <a:alpha val="40000"/>
                    </a:schemeClr>
                  </a:glow>
                </a:effectLst>
              </a:rPr>
              <a:t>از </a:t>
            </a:r>
            <a:r>
              <a:rPr lang="fa-IR" sz="3400" dirty="0" smtClean="0">
                <a:effectLst>
                  <a:glow rad="101600">
                    <a:schemeClr val="accent3">
                      <a:satMod val="175000"/>
                      <a:alpha val="40000"/>
                    </a:schemeClr>
                  </a:glow>
                </a:effectLst>
              </a:rPr>
              <a:t>زندگینامه های </a:t>
            </a:r>
            <a:r>
              <a:rPr lang="fa-IR" sz="3400" dirty="0">
                <a:effectLst>
                  <a:glow rad="101600">
                    <a:schemeClr val="accent3">
                      <a:satMod val="175000"/>
                      <a:alpha val="40000"/>
                    </a:schemeClr>
                  </a:glow>
                </a:effectLst>
              </a:rPr>
              <a:t>مستند از </a:t>
            </a:r>
            <a:r>
              <a:rPr lang="fa-IR" sz="3400" dirty="0" smtClean="0">
                <a:effectLst>
                  <a:glow rad="101600">
                    <a:schemeClr val="accent3">
                      <a:satMod val="175000"/>
                      <a:alpha val="40000"/>
                    </a:schemeClr>
                  </a:glow>
                </a:effectLst>
              </a:rPr>
              <a:t>شخصیت ها </a:t>
            </a:r>
            <a:r>
              <a:rPr lang="fa-IR" sz="3400" dirty="0">
                <a:effectLst>
                  <a:glow rad="101600">
                    <a:schemeClr val="accent3">
                      <a:satMod val="175000"/>
                      <a:alpha val="40000"/>
                    </a:schemeClr>
                  </a:glow>
                </a:effectLst>
              </a:rPr>
              <a:t>و هنرمندان ایرانی است که در </a:t>
            </a:r>
            <a:r>
              <a:rPr lang="fa-IR" sz="3400" dirty="0" smtClean="0">
                <a:effectLst>
                  <a:glow rad="101600">
                    <a:schemeClr val="accent3">
                      <a:satMod val="175000"/>
                      <a:alpha val="40000"/>
                    </a:schemeClr>
                  </a:glow>
                </a:effectLst>
              </a:rPr>
              <a:t>سال های </a:t>
            </a:r>
            <a:r>
              <a:rPr lang="fa-IR" sz="3400" dirty="0">
                <a:effectLst>
                  <a:glow rad="101600">
                    <a:schemeClr val="accent3">
                      <a:satMod val="175000"/>
                      <a:alpha val="40000"/>
                    </a:schemeClr>
                  </a:glow>
                </a:effectLst>
              </a:rPr>
              <a:t>قبل ساخته‌شده و به اذعان ایران اینترنشنال، اولین بار از سوی این شبکه پخش </a:t>
            </a:r>
            <a:r>
              <a:rPr lang="fa-IR" sz="3400" dirty="0" smtClean="0">
                <a:effectLst>
                  <a:glow rad="101600">
                    <a:schemeClr val="accent3">
                      <a:satMod val="175000"/>
                      <a:alpha val="40000"/>
                    </a:schemeClr>
                  </a:glow>
                </a:effectLst>
              </a:rPr>
              <a:t>می شود</a:t>
            </a:r>
            <a:r>
              <a:rPr lang="fa-IR" sz="3400" dirty="0">
                <a:effectLst>
                  <a:glow rad="101600">
                    <a:schemeClr val="accent3">
                      <a:satMod val="175000"/>
                      <a:alpha val="40000"/>
                    </a:schemeClr>
                  </a:glow>
                </a:effectLst>
              </a:rPr>
              <a:t>. مستندساز این مجموعه فعالیت خود را از سال 1379 آغاز و تا 1390 به گردآوری و گفتگو با هنرمندانی چون فرشید ملکی، مهدی حسینی، محمود جوادی پور، پرویز کلانتری، غلامحسین نامی، عبدالله عامر الحسینی و ... پرداخته است. </a:t>
            </a:r>
          </a:p>
          <a:p>
            <a:pPr algn="r" rtl="1"/>
            <a:r>
              <a:rPr lang="fa-IR" sz="3400" dirty="0">
                <a:effectLst>
                  <a:glow rad="101600">
                    <a:schemeClr val="accent3">
                      <a:satMod val="175000"/>
                      <a:alpha val="40000"/>
                    </a:schemeClr>
                  </a:glow>
                </a:effectLst>
              </a:rPr>
              <a:t>فریور </a:t>
            </a:r>
            <a:r>
              <a:rPr lang="fa-IR" sz="3400" dirty="0" smtClean="0">
                <a:effectLst>
                  <a:glow rad="101600">
                    <a:schemeClr val="accent3">
                      <a:satMod val="175000"/>
                      <a:alpha val="40000"/>
                    </a:schemeClr>
                  </a:glow>
                </a:effectLst>
              </a:rPr>
              <a:t>حمزه ای </a:t>
            </a:r>
            <a:r>
              <a:rPr lang="fa-IR" sz="3400" dirty="0">
                <a:effectLst>
                  <a:glow rad="101600">
                    <a:schemeClr val="accent3">
                      <a:satMod val="175000"/>
                      <a:alpha val="40000"/>
                    </a:schemeClr>
                  </a:glow>
                </a:effectLst>
              </a:rPr>
              <a:t>کارگردانی این مجموعه را بر عهده داشته که خود نیز نقاش محسوب </a:t>
            </a:r>
            <a:r>
              <a:rPr lang="fa-IR" sz="3400" dirty="0" smtClean="0">
                <a:effectLst>
                  <a:glow rad="101600">
                    <a:schemeClr val="accent3">
                      <a:satMod val="175000"/>
                      <a:alpha val="40000"/>
                    </a:schemeClr>
                  </a:glow>
                </a:effectLst>
              </a:rPr>
              <a:t>می شود</a:t>
            </a:r>
            <a:r>
              <a:rPr lang="fa-IR" sz="3400" dirty="0">
                <a:effectLst>
                  <a:glow rad="101600">
                    <a:schemeClr val="accent3">
                      <a:satMod val="175000"/>
                      <a:alpha val="40000"/>
                    </a:schemeClr>
                  </a:glow>
                </a:effectLst>
              </a:rPr>
              <a:t>. در معرفی برنامه آمده است: ««بوم و گِل» مجموعه‌ای تلویزیونی است که برای اولین بار از تلویزیون ایران اینترنشنال پخش می‌شود. در این مجموعه، با اساتید نوگرای هنر معاصر ایران از زبان خودشان آشنا می‎شویم. اﯾﻦ ﻫﻨﺮﻣﻨﺪان از اوﻟﯿﻦ دانشجویان اﯾﺮانی ﺑﻮده‌اند و در این مجموعه، هشت هزار تصویر از آثار این هنرمندان گردآوری‌شده است.»</a:t>
            </a:r>
          </a:p>
          <a:p>
            <a:pPr algn="r" rtl="1"/>
            <a:endParaRPr lang="fa-IR" dirty="0">
              <a:effectLst>
                <a:glow rad="101600">
                  <a:schemeClr val="accent3">
                    <a:satMod val="175000"/>
                    <a:alpha val="40000"/>
                  </a:schemeClr>
                </a:glow>
              </a:effectLst>
            </a:endParaRPr>
          </a:p>
          <a:p>
            <a:endParaRPr lang="fa-IR" dirty="0">
              <a:effectLst>
                <a:glow rad="101600">
                  <a:schemeClr val="accent3">
                    <a:satMod val="175000"/>
                    <a:alpha val="40000"/>
                  </a:schemeClr>
                </a:glow>
              </a:effectLst>
            </a:endParaRPr>
          </a:p>
          <a:p>
            <a:endParaRPr lang="fa-IR" dirty="0">
              <a:effectLst>
                <a:glow rad="101600">
                  <a:schemeClr val="accent3">
                    <a:satMod val="175000"/>
                    <a:alpha val="40000"/>
                  </a:schemeClr>
                </a:glow>
              </a:effectLst>
            </a:endParaRPr>
          </a:p>
          <a:p>
            <a:endParaRPr lang="en-US" dirty="0"/>
          </a:p>
        </p:txBody>
      </p:sp>
      <p:pic>
        <p:nvPicPr>
          <p:cNvPr id="10242" name="Picture 2" descr="C:\Users\fa\Desktop\پاور\thT1NGXD4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88" y="-251791"/>
            <a:ext cx="5398190" cy="36708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382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anim calcmode="lin" valueType="num">
                                      <p:cBhvr>
                                        <p:cTn id="25" dur="1000" fill="hold"/>
                                        <p:tgtEl>
                                          <p:spTgt spid="10242"/>
                                        </p:tgtEl>
                                        <p:attrNameLst>
                                          <p:attrName>ppt_w</p:attrName>
                                        </p:attrNameLst>
                                      </p:cBhvr>
                                      <p:tavLst>
                                        <p:tav tm="0">
                                          <p:val>
                                            <p:fltVal val="0"/>
                                          </p:val>
                                        </p:tav>
                                        <p:tav tm="100000">
                                          <p:val>
                                            <p:strVal val="#ppt_w"/>
                                          </p:val>
                                        </p:tav>
                                      </p:tavLst>
                                    </p:anim>
                                    <p:anim calcmode="lin" valueType="num">
                                      <p:cBhvr>
                                        <p:cTn id="26" dur="1000" fill="hold"/>
                                        <p:tgtEl>
                                          <p:spTgt spid="10242"/>
                                        </p:tgtEl>
                                        <p:attrNameLst>
                                          <p:attrName>ppt_h</p:attrName>
                                        </p:attrNameLst>
                                      </p:cBhvr>
                                      <p:tavLst>
                                        <p:tav tm="0">
                                          <p:val>
                                            <p:fltVal val="0"/>
                                          </p:val>
                                        </p:tav>
                                        <p:tav tm="100000">
                                          <p:val>
                                            <p:strVal val="#ppt_h"/>
                                          </p:val>
                                        </p:tav>
                                      </p:tavLst>
                                    </p:anim>
                                    <p:anim calcmode="lin" valueType="num">
                                      <p:cBhvr>
                                        <p:cTn id="27" dur="1000" fill="hold"/>
                                        <p:tgtEl>
                                          <p:spTgt spid="10242"/>
                                        </p:tgtEl>
                                        <p:attrNameLst>
                                          <p:attrName>style.rotation</p:attrName>
                                        </p:attrNameLst>
                                      </p:cBhvr>
                                      <p:tavLst>
                                        <p:tav tm="0">
                                          <p:val>
                                            <p:fltVal val="90"/>
                                          </p:val>
                                        </p:tav>
                                        <p:tav tm="100000">
                                          <p:val>
                                            <p:fltVal val="0"/>
                                          </p:val>
                                        </p:tav>
                                      </p:tavLst>
                                    </p:anim>
                                    <p:animEffect transition="in" filter="fade">
                                      <p:cBhvr>
                                        <p:cTn id="28" dur="1000"/>
                                        <p:tgtEl>
                                          <p:spTgt spid="1024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443" y="217714"/>
            <a:ext cx="4214192" cy="3254356"/>
          </a:xfrm>
        </p:spPr>
        <p:txBody>
          <a:bodyPr>
            <a:normAutofit/>
          </a:bodyPr>
          <a:lstStyle/>
          <a:p>
            <a:r>
              <a:rPr lang="fa-IR" dirty="0" smtClean="0">
                <a:effectLst>
                  <a:glow rad="228600">
                    <a:schemeClr val="accent3">
                      <a:satMod val="175000"/>
                      <a:alpha val="40000"/>
                    </a:schemeClr>
                  </a:glow>
                </a:effectLst>
              </a:rPr>
              <a:t> </a:t>
            </a:r>
            <a:r>
              <a:rPr lang="fa-IR" sz="5400" dirty="0" smtClean="0">
                <a:effectLst>
                  <a:glow rad="228600">
                    <a:schemeClr val="accent3">
                      <a:satMod val="175000"/>
                      <a:alpha val="40000"/>
                    </a:schemeClr>
                  </a:glow>
                  <a:reflection blurRad="6350" stA="60000" endA="900" endPos="60000" dist="60007" dir="5400000" sy="-100000" algn="bl" rotWithShape="0"/>
                </a:effectLst>
              </a:rPr>
              <a:t>در 24 دقیقه                        </a:t>
            </a:r>
            <a:endParaRPr lang="en-US" sz="4800" dirty="0">
              <a:effectLst>
                <a:glow rad="228600">
                  <a:schemeClr val="accent3">
                    <a:satMod val="175000"/>
                    <a:alpha val="40000"/>
                  </a:schemeClr>
                </a:glow>
                <a:reflection blurRad="6350" stA="60000" endA="900" endPos="60000" dist="60007" dir="5400000" sy="-100000" algn="bl" rotWithShape="0"/>
              </a:effectLst>
            </a:endParaRPr>
          </a:p>
        </p:txBody>
      </p:sp>
      <p:sp>
        <p:nvSpPr>
          <p:cNvPr id="3" name="Content Placeholder 2"/>
          <p:cNvSpPr>
            <a:spLocks noGrp="1"/>
          </p:cNvSpPr>
          <p:nvPr>
            <p:ph idx="1"/>
          </p:nvPr>
        </p:nvSpPr>
        <p:spPr>
          <a:xfrm>
            <a:off x="622852" y="3485322"/>
            <a:ext cx="10424559" cy="3372678"/>
          </a:xfrm>
        </p:spPr>
        <p:txBody>
          <a:bodyPr>
            <a:normAutofit fontScale="92500" lnSpcReduction="10000"/>
          </a:bodyPr>
          <a:lstStyle/>
          <a:p>
            <a:pPr algn="r" rtl="1"/>
            <a:r>
              <a:rPr lang="fa-IR" b="1" dirty="0" smtClean="0">
                <a:effectLst>
                  <a:glow rad="101600">
                    <a:schemeClr val="accent3">
                      <a:satMod val="175000"/>
                      <a:alpha val="40000"/>
                    </a:schemeClr>
                  </a:glow>
                </a:effectLst>
              </a:rPr>
              <a:t>این برنامه که تنها سه قسمت آن تولید و پخش‌شده، سعی شده تا به موضوعات به‌صورت آماری، تحلیلی و تاریخی نیز نگریسته شود. در معرفی برنامه آمده است: ««در ۲۴ دقیقه» به توضیح زمینه و وجوه مختلف اتفاقات خبری می‌پردازد.»</a:t>
            </a:r>
          </a:p>
          <a:p>
            <a:pPr algn="r" rtl="1"/>
            <a:r>
              <a:rPr lang="fa-IR" b="1" dirty="0" smtClean="0">
                <a:effectLst>
                  <a:glow rad="101600">
                    <a:schemeClr val="accent3">
                      <a:satMod val="175000"/>
                      <a:alpha val="40000"/>
                    </a:schemeClr>
                  </a:glow>
                </a:effectLst>
              </a:rPr>
              <a:t>انتخابات </a:t>
            </a:r>
            <a:r>
              <a:rPr lang="fa-IR" b="1" dirty="0">
                <a:effectLst>
                  <a:glow rad="101600">
                    <a:schemeClr val="accent3">
                      <a:satMod val="175000"/>
                      <a:alpha val="40000"/>
                    </a:schemeClr>
                  </a:glow>
                </a:effectLst>
              </a:rPr>
              <a:t>اسرائیل، چهل سال تحریم ایران و تهران در دو قرن، سه </a:t>
            </a:r>
            <a:r>
              <a:rPr lang="fa-IR" b="1" dirty="0" smtClean="0">
                <a:effectLst>
                  <a:glow rad="101600">
                    <a:schemeClr val="accent3">
                      <a:satMod val="175000"/>
                      <a:alpha val="40000"/>
                    </a:schemeClr>
                  </a:glow>
                </a:effectLst>
              </a:rPr>
              <a:t>سوژه ای </a:t>
            </a:r>
            <a:r>
              <a:rPr lang="fa-IR" b="1" dirty="0">
                <a:effectLst>
                  <a:glow rad="101600">
                    <a:schemeClr val="accent3">
                      <a:satMod val="175000"/>
                      <a:alpha val="40000"/>
                    </a:schemeClr>
                  </a:glow>
                </a:effectLst>
              </a:rPr>
              <a:t>هستند که در برنامه «در 24 دقیقه»، موردتوجه قرار گرفتند. این برنامه با استفاده از تصاویر آرشیوی و بررسی نظام‌اند موضوعات، یک گزارش ویژه مستند گونه‌ای از رویدادها ارائه </a:t>
            </a:r>
            <a:r>
              <a:rPr lang="fa-IR" b="1" dirty="0" smtClean="0">
                <a:effectLst>
                  <a:glow rad="101600">
                    <a:schemeClr val="accent3">
                      <a:satMod val="175000"/>
                      <a:alpha val="40000"/>
                    </a:schemeClr>
                  </a:glow>
                </a:effectLst>
              </a:rPr>
              <a:t>می کند</a:t>
            </a:r>
            <a:r>
              <a:rPr lang="fa-IR" b="1" dirty="0">
                <a:effectLst>
                  <a:glow rad="101600">
                    <a:schemeClr val="accent3">
                      <a:satMod val="175000"/>
                      <a:alpha val="40000"/>
                    </a:schemeClr>
                  </a:glow>
                </a:effectLst>
              </a:rPr>
              <a:t>. در چهل سال تحریم ایران، </a:t>
            </a:r>
            <a:r>
              <a:rPr lang="fa-IR" b="1" dirty="0" smtClean="0">
                <a:effectLst>
                  <a:glow rad="101600">
                    <a:schemeClr val="accent3">
                      <a:satMod val="175000"/>
                      <a:alpha val="40000"/>
                    </a:schemeClr>
                  </a:glow>
                </a:effectLst>
              </a:rPr>
              <a:t>مجموعه ای </a:t>
            </a:r>
            <a:r>
              <a:rPr lang="fa-IR" b="1" dirty="0">
                <a:effectLst>
                  <a:glow rad="101600">
                    <a:schemeClr val="accent3">
                      <a:satMod val="175000"/>
                      <a:alpha val="40000"/>
                    </a:schemeClr>
                  </a:glow>
                </a:effectLst>
              </a:rPr>
              <a:t>از مستندات، </a:t>
            </a:r>
            <a:r>
              <a:rPr lang="fa-IR" b="1" dirty="0" smtClean="0">
                <a:effectLst>
                  <a:glow rad="101600">
                    <a:schemeClr val="accent3">
                      <a:satMod val="175000"/>
                      <a:alpha val="40000"/>
                    </a:schemeClr>
                  </a:glow>
                </a:effectLst>
              </a:rPr>
              <a:t>تصویرنگاری ها</a:t>
            </a:r>
            <a:r>
              <a:rPr lang="fa-IR" b="1" dirty="0">
                <a:effectLst>
                  <a:glow rad="101600">
                    <a:schemeClr val="accent3">
                      <a:satMod val="175000"/>
                      <a:alpha val="40000"/>
                    </a:schemeClr>
                  </a:glow>
                </a:effectLst>
              </a:rPr>
              <a:t>، اینفوگرافی و اطلاعات </a:t>
            </a:r>
            <a:r>
              <a:rPr lang="fa-IR" b="1" dirty="0" smtClean="0">
                <a:effectLst>
                  <a:glow rad="101600">
                    <a:schemeClr val="accent3">
                      <a:satMod val="175000"/>
                      <a:alpha val="40000"/>
                    </a:schemeClr>
                  </a:glow>
                </a:effectLst>
              </a:rPr>
              <a:t>فشرده ای </a:t>
            </a:r>
            <a:r>
              <a:rPr lang="fa-IR" b="1" dirty="0">
                <a:effectLst>
                  <a:glow rad="101600">
                    <a:schemeClr val="accent3">
                      <a:satMod val="175000"/>
                      <a:alpha val="40000"/>
                    </a:schemeClr>
                  </a:glow>
                </a:effectLst>
              </a:rPr>
              <a:t>منتشر شد و چگونگی </a:t>
            </a:r>
            <a:r>
              <a:rPr lang="fa-IR" b="1" dirty="0" smtClean="0">
                <a:effectLst>
                  <a:glow rad="101600">
                    <a:schemeClr val="accent3">
                      <a:satMod val="175000"/>
                      <a:alpha val="40000"/>
                    </a:schemeClr>
                  </a:glow>
                </a:effectLst>
              </a:rPr>
              <a:t>شکل گیری تحریم ها </a:t>
            </a:r>
            <a:r>
              <a:rPr lang="fa-IR" b="1" dirty="0">
                <a:effectLst>
                  <a:glow rad="101600">
                    <a:schemeClr val="accent3">
                      <a:satMod val="175000"/>
                      <a:alpha val="40000"/>
                    </a:schemeClr>
                  </a:glow>
                </a:effectLst>
              </a:rPr>
              <a:t>علیه ایران را تقابل تهران با واشنگتن از ابتدای انقلاب اسلامی </a:t>
            </a:r>
            <a:r>
              <a:rPr lang="fa-IR" b="1" dirty="0" smtClean="0">
                <a:effectLst>
                  <a:glow rad="101600">
                    <a:schemeClr val="accent3">
                      <a:satMod val="175000"/>
                      <a:alpha val="40000"/>
                    </a:schemeClr>
                  </a:glow>
                </a:effectLst>
              </a:rPr>
              <a:t>می داند</a:t>
            </a:r>
            <a:r>
              <a:rPr lang="fa-IR" b="1" dirty="0">
                <a:effectLst>
                  <a:glow rad="101600">
                    <a:schemeClr val="accent3">
                      <a:satMod val="175000"/>
                      <a:alpha val="40000"/>
                    </a:schemeClr>
                  </a:glow>
                </a:effectLst>
              </a:rPr>
              <a:t>. </a:t>
            </a:r>
          </a:p>
          <a:p>
            <a:endParaRPr lang="en-US" dirty="0">
              <a:effectLst>
                <a:glow rad="228600">
                  <a:schemeClr val="accent1">
                    <a:satMod val="175000"/>
                    <a:alpha val="40000"/>
                  </a:schemeClr>
                </a:glow>
              </a:effectLst>
            </a:endParaRPr>
          </a:p>
        </p:txBody>
      </p:sp>
      <p:pic>
        <p:nvPicPr>
          <p:cNvPr id="11266" name="Picture 2" descr="C:\Users\fa\Desktop\پاور\th6KDLWK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06018"/>
            <a:ext cx="4514850" cy="357808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9639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266"/>
                                        </p:tgtEl>
                                        <p:attrNameLst>
                                          <p:attrName>style.visibility</p:attrName>
                                        </p:attrNameLst>
                                      </p:cBhvr>
                                      <p:to>
                                        <p:strVal val="visible"/>
                                      </p:to>
                                    </p:set>
                                    <p:anim calcmode="lin" valueType="num">
                                      <p:cBhvr>
                                        <p:cTn id="25" dur="1000" fill="hold"/>
                                        <p:tgtEl>
                                          <p:spTgt spid="11266"/>
                                        </p:tgtEl>
                                        <p:attrNameLst>
                                          <p:attrName>ppt_w</p:attrName>
                                        </p:attrNameLst>
                                      </p:cBhvr>
                                      <p:tavLst>
                                        <p:tav tm="0">
                                          <p:val>
                                            <p:fltVal val="0"/>
                                          </p:val>
                                        </p:tav>
                                        <p:tav tm="100000">
                                          <p:val>
                                            <p:strVal val="#ppt_w"/>
                                          </p:val>
                                        </p:tav>
                                      </p:tavLst>
                                    </p:anim>
                                    <p:anim calcmode="lin" valueType="num">
                                      <p:cBhvr>
                                        <p:cTn id="26" dur="1000" fill="hold"/>
                                        <p:tgtEl>
                                          <p:spTgt spid="11266"/>
                                        </p:tgtEl>
                                        <p:attrNameLst>
                                          <p:attrName>ppt_h</p:attrName>
                                        </p:attrNameLst>
                                      </p:cBhvr>
                                      <p:tavLst>
                                        <p:tav tm="0">
                                          <p:val>
                                            <p:fltVal val="0"/>
                                          </p:val>
                                        </p:tav>
                                        <p:tav tm="100000">
                                          <p:val>
                                            <p:strVal val="#ppt_h"/>
                                          </p:val>
                                        </p:tav>
                                      </p:tavLst>
                                    </p:anim>
                                    <p:anim calcmode="lin" valueType="num">
                                      <p:cBhvr>
                                        <p:cTn id="27" dur="1000" fill="hold"/>
                                        <p:tgtEl>
                                          <p:spTgt spid="11266"/>
                                        </p:tgtEl>
                                        <p:attrNameLst>
                                          <p:attrName>style.rotation</p:attrName>
                                        </p:attrNameLst>
                                      </p:cBhvr>
                                      <p:tavLst>
                                        <p:tav tm="0">
                                          <p:val>
                                            <p:fltVal val="90"/>
                                          </p:val>
                                        </p:tav>
                                        <p:tav tm="100000">
                                          <p:val>
                                            <p:fltVal val="0"/>
                                          </p:val>
                                        </p:tav>
                                      </p:tavLst>
                                    </p:anim>
                                    <p:animEffect transition="in" filter="fade">
                                      <p:cBhvr>
                                        <p:cTn id="28" dur="1000"/>
                                        <p:tgtEl>
                                          <p:spTgt spid="1126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9186"/>
            <a:ext cx="9905998" cy="1907902"/>
          </a:xfrm>
        </p:spPr>
        <p:txBody>
          <a:bodyPr/>
          <a:lstStyle/>
          <a:p>
            <a:pPr algn="r" rtl="1"/>
            <a:r>
              <a:rPr lang="fa-IR" dirty="0" smtClean="0">
                <a:effectLst>
                  <a:glow rad="228600">
                    <a:schemeClr val="accent4">
                      <a:satMod val="175000"/>
                      <a:alpha val="40000"/>
                    </a:schemeClr>
                  </a:glow>
                  <a:reflection blurRad="6350" stA="55000" endA="50" endPos="85000" dist="60007" dir="5400000" sy="-100000" algn="bl" rotWithShape="0"/>
                </a:effectLst>
              </a:rPr>
              <a:t>                              </a:t>
            </a:r>
            <a:r>
              <a:rPr lang="fa-IR" sz="4400" dirty="0" smtClean="0">
                <a:effectLst>
                  <a:glow rad="228600">
                    <a:schemeClr val="accent4">
                      <a:satMod val="175000"/>
                      <a:alpha val="40000"/>
                    </a:schemeClr>
                  </a:glow>
                  <a:reflection blurRad="6350" stA="55000" endA="50" endPos="85000" dist="60007" dir="5400000" sy="-100000" algn="bl" rotWithShape="0"/>
                </a:effectLst>
              </a:rPr>
              <a:t>دور زدن ممنوع</a:t>
            </a:r>
            <a:r>
              <a:rPr lang="fa-IR" dirty="0">
                <a:effectLst>
                  <a:glow rad="228600">
                    <a:schemeClr val="accent4">
                      <a:satMod val="175000"/>
                      <a:alpha val="40000"/>
                    </a:schemeClr>
                  </a:glow>
                  <a:reflection blurRad="6350" stA="55000" endA="50" endPos="85000" dist="60007" dir="5400000" sy="-100000" algn="bl" rotWithShape="0"/>
                </a:effectLst>
              </a:rPr>
              <a:t/>
            </a:r>
            <a:br>
              <a:rPr lang="fa-IR" dirty="0">
                <a:effectLst>
                  <a:glow rad="228600">
                    <a:schemeClr val="accent4">
                      <a:satMod val="175000"/>
                      <a:alpha val="40000"/>
                    </a:schemeClr>
                  </a:glow>
                  <a:reflection blurRad="6350" stA="55000" endA="50" endPos="85000" dist="60007" dir="5400000" sy="-100000" algn="bl" rotWithShape="0"/>
                </a:effectLst>
              </a:rPr>
            </a:br>
            <a:endParaRPr lang="en-US" dirty="0">
              <a:effectLst>
                <a:glow rad="228600">
                  <a:schemeClr val="accent4">
                    <a:satMod val="175000"/>
                    <a:alpha val="40000"/>
                  </a:schemeClr>
                </a:glow>
                <a:reflection blurRad="6350" stA="55000" endA="50" endPos="85000" dist="60007" dir="5400000" sy="-100000" algn="bl" rotWithShape="0"/>
              </a:effectLst>
            </a:endParaRPr>
          </a:p>
        </p:txBody>
      </p:sp>
      <p:sp>
        <p:nvSpPr>
          <p:cNvPr id="3" name="Content Placeholder 2"/>
          <p:cNvSpPr>
            <a:spLocks noGrp="1"/>
          </p:cNvSpPr>
          <p:nvPr>
            <p:ph idx="1"/>
          </p:nvPr>
        </p:nvSpPr>
        <p:spPr>
          <a:xfrm>
            <a:off x="1141412" y="1944914"/>
            <a:ext cx="9905999" cy="4717143"/>
          </a:xfrm>
        </p:spPr>
        <p:txBody>
          <a:bodyPr>
            <a:normAutofit fontScale="77500" lnSpcReduction="20000"/>
          </a:bodyPr>
          <a:lstStyle/>
          <a:p>
            <a:pPr algn="r" rtl="1"/>
            <a:r>
              <a:rPr lang="fa-IR" sz="2900" b="1" dirty="0" smtClean="0">
                <a:effectLst>
                  <a:glow rad="101600">
                    <a:schemeClr val="accent4">
                      <a:satMod val="175000"/>
                      <a:alpha val="40000"/>
                    </a:schemeClr>
                  </a:glow>
                </a:effectLst>
              </a:rPr>
              <a:t>برنامه ای </a:t>
            </a:r>
            <a:r>
              <a:rPr lang="fa-IR" sz="2900" b="1" dirty="0">
                <a:effectLst>
                  <a:glow rad="101600">
                    <a:schemeClr val="accent4">
                      <a:satMod val="175000"/>
                      <a:alpha val="40000"/>
                    </a:schemeClr>
                  </a:glow>
                </a:effectLst>
              </a:rPr>
              <a:t>که علی اسکندارزاده آن را اجرا و تهیه </a:t>
            </a:r>
            <a:r>
              <a:rPr lang="fa-IR" sz="2900" b="1" dirty="0" smtClean="0">
                <a:effectLst>
                  <a:glow rad="101600">
                    <a:schemeClr val="accent4">
                      <a:satMod val="175000"/>
                      <a:alpha val="40000"/>
                    </a:schemeClr>
                  </a:glow>
                </a:effectLst>
              </a:rPr>
              <a:t>می کند</a:t>
            </a:r>
            <a:r>
              <a:rPr lang="fa-IR" sz="2900" b="1" dirty="0">
                <a:effectLst>
                  <a:glow rad="101600">
                    <a:schemeClr val="accent4">
                      <a:satMod val="175000"/>
                      <a:alpha val="40000"/>
                    </a:schemeClr>
                  </a:glow>
                </a:effectLst>
              </a:rPr>
              <a:t>. در این برنامه، مهمانان سوار بر خودرویی به گفتگو با مجری </a:t>
            </a:r>
            <a:r>
              <a:rPr lang="fa-IR" sz="2900" b="1" dirty="0" smtClean="0">
                <a:effectLst>
                  <a:glow rad="101600">
                    <a:schemeClr val="accent4">
                      <a:satMod val="175000"/>
                      <a:alpha val="40000"/>
                    </a:schemeClr>
                  </a:glow>
                </a:effectLst>
              </a:rPr>
              <a:t>می پردازند</a:t>
            </a:r>
            <a:r>
              <a:rPr lang="fa-IR" sz="2900" b="1" dirty="0">
                <a:effectLst>
                  <a:glow rad="101600">
                    <a:schemeClr val="accent4">
                      <a:satMod val="175000"/>
                      <a:alpha val="40000"/>
                    </a:schemeClr>
                  </a:glow>
                </a:effectLst>
              </a:rPr>
              <a:t>. در چند برنامه تولیدشده مهمانان </a:t>
            </a:r>
            <a:r>
              <a:rPr lang="fa-IR" sz="2900" b="1" dirty="0" smtClean="0">
                <a:effectLst>
                  <a:glow rad="101600">
                    <a:schemeClr val="accent4">
                      <a:satMod val="175000"/>
                      <a:alpha val="40000"/>
                    </a:schemeClr>
                  </a:glow>
                </a:effectLst>
              </a:rPr>
              <a:t>دعوت شده </a:t>
            </a:r>
            <a:r>
              <a:rPr lang="fa-IR" sz="2900" b="1" dirty="0">
                <a:effectLst>
                  <a:glow rad="101600">
                    <a:schemeClr val="accent4">
                      <a:satMod val="175000"/>
                      <a:alpha val="40000"/>
                    </a:schemeClr>
                  </a:glow>
                </a:effectLst>
              </a:rPr>
              <a:t>از فعالین </a:t>
            </a:r>
            <a:r>
              <a:rPr lang="fa-IR" sz="2900" b="1" dirty="0" smtClean="0">
                <a:effectLst>
                  <a:glow rad="101600">
                    <a:schemeClr val="accent4">
                      <a:satMod val="175000"/>
                      <a:alpha val="40000"/>
                    </a:schemeClr>
                  </a:glow>
                </a:effectLst>
              </a:rPr>
              <a:t>رسانه ای </a:t>
            </a:r>
            <a:r>
              <a:rPr lang="fa-IR" sz="2900" b="1" dirty="0">
                <a:effectLst>
                  <a:glow rad="101600">
                    <a:schemeClr val="accent4">
                      <a:satMod val="175000"/>
                      <a:alpha val="40000"/>
                    </a:schemeClr>
                  </a:glow>
                </a:effectLst>
              </a:rPr>
              <a:t>و سیاسی هستند که دارای حواشی بسیاری </a:t>
            </a:r>
            <a:r>
              <a:rPr lang="fa-IR" sz="2900" b="1" dirty="0" smtClean="0">
                <a:effectLst>
                  <a:glow rad="101600">
                    <a:schemeClr val="accent4">
                      <a:satMod val="175000"/>
                      <a:alpha val="40000"/>
                    </a:schemeClr>
                  </a:glow>
                </a:effectLst>
              </a:rPr>
              <a:t>بوده اند</a:t>
            </a:r>
            <a:r>
              <a:rPr lang="fa-IR" sz="2900" b="1" dirty="0">
                <a:effectLst>
                  <a:glow rad="101600">
                    <a:schemeClr val="accent4">
                      <a:satMod val="175000"/>
                      <a:alpha val="40000"/>
                    </a:schemeClr>
                  </a:glow>
                </a:effectLst>
              </a:rPr>
              <a:t>. </a:t>
            </a:r>
            <a:r>
              <a:rPr lang="fa-IR" sz="2900" b="1" dirty="0" smtClean="0">
                <a:effectLst>
                  <a:glow rad="101600">
                    <a:schemeClr val="accent4">
                      <a:satMod val="175000"/>
                      <a:alpha val="40000"/>
                    </a:schemeClr>
                  </a:glow>
                </a:effectLst>
              </a:rPr>
              <a:t>روح الله </a:t>
            </a:r>
            <a:r>
              <a:rPr lang="fa-IR" sz="2900" b="1" dirty="0">
                <a:effectLst>
                  <a:glow rad="101600">
                    <a:schemeClr val="accent4">
                      <a:satMod val="175000"/>
                      <a:alpha val="40000"/>
                    </a:schemeClr>
                  </a:glow>
                </a:effectLst>
              </a:rPr>
              <a:t>زم، شادی امین، آرش سبحانی، عمار ملکی، سروش دباغ و فاطمه اختصاری، مهمانان برنامه </a:t>
            </a:r>
            <a:r>
              <a:rPr lang="fa-IR" sz="2900" b="1" dirty="0" smtClean="0">
                <a:effectLst>
                  <a:glow rad="101600">
                    <a:schemeClr val="accent4">
                      <a:satMod val="175000"/>
                      <a:alpha val="40000"/>
                    </a:schemeClr>
                  </a:glow>
                </a:effectLst>
              </a:rPr>
              <a:t>بوده اند</a:t>
            </a:r>
            <a:r>
              <a:rPr lang="fa-IR" sz="2900" b="1" dirty="0">
                <a:effectLst>
                  <a:glow rad="101600">
                    <a:schemeClr val="accent4">
                      <a:satMod val="175000"/>
                      <a:alpha val="40000"/>
                    </a:schemeClr>
                  </a:glow>
                </a:effectLst>
              </a:rPr>
              <a:t>. </a:t>
            </a:r>
          </a:p>
          <a:p>
            <a:pPr marL="0" indent="0" algn="r" rtl="1">
              <a:buNone/>
            </a:pPr>
            <a:r>
              <a:rPr lang="fa-IR" sz="2900" b="1" dirty="0" smtClean="0">
                <a:effectLst>
                  <a:glow rad="101600">
                    <a:schemeClr val="accent4">
                      <a:satMod val="175000"/>
                      <a:alpha val="40000"/>
                    </a:schemeClr>
                  </a:glow>
                </a:effectLst>
              </a:rPr>
              <a:t> </a:t>
            </a:r>
            <a:endParaRPr lang="fa-IR" sz="2900" b="1" dirty="0">
              <a:effectLst>
                <a:glow rad="101600">
                  <a:schemeClr val="accent4">
                    <a:satMod val="175000"/>
                    <a:alpha val="40000"/>
                  </a:schemeClr>
                </a:glow>
              </a:effectLst>
            </a:endParaRPr>
          </a:p>
          <a:p>
            <a:pPr algn="r" rtl="1"/>
            <a:r>
              <a:rPr lang="fa-IR" sz="2900" b="1" dirty="0">
                <a:effectLst>
                  <a:glow rad="101600">
                    <a:schemeClr val="accent4">
                      <a:satMod val="175000"/>
                      <a:alpha val="40000"/>
                    </a:schemeClr>
                  </a:glow>
                </a:effectLst>
              </a:rPr>
              <a:t>در معرفی این برنامه آمده است: ««دور زدن ممنوع» قصد دارد فرصتی باشد برای گفت‌وگو؛ بدون خط‌کشی و مرزبندی و تا آنجایی که می‌شود بدون پرده. مهمانان برنامه از گروه‌ها و عقیده‌های گوناگون انتخاب می‌شوند. پرسش‌ها نه جنبه‌ی تبلیغاتی برای مهمان خواهند داشت، نه در جهت نفی کردنش می‌کوشند. قصد چیزی نیست جز مطرح کردن پرسش‌های که شاید به آن اندازه که باید مطرح نشده‌اند و مهمانی که قرار است پاسخ‌گو باشد. قضاوت هم به عهده‌ی کسی نیست جز ببیند‌گان برنامه.»</a:t>
            </a:r>
          </a:p>
          <a:p>
            <a:pPr algn="r" rtl="1"/>
            <a:endParaRPr lang="fa-IR" sz="2900" b="1" dirty="0">
              <a:effectLst>
                <a:glow rad="139700">
                  <a:schemeClr val="accent2">
                    <a:satMod val="175000"/>
                    <a:alpha val="40000"/>
                  </a:schemeClr>
                </a:glow>
              </a:effectLst>
            </a:endParaRPr>
          </a:p>
          <a:p>
            <a:pPr algn="r" rtl="1"/>
            <a:endParaRPr lang="en-US" sz="2900" b="1" dirty="0"/>
          </a:p>
        </p:txBody>
      </p:sp>
    </p:spTree>
    <p:extLst>
      <p:ext uri="{BB962C8B-B14F-4D97-AF65-F5344CB8AC3E}">
        <p14:creationId xmlns:p14="http://schemas.microsoft.com/office/powerpoint/2010/main" val="10288894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0772" y="173422"/>
            <a:ext cx="3862551" cy="3972910"/>
          </a:xfrm>
        </p:spPr>
        <p:txBody>
          <a:bodyPr>
            <a:noAutofit/>
          </a:bodyPr>
          <a:lstStyle/>
          <a:p>
            <a:r>
              <a:rPr lang="fa-IR" sz="6000" dirty="0" smtClean="0">
                <a:effectLst>
                  <a:glow rad="101600">
                    <a:schemeClr val="accent4">
                      <a:satMod val="175000"/>
                      <a:alpha val="40000"/>
                    </a:schemeClr>
                  </a:glow>
                  <a:reflection blurRad="6350" stA="55000" endA="50" endPos="85000" dist="60007" dir="5400000" sy="-100000" algn="bl" rotWithShape="0"/>
                </a:effectLst>
              </a:rPr>
              <a:t>استودیو 13</a:t>
            </a:r>
            <a:r>
              <a:rPr lang="fa-IR" sz="5400" dirty="0" smtClean="0">
                <a:effectLst>
                  <a:glow rad="101600">
                    <a:schemeClr val="accent4">
                      <a:satMod val="175000"/>
                      <a:alpha val="40000"/>
                    </a:schemeClr>
                  </a:glow>
                </a:effectLst>
              </a:rPr>
              <a:t>                                        </a:t>
            </a:r>
            <a:endParaRPr lang="en-US" sz="5400" dirty="0">
              <a:effectLst>
                <a:glow rad="101600">
                  <a:schemeClr val="accent4">
                    <a:satMod val="175000"/>
                    <a:alpha val="40000"/>
                  </a:schemeClr>
                </a:glow>
              </a:effectLst>
            </a:endParaRPr>
          </a:p>
        </p:txBody>
      </p:sp>
      <p:sp>
        <p:nvSpPr>
          <p:cNvPr id="3" name="Content Placeholder 2"/>
          <p:cNvSpPr>
            <a:spLocks noGrp="1"/>
          </p:cNvSpPr>
          <p:nvPr>
            <p:ph idx="1"/>
          </p:nvPr>
        </p:nvSpPr>
        <p:spPr>
          <a:xfrm>
            <a:off x="1141412" y="2900855"/>
            <a:ext cx="9905999" cy="3674116"/>
          </a:xfrm>
        </p:spPr>
        <p:txBody>
          <a:bodyPr>
            <a:normAutofit fontScale="92500" lnSpcReduction="10000"/>
          </a:bodyPr>
          <a:lstStyle/>
          <a:p>
            <a:pPr algn="r" rtl="1"/>
            <a:endParaRPr lang="fa-IR" sz="2600" dirty="0" smtClean="0">
              <a:effectLst>
                <a:glow rad="139700">
                  <a:schemeClr val="accent4">
                    <a:satMod val="175000"/>
                    <a:alpha val="40000"/>
                  </a:schemeClr>
                </a:glow>
              </a:effectLst>
            </a:endParaRPr>
          </a:p>
          <a:p>
            <a:pPr algn="r" rtl="1"/>
            <a:r>
              <a:rPr lang="fa-IR" sz="2600" dirty="0" smtClean="0">
                <a:effectLst>
                  <a:glow rad="139700">
                    <a:schemeClr val="accent4">
                      <a:satMod val="175000"/>
                      <a:alpha val="40000"/>
                    </a:schemeClr>
                  </a:glow>
                </a:effectLst>
              </a:rPr>
              <a:t>برنامه </a:t>
            </a:r>
            <a:r>
              <a:rPr lang="fa-IR" sz="2600" dirty="0">
                <a:effectLst>
                  <a:glow rad="139700">
                    <a:schemeClr val="accent4">
                      <a:satMod val="175000"/>
                      <a:alpha val="40000"/>
                    </a:schemeClr>
                  </a:glow>
                </a:effectLst>
              </a:rPr>
              <a:t>موسیقیایی که آرش سبحانی؛ خواننده و فعال ضدانقلاب </a:t>
            </a:r>
            <a:r>
              <a:rPr lang="fa-IR" sz="2600" dirty="0" smtClean="0">
                <a:effectLst>
                  <a:glow rad="139700">
                    <a:schemeClr val="accent4">
                      <a:satMod val="175000"/>
                      <a:alpha val="40000"/>
                    </a:schemeClr>
                  </a:glow>
                </a:effectLst>
              </a:rPr>
              <a:t>تهیه کننده </a:t>
            </a:r>
            <a:r>
              <a:rPr lang="fa-IR" sz="2600" dirty="0">
                <a:effectLst>
                  <a:glow rad="139700">
                    <a:schemeClr val="accent4">
                      <a:satMod val="175000"/>
                      <a:alpha val="40000"/>
                    </a:schemeClr>
                  </a:glow>
                </a:effectLst>
              </a:rPr>
              <a:t>آن است. در این برنامه خوانندگانی که در کشورهای مختلف ازجمله غرب در حال فعالیت هستند، در استودیو حضور پیدا </a:t>
            </a:r>
            <a:r>
              <a:rPr lang="fa-IR" sz="2600" dirty="0" smtClean="0">
                <a:effectLst>
                  <a:glow rad="139700">
                    <a:schemeClr val="accent4">
                      <a:satMod val="175000"/>
                      <a:alpha val="40000"/>
                    </a:schemeClr>
                  </a:glow>
                </a:effectLst>
              </a:rPr>
              <a:t>می کنند </a:t>
            </a:r>
            <a:r>
              <a:rPr lang="fa-IR" sz="2600" dirty="0">
                <a:effectLst>
                  <a:glow rad="139700">
                    <a:schemeClr val="accent4">
                      <a:satMod val="175000"/>
                      <a:alpha val="40000"/>
                    </a:schemeClr>
                  </a:glow>
                </a:effectLst>
              </a:rPr>
              <a:t>و به اجرای کارهای خود </a:t>
            </a:r>
            <a:r>
              <a:rPr lang="fa-IR" sz="2600" dirty="0" smtClean="0">
                <a:effectLst>
                  <a:glow rad="139700">
                    <a:schemeClr val="accent4">
                      <a:satMod val="175000"/>
                      <a:alpha val="40000"/>
                    </a:schemeClr>
                  </a:glow>
                </a:effectLst>
              </a:rPr>
              <a:t>می پردازند</a:t>
            </a:r>
            <a:r>
              <a:rPr lang="fa-IR" sz="2600" dirty="0">
                <a:effectLst>
                  <a:glow rad="139700">
                    <a:schemeClr val="accent4">
                      <a:satMod val="175000"/>
                      <a:alpha val="40000"/>
                    </a:schemeClr>
                  </a:glow>
                </a:effectLst>
              </a:rPr>
              <a:t>. بیشتر </a:t>
            </a:r>
            <a:r>
              <a:rPr lang="fa-IR" sz="2600" dirty="0" smtClean="0">
                <a:effectLst>
                  <a:glow rad="139700">
                    <a:schemeClr val="accent4">
                      <a:satMod val="175000"/>
                      <a:alpha val="40000"/>
                    </a:schemeClr>
                  </a:glow>
                </a:effectLst>
              </a:rPr>
              <a:t>آهنگ های </a:t>
            </a:r>
            <a:r>
              <a:rPr lang="fa-IR" sz="2600" dirty="0">
                <a:effectLst>
                  <a:glow rad="139700">
                    <a:schemeClr val="accent4">
                      <a:satMod val="175000"/>
                      <a:alpha val="40000"/>
                    </a:schemeClr>
                  </a:glow>
                </a:effectLst>
              </a:rPr>
              <a:t>اجراشده، دارای سبک اعتراضی هستند. </a:t>
            </a:r>
            <a:endParaRPr lang="fa-IR" sz="2600" dirty="0"/>
          </a:p>
          <a:p>
            <a:pPr algn="r" rtl="1"/>
            <a:r>
              <a:rPr lang="fa-IR" sz="2600" dirty="0">
                <a:effectLst>
                  <a:glow rad="139700">
                    <a:schemeClr val="accent4">
                      <a:satMod val="175000"/>
                      <a:alpha val="40000"/>
                    </a:schemeClr>
                  </a:glow>
                </a:effectLst>
              </a:rPr>
              <a:t>در معرفی این برنامه آمده است: « استودیو۱۳ یک برنامه موسیقی در ایران اینترنشنال است که در آن هر هفته یک موزیسین مهمان برنامه است و یک آلبوم را در استودیو ضبط می‌کند. تمام مراحل ضبط زنده انجام می‌شود این برنامه‌ را آرش سبحانی اجرا می‌کند.»</a:t>
            </a:r>
          </a:p>
          <a:p>
            <a:pPr algn="r" rtl="1"/>
            <a:endParaRPr lang="en-US" sz="2600" dirty="0"/>
          </a:p>
        </p:txBody>
      </p:sp>
      <p:pic>
        <p:nvPicPr>
          <p:cNvPr id="12290" name="Picture 2" descr="C:\Users\fa\Desktop\پاور\OIPPA2MXL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808" y="977463"/>
            <a:ext cx="4477406" cy="25697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2291" name="Picture 3" descr="C:\Users\fa\Desktop\پاور\O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07" y="1"/>
            <a:ext cx="3231931" cy="26170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0944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2291"/>
                                        </p:tgtEl>
                                        <p:attrNameLst>
                                          <p:attrName>style.visibility</p:attrName>
                                        </p:attrNameLst>
                                      </p:cBhvr>
                                      <p:to>
                                        <p:strVal val="visible"/>
                                      </p:to>
                                    </p:set>
                                    <p:anim calcmode="lin" valueType="num">
                                      <p:cBhvr>
                                        <p:cTn id="25" dur="1000" fill="hold"/>
                                        <p:tgtEl>
                                          <p:spTgt spid="12291"/>
                                        </p:tgtEl>
                                        <p:attrNameLst>
                                          <p:attrName>ppt_w</p:attrName>
                                        </p:attrNameLst>
                                      </p:cBhvr>
                                      <p:tavLst>
                                        <p:tav tm="0">
                                          <p:val>
                                            <p:fltVal val="0"/>
                                          </p:val>
                                        </p:tav>
                                        <p:tav tm="100000">
                                          <p:val>
                                            <p:strVal val="#ppt_w"/>
                                          </p:val>
                                        </p:tav>
                                      </p:tavLst>
                                    </p:anim>
                                    <p:anim calcmode="lin" valueType="num">
                                      <p:cBhvr>
                                        <p:cTn id="26" dur="1000" fill="hold"/>
                                        <p:tgtEl>
                                          <p:spTgt spid="12291"/>
                                        </p:tgtEl>
                                        <p:attrNameLst>
                                          <p:attrName>ppt_h</p:attrName>
                                        </p:attrNameLst>
                                      </p:cBhvr>
                                      <p:tavLst>
                                        <p:tav tm="0">
                                          <p:val>
                                            <p:fltVal val="0"/>
                                          </p:val>
                                        </p:tav>
                                        <p:tav tm="100000">
                                          <p:val>
                                            <p:strVal val="#ppt_h"/>
                                          </p:val>
                                        </p:tav>
                                      </p:tavLst>
                                    </p:anim>
                                    <p:anim calcmode="lin" valueType="num">
                                      <p:cBhvr>
                                        <p:cTn id="27" dur="1000" fill="hold"/>
                                        <p:tgtEl>
                                          <p:spTgt spid="12291"/>
                                        </p:tgtEl>
                                        <p:attrNameLst>
                                          <p:attrName>style.rotation</p:attrName>
                                        </p:attrNameLst>
                                      </p:cBhvr>
                                      <p:tavLst>
                                        <p:tav tm="0">
                                          <p:val>
                                            <p:fltVal val="90"/>
                                          </p:val>
                                        </p:tav>
                                        <p:tav tm="100000">
                                          <p:val>
                                            <p:fltVal val="0"/>
                                          </p:val>
                                        </p:tav>
                                      </p:tavLst>
                                    </p:anim>
                                    <p:animEffect transition="in" filter="fade">
                                      <p:cBhvr>
                                        <p:cTn id="28" dur="1000"/>
                                        <p:tgtEl>
                                          <p:spTgt spid="12291"/>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2290"/>
                                        </p:tgtEl>
                                        <p:attrNameLst>
                                          <p:attrName>style.visibility</p:attrName>
                                        </p:attrNameLst>
                                      </p:cBhvr>
                                      <p:to>
                                        <p:strVal val="visible"/>
                                      </p:to>
                                    </p:set>
                                    <p:anim calcmode="lin" valueType="num">
                                      <p:cBhvr>
                                        <p:cTn id="33" dur="1000" fill="hold"/>
                                        <p:tgtEl>
                                          <p:spTgt spid="12290"/>
                                        </p:tgtEl>
                                        <p:attrNameLst>
                                          <p:attrName>ppt_w</p:attrName>
                                        </p:attrNameLst>
                                      </p:cBhvr>
                                      <p:tavLst>
                                        <p:tav tm="0">
                                          <p:val>
                                            <p:fltVal val="0"/>
                                          </p:val>
                                        </p:tav>
                                        <p:tav tm="100000">
                                          <p:val>
                                            <p:strVal val="#ppt_w"/>
                                          </p:val>
                                        </p:tav>
                                      </p:tavLst>
                                    </p:anim>
                                    <p:anim calcmode="lin" valueType="num">
                                      <p:cBhvr>
                                        <p:cTn id="34" dur="1000" fill="hold"/>
                                        <p:tgtEl>
                                          <p:spTgt spid="12290"/>
                                        </p:tgtEl>
                                        <p:attrNameLst>
                                          <p:attrName>ppt_h</p:attrName>
                                        </p:attrNameLst>
                                      </p:cBhvr>
                                      <p:tavLst>
                                        <p:tav tm="0">
                                          <p:val>
                                            <p:fltVal val="0"/>
                                          </p:val>
                                        </p:tav>
                                        <p:tav tm="100000">
                                          <p:val>
                                            <p:strVal val="#ppt_h"/>
                                          </p:val>
                                        </p:tav>
                                      </p:tavLst>
                                    </p:anim>
                                    <p:anim calcmode="lin" valueType="num">
                                      <p:cBhvr>
                                        <p:cTn id="35" dur="1000" fill="hold"/>
                                        <p:tgtEl>
                                          <p:spTgt spid="12290"/>
                                        </p:tgtEl>
                                        <p:attrNameLst>
                                          <p:attrName>style.rotation</p:attrName>
                                        </p:attrNameLst>
                                      </p:cBhvr>
                                      <p:tavLst>
                                        <p:tav tm="0">
                                          <p:val>
                                            <p:fltVal val="90"/>
                                          </p:val>
                                        </p:tav>
                                        <p:tav tm="100000">
                                          <p:val>
                                            <p:fltVal val="0"/>
                                          </p:val>
                                        </p:tav>
                                      </p:tavLst>
                                    </p:anim>
                                    <p:animEffect transition="in" filter="fade">
                                      <p:cBhvr>
                                        <p:cTn id="36" dur="1000"/>
                                        <p:tgtEl>
                                          <p:spTgt spid="1229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1000"/>
                                        <p:tgtEl>
                                          <p:spTgt spid="3">
                                            <p:txEl>
                                              <p:pRg st="1" end="1"/>
                                            </p:txEl>
                                          </p:spTgt>
                                        </p:tgtEl>
                                      </p:cBhvr>
                                    </p:animEffect>
                                    <p:anim calcmode="lin" valueType="num">
                                      <p:cBhvr>
                                        <p:cTn id="4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1000"/>
                                        <p:tgtEl>
                                          <p:spTgt spid="3">
                                            <p:txEl>
                                              <p:pRg st="2" end="2"/>
                                            </p:txEl>
                                          </p:spTgt>
                                        </p:tgtEl>
                                      </p:cBhvr>
                                    </p:animEffect>
                                    <p:anim calcmode="lin" valueType="num">
                                      <p:cBhvr>
                                        <p:cTn id="4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667" r="7967"/>
          <a:stretch/>
        </p:blipFill>
        <p:spPr>
          <a:xfrm>
            <a:off x="0" y="259308"/>
            <a:ext cx="5763993" cy="6858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 name="Title 1"/>
          <p:cNvSpPr>
            <a:spLocks noGrp="1"/>
          </p:cNvSpPr>
          <p:nvPr>
            <p:ph type="title"/>
          </p:nvPr>
        </p:nvSpPr>
        <p:spPr>
          <a:xfrm>
            <a:off x="838200" y="1"/>
            <a:ext cx="11048999" cy="1690688"/>
          </a:xfrm>
          <a:scene3d>
            <a:camera prst="isometricOffAxis2Left"/>
            <a:lightRig rig="threePt" dir="t"/>
          </a:scene3d>
        </p:spPr>
        <p:txBody>
          <a:bodyPr>
            <a:normAutofit/>
          </a:bodyPr>
          <a:lstStyle/>
          <a:p>
            <a:pPr algn="r" rtl="1"/>
            <a:r>
              <a:rPr lang="fa-IR" sz="3600" b="1" dirty="0" smtClean="0">
                <a:solidFill>
                  <a:srgbClr val="FF0000"/>
                </a:solidFill>
                <a:cs typeface="B Titr" panose="00000700000000000000" pitchFamily="2" charset="-78"/>
              </a:rPr>
              <a:t>تاسیس شبکه سعودی ایران اینترنشنال</a:t>
            </a:r>
            <a:endParaRPr lang="en-US" sz="36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5158854" y="1355271"/>
            <a:ext cx="6318913" cy="4821692"/>
          </a:xfrm>
          <a:scene3d>
            <a:camera prst="isometricOffAxis2Left"/>
            <a:lightRig rig="threePt" dir="t"/>
          </a:scene3d>
        </p:spPr>
        <p:txBody>
          <a:bodyPr>
            <a:normAutofit lnSpcReduction="10000"/>
          </a:bodyPr>
          <a:lstStyle/>
          <a:p>
            <a:pPr algn="just" rtl="1"/>
            <a:r>
              <a:rPr lang="fa-IR" sz="3200" dirty="0" smtClean="0">
                <a:cs typeface="B Zar" panose="00000400000000000000" pitchFamily="2" charset="-78"/>
              </a:rPr>
              <a:t>محمد بن سلمان در 12 اردیبهشت 1397 گفت: هدف اصلی نظام ایران اسلامی رسیدن به قبله مسلمانان است. ما منتظر نمی مانیم که عربستان میدان جنگ شود، بلکه تلاش می کنیم نبرد را به درون ایران بکشانیم. </a:t>
            </a:r>
          </a:p>
          <a:p>
            <a:pPr algn="just" rtl="1"/>
            <a:r>
              <a:rPr lang="fa-IR" sz="3200" dirty="0" smtClean="0">
                <a:cs typeface="B Zar" panose="00000400000000000000" pitchFamily="2" charset="-78"/>
              </a:rPr>
              <a:t>دو هفته بعد از اظهار نظر فوق، شبکه ایران اینترنشنال از طریق چند ماهواره شروع به فعالیت کرد.</a:t>
            </a:r>
            <a:endParaRPr lang="en-US" sz="3200" dirty="0">
              <a:cs typeface="B Zar" panose="00000400000000000000" pitchFamily="2" charset="-78"/>
            </a:endParaRPr>
          </a:p>
        </p:txBody>
      </p:sp>
    </p:spTree>
    <p:extLst>
      <p:ext uri="{BB962C8B-B14F-4D97-AF65-F5344CB8AC3E}">
        <p14:creationId xmlns:p14="http://schemas.microsoft.com/office/powerpoint/2010/main" val="28877245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p:cTn id="4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p:cTn id="5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896" y="299544"/>
            <a:ext cx="5274365" cy="1387365"/>
          </a:xfrm>
        </p:spPr>
        <p:txBody>
          <a:bodyPr>
            <a:prstTxWarp prst="textPlain">
              <a:avLst>
                <a:gd name="adj" fmla="val 49674"/>
              </a:avLst>
            </a:prstTxWarp>
            <a:normAutofit/>
          </a:bodyPr>
          <a:lstStyle/>
          <a:p>
            <a:pPr algn="r" rtl="1"/>
            <a:r>
              <a:rPr lang="fa-IR" sz="4800" dirty="0" smtClean="0">
                <a:effectLst>
                  <a:glow rad="101600">
                    <a:schemeClr val="accent6">
                      <a:satMod val="175000"/>
                      <a:alpha val="40000"/>
                    </a:schemeClr>
                  </a:glow>
                  <a:reflection blurRad="6350" stA="55000" endA="50" endPos="85000" dist="60007" dir="5400000" sy="-100000" algn="bl" rotWithShape="0"/>
                </a:effectLst>
              </a:rPr>
              <a:t> </a:t>
            </a:r>
            <a:r>
              <a:rPr lang="fa-IR" sz="4800" dirty="0" smtClean="0">
                <a:effectLst>
                  <a:glow rad="228600">
                    <a:schemeClr val="accent3">
                      <a:satMod val="175000"/>
                      <a:alpha val="40000"/>
                    </a:schemeClr>
                  </a:glow>
                  <a:reflection blurRad="6350" stA="55000" endA="50" endPos="85000" dist="60007" dir="5400000" sy="-100000" algn="bl" rotWithShape="0"/>
                </a:effectLst>
              </a:rPr>
              <a:t>پیشنهادات</a:t>
            </a:r>
            <a:r>
              <a:rPr lang="fa-IR" dirty="0">
                <a:effectLst>
                  <a:glow rad="228600">
                    <a:schemeClr val="accent3">
                      <a:satMod val="175000"/>
                      <a:alpha val="40000"/>
                    </a:schemeClr>
                  </a:glow>
                </a:effectLst>
              </a:rPr>
              <a:t/>
            </a:r>
            <a:br>
              <a:rPr lang="fa-IR" dirty="0">
                <a:effectLst>
                  <a:glow rad="228600">
                    <a:schemeClr val="accent3">
                      <a:satMod val="175000"/>
                      <a:alpha val="40000"/>
                    </a:schemeClr>
                  </a:glow>
                </a:effectLst>
              </a:rPr>
            </a:br>
            <a:endParaRPr lang="en-US" dirty="0">
              <a:effectLst>
                <a:glow rad="228600">
                  <a:schemeClr val="accent3">
                    <a:satMod val="175000"/>
                    <a:alpha val="40000"/>
                  </a:schemeClr>
                </a:glow>
              </a:effectLst>
            </a:endParaRPr>
          </a:p>
        </p:txBody>
      </p:sp>
      <p:sp>
        <p:nvSpPr>
          <p:cNvPr id="3" name="Content Placeholder 2"/>
          <p:cNvSpPr>
            <a:spLocks noGrp="1"/>
          </p:cNvSpPr>
          <p:nvPr>
            <p:ph idx="1"/>
          </p:nvPr>
        </p:nvSpPr>
        <p:spPr>
          <a:xfrm>
            <a:off x="119270" y="1166648"/>
            <a:ext cx="11834191" cy="5525699"/>
          </a:xfrm>
        </p:spPr>
        <p:txBody>
          <a:bodyPr>
            <a:noAutofit/>
          </a:bodyPr>
          <a:lstStyle/>
          <a:p>
            <a:pPr marL="0" indent="0" algn="r" rtl="1">
              <a:buNone/>
            </a:pPr>
            <a:endParaRPr lang="fa-IR" sz="2000" dirty="0" smtClean="0"/>
          </a:p>
          <a:p>
            <a:pPr algn="r" rtl="1"/>
            <a:r>
              <a:rPr lang="fa-IR" sz="2000" b="1" dirty="0" smtClean="0">
                <a:effectLst>
                  <a:glow rad="139700">
                    <a:schemeClr val="accent3">
                      <a:satMod val="175000"/>
                      <a:alpha val="40000"/>
                    </a:schemeClr>
                  </a:glow>
                </a:effectLst>
              </a:rPr>
              <a:t>به‌طور </a:t>
            </a:r>
            <a:r>
              <a:rPr lang="fa-IR" sz="2000" b="1" dirty="0">
                <a:effectLst>
                  <a:glow rad="139700">
                    <a:schemeClr val="accent3">
                      <a:satMod val="175000"/>
                      <a:alpha val="40000"/>
                    </a:schemeClr>
                  </a:glow>
                </a:effectLst>
              </a:rPr>
              <a:t>طبیعی، افزایش دسترسی به شبکه‌های تلویزیونی ماهواره‌ای و تماشاي آن‌ها، از میزان تماشا یا به‌اصطلاح دقیق‌تر، «توجه» به شبکه‌های مختلـف سیماي جمهوري اسلامی ایران کاسته است و این موضوع، باعث شد که تدابیر و سیاست‌هایی همچون تأسیس شبکه‌های تلویزیونی دیجیتال در دستور کار قرار گیرد.</a:t>
            </a:r>
          </a:p>
          <a:p>
            <a:pPr algn="r" rtl="1"/>
            <a:r>
              <a:rPr lang="fa-IR" sz="2000" b="1" dirty="0">
                <a:effectLst>
                  <a:glow rad="139700">
                    <a:schemeClr val="accent3">
                      <a:satMod val="175000"/>
                      <a:alpha val="40000"/>
                    </a:schemeClr>
                  </a:glow>
                </a:effectLst>
              </a:rPr>
              <a:t>به نظر می‌رسد رسانه‌های گوناگون دیداري فعـال در کشور که در وضعیت کنونی، با رقابت جدي تلویزیون‌های ماهواره‌ای روبرو هستند با برنامه‌ریزی و خط‌مشی گذاري مناسب به‌سرعت می‌توانند در این رقابت، سهم خود را تقویت کنند</a:t>
            </a:r>
            <a:r>
              <a:rPr lang="fa-IR" sz="2000" b="1" dirty="0" smtClean="0">
                <a:effectLst>
                  <a:glow rad="139700">
                    <a:schemeClr val="accent3">
                      <a:satMod val="175000"/>
                      <a:alpha val="40000"/>
                    </a:schemeClr>
                  </a:glow>
                </a:effectLst>
              </a:rPr>
              <a:t>:</a:t>
            </a:r>
            <a:endParaRPr lang="fa-IR" sz="2000" b="1" dirty="0">
              <a:effectLst>
                <a:glow rad="139700">
                  <a:schemeClr val="accent3">
                    <a:satMod val="175000"/>
                    <a:alpha val="40000"/>
                  </a:schemeClr>
                </a:glow>
              </a:effectLst>
            </a:endParaRPr>
          </a:p>
          <a:p>
            <a:pPr algn="r" rtl="1"/>
            <a:r>
              <a:rPr lang="fa-IR" b="1" dirty="0" smtClean="0">
                <a:effectLst>
                  <a:glow rad="139700">
                    <a:schemeClr val="accent3">
                      <a:satMod val="175000"/>
                      <a:alpha val="40000"/>
                    </a:schemeClr>
                  </a:glow>
                </a:effectLst>
              </a:rPr>
              <a:t>1. مدیریت </a:t>
            </a:r>
            <a:r>
              <a:rPr lang="fa-IR" b="1" dirty="0">
                <a:effectLst>
                  <a:glow rad="139700">
                    <a:schemeClr val="accent3">
                      <a:satMod val="175000"/>
                      <a:alpha val="40000"/>
                    </a:schemeClr>
                  </a:glow>
                </a:effectLst>
              </a:rPr>
              <a:t>هماهنگ کنداکتور شبکه‌های تلویزیون</a:t>
            </a:r>
          </a:p>
          <a:p>
            <a:pPr algn="r" rtl="1"/>
            <a:r>
              <a:rPr lang="fa-IR" sz="2000" b="1" dirty="0" smtClean="0">
                <a:effectLst>
                  <a:glow rad="139700">
                    <a:schemeClr val="accent3">
                      <a:satMod val="175000"/>
                      <a:alpha val="40000"/>
                    </a:schemeClr>
                  </a:glow>
                </a:effectLst>
              </a:rPr>
              <a:t>با توجه بـه توضیحی کـه در خصوص مدیریت کنداکتور صورت گرفت، ساده‌ترین پیشنهاد به سیماي جمهوري اسلامی ایران، این است که باید عمده هم‌وغم خود را در برنامه‌ریزی براي ساعات پربیننده، قرار دهد و بتواند سلایق گوناگون را پوشش دهد. شبکه‌هایی همچون اینترنشنال، اگر بینندگان این ساعات را از دست بدهند، عملاً در این رقابت باخته‌اند.</a:t>
            </a:r>
          </a:p>
          <a:p>
            <a:pPr algn="r" rtl="1"/>
            <a:r>
              <a:rPr lang="fa-IR" sz="2000" b="1" dirty="0" smtClean="0">
                <a:effectLst>
                  <a:glow rad="139700">
                    <a:schemeClr val="accent3">
                      <a:satMod val="175000"/>
                      <a:alpha val="40000"/>
                    </a:schemeClr>
                  </a:glow>
                </a:effectLst>
              </a:rPr>
              <a:t>در کنار ساعات یادشده، روزهاي پایانی هفته به‌ویژه ساعات عصر براي این شبکه، ساعات ویژه‌ای محسوب می‌شوند و پخش برنامه‌های مفرح آن‌ها در این ساعات، صورت می‌گیرد. علت این موضوع را باید تعطیل بودن این دو روز در ایران دانست.</a:t>
            </a:r>
          </a:p>
          <a:p>
            <a:pPr algn="r" rtl="1"/>
            <a:endParaRPr lang="en-US" sz="2000" dirty="0"/>
          </a:p>
        </p:txBody>
      </p:sp>
    </p:spTree>
    <p:extLst>
      <p:ext uri="{BB962C8B-B14F-4D97-AF65-F5344CB8AC3E}">
        <p14:creationId xmlns:p14="http://schemas.microsoft.com/office/powerpoint/2010/main" val="20468866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4557" y="212035"/>
            <a:ext cx="11463129" cy="6414052"/>
          </a:xfrm>
        </p:spPr>
        <p:txBody>
          <a:bodyPr>
            <a:normAutofit fontScale="85000" lnSpcReduction="20000"/>
          </a:bodyPr>
          <a:lstStyle/>
          <a:p>
            <a:pPr algn="r" rtl="1"/>
            <a:r>
              <a:rPr lang="fa-IR" sz="2800" dirty="0">
                <a:effectLst>
                  <a:glow rad="139700">
                    <a:schemeClr val="accent3">
                      <a:satMod val="175000"/>
                      <a:alpha val="40000"/>
                    </a:schemeClr>
                  </a:glow>
                </a:effectLst>
              </a:rPr>
              <a:t>2</a:t>
            </a:r>
            <a:r>
              <a:rPr lang="fa-IR" sz="2800" dirty="0">
                <a:effectLst>
                  <a:glow rad="228600">
                    <a:schemeClr val="accent3">
                      <a:satMod val="175000"/>
                      <a:alpha val="40000"/>
                    </a:schemeClr>
                  </a:glow>
                </a:effectLst>
              </a:rPr>
              <a:t>. بازنگري در سیاست‌های مربوط به موسیقی</a:t>
            </a:r>
          </a:p>
          <a:p>
            <a:pPr algn="r" rtl="1"/>
            <a:r>
              <a:rPr lang="fa-IR" dirty="0">
                <a:effectLst>
                  <a:glow rad="228600">
                    <a:schemeClr val="accent3">
                      <a:satMod val="175000"/>
                      <a:alpha val="40000"/>
                    </a:schemeClr>
                  </a:glow>
                </a:effectLst>
              </a:rPr>
              <a:t>باید توجه داشت موسیقی، امروز به‌مثابه یک رسانه مطرح است، نـه صرف یک محصول رسانه‌ای سرگرم‌کننده. عمیق‌ترین و جدی‌ترین پیام‌های فرهنگی، سیاسی و اجتماعی از طریق موسیقی به مخاطبانی در سراسر جهان منتقل می‌شود. عدم توجه به سیاست‌گذاری متناسب با فضاي نوین رسانه‌ای در جهان و ایران و غفلت از کارکردها و آثار آن، به‌ویژه درزمانی که این رسانه به پراقبالت رین رسانه در میان مخاطبان ایرانی تبدیل‌شده است، هزینه‌های فرهنگی اجتماعی زیادي را ایجاد می‌کند.</a:t>
            </a:r>
          </a:p>
          <a:p>
            <a:pPr algn="r" rtl="1"/>
            <a:r>
              <a:rPr lang="fa-IR" dirty="0">
                <a:effectLst>
                  <a:glow rad="228600">
                    <a:schemeClr val="accent3">
                      <a:satMod val="175000"/>
                      <a:alpha val="40000"/>
                    </a:schemeClr>
                  </a:glow>
                </a:effectLst>
              </a:rPr>
              <a:t>در این مورد، منظور این نیست که سیاستی مشابه تلویزیون‌های ماهواره‌ای دنبال شود، اما اگر براي تغییر ذائقه مخاطبان، تلاشی جدي صورت نگیرد، به‌تدریج موسیقی به مهم‌ترین مزیت رقابتی تلویزیون‌های ماهواره‌ای در برابر سیماي جمهوري اسلامی ایران تبدیل می‌شود.</a:t>
            </a:r>
          </a:p>
          <a:p>
            <a:pPr algn="r" rtl="1"/>
            <a:r>
              <a:rPr lang="fa-IR" sz="2800" dirty="0">
                <a:effectLst>
                  <a:glow rad="228600">
                    <a:schemeClr val="accent3">
                      <a:satMod val="175000"/>
                      <a:alpha val="40000"/>
                    </a:schemeClr>
                  </a:glow>
                </a:effectLst>
              </a:rPr>
              <a:t>3. آموزش سواد رسانه‌ای به مخاطبان در صداوسیما</a:t>
            </a:r>
          </a:p>
          <a:p>
            <a:pPr algn="r" rtl="1"/>
            <a:r>
              <a:rPr lang="fa-IR" dirty="0">
                <a:effectLst>
                  <a:glow rad="228600">
                    <a:schemeClr val="accent3">
                      <a:satMod val="175000"/>
                      <a:alpha val="40000"/>
                    </a:schemeClr>
                  </a:glow>
                </a:effectLst>
              </a:rPr>
              <a:t>صداوسیما و دیگر رسانه‌های دیداري اگر حقیقتاً بخواهند در رقابت با شبکه‌های تلویزیونی ماهواره‌ای و به ویژه ایران اینترنشنال، مخاطبان خود را حفظ کنند، علاوه بر همه راهبردها و شیوه‌های گوناگونی که براي جذب مخاطب در پیش می‌گیرند، باید مخاطبان را فعال در نظر بگیرند که می‌توانند با برخورداري از سواد رسانه‌ای، تولیدات رسانه‌ای سخیف را از محصولات مفید و ارزشمند تمییز دهند.</a:t>
            </a:r>
          </a:p>
          <a:p>
            <a:pPr algn="r" rtl="1"/>
            <a:r>
              <a:rPr lang="fa-IR" dirty="0">
                <a:effectLst>
                  <a:glow rad="228600">
                    <a:schemeClr val="accent3">
                      <a:satMod val="175000"/>
                      <a:alpha val="40000"/>
                    </a:schemeClr>
                  </a:glow>
                </a:effectLst>
              </a:rPr>
              <a:t>باید واقع‌بینانه به سراغ مخاطبان رفت؛ توانمندسازي مخاطبان از طریق توسعه سواد رسانه‌ای آن‌ها، می‌تواند به‌عنوان راهبردي جدي از جانب صداوسیما اجرا شود. این پیشنهاد بر این فرض استوار است که اگر مخاطب توانمند شود، اغلب برنامه‌های تلویزیونی ماهواره‌ای، قابلیت جذب چندانی در میان آنها نخواهند داشت چراکه از محتوا و عمق کافی برخوردار نیستند. آموزش سواد رسانه‌ای، به‌ویژه بـا کمک خبرگان رسانه و ارتباطات و روانشناسی اجتماعی تا حد زیادي در این زمینه مؤثر خواهد بود</a:t>
            </a:r>
            <a:r>
              <a:rPr lang="fa-IR" dirty="0" smtClean="0">
                <a:effectLst>
                  <a:glow rad="228600">
                    <a:schemeClr val="accent3">
                      <a:satMod val="175000"/>
                      <a:alpha val="40000"/>
                    </a:schemeClr>
                  </a:glow>
                </a:effectLst>
              </a:rPr>
              <a:t>.</a:t>
            </a:r>
            <a:endParaRPr lang="fa-IR" dirty="0">
              <a:effectLst>
                <a:glow rad="228600">
                  <a:schemeClr val="accent3">
                    <a:satMod val="175000"/>
                    <a:alpha val="40000"/>
                  </a:schemeClr>
                </a:glow>
              </a:effectLst>
            </a:endParaRPr>
          </a:p>
        </p:txBody>
      </p:sp>
    </p:spTree>
    <p:extLst>
      <p:ext uri="{BB962C8B-B14F-4D97-AF65-F5344CB8AC3E}">
        <p14:creationId xmlns:p14="http://schemas.microsoft.com/office/powerpoint/2010/main" val="38052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4" y="304800"/>
            <a:ext cx="10402956" cy="1924810"/>
          </a:xfrm>
        </p:spPr>
        <p:txBody>
          <a:bodyPr>
            <a:noAutofit/>
          </a:bodyPr>
          <a:lstStyle/>
          <a:p>
            <a:pPr algn="r" rtl="1"/>
            <a:r>
              <a:rPr lang="fa-IR" sz="2000" dirty="0">
                <a:effectLst>
                  <a:glow rad="101600">
                    <a:schemeClr val="accent3">
                      <a:satMod val="175000"/>
                      <a:alpha val="40000"/>
                    </a:schemeClr>
                  </a:glow>
                </a:effectLst>
              </a:rPr>
              <a:t>لازم به ذکر است که به‌تدریج زیرساخت‌های فناوري ارتباطات در کـشور رو بـه گسترش و تقویت هستند و با توسعه و پیشرفت این فناوري در کشور، زمینه‌های فنی بهره‌گیری هر چه بیشتر از آن‌ها فراهم می‌شود اما به‌موازات آموزش‌های مربوط به توسعه سواد رسانه‌ای در کشور و نیـز هشیارسازی فرهنگی - اجتماعی کودکان، نوجوانان و خانواده‌های آن‌ها صورت نمی‌گیرد و زیرساخت‌های فرهنگی و تربیتی و آموزشی بهره‌گیری از فناوري اطلاعات و ارتباطات به‌موازات تحولات فنی، پیـشرفت محسوسی نداشته است.</a:t>
            </a:r>
            <a:br>
              <a:rPr lang="fa-IR" sz="2000" dirty="0">
                <a:effectLst>
                  <a:glow rad="101600">
                    <a:schemeClr val="accent3">
                      <a:satMod val="175000"/>
                      <a:alpha val="40000"/>
                    </a:schemeClr>
                  </a:glow>
                </a:effectLst>
              </a:rPr>
            </a:br>
            <a:endParaRPr lang="en-US" sz="2000" dirty="0">
              <a:effectLst>
                <a:glow rad="101600">
                  <a:schemeClr val="accent3">
                    <a:satMod val="175000"/>
                    <a:alpha val="40000"/>
                  </a:schemeClr>
                </a:glow>
              </a:effectLst>
            </a:endParaRPr>
          </a:p>
        </p:txBody>
      </p:sp>
      <p:sp>
        <p:nvSpPr>
          <p:cNvPr id="3" name="Content Placeholder 2"/>
          <p:cNvSpPr>
            <a:spLocks noGrp="1"/>
          </p:cNvSpPr>
          <p:nvPr>
            <p:ph idx="1"/>
          </p:nvPr>
        </p:nvSpPr>
        <p:spPr>
          <a:xfrm>
            <a:off x="569844" y="2372138"/>
            <a:ext cx="10827026" cy="4485861"/>
          </a:xfrm>
        </p:spPr>
        <p:txBody>
          <a:bodyPr>
            <a:noAutofit/>
          </a:bodyPr>
          <a:lstStyle/>
          <a:p>
            <a:pPr algn="r" rtl="1"/>
            <a:r>
              <a:rPr lang="fa-IR" sz="2000" dirty="0">
                <a:effectLst>
                  <a:glow rad="101600">
                    <a:schemeClr val="accent3">
                      <a:satMod val="175000"/>
                      <a:alpha val="40000"/>
                    </a:schemeClr>
                  </a:glow>
                </a:effectLst>
              </a:rPr>
              <a:t>هدف اصلی سواد رسانه‌ای این است که مخاطبان به قدرت و توانایی بیشتري در تفسیر، تعبیر و نقد پیام‌های رسانه‌ای دست یابند. سواد رسانه‌ای بـه افراد توانایی می‌بخشد تا ضمن این‌که متفکرانی منتقد باشند خود نیز به مولدان خلاق پیام‌ها تبدیل شوند</a:t>
            </a:r>
            <a:r>
              <a:rPr lang="fa-IR" sz="2000" dirty="0" smtClean="0">
                <a:effectLst>
                  <a:glow rad="101600">
                    <a:schemeClr val="accent3">
                      <a:satMod val="175000"/>
                      <a:alpha val="40000"/>
                    </a:schemeClr>
                  </a:glow>
                </a:effectLst>
              </a:rPr>
              <a:t>.</a:t>
            </a:r>
            <a:endParaRPr lang="fa-IR" sz="2000" dirty="0">
              <a:effectLst>
                <a:glow rad="101600">
                  <a:schemeClr val="accent3">
                    <a:satMod val="175000"/>
                    <a:alpha val="40000"/>
                  </a:schemeClr>
                </a:glow>
              </a:effectLst>
            </a:endParaRPr>
          </a:p>
          <a:p>
            <a:pPr algn="r" rtl="1"/>
            <a:r>
              <a:rPr lang="fa-IR" sz="2000" dirty="0">
                <a:effectLst>
                  <a:glow rad="101600">
                    <a:schemeClr val="accent3">
                      <a:satMod val="175000"/>
                      <a:alpha val="40000"/>
                    </a:schemeClr>
                  </a:glow>
                </a:effectLst>
              </a:rPr>
              <a:t>4. توجه به نیازهاي مخاطبان متنوع از قشرهاي گوناگون جامعه؛ اعم از دانش آموزان، معلمان، کارگران، بازاریان، فعالان صنعتی، کشاورزان، دانشجویان و استادان، دختران و زنان، اقوام و مذاهب گوناگون، اقلیت‌های دینی بـه رسمیت شناخته‌شده در قانون اساسی کشور و </a:t>
            </a:r>
            <a:r>
              <a:rPr lang="fa-IR" sz="2000" dirty="0" smtClean="0">
                <a:effectLst>
                  <a:glow rad="101600">
                    <a:schemeClr val="accent3">
                      <a:satMod val="175000"/>
                      <a:alpha val="40000"/>
                    </a:schemeClr>
                  </a:glow>
                </a:effectLst>
              </a:rPr>
              <a:t>...</a:t>
            </a:r>
            <a:endParaRPr lang="fa-IR" sz="2000" dirty="0">
              <a:effectLst>
                <a:glow rad="101600">
                  <a:schemeClr val="accent3">
                    <a:satMod val="175000"/>
                    <a:alpha val="40000"/>
                  </a:schemeClr>
                </a:glow>
              </a:effectLst>
            </a:endParaRPr>
          </a:p>
          <a:p>
            <a:pPr algn="r" rtl="1"/>
            <a:r>
              <a:rPr lang="fa-IR" sz="2000" dirty="0">
                <a:effectLst>
                  <a:glow rad="101600">
                    <a:schemeClr val="accent3">
                      <a:satMod val="175000"/>
                      <a:alpha val="40000"/>
                    </a:schemeClr>
                  </a:glow>
                </a:effectLst>
              </a:rPr>
              <a:t>5. پرهیز از ایجاد شبکه‌های جدید و تلاش در جهت بهبود کیفی </a:t>
            </a:r>
            <a:r>
              <a:rPr lang="fa-IR" sz="2000" dirty="0" smtClean="0">
                <a:effectLst>
                  <a:glow rad="101600">
                    <a:schemeClr val="accent3">
                      <a:satMod val="175000"/>
                      <a:alpha val="40000"/>
                    </a:schemeClr>
                  </a:glow>
                </a:effectLst>
              </a:rPr>
              <a:t>برنامه‌ها</a:t>
            </a:r>
            <a:endParaRPr lang="fa-IR" sz="2000" dirty="0">
              <a:effectLst>
                <a:glow rad="101600">
                  <a:schemeClr val="accent3">
                    <a:satMod val="175000"/>
                    <a:alpha val="40000"/>
                  </a:schemeClr>
                </a:glow>
              </a:effectLst>
            </a:endParaRPr>
          </a:p>
          <a:p>
            <a:pPr algn="r" rtl="1"/>
            <a:r>
              <a:rPr lang="fa-IR" sz="2000" dirty="0">
                <a:effectLst>
                  <a:glow rad="101600">
                    <a:schemeClr val="accent3">
                      <a:satMod val="175000"/>
                      <a:alpha val="40000"/>
                    </a:schemeClr>
                  </a:glow>
                </a:effectLst>
              </a:rPr>
              <a:t>6. خبررسانی و اطلاع‌رسانی درست، جامع، شفاف، به‌موقع و با رعایت عدالت </a:t>
            </a:r>
            <a:r>
              <a:rPr lang="fa-IR" sz="2000" dirty="0" smtClean="0">
                <a:effectLst>
                  <a:glow rad="101600">
                    <a:schemeClr val="accent3">
                      <a:satMod val="175000"/>
                      <a:alpha val="40000"/>
                    </a:schemeClr>
                  </a:glow>
                </a:effectLst>
              </a:rPr>
              <a:t>زبانی</a:t>
            </a:r>
            <a:endParaRPr lang="fa-IR" sz="2000" dirty="0">
              <a:effectLst>
                <a:glow rad="101600">
                  <a:schemeClr val="accent3">
                    <a:satMod val="175000"/>
                    <a:alpha val="40000"/>
                  </a:schemeClr>
                </a:glow>
              </a:effectLst>
            </a:endParaRPr>
          </a:p>
          <a:p>
            <a:pPr algn="r" rtl="1"/>
            <a:r>
              <a:rPr lang="fa-IR" sz="2000" dirty="0">
                <a:effectLst>
                  <a:glow rad="101600">
                    <a:schemeClr val="accent3">
                      <a:satMod val="175000"/>
                      <a:alpha val="40000"/>
                    </a:schemeClr>
                  </a:glow>
                </a:effectLst>
              </a:rPr>
              <a:t>7. تلاش براي جلب اعتماد مخاطبان و ایجاد اعتبار براي رسانه ملی؛ اعتبـارِ منبع براي هر رسانه‌ای از اهمیت بالایی برخوردار است؛ به‌ویژه براي رسانه ملی که در برهه‌های حساس، می‌تواند از این سرمایه، بهره لازم را در مدیریت مسائل مملکت ببرد، در غیر این صورت آسیب زیادي به منافع ملی خواهد رسید</a:t>
            </a:r>
            <a:endParaRPr lang="en-US" sz="2000" dirty="0">
              <a:effectLst>
                <a:glow rad="101600">
                  <a:schemeClr val="accent3">
                    <a:satMod val="175000"/>
                    <a:alpha val="40000"/>
                  </a:schemeClr>
                </a:glow>
              </a:effectLst>
            </a:endParaRPr>
          </a:p>
          <a:p>
            <a:endParaRPr lang="en-US" sz="2000" dirty="0">
              <a:effectLst>
                <a:glow rad="101600">
                  <a:schemeClr val="accent3">
                    <a:satMod val="175000"/>
                    <a:alpha val="40000"/>
                  </a:schemeClr>
                </a:glow>
              </a:effectLst>
            </a:endParaRPr>
          </a:p>
        </p:txBody>
      </p:sp>
    </p:spTree>
    <p:extLst>
      <p:ext uri="{BB962C8B-B14F-4D97-AF65-F5344CB8AC3E}">
        <p14:creationId xmlns:p14="http://schemas.microsoft.com/office/powerpoint/2010/main" val="17217303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590261"/>
          </a:xfrm>
        </p:spPr>
        <p:txBody>
          <a:bodyPr>
            <a:normAutofit/>
          </a:bodyPr>
          <a:lstStyle/>
          <a:p>
            <a:pPr algn="r" rtl="1"/>
            <a:r>
              <a:rPr lang="fa-IR" sz="4800" dirty="0">
                <a:effectLst>
                  <a:glow rad="139700">
                    <a:schemeClr val="accent3">
                      <a:satMod val="175000"/>
                      <a:alpha val="40000"/>
                    </a:schemeClr>
                  </a:glow>
                  <a:reflection blurRad="6350" stA="55000" endA="300" endPos="45500" dir="5400000" sy="-100000" algn="bl" rotWithShape="0"/>
                </a:effectLst>
              </a:rPr>
              <a:t>چه باید کرد؟</a:t>
            </a:r>
            <a:r>
              <a:rPr lang="fa-IR" dirty="0"/>
              <a:t/>
            </a:r>
            <a:br>
              <a:rPr lang="fa-IR" dirty="0"/>
            </a:br>
            <a:endParaRPr lang="en-US" dirty="0"/>
          </a:p>
        </p:txBody>
      </p:sp>
      <p:sp>
        <p:nvSpPr>
          <p:cNvPr id="3" name="Content Placeholder 2"/>
          <p:cNvSpPr>
            <a:spLocks noGrp="1"/>
          </p:cNvSpPr>
          <p:nvPr>
            <p:ph idx="1"/>
          </p:nvPr>
        </p:nvSpPr>
        <p:spPr>
          <a:xfrm>
            <a:off x="397566" y="1020416"/>
            <a:ext cx="11529392" cy="5837583"/>
          </a:xfrm>
        </p:spPr>
        <p:txBody>
          <a:bodyPr>
            <a:normAutofit fontScale="55000" lnSpcReduction="20000"/>
          </a:bodyPr>
          <a:lstStyle/>
          <a:p>
            <a:pPr algn="r" rtl="1"/>
            <a:r>
              <a:rPr lang="fa-IR" sz="3600" dirty="0" smtClean="0">
                <a:effectLst>
                  <a:glow rad="139700">
                    <a:schemeClr val="accent3">
                      <a:satMod val="175000"/>
                      <a:alpha val="40000"/>
                    </a:schemeClr>
                  </a:glow>
                </a:effectLst>
              </a:rPr>
              <a:t>تلویزیون </a:t>
            </a:r>
            <a:r>
              <a:rPr lang="fa-IR" sz="3600" dirty="0">
                <a:effectLst>
                  <a:glow rad="139700">
                    <a:schemeClr val="accent3">
                      <a:satMod val="175000"/>
                      <a:alpha val="40000"/>
                    </a:schemeClr>
                  </a:glow>
                </a:effectLst>
              </a:rPr>
              <a:t>ایران اینترنشنال با برچسب حمایت مالی سعودی متولد </a:t>
            </a:r>
            <a:r>
              <a:rPr lang="fa-IR" sz="3600" dirty="0" smtClean="0">
                <a:effectLst>
                  <a:glow rad="139700">
                    <a:schemeClr val="accent3">
                      <a:satMod val="175000"/>
                      <a:alpha val="40000"/>
                    </a:schemeClr>
                  </a:glow>
                </a:effectLst>
              </a:rPr>
              <a:t>شده </a:t>
            </a:r>
            <a:r>
              <a:rPr lang="fa-IR" sz="3600" dirty="0">
                <a:effectLst>
                  <a:glow rad="139700">
                    <a:schemeClr val="accent3">
                      <a:satMod val="175000"/>
                      <a:alpha val="40000"/>
                    </a:schemeClr>
                  </a:glow>
                </a:effectLst>
              </a:rPr>
              <a:t>و همین امر باعث </a:t>
            </a:r>
            <a:r>
              <a:rPr lang="fa-IR" sz="3600" dirty="0" smtClean="0">
                <a:effectLst>
                  <a:glow rad="139700">
                    <a:schemeClr val="accent3">
                      <a:satMod val="175000"/>
                      <a:alpha val="40000"/>
                    </a:schemeClr>
                  </a:glow>
                </a:effectLst>
              </a:rPr>
              <a:t>مشروعیت زدایی </a:t>
            </a:r>
            <a:r>
              <a:rPr lang="fa-IR" sz="3600" dirty="0">
                <a:effectLst>
                  <a:glow rad="139700">
                    <a:schemeClr val="accent3">
                      <a:satMod val="175000"/>
                      <a:alpha val="40000"/>
                    </a:schemeClr>
                  </a:glow>
                </a:effectLst>
              </a:rPr>
              <a:t>از این رسانه در امر صداقت و بی طرفی اخبار و </a:t>
            </a:r>
            <a:r>
              <a:rPr lang="fa-IR" sz="3600" dirty="0" smtClean="0">
                <a:effectLst>
                  <a:glow rad="139700">
                    <a:schemeClr val="accent3">
                      <a:satMod val="175000"/>
                      <a:alpha val="40000"/>
                    </a:schemeClr>
                  </a:glow>
                </a:effectLst>
              </a:rPr>
              <a:t>گزارش هایش </a:t>
            </a:r>
            <a:r>
              <a:rPr lang="fa-IR" sz="3600" dirty="0">
                <a:effectLst>
                  <a:glow rad="139700">
                    <a:schemeClr val="accent3">
                      <a:satMod val="175000"/>
                      <a:alpha val="40000"/>
                    </a:schemeClr>
                  </a:glow>
                </a:effectLst>
              </a:rPr>
              <a:t>شد. از سوی دیگر اقداماتی در حمایت از منافقین، </a:t>
            </a:r>
            <a:r>
              <a:rPr lang="fa-IR" sz="3600" dirty="0" smtClean="0">
                <a:effectLst>
                  <a:glow rad="139700">
                    <a:schemeClr val="accent3">
                      <a:satMod val="175000"/>
                      <a:alpha val="40000"/>
                    </a:schemeClr>
                  </a:glow>
                </a:effectLst>
              </a:rPr>
              <a:t>سلطنت طلبان</a:t>
            </a:r>
            <a:r>
              <a:rPr lang="fa-IR" sz="3600" dirty="0">
                <a:effectLst>
                  <a:glow rad="139700">
                    <a:schemeClr val="accent3">
                      <a:satMod val="175000"/>
                      <a:alpha val="40000"/>
                    </a:schemeClr>
                  </a:glow>
                </a:effectLst>
              </a:rPr>
              <a:t>، </a:t>
            </a:r>
            <a:r>
              <a:rPr lang="fa-IR" sz="3600" dirty="0" smtClean="0">
                <a:effectLst>
                  <a:glow rad="139700">
                    <a:schemeClr val="accent3">
                      <a:satMod val="175000"/>
                      <a:alpha val="40000"/>
                    </a:schemeClr>
                  </a:glow>
                </a:effectLst>
              </a:rPr>
              <a:t>تجزیه طلبان</a:t>
            </a:r>
            <a:r>
              <a:rPr lang="fa-IR" sz="3600" dirty="0">
                <a:effectLst>
                  <a:glow rad="139700">
                    <a:schemeClr val="accent3">
                      <a:satMod val="175000"/>
                      <a:alpha val="40000"/>
                    </a:schemeClr>
                  </a:glow>
                </a:effectLst>
              </a:rPr>
              <a:t>، </a:t>
            </a:r>
            <a:r>
              <a:rPr lang="fa-IR" sz="3600" dirty="0" smtClean="0">
                <a:effectLst>
                  <a:glow rad="139700">
                    <a:schemeClr val="accent3">
                      <a:satMod val="175000"/>
                      <a:alpha val="40000"/>
                    </a:schemeClr>
                  </a:glow>
                </a:effectLst>
              </a:rPr>
              <a:t>تروریستها </a:t>
            </a:r>
            <a:r>
              <a:rPr lang="fa-IR" sz="3600" dirty="0">
                <a:effectLst>
                  <a:glow rad="139700">
                    <a:schemeClr val="accent3">
                      <a:satMod val="175000"/>
                      <a:alpha val="40000"/>
                    </a:schemeClr>
                  </a:glow>
                </a:effectLst>
              </a:rPr>
              <a:t>و </a:t>
            </a:r>
            <a:r>
              <a:rPr lang="fa-IR" sz="3600" dirty="0" smtClean="0">
                <a:effectLst>
                  <a:glow rad="139700">
                    <a:schemeClr val="accent3">
                      <a:satMod val="175000"/>
                      <a:alpha val="40000"/>
                    </a:schemeClr>
                  </a:glow>
                </a:effectLst>
              </a:rPr>
              <a:t>فرقه گرایان </a:t>
            </a:r>
            <a:r>
              <a:rPr lang="fa-IR" sz="3600" dirty="0">
                <a:effectLst>
                  <a:glow rad="139700">
                    <a:schemeClr val="accent3">
                      <a:satMod val="175000"/>
                      <a:alpha val="40000"/>
                    </a:schemeClr>
                  </a:glow>
                </a:effectLst>
              </a:rPr>
              <a:t>اعتبار آن را در دو سال نخست فعالیت به شدت کاهش داد. هرچند ایران اینترنشنال به دنبال </a:t>
            </a:r>
            <a:r>
              <a:rPr lang="fa-IR" sz="3600" dirty="0" smtClean="0">
                <a:effectLst>
                  <a:glow rad="139700">
                    <a:schemeClr val="accent3">
                      <a:satMod val="175000"/>
                      <a:alpha val="40000"/>
                    </a:schemeClr>
                  </a:glow>
                </a:effectLst>
              </a:rPr>
              <a:t>وجهه سازی </a:t>
            </a:r>
            <a:r>
              <a:rPr lang="fa-IR" sz="3600" dirty="0">
                <a:effectLst>
                  <a:glow rad="139700">
                    <a:schemeClr val="accent3">
                      <a:satMod val="175000"/>
                      <a:alpha val="40000"/>
                    </a:schemeClr>
                  </a:glow>
                </a:effectLst>
              </a:rPr>
              <a:t>و اعتبارسازی در حوزه رسانه است ولی برای کسب موقعیت انحصاری در خبرپراکنی نیازمند زمان </a:t>
            </a:r>
            <a:r>
              <a:rPr lang="fa-IR" sz="3600" dirty="0" smtClean="0">
                <a:effectLst>
                  <a:glow rad="139700">
                    <a:schemeClr val="accent3">
                      <a:satMod val="175000"/>
                      <a:alpha val="40000"/>
                    </a:schemeClr>
                  </a:glow>
                </a:effectLst>
              </a:rPr>
              <a:t>طولانی تری </a:t>
            </a:r>
            <a:r>
              <a:rPr lang="fa-IR" sz="3600" dirty="0">
                <a:effectLst>
                  <a:glow rad="139700">
                    <a:schemeClr val="accent3">
                      <a:satMod val="175000"/>
                      <a:alpha val="40000"/>
                    </a:schemeClr>
                  </a:glow>
                </a:effectLst>
              </a:rPr>
              <a:t>است که در این بازه زمانی می-بایست با اقدامات </a:t>
            </a:r>
            <a:r>
              <a:rPr lang="fa-IR" sz="3600" dirty="0" smtClean="0">
                <a:effectLst>
                  <a:glow rad="139700">
                    <a:schemeClr val="accent3">
                      <a:satMod val="175000"/>
                      <a:alpha val="40000"/>
                    </a:schemeClr>
                  </a:glow>
                </a:effectLst>
              </a:rPr>
              <a:t>نقطه زن </a:t>
            </a:r>
            <a:r>
              <a:rPr lang="fa-IR" sz="3600" dirty="0">
                <a:effectLst>
                  <a:glow rad="139700">
                    <a:schemeClr val="accent3">
                      <a:satMod val="175000"/>
                      <a:alpha val="40000"/>
                    </a:schemeClr>
                  </a:glow>
                </a:effectLst>
              </a:rPr>
              <a:t>و </a:t>
            </a:r>
            <a:r>
              <a:rPr lang="fa-IR" sz="3600" dirty="0" smtClean="0">
                <a:effectLst>
                  <a:glow rad="139700">
                    <a:schemeClr val="accent3">
                      <a:satMod val="175000"/>
                      <a:alpha val="40000"/>
                    </a:schemeClr>
                  </a:glow>
                </a:effectLst>
              </a:rPr>
              <a:t>حساب شده </a:t>
            </a:r>
            <a:r>
              <a:rPr lang="fa-IR" sz="3600" dirty="0">
                <a:effectLst>
                  <a:glow rad="139700">
                    <a:schemeClr val="accent3">
                      <a:satMod val="175000"/>
                      <a:alpha val="40000"/>
                    </a:schemeClr>
                  </a:glow>
                </a:effectLst>
              </a:rPr>
              <a:t>مانع از </a:t>
            </a:r>
            <a:r>
              <a:rPr lang="fa-IR" sz="3600" dirty="0" smtClean="0">
                <a:effectLst>
                  <a:glow rad="139700">
                    <a:schemeClr val="accent3">
                      <a:satMod val="175000"/>
                      <a:alpha val="40000"/>
                    </a:schemeClr>
                  </a:glow>
                </a:effectLst>
              </a:rPr>
              <a:t>شکل گیری </a:t>
            </a:r>
            <a:r>
              <a:rPr lang="fa-IR" sz="3600" dirty="0">
                <a:effectLst>
                  <a:glow rad="139700">
                    <a:schemeClr val="accent3">
                      <a:satMod val="175000"/>
                      <a:alpha val="40000"/>
                    </a:schemeClr>
                  </a:glow>
                </a:effectLst>
              </a:rPr>
              <a:t>وجهه و اعتبار برای آن شد. برخی اقدامات پیشنهادی در این راستا به قرار ذیل است:</a:t>
            </a:r>
          </a:p>
          <a:p>
            <a:pPr algn="r" rtl="1"/>
            <a:r>
              <a:rPr lang="fa-IR" sz="3600" dirty="0">
                <a:effectLst>
                  <a:glow rad="139700">
                    <a:schemeClr val="accent3">
                      <a:satMod val="175000"/>
                      <a:alpha val="40000"/>
                    </a:schemeClr>
                  </a:glow>
                </a:effectLst>
              </a:rPr>
              <a:t>- رصد کامل </a:t>
            </a:r>
            <a:r>
              <a:rPr lang="fa-IR" sz="3600" dirty="0" smtClean="0">
                <a:effectLst>
                  <a:glow rad="139700">
                    <a:schemeClr val="accent3">
                      <a:satMod val="175000"/>
                      <a:alpha val="40000"/>
                    </a:schemeClr>
                  </a:glow>
                </a:effectLst>
              </a:rPr>
              <a:t>برنامه های </a:t>
            </a:r>
            <a:r>
              <a:rPr lang="fa-IR" sz="3600" dirty="0">
                <a:effectLst>
                  <a:glow rad="139700">
                    <a:schemeClr val="accent3">
                      <a:satMod val="175000"/>
                      <a:alpha val="40000"/>
                    </a:schemeClr>
                  </a:glow>
                </a:effectLst>
              </a:rPr>
              <a:t>تولیدی شبکه و احصای خطاهای خبری، اطلاعات غلط تاریخی و ... و در نهایت ارائه این خطاها در </a:t>
            </a:r>
            <a:r>
              <a:rPr lang="fa-IR" sz="3600" dirty="0" smtClean="0">
                <a:effectLst>
                  <a:glow rad="139700">
                    <a:schemeClr val="accent3">
                      <a:satMod val="175000"/>
                      <a:alpha val="40000"/>
                    </a:schemeClr>
                  </a:glow>
                </a:effectLst>
              </a:rPr>
              <a:t>قالب های </a:t>
            </a:r>
            <a:r>
              <a:rPr lang="fa-IR" sz="3600" dirty="0">
                <a:effectLst>
                  <a:glow rad="139700">
                    <a:schemeClr val="accent3">
                      <a:satMod val="175000"/>
                      <a:alpha val="40000"/>
                    </a:schemeClr>
                  </a:glow>
                </a:effectLst>
              </a:rPr>
              <a:t>متنوع در </a:t>
            </a:r>
            <a:r>
              <a:rPr lang="fa-IR" sz="3600" dirty="0" smtClean="0">
                <a:effectLst>
                  <a:glow rad="139700">
                    <a:schemeClr val="accent3">
                      <a:satMod val="175000"/>
                      <a:alpha val="40000"/>
                    </a:schemeClr>
                  </a:glow>
                </a:effectLst>
              </a:rPr>
              <a:t>رسانه های </a:t>
            </a:r>
            <a:r>
              <a:rPr lang="fa-IR" sz="3600" dirty="0">
                <a:effectLst>
                  <a:glow rad="139700">
                    <a:schemeClr val="accent3">
                      <a:satMod val="175000"/>
                      <a:alpha val="40000"/>
                    </a:schemeClr>
                  </a:glow>
                </a:effectLst>
              </a:rPr>
              <a:t>مختلف.</a:t>
            </a:r>
          </a:p>
          <a:p>
            <a:pPr algn="r" rtl="1"/>
            <a:r>
              <a:rPr lang="fa-IR" sz="3600" dirty="0">
                <a:effectLst>
                  <a:glow rad="139700">
                    <a:schemeClr val="accent3">
                      <a:satMod val="175000"/>
                      <a:alpha val="40000"/>
                    </a:schemeClr>
                  </a:glow>
                </a:effectLst>
              </a:rPr>
              <a:t>- </a:t>
            </a:r>
            <a:r>
              <a:rPr lang="fa-IR" sz="3600" dirty="0" smtClean="0">
                <a:effectLst>
                  <a:glow rad="139700">
                    <a:schemeClr val="accent3">
                      <a:satMod val="175000"/>
                      <a:alpha val="40000"/>
                    </a:schemeClr>
                  </a:glow>
                </a:effectLst>
              </a:rPr>
              <a:t>ارتباط گیری </a:t>
            </a:r>
            <a:r>
              <a:rPr lang="fa-IR" sz="3600" dirty="0">
                <a:effectLst>
                  <a:glow rad="139700">
                    <a:schemeClr val="accent3">
                      <a:satMod val="175000"/>
                      <a:alpha val="40000"/>
                    </a:schemeClr>
                  </a:glow>
                </a:effectLst>
              </a:rPr>
              <a:t>با خبرنگاران و برنامه¬سازانی که از این شبکه جدا شده یا اخراج </a:t>
            </a:r>
            <a:r>
              <a:rPr lang="fa-IR" sz="3600" dirty="0" smtClean="0">
                <a:effectLst>
                  <a:glow rad="139700">
                    <a:schemeClr val="accent3">
                      <a:satMod val="175000"/>
                      <a:alpha val="40000"/>
                    </a:schemeClr>
                  </a:glow>
                </a:effectLst>
              </a:rPr>
              <a:t>شده اند </a:t>
            </a:r>
            <a:r>
              <a:rPr lang="fa-IR" sz="3600" dirty="0">
                <a:effectLst>
                  <a:glow rad="139700">
                    <a:schemeClr val="accent3">
                      <a:satMod val="175000"/>
                      <a:alpha val="40000"/>
                    </a:schemeClr>
                  </a:glow>
                </a:effectLst>
              </a:rPr>
              <a:t>و کسب اطلاعات مربوط به ساختار، مدیریت و پشتیبانی مالی شبکه از زبان آنها. </a:t>
            </a:r>
          </a:p>
          <a:p>
            <a:pPr algn="r" rtl="1"/>
            <a:r>
              <a:rPr lang="fa-IR" sz="3600" dirty="0">
                <a:effectLst>
                  <a:glow rad="139700">
                    <a:schemeClr val="accent3">
                      <a:satMod val="175000"/>
                      <a:alpha val="40000"/>
                    </a:schemeClr>
                  </a:glow>
                </a:effectLst>
              </a:rPr>
              <a:t>- ترغیب کارشناسان و تحلیلگران به تحریم ایران اینترنشنال برای حضور در </a:t>
            </a:r>
            <a:r>
              <a:rPr lang="fa-IR" sz="3600" dirty="0" smtClean="0">
                <a:effectLst>
                  <a:glow rad="139700">
                    <a:schemeClr val="accent3">
                      <a:satMod val="175000"/>
                      <a:alpha val="40000"/>
                    </a:schemeClr>
                  </a:glow>
                </a:effectLst>
              </a:rPr>
              <a:t>برنامه های </a:t>
            </a:r>
            <a:r>
              <a:rPr lang="fa-IR" sz="3600" dirty="0">
                <a:effectLst>
                  <a:glow rad="139700">
                    <a:schemeClr val="accent3">
                      <a:satMod val="175000"/>
                      <a:alpha val="40000"/>
                    </a:schemeClr>
                  </a:glow>
                </a:effectLst>
              </a:rPr>
              <a:t>این شبکه. (متاسفانه موج نقد این شبکه که در خلال حمایت از منافقین و دادن تریبون به </a:t>
            </a:r>
            <a:r>
              <a:rPr lang="fa-IR" sz="3600" dirty="0" smtClean="0">
                <a:effectLst>
                  <a:glow rad="139700">
                    <a:schemeClr val="accent3">
                      <a:satMod val="175000"/>
                      <a:alpha val="40000"/>
                    </a:schemeClr>
                  </a:glow>
                </a:effectLst>
              </a:rPr>
              <a:t>تروریست های </a:t>
            </a:r>
            <a:r>
              <a:rPr lang="fa-IR" sz="3600" dirty="0">
                <a:effectLst>
                  <a:glow rad="139700">
                    <a:schemeClr val="accent3">
                      <a:satMod val="175000"/>
                      <a:alpha val="40000"/>
                    </a:schemeClr>
                  </a:glow>
                </a:effectLst>
              </a:rPr>
              <a:t>الاحوازیه پیش آمد، به خوبی تقویت نشد و ادامه نیافت.) </a:t>
            </a:r>
          </a:p>
          <a:p>
            <a:pPr algn="r" rtl="1"/>
            <a:r>
              <a:rPr lang="fa-IR" sz="3600" dirty="0">
                <a:effectLst>
                  <a:glow rad="139700">
                    <a:schemeClr val="accent3">
                      <a:satMod val="175000"/>
                      <a:alpha val="40000"/>
                    </a:schemeClr>
                  </a:glow>
                </a:effectLst>
              </a:rPr>
              <a:t>- دعوت </a:t>
            </a:r>
            <a:r>
              <a:rPr lang="fa-IR" sz="3600" dirty="0" smtClean="0">
                <a:effectLst>
                  <a:glow rad="139700">
                    <a:schemeClr val="accent3">
                      <a:satMod val="175000"/>
                      <a:alpha val="40000"/>
                    </a:schemeClr>
                  </a:glow>
                </a:effectLst>
              </a:rPr>
              <a:t>برنامه سازان </a:t>
            </a:r>
            <a:r>
              <a:rPr lang="fa-IR" sz="3600" dirty="0">
                <a:effectLst>
                  <a:glow rad="139700">
                    <a:schemeClr val="accent3">
                      <a:satMod val="175000"/>
                      <a:alpha val="40000"/>
                    </a:schemeClr>
                  </a:glow>
                </a:effectLst>
              </a:rPr>
              <a:t>اینترنتی فعال در یوتیوب یا بسترهای دیگر برای ساخت مستندهای افشاگر، درباره پشت پرده ایران اینترنشنال. </a:t>
            </a:r>
          </a:p>
          <a:p>
            <a:pPr algn="r" rtl="1"/>
            <a:r>
              <a:rPr lang="fa-IR" sz="3600" dirty="0">
                <a:effectLst>
                  <a:glow rad="139700">
                    <a:schemeClr val="accent3">
                      <a:satMod val="175000"/>
                      <a:alpha val="40000"/>
                    </a:schemeClr>
                  </a:glow>
                </a:effectLst>
              </a:rPr>
              <a:t>- اقبال به </a:t>
            </a:r>
            <a:r>
              <a:rPr lang="fa-IR" sz="3600" dirty="0" smtClean="0">
                <a:effectLst>
                  <a:glow rad="139700">
                    <a:schemeClr val="accent3">
                      <a:satMod val="175000"/>
                      <a:alpha val="40000"/>
                    </a:schemeClr>
                  </a:glow>
                </a:effectLst>
              </a:rPr>
              <a:t>شبکه های </a:t>
            </a:r>
            <a:r>
              <a:rPr lang="fa-IR" sz="3600" dirty="0">
                <a:effectLst>
                  <a:glow rad="139700">
                    <a:schemeClr val="accent3">
                      <a:satMod val="175000"/>
                      <a:alpha val="40000"/>
                    </a:schemeClr>
                  </a:glow>
                </a:effectLst>
              </a:rPr>
              <a:t>خبری فارسی زبان خارج از کشور، ارتباط مستقیم با </a:t>
            </a:r>
            <a:r>
              <a:rPr lang="fa-IR" sz="3600" dirty="0" smtClean="0">
                <a:effectLst>
                  <a:glow rad="139700">
                    <a:schemeClr val="accent3">
                      <a:satMod val="175000"/>
                      <a:alpha val="40000"/>
                    </a:schemeClr>
                  </a:glow>
                </a:effectLst>
              </a:rPr>
              <a:t>بی اعتباری بخش های </a:t>
            </a:r>
            <a:r>
              <a:rPr lang="fa-IR" sz="3600" dirty="0">
                <a:effectLst>
                  <a:glow rad="139700">
                    <a:schemeClr val="accent3">
                      <a:satMod val="175000"/>
                      <a:alpha val="40000"/>
                    </a:schemeClr>
                  </a:glow>
                </a:effectLst>
              </a:rPr>
              <a:t>خبری صدا و سیمای جمهوری اسلامی دارد. از این رو </a:t>
            </a:r>
            <a:r>
              <a:rPr lang="fa-IR" sz="3600" dirty="0" smtClean="0">
                <a:effectLst>
                  <a:glow rad="139700">
                    <a:schemeClr val="accent3">
                      <a:satMod val="175000"/>
                      <a:alpha val="40000"/>
                    </a:schemeClr>
                  </a:glow>
                </a:effectLst>
              </a:rPr>
              <a:t>برنامه سازان </a:t>
            </a:r>
            <a:r>
              <a:rPr lang="fa-IR" sz="3600" dirty="0">
                <a:effectLst>
                  <a:glow rad="139700">
                    <a:schemeClr val="accent3">
                      <a:satMod val="175000"/>
                      <a:alpha val="40000"/>
                    </a:schemeClr>
                  </a:glow>
                </a:effectLst>
              </a:rPr>
              <a:t>صدا و سیما </a:t>
            </a:r>
            <a:r>
              <a:rPr lang="fa-IR" sz="3600" dirty="0" smtClean="0">
                <a:effectLst>
                  <a:glow rad="139700">
                    <a:schemeClr val="accent3">
                      <a:satMod val="175000"/>
                      <a:alpha val="40000"/>
                    </a:schemeClr>
                  </a:glow>
                </a:effectLst>
              </a:rPr>
              <a:t>می بایست </a:t>
            </a:r>
            <a:r>
              <a:rPr lang="fa-IR" sz="3600" dirty="0">
                <a:effectLst>
                  <a:glow rad="139700">
                    <a:schemeClr val="accent3">
                      <a:satMod val="175000"/>
                      <a:alpha val="40000"/>
                    </a:schemeClr>
                  </a:glow>
                </a:effectLst>
              </a:rPr>
              <a:t>سعی در پوشش کامل اخبار و </a:t>
            </a:r>
            <a:r>
              <a:rPr lang="fa-IR" sz="3600" dirty="0" smtClean="0">
                <a:effectLst>
                  <a:glow rad="139700">
                    <a:schemeClr val="accent3">
                      <a:satMod val="175000"/>
                      <a:alpha val="40000"/>
                    </a:schemeClr>
                  </a:glow>
                </a:effectLst>
              </a:rPr>
              <a:t>گرایش های </a:t>
            </a:r>
            <a:r>
              <a:rPr lang="fa-IR" sz="3600" dirty="0">
                <a:effectLst>
                  <a:glow rad="139700">
                    <a:schemeClr val="accent3">
                      <a:satMod val="175000"/>
                      <a:alpha val="40000"/>
                    </a:schemeClr>
                  </a:glow>
                </a:effectLst>
              </a:rPr>
              <a:t>مختلف فکری و جناحی در این حوزه داشته باشند. </a:t>
            </a:r>
          </a:p>
          <a:p>
            <a:pPr algn="r" rtl="1"/>
            <a:endParaRPr lang="en-US" sz="3600" dirty="0"/>
          </a:p>
        </p:txBody>
      </p:sp>
    </p:spTree>
    <p:extLst>
      <p:ext uri="{BB962C8B-B14F-4D97-AF65-F5344CB8AC3E}">
        <p14:creationId xmlns:p14="http://schemas.microsoft.com/office/powerpoint/2010/main" val="14331135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1794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585" y="571221"/>
            <a:ext cx="9905998" cy="1478570"/>
          </a:xfrm>
          <a:solidFill>
            <a:schemeClr val="accent2">
              <a:lumMod val="20000"/>
              <a:lumOff val="80000"/>
            </a:schemeClr>
          </a:solidFill>
          <a:ln>
            <a:solidFill>
              <a:schemeClr val="accent1"/>
            </a:solidFill>
          </a:ln>
          <a:effectLst>
            <a:glow rad="228600">
              <a:schemeClr val="accent1">
                <a:satMod val="175000"/>
                <a:alpha val="40000"/>
              </a:schemeClr>
            </a:glow>
            <a:softEdge rad="127000"/>
          </a:effectLst>
        </p:spPr>
        <p:txBody>
          <a:bodyPr>
            <a:prstTxWarp prst="textTriangle">
              <a:avLst/>
            </a:prstTxWarp>
          </a:bodyPr>
          <a:lstStyle/>
          <a:p>
            <a:pPr algn="ctr"/>
            <a:r>
              <a:rPr lang="fa-IR" dirty="0" smtClean="0">
                <a:solidFill>
                  <a:srgbClr val="FF0000"/>
                </a:solidFill>
                <a:effectLst>
                  <a:reflection blurRad="6350" stA="55000" endA="50" endPos="85000" dist="60007" dir="5400000" sy="-100000" algn="bl" rotWithShape="0"/>
                </a:effectLst>
                <a:cs typeface="B Titr" panose="00000700000000000000" pitchFamily="2" charset="-78"/>
              </a:rPr>
              <a:t>دورنمای کلی از شبکه ایران اینتر نشنال</a:t>
            </a:r>
            <a:endParaRPr lang="en-US" dirty="0">
              <a:solidFill>
                <a:srgbClr val="FF0000"/>
              </a:solidFill>
              <a:effectLst>
                <a:reflection blurRad="6350" stA="55000" endA="50" endPos="85000" dist="60007" dir="5400000" sy="-100000" algn="bl" rotWithShape="0"/>
              </a:effectLst>
              <a:cs typeface="B Titr" panose="00000700000000000000" pitchFamily="2" charset="-78"/>
            </a:endParaRPr>
          </a:p>
        </p:txBody>
      </p:sp>
      <p:sp>
        <p:nvSpPr>
          <p:cNvPr id="3" name="Content Placeholder 2"/>
          <p:cNvSpPr>
            <a:spLocks noGrp="1"/>
          </p:cNvSpPr>
          <p:nvPr>
            <p:ph idx="1"/>
          </p:nvPr>
        </p:nvSpPr>
        <p:spPr>
          <a:xfrm>
            <a:off x="685800" y="2758966"/>
            <a:ext cx="10396883" cy="3783724"/>
          </a:xfrm>
          <a:effectLst>
            <a:reflection blurRad="6350" stA="50000" endA="300" endPos="38500" dist="50800" dir="5400000" sy="-100000" algn="bl" rotWithShape="0"/>
          </a:effectLst>
        </p:spPr>
        <p:txBody>
          <a:bodyPr>
            <a:normAutofit fontScale="92500" lnSpcReduction="10000"/>
          </a:bodyPr>
          <a:lstStyle/>
          <a:p>
            <a:pPr algn="just" rtl="1"/>
            <a:endParaRPr lang="en-US" sz="2800" dirty="0" smtClean="0"/>
          </a:p>
          <a:p>
            <a:pPr algn="just" rtl="1"/>
            <a:r>
              <a:rPr lang="fa-IR" sz="2800" dirty="0" smtClean="0">
                <a:effectLst>
                  <a:glow rad="139700">
                    <a:schemeClr val="accent3">
                      <a:satMod val="175000"/>
                      <a:alpha val="40000"/>
                    </a:schemeClr>
                  </a:glow>
                </a:effectLst>
              </a:rPr>
              <a:t>اولین شبکه خبری 24 ساعته فارسی زبان خارج از کشور است. دفتر مرکزی ان در لندن قرار دارد.</a:t>
            </a:r>
          </a:p>
          <a:p>
            <a:pPr algn="just" rtl="1"/>
            <a:r>
              <a:rPr lang="fa-IR" sz="2800" dirty="0" smtClean="0">
                <a:effectLst>
                  <a:glow rad="139700">
                    <a:schemeClr val="accent3">
                      <a:satMod val="175000"/>
                      <a:alpha val="40000"/>
                    </a:schemeClr>
                  </a:glow>
                </a:effectLst>
              </a:rPr>
              <a:t>فعالیت خود را از تاریخ 25 اردیبهشت 1386 آغاز کرد.</a:t>
            </a:r>
          </a:p>
          <a:p>
            <a:pPr algn="just" rtl="1"/>
            <a:r>
              <a:rPr lang="fa-IR" sz="2800" dirty="0" smtClean="0">
                <a:effectLst>
                  <a:glow rad="139700">
                    <a:schemeClr val="accent3">
                      <a:satMod val="175000"/>
                      <a:alpha val="40000"/>
                    </a:schemeClr>
                  </a:glow>
                </a:effectLst>
              </a:rPr>
              <a:t>این شبکه در ماهواره های تبرد، یوتلست7 و هست اکسترا روی ایر رفت. « این حجم از ماهواره ها برای پخش ایران اینتر نشنال گویای سرمایه گذاری هنگفت برای جذب حداکثر مخاطبین فارسی زبان در سراسر جهان است.</a:t>
            </a:r>
          </a:p>
          <a:p>
            <a:pPr algn="just" rtl="1"/>
            <a:endParaRPr lang="fa-IR" dirty="0" smtClean="0"/>
          </a:p>
          <a:p>
            <a:pPr algn="just" rtl="1"/>
            <a:endParaRPr lang="fa-IR" dirty="0" smtClean="0"/>
          </a:p>
        </p:txBody>
      </p:sp>
    </p:spTree>
    <p:extLst>
      <p:ext uri="{BB962C8B-B14F-4D97-AF65-F5344CB8AC3E}">
        <p14:creationId xmlns:p14="http://schemas.microsoft.com/office/powerpoint/2010/main" val="27617692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36483"/>
            <a:ext cx="10515600" cy="3531475"/>
          </a:xfrm>
        </p:spPr>
        <p:txBody>
          <a:bodyPr>
            <a:prstTxWarp prst="textDeflateBottom">
              <a:avLst/>
            </a:prstTxWarp>
            <a:normAutofit/>
          </a:bodyPr>
          <a:lstStyle/>
          <a:p>
            <a:pPr algn="ctr" rtl="1"/>
            <a:r>
              <a:rPr lang="fa-IR" dirty="0" smtClean="0">
                <a:solidFill>
                  <a:srgbClr val="FF0000"/>
                </a:solidFill>
                <a:cs typeface="B Titr" panose="00000700000000000000" pitchFamily="2" charset="-78"/>
              </a:rPr>
              <a:t/>
            </a:r>
            <a:br>
              <a:rPr lang="fa-IR" dirty="0" smtClean="0">
                <a:solidFill>
                  <a:srgbClr val="FF0000"/>
                </a:solidFill>
                <a:cs typeface="B Titr" panose="00000700000000000000" pitchFamily="2" charset="-78"/>
              </a:rPr>
            </a:br>
            <a:r>
              <a:rPr lang="fa-IR" b="1" cap="none" dirty="0" smtClean="0">
                <a:ln w="19050">
                  <a:solidFill>
                    <a:schemeClr val="tx2">
                      <a:tint val="1000"/>
                    </a:schemeClr>
                  </a:solidFill>
                  <a:prstDash val="solid"/>
                </a:ln>
                <a:solidFill>
                  <a:schemeClr val="accent3"/>
                </a:solidFill>
                <a:effectLst>
                  <a:glow rad="139700">
                    <a:schemeClr val="accent3">
                      <a:satMod val="175000"/>
                      <a:alpha val="40000"/>
                    </a:schemeClr>
                  </a:glow>
                  <a:outerShdw blurRad="50000" dist="50800" dir="7500000" algn="tl">
                    <a:srgbClr val="000000">
                      <a:shade val="5000"/>
                      <a:alpha val="35000"/>
                    </a:srgbClr>
                  </a:outerShdw>
                </a:effectLst>
                <a:cs typeface="B Titr" panose="00000700000000000000" pitchFamily="2" charset="-78"/>
              </a:rPr>
              <a:t>مسئولین اصلی شبکه</a:t>
            </a:r>
            <a:r>
              <a:rPr lang="fa-IR" dirty="0" smtClean="0">
                <a:solidFill>
                  <a:srgbClr val="FF0000"/>
                </a:solidFill>
                <a:cs typeface="B Titr" panose="00000700000000000000" pitchFamily="2" charset="-78"/>
              </a:rPr>
              <a:t/>
            </a:r>
            <a:br>
              <a:rPr lang="fa-IR" dirty="0" smtClean="0">
                <a:solidFill>
                  <a:srgbClr val="FF0000"/>
                </a:solidFill>
                <a:cs typeface="B Titr" panose="00000700000000000000" pitchFamily="2" charset="-78"/>
              </a:rPr>
            </a:br>
            <a:endParaRPr lang="en-US" dirty="0">
              <a:solidFill>
                <a:srgbClr val="FF0000"/>
              </a:solidFill>
              <a:cs typeface="B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0663" y="3129756"/>
            <a:ext cx="6667500" cy="1781175"/>
          </a:xfrm>
        </p:spPr>
      </p:pic>
      <p:sp>
        <p:nvSpPr>
          <p:cNvPr id="5" name="TextBox 4"/>
          <p:cNvSpPr txBox="1"/>
          <p:nvPr/>
        </p:nvSpPr>
        <p:spPr>
          <a:xfrm>
            <a:off x="187853" y="1394722"/>
            <a:ext cx="11767664" cy="6124754"/>
          </a:xfrm>
          <a:prstGeom prst="rect">
            <a:avLst/>
          </a:prstGeom>
          <a:noFill/>
        </p:spPr>
        <p:txBody>
          <a:bodyPr wrap="square" rtlCol="0">
            <a:spAutoFit/>
          </a:bodyPr>
          <a:lstStyle/>
          <a:p>
            <a:pPr algn="r" rtl="1"/>
            <a:endParaRPr lang="fa-IR" sz="4400" dirty="0" smtClean="0">
              <a:cs typeface="B Zar" panose="00000400000000000000" pitchFamily="2" charset="-78"/>
            </a:endParaRPr>
          </a:p>
          <a:p>
            <a:pPr algn="r" rtl="1"/>
            <a:r>
              <a:rPr lang="fa-IR" sz="4400" dirty="0" smtClean="0">
                <a:cs typeface="B Zar" panose="00000400000000000000" pitchFamily="2" charset="-78"/>
              </a:rPr>
              <a:t>1</a:t>
            </a:r>
            <a:r>
              <a:rPr lang="fa-IR" sz="3600" dirty="0" smtClean="0">
                <a:cs typeface="B Zar" panose="00000400000000000000" pitchFamily="2" charset="-78"/>
              </a:rPr>
              <a:t>- ریاست تلویزیون ایران اینترنشنال در حال حاضر بر عهده « راب بینون» به همراه گروهی از همکاران موسسه دی ام ای میدیا می باشد.</a:t>
            </a:r>
          </a:p>
          <a:p>
            <a:pPr algn="r" rtl="1"/>
            <a:endParaRPr lang="fa-IR" sz="3600" dirty="0" smtClean="0">
              <a:cs typeface="B Zar" panose="00000400000000000000" pitchFamily="2" charset="-78"/>
            </a:endParaRPr>
          </a:p>
          <a:p>
            <a:pPr algn="r" rtl="1"/>
            <a:endParaRPr lang="fa-IR" sz="3600" dirty="0" smtClean="0">
              <a:cs typeface="B Zar" panose="00000400000000000000" pitchFamily="2" charset="-78"/>
            </a:endParaRPr>
          </a:p>
          <a:p>
            <a:pPr algn="r" rtl="1"/>
            <a:endParaRPr lang="fa-IR" sz="3600" dirty="0" smtClean="0">
              <a:cs typeface="B Zar" panose="00000400000000000000" pitchFamily="2" charset="-78"/>
            </a:endParaRPr>
          </a:p>
          <a:p>
            <a:pPr algn="r" rtl="1"/>
            <a:r>
              <a:rPr lang="fa-IR" sz="3600" dirty="0" smtClean="0">
                <a:cs typeface="B Zar" panose="00000400000000000000" pitchFamily="2" charset="-78"/>
              </a:rPr>
              <a:t>2- موسسه دی ام ای میدیا یکی از معتبرترین شرکت های جهان در زمینه راه اندازی نهاد های رسانه ای و تلویزیون است. </a:t>
            </a:r>
          </a:p>
          <a:p>
            <a:pPr algn="r" rtl="1"/>
            <a:endParaRPr lang="fa-IR" sz="4400" dirty="0">
              <a:cs typeface="B Zar" panose="00000400000000000000" pitchFamily="2" charset="-78"/>
            </a:endParaRPr>
          </a:p>
          <a:p>
            <a:pPr algn="r" rtl="1"/>
            <a:endParaRPr lang="en-US" sz="4400" dirty="0">
              <a:cs typeface="B Zar" panose="00000400000000000000" pitchFamily="2" charset="-78"/>
            </a:endParaRPr>
          </a:p>
        </p:txBody>
      </p:sp>
    </p:spTree>
    <p:extLst>
      <p:ext uri="{BB962C8B-B14F-4D97-AF65-F5344CB8AC3E}">
        <p14:creationId xmlns:p14="http://schemas.microsoft.com/office/powerpoint/2010/main" val="25218821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956" y="368490"/>
            <a:ext cx="2643502" cy="2889356"/>
          </a:xfrm>
          <a:prstGeom prst="rect">
            <a:avLst/>
          </a:prstGeom>
          <a:effectLst>
            <a:glow rad="228600">
              <a:schemeClr val="accent5">
                <a:satMod val="175000"/>
                <a:alpha val="40000"/>
              </a:schemeClr>
            </a:glow>
          </a:effectLst>
          <a:scene3d>
            <a:camera prst="isometricOffAxis2Left"/>
            <a:lightRig rig="threePt" dir="t"/>
          </a:scene3d>
        </p:spPr>
      </p:pic>
      <p:pic>
        <p:nvPicPr>
          <p:cNvPr id="5" name="Picture 4"/>
          <p:cNvPicPr>
            <a:picLocks noChangeAspect="1"/>
          </p:cNvPicPr>
          <p:nvPr/>
        </p:nvPicPr>
        <p:blipFill>
          <a:blip r:embed="rId3"/>
          <a:stretch>
            <a:fillRect/>
          </a:stretch>
        </p:blipFill>
        <p:spPr>
          <a:xfrm>
            <a:off x="880743" y="3528355"/>
            <a:ext cx="4107051" cy="2488555"/>
          </a:xfrm>
          <a:prstGeom prst="rect">
            <a:avLst/>
          </a:prstGeom>
          <a:effectLst>
            <a:glow rad="228600">
              <a:schemeClr val="accent3">
                <a:satMod val="175000"/>
                <a:alpha val="40000"/>
              </a:schemeClr>
            </a:glow>
          </a:effectLst>
          <a:scene3d>
            <a:camera prst="isometricOffAxis2Left"/>
            <a:lightRig rig="threePt" dir="t"/>
          </a:scene3d>
        </p:spPr>
      </p:pic>
      <p:pic>
        <p:nvPicPr>
          <p:cNvPr id="4" name="Picture 3"/>
          <p:cNvPicPr>
            <a:picLocks noChangeAspect="1"/>
          </p:cNvPicPr>
          <p:nvPr/>
        </p:nvPicPr>
        <p:blipFill>
          <a:blip r:embed="rId4"/>
          <a:stretch>
            <a:fillRect/>
          </a:stretch>
        </p:blipFill>
        <p:spPr>
          <a:xfrm>
            <a:off x="0" y="0"/>
            <a:ext cx="2934269" cy="2867186"/>
          </a:xfrm>
          <a:prstGeom prst="rect">
            <a:avLst/>
          </a:prstGeom>
          <a:effectLst>
            <a:glow rad="228600">
              <a:schemeClr val="accent4">
                <a:satMod val="175000"/>
                <a:alpha val="40000"/>
              </a:schemeClr>
            </a:glow>
          </a:effectLst>
          <a:scene3d>
            <a:camera prst="perspectiveContrastingRightFacing"/>
            <a:lightRig rig="threePt" dir="t"/>
          </a:scene3d>
        </p:spPr>
      </p:pic>
      <p:sp>
        <p:nvSpPr>
          <p:cNvPr id="2" name="Title 1"/>
          <p:cNvSpPr>
            <a:spLocks noGrp="1"/>
          </p:cNvSpPr>
          <p:nvPr>
            <p:ph type="title"/>
          </p:nvPr>
        </p:nvSpPr>
        <p:spPr>
          <a:xfrm>
            <a:off x="4776716" y="409433"/>
            <a:ext cx="7415284" cy="1923864"/>
          </a:xfrm>
          <a:scene3d>
            <a:camera prst="perspectiveContrastingLeftFacing"/>
            <a:lightRig rig="threePt" dir="t"/>
          </a:scene3d>
        </p:spPr>
        <p:txBody>
          <a:bodyPr/>
          <a:lstStyle/>
          <a:p>
            <a:pPr algn="ctr" rtl="1"/>
            <a:r>
              <a:rPr lang="fa-IR" sz="6000" dirty="0" smtClean="0">
                <a:solidFill>
                  <a:srgbClr val="FF0000"/>
                </a:solidFill>
                <a:cs typeface="B Titr" panose="00000700000000000000" pitchFamily="2" charset="-78"/>
              </a:rPr>
              <a:t>مسئولین اصلی شبکه </a:t>
            </a:r>
            <a:endParaRPr lang="en-US" sz="6000" dirty="0">
              <a:solidFill>
                <a:srgbClr val="FF0000"/>
              </a:solidFill>
              <a:cs typeface="B Titr" panose="00000700000000000000" pitchFamily="2" charset="-78"/>
            </a:endParaRPr>
          </a:p>
        </p:txBody>
      </p:sp>
      <p:sp>
        <p:nvSpPr>
          <p:cNvPr id="3" name="Content Placeholder 2"/>
          <p:cNvSpPr>
            <a:spLocks noGrp="1"/>
          </p:cNvSpPr>
          <p:nvPr>
            <p:ph idx="1"/>
          </p:nvPr>
        </p:nvSpPr>
        <p:spPr>
          <a:xfrm>
            <a:off x="5234153" y="1813168"/>
            <a:ext cx="6461978" cy="4855646"/>
          </a:xfrm>
        </p:spPr>
        <p:txBody>
          <a:bodyPr>
            <a:normAutofit fontScale="85000" lnSpcReduction="10000"/>
          </a:bodyPr>
          <a:lstStyle/>
          <a:p>
            <a:pPr algn="r" rtl="1"/>
            <a:endParaRPr lang="fa-IR" sz="3200" dirty="0" smtClean="0">
              <a:solidFill>
                <a:srgbClr val="FFFF00"/>
              </a:solidFill>
              <a:cs typeface="B Zar" panose="00000400000000000000" pitchFamily="2" charset="-78"/>
            </a:endParaRPr>
          </a:p>
          <a:p>
            <a:pPr algn="r" rtl="1"/>
            <a:r>
              <a:rPr lang="fa-IR" sz="3200" b="1" dirty="0" smtClean="0">
                <a:solidFill>
                  <a:srgbClr val="FFFF00"/>
                </a:solidFill>
                <a:cs typeface="B Zar" panose="00000400000000000000" pitchFamily="2" charset="-78"/>
              </a:rPr>
              <a:t>مسئولیت نظارت بر پروژه راه اندازی تلویزیون بر عهده « نبیل خطیب» است که از </a:t>
            </a:r>
            <a:r>
              <a:rPr lang="fa-IR" sz="3200" b="1" dirty="0">
                <a:solidFill>
                  <a:srgbClr val="FFFF00"/>
                </a:solidFill>
                <a:cs typeface="B Zar" panose="00000400000000000000" pitchFamily="2" charset="-78"/>
              </a:rPr>
              <a:t>روزنامه نگاران برجسته جهان عرب است و زمانی مسئولیت سردبیری شبکه العربی را بر عهده داشته است. </a:t>
            </a:r>
            <a:endParaRPr lang="fa-IR" sz="3200" b="1" dirty="0" smtClean="0">
              <a:solidFill>
                <a:srgbClr val="FFFF00"/>
              </a:solidFill>
              <a:cs typeface="B Zar" panose="00000400000000000000" pitchFamily="2" charset="-78"/>
            </a:endParaRPr>
          </a:p>
          <a:p>
            <a:pPr algn="r" rtl="1"/>
            <a:r>
              <a:rPr lang="fa-IR" sz="3200" b="1" dirty="0" smtClean="0">
                <a:solidFill>
                  <a:srgbClr val="FFFF00"/>
                </a:solidFill>
                <a:cs typeface="B Zar" panose="00000400000000000000" pitchFamily="2" charset="-78"/>
              </a:rPr>
              <a:t>علی اصغر رمضان پور سردبیر و مدیر اجرائی خبر و امور ایران شبکه می باشد.</a:t>
            </a:r>
          </a:p>
          <a:p>
            <a:pPr algn="r" rtl="1"/>
            <a:r>
              <a:rPr lang="fa-IR" sz="3200" b="1" dirty="0" smtClean="0">
                <a:solidFill>
                  <a:srgbClr val="FFFF00"/>
                </a:solidFill>
                <a:cs typeface="B Zar" panose="00000400000000000000" pitchFamily="2" charset="-78"/>
              </a:rPr>
              <a:t>حسین رسام سردبیر و مدیر اجرائی برنامه های غیر خبری ایران اینتر نشنال است.</a:t>
            </a:r>
          </a:p>
        </p:txBody>
      </p:sp>
    </p:spTree>
    <p:extLst>
      <p:ext uri="{BB962C8B-B14F-4D97-AF65-F5344CB8AC3E}">
        <p14:creationId xmlns:p14="http://schemas.microsoft.com/office/powerpoint/2010/main" val="23435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p:cTn id="6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63" dur="500"/>
                                        <p:tgtEl>
                                          <p:spTgt spid="3">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
                                            <p:txEl>
                                              <p:pRg st="2" end="2"/>
                                            </p:txEl>
                                          </p:spTgt>
                                        </p:tgtEl>
                                        <p:attrNameLst>
                                          <p:attrName>style.visibility</p:attrName>
                                        </p:attrNameLst>
                                      </p:cBhvr>
                                      <p:to>
                                        <p:strVal val="visible"/>
                                      </p:to>
                                    </p:set>
                                    <p:anim calcmode="lin" valueType="num">
                                      <p:cBhvr>
                                        <p:cTn id="6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70" dur="500"/>
                                        <p:tgtEl>
                                          <p:spTgt spid="3">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anim calcmode="lin" valueType="num">
                                      <p:cBhvr>
                                        <p:cTn id="7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77" dur="500"/>
                                        <p:tgtEl>
                                          <p:spTgt spid="3">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additive="base">
                                        <p:cTn id="82" dur="500" fill="hold"/>
                                        <p:tgtEl>
                                          <p:spTgt spid="2"/>
                                        </p:tgtEl>
                                        <p:attrNameLst>
                                          <p:attrName>ppt_x</p:attrName>
                                        </p:attrNameLst>
                                      </p:cBhvr>
                                      <p:tavLst>
                                        <p:tav tm="0">
                                          <p:val>
                                            <p:strVal val="#ppt_x"/>
                                          </p:val>
                                        </p:tav>
                                        <p:tav tm="100000">
                                          <p:val>
                                            <p:strVal val="#ppt_x"/>
                                          </p:val>
                                        </p:tav>
                                      </p:tavLst>
                                    </p:anim>
                                    <p:anim calcmode="lin" valueType="num">
                                      <p:cBhvr additive="base">
                                        <p:cTn id="8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4688114" y="2407031"/>
            <a:ext cx="6640610" cy="3170099"/>
          </a:xfrm>
          <a:prstGeom prst="rect">
            <a:avLst/>
          </a:prstGeom>
          <a:noFill/>
          <a:scene3d>
            <a:camera prst="perspectiveHeroicExtremeLeftFacing"/>
            <a:lightRig rig="threePt" dir="t"/>
          </a:scene3d>
        </p:spPr>
        <p:txBody>
          <a:bodyPr wrap="square" rtlCol="0">
            <a:spAutoFit/>
          </a:bodyPr>
          <a:lstStyle/>
          <a:p>
            <a:pPr algn="just" rtl="1"/>
            <a:r>
              <a:rPr lang="fa-IR" sz="4000" dirty="0" smtClean="0">
                <a:cs typeface="B Zar" panose="00000400000000000000" pitchFamily="2" charset="-78"/>
              </a:rPr>
              <a:t>در 31 اکتبر 2018، گاردین در گزارشی با عنوان نگرانی پیرامون ارتباط تلویزیونی مستقر در انگلیس با عربستان سعودی، به تامین مالی ایران اینترنشنال از سوی شرکت مرتبط با محمد بن سلمان اشاره کرد</a:t>
            </a:r>
            <a:endParaRPr lang="en-US" sz="4000" dirty="0">
              <a:cs typeface="B Zar" panose="00000400000000000000" pitchFamily="2" charset="-78"/>
            </a:endParaRPr>
          </a:p>
        </p:txBody>
      </p:sp>
      <p:sp>
        <p:nvSpPr>
          <p:cNvPr id="6" name="TextBox 5"/>
          <p:cNvSpPr txBox="1"/>
          <p:nvPr/>
        </p:nvSpPr>
        <p:spPr>
          <a:xfrm>
            <a:off x="5558971" y="609600"/>
            <a:ext cx="6437409" cy="923330"/>
          </a:xfrm>
          <a:prstGeom prst="rect">
            <a:avLst/>
          </a:prstGeom>
          <a:noFill/>
          <a:scene3d>
            <a:camera prst="isometricOffAxis2Left"/>
            <a:lightRig rig="threePt" dir="t"/>
          </a:scene3d>
        </p:spPr>
        <p:txBody>
          <a:bodyPr wrap="square" rtlCol="0">
            <a:spAutoFit/>
          </a:bodyPr>
          <a:lstStyle/>
          <a:p>
            <a:r>
              <a:rPr lang="fa-IR" sz="5400" dirty="0" smtClean="0">
                <a:solidFill>
                  <a:srgbClr val="FF0000"/>
                </a:solidFill>
                <a:cs typeface="B Titr" panose="00000700000000000000" pitchFamily="2" charset="-78"/>
              </a:rPr>
              <a:t>وابستگی به عربستان</a:t>
            </a:r>
            <a:endParaRPr lang="en-US" sz="5400" dirty="0">
              <a:solidFill>
                <a:srgbClr val="FF0000"/>
              </a:solidFill>
              <a:cs typeface="B Titr" panose="00000700000000000000" pitchFamily="2" charset="-78"/>
            </a:endParaRPr>
          </a:p>
        </p:txBody>
      </p:sp>
      <p:pic>
        <p:nvPicPr>
          <p:cNvPr id="7"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267" t="1356" b="-1356"/>
          <a:stretch/>
        </p:blipFill>
        <p:spPr>
          <a:xfrm>
            <a:off x="-377371" y="1335314"/>
            <a:ext cx="7416800" cy="5094515"/>
          </a:xfrm>
          <a:scene3d>
            <a:camera prst="perspectiveContrastingRightFacing"/>
            <a:lightRig rig="threePt" dir="t"/>
          </a:scene3d>
        </p:spPr>
      </p:pic>
    </p:spTree>
    <p:extLst>
      <p:ext uri="{BB962C8B-B14F-4D97-AF65-F5344CB8AC3E}">
        <p14:creationId xmlns:p14="http://schemas.microsoft.com/office/powerpoint/2010/main" val="6592406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0" y="170482"/>
            <a:ext cx="7504279" cy="1301858"/>
          </a:xfrm>
        </p:spPr>
        <p:txBody>
          <a:bodyPr/>
          <a:lstStyle/>
          <a:p>
            <a:pPr algn="r" rtl="1"/>
            <a:r>
              <a:rPr lang="fa-IR" sz="4000" b="1" dirty="0" smtClean="0">
                <a:solidFill>
                  <a:srgbClr val="FF0000"/>
                </a:solidFill>
                <a:cs typeface="B Titr" panose="00000700000000000000" pitchFamily="2" charset="-78"/>
              </a:rPr>
              <a:t>در بخشی از گزارش گاردین آمده است:</a:t>
            </a:r>
            <a:r>
              <a:rPr lang="fa-IR" dirty="0" smtClean="0">
                <a:cs typeface="B Titr" panose="00000700000000000000" pitchFamily="2" charset="-78"/>
              </a:rPr>
              <a:t>  </a:t>
            </a:r>
            <a:endParaRPr lang="en-US" dirty="0">
              <a:cs typeface="B Titr" panose="00000700000000000000" pitchFamily="2" charset="-78"/>
            </a:endParaRPr>
          </a:p>
        </p:txBody>
      </p:sp>
      <p:pic>
        <p:nvPicPr>
          <p:cNvPr id="4" name="Picture 3"/>
          <p:cNvPicPr>
            <a:picLocks noChangeAspect="1"/>
          </p:cNvPicPr>
          <p:nvPr/>
        </p:nvPicPr>
        <p:blipFill rotWithShape="1">
          <a:blip r:embed="rId2"/>
          <a:srcRect l="18395" t="7786" r="31100" b="33951"/>
          <a:stretch/>
        </p:blipFill>
        <p:spPr>
          <a:xfrm>
            <a:off x="0" y="0"/>
            <a:ext cx="3840480" cy="4333433"/>
          </a:xfrm>
          <a:prstGeom prst="rect">
            <a:avLst/>
          </a:prstGeom>
        </p:spPr>
      </p:pic>
      <p:sp>
        <p:nvSpPr>
          <p:cNvPr id="6" name="Content Placeholder 5"/>
          <p:cNvSpPr>
            <a:spLocks noGrp="1"/>
          </p:cNvSpPr>
          <p:nvPr>
            <p:ph idx="1"/>
          </p:nvPr>
        </p:nvSpPr>
        <p:spPr>
          <a:xfrm>
            <a:off x="3984170" y="1472341"/>
            <a:ext cx="8017329" cy="1107574"/>
          </a:xfrm>
          <a:solidFill>
            <a:srgbClr val="7030A0"/>
          </a:solidFill>
          <a:effectLst>
            <a:outerShdw blurRad="76200" dir="13500000" sy="23000" kx="1200000" algn="br" rotWithShape="0">
              <a:prstClr val="black">
                <a:alpha val="20000"/>
              </a:prstClr>
            </a:outerShdw>
          </a:effectLst>
          <a:scene3d>
            <a:camera prst="isometricOffAxis1Right"/>
            <a:lightRig rig="threePt" dir="t"/>
          </a:scene3d>
        </p:spPr>
        <p:txBody>
          <a:bodyPr>
            <a:normAutofit/>
          </a:bodyPr>
          <a:lstStyle/>
          <a:p>
            <a:pPr algn="r" rtl="1">
              <a:buFont typeface="Wingdings" panose="05000000000000000000" pitchFamily="2" charset="2"/>
              <a:buChar char="ü"/>
            </a:pPr>
            <a:r>
              <a:rPr lang="fa-IR" b="1" dirty="0" smtClean="0">
                <a:ln w="0"/>
                <a:effectLst>
                  <a:outerShdw blurRad="38100" dist="19050" dir="2700000" algn="tl" rotWithShape="0">
                    <a:schemeClr val="dk1">
                      <a:alpha val="40000"/>
                    </a:schemeClr>
                  </a:outerShdw>
                </a:effectLst>
                <a:cs typeface="B Zar" panose="00000400000000000000" pitchFamily="2" charset="-78"/>
              </a:rPr>
              <a:t>وولانت میدیا </a:t>
            </a:r>
            <a:r>
              <a:rPr lang="fa-IR" b="1" dirty="0">
                <a:ln w="0"/>
                <a:effectLst>
                  <a:outerShdw blurRad="38100" dist="19050" dir="2700000" algn="tl" rotWithShape="0">
                    <a:schemeClr val="dk1">
                      <a:alpha val="40000"/>
                    </a:schemeClr>
                  </a:outerShdw>
                </a:effectLst>
                <a:cs typeface="B Zar" panose="00000400000000000000" pitchFamily="2" charset="-78"/>
              </a:rPr>
              <a:t>شرکتی که مدیریت بر ایران اینترنشنال را بر عهده دارد مدیرعاملی بانام </a:t>
            </a:r>
            <a:r>
              <a:rPr lang="fa-IR" b="1" dirty="0" smtClean="0">
                <a:ln w="0"/>
                <a:effectLst>
                  <a:outerShdw blurRad="38100" dist="19050" dir="2700000" algn="tl" rotWithShape="0">
                    <a:schemeClr val="dk1">
                      <a:alpha val="40000"/>
                    </a:schemeClr>
                  </a:outerShdw>
                </a:effectLst>
                <a:cs typeface="B Zar" panose="00000400000000000000" pitchFamily="2" charset="-78"/>
              </a:rPr>
              <a:t>عادل عبدالکریم دارد</a:t>
            </a:r>
          </a:p>
        </p:txBody>
      </p:sp>
      <p:sp>
        <p:nvSpPr>
          <p:cNvPr id="7" name="TextBox 6"/>
          <p:cNvSpPr txBox="1"/>
          <p:nvPr/>
        </p:nvSpPr>
        <p:spPr>
          <a:xfrm>
            <a:off x="3984171" y="2796366"/>
            <a:ext cx="8017328" cy="978729"/>
          </a:xfrm>
          <a:prstGeom prst="rect">
            <a:avLst/>
          </a:prstGeom>
          <a:solidFill>
            <a:schemeClr val="accent4">
              <a:lumMod val="75000"/>
            </a:schemeClr>
          </a:solidFill>
          <a:scene3d>
            <a:camera prst="isometricOffAxis1Right"/>
            <a:lightRig rig="threePt" dir="t"/>
          </a:scene3d>
        </p:spPr>
        <p:txBody>
          <a:bodyPr wrap="square" rtlCol="0">
            <a:spAutoFit/>
          </a:bodyPr>
          <a:lstStyle/>
          <a:p>
            <a:pPr marL="228600" lvl="0" indent="-228600" algn="r" defTabSz="914400" rtl="1">
              <a:lnSpc>
                <a:spcPct val="120000"/>
              </a:lnSpc>
              <a:spcBef>
                <a:spcPts val="1000"/>
              </a:spcBef>
              <a:buSzPct val="125000"/>
              <a:buFont typeface="Wingdings" panose="05000000000000000000" pitchFamily="2" charset="2"/>
              <a:buChar char="ü"/>
            </a:pPr>
            <a:r>
              <a:rPr lang="fa-IR" sz="2400" b="1" dirty="0">
                <a:solidFill>
                  <a:prstClr val="white"/>
                </a:solidFill>
                <a:cs typeface="B Zar" panose="00000400000000000000" pitchFamily="2" charset="-78"/>
              </a:rPr>
              <a:t>او سابقه‌ای طولانی در همکاری با مدیران ارشد سعودی دارد که برخی از آن‌ها پیوندهای نزدیکی با خانواده سلطنتی دارند.</a:t>
            </a:r>
          </a:p>
        </p:txBody>
      </p:sp>
      <p:pic>
        <p:nvPicPr>
          <p:cNvPr id="13" name="Picture 12" descr="ÙØªÛØ¬Ù ØªØµÙÛØ±Û Ø¨Ø±Ø§Û Ø¹Ø§Ø¯Ù Ø¹Ø¨Ø¯Ø§ÙÚ©Ø±ÛÙ"/>
          <p:cNvPicPr/>
          <p:nvPr/>
        </p:nvPicPr>
        <p:blipFill>
          <a:blip r:embed="rId3">
            <a:extLst>
              <a:ext uri="{28A0092B-C50C-407E-A947-70E740481C1C}">
                <a14:useLocalDpi xmlns:a14="http://schemas.microsoft.com/office/drawing/2010/main" val="0"/>
              </a:ext>
            </a:extLst>
          </a:blip>
          <a:srcRect/>
          <a:stretch>
            <a:fillRect/>
          </a:stretch>
        </p:blipFill>
        <p:spPr bwMode="auto">
          <a:xfrm>
            <a:off x="9265920" y="3991546"/>
            <a:ext cx="2926080" cy="2834640"/>
          </a:xfrm>
          <a:prstGeom prst="rect">
            <a:avLst/>
          </a:prstGeom>
          <a:noFill/>
          <a:ln>
            <a:noFill/>
          </a:ln>
          <a:scene3d>
            <a:camera prst="orthographicFront"/>
            <a:lightRig rig="threePt" dir="t"/>
          </a:scene3d>
          <a:sp3d>
            <a:bevelT prst="relaxedInset"/>
          </a:sp3d>
        </p:spPr>
      </p:pic>
      <p:sp>
        <p:nvSpPr>
          <p:cNvPr id="12" name="TextBox 11"/>
          <p:cNvSpPr txBox="1"/>
          <p:nvPr/>
        </p:nvSpPr>
        <p:spPr>
          <a:xfrm>
            <a:off x="0" y="4333433"/>
            <a:ext cx="12001499" cy="830997"/>
          </a:xfrm>
          <a:prstGeom prst="rect">
            <a:avLst/>
          </a:prstGeom>
          <a:solidFill>
            <a:schemeClr val="accent4">
              <a:lumMod val="60000"/>
              <a:lumOff val="40000"/>
            </a:schemeClr>
          </a:solidFill>
          <a:scene3d>
            <a:camera prst="isometricOffAxis1Right"/>
            <a:lightRig rig="threePt" dir="t"/>
          </a:scene3d>
        </p:spPr>
        <p:txBody>
          <a:bodyPr wrap="square" rtlCol="0">
            <a:spAutoFit/>
          </a:bodyPr>
          <a:lstStyle/>
          <a:p>
            <a:pPr algn="just" rtl="1"/>
            <a:r>
              <a:rPr lang="fa-IR" sz="2400" b="1" dirty="0" smtClean="0">
                <a:cs typeface="B Zar" panose="00000400000000000000" pitchFamily="2" charset="-78"/>
              </a:rPr>
              <a:t>عربستان </a:t>
            </a:r>
            <a:r>
              <a:rPr lang="fa-IR" sz="2400" b="1" dirty="0">
                <a:cs typeface="B Zar" panose="00000400000000000000" pitchFamily="2" charset="-78"/>
              </a:rPr>
              <a:t>سعودی برای کمک به راه‌اندازی ایران اینترنشنال که آگهی‌های بازرگانی پخش نمی‌کند، 250 میلیون دلار هزینه کرده است. این پول در یک بازه زمانی 5 ساله (سالانه 50 میلیون دلار) پرداخت می‌شود</a:t>
            </a:r>
            <a:r>
              <a:rPr lang="fa-IR" sz="2400" b="1" dirty="0" smtClean="0">
                <a:cs typeface="B Zar" panose="00000400000000000000" pitchFamily="2" charset="-78"/>
              </a:rPr>
              <a:t>.</a:t>
            </a:r>
            <a:endParaRPr lang="en-US" sz="2400" b="1" dirty="0">
              <a:cs typeface="B Zar" panose="00000400000000000000" pitchFamily="2" charset="-78"/>
            </a:endParaRPr>
          </a:p>
        </p:txBody>
      </p:sp>
    </p:spTree>
    <p:extLst>
      <p:ext uri="{BB962C8B-B14F-4D97-AF65-F5344CB8AC3E}">
        <p14:creationId xmlns:p14="http://schemas.microsoft.com/office/powerpoint/2010/main" val="31543501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p:cTn id="15" dur="1000" fill="hold"/>
                                        <p:tgtEl>
                                          <p:spTgt spid="6">
                                            <p:bg/>
                                          </p:spTgt>
                                        </p:tgtEl>
                                        <p:attrNameLst>
                                          <p:attrName>ppt_w</p:attrName>
                                        </p:attrNameLst>
                                      </p:cBhvr>
                                      <p:tavLst>
                                        <p:tav tm="0">
                                          <p:val>
                                            <p:fltVal val="0"/>
                                          </p:val>
                                        </p:tav>
                                        <p:tav tm="100000">
                                          <p:val>
                                            <p:strVal val="#ppt_w"/>
                                          </p:val>
                                        </p:tav>
                                      </p:tavLst>
                                    </p:anim>
                                    <p:anim calcmode="lin" valueType="num">
                                      <p:cBhvr>
                                        <p:cTn id="16" dur="1000" fill="hold"/>
                                        <p:tgtEl>
                                          <p:spTgt spid="6">
                                            <p:bg/>
                                          </p:spTgt>
                                        </p:tgtEl>
                                        <p:attrNameLst>
                                          <p:attrName>ppt_h</p:attrName>
                                        </p:attrNameLst>
                                      </p:cBhvr>
                                      <p:tavLst>
                                        <p:tav tm="0">
                                          <p:val>
                                            <p:fltVal val="0"/>
                                          </p:val>
                                        </p:tav>
                                        <p:tav tm="100000">
                                          <p:val>
                                            <p:strVal val="#ppt_h"/>
                                          </p:val>
                                        </p:tav>
                                      </p:tavLst>
                                    </p:anim>
                                    <p:anim calcmode="lin" valueType="num">
                                      <p:cBhvr>
                                        <p:cTn id="17" dur="1000" fill="hold"/>
                                        <p:tgtEl>
                                          <p:spTgt spid="6">
                                            <p:bg/>
                                          </p:spTgt>
                                        </p:tgtEl>
                                        <p:attrNameLst>
                                          <p:attrName>style.rotation</p:attrName>
                                        </p:attrNameLst>
                                      </p:cBhvr>
                                      <p:tavLst>
                                        <p:tav tm="0">
                                          <p:val>
                                            <p:fltVal val="90"/>
                                          </p:val>
                                        </p:tav>
                                        <p:tav tm="100000">
                                          <p:val>
                                            <p:fltVal val="0"/>
                                          </p:val>
                                        </p:tav>
                                      </p:tavLst>
                                    </p:anim>
                                    <p:animEffect transition="in" filter="fade">
                                      <p:cBhvr>
                                        <p:cTn id="18" dur="1000"/>
                                        <p:tgtEl>
                                          <p:spTgt spid="6">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5733193" cy="451883"/>
          </a:xfrm>
          <a:prstGeom prst="rect">
            <a:avLst/>
          </a:prstGeom>
        </p:spPr>
      </p:pic>
      <p:sp>
        <p:nvSpPr>
          <p:cNvPr id="2" name="Title 1"/>
          <p:cNvSpPr>
            <a:spLocks noGrp="1"/>
          </p:cNvSpPr>
          <p:nvPr>
            <p:ph type="title"/>
          </p:nvPr>
        </p:nvSpPr>
        <p:spPr>
          <a:xfrm>
            <a:off x="1141413" y="-145142"/>
            <a:ext cx="9905998" cy="1843314"/>
          </a:xfrm>
          <a:scene3d>
            <a:camera prst="perspectiveRelaxed"/>
            <a:lightRig rig="threePt" dir="t"/>
          </a:scene3d>
        </p:spPr>
        <p:txBody>
          <a:bodyPr>
            <a:noAutofit/>
          </a:bodyPr>
          <a:lstStyle/>
          <a:p>
            <a:pPr marL="342900" marR="0" lvl="0" indent="-342900" algn="ctr" rtl="1">
              <a:lnSpc>
                <a:spcPct val="115000"/>
              </a:lnSpc>
              <a:spcBef>
                <a:spcPts val="0"/>
              </a:spcBef>
              <a:spcAft>
                <a:spcPts val="1000"/>
              </a:spcAft>
            </a:pPr>
            <a:r>
              <a:rPr lang="fa-IR" sz="4000" cap="none"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B Nazanin" panose="00000400000000000000" pitchFamily="2" charset="-78"/>
              </a:rPr>
              <a:t>اهداف اعلامی ایران اینترنشنال</a:t>
            </a:r>
            <a:r>
              <a:rPr lang="en-US" sz="3200" cap="none"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Arial" panose="020B0604020202020204" pitchFamily="34" charset="0"/>
              </a:rPr>
              <a:t/>
            </a:r>
            <a:br>
              <a:rPr lang="en-US" sz="3200" cap="none"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Arial" panose="020B0604020202020204" pitchFamily="34" charset="0"/>
              </a:rPr>
            </a:br>
            <a:endParaRPr lang="en-US" sz="4000" cap="none"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1141412" y="225941"/>
            <a:ext cx="9905999" cy="6632059"/>
          </a:xfrm>
          <a:solidFill>
            <a:schemeClr val="accent5">
              <a:lumMod val="50000"/>
            </a:schemeClr>
          </a:solidFill>
          <a:scene3d>
            <a:camera prst="perspectiveRelaxedModerately"/>
            <a:lightRig rig="threePt" dir="t"/>
          </a:scene3d>
        </p:spPr>
        <p:txBody>
          <a:bodyPr>
            <a:normAutofit fontScale="92500"/>
          </a:bodyPr>
          <a:lstStyle/>
          <a:p>
            <a:pPr marL="0" marR="0" indent="0" algn="just" rtl="1">
              <a:lnSpc>
                <a:spcPct val="115000"/>
              </a:lnSpc>
              <a:spcBef>
                <a:spcPts val="0"/>
              </a:spcBef>
              <a:spcAft>
                <a:spcPts val="1000"/>
              </a:spcAft>
              <a:buNone/>
            </a:pP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در </a:t>
            </a:r>
            <a:r>
              <a:rPr lang="fa-IR" b="1" dirty="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بخش </a:t>
            </a: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راهنمای </a:t>
            </a:r>
            <a:r>
              <a:rPr lang="fa-IR" b="1" dirty="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معیار حرفه­ای ما" در سایت ایران اینترنشنال آمده است</a:t>
            </a: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a:t>
            </a:r>
          </a:p>
          <a:p>
            <a:pPr marR="0" algn="just" rtl="1">
              <a:lnSpc>
                <a:spcPct val="115000"/>
              </a:lnSpc>
              <a:spcBef>
                <a:spcPts val="0"/>
              </a:spcBef>
              <a:spcAft>
                <a:spcPts val="1000"/>
              </a:spcAft>
              <a:buFont typeface="Wingdings" panose="05000000000000000000" pitchFamily="2" charset="2"/>
              <a:buChar char="ü"/>
            </a:pP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ما </a:t>
            </a:r>
            <a:r>
              <a:rPr lang="fa-IR" b="1" dirty="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متعهدیم که در کارمان مستقل، بی‌طرف و صادق باشیم و با بالاترین معیارهای دقت و اعتماد کارکنیم</a:t>
            </a: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a:t>
            </a:r>
          </a:p>
          <a:p>
            <a:pPr marR="0" algn="just" rtl="1">
              <a:lnSpc>
                <a:spcPct val="115000"/>
              </a:lnSpc>
              <a:spcBef>
                <a:spcPts val="0"/>
              </a:spcBef>
              <a:spcAft>
                <a:spcPts val="1000"/>
              </a:spcAft>
              <a:buFont typeface="Wingdings" panose="05000000000000000000" pitchFamily="2" charset="2"/>
              <a:buChar char="ü"/>
            </a:pP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 </a:t>
            </a:r>
            <a:r>
              <a:rPr lang="fa-IR" b="1" dirty="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این ارزش‌ها جهانی است و همه رسانه‌های پیشرو به آن‌ها متعهدند و عمل می‌کنند. </a:t>
            </a: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شبکه </a:t>
            </a:r>
            <a:r>
              <a:rPr lang="fa-IR" b="1" dirty="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ایران اینترنشنال هم به این ارزش‌های جهانی تعهد کامل دارد. </a:t>
            </a:r>
            <a:endPar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endParaRPr>
          </a:p>
          <a:p>
            <a:pPr marR="0" algn="just" rtl="1">
              <a:lnSpc>
                <a:spcPct val="115000"/>
              </a:lnSpc>
              <a:spcBef>
                <a:spcPts val="0"/>
              </a:spcBef>
              <a:spcAft>
                <a:spcPts val="1000"/>
              </a:spcAft>
              <a:buFont typeface="Wingdings" panose="05000000000000000000" pitchFamily="2" charset="2"/>
              <a:buChar char="ü"/>
            </a:pP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همه </a:t>
            </a:r>
            <a:r>
              <a:rPr lang="fa-IR" b="1" dirty="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این اصول و معیارها به هم مرتبط‌اند و در همه برنامه‌ها و تولیدات شبکه برای ما ملاک کارند. </a:t>
            </a:r>
            <a:endPar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endParaRPr>
          </a:p>
          <a:p>
            <a:pPr marR="0" algn="just" rtl="1">
              <a:lnSpc>
                <a:spcPct val="115000"/>
              </a:lnSpc>
              <a:spcBef>
                <a:spcPts val="0"/>
              </a:spcBef>
              <a:spcAft>
                <a:spcPts val="1000"/>
              </a:spcAft>
              <a:buFont typeface="Wingdings" panose="05000000000000000000" pitchFamily="2" charset="2"/>
              <a:buChar char="ü"/>
            </a:pP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عمل </a:t>
            </a:r>
            <a:r>
              <a:rPr lang="fa-IR" b="1" dirty="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به این اصول برای انسجام حرفه‌ای و اخلاقی شبکه ایران اینترنشنال، و کسب اعتماد مخاطبان ما اهمیت حیاتی دارد</a:t>
            </a: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a:t>
            </a:r>
          </a:p>
          <a:p>
            <a:pPr marR="0" algn="just" rtl="1">
              <a:lnSpc>
                <a:spcPct val="115000"/>
              </a:lnSpc>
              <a:spcBef>
                <a:spcPts val="0"/>
              </a:spcBef>
              <a:spcAft>
                <a:spcPts val="1000"/>
              </a:spcAft>
              <a:buFont typeface="Wingdings" panose="05000000000000000000" pitchFamily="2" charset="2"/>
              <a:buChar char="ü"/>
            </a:pP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  </a:t>
            </a:r>
            <a:r>
              <a:rPr lang="fa-IR" b="1" dirty="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ایران اینترنشنال شبکه‌ای چندرسانه‌ای است که اخبار و نظرات مهم برای فارسی‌زبانان در ایران و سراسر جهان را پوشش می‌دهد، و وسیع‌ترین طیف ممکن از دیدگاه‌های سیاسی و اجتماعی را، بدون انحصار و استثنا منعکس می‌کند</a:t>
            </a: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a:t>
            </a:r>
          </a:p>
          <a:p>
            <a:pPr marR="0" algn="just" rtl="1">
              <a:lnSpc>
                <a:spcPct val="115000"/>
              </a:lnSpc>
              <a:spcBef>
                <a:spcPts val="0"/>
              </a:spcBef>
              <a:spcAft>
                <a:spcPts val="1000"/>
              </a:spcAft>
              <a:buFont typeface="Wingdings" panose="05000000000000000000" pitchFamily="2" charset="2"/>
              <a:buChar char="ü"/>
            </a:pPr>
            <a:r>
              <a:rPr lang="fa-IR" b="1" dirty="0" smtClean="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 </a:t>
            </a:r>
            <a:r>
              <a:rPr lang="fa-IR" b="1" dirty="0">
                <a:effectLst>
                  <a:glow rad="139700">
                    <a:schemeClr val="accent3">
                      <a:satMod val="175000"/>
                      <a:alpha val="40000"/>
                    </a:schemeClr>
                  </a:glow>
                </a:effectLst>
                <a:latin typeface="Calibri" panose="020F0502020204030204" pitchFamily="34" charset="0"/>
                <a:ea typeface="Calibri" panose="020F0502020204030204" pitchFamily="34" charset="0"/>
                <a:cs typeface="B Nazanin" panose="00000400000000000000" pitchFamily="2" charset="-78"/>
              </a:rPr>
              <a:t>ایران اینترنشنال با سرمایه بخش خصوصی تأمین می‌شود و متعهد به کار بی‌طرفانه، عینی و متوازن است.»</a:t>
            </a:r>
            <a:endParaRPr lang="en-US" sz="1800" b="1" dirty="0">
              <a:effectLst>
                <a:glow rad="1397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a:p>
            <a:pPr marL="0" rtl="1">
              <a:spcBef>
                <a:spcPts val="0"/>
              </a:spcBef>
            </a:pPr>
            <a:r>
              <a:rPr lang="en-US" sz="1400" b="1" dirty="0">
                <a:effectLst>
                  <a:glow rad="1397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rPr>
              <a:t>. </a:t>
            </a:r>
            <a:r>
              <a:rPr lang="en-US" sz="1400" b="1" u="sng" dirty="0">
                <a:solidFill>
                  <a:srgbClr val="0000FF"/>
                </a:solidFill>
                <a:effectLst>
                  <a:glow rad="1397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hlinkClick r:id="rId4"/>
              </a:rPr>
              <a:t>https://iranintl.com/Guidelines</a:t>
            </a:r>
            <a:endParaRPr lang="en-US" sz="1400" b="1" dirty="0">
              <a:effectLst>
                <a:glow rad="139700">
                  <a:schemeClr val="accent3">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a:p>
            <a:pPr marL="0" rtl="1">
              <a:spcBef>
                <a:spcPts val="0"/>
              </a:spcBef>
            </a:pPr>
            <a:r>
              <a:rPr lang="fa-IR" sz="1400" b="1" dirty="0">
                <a:latin typeface="Calibri" panose="020F0502020204030204" pitchFamily="34" charset="0"/>
                <a:ea typeface="Calibri" panose="020F0502020204030204" pitchFamily="34" charset="0"/>
              </a:rPr>
              <a:t> </a:t>
            </a:r>
            <a:endParaRPr lang="en-US" sz="1400" b="1" dirty="0">
              <a:latin typeface="Calibri" panose="020F0502020204030204" pitchFamily="34" charset="0"/>
              <a:ea typeface="Calibri" panose="020F050202020403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27201929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80">
                                          <p:stCondLst>
                                            <p:cond delay="0"/>
                                          </p:stCondLst>
                                        </p:cTn>
                                        <p:tgtEl>
                                          <p:spTgt spid="3">
                                            <p:bg/>
                                          </p:spTgt>
                                        </p:tgtEl>
                                      </p:cBhvr>
                                    </p:animEffect>
                                    <p:anim calcmode="lin" valueType="num">
                                      <p:cBhvr>
                                        <p:cTn id="14"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bg/>
                                          </p:spTgt>
                                        </p:tgtEl>
                                      </p:cBhvr>
                                      <p:to x="100000" y="60000"/>
                                    </p:animScale>
                                    <p:animScale>
                                      <p:cBhvr>
                                        <p:cTn id="20" dur="166" decel="50000">
                                          <p:stCondLst>
                                            <p:cond delay="676"/>
                                          </p:stCondLst>
                                        </p:cTn>
                                        <p:tgtEl>
                                          <p:spTgt spid="3">
                                            <p:bg/>
                                          </p:spTgt>
                                        </p:tgtEl>
                                      </p:cBhvr>
                                      <p:to x="100000" y="100000"/>
                                    </p:animScale>
                                    <p:animScale>
                                      <p:cBhvr>
                                        <p:cTn id="21" dur="26">
                                          <p:stCondLst>
                                            <p:cond delay="1312"/>
                                          </p:stCondLst>
                                        </p:cTn>
                                        <p:tgtEl>
                                          <p:spTgt spid="3">
                                            <p:bg/>
                                          </p:spTgt>
                                        </p:tgtEl>
                                      </p:cBhvr>
                                      <p:to x="100000" y="80000"/>
                                    </p:animScale>
                                    <p:animScale>
                                      <p:cBhvr>
                                        <p:cTn id="22" dur="166" decel="50000">
                                          <p:stCondLst>
                                            <p:cond delay="1338"/>
                                          </p:stCondLst>
                                        </p:cTn>
                                        <p:tgtEl>
                                          <p:spTgt spid="3">
                                            <p:bg/>
                                          </p:spTgt>
                                        </p:tgtEl>
                                      </p:cBhvr>
                                      <p:to x="100000" y="100000"/>
                                    </p:animScale>
                                    <p:animScale>
                                      <p:cBhvr>
                                        <p:cTn id="23" dur="26">
                                          <p:stCondLst>
                                            <p:cond delay="1642"/>
                                          </p:stCondLst>
                                        </p:cTn>
                                        <p:tgtEl>
                                          <p:spTgt spid="3">
                                            <p:bg/>
                                          </p:spTgt>
                                        </p:tgtEl>
                                      </p:cBhvr>
                                      <p:to x="100000" y="90000"/>
                                    </p:animScale>
                                    <p:animScale>
                                      <p:cBhvr>
                                        <p:cTn id="24" dur="166" decel="50000">
                                          <p:stCondLst>
                                            <p:cond delay="1668"/>
                                          </p:stCondLst>
                                        </p:cTn>
                                        <p:tgtEl>
                                          <p:spTgt spid="3">
                                            <p:bg/>
                                          </p:spTgt>
                                        </p:tgtEl>
                                      </p:cBhvr>
                                      <p:to x="100000" y="100000"/>
                                    </p:animScale>
                                    <p:animScale>
                                      <p:cBhvr>
                                        <p:cTn id="25" dur="26">
                                          <p:stCondLst>
                                            <p:cond delay="1808"/>
                                          </p:stCondLst>
                                        </p:cTn>
                                        <p:tgtEl>
                                          <p:spTgt spid="3">
                                            <p:bg/>
                                          </p:spTgt>
                                        </p:tgtEl>
                                      </p:cBhvr>
                                      <p:to x="100000" y="95000"/>
                                    </p:animScale>
                                    <p:animScale>
                                      <p:cBhvr>
                                        <p:cTn id="26" dur="166" decel="50000">
                                          <p:stCondLst>
                                            <p:cond delay="1834"/>
                                          </p:stCondLst>
                                        </p:cTn>
                                        <p:tgtEl>
                                          <p:spTgt spid="3">
                                            <p:bg/>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down)">
                                      <p:cBhvr>
                                        <p:cTn id="31" dur="580">
                                          <p:stCondLst>
                                            <p:cond delay="0"/>
                                          </p:stCondLst>
                                        </p:cTn>
                                        <p:tgtEl>
                                          <p:spTgt spid="3">
                                            <p:txEl>
                                              <p:pRg st="0" end="0"/>
                                            </p:txEl>
                                          </p:spTgt>
                                        </p:tgtEl>
                                      </p:cBhvr>
                                    </p:animEffect>
                                    <p:anim calcmode="lin" valueType="num">
                                      <p:cBhvr>
                                        <p:cTn id="3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0" end="0"/>
                                            </p:txEl>
                                          </p:spTgt>
                                        </p:tgtEl>
                                      </p:cBhvr>
                                      <p:to x="100000" y="60000"/>
                                    </p:animScale>
                                    <p:animScale>
                                      <p:cBhvr>
                                        <p:cTn id="38" dur="166" decel="50000">
                                          <p:stCondLst>
                                            <p:cond delay="676"/>
                                          </p:stCondLst>
                                        </p:cTn>
                                        <p:tgtEl>
                                          <p:spTgt spid="3">
                                            <p:txEl>
                                              <p:pRg st="0" end="0"/>
                                            </p:txEl>
                                          </p:spTgt>
                                        </p:tgtEl>
                                      </p:cBhvr>
                                      <p:to x="100000" y="100000"/>
                                    </p:animScale>
                                    <p:animScale>
                                      <p:cBhvr>
                                        <p:cTn id="39" dur="26">
                                          <p:stCondLst>
                                            <p:cond delay="1312"/>
                                          </p:stCondLst>
                                        </p:cTn>
                                        <p:tgtEl>
                                          <p:spTgt spid="3">
                                            <p:txEl>
                                              <p:pRg st="0" end="0"/>
                                            </p:txEl>
                                          </p:spTgt>
                                        </p:tgtEl>
                                      </p:cBhvr>
                                      <p:to x="100000" y="80000"/>
                                    </p:animScale>
                                    <p:animScale>
                                      <p:cBhvr>
                                        <p:cTn id="40" dur="166" decel="50000">
                                          <p:stCondLst>
                                            <p:cond delay="1338"/>
                                          </p:stCondLst>
                                        </p:cTn>
                                        <p:tgtEl>
                                          <p:spTgt spid="3">
                                            <p:txEl>
                                              <p:pRg st="0" end="0"/>
                                            </p:txEl>
                                          </p:spTgt>
                                        </p:tgtEl>
                                      </p:cBhvr>
                                      <p:to x="100000" y="100000"/>
                                    </p:animScale>
                                    <p:animScale>
                                      <p:cBhvr>
                                        <p:cTn id="41" dur="26">
                                          <p:stCondLst>
                                            <p:cond delay="1642"/>
                                          </p:stCondLst>
                                        </p:cTn>
                                        <p:tgtEl>
                                          <p:spTgt spid="3">
                                            <p:txEl>
                                              <p:pRg st="0" end="0"/>
                                            </p:txEl>
                                          </p:spTgt>
                                        </p:tgtEl>
                                      </p:cBhvr>
                                      <p:to x="100000" y="90000"/>
                                    </p:animScale>
                                    <p:animScale>
                                      <p:cBhvr>
                                        <p:cTn id="42" dur="166" decel="50000">
                                          <p:stCondLst>
                                            <p:cond delay="1668"/>
                                          </p:stCondLst>
                                        </p:cTn>
                                        <p:tgtEl>
                                          <p:spTgt spid="3">
                                            <p:txEl>
                                              <p:pRg st="0" end="0"/>
                                            </p:txEl>
                                          </p:spTgt>
                                        </p:tgtEl>
                                      </p:cBhvr>
                                      <p:to x="100000" y="100000"/>
                                    </p:animScale>
                                    <p:animScale>
                                      <p:cBhvr>
                                        <p:cTn id="43" dur="26">
                                          <p:stCondLst>
                                            <p:cond delay="1808"/>
                                          </p:stCondLst>
                                        </p:cTn>
                                        <p:tgtEl>
                                          <p:spTgt spid="3">
                                            <p:txEl>
                                              <p:pRg st="0" end="0"/>
                                            </p:txEl>
                                          </p:spTgt>
                                        </p:tgtEl>
                                      </p:cBhvr>
                                      <p:to x="100000" y="95000"/>
                                    </p:animScale>
                                    <p:animScale>
                                      <p:cBhvr>
                                        <p:cTn id="44" dur="166" decel="50000">
                                          <p:stCondLst>
                                            <p:cond delay="1834"/>
                                          </p:stCondLst>
                                        </p:cTn>
                                        <p:tgtEl>
                                          <p:spTgt spid="3">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Effect transition="in" filter="wipe(down)">
                                      <p:cBhvr>
                                        <p:cTn id="49" dur="580">
                                          <p:stCondLst>
                                            <p:cond delay="0"/>
                                          </p:stCondLst>
                                        </p:cTn>
                                        <p:tgtEl>
                                          <p:spTgt spid="3">
                                            <p:txEl>
                                              <p:pRg st="1" end="1"/>
                                            </p:txEl>
                                          </p:spTgt>
                                        </p:tgtEl>
                                      </p:cBhvr>
                                    </p:animEffect>
                                    <p:anim calcmode="lin" valueType="num">
                                      <p:cBhvr>
                                        <p:cTn id="5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1" end="1"/>
                                            </p:txEl>
                                          </p:spTgt>
                                        </p:tgtEl>
                                      </p:cBhvr>
                                      <p:to x="100000" y="60000"/>
                                    </p:animScale>
                                    <p:animScale>
                                      <p:cBhvr>
                                        <p:cTn id="56" dur="166" decel="50000">
                                          <p:stCondLst>
                                            <p:cond delay="676"/>
                                          </p:stCondLst>
                                        </p:cTn>
                                        <p:tgtEl>
                                          <p:spTgt spid="3">
                                            <p:txEl>
                                              <p:pRg st="1" end="1"/>
                                            </p:txEl>
                                          </p:spTgt>
                                        </p:tgtEl>
                                      </p:cBhvr>
                                      <p:to x="100000" y="100000"/>
                                    </p:animScale>
                                    <p:animScale>
                                      <p:cBhvr>
                                        <p:cTn id="57" dur="26">
                                          <p:stCondLst>
                                            <p:cond delay="1312"/>
                                          </p:stCondLst>
                                        </p:cTn>
                                        <p:tgtEl>
                                          <p:spTgt spid="3">
                                            <p:txEl>
                                              <p:pRg st="1" end="1"/>
                                            </p:txEl>
                                          </p:spTgt>
                                        </p:tgtEl>
                                      </p:cBhvr>
                                      <p:to x="100000" y="80000"/>
                                    </p:animScale>
                                    <p:animScale>
                                      <p:cBhvr>
                                        <p:cTn id="58" dur="166" decel="50000">
                                          <p:stCondLst>
                                            <p:cond delay="1338"/>
                                          </p:stCondLst>
                                        </p:cTn>
                                        <p:tgtEl>
                                          <p:spTgt spid="3">
                                            <p:txEl>
                                              <p:pRg st="1" end="1"/>
                                            </p:txEl>
                                          </p:spTgt>
                                        </p:tgtEl>
                                      </p:cBhvr>
                                      <p:to x="100000" y="100000"/>
                                    </p:animScale>
                                    <p:animScale>
                                      <p:cBhvr>
                                        <p:cTn id="59" dur="26">
                                          <p:stCondLst>
                                            <p:cond delay="1642"/>
                                          </p:stCondLst>
                                        </p:cTn>
                                        <p:tgtEl>
                                          <p:spTgt spid="3">
                                            <p:txEl>
                                              <p:pRg st="1" end="1"/>
                                            </p:txEl>
                                          </p:spTgt>
                                        </p:tgtEl>
                                      </p:cBhvr>
                                      <p:to x="100000" y="90000"/>
                                    </p:animScale>
                                    <p:animScale>
                                      <p:cBhvr>
                                        <p:cTn id="60" dur="166" decel="50000">
                                          <p:stCondLst>
                                            <p:cond delay="1668"/>
                                          </p:stCondLst>
                                        </p:cTn>
                                        <p:tgtEl>
                                          <p:spTgt spid="3">
                                            <p:txEl>
                                              <p:pRg st="1" end="1"/>
                                            </p:txEl>
                                          </p:spTgt>
                                        </p:tgtEl>
                                      </p:cBhvr>
                                      <p:to x="100000" y="100000"/>
                                    </p:animScale>
                                    <p:animScale>
                                      <p:cBhvr>
                                        <p:cTn id="61" dur="26">
                                          <p:stCondLst>
                                            <p:cond delay="1808"/>
                                          </p:stCondLst>
                                        </p:cTn>
                                        <p:tgtEl>
                                          <p:spTgt spid="3">
                                            <p:txEl>
                                              <p:pRg st="1" end="1"/>
                                            </p:txEl>
                                          </p:spTgt>
                                        </p:tgtEl>
                                      </p:cBhvr>
                                      <p:to x="100000" y="95000"/>
                                    </p:animScale>
                                    <p:animScale>
                                      <p:cBhvr>
                                        <p:cTn id="62" dur="166" decel="50000">
                                          <p:stCondLst>
                                            <p:cond delay="1834"/>
                                          </p:stCondLst>
                                        </p:cTn>
                                        <p:tgtEl>
                                          <p:spTgt spid="3">
                                            <p:txEl>
                                              <p:pRg st="1" end="1"/>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Effect transition="in" filter="wipe(down)">
                                      <p:cBhvr>
                                        <p:cTn id="67" dur="580">
                                          <p:stCondLst>
                                            <p:cond delay="0"/>
                                          </p:stCondLst>
                                        </p:cTn>
                                        <p:tgtEl>
                                          <p:spTgt spid="3">
                                            <p:txEl>
                                              <p:pRg st="2" end="2"/>
                                            </p:txEl>
                                          </p:spTgt>
                                        </p:tgtEl>
                                      </p:cBhvr>
                                    </p:animEffect>
                                    <p:anim calcmode="lin" valueType="num">
                                      <p:cBhvr>
                                        <p:cTn id="6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2" end="2"/>
                                            </p:txEl>
                                          </p:spTgt>
                                        </p:tgtEl>
                                      </p:cBhvr>
                                      <p:to x="100000" y="60000"/>
                                    </p:animScale>
                                    <p:animScale>
                                      <p:cBhvr>
                                        <p:cTn id="74" dur="166" decel="50000">
                                          <p:stCondLst>
                                            <p:cond delay="676"/>
                                          </p:stCondLst>
                                        </p:cTn>
                                        <p:tgtEl>
                                          <p:spTgt spid="3">
                                            <p:txEl>
                                              <p:pRg st="2" end="2"/>
                                            </p:txEl>
                                          </p:spTgt>
                                        </p:tgtEl>
                                      </p:cBhvr>
                                      <p:to x="100000" y="100000"/>
                                    </p:animScale>
                                    <p:animScale>
                                      <p:cBhvr>
                                        <p:cTn id="75" dur="26">
                                          <p:stCondLst>
                                            <p:cond delay="1312"/>
                                          </p:stCondLst>
                                        </p:cTn>
                                        <p:tgtEl>
                                          <p:spTgt spid="3">
                                            <p:txEl>
                                              <p:pRg st="2" end="2"/>
                                            </p:txEl>
                                          </p:spTgt>
                                        </p:tgtEl>
                                      </p:cBhvr>
                                      <p:to x="100000" y="80000"/>
                                    </p:animScale>
                                    <p:animScale>
                                      <p:cBhvr>
                                        <p:cTn id="76" dur="166" decel="50000">
                                          <p:stCondLst>
                                            <p:cond delay="1338"/>
                                          </p:stCondLst>
                                        </p:cTn>
                                        <p:tgtEl>
                                          <p:spTgt spid="3">
                                            <p:txEl>
                                              <p:pRg st="2" end="2"/>
                                            </p:txEl>
                                          </p:spTgt>
                                        </p:tgtEl>
                                      </p:cBhvr>
                                      <p:to x="100000" y="100000"/>
                                    </p:animScale>
                                    <p:animScale>
                                      <p:cBhvr>
                                        <p:cTn id="77" dur="26">
                                          <p:stCondLst>
                                            <p:cond delay="1642"/>
                                          </p:stCondLst>
                                        </p:cTn>
                                        <p:tgtEl>
                                          <p:spTgt spid="3">
                                            <p:txEl>
                                              <p:pRg st="2" end="2"/>
                                            </p:txEl>
                                          </p:spTgt>
                                        </p:tgtEl>
                                      </p:cBhvr>
                                      <p:to x="100000" y="90000"/>
                                    </p:animScale>
                                    <p:animScale>
                                      <p:cBhvr>
                                        <p:cTn id="78" dur="166" decel="50000">
                                          <p:stCondLst>
                                            <p:cond delay="1668"/>
                                          </p:stCondLst>
                                        </p:cTn>
                                        <p:tgtEl>
                                          <p:spTgt spid="3">
                                            <p:txEl>
                                              <p:pRg st="2" end="2"/>
                                            </p:txEl>
                                          </p:spTgt>
                                        </p:tgtEl>
                                      </p:cBhvr>
                                      <p:to x="100000" y="100000"/>
                                    </p:animScale>
                                    <p:animScale>
                                      <p:cBhvr>
                                        <p:cTn id="79" dur="26">
                                          <p:stCondLst>
                                            <p:cond delay="1808"/>
                                          </p:stCondLst>
                                        </p:cTn>
                                        <p:tgtEl>
                                          <p:spTgt spid="3">
                                            <p:txEl>
                                              <p:pRg st="2" end="2"/>
                                            </p:txEl>
                                          </p:spTgt>
                                        </p:tgtEl>
                                      </p:cBhvr>
                                      <p:to x="100000" y="95000"/>
                                    </p:animScale>
                                    <p:animScale>
                                      <p:cBhvr>
                                        <p:cTn id="80" dur="166" decel="50000">
                                          <p:stCondLst>
                                            <p:cond delay="1834"/>
                                          </p:stCondLst>
                                        </p:cTn>
                                        <p:tgtEl>
                                          <p:spTgt spid="3">
                                            <p:txEl>
                                              <p:pRg st="2" end="2"/>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Effect transition="in" filter="wipe(down)">
                                      <p:cBhvr>
                                        <p:cTn id="85" dur="580">
                                          <p:stCondLst>
                                            <p:cond delay="0"/>
                                          </p:stCondLst>
                                        </p:cTn>
                                        <p:tgtEl>
                                          <p:spTgt spid="3">
                                            <p:txEl>
                                              <p:pRg st="3" end="3"/>
                                            </p:txEl>
                                          </p:spTgt>
                                        </p:tgtEl>
                                      </p:cBhvr>
                                    </p:animEffect>
                                    <p:anim calcmode="lin" valueType="num">
                                      <p:cBhvr>
                                        <p:cTn id="8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3" end="3"/>
                                            </p:txEl>
                                          </p:spTgt>
                                        </p:tgtEl>
                                      </p:cBhvr>
                                      <p:to x="100000" y="60000"/>
                                    </p:animScale>
                                    <p:animScale>
                                      <p:cBhvr>
                                        <p:cTn id="92" dur="166" decel="50000">
                                          <p:stCondLst>
                                            <p:cond delay="676"/>
                                          </p:stCondLst>
                                        </p:cTn>
                                        <p:tgtEl>
                                          <p:spTgt spid="3">
                                            <p:txEl>
                                              <p:pRg st="3" end="3"/>
                                            </p:txEl>
                                          </p:spTgt>
                                        </p:tgtEl>
                                      </p:cBhvr>
                                      <p:to x="100000" y="100000"/>
                                    </p:animScale>
                                    <p:animScale>
                                      <p:cBhvr>
                                        <p:cTn id="93" dur="26">
                                          <p:stCondLst>
                                            <p:cond delay="1312"/>
                                          </p:stCondLst>
                                        </p:cTn>
                                        <p:tgtEl>
                                          <p:spTgt spid="3">
                                            <p:txEl>
                                              <p:pRg st="3" end="3"/>
                                            </p:txEl>
                                          </p:spTgt>
                                        </p:tgtEl>
                                      </p:cBhvr>
                                      <p:to x="100000" y="80000"/>
                                    </p:animScale>
                                    <p:animScale>
                                      <p:cBhvr>
                                        <p:cTn id="94" dur="166" decel="50000">
                                          <p:stCondLst>
                                            <p:cond delay="1338"/>
                                          </p:stCondLst>
                                        </p:cTn>
                                        <p:tgtEl>
                                          <p:spTgt spid="3">
                                            <p:txEl>
                                              <p:pRg st="3" end="3"/>
                                            </p:txEl>
                                          </p:spTgt>
                                        </p:tgtEl>
                                      </p:cBhvr>
                                      <p:to x="100000" y="100000"/>
                                    </p:animScale>
                                    <p:animScale>
                                      <p:cBhvr>
                                        <p:cTn id="95" dur="26">
                                          <p:stCondLst>
                                            <p:cond delay="1642"/>
                                          </p:stCondLst>
                                        </p:cTn>
                                        <p:tgtEl>
                                          <p:spTgt spid="3">
                                            <p:txEl>
                                              <p:pRg st="3" end="3"/>
                                            </p:txEl>
                                          </p:spTgt>
                                        </p:tgtEl>
                                      </p:cBhvr>
                                      <p:to x="100000" y="90000"/>
                                    </p:animScale>
                                    <p:animScale>
                                      <p:cBhvr>
                                        <p:cTn id="96" dur="166" decel="50000">
                                          <p:stCondLst>
                                            <p:cond delay="1668"/>
                                          </p:stCondLst>
                                        </p:cTn>
                                        <p:tgtEl>
                                          <p:spTgt spid="3">
                                            <p:txEl>
                                              <p:pRg st="3" end="3"/>
                                            </p:txEl>
                                          </p:spTgt>
                                        </p:tgtEl>
                                      </p:cBhvr>
                                      <p:to x="100000" y="100000"/>
                                    </p:animScale>
                                    <p:animScale>
                                      <p:cBhvr>
                                        <p:cTn id="97" dur="26">
                                          <p:stCondLst>
                                            <p:cond delay="1808"/>
                                          </p:stCondLst>
                                        </p:cTn>
                                        <p:tgtEl>
                                          <p:spTgt spid="3">
                                            <p:txEl>
                                              <p:pRg st="3" end="3"/>
                                            </p:txEl>
                                          </p:spTgt>
                                        </p:tgtEl>
                                      </p:cBhvr>
                                      <p:to x="100000" y="95000"/>
                                    </p:animScale>
                                    <p:animScale>
                                      <p:cBhvr>
                                        <p:cTn id="98" dur="166" decel="50000">
                                          <p:stCondLst>
                                            <p:cond delay="1834"/>
                                          </p:stCondLst>
                                        </p:cTn>
                                        <p:tgtEl>
                                          <p:spTgt spid="3">
                                            <p:txEl>
                                              <p:pRg st="3" end="3"/>
                                            </p:tx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3">
                                            <p:txEl>
                                              <p:pRg st="4" end="4"/>
                                            </p:txEl>
                                          </p:spTgt>
                                        </p:tgtEl>
                                        <p:attrNameLst>
                                          <p:attrName>style.visibility</p:attrName>
                                        </p:attrNameLst>
                                      </p:cBhvr>
                                      <p:to>
                                        <p:strVal val="visible"/>
                                      </p:to>
                                    </p:set>
                                    <p:animEffect transition="in" filter="wipe(down)">
                                      <p:cBhvr>
                                        <p:cTn id="103" dur="580">
                                          <p:stCondLst>
                                            <p:cond delay="0"/>
                                          </p:stCondLst>
                                        </p:cTn>
                                        <p:tgtEl>
                                          <p:spTgt spid="3">
                                            <p:txEl>
                                              <p:pRg st="4" end="4"/>
                                            </p:txEl>
                                          </p:spTgt>
                                        </p:tgtEl>
                                      </p:cBhvr>
                                    </p:animEffect>
                                    <p:anim calcmode="lin" valueType="num">
                                      <p:cBhvr>
                                        <p:cTn id="10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4" end="4"/>
                                            </p:txEl>
                                          </p:spTgt>
                                        </p:tgtEl>
                                      </p:cBhvr>
                                      <p:to x="100000" y="60000"/>
                                    </p:animScale>
                                    <p:animScale>
                                      <p:cBhvr>
                                        <p:cTn id="110" dur="166" decel="50000">
                                          <p:stCondLst>
                                            <p:cond delay="676"/>
                                          </p:stCondLst>
                                        </p:cTn>
                                        <p:tgtEl>
                                          <p:spTgt spid="3">
                                            <p:txEl>
                                              <p:pRg st="4" end="4"/>
                                            </p:txEl>
                                          </p:spTgt>
                                        </p:tgtEl>
                                      </p:cBhvr>
                                      <p:to x="100000" y="100000"/>
                                    </p:animScale>
                                    <p:animScale>
                                      <p:cBhvr>
                                        <p:cTn id="111" dur="26">
                                          <p:stCondLst>
                                            <p:cond delay="1312"/>
                                          </p:stCondLst>
                                        </p:cTn>
                                        <p:tgtEl>
                                          <p:spTgt spid="3">
                                            <p:txEl>
                                              <p:pRg st="4" end="4"/>
                                            </p:txEl>
                                          </p:spTgt>
                                        </p:tgtEl>
                                      </p:cBhvr>
                                      <p:to x="100000" y="80000"/>
                                    </p:animScale>
                                    <p:animScale>
                                      <p:cBhvr>
                                        <p:cTn id="112" dur="166" decel="50000">
                                          <p:stCondLst>
                                            <p:cond delay="1338"/>
                                          </p:stCondLst>
                                        </p:cTn>
                                        <p:tgtEl>
                                          <p:spTgt spid="3">
                                            <p:txEl>
                                              <p:pRg st="4" end="4"/>
                                            </p:txEl>
                                          </p:spTgt>
                                        </p:tgtEl>
                                      </p:cBhvr>
                                      <p:to x="100000" y="100000"/>
                                    </p:animScale>
                                    <p:animScale>
                                      <p:cBhvr>
                                        <p:cTn id="113" dur="26">
                                          <p:stCondLst>
                                            <p:cond delay="1642"/>
                                          </p:stCondLst>
                                        </p:cTn>
                                        <p:tgtEl>
                                          <p:spTgt spid="3">
                                            <p:txEl>
                                              <p:pRg st="4" end="4"/>
                                            </p:txEl>
                                          </p:spTgt>
                                        </p:tgtEl>
                                      </p:cBhvr>
                                      <p:to x="100000" y="90000"/>
                                    </p:animScale>
                                    <p:animScale>
                                      <p:cBhvr>
                                        <p:cTn id="114" dur="166" decel="50000">
                                          <p:stCondLst>
                                            <p:cond delay="1668"/>
                                          </p:stCondLst>
                                        </p:cTn>
                                        <p:tgtEl>
                                          <p:spTgt spid="3">
                                            <p:txEl>
                                              <p:pRg st="4" end="4"/>
                                            </p:txEl>
                                          </p:spTgt>
                                        </p:tgtEl>
                                      </p:cBhvr>
                                      <p:to x="100000" y="100000"/>
                                    </p:animScale>
                                    <p:animScale>
                                      <p:cBhvr>
                                        <p:cTn id="115" dur="26">
                                          <p:stCondLst>
                                            <p:cond delay="1808"/>
                                          </p:stCondLst>
                                        </p:cTn>
                                        <p:tgtEl>
                                          <p:spTgt spid="3">
                                            <p:txEl>
                                              <p:pRg st="4" end="4"/>
                                            </p:txEl>
                                          </p:spTgt>
                                        </p:tgtEl>
                                      </p:cBhvr>
                                      <p:to x="100000" y="95000"/>
                                    </p:animScale>
                                    <p:animScale>
                                      <p:cBhvr>
                                        <p:cTn id="116" dur="166" decel="50000">
                                          <p:stCondLst>
                                            <p:cond delay="1834"/>
                                          </p:stCondLst>
                                        </p:cTn>
                                        <p:tgtEl>
                                          <p:spTgt spid="3">
                                            <p:txEl>
                                              <p:pRg st="4" end="4"/>
                                            </p:txEl>
                                          </p:spTgt>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3">
                                            <p:txEl>
                                              <p:pRg st="5" end="5"/>
                                            </p:txEl>
                                          </p:spTgt>
                                        </p:tgtEl>
                                        <p:attrNameLst>
                                          <p:attrName>style.visibility</p:attrName>
                                        </p:attrNameLst>
                                      </p:cBhvr>
                                      <p:to>
                                        <p:strVal val="visible"/>
                                      </p:to>
                                    </p:set>
                                    <p:animEffect transition="in" filter="wipe(down)">
                                      <p:cBhvr>
                                        <p:cTn id="121" dur="580">
                                          <p:stCondLst>
                                            <p:cond delay="0"/>
                                          </p:stCondLst>
                                        </p:cTn>
                                        <p:tgtEl>
                                          <p:spTgt spid="3">
                                            <p:txEl>
                                              <p:pRg st="5" end="5"/>
                                            </p:txEl>
                                          </p:spTgt>
                                        </p:tgtEl>
                                      </p:cBhvr>
                                    </p:animEffect>
                                    <p:anim calcmode="lin" valueType="num">
                                      <p:cBhvr>
                                        <p:cTn id="12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5" end="5"/>
                                            </p:txEl>
                                          </p:spTgt>
                                        </p:tgtEl>
                                      </p:cBhvr>
                                      <p:to x="100000" y="60000"/>
                                    </p:animScale>
                                    <p:animScale>
                                      <p:cBhvr>
                                        <p:cTn id="128" dur="166" decel="50000">
                                          <p:stCondLst>
                                            <p:cond delay="676"/>
                                          </p:stCondLst>
                                        </p:cTn>
                                        <p:tgtEl>
                                          <p:spTgt spid="3">
                                            <p:txEl>
                                              <p:pRg st="5" end="5"/>
                                            </p:txEl>
                                          </p:spTgt>
                                        </p:tgtEl>
                                      </p:cBhvr>
                                      <p:to x="100000" y="100000"/>
                                    </p:animScale>
                                    <p:animScale>
                                      <p:cBhvr>
                                        <p:cTn id="129" dur="26">
                                          <p:stCondLst>
                                            <p:cond delay="1312"/>
                                          </p:stCondLst>
                                        </p:cTn>
                                        <p:tgtEl>
                                          <p:spTgt spid="3">
                                            <p:txEl>
                                              <p:pRg st="5" end="5"/>
                                            </p:txEl>
                                          </p:spTgt>
                                        </p:tgtEl>
                                      </p:cBhvr>
                                      <p:to x="100000" y="80000"/>
                                    </p:animScale>
                                    <p:animScale>
                                      <p:cBhvr>
                                        <p:cTn id="130" dur="166" decel="50000">
                                          <p:stCondLst>
                                            <p:cond delay="1338"/>
                                          </p:stCondLst>
                                        </p:cTn>
                                        <p:tgtEl>
                                          <p:spTgt spid="3">
                                            <p:txEl>
                                              <p:pRg st="5" end="5"/>
                                            </p:txEl>
                                          </p:spTgt>
                                        </p:tgtEl>
                                      </p:cBhvr>
                                      <p:to x="100000" y="100000"/>
                                    </p:animScale>
                                    <p:animScale>
                                      <p:cBhvr>
                                        <p:cTn id="131" dur="26">
                                          <p:stCondLst>
                                            <p:cond delay="1642"/>
                                          </p:stCondLst>
                                        </p:cTn>
                                        <p:tgtEl>
                                          <p:spTgt spid="3">
                                            <p:txEl>
                                              <p:pRg st="5" end="5"/>
                                            </p:txEl>
                                          </p:spTgt>
                                        </p:tgtEl>
                                      </p:cBhvr>
                                      <p:to x="100000" y="90000"/>
                                    </p:animScale>
                                    <p:animScale>
                                      <p:cBhvr>
                                        <p:cTn id="132" dur="166" decel="50000">
                                          <p:stCondLst>
                                            <p:cond delay="1668"/>
                                          </p:stCondLst>
                                        </p:cTn>
                                        <p:tgtEl>
                                          <p:spTgt spid="3">
                                            <p:txEl>
                                              <p:pRg st="5" end="5"/>
                                            </p:txEl>
                                          </p:spTgt>
                                        </p:tgtEl>
                                      </p:cBhvr>
                                      <p:to x="100000" y="100000"/>
                                    </p:animScale>
                                    <p:animScale>
                                      <p:cBhvr>
                                        <p:cTn id="133" dur="26">
                                          <p:stCondLst>
                                            <p:cond delay="1808"/>
                                          </p:stCondLst>
                                        </p:cTn>
                                        <p:tgtEl>
                                          <p:spTgt spid="3">
                                            <p:txEl>
                                              <p:pRg st="5" end="5"/>
                                            </p:txEl>
                                          </p:spTgt>
                                        </p:tgtEl>
                                      </p:cBhvr>
                                      <p:to x="100000" y="95000"/>
                                    </p:animScale>
                                    <p:animScale>
                                      <p:cBhvr>
                                        <p:cTn id="134" dur="166" decel="50000">
                                          <p:stCondLst>
                                            <p:cond delay="1834"/>
                                          </p:stCondLst>
                                        </p:cTn>
                                        <p:tgtEl>
                                          <p:spTgt spid="3">
                                            <p:txEl>
                                              <p:pRg st="5" end="5"/>
                                            </p:txEl>
                                          </p:spTgt>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0" nodeType="clickEffect">
                                  <p:stCondLst>
                                    <p:cond delay="0"/>
                                  </p:stCondLst>
                                  <p:childTnLst>
                                    <p:set>
                                      <p:cBhvr>
                                        <p:cTn id="138" dur="1" fill="hold">
                                          <p:stCondLst>
                                            <p:cond delay="0"/>
                                          </p:stCondLst>
                                        </p:cTn>
                                        <p:tgtEl>
                                          <p:spTgt spid="3">
                                            <p:txEl>
                                              <p:pRg st="6" end="6"/>
                                            </p:txEl>
                                          </p:spTgt>
                                        </p:tgtEl>
                                        <p:attrNameLst>
                                          <p:attrName>style.visibility</p:attrName>
                                        </p:attrNameLst>
                                      </p:cBhvr>
                                      <p:to>
                                        <p:strVal val="visible"/>
                                      </p:to>
                                    </p:set>
                                    <p:animEffect transition="in" filter="wipe(down)">
                                      <p:cBhvr>
                                        <p:cTn id="139" dur="580">
                                          <p:stCondLst>
                                            <p:cond delay="0"/>
                                          </p:stCondLst>
                                        </p:cTn>
                                        <p:tgtEl>
                                          <p:spTgt spid="3">
                                            <p:txEl>
                                              <p:pRg st="6" end="6"/>
                                            </p:txEl>
                                          </p:spTgt>
                                        </p:tgtEl>
                                      </p:cBhvr>
                                    </p:animEffect>
                                    <p:anim calcmode="lin" valueType="num">
                                      <p:cBhvr>
                                        <p:cTn id="14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3">
                                            <p:txEl>
                                              <p:pRg st="6" end="6"/>
                                            </p:txEl>
                                          </p:spTgt>
                                        </p:tgtEl>
                                      </p:cBhvr>
                                      <p:to x="100000" y="60000"/>
                                    </p:animScale>
                                    <p:animScale>
                                      <p:cBhvr>
                                        <p:cTn id="146" dur="166" decel="50000">
                                          <p:stCondLst>
                                            <p:cond delay="676"/>
                                          </p:stCondLst>
                                        </p:cTn>
                                        <p:tgtEl>
                                          <p:spTgt spid="3">
                                            <p:txEl>
                                              <p:pRg st="6" end="6"/>
                                            </p:txEl>
                                          </p:spTgt>
                                        </p:tgtEl>
                                      </p:cBhvr>
                                      <p:to x="100000" y="100000"/>
                                    </p:animScale>
                                    <p:animScale>
                                      <p:cBhvr>
                                        <p:cTn id="147" dur="26">
                                          <p:stCondLst>
                                            <p:cond delay="1312"/>
                                          </p:stCondLst>
                                        </p:cTn>
                                        <p:tgtEl>
                                          <p:spTgt spid="3">
                                            <p:txEl>
                                              <p:pRg st="6" end="6"/>
                                            </p:txEl>
                                          </p:spTgt>
                                        </p:tgtEl>
                                      </p:cBhvr>
                                      <p:to x="100000" y="80000"/>
                                    </p:animScale>
                                    <p:animScale>
                                      <p:cBhvr>
                                        <p:cTn id="148" dur="166" decel="50000">
                                          <p:stCondLst>
                                            <p:cond delay="1338"/>
                                          </p:stCondLst>
                                        </p:cTn>
                                        <p:tgtEl>
                                          <p:spTgt spid="3">
                                            <p:txEl>
                                              <p:pRg st="6" end="6"/>
                                            </p:txEl>
                                          </p:spTgt>
                                        </p:tgtEl>
                                      </p:cBhvr>
                                      <p:to x="100000" y="100000"/>
                                    </p:animScale>
                                    <p:animScale>
                                      <p:cBhvr>
                                        <p:cTn id="149" dur="26">
                                          <p:stCondLst>
                                            <p:cond delay="1642"/>
                                          </p:stCondLst>
                                        </p:cTn>
                                        <p:tgtEl>
                                          <p:spTgt spid="3">
                                            <p:txEl>
                                              <p:pRg st="6" end="6"/>
                                            </p:txEl>
                                          </p:spTgt>
                                        </p:tgtEl>
                                      </p:cBhvr>
                                      <p:to x="100000" y="90000"/>
                                    </p:animScale>
                                    <p:animScale>
                                      <p:cBhvr>
                                        <p:cTn id="150" dur="166" decel="50000">
                                          <p:stCondLst>
                                            <p:cond delay="1668"/>
                                          </p:stCondLst>
                                        </p:cTn>
                                        <p:tgtEl>
                                          <p:spTgt spid="3">
                                            <p:txEl>
                                              <p:pRg st="6" end="6"/>
                                            </p:txEl>
                                          </p:spTgt>
                                        </p:tgtEl>
                                      </p:cBhvr>
                                      <p:to x="100000" y="100000"/>
                                    </p:animScale>
                                    <p:animScale>
                                      <p:cBhvr>
                                        <p:cTn id="151" dur="26">
                                          <p:stCondLst>
                                            <p:cond delay="1808"/>
                                          </p:stCondLst>
                                        </p:cTn>
                                        <p:tgtEl>
                                          <p:spTgt spid="3">
                                            <p:txEl>
                                              <p:pRg st="6" end="6"/>
                                            </p:txEl>
                                          </p:spTgt>
                                        </p:tgtEl>
                                      </p:cBhvr>
                                      <p:to x="100000" y="95000"/>
                                    </p:animScale>
                                    <p:animScale>
                                      <p:cBhvr>
                                        <p:cTn id="152" dur="166" decel="50000">
                                          <p:stCondLst>
                                            <p:cond delay="1834"/>
                                          </p:stCondLst>
                                        </p:cTn>
                                        <p:tgtEl>
                                          <p:spTgt spid="3">
                                            <p:txEl>
                                              <p:pRg st="6" end="6"/>
                                            </p:txEl>
                                          </p:spTgt>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0" nodeType="clickEffect">
                                  <p:stCondLst>
                                    <p:cond delay="0"/>
                                  </p:stCondLst>
                                  <p:childTnLst>
                                    <p:set>
                                      <p:cBhvr>
                                        <p:cTn id="156" dur="1" fill="hold">
                                          <p:stCondLst>
                                            <p:cond delay="0"/>
                                          </p:stCondLst>
                                        </p:cTn>
                                        <p:tgtEl>
                                          <p:spTgt spid="3">
                                            <p:txEl>
                                              <p:pRg st="7" end="7"/>
                                            </p:txEl>
                                          </p:spTgt>
                                        </p:tgtEl>
                                        <p:attrNameLst>
                                          <p:attrName>style.visibility</p:attrName>
                                        </p:attrNameLst>
                                      </p:cBhvr>
                                      <p:to>
                                        <p:strVal val="visible"/>
                                      </p:to>
                                    </p:set>
                                    <p:animEffect transition="in" filter="wipe(down)">
                                      <p:cBhvr>
                                        <p:cTn id="157" dur="580">
                                          <p:stCondLst>
                                            <p:cond delay="0"/>
                                          </p:stCondLst>
                                        </p:cTn>
                                        <p:tgtEl>
                                          <p:spTgt spid="3">
                                            <p:txEl>
                                              <p:pRg st="7" end="7"/>
                                            </p:txEl>
                                          </p:spTgt>
                                        </p:tgtEl>
                                      </p:cBhvr>
                                    </p:animEffect>
                                    <p:anim calcmode="lin" valueType="num">
                                      <p:cBhvr>
                                        <p:cTn id="15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3">
                                            <p:txEl>
                                              <p:pRg st="7" end="7"/>
                                            </p:txEl>
                                          </p:spTgt>
                                        </p:tgtEl>
                                      </p:cBhvr>
                                      <p:to x="100000" y="60000"/>
                                    </p:animScale>
                                    <p:animScale>
                                      <p:cBhvr>
                                        <p:cTn id="164" dur="166" decel="50000">
                                          <p:stCondLst>
                                            <p:cond delay="676"/>
                                          </p:stCondLst>
                                        </p:cTn>
                                        <p:tgtEl>
                                          <p:spTgt spid="3">
                                            <p:txEl>
                                              <p:pRg st="7" end="7"/>
                                            </p:txEl>
                                          </p:spTgt>
                                        </p:tgtEl>
                                      </p:cBhvr>
                                      <p:to x="100000" y="100000"/>
                                    </p:animScale>
                                    <p:animScale>
                                      <p:cBhvr>
                                        <p:cTn id="165" dur="26">
                                          <p:stCondLst>
                                            <p:cond delay="1312"/>
                                          </p:stCondLst>
                                        </p:cTn>
                                        <p:tgtEl>
                                          <p:spTgt spid="3">
                                            <p:txEl>
                                              <p:pRg st="7" end="7"/>
                                            </p:txEl>
                                          </p:spTgt>
                                        </p:tgtEl>
                                      </p:cBhvr>
                                      <p:to x="100000" y="80000"/>
                                    </p:animScale>
                                    <p:animScale>
                                      <p:cBhvr>
                                        <p:cTn id="166" dur="166" decel="50000">
                                          <p:stCondLst>
                                            <p:cond delay="1338"/>
                                          </p:stCondLst>
                                        </p:cTn>
                                        <p:tgtEl>
                                          <p:spTgt spid="3">
                                            <p:txEl>
                                              <p:pRg st="7" end="7"/>
                                            </p:txEl>
                                          </p:spTgt>
                                        </p:tgtEl>
                                      </p:cBhvr>
                                      <p:to x="100000" y="100000"/>
                                    </p:animScale>
                                    <p:animScale>
                                      <p:cBhvr>
                                        <p:cTn id="167" dur="26">
                                          <p:stCondLst>
                                            <p:cond delay="1642"/>
                                          </p:stCondLst>
                                        </p:cTn>
                                        <p:tgtEl>
                                          <p:spTgt spid="3">
                                            <p:txEl>
                                              <p:pRg st="7" end="7"/>
                                            </p:txEl>
                                          </p:spTgt>
                                        </p:tgtEl>
                                      </p:cBhvr>
                                      <p:to x="100000" y="90000"/>
                                    </p:animScale>
                                    <p:animScale>
                                      <p:cBhvr>
                                        <p:cTn id="168" dur="166" decel="50000">
                                          <p:stCondLst>
                                            <p:cond delay="1668"/>
                                          </p:stCondLst>
                                        </p:cTn>
                                        <p:tgtEl>
                                          <p:spTgt spid="3">
                                            <p:txEl>
                                              <p:pRg st="7" end="7"/>
                                            </p:txEl>
                                          </p:spTgt>
                                        </p:tgtEl>
                                      </p:cBhvr>
                                      <p:to x="100000" y="100000"/>
                                    </p:animScale>
                                    <p:animScale>
                                      <p:cBhvr>
                                        <p:cTn id="169" dur="26">
                                          <p:stCondLst>
                                            <p:cond delay="1808"/>
                                          </p:stCondLst>
                                        </p:cTn>
                                        <p:tgtEl>
                                          <p:spTgt spid="3">
                                            <p:txEl>
                                              <p:pRg st="7" end="7"/>
                                            </p:txEl>
                                          </p:spTgt>
                                        </p:tgtEl>
                                      </p:cBhvr>
                                      <p:to x="100000" y="95000"/>
                                    </p:animScale>
                                    <p:animScale>
                                      <p:cBhvr>
                                        <p:cTn id="170" dur="166" decel="50000">
                                          <p:stCondLst>
                                            <p:cond delay="1834"/>
                                          </p:stCondLst>
                                        </p:cTn>
                                        <p:tgtEl>
                                          <p:spTgt spid="3">
                                            <p:txEl>
                                              <p:pRg st="7" end="7"/>
                                            </p:txEl>
                                          </p:spTgt>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3">
                                            <p:txEl>
                                              <p:pRg st="8" end="8"/>
                                            </p:txEl>
                                          </p:spTgt>
                                        </p:tgtEl>
                                        <p:attrNameLst>
                                          <p:attrName>style.visibility</p:attrName>
                                        </p:attrNameLst>
                                      </p:cBhvr>
                                      <p:to>
                                        <p:strVal val="visible"/>
                                      </p:to>
                                    </p:set>
                                    <p:animEffect transition="in" filter="wipe(down)">
                                      <p:cBhvr>
                                        <p:cTn id="175" dur="580">
                                          <p:stCondLst>
                                            <p:cond delay="0"/>
                                          </p:stCondLst>
                                        </p:cTn>
                                        <p:tgtEl>
                                          <p:spTgt spid="3">
                                            <p:txEl>
                                              <p:pRg st="8" end="8"/>
                                            </p:txEl>
                                          </p:spTgt>
                                        </p:tgtEl>
                                      </p:cBhvr>
                                    </p:animEffect>
                                    <p:anim calcmode="lin" valueType="num">
                                      <p:cBhvr>
                                        <p:cTn id="17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3">
                                            <p:txEl>
                                              <p:pRg st="8" end="8"/>
                                            </p:txEl>
                                          </p:spTgt>
                                        </p:tgtEl>
                                      </p:cBhvr>
                                      <p:to x="100000" y="60000"/>
                                    </p:animScale>
                                    <p:animScale>
                                      <p:cBhvr>
                                        <p:cTn id="182" dur="166" decel="50000">
                                          <p:stCondLst>
                                            <p:cond delay="676"/>
                                          </p:stCondLst>
                                        </p:cTn>
                                        <p:tgtEl>
                                          <p:spTgt spid="3">
                                            <p:txEl>
                                              <p:pRg st="8" end="8"/>
                                            </p:txEl>
                                          </p:spTgt>
                                        </p:tgtEl>
                                      </p:cBhvr>
                                      <p:to x="100000" y="100000"/>
                                    </p:animScale>
                                    <p:animScale>
                                      <p:cBhvr>
                                        <p:cTn id="183" dur="26">
                                          <p:stCondLst>
                                            <p:cond delay="1312"/>
                                          </p:stCondLst>
                                        </p:cTn>
                                        <p:tgtEl>
                                          <p:spTgt spid="3">
                                            <p:txEl>
                                              <p:pRg st="8" end="8"/>
                                            </p:txEl>
                                          </p:spTgt>
                                        </p:tgtEl>
                                      </p:cBhvr>
                                      <p:to x="100000" y="80000"/>
                                    </p:animScale>
                                    <p:animScale>
                                      <p:cBhvr>
                                        <p:cTn id="184" dur="166" decel="50000">
                                          <p:stCondLst>
                                            <p:cond delay="1338"/>
                                          </p:stCondLst>
                                        </p:cTn>
                                        <p:tgtEl>
                                          <p:spTgt spid="3">
                                            <p:txEl>
                                              <p:pRg st="8" end="8"/>
                                            </p:txEl>
                                          </p:spTgt>
                                        </p:tgtEl>
                                      </p:cBhvr>
                                      <p:to x="100000" y="100000"/>
                                    </p:animScale>
                                    <p:animScale>
                                      <p:cBhvr>
                                        <p:cTn id="185" dur="26">
                                          <p:stCondLst>
                                            <p:cond delay="1642"/>
                                          </p:stCondLst>
                                        </p:cTn>
                                        <p:tgtEl>
                                          <p:spTgt spid="3">
                                            <p:txEl>
                                              <p:pRg st="8" end="8"/>
                                            </p:txEl>
                                          </p:spTgt>
                                        </p:tgtEl>
                                      </p:cBhvr>
                                      <p:to x="100000" y="90000"/>
                                    </p:animScale>
                                    <p:animScale>
                                      <p:cBhvr>
                                        <p:cTn id="186" dur="166" decel="50000">
                                          <p:stCondLst>
                                            <p:cond delay="1668"/>
                                          </p:stCondLst>
                                        </p:cTn>
                                        <p:tgtEl>
                                          <p:spTgt spid="3">
                                            <p:txEl>
                                              <p:pRg st="8" end="8"/>
                                            </p:txEl>
                                          </p:spTgt>
                                        </p:tgtEl>
                                      </p:cBhvr>
                                      <p:to x="100000" y="100000"/>
                                    </p:animScale>
                                    <p:animScale>
                                      <p:cBhvr>
                                        <p:cTn id="187" dur="26">
                                          <p:stCondLst>
                                            <p:cond delay="1808"/>
                                          </p:stCondLst>
                                        </p:cTn>
                                        <p:tgtEl>
                                          <p:spTgt spid="3">
                                            <p:txEl>
                                              <p:pRg st="8" end="8"/>
                                            </p:txEl>
                                          </p:spTgt>
                                        </p:tgtEl>
                                      </p:cBhvr>
                                      <p:to x="100000" y="95000"/>
                                    </p:animScale>
                                    <p:animScale>
                                      <p:cBhvr>
                                        <p:cTn id="188"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969</TotalTime>
  <Words>4475</Words>
  <Application>Microsoft Office PowerPoint</Application>
  <PresentationFormat>Custom</PresentationFormat>
  <Paragraphs>160</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Circuit</vt:lpstr>
      <vt:lpstr>PowerPoint Presentation</vt:lpstr>
      <vt:lpstr>سرمایه گذاران اصلی شبکه </vt:lpstr>
      <vt:lpstr>تاسیس شبکه سعودی ایران اینترنشنال</vt:lpstr>
      <vt:lpstr>دورنمای کلی از شبکه ایران اینتر نشنال</vt:lpstr>
      <vt:lpstr> مسئولین اصلی شبکه </vt:lpstr>
      <vt:lpstr>مسئولین اصلی شبکه </vt:lpstr>
      <vt:lpstr>PowerPoint Presentation</vt:lpstr>
      <vt:lpstr>در بخشی از گزارش گاردین آمده است:  </vt:lpstr>
      <vt:lpstr>اهداف اعلامی ایران اینترنشنال </vt:lpstr>
      <vt:lpstr>اهداف اعمالی ایران اینترنشنال</vt:lpstr>
      <vt:lpstr>اهداف اعمالی ایران اینترنشنال</vt:lpstr>
      <vt:lpstr>اهداف اعمالی ایران اینترنشنال</vt:lpstr>
      <vt:lpstr>PowerPoint Presentation</vt:lpstr>
      <vt:lpstr>تروریسم و اینتر نشنال</vt:lpstr>
      <vt:lpstr>مهم‌ترین شیوه‌های جذب مخاطب در ایران اینترنشنال: </vt:lpstr>
      <vt:lpstr>مهم‌ترین بخش های برنامه های ایران اینترنشنال</vt:lpstr>
      <vt:lpstr>PowerPoint Presentation</vt:lpstr>
      <vt:lpstr>PowerPoint Presentation</vt:lpstr>
      <vt:lpstr>آخر هفته با صادق </vt:lpstr>
      <vt:lpstr>PowerPoint Presentation</vt:lpstr>
      <vt:lpstr>            ایران از نگاه دیگران</vt:lpstr>
      <vt:lpstr>PowerPoint Presentation</vt:lpstr>
      <vt:lpstr> چهره ها </vt:lpstr>
      <vt:lpstr>نوشابه امیری </vt:lpstr>
      <vt:lpstr> فراتر از خبر </vt:lpstr>
      <vt:lpstr>  بوم و گل </vt:lpstr>
      <vt:lpstr> در 24 دقیقه                        </vt:lpstr>
      <vt:lpstr>                              دور زدن ممنوع </vt:lpstr>
      <vt:lpstr>استودیو 13                                        </vt:lpstr>
      <vt:lpstr> پیشنهادات </vt:lpstr>
      <vt:lpstr>PowerPoint Presentation</vt:lpstr>
      <vt:lpstr>لازم به ذکر است که به‌تدریج زیرساخت‌های فناوري ارتباطات در کـشور رو بـه گسترش و تقویت هستند و با توسعه و پیشرفت این فناوري در کشور، زمینه‌های فنی بهره‌گیری هر چه بیشتر از آن‌ها فراهم می‌شود اما به‌موازات آموزش‌های مربوط به توسعه سواد رسانه‌ای در کشور و نیـز هشیارسازی فرهنگی - اجتماعی کودکان، نوجوانان و خانواده‌های آن‌ها صورت نمی‌گیرد و زیرساخت‌های فرهنگی و تربیتی و آموزشی بهره‌گیری از فناوري اطلاعات و ارتباطات به‌موازات تحولات فنی، پیـشرفت محسوسی نداشته است. </vt:lpstr>
      <vt:lpstr>چه باید کرد؟ </vt:lpstr>
      <vt:lpstr>PowerPoint Presentation</vt:lpstr>
    </vt:vector>
  </TitlesOfParts>
  <Company>ssweekly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Tah4</dc:creator>
  <cp:lastModifiedBy>fa</cp:lastModifiedBy>
  <cp:revision>83</cp:revision>
  <dcterms:created xsi:type="dcterms:W3CDTF">2019-12-24T11:17:15Z</dcterms:created>
  <dcterms:modified xsi:type="dcterms:W3CDTF">2020-01-20T14:52:59Z</dcterms:modified>
</cp:coreProperties>
</file>