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3" r:id="rId1"/>
  </p:sldMasterIdLst>
  <p:notesMasterIdLst>
    <p:notesMasterId r:id="rId17"/>
  </p:notes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81" autoAdjust="0"/>
    <p:restoredTop sz="94660"/>
  </p:normalViewPr>
  <p:slideViewPr>
    <p:cSldViewPr snapToGrid="0">
      <p:cViewPr varScale="1">
        <p:scale>
          <a:sx n="81" d="100"/>
          <a:sy n="81" d="100"/>
        </p:scale>
        <p:origin x="120"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D1D383B-8EDD-441B-B7B3-2824F9CD3473}" type="datetimeFigureOut">
              <a:rPr lang="fa-IR" smtClean="0"/>
              <a:t>11/09/1440</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1CC8BEA-DE47-4787-B310-591506ADAF43}" type="slidenum">
              <a:rPr lang="fa-IR" smtClean="0"/>
              <a:t>‹#›</a:t>
            </a:fld>
            <a:endParaRPr lang="fa-IR"/>
          </a:p>
        </p:txBody>
      </p:sp>
    </p:spTree>
    <p:extLst>
      <p:ext uri="{BB962C8B-B14F-4D97-AF65-F5344CB8AC3E}">
        <p14:creationId xmlns:p14="http://schemas.microsoft.com/office/powerpoint/2010/main" val="42907168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C1CC8BEA-DE47-4787-B310-591506ADAF43}" type="slidenum">
              <a:rPr lang="fa-IR" smtClean="0"/>
              <a:t>4</a:t>
            </a:fld>
            <a:endParaRPr lang="fa-IR"/>
          </a:p>
        </p:txBody>
      </p:sp>
    </p:spTree>
    <p:extLst>
      <p:ext uri="{BB962C8B-B14F-4D97-AF65-F5344CB8AC3E}">
        <p14:creationId xmlns:p14="http://schemas.microsoft.com/office/powerpoint/2010/main" val="9225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C1CC8BEA-DE47-4787-B310-591506ADAF43}" type="slidenum">
              <a:rPr lang="fa-IR" smtClean="0"/>
              <a:t>5</a:t>
            </a:fld>
            <a:endParaRPr lang="fa-IR"/>
          </a:p>
        </p:txBody>
      </p:sp>
    </p:spTree>
    <p:extLst>
      <p:ext uri="{BB962C8B-B14F-4D97-AF65-F5344CB8AC3E}">
        <p14:creationId xmlns:p14="http://schemas.microsoft.com/office/powerpoint/2010/main" val="185221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909BF0-972E-4113-B74B-6E7FC3BA14E2}" type="datetime8">
              <a:rPr lang="fa-IR" smtClean="0"/>
              <a:t>15 مه 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786310-1A9D-4021-8985-C1AC62C93D9C}" type="slidenum">
              <a:rPr lang="fa-IR" smtClean="0"/>
              <a:t>‹#›</a:t>
            </a:fld>
            <a:endParaRPr lang="fa-I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08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F246CD-D679-456F-9AAC-DA59E29B8761}" type="datetime8">
              <a:rPr lang="fa-IR" smtClean="0"/>
              <a:t>15 مه 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786310-1A9D-4021-8985-C1AC62C93D9C}" type="slidenum">
              <a:rPr lang="fa-IR" smtClean="0"/>
              <a:t>‹#›</a:t>
            </a:fld>
            <a:endParaRPr lang="fa-IR"/>
          </a:p>
        </p:txBody>
      </p:sp>
    </p:spTree>
    <p:extLst>
      <p:ext uri="{BB962C8B-B14F-4D97-AF65-F5344CB8AC3E}">
        <p14:creationId xmlns:p14="http://schemas.microsoft.com/office/powerpoint/2010/main" val="3559457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53641B-149B-4434-BE3A-C6B897196C59}" type="datetime8">
              <a:rPr lang="fa-IR" smtClean="0"/>
              <a:t>15 مه 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786310-1A9D-4021-8985-C1AC62C93D9C}" type="slidenum">
              <a:rPr lang="fa-IR" smtClean="0"/>
              <a:t>‹#›</a:t>
            </a:fld>
            <a:endParaRPr lang="fa-IR"/>
          </a:p>
        </p:txBody>
      </p:sp>
    </p:spTree>
    <p:extLst>
      <p:ext uri="{BB962C8B-B14F-4D97-AF65-F5344CB8AC3E}">
        <p14:creationId xmlns:p14="http://schemas.microsoft.com/office/powerpoint/2010/main" val="274565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DDA2DA-B48E-4471-95E3-530984C5433A}" type="datetime8">
              <a:rPr lang="fa-IR" smtClean="0"/>
              <a:t>15 مه 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786310-1A9D-4021-8985-C1AC62C93D9C}" type="slidenum">
              <a:rPr lang="fa-IR" smtClean="0"/>
              <a:t>‹#›</a:t>
            </a:fld>
            <a:endParaRPr lang="fa-IR"/>
          </a:p>
        </p:txBody>
      </p:sp>
    </p:spTree>
    <p:extLst>
      <p:ext uri="{BB962C8B-B14F-4D97-AF65-F5344CB8AC3E}">
        <p14:creationId xmlns:p14="http://schemas.microsoft.com/office/powerpoint/2010/main" val="20111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420C79-F3CA-474F-9A0D-866453173B70}" type="datetime8">
              <a:rPr lang="fa-IR" smtClean="0"/>
              <a:t>15 مه 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786310-1A9D-4021-8985-C1AC62C93D9C}" type="slidenum">
              <a:rPr lang="fa-IR" smtClean="0"/>
              <a:t>‹#›</a:t>
            </a:fld>
            <a:endParaRPr lang="fa-I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53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21D2AD-70F9-4B06-9FC8-14EF8F0B1EFD}" type="datetime8">
              <a:rPr lang="fa-IR" smtClean="0"/>
              <a:t>15 مه 19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F786310-1A9D-4021-8985-C1AC62C93D9C}" type="slidenum">
              <a:rPr lang="fa-IR" smtClean="0"/>
              <a:t>‹#›</a:t>
            </a:fld>
            <a:endParaRPr lang="fa-IR"/>
          </a:p>
        </p:txBody>
      </p:sp>
    </p:spTree>
    <p:extLst>
      <p:ext uri="{BB962C8B-B14F-4D97-AF65-F5344CB8AC3E}">
        <p14:creationId xmlns:p14="http://schemas.microsoft.com/office/powerpoint/2010/main" val="123438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85A86E-FDD4-498C-9B59-09C031BEA1B4}" type="datetime8">
              <a:rPr lang="fa-IR" smtClean="0"/>
              <a:t>15 مه 19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F786310-1A9D-4021-8985-C1AC62C93D9C}" type="slidenum">
              <a:rPr lang="fa-IR" smtClean="0"/>
              <a:t>‹#›</a:t>
            </a:fld>
            <a:endParaRPr lang="fa-IR"/>
          </a:p>
        </p:txBody>
      </p:sp>
    </p:spTree>
    <p:extLst>
      <p:ext uri="{BB962C8B-B14F-4D97-AF65-F5344CB8AC3E}">
        <p14:creationId xmlns:p14="http://schemas.microsoft.com/office/powerpoint/2010/main" val="259469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B8A33C-253C-43B4-A433-2FCE9D13A938}" type="datetime8">
              <a:rPr lang="fa-IR" smtClean="0"/>
              <a:t>15 مه 19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F786310-1A9D-4021-8985-C1AC62C93D9C}" type="slidenum">
              <a:rPr lang="fa-IR" smtClean="0"/>
              <a:t>‹#›</a:t>
            </a:fld>
            <a:endParaRPr lang="fa-IR"/>
          </a:p>
        </p:txBody>
      </p:sp>
    </p:spTree>
    <p:extLst>
      <p:ext uri="{BB962C8B-B14F-4D97-AF65-F5344CB8AC3E}">
        <p14:creationId xmlns:p14="http://schemas.microsoft.com/office/powerpoint/2010/main" val="189746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85EE9D5-D216-4086-9C6C-DE3D281A987B}" type="datetime8">
              <a:rPr lang="fa-IR" smtClean="0"/>
              <a:t>15 مه 19</a:t>
            </a:fld>
            <a:endParaRPr lang="fa-I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a-IR"/>
          </a:p>
        </p:txBody>
      </p:sp>
      <p:sp>
        <p:nvSpPr>
          <p:cNvPr id="9" name="Slide Number Placeholder 8"/>
          <p:cNvSpPr>
            <a:spLocks noGrp="1"/>
          </p:cNvSpPr>
          <p:nvPr>
            <p:ph type="sldNum" sz="quarter" idx="12"/>
          </p:nvPr>
        </p:nvSpPr>
        <p:spPr/>
        <p:txBody>
          <a:bodyPr/>
          <a:lstStyle/>
          <a:p>
            <a:fld id="{CF786310-1A9D-4021-8985-C1AC62C93D9C}" type="slidenum">
              <a:rPr lang="fa-IR" smtClean="0"/>
              <a:t>‹#›</a:t>
            </a:fld>
            <a:endParaRPr lang="fa-IR"/>
          </a:p>
        </p:txBody>
      </p:sp>
    </p:spTree>
    <p:extLst>
      <p:ext uri="{BB962C8B-B14F-4D97-AF65-F5344CB8AC3E}">
        <p14:creationId xmlns:p14="http://schemas.microsoft.com/office/powerpoint/2010/main" val="428155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7CDE8BB-7B8D-4CB4-98C1-81F6281F4776}" type="datetime8">
              <a:rPr lang="fa-IR" smtClean="0"/>
              <a:t>15 مه 19</a:t>
            </a:fld>
            <a:endParaRPr lang="fa-I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a-I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786310-1A9D-4021-8985-C1AC62C93D9C}" type="slidenum">
              <a:rPr lang="fa-IR" smtClean="0"/>
              <a:t>‹#›</a:t>
            </a:fld>
            <a:endParaRPr lang="fa-IR"/>
          </a:p>
        </p:txBody>
      </p:sp>
    </p:spTree>
    <p:extLst>
      <p:ext uri="{BB962C8B-B14F-4D97-AF65-F5344CB8AC3E}">
        <p14:creationId xmlns:p14="http://schemas.microsoft.com/office/powerpoint/2010/main" val="382406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C6F47-2052-4A62-A365-CB1372564FF7}" type="datetime8">
              <a:rPr lang="fa-IR" smtClean="0"/>
              <a:t>15 مه 19</a:t>
            </a:fld>
            <a:endParaRPr lang="fa-I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86310-1A9D-4021-8985-C1AC62C93D9C}" type="slidenum">
              <a:rPr lang="fa-IR" smtClean="0"/>
              <a:t>‹#›</a:t>
            </a:fld>
            <a:endParaRPr lang="fa-IR"/>
          </a:p>
        </p:txBody>
      </p:sp>
    </p:spTree>
    <p:extLst>
      <p:ext uri="{BB962C8B-B14F-4D97-AF65-F5344CB8AC3E}">
        <p14:creationId xmlns:p14="http://schemas.microsoft.com/office/powerpoint/2010/main" val="23570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76179CF-AB14-42E9-8685-A5D0CE2D698A}" type="datetime8">
              <a:rPr lang="fa-IR" smtClean="0"/>
              <a:t>15 مه 19</a:t>
            </a:fld>
            <a:endParaRPr lang="fa-I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a-I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F786310-1A9D-4021-8985-C1AC62C93D9C}" type="slidenum">
              <a:rPr lang="fa-IR" smtClean="0"/>
              <a:t>‹#›</a:t>
            </a:fld>
            <a:endParaRPr lang="fa-I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46185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3081" y="1997652"/>
            <a:ext cx="8666019" cy="2362014"/>
          </a:xfrm>
        </p:spPr>
        <p:txBody>
          <a:bodyPr>
            <a:noAutofit/>
          </a:bodyPr>
          <a:lstStyle/>
          <a:p>
            <a:pPr algn="ctr">
              <a:lnSpc>
                <a:spcPct val="150000"/>
              </a:lnSpc>
            </a:pPr>
            <a:r>
              <a:rPr lang="fa-IR" sz="4800" dirty="0" smtClean="0">
                <a:cs typeface="B Titr" panose="00000700000000000000" pitchFamily="2" charset="-78"/>
              </a:rPr>
              <a:t>نگاهی دوباره به</a:t>
            </a:r>
            <a:r>
              <a:rPr lang="fa-IR" sz="7200" dirty="0" smtClean="0">
                <a:cs typeface="B Titr" panose="00000700000000000000" pitchFamily="2" charset="-78"/>
              </a:rPr>
              <a:t/>
            </a:r>
            <a:br>
              <a:rPr lang="fa-IR" sz="7200" dirty="0" smtClean="0">
                <a:cs typeface="B Titr" panose="00000700000000000000" pitchFamily="2" charset="-78"/>
              </a:rPr>
            </a:br>
            <a:r>
              <a:rPr lang="fa-IR" sz="7200" b="1" spc="0" dirty="0" smtClean="0">
                <a:ln w="13462">
                  <a:solidFill>
                    <a:schemeClr val="bg1"/>
                  </a:solidFill>
                  <a:prstDash val="solid"/>
                </a:ln>
                <a:effectLst>
                  <a:outerShdw dist="38100" dir="2700000" algn="bl" rotWithShape="0">
                    <a:schemeClr val="accent5"/>
                  </a:outerShdw>
                </a:effectLst>
                <a:cs typeface="B Titr" panose="00000700000000000000" pitchFamily="2" charset="-78"/>
              </a:rPr>
              <a:t> </a:t>
            </a:r>
            <a:r>
              <a:rPr lang="fa-IR" sz="7200" b="1" spc="0" dirty="0" smtClean="0">
                <a:ln w="13462">
                  <a:solidFill>
                    <a:schemeClr val="bg1"/>
                  </a:solidFill>
                  <a:prstDash val="solid"/>
                </a:ln>
                <a:solidFill>
                  <a:srgbClr val="002060"/>
                </a:solidFill>
                <a:effectLst>
                  <a:outerShdw dist="38100" dir="2700000" algn="bl" rotWithShape="0">
                    <a:schemeClr val="accent5"/>
                  </a:outerShdw>
                </a:effectLst>
                <a:cs typeface="B Titr" panose="00000700000000000000" pitchFamily="2" charset="-78"/>
              </a:rPr>
              <a:t>گام دوم انقلاب</a:t>
            </a:r>
            <a:endParaRPr lang="fa-IR" sz="7200" b="1" spc="0" dirty="0">
              <a:ln w="13462">
                <a:solidFill>
                  <a:schemeClr val="bg1"/>
                </a:solidFill>
                <a:prstDash val="solid"/>
              </a:ln>
              <a:solidFill>
                <a:srgbClr val="002060"/>
              </a:solidFill>
              <a:effectLst>
                <a:outerShdw dist="38100" dir="2700000" algn="bl" rotWithShape="0">
                  <a:schemeClr val="accent5"/>
                </a:outerShdw>
              </a:effectLst>
              <a:cs typeface="B Titr" panose="00000700000000000000" pitchFamily="2" charset="-78"/>
            </a:endParaRPr>
          </a:p>
        </p:txBody>
      </p:sp>
      <p:sp>
        <p:nvSpPr>
          <p:cNvPr id="3" name="Subtitle 2"/>
          <p:cNvSpPr>
            <a:spLocks noGrp="1"/>
          </p:cNvSpPr>
          <p:nvPr>
            <p:ph type="subTitle" idx="1"/>
          </p:nvPr>
        </p:nvSpPr>
        <p:spPr>
          <a:xfrm>
            <a:off x="984481" y="3879529"/>
            <a:ext cx="6987645" cy="1388534"/>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fa-IR" sz="3600" b="1" cap="none" spc="0" dirty="0" smtClean="0">
                <a:ln/>
                <a:solidFill>
                  <a:schemeClr val="accent3"/>
                </a:solidFill>
                <a:cs typeface="B Badr" panose="00000400000000000000" pitchFamily="2" charset="-78"/>
              </a:rPr>
              <a:t>اندیشکده برهان</a:t>
            </a:r>
          </a:p>
          <a:p>
            <a:r>
              <a:rPr lang="fa-IR" sz="3600" b="1" cap="none" spc="0" dirty="0" smtClean="0">
                <a:ln/>
                <a:solidFill>
                  <a:schemeClr val="accent3"/>
                </a:solidFill>
                <a:cs typeface="B Badr" panose="00000400000000000000" pitchFamily="2" charset="-78"/>
              </a:rPr>
              <a:t>اردیبهشت 1398</a:t>
            </a:r>
            <a:endParaRPr lang="fa-IR" sz="3600" b="1" cap="none" spc="0" dirty="0">
              <a:ln/>
              <a:solidFill>
                <a:schemeClr val="accent3"/>
              </a:solidFill>
              <a:cs typeface="B Badr" panose="00000400000000000000" pitchFamily="2" charset="-78"/>
            </a:endParaRPr>
          </a:p>
        </p:txBody>
      </p:sp>
      <p:pic>
        <p:nvPicPr>
          <p:cNvPr id="4" name="Picture 3"/>
          <p:cNvPicPr>
            <a:picLocks noChangeAspect="1"/>
          </p:cNvPicPr>
          <p:nvPr/>
        </p:nvPicPr>
        <p:blipFill rotWithShape="1">
          <a:blip r:embed="rId2">
            <a:clrChange>
              <a:clrFrom>
                <a:srgbClr val="FFFFFF"/>
              </a:clrFrom>
              <a:clrTo>
                <a:srgbClr val="FFFFFF">
                  <a:alpha val="0"/>
                </a:srgbClr>
              </a:clrTo>
            </a:clrChange>
          </a:blip>
          <a:srcRect r="9235"/>
          <a:stretch/>
        </p:blipFill>
        <p:spPr>
          <a:xfrm>
            <a:off x="8219873" y="42677"/>
            <a:ext cx="3920246" cy="6271964"/>
          </a:xfrm>
          <a:prstGeom prst="rect">
            <a:avLst/>
          </a:prstGeom>
        </p:spPr>
      </p:pic>
      <p:pic>
        <p:nvPicPr>
          <p:cNvPr id="5" name="Picture 4" descr="09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747098" y="349318"/>
            <a:ext cx="2855377" cy="924925"/>
          </a:xfrm>
          <a:prstGeom prst="rect">
            <a:avLst/>
          </a:prstGeom>
          <a:effectLst>
            <a:glow rad="63500">
              <a:srgbClr val="FFC000">
                <a:alpha val="40000"/>
              </a:srgbClr>
            </a:glow>
          </a:effectLst>
        </p:spPr>
      </p:pic>
      <p:sp>
        <p:nvSpPr>
          <p:cNvPr id="6" name="Slide Number Placeholder 5"/>
          <p:cNvSpPr>
            <a:spLocks noGrp="1"/>
          </p:cNvSpPr>
          <p:nvPr>
            <p:ph type="sldNum" sz="quarter" idx="12"/>
          </p:nvPr>
        </p:nvSpPr>
        <p:spPr/>
        <p:txBody>
          <a:bodyPr/>
          <a:lstStyle/>
          <a:p>
            <a:fld id="{CF786310-1A9D-4021-8985-C1AC62C93D9C}" type="slidenum">
              <a:rPr lang="fa-IR" smtClean="0"/>
              <a:t>1</a:t>
            </a:fld>
            <a:endParaRPr lang="fa-IR"/>
          </a:p>
        </p:txBody>
      </p:sp>
    </p:spTree>
    <p:extLst>
      <p:ext uri="{BB962C8B-B14F-4D97-AF65-F5344CB8AC3E}">
        <p14:creationId xmlns:p14="http://schemas.microsoft.com/office/powerpoint/2010/main" val="75443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800" r="4807" b="1192"/>
          <a:stretch/>
        </p:blipFill>
        <p:spPr>
          <a:xfrm>
            <a:off x="9723" y="622572"/>
            <a:ext cx="2276272" cy="5642043"/>
          </a:xfrm>
          <a:prstGeom prst="rect">
            <a:avLst/>
          </a:prstGeom>
        </p:spPr>
      </p:pic>
      <p:sp>
        <p:nvSpPr>
          <p:cNvPr id="2" name="Title 1"/>
          <p:cNvSpPr>
            <a:spLocks noGrp="1"/>
          </p:cNvSpPr>
          <p:nvPr>
            <p:ph type="title"/>
          </p:nvPr>
        </p:nvSpPr>
        <p:spPr>
          <a:xfrm>
            <a:off x="2276272" y="685800"/>
            <a:ext cx="9610928" cy="1045723"/>
          </a:xfrm>
        </p:spPr>
        <p:txBody>
          <a:bodyPr/>
          <a:lstStyle/>
          <a:p>
            <a:pPr algn="ctr"/>
            <a:r>
              <a:rPr lang="fa-IR" b="1" spc="0" dirty="0" smtClean="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اولین هدف در جامعه پذیری گام دوم</a:t>
            </a:r>
            <a:endParaRPr lang="fa-IR" b="1" spc="0" dirty="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endParaRPr>
          </a:p>
        </p:txBody>
      </p:sp>
      <p:sp>
        <p:nvSpPr>
          <p:cNvPr id="3" name="Content Placeholder 2"/>
          <p:cNvSpPr>
            <a:spLocks noGrp="1"/>
          </p:cNvSpPr>
          <p:nvPr>
            <p:ph idx="1"/>
          </p:nvPr>
        </p:nvSpPr>
        <p:spPr>
          <a:xfrm>
            <a:off x="2276272" y="1853119"/>
            <a:ext cx="9270460" cy="4839511"/>
          </a:xfrm>
        </p:spPr>
        <p:txBody>
          <a:bodyPr>
            <a:normAutofit/>
          </a:bodyPr>
          <a:lstStyle/>
          <a:p>
            <a:pPr>
              <a:buFont typeface="Wingdings" panose="05000000000000000000" pitchFamily="2" charset="2"/>
              <a:buChar char="v"/>
            </a:pPr>
            <a:r>
              <a:rPr lang="fa-IR" sz="3200" b="1" dirty="0" smtClean="0">
                <a:solidFill>
                  <a:schemeClr val="tx1"/>
                </a:solidFill>
                <a:cs typeface="B Zar" panose="00000400000000000000" pitchFamily="2" charset="-78"/>
              </a:rPr>
              <a:t>هویت یابی بر اساس گام دوم	</a:t>
            </a:r>
          </a:p>
          <a:p>
            <a:pPr marL="0" indent="0">
              <a:buNone/>
            </a:pPr>
            <a:endParaRPr lang="fa-IR" sz="3000" b="1" dirty="0" smtClean="0">
              <a:solidFill>
                <a:schemeClr val="tx1"/>
              </a:solidFill>
              <a:cs typeface="B Zar" panose="00000400000000000000" pitchFamily="2" charset="-78"/>
            </a:endParaRPr>
          </a:p>
          <a:p>
            <a:pPr lvl="1">
              <a:buFont typeface="Wingdings" panose="05000000000000000000" pitchFamily="2" charset="2"/>
              <a:buChar char="v"/>
            </a:pPr>
            <a:r>
              <a:rPr lang="fa-IR" sz="3000" dirty="0" smtClean="0">
                <a:solidFill>
                  <a:schemeClr val="tx1"/>
                </a:solidFill>
                <a:cs typeface="B Mitra" panose="00000400000000000000" pitchFamily="2" charset="-78"/>
              </a:rPr>
              <a:t>پذیرش گام دوم به عنوان مقطع تعیین کننده</a:t>
            </a:r>
          </a:p>
          <a:p>
            <a:pPr lvl="1">
              <a:buFont typeface="Wingdings" panose="05000000000000000000" pitchFamily="2" charset="2"/>
              <a:buChar char="v"/>
            </a:pPr>
            <a:r>
              <a:rPr lang="fa-IR" sz="3000" dirty="0" smtClean="0">
                <a:solidFill>
                  <a:schemeClr val="tx1"/>
                </a:solidFill>
                <a:cs typeface="B Mitra" panose="00000400000000000000" pitchFamily="2" charset="-78"/>
              </a:rPr>
              <a:t>احساس نقش و مسئولیت</a:t>
            </a:r>
          </a:p>
          <a:p>
            <a:pPr lvl="1">
              <a:buFont typeface="Wingdings" panose="05000000000000000000" pitchFamily="2" charset="2"/>
              <a:buChar char="v"/>
            </a:pPr>
            <a:r>
              <a:rPr lang="fa-IR" sz="3000" b="1" dirty="0" smtClean="0">
                <a:solidFill>
                  <a:srgbClr val="FF0000"/>
                </a:solidFill>
                <a:cs typeface="B Mitra" panose="00000400000000000000" pitchFamily="2" charset="-78"/>
              </a:rPr>
              <a:t>کشف</a:t>
            </a:r>
            <a:r>
              <a:rPr lang="fa-IR" sz="3000" dirty="0" smtClean="0">
                <a:solidFill>
                  <a:schemeClr val="tx1"/>
                </a:solidFill>
                <a:cs typeface="B Mitra" panose="00000400000000000000" pitchFamily="2" charset="-78"/>
              </a:rPr>
              <a:t> نقش </a:t>
            </a:r>
          </a:p>
          <a:p>
            <a:pPr lvl="1">
              <a:buFont typeface="Wingdings" panose="05000000000000000000" pitchFamily="2" charset="2"/>
              <a:buChar char="v"/>
            </a:pPr>
            <a:r>
              <a:rPr lang="fa-IR" sz="3000" dirty="0" smtClean="0">
                <a:solidFill>
                  <a:schemeClr val="tx1"/>
                </a:solidFill>
                <a:cs typeface="B Mitra" panose="00000400000000000000" pitchFamily="2" charset="-78"/>
              </a:rPr>
              <a:t>برنامه ریزی برای مشارکت و نقش آفرینی</a:t>
            </a:r>
          </a:p>
        </p:txBody>
      </p:sp>
      <p:sp>
        <p:nvSpPr>
          <p:cNvPr id="5" name="Slide Number Placeholder 4"/>
          <p:cNvSpPr>
            <a:spLocks noGrp="1"/>
          </p:cNvSpPr>
          <p:nvPr>
            <p:ph type="sldNum" sz="quarter" idx="12"/>
          </p:nvPr>
        </p:nvSpPr>
        <p:spPr/>
        <p:txBody>
          <a:bodyPr/>
          <a:lstStyle/>
          <a:p>
            <a:fld id="{CF786310-1A9D-4021-8985-C1AC62C93D9C}" type="slidenum">
              <a:rPr lang="fa-IR" smtClean="0"/>
              <a:t>10</a:t>
            </a:fld>
            <a:endParaRPr lang="fa-IR"/>
          </a:p>
        </p:txBody>
      </p:sp>
    </p:spTree>
    <p:extLst>
      <p:ext uri="{BB962C8B-B14F-4D97-AF65-F5344CB8AC3E}">
        <p14:creationId xmlns:p14="http://schemas.microsoft.com/office/powerpoint/2010/main" val="731672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800" r="4807" b="1192"/>
          <a:stretch/>
        </p:blipFill>
        <p:spPr>
          <a:xfrm>
            <a:off x="9723" y="622572"/>
            <a:ext cx="2276272" cy="5642043"/>
          </a:xfrm>
          <a:prstGeom prst="rect">
            <a:avLst/>
          </a:prstGeom>
        </p:spPr>
      </p:pic>
      <p:sp>
        <p:nvSpPr>
          <p:cNvPr id="2" name="Title 1"/>
          <p:cNvSpPr>
            <a:spLocks noGrp="1"/>
          </p:cNvSpPr>
          <p:nvPr>
            <p:ph type="title"/>
          </p:nvPr>
        </p:nvSpPr>
        <p:spPr>
          <a:xfrm>
            <a:off x="2276272" y="685800"/>
            <a:ext cx="9610928" cy="1045723"/>
          </a:xfrm>
        </p:spPr>
        <p:txBody>
          <a:bodyPr/>
          <a:lstStyle/>
          <a:p>
            <a:pPr algn="ctr"/>
            <a:r>
              <a:rPr lang="fa-IR" b="1" spc="0" dirty="0" smtClean="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نقش سپاه و بسیج چیست؟</a:t>
            </a:r>
            <a:endParaRPr lang="fa-IR" b="1" spc="0" dirty="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endParaRPr>
          </a:p>
        </p:txBody>
      </p:sp>
      <p:sp>
        <p:nvSpPr>
          <p:cNvPr id="3" name="Content Placeholder 2"/>
          <p:cNvSpPr>
            <a:spLocks noGrp="1"/>
          </p:cNvSpPr>
          <p:nvPr>
            <p:ph idx="1"/>
          </p:nvPr>
        </p:nvSpPr>
        <p:spPr>
          <a:xfrm>
            <a:off x="2276272" y="1853119"/>
            <a:ext cx="9270460" cy="4839511"/>
          </a:xfrm>
        </p:spPr>
        <p:txBody>
          <a:bodyPr>
            <a:normAutofit/>
          </a:bodyPr>
          <a:lstStyle/>
          <a:p>
            <a:pPr>
              <a:buFont typeface="Wingdings" panose="05000000000000000000" pitchFamily="2" charset="2"/>
              <a:buChar char="v"/>
            </a:pPr>
            <a:r>
              <a:rPr lang="fa-IR" sz="3200" dirty="0" smtClean="0">
                <a:solidFill>
                  <a:schemeClr val="tx1"/>
                </a:solidFill>
                <a:cs typeface="B Mitra" panose="00000400000000000000" pitchFamily="2" charset="-78"/>
              </a:rPr>
              <a:t>نقش سازمانی سپاه و بسیج </a:t>
            </a:r>
          </a:p>
          <a:p>
            <a:pPr>
              <a:buFont typeface="Wingdings" panose="05000000000000000000" pitchFamily="2" charset="2"/>
              <a:buChar char="v"/>
            </a:pPr>
            <a:r>
              <a:rPr lang="fa-IR" sz="3200" dirty="0" smtClean="0">
                <a:solidFill>
                  <a:schemeClr val="tx1"/>
                </a:solidFill>
                <a:cs typeface="B Mitra" panose="00000400000000000000" pitchFamily="2" charset="-78"/>
              </a:rPr>
              <a:t>نقش سپاه و بسیج در جامعه پذیری گام دوم (جامعه پذیری)</a:t>
            </a:r>
          </a:p>
        </p:txBody>
      </p:sp>
      <p:sp>
        <p:nvSpPr>
          <p:cNvPr id="5" name="Slide Number Placeholder 4"/>
          <p:cNvSpPr>
            <a:spLocks noGrp="1"/>
          </p:cNvSpPr>
          <p:nvPr>
            <p:ph type="sldNum" sz="quarter" idx="12"/>
          </p:nvPr>
        </p:nvSpPr>
        <p:spPr/>
        <p:txBody>
          <a:bodyPr/>
          <a:lstStyle/>
          <a:p>
            <a:fld id="{CF786310-1A9D-4021-8985-C1AC62C93D9C}" type="slidenum">
              <a:rPr lang="fa-IR" smtClean="0"/>
              <a:t>11</a:t>
            </a:fld>
            <a:endParaRPr lang="fa-IR"/>
          </a:p>
        </p:txBody>
      </p:sp>
    </p:spTree>
    <p:extLst>
      <p:ext uri="{BB962C8B-B14F-4D97-AF65-F5344CB8AC3E}">
        <p14:creationId xmlns:p14="http://schemas.microsoft.com/office/powerpoint/2010/main" val="2184032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800" r="4807" b="1192"/>
          <a:stretch/>
        </p:blipFill>
        <p:spPr>
          <a:xfrm>
            <a:off x="9723" y="622572"/>
            <a:ext cx="2276272" cy="5642043"/>
          </a:xfrm>
          <a:prstGeom prst="rect">
            <a:avLst/>
          </a:prstGeom>
        </p:spPr>
      </p:pic>
      <p:sp>
        <p:nvSpPr>
          <p:cNvPr id="2" name="Title 1"/>
          <p:cNvSpPr>
            <a:spLocks noGrp="1"/>
          </p:cNvSpPr>
          <p:nvPr>
            <p:ph type="title"/>
          </p:nvPr>
        </p:nvSpPr>
        <p:spPr>
          <a:xfrm>
            <a:off x="2276272" y="685800"/>
            <a:ext cx="9610928" cy="1045723"/>
          </a:xfrm>
        </p:spPr>
        <p:txBody>
          <a:bodyPr>
            <a:normAutofit/>
          </a:bodyPr>
          <a:lstStyle/>
          <a:p>
            <a:pPr algn="ctr"/>
            <a:r>
              <a:rPr lang="fa-IR" sz="4300" b="1" spc="0" dirty="0" smtClean="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نقش </a:t>
            </a:r>
            <a:r>
              <a:rPr lang="fa-IR" sz="4300" b="1" spc="0" dirty="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سازمانی سپاه و بسیج </a:t>
            </a:r>
          </a:p>
        </p:txBody>
      </p:sp>
      <p:sp>
        <p:nvSpPr>
          <p:cNvPr id="3" name="Content Placeholder 2"/>
          <p:cNvSpPr>
            <a:spLocks noGrp="1"/>
          </p:cNvSpPr>
          <p:nvPr>
            <p:ph idx="1"/>
          </p:nvPr>
        </p:nvSpPr>
        <p:spPr>
          <a:xfrm>
            <a:off x="2276272" y="1853119"/>
            <a:ext cx="9270460" cy="4839511"/>
          </a:xfrm>
        </p:spPr>
        <p:txBody>
          <a:bodyPr>
            <a:normAutofit/>
          </a:bodyPr>
          <a:lstStyle/>
          <a:p>
            <a:pPr>
              <a:buFont typeface="Wingdings" panose="05000000000000000000" pitchFamily="2" charset="2"/>
              <a:buChar char="v"/>
            </a:pPr>
            <a:r>
              <a:rPr lang="fa-IR" sz="3200" dirty="0" smtClean="0">
                <a:solidFill>
                  <a:schemeClr val="tx1"/>
                </a:solidFill>
                <a:cs typeface="B Mitra" panose="00000400000000000000" pitchFamily="2" charset="-78"/>
              </a:rPr>
              <a:t>تحول سازمانی و تشکیلاتی منطبق بر اهداف و انتظارات گام دوم</a:t>
            </a:r>
          </a:p>
          <a:p>
            <a:pPr>
              <a:buFont typeface="Wingdings" panose="05000000000000000000" pitchFamily="2" charset="2"/>
              <a:buChar char="v"/>
            </a:pPr>
            <a:r>
              <a:rPr lang="fa-IR" sz="3200" dirty="0" smtClean="0">
                <a:solidFill>
                  <a:schemeClr val="tx1"/>
                </a:solidFill>
                <a:cs typeface="B Mitra" panose="00000400000000000000" pitchFamily="2" charset="-78"/>
              </a:rPr>
              <a:t>تبدیل سپاه و بسیج به سازمان های در تراز گام دوم</a:t>
            </a:r>
          </a:p>
          <a:p>
            <a:pPr>
              <a:buFont typeface="Wingdings" panose="05000000000000000000" pitchFamily="2" charset="2"/>
              <a:buChar char="v"/>
            </a:pPr>
            <a:r>
              <a:rPr lang="fa-IR" sz="3200" dirty="0" smtClean="0">
                <a:solidFill>
                  <a:schemeClr val="tx1"/>
                </a:solidFill>
                <a:cs typeface="B Mitra" panose="00000400000000000000" pitchFamily="2" charset="-78"/>
              </a:rPr>
              <a:t>تحول در روش ها، رویکردها، ساختارها، برون داد ها و ...</a:t>
            </a:r>
          </a:p>
          <a:p>
            <a:pPr>
              <a:buFont typeface="Wingdings" panose="05000000000000000000" pitchFamily="2" charset="2"/>
              <a:buChar char="v"/>
            </a:pPr>
            <a:r>
              <a:rPr lang="fa-IR" sz="3200" dirty="0" smtClean="0">
                <a:solidFill>
                  <a:schemeClr val="tx1"/>
                </a:solidFill>
                <a:cs typeface="B Mitra" panose="00000400000000000000" pitchFamily="2" charset="-78"/>
              </a:rPr>
              <a:t>نهایتا:</a:t>
            </a:r>
          </a:p>
          <a:p>
            <a:pPr>
              <a:buFont typeface="Wingdings" panose="05000000000000000000" pitchFamily="2" charset="2"/>
              <a:buChar char="v"/>
            </a:pPr>
            <a:r>
              <a:rPr lang="fa-IR" sz="3200" dirty="0" smtClean="0">
                <a:solidFill>
                  <a:schemeClr val="tx1"/>
                </a:solidFill>
                <a:cs typeface="B Mitra" panose="00000400000000000000" pitchFamily="2" charset="-78"/>
              </a:rPr>
              <a:t>سپاه به عنوان بازوی ولایت و نهاد متولی حراست از انقلاب و دستاوردهای آن:</a:t>
            </a:r>
          </a:p>
          <a:p>
            <a:pPr marL="0" indent="0" algn="ctr">
              <a:buNone/>
            </a:pPr>
            <a:r>
              <a:rPr lang="fa-IR" sz="3200" dirty="0" smtClean="0">
                <a:solidFill>
                  <a:schemeClr val="tx1"/>
                </a:solidFill>
                <a:cs typeface="B Mitra" panose="00000400000000000000" pitchFamily="2" charset="-78"/>
              </a:rPr>
              <a:t>متولی گام دوم</a:t>
            </a:r>
          </a:p>
        </p:txBody>
      </p:sp>
      <p:sp>
        <p:nvSpPr>
          <p:cNvPr id="5" name="Slide Number Placeholder 4"/>
          <p:cNvSpPr>
            <a:spLocks noGrp="1"/>
          </p:cNvSpPr>
          <p:nvPr>
            <p:ph type="sldNum" sz="quarter" idx="12"/>
          </p:nvPr>
        </p:nvSpPr>
        <p:spPr/>
        <p:txBody>
          <a:bodyPr/>
          <a:lstStyle/>
          <a:p>
            <a:fld id="{CF786310-1A9D-4021-8985-C1AC62C93D9C}" type="slidenum">
              <a:rPr lang="fa-IR" smtClean="0"/>
              <a:t>12</a:t>
            </a:fld>
            <a:endParaRPr lang="fa-IR"/>
          </a:p>
        </p:txBody>
      </p:sp>
    </p:spTree>
    <p:extLst>
      <p:ext uri="{BB962C8B-B14F-4D97-AF65-F5344CB8AC3E}">
        <p14:creationId xmlns:p14="http://schemas.microsoft.com/office/powerpoint/2010/main" val="2290611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800" r="4807" b="1192"/>
          <a:stretch/>
        </p:blipFill>
        <p:spPr>
          <a:xfrm>
            <a:off x="9723" y="622572"/>
            <a:ext cx="2276272" cy="5642043"/>
          </a:xfrm>
          <a:prstGeom prst="rect">
            <a:avLst/>
          </a:prstGeom>
        </p:spPr>
      </p:pic>
      <p:sp>
        <p:nvSpPr>
          <p:cNvPr id="2" name="Title 1"/>
          <p:cNvSpPr>
            <a:spLocks noGrp="1"/>
          </p:cNvSpPr>
          <p:nvPr>
            <p:ph type="title"/>
          </p:nvPr>
        </p:nvSpPr>
        <p:spPr>
          <a:xfrm>
            <a:off x="2276272" y="685800"/>
            <a:ext cx="9610928" cy="1045723"/>
          </a:xfrm>
        </p:spPr>
        <p:txBody>
          <a:bodyPr/>
          <a:lstStyle/>
          <a:p>
            <a:pPr algn="ctr"/>
            <a:r>
              <a:rPr lang="fa-IR" b="1" spc="0" dirty="0" smtClean="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نقش اجتماعی سپاه و بسیج</a:t>
            </a:r>
            <a:endParaRPr lang="fa-IR" b="1" spc="0" dirty="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endParaRPr>
          </a:p>
        </p:txBody>
      </p:sp>
      <p:sp>
        <p:nvSpPr>
          <p:cNvPr id="3" name="Content Placeholder 2"/>
          <p:cNvSpPr>
            <a:spLocks noGrp="1"/>
          </p:cNvSpPr>
          <p:nvPr>
            <p:ph idx="1"/>
          </p:nvPr>
        </p:nvSpPr>
        <p:spPr>
          <a:xfrm>
            <a:off x="2276272" y="1853119"/>
            <a:ext cx="9270460" cy="4839511"/>
          </a:xfrm>
        </p:spPr>
        <p:txBody>
          <a:bodyPr>
            <a:normAutofit/>
          </a:bodyPr>
          <a:lstStyle/>
          <a:p>
            <a:pPr>
              <a:buFont typeface="Wingdings" panose="05000000000000000000" pitchFamily="2" charset="2"/>
              <a:buChar char="v"/>
            </a:pPr>
            <a:r>
              <a:rPr lang="fa-IR" sz="3200" dirty="0" smtClean="0">
                <a:solidFill>
                  <a:schemeClr val="tx1"/>
                </a:solidFill>
                <a:cs typeface="B Mitra" panose="00000400000000000000" pitchFamily="2" charset="-78"/>
              </a:rPr>
              <a:t>سرمایه اجتماعی گسترده سپاه و بسیج:</a:t>
            </a:r>
          </a:p>
          <a:p>
            <a:pPr>
              <a:buFont typeface="Wingdings" panose="05000000000000000000" pitchFamily="2" charset="2"/>
              <a:buChar char="v"/>
            </a:pPr>
            <a:r>
              <a:rPr lang="fa-IR" sz="3200" dirty="0" smtClean="0">
                <a:solidFill>
                  <a:schemeClr val="tx1"/>
                </a:solidFill>
                <a:cs typeface="B Mitra" panose="00000400000000000000" pitchFamily="2" charset="-78"/>
              </a:rPr>
              <a:t>یک میلیون نفر خانواده پاسداران و بازنشستگان و ...</a:t>
            </a:r>
            <a:endParaRPr lang="fa-IR" sz="3200" dirty="0">
              <a:solidFill>
                <a:schemeClr val="tx1"/>
              </a:solidFill>
              <a:cs typeface="B Mitra" panose="00000400000000000000" pitchFamily="2" charset="-78"/>
            </a:endParaRPr>
          </a:p>
          <a:p>
            <a:pPr>
              <a:buFont typeface="Wingdings" panose="05000000000000000000" pitchFamily="2" charset="2"/>
              <a:buChar char="v"/>
            </a:pPr>
            <a:r>
              <a:rPr lang="fa-IR" sz="3200" dirty="0" smtClean="0">
                <a:solidFill>
                  <a:schemeClr val="tx1"/>
                </a:solidFill>
                <a:cs typeface="B Mitra" panose="00000400000000000000" pitchFamily="2" charset="-78"/>
              </a:rPr>
              <a:t>ارتش بیست میلیونی بسیج</a:t>
            </a:r>
          </a:p>
          <a:p>
            <a:pPr>
              <a:buFont typeface="Wingdings" panose="05000000000000000000" pitchFamily="2" charset="2"/>
              <a:buChar char="v"/>
            </a:pPr>
            <a:endParaRPr lang="fa-IR" sz="3200" dirty="0" smtClean="0">
              <a:solidFill>
                <a:schemeClr val="tx1"/>
              </a:solidFill>
              <a:cs typeface="B Mitra" panose="00000400000000000000" pitchFamily="2" charset="-78"/>
            </a:endParaRPr>
          </a:p>
          <a:p>
            <a:pPr>
              <a:buFont typeface="Wingdings" panose="05000000000000000000" pitchFamily="2" charset="2"/>
              <a:buChar char="v"/>
            </a:pPr>
            <a:r>
              <a:rPr lang="fa-IR" sz="3200" dirty="0" smtClean="0">
                <a:solidFill>
                  <a:schemeClr val="tx1"/>
                </a:solidFill>
                <a:cs typeface="B Mitra" panose="00000400000000000000" pitchFamily="2" charset="-78"/>
              </a:rPr>
              <a:t>سوال:</a:t>
            </a:r>
            <a:endParaRPr lang="fa-IR" sz="3200" dirty="0">
              <a:solidFill>
                <a:schemeClr val="tx1"/>
              </a:solidFill>
              <a:cs typeface="B Mitra" panose="00000400000000000000" pitchFamily="2" charset="-78"/>
            </a:endParaRPr>
          </a:p>
          <a:p>
            <a:pPr marL="0" indent="0">
              <a:buNone/>
            </a:pPr>
            <a:r>
              <a:rPr lang="fa-IR" sz="3200" dirty="0" smtClean="0">
                <a:solidFill>
                  <a:schemeClr val="tx1"/>
                </a:solidFill>
                <a:cs typeface="B Mitra" panose="00000400000000000000" pitchFamily="2" charset="-78"/>
              </a:rPr>
              <a:t>اگر سپاه در مدت این سه ماه وارد فاز جامعه پذیری گام دوم شده بود، آیا 80 درصد مردم از آن بی خبر بودند؟</a:t>
            </a:r>
          </a:p>
        </p:txBody>
      </p:sp>
      <p:sp>
        <p:nvSpPr>
          <p:cNvPr id="5" name="Slide Number Placeholder 4"/>
          <p:cNvSpPr>
            <a:spLocks noGrp="1"/>
          </p:cNvSpPr>
          <p:nvPr>
            <p:ph type="sldNum" sz="quarter" idx="12"/>
          </p:nvPr>
        </p:nvSpPr>
        <p:spPr/>
        <p:txBody>
          <a:bodyPr/>
          <a:lstStyle/>
          <a:p>
            <a:fld id="{CF786310-1A9D-4021-8985-C1AC62C93D9C}" type="slidenum">
              <a:rPr lang="fa-IR" smtClean="0"/>
              <a:t>13</a:t>
            </a:fld>
            <a:endParaRPr lang="fa-IR"/>
          </a:p>
        </p:txBody>
      </p:sp>
    </p:spTree>
    <p:extLst>
      <p:ext uri="{BB962C8B-B14F-4D97-AF65-F5344CB8AC3E}">
        <p14:creationId xmlns:p14="http://schemas.microsoft.com/office/powerpoint/2010/main" val="1274020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800" r="4807" b="1192"/>
          <a:stretch/>
        </p:blipFill>
        <p:spPr>
          <a:xfrm>
            <a:off x="9723" y="622572"/>
            <a:ext cx="2276272" cy="5642043"/>
          </a:xfrm>
          <a:prstGeom prst="rect">
            <a:avLst/>
          </a:prstGeom>
        </p:spPr>
      </p:pic>
      <p:sp>
        <p:nvSpPr>
          <p:cNvPr id="2" name="Title 1"/>
          <p:cNvSpPr>
            <a:spLocks noGrp="1"/>
          </p:cNvSpPr>
          <p:nvPr>
            <p:ph type="title"/>
          </p:nvPr>
        </p:nvSpPr>
        <p:spPr>
          <a:xfrm>
            <a:off x="2276272" y="685800"/>
            <a:ext cx="9610928" cy="1045723"/>
          </a:xfrm>
        </p:spPr>
        <p:txBody>
          <a:bodyPr>
            <a:normAutofit/>
          </a:bodyPr>
          <a:lstStyle/>
          <a:p>
            <a:pPr algn="ctr"/>
            <a:r>
              <a:rPr lang="fa-IR" b="1" spc="0" dirty="0" smtClean="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برخی تدابیر برای جامعه پذیری گام دوم</a:t>
            </a:r>
            <a:endParaRPr lang="fa-IR" b="1" spc="0" dirty="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endParaRPr>
          </a:p>
        </p:txBody>
      </p:sp>
      <p:sp>
        <p:nvSpPr>
          <p:cNvPr id="3" name="Content Placeholder 2"/>
          <p:cNvSpPr>
            <a:spLocks noGrp="1"/>
          </p:cNvSpPr>
          <p:nvPr>
            <p:ph idx="1"/>
          </p:nvPr>
        </p:nvSpPr>
        <p:spPr>
          <a:xfrm>
            <a:off x="2276272" y="1853119"/>
            <a:ext cx="9270460" cy="4839511"/>
          </a:xfrm>
        </p:spPr>
        <p:txBody>
          <a:bodyPr>
            <a:normAutofit/>
          </a:bodyPr>
          <a:lstStyle/>
          <a:p>
            <a:pPr>
              <a:buFont typeface="Wingdings" panose="05000000000000000000" pitchFamily="2" charset="2"/>
              <a:buChar char="v"/>
            </a:pPr>
            <a:r>
              <a:rPr lang="fa-IR" sz="2800" dirty="0" smtClean="0">
                <a:solidFill>
                  <a:schemeClr val="tx1"/>
                </a:solidFill>
                <a:cs typeface="B Mitra" panose="00000400000000000000" pitchFamily="2" charset="-78"/>
              </a:rPr>
              <a:t>بازخوانی فردی و جمعی گام دوم</a:t>
            </a:r>
          </a:p>
          <a:p>
            <a:pPr lvl="3">
              <a:buFont typeface="Wingdings" panose="05000000000000000000" pitchFamily="2" charset="2"/>
              <a:buChar char="v"/>
            </a:pPr>
            <a:r>
              <a:rPr lang="fa-IR" sz="2400" dirty="0">
                <a:solidFill>
                  <a:schemeClr val="tx1"/>
                </a:solidFill>
                <a:cs typeface="B Mitra" panose="00000400000000000000" pitchFamily="2" charset="-78"/>
              </a:rPr>
              <a:t>حلقه های مطالعاتی</a:t>
            </a:r>
          </a:p>
          <a:p>
            <a:pPr lvl="3">
              <a:buFont typeface="Wingdings" panose="05000000000000000000" pitchFamily="2" charset="2"/>
              <a:buChar char="v"/>
            </a:pPr>
            <a:r>
              <a:rPr lang="fa-IR" sz="2400" dirty="0">
                <a:solidFill>
                  <a:schemeClr val="tx1"/>
                </a:solidFill>
                <a:cs typeface="B Mitra" panose="00000400000000000000" pitchFamily="2" charset="-78"/>
              </a:rPr>
              <a:t>مسابقات</a:t>
            </a:r>
          </a:p>
          <a:p>
            <a:pPr lvl="3">
              <a:buFont typeface="Wingdings" panose="05000000000000000000" pitchFamily="2" charset="2"/>
              <a:buChar char="v"/>
            </a:pPr>
            <a:r>
              <a:rPr lang="fa-IR" sz="2400" dirty="0">
                <a:solidFill>
                  <a:schemeClr val="tx1"/>
                </a:solidFill>
                <a:cs typeface="B Mitra" panose="00000400000000000000" pitchFamily="2" charset="-78"/>
              </a:rPr>
              <a:t>دوره های </a:t>
            </a:r>
            <a:r>
              <a:rPr lang="fa-IR" sz="2400" dirty="0" smtClean="0">
                <a:solidFill>
                  <a:schemeClr val="tx1"/>
                </a:solidFill>
                <a:cs typeface="B Mitra" panose="00000400000000000000" pitchFamily="2" charset="-78"/>
              </a:rPr>
              <a:t>تبیینی</a:t>
            </a:r>
            <a:endParaRPr lang="fa-IR" sz="2800" dirty="0" smtClean="0">
              <a:solidFill>
                <a:schemeClr val="tx1"/>
              </a:solidFill>
              <a:cs typeface="B Mitra" panose="00000400000000000000" pitchFamily="2" charset="-78"/>
            </a:endParaRPr>
          </a:p>
          <a:p>
            <a:pPr>
              <a:buFont typeface="Wingdings" panose="05000000000000000000" pitchFamily="2" charset="2"/>
              <a:buChar char="v"/>
            </a:pPr>
            <a:r>
              <a:rPr lang="fa-IR" sz="2800" dirty="0" smtClean="0">
                <a:solidFill>
                  <a:schemeClr val="tx1"/>
                </a:solidFill>
                <a:cs typeface="B Mitra" panose="00000400000000000000" pitchFamily="2" charset="-78"/>
              </a:rPr>
              <a:t>اندیشه ورزی حول گام دوم</a:t>
            </a:r>
          </a:p>
          <a:p>
            <a:pPr lvl="2">
              <a:buFont typeface="Wingdings" panose="05000000000000000000" pitchFamily="2" charset="2"/>
              <a:buChar char="v"/>
            </a:pPr>
            <a:r>
              <a:rPr lang="fa-IR" sz="2400" dirty="0" smtClean="0">
                <a:solidFill>
                  <a:schemeClr val="tx1"/>
                </a:solidFill>
                <a:cs typeface="B Mitra" panose="00000400000000000000" pitchFamily="2" charset="-78"/>
              </a:rPr>
              <a:t>تشکیل هیئت های اندیشه ورز گام دوم در جهت ژرف نگری و تعمیق بیانیه</a:t>
            </a:r>
          </a:p>
          <a:p>
            <a:pPr lvl="2">
              <a:buFont typeface="Wingdings" panose="05000000000000000000" pitchFamily="2" charset="2"/>
              <a:buChar char="v"/>
            </a:pPr>
            <a:r>
              <a:rPr lang="fa-IR" sz="2400" dirty="0" smtClean="0">
                <a:solidFill>
                  <a:schemeClr val="tx1"/>
                </a:solidFill>
                <a:cs typeface="B Mitra" panose="00000400000000000000" pitchFamily="2" charset="-78"/>
              </a:rPr>
              <a:t>تشکیل کارگروه های تخصصی در اقشار مختلف بسیج مبتنی </a:t>
            </a:r>
            <a:r>
              <a:rPr lang="fa-IR" sz="2400" dirty="0">
                <a:solidFill>
                  <a:schemeClr val="tx1"/>
                </a:solidFill>
                <a:cs typeface="B Mitra" panose="00000400000000000000" pitchFamily="2" charset="-78"/>
              </a:rPr>
              <a:t>بر مساله یابی و حل </a:t>
            </a:r>
            <a:r>
              <a:rPr lang="fa-IR" sz="2400" dirty="0" smtClean="0">
                <a:solidFill>
                  <a:schemeClr val="tx1"/>
                </a:solidFill>
                <a:cs typeface="B Mitra" panose="00000400000000000000" pitchFamily="2" charset="-78"/>
              </a:rPr>
              <a:t>مساله</a:t>
            </a:r>
            <a:endParaRPr lang="fa-IR" sz="2800" dirty="0">
              <a:solidFill>
                <a:schemeClr val="tx1"/>
              </a:solidFill>
              <a:cs typeface="B Mitra" panose="00000400000000000000" pitchFamily="2" charset="-78"/>
            </a:endParaRPr>
          </a:p>
          <a:p>
            <a:pPr>
              <a:buFont typeface="Wingdings" panose="05000000000000000000" pitchFamily="2" charset="2"/>
              <a:buChar char="v"/>
            </a:pPr>
            <a:r>
              <a:rPr lang="fa-IR" sz="2800" dirty="0" smtClean="0">
                <a:solidFill>
                  <a:schemeClr val="tx1"/>
                </a:solidFill>
                <a:cs typeface="B Mitra" panose="00000400000000000000" pitchFamily="2" charset="-78"/>
              </a:rPr>
              <a:t>تولید ارزش افزوده محتوایی</a:t>
            </a:r>
          </a:p>
          <a:p>
            <a:pPr lvl="2">
              <a:buFont typeface="Wingdings" panose="05000000000000000000" pitchFamily="2" charset="2"/>
              <a:buChar char="v"/>
            </a:pPr>
            <a:r>
              <a:rPr lang="fa-IR" sz="2400" dirty="0" smtClean="0">
                <a:solidFill>
                  <a:schemeClr val="tx1"/>
                </a:solidFill>
                <a:cs typeface="B Mitra" panose="00000400000000000000" pitchFamily="2" charset="-78"/>
              </a:rPr>
              <a:t>تبدیل محتوا به محصولات رسانه ای متنوع</a:t>
            </a:r>
          </a:p>
          <a:p>
            <a:pPr lvl="2">
              <a:buFont typeface="Wingdings" panose="05000000000000000000" pitchFamily="2" charset="2"/>
              <a:buChar char="v"/>
            </a:pPr>
            <a:r>
              <a:rPr lang="fa-IR" sz="2400" dirty="0" smtClean="0">
                <a:solidFill>
                  <a:schemeClr val="tx1"/>
                </a:solidFill>
                <a:cs typeface="B Mitra" panose="00000400000000000000" pitchFamily="2" charset="-78"/>
              </a:rPr>
              <a:t>تولید محتوا بر اساس مفاهیم و چارچوب های بیانیه</a:t>
            </a:r>
            <a:endParaRPr lang="fa-IR" sz="1200" dirty="0"/>
          </a:p>
          <a:p>
            <a:pPr marL="0" indent="0">
              <a:buNone/>
            </a:pPr>
            <a:endParaRPr lang="fa-IR" sz="2800" dirty="0" smtClean="0">
              <a:solidFill>
                <a:schemeClr val="tx1"/>
              </a:solidFill>
              <a:cs typeface="B Mitra" panose="00000400000000000000" pitchFamily="2" charset="-78"/>
            </a:endParaRPr>
          </a:p>
        </p:txBody>
      </p:sp>
      <p:sp>
        <p:nvSpPr>
          <p:cNvPr id="5" name="Slide Number Placeholder 4"/>
          <p:cNvSpPr>
            <a:spLocks noGrp="1"/>
          </p:cNvSpPr>
          <p:nvPr>
            <p:ph type="sldNum" sz="quarter" idx="12"/>
          </p:nvPr>
        </p:nvSpPr>
        <p:spPr/>
        <p:txBody>
          <a:bodyPr/>
          <a:lstStyle/>
          <a:p>
            <a:fld id="{CF786310-1A9D-4021-8985-C1AC62C93D9C}" type="slidenum">
              <a:rPr lang="fa-IR" smtClean="0"/>
              <a:t>14</a:t>
            </a:fld>
            <a:endParaRPr lang="fa-IR"/>
          </a:p>
        </p:txBody>
      </p:sp>
    </p:spTree>
    <p:extLst>
      <p:ext uri="{BB962C8B-B14F-4D97-AF65-F5344CB8AC3E}">
        <p14:creationId xmlns:p14="http://schemas.microsoft.com/office/powerpoint/2010/main" val="3217520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800" r="4807" b="1192"/>
          <a:stretch/>
        </p:blipFill>
        <p:spPr>
          <a:xfrm>
            <a:off x="9723" y="622572"/>
            <a:ext cx="2276272" cy="5642043"/>
          </a:xfrm>
          <a:prstGeom prst="rect">
            <a:avLst/>
          </a:prstGeom>
        </p:spPr>
      </p:pic>
      <p:sp>
        <p:nvSpPr>
          <p:cNvPr id="5" name="Slide Number Placeholder 4"/>
          <p:cNvSpPr>
            <a:spLocks noGrp="1"/>
          </p:cNvSpPr>
          <p:nvPr>
            <p:ph type="sldNum" sz="quarter" idx="12"/>
          </p:nvPr>
        </p:nvSpPr>
        <p:spPr/>
        <p:txBody>
          <a:bodyPr/>
          <a:lstStyle/>
          <a:p>
            <a:fld id="{CF786310-1A9D-4021-8985-C1AC62C93D9C}" type="slidenum">
              <a:rPr lang="fa-IR" smtClean="0"/>
              <a:t>15</a:t>
            </a:fld>
            <a:endParaRPr lang="fa-IR"/>
          </a:p>
        </p:txBody>
      </p:sp>
      <p:pic>
        <p:nvPicPr>
          <p:cNvPr id="1026" name="Picture 2" descr="https://www.mobarakeh.net/wp-content/uploads/re16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5" y="265394"/>
            <a:ext cx="9453721" cy="599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119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751008" cy="1450757"/>
          </a:xfrm>
        </p:spPr>
        <p:txBody>
          <a:bodyPr>
            <a:normAutofit/>
          </a:bodyPr>
          <a:lstStyle/>
          <a:p>
            <a:pPr algn="r"/>
            <a:r>
              <a:rPr lang="fa-IR" sz="4000" b="1" spc="0" dirty="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رهبر معظم انقلاب‌اسلامی حضرت امام خامنه‌ای </a:t>
            </a:r>
            <a:r>
              <a:rPr lang="fa-IR" sz="2200" b="1" spc="0" dirty="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(مدظله‌العالی</a:t>
            </a:r>
            <a:r>
              <a:rPr lang="fa-IR" sz="2200" b="1" spc="0" dirty="0" smtClean="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 </a:t>
            </a:r>
            <a:endParaRPr lang="fa-IR" sz="5300" b="1" spc="0" dirty="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endParaRPr>
          </a:p>
        </p:txBody>
      </p:sp>
      <p:sp>
        <p:nvSpPr>
          <p:cNvPr id="3" name="Content Placeholder 2"/>
          <p:cNvSpPr>
            <a:spLocks noGrp="1"/>
          </p:cNvSpPr>
          <p:nvPr>
            <p:ph idx="1"/>
          </p:nvPr>
        </p:nvSpPr>
        <p:spPr>
          <a:xfrm>
            <a:off x="1097279" y="1845734"/>
            <a:ext cx="10751009" cy="4023360"/>
          </a:xfrm>
        </p:spPr>
        <p:txBody>
          <a:bodyPr>
            <a:noAutofit/>
          </a:bodyPr>
          <a:lstStyle/>
          <a:p>
            <a:pPr algn="just">
              <a:buFont typeface="Wingdings" panose="05000000000000000000" pitchFamily="2" charset="2"/>
              <a:buChar char="v"/>
            </a:pPr>
            <a:r>
              <a:rPr lang="fa-IR" sz="2400" dirty="0">
                <a:solidFill>
                  <a:schemeClr val="tx1"/>
                </a:solidFill>
                <a:cs typeface="B Mitra" panose="00000400000000000000" pitchFamily="2" charset="-78"/>
              </a:rPr>
              <a:t>انقلاب پُرشکوه ملّت ایران که بزرگ‌ترین و مردمی‌ترین انقلاب عصر جدید است، تنها انقلابی است که یک چلّه‌ی پُرافتخار را بدون خیانت به آرمان‌هایش پشت سر نهاده و در برابر همه‌ی وسوسه‌هایی که غیر قابل مقاومت به نظر می‌رسیدند، از کرامت خود و اصالت شعارهایش صیانت کرده و اینک وارد دوّمین مرحله‌ی خودسازی و جامعه‌پردازی و تمدّن‌سازی شده </a:t>
            </a:r>
            <a:r>
              <a:rPr lang="fa-IR" sz="2400" dirty="0" smtClean="0">
                <a:solidFill>
                  <a:schemeClr val="tx1"/>
                </a:solidFill>
                <a:cs typeface="B Mitra" panose="00000400000000000000" pitchFamily="2" charset="-78"/>
              </a:rPr>
              <a:t>است.</a:t>
            </a:r>
          </a:p>
          <a:p>
            <a:pPr algn="just">
              <a:buFont typeface="Wingdings" panose="05000000000000000000" pitchFamily="2" charset="2"/>
              <a:buChar char="v"/>
            </a:pPr>
            <a:r>
              <a:rPr lang="fa-IR" sz="2400" dirty="0" smtClean="0">
                <a:solidFill>
                  <a:schemeClr val="tx1"/>
                </a:solidFill>
                <a:cs typeface="B Mitra" panose="00000400000000000000" pitchFamily="2" charset="-78"/>
              </a:rPr>
              <a:t>درودی </a:t>
            </a:r>
            <a:r>
              <a:rPr lang="fa-IR" sz="2400" dirty="0">
                <a:solidFill>
                  <a:schemeClr val="tx1"/>
                </a:solidFill>
                <a:cs typeface="B Mitra" panose="00000400000000000000" pitchFamily="2" charset="-78"/>
              </a:rPr>
              <a:t>از اعماق دل بر این ملّت؛ بر نسلی که آغاز کرد و ادامه داد و بر نسلی که اینک وارد فرایند بزرگ و جهانیِ چهل سال دوّم می‌شود</a:t>
            </a:r>
            <a:r>
              <a:rPr lang="en-US" sz="2400" dirty="0">
                <a:solidFill>
                  <a:schemeClr val="tx1"/>
                </a:solidFill>
                <a:cs typeface="B Mitra" panose="00000400000000000000" pitchFamily="2" charset="-78"/>
              </a:rPr>
              <a:t>.</a:t>
            </a:r>
            <a:r>
              <a:rPr lang="fa-IR" sz="2400" dirty="0" smtClean="0">
                <a:solidFill>
                  <a:schemeClr val="tx1"/>
                </a:solidFill>
                <a:cs typeface="B Mitra" panose="00000400000000000000" pitchFamily="2" charset="-78"/>
              </a:rPr>
              <a:t>..</a:t>
            </a:r>
          </a:p>
          <a:p>
            <a:pPr algn="just">
              <a:buFont typeface="Wingdings" panose="05000000000000000000" pitchFamily="2" charset="2"/>
              <a:buChar char="v"/>
            </a:pPr>
            <a:r>
              <a:rPr lang="fa-IR" sz="2400" dirty="0" smtClean="0">
                <a:solidFill>
                  <a:schemeClr val="tx1"/>
                </a:solidFill>
                <a:cs typeface="B Mitra" panose="00000400000000000000" pitchFamily="2" charset="-78"/>
              </a:rPr>
              <a:t> </a:t>
            </a:r>
            <a:r>
              <a:rPr lang="fa-IR" sz="2400" dirty="0">
                <a:solidFill>
                  <a:schemeClr val="tx1"/>
                </a:solidFill>
                <a:cs typeface="B Mitra" panose="00000400000000000000" pitchFamily="2" charset="-78"/>
              </a:rPr>
              <a:t>اینک در آغاز فصل جدیدی از زندگی جمهوری اسلامی، این بنده‌ی ناچیز مایلم با جوانان عزیزم، نسلی که پا به میدان عمل می‌گذارد تا بخش دیگری از جهاد بزرگ برای ساختن ایران اسلامی بزرگ را آغاز کند، سخن بگویم. </a:t>
            </a:r>
            <a:endParaRPr lang="fa-IR" sz="2400" dirty="0" smtClean="0">
              <a:solidFill>
                <a:schemeClr val="tx1"/>
              </a:solidFill>
              <a:cs typeface="B Mitra" panose="00000400000000000000" pitchFamily="2" charset="-78"/>
            </a:endParaRPr>
          </a:p>
          <a:p>
            <a:pPr algn="just">
              <a:buFont typeface="Wingdings" panose="05000000000000000000" pitchFamily="2" charset="2"/>
              <a:buChar char="v"/>
            </a:pPr>
            <a:r>
              <a:rPr lang="fa-IR" sz="2400" dirty="0" smtClean="0">
                <a:solidFill>
                  <a:schemeClr val="tx1"/>
                </a:solidFill>
                <a:cs typeface="B Mitra" panose="00000400000000000000" pitchFamily="2" charset="-78"/>
              </a:rPr>
              <a:t>دهه‌های </a:t>
            </a:r>
            <a:r>
              <a:rPr lang="fa-IR" sz="2400" dirty="0">
                <a:solidFill>
                  <a:schemeClr val="tx1"/>
                </a:solidFill>
                <a:cs typeface="B Mitra" panose="00000400000000000000" pitchFamily="2" charset="-78"/>
              </a:rPr>
              <a:t>آینده دهه‌های شما است و شمایید که باید کارآزموده و پُرانگیزه از انقلاب خود حراست کنید و آن را هرچه بیشتر به آرمان بزرگش که ایجاد تمدّن نوین اسلامی</a:t>
            </a:r>
            <a:r>
              <a:rPr lang="en-US" sz="2400" dirty="0">
                <a:solidFill>
                  <a:schemeClr val="tx1"/>
                </a:solidFill>
                <a:cs typeface="B Mitra" panose="00000400000000000000" pitchFamily="2" charset="-78"/>
              </a:rPr>
              <a:t> </a:t>
            </a:r>
            <a:r>
              <a:rPr lang="fa-IR" sz="2400" dirty="0">
                <a:solidFill>
                  <a:schemeClr val="tx1"/>
                </a:solidFill>
                <a:cs typeface="B Mitra" panose="00000400000000000000" pitchFamily="2" charset="-78"/>
              </a:rPr>
              <a:t>و آمادگی برای طلوع خورشید ولایت عظمیٰ (ارواحنافداه) است، نزدیک کنید</a:t>
            </a:r>
            <a:r>
              <a:rPr lang="fa-IR" sz="1600" dirty="0"/>
              <a:t>.</a:t>
            </a:r>
            <a:endParaRPr lang="en-US" sz="1600" dirty="0"/>
          </a:p>
          <a:p>
            <a:pPr algn="l"/>
            <a:r>
              <a:rPr lang="fa-IR" sz="1600" dirty="0">
                <a:cs typeface="B Badr" panose="00000400000000000000" pitchFamily="2" charset="-78"/>
              </a:rPr>
              <a:t>بیانیه گام دوم انقلاب‌اسلامی 22/11/1397</a:t>
            </a:r>
            <a:endParaRPr lang="en-US" sz="1600" dirty="0">
              <a:cs typeface="B Badr" panose="00000400000000000000" pitchFamily="2" charset="-78"/>
            </a:endParaRPr>
          </a:p>
          <a:p>
            <a:pPr algn="just"/>
            <a:r>
              <a:rPr lang="fa-IR" sz="1600" dirty="0"/>
              <a:t> </a:t>
            </a:r>
            <a:endParaRPr lang="en-US" sz="1600" dirty="0"/>
          </a:p>
          <a:p>
            <a:pPr algn="just"/>
            <a:endParaRPr lang="fa-IR" sz="1600" dirty="0"/>
          </a:p>
        </p:txBody>
      </p:sp>
      <p:sp>
        <p:nvSpPr>
          <p:cNvPr id="4" name="Slide Number Placeholder 3"/>
          <p:cNvSpPr>
            <a:spLocks noGrp="1"/>
          </p:cNvSpPr>
          <p:nvPr>
            <p:ph type="sldNum" sz="quarter" idx="12"/>
          </p:nvPr>
        </p:nvSpPr>
        <p:spPr/>
        <p:txBody>
          <a:bodyPr/>
          <a:lstStyle/>
          <a:p>
            <a:fld id="{CF786310-1A9D-4021-8985-C1AC62C93D9C}" type="slidenum">
              <a:rPr lang="fa-IR" smtClean="0"/>
              <a:t>2</a:t>
            </a:fld>
            <a:endParaRPr lang="fa-IR"/>
          </a:p>
        </p:txBody>
      </p:sp>
    </p:spTree>
    <p:extLst>
      <p:ext uri="{BB962C8B-B14F-4D97-AF65-F5344CB8AC3E}">
        <p14:creationId xmlns:p14="http://schemas.microsoft.com/office/powerpoint/2010/main" val="497491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800" r="4807" b="1192"/>
          <a:stretch/>
        </p:blipFill>
        <p:spPr>
          <a:xfrm>
            <a:off x="9723" y="622572"/>
            <a:ext cx="2276272" cy="5642043"/>
          </a:xfrm>
          <a:prstGeom prst="rect">
            <a:avLst/>
          </a:prstGeom>
        </p:spPr>
      </p:pic>
      <p:sp>
        <p:nvSpPr>
          <p:cNvPr id="2" name="Title 1"/>
          <p:cNvSpPr>
            <a:spLocks noGrp="1"/>
          </p:cNvSpPr>
          <p:nvPr>
            <p:ph type="title"/>
          </p:nvPr>
        </p:nvSpPr>
        <p:spPr>
          <a:xfrm>
            <a:off x="2276272" y="685800"/>
            <a:ext cx="9610928" cy="1045723"/>
          </a:xfrm>
        </p:spPr>
        <p:txBody>
          <a:bodyPr/>
          <a:lstStyle/>
          <a:p>
            <a:pPr algn="ctr"/>
            <a:r>
              <a:rPr lang="fa-IR" b="1" spc="0" dirty="0" smtClean="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اهمیت گام دوم</a:t>
            </a:r>
            <a:endParaRPr lang="fa-IR" b="1" spc="0" dirty="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endParaRPr>
          </a:p>
        </p:txBody>
      </p:sp>
      <p:sp>
        <p:nvSpPr>
          <p:cNvPr id="3" name="Content Placeholder 2"/>
          <p:cNvSpPr>
            <a:spLocks noGrp="1"/>
          </p:cNvSpPr>
          <p:nvPr>
            <p:ph idx="1"/>
          </p:nvPr>
        </p:nvSpPr>
        <p:spPr>
          <a:xfrm>
            <a:off x="2276272" y="1853119"/>
            <a:ext cx="9270460" cy="4839511"/>
          </a:xfrm>
        </p:spPr>
        <p:txBody>
          <a:bodyPr>
            <a:normAutofit/>
          </a:bodyPr>
          <a:lstStyle/>
          <a:p>
            <a:pPr>
              <a:buFont typeface="Wingdings" panose="05000000000000000000" pitchFamily="2" charset="2"/>
              <a:buChar char="v"/>
            </a:pPr>
            <a:r>
              <a:rPr lang="fa-IR" sz="3200" dirty="0">
                <a:solidFill>
                  <a:schemeClr val="tx1"/>
                </a:solidFill>
                <a:cs typeface="B Mitra" panose="00000400000000000000" pitchFamily="2" charset="-78"/>
              </a:rPr>
              <a:t>مساله آینده انقلاب </a:t>
            </a:r>
            <a:r>
              <a:rPr lang="fa-IR" sz="3200" dirty="0" smtClean="0">
                <a:solidFill>
                  <a:schemeClr val="tx1"/>
                </a:solidFill>
                <a:cs typeface="B Mitra" panose="00000400000000000000" pitchFamily="2" charset="-78"/>
              </a:rPr>
              <a:t>اسلامی</a:t>
            </a:r>
          </a:p>
          <a:p>
            <a:pPr>
              <a:buFont typeface="Wingdings" panose="05000000000000000000" pitchFamily="2" charset="2"/>
              <a:buChar char="v"/>
            </a:pPr>
            <a:r>
              <a:rPr lang="fa-IR" sz="3200" dirty="0" smtClean="0">
                <a:solidFill>
                  <a:schemeClr val="tx1"/>
                </a:solidFill>
                <a:cs typeface="B Mitra" panose="00000400000000000000" pitchFamily="2" charset="-78"/>
              </a:rPr>
              <a:t>حاصل 30 سال تجربه ولایت و 40 سال تجربه انقلابی</a:t>
            </a:r>
            <a:endParaRPr lang="fa-IR" sz="3200" dirty="0">
              <a:solidFill>
                <a:schemeClr val="tx1"/>
              </a:solidFill>
              <a:cs typeface="B Mitra" panose="00000400000000000000" pitchFamily="2" charset="-78"/>
            </a:endParaRPr>
          </a:p>
          <a:p>
            <a:pPr>
              <a:buFont typeface="Wingdings" panose="05000000000000000000" pitchFamily="2" charset="2"/>
              <a:buChar char="v"/>
            </a:pPr>
            <a:r>
              <a:rPr lang="fa-IR" sz="3200" dirty="0" smtClean="0">
                <a:solidFill>
                  <a:schemeClr val="tx1"/>
                </a:solidFill>
                <a:cs typeface="B Mitra" panose="00000400000000000000" pitchFamily="2" charset="-78"/>
              </a:rPr>
              <a:t>عبور از پیچ گذار تمدنی (مرحله تثبیت به مرحله تمدن سازی)</a:t>
            </a:r>
          </a:p>
          <a:p>
            <a:pPr>
              <a:buFont typeface="Wingdings" panose="05000000000000000000" pitchFamily="2" charset="2"/>
              <a:buChar char="v"/>
            </a:pPr>
            <a:r>
              <a:rPr lang="fa-IR" sz="3200" dirty="0" smtClean="0">
                <a:solidFill>
                  <a:schemeClr val="tx1"/>
                </a:solidFill>
                <a:cs typeface="B Mitra" panose="00000400000000000000" pitchFamily="2" charset="-78"/>
              </a:rPr>
              <a:t> گنجینه اندیشه واژه ها (مفهوم سازی و مفهوم پردازی)</a:t>
            </a:r>
          </a:p>
          <a:p>
            <a:pPr>
              <a:buFont typeface="Wingdings" panose="05000000000000000000" pitchFamily="2" charset="2"/>
              <a:buChar char="v"/>
            </a:pPr>
            <a:r>
              <a:rPr lang="fa-IR" sz="3200" dirty="0" smtClean="0">
                <a:solidFill>
                  <a:schemeClr val="tx1"/>
                </a:solidFill>
                <a:cs typeface="B Mitra" panose="00000400000000000000" pitchFamily="2" charset="-78"/>
              </a:rPr>
              <a:t>دانشنامه معارف انقلاب اسلامی</a:t>
            </a:r>
          </a:p>
          <a:p>
            <a:pPr>
              <a:buFont typeface="Wingdings" panose="05000000000000000000" pitchFamily="2" charset="2"/>
              <a:buChar char="v"/>
            </a:pPr>
            <a:endParaRPr lang="fa-IR" sz="3200" dirty="0" smtClean="0">
              <a:solidFill>
                <a:schemeClr val="tx1"/>
              </a:solidFill>
              <a:cs typeface="B Mitra" panose="00000400000000000000" pitchFamily="2" charset="-78"/>
            </a:endParaRPr>
          </a:p>
        </p:txBody>
      </p:sp>
      <p:sp>
        <p:nvSpPr>
          <p:cNvPr id="5" name="Slide Number Placeholder 4"/>
          <p:cNvSpPr>
            <a:spLocks noGrp="1"/>
          </p:cNvSpPr>
          <p:nvPr>
            <p:ph type="sldNum" sz="quarter" idx="12"/>
          </p:nvPr>
        </p:nvSpPr>
        <p:spPr/>
        <p:txBody>
          <a:bodyPr/>
          <a:lstStyle/>
          <a:p>
            <a:fld id="{CF786310-1A9D-4021-8985-C1AC62C93D9C}" type="slidenum">
              <a:rPr lang="fa-IR" smtClean="0"/>
              <a:t>3</a:t>
            </a:fld>
            <a:endParaRPr lang="fa-IR"/>
          </a:p>
        </p:txBody>
      </p:sp>
    </p:spTree>
    <p:extLst>
      <p:ext uri="{BB962C8B-B14F-4D97-AF65-F5344CB8AC3E}">
        <p14:creationId xmlns:p14="http://schemas.microsoft.com/office/powerpoint/2010/main" val="2702995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6800" r="4807" b="1192"/>
          <a:stretch/>
        </p:blipFill>
        <p:spPr>
          <a:xfrm>
            <a:off x="9723" y="622572"/>
            <a:ext cx="2276272" cy="5642043"/>
          </a:xfrm>
          <a:prstGeom prst="rect">
            <a:avLst/>
          </a:prstGeom>
        </p:spPr>
      </p:pic>
      <p:sp>
        <p:nvSpPr>
          <p:cNvPr id="2" name="Title 1"/>
          <p:cNvSpPr>
            <a:spLocks noGrp="1"/>
          </p:cNvSpPr>
          <p:nvPr>
            <p:ph type="title"/>
          </p:nvPr>
        </p:nvSpPr>
        <p:spPr>
          <a:xfrm>
            <a:off x="2276272" y="685800"/>
            <a:ext cx="9610928" cy="1045723"/>
          </a:xfrm>
        </p:spPr>
        <p:txBody>
          <a:bodyPr>
            <a:normAutofit/>
          </a:bodyPr>
          <a:lstStyle/>
          <a:p>
            <a:pPr algn="ctr"/>
            <a:r>
              <a:rPr lang="fa-IR" b="1" spc="0" dirty="0" smtClean="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ویژگی های بیانیه گام دوم</a:t>
            </a:r>
            <a:endParaRPr lang="fa-IR" b="1" spc="0" dirty="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endParaRPr>
          </a:p>
        </p:txBody>
      </p:sp>
      <p:sp>
        <p:nvSpPr>
          <p:cNvPr id="3" name="Content Placeholder 2"/>
          <p:cNvSpPr>
            <a:spLocks noGrp="1"/>
          </p:cNvSpPr>
          <p:nvPr>
            <p:ph idx="1"/>
          </p:nvPr>
        </p:nvSpPr>
        <p:spPr>
          <a:xfrm>
            <a:off x="2276272" y="1853119"/>
            <a:ext cx="9270460" cy="4839511"/>
          </a:xfrm>
        </p:spPr>
        <p:txBody>
          <a:bodyPr>
            <a:noAutofit/>
          </a:bodyPr>
          <a:lstStyle/>
          <a:p>
            <a:pPr lvl="0">
              <a:buFont typeface="Wingdings" panose="05000000000000000000" pitchFamily="2" charset="2"/>
              <a:buChar char="v"/>
            </a:pPr>
            <a:r>
              <a:rPr lang="fa-IR" sz="3200" dirty="0">
                <a:solidFill>
                  <a:schemeClr val="tx1"/>
                </a:solidFill>
                <a:cs typeface="B Mitra" panose="00000400000000000000" pitchFamily="2" charset="-78"/>
              </a:rPr>
              <a:t>مبنایی بودن</a:t>
            </a:r>
            <a:endParaRPr lang="en-US" sz="3200" dirty="0">
              <a:solidFill>
                <a:schemeClr val="tx1"/>
              </a:solidFill>
              <a:cs typeface="B Mitra" panose="00000400000000000000" pitchFamily="2" charset="-78"/>
            </a:endParaRPr>
          </a:p>
          <a:p>
            <a:pPr>
              <a:buFont typeface="Wingdings" panose="05000000000000000000" pitchFamily="2" charset="2"/>
              <a:buChar char="v"/>
            </a:pPr>
            <a:r>
              <a:rPr lang="fa-IR" sz="3200" dirty="0" smtClean="0">
                <a:solidFill>
                  <a:schemeClr val="tx1"/>
                </a:solidFill>
                <a:cs typeface="B Mitra" panose="00000400000000000000" pitchFamily="2" charset="-78"/>
              </a:rPr>
              <a:t>امیدآفرینی و سرمایه </a:t>
            </a:r>
            <a:r>
              <a:rPr lang="fa-IR" sz="3200" dirty="0">
                <a:solidFill>
                  <a:schemeClr val="tx1"/>
                </a:solidFill>
                <a:cs typeface="B Mitra" panose="00000400000000000000" pitchFamily="2" charset="-78"/>
              </a:rPr>
              <a:t>آفرینی اجتماعی</a:t>
            </a:r>
            <a:endParaRPr lang="en-US" sz="3200" dirty="0">
              <a:solidFill>
                <a:schemeClr val="tx1"/>
              </a:solidFill>
              <a:cs typeface="B Mitra" panose="00000400000000000000" pitchFamily="2" charset="-78"/>
            </a:endParaRPr>
          </a:p>
          <a:p>
            <a:pPr>
              <a:buFont typeface="Wingdings" panose="05000000000000000000" pitchFamily="2" charset="2"/>
              <a:buChar char="v"/>
            </a:pPr>
            <a:r>
              <a:rPr lang="fa-IR" sz="3200" dirty="0">
                <a:solidFill>
                  <a:schemeClr val="tx1"/>
                </a:solidFill>
                <a:cs typeface="B Mitra" panose="00000400000000000000" pitchFamily="2" charset="-78"/>
              </a:rPr>
              <a:t>معنادهی به مفاهیم بنیادین و اجماع سازی نخبگانی بر سر </a:t>
            </a:r>
            <a:r>
              <a:rPr lang="fa-IR" sz="3200" dirty="0" smtClean="0">
                <a:solidFill>
                  <a:schemeClr val="tx1"/>
                </a:solidFill>
                <a:cs typeface="B Mitra" panose="00000400000000000000" pitchFamily="2" charset="-78"/>
              </a:rPr>
              <a:t>تعاریف</a:t>
            </a:r>
            <a:endParaRPr lang="en-US" sz="3200" dirty="0">
              <a:solidFill>
                <a:schemeClr val="tx1"/>
              </a:solidFill>
              <a:cs typeface="B Mitra" panose="00000400000000000000" pitchFamily="2" charset="-78"/>
            </a:endParaRPr>
          </a:p>
          <a:p>
            <a:pPr lvl="0">
              <a:buFont typeface="Wingdings" panose="05000000000000000000" pitchFamily="2" charset="2"/>
              <a:buChar char="v"/>
            </a:pPr>
            <a:r>
              <a:rPr lang="fa-IR" sz="3200" dirty="0">
                <a:solidFill>
                  <a:schemeClr val="tx1"/>
                </a:solidFill>
                <a:cs typeface="B Mitra" panose="00000400000000000000" pitchFamily="2" charset="-78"/>
              </a:rPr>
              <a:t>نگاه به گذشته (کامیابی ها و ناکامی ها) به عنوان چراغ راه</a:t>
            </a:r>
            <a:endParaRPr lang="en-US" sz="3200" dirty="0">
              <a:solidFill>
                <a:schemeClr val="tx1"/>
              </a:solidFill>
              <a:cs typeface="B Mitra" panose="00000400000000000000" pitchFamily="2" charset="-78"/>
            </a:endParaRPr>
          </a:p>
          <a:p>
            <a:pPr lvl="0">
              <a:buFont typeface="Wingdings" panose="05000000000000000000" pitchFamily="2" charset="2"/>
              <a:buChar char="v"/>
            </a:pPr>
            <a:r>
              <a:rPr lang="fa-IR" sz="3200" dirty="0">
                <a:solidFill>
                  <a:schemeClr val="tx1"/>
                </a:solidFill>
                <a:cs typeface="B Mitra" panose="00000400000000000000" pitchFamily="2" charset="-78"/>
              </a:rPr>
              <a:t>آینده نگری</a:t>
            </a:r>
            <a:endParaRPr lang="en-US" sz="3200" dirty="0">
              <a:solidFill>
                <a:schemeClr val="tx1"/>
              </a:solidFill>
              <a:cs typeface="B Mitra" panose="00000400000000000000" pitchFamily="2" charset="-78"/>
            </a:endParaRPr>
          </a:p>
          <a:p>
            <a:pPr lvl="0">
              <a:buFont typeface="Wingdings" panose="05000000000000000000" pitchFamily="2" charset="2"/>
              <a:buChar char="v"/>
            </a:pPr>
            <a:r>
              <a:rPr lang="fa-IR" sz="3200" dirty="0">
                <a:solidFill>
                  <a:schemeClr val="tx1"/>
                </a:solidFill>
                <a:cs typeface="B Mitra" panose="00000400000000000000" pitchFamily="2" charset="-78"/>
              </a:rPr>
              <a:t>اتکا به جوانان به عنوان راه حل</a:t>
            </a:r>
            <a:endParaRPr lang="en-US" sz="3200" dirty="0">
              <a:solidFill>
                <a:schemeClr val="tx1"/>
              </a:solidFill>
              <a:cs typeface="B Mitra" panose="00000400000000000000" pitchFamily="2" charset="-78"/>
            </a:endParaRPr>
          </a:p>
          <a:p>
            <a:pPr>
              <a:buFont typeface="Wingdings" panose="05000000000000000000" pitchFamily="2" charset="2"/>
              <a:buChar char="v"/>
            </a:pPr>
            <a:r>
              <a:rPr lang="fa-IR" sz="3200" dirty="0">
                <a:solidFill>
                  <a:schemeClr val="tx1"/>
                </a:solidFill>
                <a:cs typeface="B Mitra" panose="00000400000000000000" pitchFamily="2" charset="-78"/>
              </a:rPr>
              <a:t>تقابل ریشه ای و گفتمانی به غرب سلطه گر و چپ و راست </a:t>
            </a:r>
            <a:r>
              <a:rPr lang="fa-IR" sz="3200" dirty="0" smtClean="0">
                <a:solidFill>
                  <a:schemeClr val="tx1"/>
                </a:solidFill>
                <a:cs typeface="B Mitra" panose="00000400000000000000" pitchFamily="2" charset="-78"/>
              </a:rPr>
              <a:t>مدرنیته</a:t>
            </a:r>
            <a:endParaRPr lang="en-US" sz="3200" dirty="0">
              <a:solidFill>
                <a:schemeClr val="tx1"/>
              </a:solidFill>
              <a:cs typeface="B Mitra" panose="00000400000000000000" pitchFamily="2" charset="-78"/>
            </a:endParaRPr>
          </a:p>
        </p:txBody>
      </p:sp>
      <p:sp>
        <p:nvSpPr>
          <p:cNvPr id="6" name="Slide Number Placeholder 5"/>
          <p:cNvSpPr>
            <a:spLocks noGrp="1"/>
          </p:cNvSpPr>
          <p:nvPr>
            <p:ph type="sldNum" sz="quarter" idx="12"/>
          </p:nvPr>
        </p:nvSpPr>
        <p:spPr/>
        <p:txBody>
          <a:bodyPr/>
          <a:lstStyle/>
          <a:p>
            <a:fld id="{CF786310-1A9D-4021-8985-C1AC62C93D9C}" type="slidenum">
              <a:rPr lang="fa-IR" smtClean="0"/>
              <a:t>4</a:t>
            </a:fld>
            <a:endParaRPr lang="fa-IR"/>
          </a:p>
        </p:txBody>
      </p:sp>
    </p:spTree>
    <p:extLst>
      <p:ext uri="{BB962C8B-B14F-4D97-AF65-F5344CB8AC3E}">
        <p14:creationId xmlns:p14="http://schemas.microsoft.com/office/powerpoint/2010/main" val="635523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6800" r="4807" b="1192"/>
          <a:stretch/>
        </p:blipFill>
        <p:spPr>
          <a:xfrm>
            <a:off x="9723" y="622572"/>
            <a:ext cx="2276272" cy="5642043"/>
          </a:xfrm>
          <a:prstGeom prst="rect">
            <a:avLst/>
          </a:prstGeom>
        </p:spPr>
      </p:pic>
      <p:sp>
        <p:nvSpPr>
          <p:cNvPr id="2" name="Title 1"/>
          <p:cNvSpPr>
            <a:spLocks noGrp="1"/>
          </p:cNvSpPr>
          <p:nvPr>
            <p:ph type="title"/>
          </p:nvPr>
        </p:nvSpPr>
        <p:spPr>
          <a:xfrm>
            <a:off x="2276272" y="685800"/>
            <a:ext cx="9610928" cy="1045723"/>
          </a:xfrm>
        </p:spPr>
        <p:txBody>
          <a:bodyPr/>
          <a:lstStyle/>
          <a:p>
            <a:pPr algn="ctr"/>
            <a:r>
              <a:rPr lang="fa-IR" b="1" spc="0" dirty="0" smtClean="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خصائص چله دوم انقلاب</a:t>
            </a:r>
            <a:endParaRPr lang="fa-IR" b="1" spc="0" dirty="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endParaRPr>
          </a:p>
        </p:txBody>
      </p:sp>
      <p:sp>
        <p:nvSpPr>
          <p:cNvPr id="3" name="Content Placeholder 2"/>
          <p:cNvSpPr>
            <a:spLocks noGrp="1"/>
          </p:cNvSpPr>
          <p:nvPr>
            <p:ph idx="1"/>
          </p:nvPr>
        </p:nvSpPr>
        <p:spPr>
          <a:xfrm>
            <a:off x="2276272" y="1853119"/>
            <a:ext cx="9270460" cy="4839511"/>
          </a:xfrm>
        </p:spPr>
        <p:txBody>
          <a:bodyPr>
            <a:normAutofit/>
          </a:bodyPr>
          <a:lstStyle/>
          <a:p>
            <a:pPr>
              <a:buFont typeface="Wingdings" panose="05000000000000000000" pitchFamily="2" charset="2"/>
              <a:buChar char="v"/>
            </a:pPr>
            <a:r>
              <a:rPr lang="fa-IR" sz="3200" dirty="0" smtClean="0">
                <a:solidFill>
                  <a:schemeClr val="tx1"/>
                </a:solidFill>
                <a:cs typeface="B Mitra" panose="00000400000000000000" pitchFamily="2" charset="-78"/>
              </a:rPr>
              <a:t>وجود تجربه چهل ساله</a:t>
            </a:r>
          </a:p>
          <a:p>
            <a:pPr>
              <a:buFont typeface="Wingdings" panose="05000000000000000000" pitchFamily="2" charset="2"/>
              <a:buChar char="v"/>
            </a:pPr>
            <a:r>
              <a:rPr lang="fa-IR" sz="3200" dirty="0" smtClean="0">
                <a:solidFill>
                  <a:schemeClr val="tx1"/>
                </a:solidFill>
                <a:cs typeface="B Mitra" panose="00000400000000000000" pitchFamily="2" charset="-78"/>
              </a:rPr>
              <a:t>وجود یک تجربه از چشم انداز نگاری</a:t>
            </a:r>
          </a:p>
          <a:p>
            <a:pPr>
              <a:buFont typeface="Wingdings" panose="05000000000000000000" pitchFamily="2" charset="2"/>
              <a:buChar char="v"/>
            </a:pPr>
            <a:r>
              <a:rPr lang="fa-IR" sz="3200" dirty="0" smtClean="0">
                <a:solidFill>
                  <a:schemeClr val="tx1"/>
                </a:solidFill>
                <a:cs typeface="B Mitra" panose="00000400000000000000" pitchFamily="2" charset="-78"/>
              </a:rPr>
              <a:t>آخرین موعد گذار بین نسلی (نسل سوم و چهارم)</a:t>
            </a:r>
          </a:p>
          <a:p>
            <a:pPr>
              <a:buFont typeface="Wingdings" panose="05000000000000000000" pitchFamily="2" charset="2"/>
              <a:buChar char="v"/>
            </a:pPr>
            <a:endParaRPr lang="fa-IR" sz="3200" dirty="0" smtClean="0">
              <a:solidFill>
                <a:schemeClr val="tx1"/>
              </a:solidFill>
              <a:cs typeface="B Mitra" panose="00000400000000000000" pitchFamily="2" charset="-78"/>
            </a:endParaRPr>
          </a:p>
        </p:txBody>
      </p:sp>
      <p:sp>
        <p:nvSpPr>
          <p:cNvPr id="5" name="Slide Number Placeholder 4"/>
          <p:cNvSpPr>
            <a:spLocks noGrp="1"/>
          </p:cNvSpPr>
          <p:nvPr>
            <p:ph type="sldNum" sz="quarter" idx="12"/>
          </p:nvPr>
        </p:nvSpPr>
        <p:spPr/>
        <p:txBody>
          <a:bodyPr/>
          <a:lstStyle/>
          <a:p>
            <a:fld id="{CF786310-1A9D-4021-8985-C1AC62C93D9C}" type="slidenum">
              <a:rPr lang="fa-IR" smtClean="0"/>
              <a:t>5</a:t>
            </a:fld>
            <a:endParaRPr lang="fa-IR"/>
          </a:p>
        </p:txBody>
      </p:sp>
    </p:spTree>
    <p:extLst>
      <p:ext uri="{BB962C8B-B14F-4D97-AF65-F5344CB8AC3E}">
        <p14:creationId xmlns:p14="http://schemas.microsoft.com/office/powerpoint/2010/main" val="3550375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800" r="4807" b="1192"/>
          <a:stretch/>
        </p:blipFill>
        <p:spPr>
          <a:xfrm>
            <a:off x="9723" y="622572"/>
            <a:ext cx="2276272" cy="5642043"/>
          </a:xfrm>
          <a:prstGeom prst="rect">
            <a:avLst/>
          </a:prstGeom>
        </p:spPr>
      </p:pic>
      <p:sp>
        <p:nvSpPr>
          <p:cNvPr id="2" name="Title 1"/>
          <p:cNvSpPr>
            <a:spLocks noGrp="1"/>
          </p:cNvSpPr>
          <p:nvPr>
            <p:ph type="title"/>
          </p:nvPr>
        </p:nvSpPr>
        <p:spPr>
          <a:xfrm>
            <a:off x="2276272" y="685800"/>
            <a:ext cx="9610928" cy="1045723"/>
          </a:xfrm>
        </p:spPr>
        <p:txBody>
          <a:bodyPr/>
          <a:lstStyle/>
          <a:p>
            <a:pPr algn="ctr"/>
            <a:r>
              <a:rPr lang="fa-IR" b="1" spc="0" dirty="0" smtClean="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مفاهیم ناب بیانیه گام دوم</a:t>
            </a:r>
            <a:endParaRPr lang="fa-IR" b="1" spc="0" dirty="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endParaRPr>
          </a:p>
        </p:txBody>
      </p:sp>
      <p:sp>
        <p:nvSpPr>
          <p:cNvPr id="3" name="Content Placeholder 2"/>
          <p:cNvSpPr>
            <a:spLocks noGrp="1"/>
          </p:cNvSpPr>
          <p:nvPr>
            <p:ph idx="1"/>
          </p:nvPr>
        </p:nvSpPr>
        <p:spPr>
          <a:xfrm>
            <a:off x="2276272" y="1853119"/>
            <a:ext cx="9270460" cy="4839511"/>
          </a:xfrm>
        </p:spPr>
        <p:txBody>
          <a:bodyPr>
            <a:normAutofit/>
          </a:bodyPr>
          <a:lstStyle/>
          <a:p>
            <a:pPr lvl="0">
              <a:buFont typeface="Wingdings" panose="05000000000000000000" pitchFamily="2" charset="2"/>
              <a:buChar char="v"/>
            </a:pPr>
            <a:r>
              <a:rPr lang="fa-IR" sz="3200" dirty="0" smtClean="0">
                <a:solidFill>
                  <a:schemeClr val="tx1"/>
                </a:solidFill>
                <a:cs typeface="B Mitra" panose="00000400000000000000" pitchFamily="2" charset="-78"/>
              </a:rPr>
              <a:t>تأکید </a:t>
            </a:r>
            <a:r>
              <a:rPr lang="fa-IR" sz="3200" dirty="0">
                <a:solidFill>
                  <a:schemeClr val="tx1"/>
                </a:solidFill>
                <a:cs typeface="B Mitra" panose="00000400000000000000" pitchFamily="2" charset="-78"/>
              </a:rPr>
              <a:t>بر نامشروع بودن فساد در </a:t>
            </a:r>
            <a:r>
              <a:rPr lang="fa-IR" sz="3200" dirty="0" smtClean="0">
                <a:solidFill>
                  <a:schemeClr val="tx1"/>
                </a:solidFill>
                <a:cs typeface="B Mitra" panose="00000400000000000000" pitchFamily="2" charset="-78"/>
              </a:rPr>
              <a:t>مدیران</a:t>
            </a:r>
            <a:endParaRPr lang="fa-IR" sz="3200" dirty="0">
              <a:solidFill>
                <a:schemeClr val="tx1"/>
              </a:solidFill>
              <a:cs typeface="B Mitra" panose="00000400000000000000" pitchFamily="2" charset="-78"/>
            </a:endParaRPr>
          </a:p>
          <a:p>
            <a:pPr lvl="0">
              <a:buFont typeface="Wingdings" panose="05000000000000000000" pitchFamily="2" charset="2"/>
              <a:buChar char="v"/>
            </a:pPr>
            <a:r>
              <a:rPr lang="fa-IR" sz="3200" dirty="0" smtClean="0">
                <a:solidFill>
                  <a:schemeClr val="tx1"/>
                </a:solidFill>
                <a:cs typeface="B Mitra" panose="00000400000000000000" pitchFamily="2" charset="-78"/>
              </a:rPr>
              <a:t>مروت انقلابی</a:t>
            </a:r>
          </a:p>
          <a:p>
            <a:pPr lvl="0">
              <a:buFont typeface="Wingdings" panose="05000000000000000000" pitchFamily="2" charset="2"/>
              <a:buChar char="v"/>
            </a:pPr>
            <a:r>
              <a:rPr lang="fa-IR" sz="3200" dirty="0" smtClean="0">
                <a:solidFill>
                  <a:schemeClr val="tx1"/>
                </a:solidFill>
                <a:cs typeface="B Mitra" panose="00000400000000000000" pitchFamily="2" charset="-78"/>
              </a:rPr>
              <a:t>نظام انقلابی</a:t>
            </a:r>
            <a:endParaRPr lang="en-US" sz="3200" dirty="0">
              <a:solidFill>
                <a:schemeClr val="tx1"/>
              </a:solidFill>
              <a:cs typeface="B Mitra" panose="00000400000000000000" pitchFamily="2" charset="-78"/>
            </a:endParaRPr>
          </a:p>
          <a:p>
            <a:pPr>
              <a:buFont typeface="Wingdings" panose="05000000000000000000" pitchFamily="2" charset="2"/>
              <a:buChar char="v"/>
            </a:pPr>
            <a:endParaRPr lang="fa-IR" sz="3200" dirty="0" smtClean="0">
              <a:solidFill>
                <a:schemeClr val="tx1"/>
              </a:solidFill>
              <a:cs typeface="B Mitra" panose="00000400000000000000" pitchFamily="2" charset="-78"/>
            </a:endParaRPr>
          </a:p>
        </p:txBody>
      </p:sp>
      <p:sp>
        <p:nvSpPr>
          <p:cNvPr id="5" name="Slide Number Placeholder 4"/>
          <p:cNvSpPr>
            <a:spLocks noGrp="1"/>
          </p:cNvSpPr>
          <p:nvPr>
            <p:ph type="sldNum" sz="quarter" idx="12"/>
          </p:nvPr>
        </p:nvSpPr>
        <p:spPr/>
        <p:txBody>
          <a:bodyPr/>
          <a:lstStyle/>
          <a:p>
            <a:fld id="{CF786310-1A9D-4021-8985-C1AC62C93D9C}" type="slidenum">
              <a:rPr lang="fa-IR" smtClean="0"/>
              <a:t>6</a:t>
            </a:fld>
            <a:endParaRPr lang="fa-IR"/>
          </a:p>
        </p:txBody>
      </p:sp>
    </p:spTree>
    <p:extLst>
      <p:ext uri="{BB962C8B-B14F-4D97-AF65-F5344CB8AC3E}">
        <p14:creationId xmlns:p14="http://schemas.microsoft.com/office/powerpoint/2010/main" val="1494489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800" r="4807" b="1192"/>
          <a:stretch/>
        </p:blipFill>
        <p:spPr>
          <a:xfrm>
            <a:off x="9723" y="622572"/>
            <a:ext cx="2276272" cy="5642043"/>
          </a:xfrm>
          <a:prstGeom prst="rect">
            <a:avLst/>
          </a:prstGeom>
        </p:spPr>
      </p:pic>
      <p:sp>
        <p:nvSpPr>
          <p:cNvPr id="2" name="Title 1"/>
          <p:cNvSpPr>
            <a:spLocks noGrp="1"/>
          </p:cNvSpPr>
          <p:nvPr>
            <p:ph type="title"/>
          </p:nvPr>
        </p:nvSpPr>
        <p:spPr>
          <a:xfrm>
            <a:off x="2276272" y="685800"/>
            <a:ext cx="9610928" cy="1045723"/>
          </a:xfrm>
        </p:spPr>
        <p:txBody>
          <a:bodyPr>
            <a:noAutofit/>
          </a:bodyPr>
          <a:lstStyle/>
          <a:p>
            <a:pPr algn="ctr"/>
            <a:r>
              <a:rPr lang="fa-IR" b="1" spc="0" dirty="0" smtClean="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جامعه </a:t>
            </a:r>
            <a:r>
              <a:rPr lang="fa-IR" b="1" spc="0" dirty="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پذیری (</a:t>
            </a:r>
            <a:r>
              <a:rPr lang="en-US" b="1" spc="0" dirty="0" smtClean="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Socialization</a:t>
            </a:r>
            <a:r>
              <a:rPr lang="fa-IR" b="1" spc="0" dirty="0" smtClean="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 </a:t>
            </a:r>
            <a:r>
              <a:rPr lang="fa-IR" b="1" spc="0" dirty="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گام دوم</a:t>
            </a:r>
          </a:p>
        </p:txBody>
      </p:sp>
      <p:sp>
        <p:nvSpPr>
          <p:cNvPr id="3" name="Content Placeholder 2"/>
          <p:cNvSpPr>
            <a:spLocks noGrp="1"/>
          </p:cNvSpPr>
          <p:nvPr>
            <p:ph idx="1"/>
          </p:nvPr>
        </p:nvSpPr>
        <p:spPr>
          <a:xfrm>
            <a:off x="2276272" y="1853119"/>
            <a:ext cx="9270460" cy="4839511"/>
          </a:xfrm>
        </p:spPr>
        <p:txBody>
          <a:bodyPr>
            <a:normAutofit/>
          </a:bodyPr>
          <a:lstStyle/>
          <a:p>
            <a:pPr>
              <a:buFont typeface="Wingdings" panose="05000000000000000000" pitchFamily="2" charset="2"/>
              <a:buChar char="v"/>
            </a:pPr>
            <a:r>
              <a:rPr lang="fa-IR" sz="3200" dirty="0" smtClean="0">
                <a:solidFill>
                  <a:schemeClr val="tx1"/>
                </a:solidFill>
                <a:cs typeface="B Mitra" panose="00000400000000000000" pitchFamily="2" charset="-78"/>
              </a:rPr>
              <a:t>اجماع سازی نخبگان در مساله پیشرفت</a:t>
            </a:r>
          </a:p>
          <a:p>
            <a:pPr>
              <a:buFont typeface="Wingdings" panose="05000000000000000000" pitchFamily="2" charset="2"/>
              <a:buChar char="v"/>
            </a:pPr>
            <a:r>
              <a:rPr lang="fa-IR" sz="3200" dirty="0" smtClean="0">
                <a:solidFill>
                  <a:schemeClr val="tx1"/>
                </a:solidFill>
                <a:cs typeface="B Mitra" panose="00000400000000000000" pitchFamily="2" charset="-78"/>
              </a:rPr>
              <a:t>گفتمان سازی عمومی بر سر مولفه های اجتماعی تعالی و پیشرفت</a:t>
            </a:r>
          </a:p>
          <a:p>
            <a:pPr>
              <a:buFont typeface="Wingdings" panose="05000000000000000000" pitchFamily="2" charset="2"/>
              <a:buChar char="v"/>
            </a:pPr>
            <a:endParaRPr lang="fa-IR" sz="3200" dirty="0">
              <a:solidFill>
                <a:schemeClr val="tx1"/>
              </a:solidFill>
              <a:cs typeface="B Mitra" panose="00000400000000000000" pitchFamily="2" charset="-78"/>
            </a:endParaRPr>
          </a:p>
          <a:p>
            <a:pPr marL="0" indent="0">
              <a:buNone/>
            </a:pPr>
            <a:r>
              <a:rPr lang="fa-IR" sz="3200" dirty="0" smtClean="0">
                <a:solidFill>
                  <a:schemeClr val="tx1"/>
                </a:solidFill>
                <a:cs typeface="B Mitra" panose="00000400000000000000" pitchFamily="2" charset="-78"/>
              </a:rPr>
              <a:t>چند سوال:</a:t>
            </a:r>
          </a:p>
          <a:p>
            <a:pPr>
              <a:buFont typeface="Wingdings" panose="05000000000000000000" pitchFamily="2" charset="2"/>
              <a:buChar char="v"/>
            </a:pPr>
            <a:r>
              <a:rPr lang="fa-IR" sz="3200" dirty="0" smtClean="0">
                <a:solidFill>
                  <a:schemeClr val="tx1"/>
                </a:solidFill>
                <a:cs typeface="B Mitra" panose="00000400000000000000" pitchFamily="2" charset="-78"/>
              </a:rPr>
              <a:t>چند درصد مردم بیانیه گام دوم را خوانده اند؟</a:t>
            </a:r>
          </a:p>
          <a:p>
            <a:pPr>
              <a:buFont typeface="Wingdings" panose="05000000000000000000" pitchFamily="2" charset="2"/>
              <a:buChar char="v"/>
            </a:pPr>
            <a:r>
              <a:rPr lang="fa-IR" sz="3200" dirty="0" smtClean="0">
                <a:solidFill>
                  <a:schemeClr val="tx1"/>
                </a:solidFill>
                <a:cs typeface="B Mitra" panose="00000400000000000000" pitchFamily="2" charset="-78"/>
              </a:rPr>
              <a:t>چند درصد مردم از وجود چنین بیانیه ای خبر دارند؟</a:t>
            </a:r>
          </a:p>
        </p:txBody>
      </p:sp>
      <p:sp>
        <p:nvSpPr>
          <p:cNvPr id="5" name="Slide Number Placeholder 4"/>
          <p:cNvSpPr>
            <a:spLocks noGrp="1"/>
          </p:cNvSpPr>
          <p:nvPr>
            <p:ph type="sldNum" sz="quarter" idx="12"/>
          </p:nvPr>
        </p:nvSpPr>
        <p:spPr/>
        <p:txBody>
          <a:bodyPr/>
          <a:lstStyle/>
          <a:p>
            <a:fld id="{CF786310-1A9D-4021-8985-C1AC62C93D9C}" type="slidenum">
              <a:rPr lang="fa-IR" smtClean="0"/>
              <a:t>7</a:t>
            </a:fld>
            <a:endParaRPr lang="fa-IR"/>
          </a:p>
        </p:txBody>
      </p:sp>
    </p:spTree>
    <p:extLst>
      <p:ext uri="{BB962C8B-B14F-4D97-AF65-F5344CB8AC3E}">
        <p14:creationId xmlns:p14="http://schemas.microsoft.com/office/powerpoint/2010/main" val="3953913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800" r="4807" b="1192"/>
          <a:stretch/>
        </p:blipFill>
        <p:spPr>
          <a:xfrm>
            <a:off x="9723" y="622572"/>
            <a:ext cx="2276272" cy="5642043"/>
          </a:xfrm>
          <a:prstGeom prst="rect">
            <a:avLst/>
          </a:prstGeom>
        </p:spPr>
      </p:pic>
      <p:sp>
        <p:nvSpPr>
          <p:cNvPr id="2" name="Title 1"/>
          <p:cNvSpPr>
            <a:spLocks noGrp="1"/>
          </p:cNvSpPr>
          <p:nvPr>
            <p:ph type="title"/>
          </p:nvPr>
        </p:nvSpPr>
        <p:spPr>
          <a:xfrm>
            <a:off x="2276272" y="685800"/>
            <a:ext cx="9610928" cy="1045723"/>
          </a:xfrm>
        </p:spPr>
        <p:txBody>
          <a:bodyPr/>
          <a:lstStyle/>
          <a:p>
            <a:pPr algn="ctr"/>
            <a:r>
              <a:rPr lang="fa-IR" b="1" spc="0" dirty="0" smtClean="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#نقش_من_در_گام_دوم </a:t>
            </a:r>
            <a:endParaRPr lang="fa-IR" b="1" spc="0" dirty="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endParaRPr>
          </a:p>
        </p:txBody>
      </p:sp>
      <p:sp>
        <p:nvSpPr>
          <p:cNvPr id="3" name="Content Placeholder 2"/>
          <p:cNvSpPr>
            <a:spLocks noGrp="1"/>
          </p:cNvSpPr>
          <p:nvPr>
            <p:ph idx="1"/>
          </p:nvPr>
        </p:nvSpPr>
        <p:spPr>
          <a:xfrm>
            <a:off x="2276272" y="1853119"/>
            <a:ext cx="9270460" cy="4839511"/>
          </a:xfrm>
        </p:spPr>
        <p:txBody>
          <a:bodyPr>
            <a:normAutofit/>
          </a:bodyPr>
          <a:lstStyle/>
          <a:p>
            <a:pPr>
              <a:buFont typeface="Wingdings" panose="05000000000000000000" pitchFamily="2" charset="2"/>
              <a:buChar char="v"/>
            </a:pPr>
            <a:r>
              <a:rPr lang="fa-IR" sz="3200" dirty="0" smtClean="0">
                <a:solidFill>
                  <a:schemeClr val="tx1"/>
                </a:solidFill>
                <a:cs typeface="B Mitra" panose="00000400000000000000" pitchFamily="2" charset="-78"/>
              </a:rPr>
              <a:t>راهبرد اصلی برای جامعه پذیری و تحقق اهداف انقلاب در گام دوم:ژ</a:t>
            </a:r>
          </a:p>
          <a:p>
            <a:pPr>
              <a:buFont typeface="Wingdings" panose="05000000000000000000" pitchFamily="2" charset="2"/>
              <a:buChar char="v"/>
            </a:pPr>
            <a:r>
              <a:rPr lang="fa-IR" sz="3200" dirty="0" smtClean="0">
                <a:solidFill>
                  <a:schemeClr val="tx1"/>
                </a:solidFill>
                <a:cs typeface="B Mitra" panose="00000400000000000000" pitchFamily="2" charset="-78"/>
              </a:rPr>
              <a:t>احساس مسئولیت فردی و جمعی </a:t>
            </a:r>
          </a:p>
          <a:p>
            <a:pPr>
              <a:buFont typeface="Wingdings" panose="05000000000000000000" pitchFamily="2" charset="2"/>
              <a:buChar char="v"/>
            </a:pPr>
            <a:r>
              <a:rPr lang="fa-IR" sz="3200" dirty="0" smtClean="0">
                <a:solidFill>
                  <a:schemeClr val="tx1"/>
                </a:solidFill>
                <a:cs typeface="B Mitra" panose="00000400000000000000" pitchFamily="2" charset="-78"/>
              </a:rPr>
              <a:t>نقش کنشگران فردی و اشخاص حقیقی</a:t>
            </a:r>
          </a:p>
          <a:p>
            <a:pPr>
              <a:buFont typeface="Wingdings" panose="05000000000000000000" pitchFamily="2" charset="2"/>
              <a:buChar char="v"/>
            </a:pPr>
            <a:r>
              <a:rPr lang="fa-IR" sz="3200" dirty="0" smtClean="0">
                <a:solidFill>
                  <a:schemeClr val="tx1"/>
                </a:solidFill>
                <a:cs typeface="B Mitra" panose="00000400000000000000" pitchFamily="2" charset="-78"/>
              </a:rPr>
              <a:t>نقش کنشگران جمعی و اشخاص حقوقی</a:t>
            </a:r>
          </a:p>
          <a:p>
            <a:pPr>
              <a:buFont typeface="Wingdings" panose="05000000000000000000" pitchFamily="2" charset="2"/>
              <a:buChar char="v"/>
            </a:pPr>
            <a:r>
              <a:rPr lang="fa-IR" sz="3200" dirty="0" smtClean="0">
                <a:solidFill>
                  <a:schemeClr val="tx1"/>
                </a:solidFill>
                <a:cs typeface="B Mitra" panose="00000400000000000000" pitchFamily="2" charset="-78"/>
              </a:rPr>
              <a:t>چه کسی باید نقش کنشگران فردی و جمعی را مشخص کند؟</a:t>
            </a:r>
          </a:p>
          <a:p>
            <a:pPr>
              <a:buFont typeface="Wingdings" panose="05000000000000000000" pitchFamily="2" charset="2"/>
              <a:buChar char="v"/>
            </a:pPr>
            <a:endParaRPr lang="fa-IR" sz="3200" dirty="0" smtClean="0">
              <a:solidFill>
                <a:schemeClr val="tx1"/>
              </a:solidFill>
              <a:cs typeface="B Mitra" panose="00000400000000000000" pitchFamily="2" charset="-78"/>
            </a:endParaRPr>
          </a:p>
        </p:txBody>
      </p:sp>
      <p:sp>
        <p:nvSpPr>
          <p:cNvPr id="5" name="Slide Number Placeholder 4"/>
          <p:cNvSpPr>
            <a:spLocks noGrp="1"/>
          </p:cNvSpPr>
          <p:nvPr>
            <p:ph type="sldNum" sz="quarter" idx="12"/>
          </p:nvPr>
        </p:nvSpPr>
        <p:spPr/>
        <p:txBody>
          <a:bodyPr/>
          <a:lstStyle/>
          <a:p>
            <a:fld id="{CF786310-1A9D-4021-8985-C1AC62C93D9C}" type="slidenum">
              <a:rPr lang="fa-IR" smtClean="0"/>
              <a:t>8</a:t>
            </a:fld>
            <a:endParaRPr lang="fa-IR"/>
          </a:p>
        </p:txBody>
      </p:sp>
    </p:spTree>
    <p:extLst>
      <p:ext uri="{BB962C8B-B14F-4D97-AF65-F5344CB8AC3E}">
        <p14:creationId xmlns:p14="http://schemas.microsoft.com/office/powerpoint/2010/main" val="771621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800" r="4807" b="1192"/>
          <a:stretch/>
        </p:blipFill>
        <p:spPr>
          <a:xfrm>
            <a:off x="9723" y="622572"/>
            <a:ext cx="2276272" cy="5642043"/>
          </a:xfrm>
          <a:prstGeom prst="rect">
            <a:avLst/>
          </a:prstGeom>
        </p:spPr>
      </p:pic>
      <p:sp>
        <p:nvSpPr>
          <p:cNvPr id="2" name="Title 1"/>
          <p:cNvSpPr>
            <a:spLocks noGrp="1"/>
          </p:cNvSpPr>
          <p:nvPr>
            <p:ph type="title"/>
          </p:nvPr>
        </p:nvSpPr>
        <p:spPr>
          <a:xfrm>
            <a:off x="2276272" y="685800"/>
            <a:ext cx="9610928" cy="1045723"/>
          </a:xfrm>
        </p:spPr>
        <p:txBody>
          <a:bodyPr/>
          <a:lstStyle/>
          <a:p>
            <a:pPr algn="ctr"/>
            <a:r>
              <a:rPr lang="fa-IR" b="1" spc="0" dirty="0" smtClean="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rPr>
              <a:t>تعیین نقش در گام دوم</a:t>
            </a:r>
            <a:endParaRPr lang="fa-IR" b="1" spc="0" dirty="0">
              <a:ln w="13462">
                <a:solidFill>
                  <a:schemeClr val="bg1"/>
                </a:solidFill>
                <a:prstDash val="solid"/>
              </a:ln>
              <a:solidFill>
                <a:srgbClr val="C00000"/>
              </a:solidFill>
              <a:effectLst>
                <a:outerShdw dist="38100" dir="2700000" algn="bl" rotWithShape="0">
                  <a:schemeClr val="accent5"/>
                </a:outerShdw>
              </a:effectLst>
              <a:cs typeface="B Titr" panose="00000700000000000000" pitchFamily="2" charset="-78"/>
            </a:endParaRPr>
          </a:p>
        </p:txBody>
      </p:sp>
      <p:sp>
        <p:nvSpPr>
          <p:cNvPr id="3" name="Content Placeholder 2"/>
          <p:cNvSpPr>
            <a:spLocks noGrp="1"/>
          </p:cNvSpPr>
          <p:nvPr>
            <p:ph idx="1"/>
          </p:nvPr>
        </p:nvSpPr>
        <p:spPr>
          <a:xfrm>
            <a:off x="2276272" y="1853119"/>
            <a:ext cx="9270460" cy="4839511"/>
          </a:xfrm>
        </p:spPr>
        <p:txBody>
          <a:bodyPr>
            <a:normAutofit/>
          </a:bodyPr>
          <a:lstStyle/>
          <a:p>
            <a:pPr>
              <a:buFont typeface="Wingdings" panose="05000000000000000000" pitchFamily="2" charset="2"/>
              <a:buChar char="v"/>
            </a:pPr>
            <a:r>
              <a:rPr lang="fa-IR" sz="3200" dirty="0" smtClean="0">
                <a:solidFill>
                  <a:schemeClr val="tx1"/>
                </a:solidFill>
                <a:cs typeface="B Mitra" panose="00000400000000000000" pitchFamily="2" charset="-78"/>
              </a:rPr>
              <a:t>چه </a:t>
            </a:r>
            <a:r>
              <a:rPr lang="fa-IR" sz="3200" dirty="0">
                <a:solidFill>
                  <a:schemeClr val="tx1"/>
                </a:solidFill>
                <a:cs typeface="B Mitra" panose="00000400000000000000" pitchFamily="2" charset="-78"/>
              </a:rPr>
              <a:t>کسی باید نقش کنشگران فردی و جمعی را مشخص کند</a:t>
            </a:r>
            <a:r>
              <a:rPr lang="fa-IR" sz="3200" dirty="0" smtClean="0">
                <a:solidFill>
                  <a:schemeClr val="tx1"/>
                </a:solidFill>
                <a:cs typeface="B Mitra" panose="00000400000000000000" pitchFamily="2" charset="-78"/>
              </a:rPr>
              <a:t>؟</a:t>
            </a:r>
          </a:p>
          <a:p>
            <a:pPr marL="0" indent="0" algn="ctr">
              <a:buNone/>
            </a:pPr>
            <a:r>
              <a:rPr lang="fa-IR" sz="3200" dirty="0" smtClean="0">
                <a:solidFill>
                  <a:schemeClr val="tx1"/>
                </a:solidFill>
                <a:cs typeface="B Mitra" panose="00000400000000000000" pitchFamily="2" charset="-78"/>
              </a:rPr>
              <a:t>خودشان</a:t>
            </a:r>
          </a:p>
          <a:p>
            <a:pPr>
              <a:buFont typeface="Wingdings" panose="05000000000000000000" pitchFamily="2" charset="2"/>
              <a:buChar char="v"/>
            </a:pPr>
            <a:r>
              <a:rPr lang="fa-IR" sz="3200" dirty="0" smtClean="0">
                <a:solidFill>
                  <a:schemeClr val="tx1"/>
                </a:solidFill>
                <a:cs typeface="B Mitra" panose="00000400000000000000" pitchFamily="2" charset="-78"/>
              </a:rPr>
              <a:t>چگونه نقش خود را مشخص کنند؟</a:t>
            </a:r>
          </a:p>
          <a:p>
            <a:pPr>
              <a:buFont typeface="Wingdings" panose="05000000000000000000" pitchFamily="2" charset="2"/>
              <a:buChar char="v"/>
            </a:pPr>
            <a:r>
              <a:rPr lang="fa-IR" sz="3200" dirty="0" smtClean="0">
                <a:solidFill>
                  <a:schemeClr val="tx1"/>
                </a:solidFill>
                <a:cs typeface="B Mitra" panose="00000400000000000000" pitchFamily="2" charset="-78"/>
              </a:rPr>
              <a:t>بازخوانی مکرر بیانیه</a:t>
            </a:r>
          </a:p>
          <a:p>
            <a:pPr>
              <a:buFont typeface="Wingdings" panose="05000000000000000000" pitchFamily="2" charset="2"/>
              <a:buChar char="v"/>
            </a:pPr>
            <a:r>
              <a:rPr lang="fa-IR" sz="3200" dirty="0" smtClean="0">
                <a:solidFill>
                  <a:schemeClr val="tx1"/>
                </a:solidFill>
                <a:cs typeface="B Mitra" panose="00000400000000000000" pitchFamily="2" charset="-78"/>
              </a:rPr>
              <a:t>اندیشه ورزی و طوفان ذهن</a:t>
            </a:r>
          </a:p>
          <a:p>
            <a:pPr marL="0" indent="0">
              <a:buNone/>
            </a:pPr>
            <a:endParaRPr lang="fa-IR" sz="3200" dirty="0">
              <a:solidFill>
                <a:schemeClr val="tx1"/>
              </a:solidFill>
              <a:cs typeface="B Mitra" panose="00000400000000000000" pitchFamily="2" charset="-78"/>
            </a:endParaRPr>
          </a:p>
          <a:p>
            <a:pPr>
              <a:buFont typeface="Wingdings" panose="05000000000000000000" pitchFamily="2" charset="2"/>
              <a:buChar char="v"/>
            </a:pPr>
            <a:endParaRPr lang="fa-IR" sz="3200" dirty="0" smtClean="0">
              <a:solidFill>
                <a:schemeClr val="tx1"/>
              </a:solidFill>
              <a:cs typeface="B Mitra" panose="00000400000000000000" pitchFamily="2" charset="-78"/>
            </a:endParaRPr>
          </a:p>
        </p:txBody>
      </p:sp>
      <p:sp>
        <p:nvSpPr>
          <p:cNvPr id="5" name="Slide Number Placeholder 4"/>
          <p:cNvSpPr>
            <a:spLocks noGrp="1"/>
          </p:cNvSpPr>
          <p:nvPr>
            <p:ph type="sldNum" sz="quarter" idx="12"/>
          </p:nvPr>
        </p:nvSpPr>
        <p:spPr/>
        <p:txBody>
          <a:bodyPr/>
          <a:lstStyle/>
          <a:p>
            <a:fld id="{CF786310-1A9D-4021-8985-C1AC62C93D9C}" type="slidenum">
              <a:rPr lang="fa-IR" smtClean="0"/>
              <a:t>9</a:t>
            </a:fld>
            <a:endParaRPr lang="fa-IR"/>
          </a:p>
        </p:txBody>
      </p:sp>
    </p:spTree>
    <p:extLst>
      <p:ext uri="{BB962C8B-B14F-4D97-AF65-F5344CB8AC3E}">
        <p14:creationId xmlns:p14="http://schemas.microsoft.com/office/powerpoint/2010/main" val="1328210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204</TotalTime>
  <Words>588</Words>
  <Application>Microsoft Office PowerPoint</Application>
  <PresentationFormat>Widescreen</PresentationFormat>
  <Paragraphs>103</Paragraphs>
  <Slides>15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 Badr</vt:lpstr>
      <vt:lpstr>B Mitra</vt:lpstr>
      <vt:lpstr>B Titr</vt:lpstr>
      <vt:lpstr>B Zar</vt:lpstr>
      <vt:lpstr>Calibri</vt:lpstr>
      <vt:lpstr>Calibri Light</vt:lpstr>
      <vt:lpstr>Wingdings</vt:lpstr>
      <vt:lpstr>Retrospect</vt:lpstr>
      <vt:lpstr>نگاهی دوباره به  گام دوم انقلاب</vt:lpstr>
      <vt:lpstr>رهبر معظم انقلاب‌اسلامی حضرت امام خامنه‌ای (مدظله‌العالی) </vt:lpstr>
      <vt:lpstr>اهمیت گام دوم</vt:lpstr>
      <vt:lpstr>ویژگی های بیانیه گام دوم</vt:lpstr>
      <vt:lpstr>خصائص چله دوم انقلاب</vt:lpstr>
      <vt:lpstr>مفاهیم ناب بیانیه گام دوم</vt:lpstr>
      <vt:lpstr>جامعه پذیری (Socialization) گام دوم</vt:lpstr>
      <vt:lpstr>#نقش_من_در_گام_دوم </vt:lpstr>
      <vt:lpstr>تعیین نقش در گام دوم</vt:lpstr>
      <vt:lpstr>اولین هدف در جامعه پذیری گام دوم</vt:lpstr>
      <vt:lpstr>نقش سپاه و بسیج چیست؟</vt:lpstr>
      <vt:lpstr>نقش سازمانی سپاه و بسیج </vt:lpstr>
      <vt:lpstr>نقش اجتماعی سپاه و بسیج</vt:lpstr>
      <vt:lpstr>برخی تدابیر برای جامعه پذیری گام دوم</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نگاهی دوباره به  گام دوم انقلاب</dc:title>
  <dc:creator>BIM</dc:creator>
  <cp:lastModifiedBy>Windows User</cp:lastModifiedBy>
  <cp:revision>18</cp:revision>
  <dcterms:created xsi:type="dcterms:W3CDTF">2019-05-13T10:59:59Z</dcterms:created>
  <dcterms:modified xsi:type="dcterms:W3CDTF">2019-05-15T07:02:57Z</dcterms:modified>
</cp:coreProperties>
</file>