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4" r:id="rId2"/>
    <p:sldId id="256" r:id="rId3"/>
    <p:sldId id="257" r:id="rId4"/>
    <p:sldId id="265" r:id="rId5"/>
    <p:sldId id="267" r:id="rId6"/>
    <p:sldId id="266" r:id="rId7"/>
    <p:sldId id="268" r:id="rId8"/>
    <p:sldId id="269" r:id="rId9"/>
    <p:sldId id="306" r:id="rId10"/>
    <p:sldId id="270" r:id="rId11"/>
    <p:sldId id="271" r:id="rId12"/>
    <p:sldId id="272" r:id="rId13"/>
    <p:sldId id="258" r:id="rId14"/>
    <p:sldId id="278" r:id="rId15"/>
    <p:sldId id="277" r:id="rId16"/>
    <p:sldId id="276" r:id="rId17"/>
    <p:sldId id="263" r:id="rId18"/>
    <p:sldId id="262" r:id="rId19"/>
    <p:sldId id="279" r:id="rId20"/>
    <p:sldId id="259" r:id="rId21"/>
    <p:sldId id="273" r:id="rId22"/>
    <p:sldId id="309" r:id="rId23"/>
    <p:sldId id="260" r:id="rId24"/>
    <p:sldId id="296" r:id="rId25"/>
    <p:sldId id="281" r:id="rId26"/>
    <p:sldId id="282" r:id="rId27"/>
    <p:sldId id="283" r:id="rId28"/>
    <p:sldId id="284" r:id="rId29"/>
    <p:sldId id="261" r:id="rId30"/>
    <p:sldId id="285" r:id="rId31"/>
    <p:sldId id="307" r:id="rId32"/>
    <p:sldId id="308" r:id="rId33"/>
    <p:sldId id="286" r:id="rId34"/>
    <p:sldId id="274" r:id="rId35"/>
    <p:sldId id="297" r:id="rId36"/>
    <p:sldId id="305" r:id="rId37"/>
    <p:sldId id="299" r:id="rId38"/>
    <p:sldId id="300" r:id="rId39"/>
    <p:sldId id="301" r:id="rId40"/>
    <p:sldId id="302" r:id="rId41"/>
    <p:sldId id="303" r:id="rId42"/>
    <p:sldId id="304" r:id="rId43"/>
    <p:sldId id="291" r:id="rId44"/>
    <p:sldId id="292" r:id="rId45"/>
    <p:sldId id="290" r:id="rId46"/>
    <p:sldId id="293" r:id="rId4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0" d="100"/>
          <a:sy n="80" d="100"/>
        </p:scale>
        <p:origin x="3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DC438D9-9B83-47DE-AEF8-63C3FB42374C}" type="datetimeFigureOut">
              <a:rPr lang="fa-IR" smtClean="0"/>
              <a:t>08/22/1440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318503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DC438D9-9B83-47DE-AEF8-63C3FB42374C}" type="datetimeFigureOut">
              <a:rPr lang="fa-IR" smtClean="0"/>
              <a:t>08/22/1440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63175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DC438D9-9B83-47DE-AEF8-63C3FB42374C}" type="datetimeFigureOut">
              <a:rPr lang="fa-IR" smtClean="0"/>
              <a:t>08/22/1440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377793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DC438D9-9B83-47DE-AEF8-63C3FB42374C}" type="datetimeFigureOut">
              <a:rPr lang="fa-IR" smtClean="0"/>
              <a:t>08/22/1440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246371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438D9-9B83-47DE-AEF8-63C3FB42374C}" type="datetimeFigureOut">
              <a:rPr lang="fa-IR" smtClean="0"/>
              <a:t>08/22/1440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314497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DC438D9-9B83-47DE-AEF8-63C3FB42374C}" type="datetimeFigureOut">
              <a:rPr lang="fa-IR" smtClean="0"/>
              <a:t>08/22/1440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268754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DC438D9-9B83-47DE-AEF8-63C3FB42374C}" type="datetimeFigureOut">
              <a:rPr lang="fa-IR" smtClean="0"/>
              <a:t>08/22/1440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257177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DC438D9-9B83-47DE-AEF8-63C3FB42374C}" type="datetimeFigureOut">
              <a:rPr lang="fa-IR" smtClean="0"/>
              <a:t>08/22/1440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330114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438D9-9B83-47DE-AEF8-63C3FB42374C}" type="datetimeFigureOut">
              <a:rPr lang="fa-IR" smtClean="0"/>
              <a:t>08/22/1440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29642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438D9-9B83-47DE-AEF8-63C3FB42374C}" type="datetimeFigureOut">
              <a:rPr lang="fa-IR" smtClean="0"/>
              <a:t>08/22/1440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59350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438D9-9B83-47DE-AEF8-63C3FB42374C}" type="datetimeFigureOut">
              <a:rPr lang="fa-IR" smtClean="0"/>
              <a:t>08/22/1440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C3DAD3A-1512-4988-9F1B-E37534750D1B}" type="slidenum">
              <a:rPr lang="fa-IR" smtClean="0"/>
              <a:t>‹#›</a:t>
            </a:fld>
            <a:endParaRPr lang="fa-IR"/>
          </a:p>
        </p:txBody>
      </p:sp>
    </p:spTree>
    <p:extLst>
      <p:ext uri="{BB962C8B-B14F-4D97-AF65-F5344CB8AC3E}">
        <p14:creationId xmlns:p14="http://schemas.microsoft.com/office/powerpoint/2010/main" val="225467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DC438D9-9B83-47DE-AEF8-63C3FB42374C}" type="datetimeFigureOut">
              <a:rPr lang="fa-IR" smtClean="0"/>
              <a:t>08/22/1440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C3DAD3A-1512-4988-9F1B-E37534750D1B}" type="slidenum">
              <a:rPr lang="fa-IR" smtClean="0"/>
              <a:t>‹#›</a:t>
            </a:fld>
            <a:endParaRPr lang="fa-IR"/>
          </a:p>
        </p:txBody>
      </p:sp>
    </p:spTree>
    <p:extLst>
      <p:ext uri="{BB962C8B-B14F-4D97-AF65-F5344CB8AC3E}">
        <p14:creationId xmlns:p14="http://schemas.microsoft.com/office/powerpoint/2010/main" val="2927004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arsi.khamenei.ir/keyword-content?id=989"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44.jp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eg"/><Relationship Id="rId9" Type="http://schemas.openxmlformats.org/officeDocument/2006/relationships/image" Target="../media/image41.jpg"/></Relationships>
</file>

<file path=ppt/slides/_rels/slide41.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eg"/><Relationship Id="rId7" Type="http://schemas.openxmlformats.org/officeDocument/2006/relationships/image" Target="../media/image51.jp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10" Type="http://schemas.openxmlformats.org/officeDocument/2006/relationships/image" Target="../media/image54.jpg"/><Relationship Id="rId4" Type="http://schemas.openxmlformats.org/officeDocument/2006/relationships/image" Target="../media/image48.jpg"/><Relationship Id="rId9" Type="http://schemas.openxmlformats.org/officeDocument/2006/relationships/image" Target="../media/image53.jpg"/></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725" y="1080654"/>
            <a:ext cx="5058888" cy="5190070"/>
          </a:xfrm>
          <a:prstGeom prst="rect">
            <a:avLst/>
          </a:prstGeom>
        </p:spPr>
      </p:pic>
    </p:spTree>
    <p:extLst>
      <p:ext uri="{BB962C8B-B14F-4D97-AF65-F5344CB8AC3E}">
        <p14:creationId xmlns:p14="http://schemas.microsoft.com/office/powerpoint/2010/main" val="248976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249190" y="2267846"/>
            <a:ext cx="2698176"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a-IR" sz="3200" dirty="0" smtClean="0">
                <a:solidFill>
                  <a:srgbClr val="FF0000"/>
                </a:solidFill>
                <a:cs typeface="B Titr" panose="00000700000000000000" pitchFamily="2" charset="-78"/>
              </a:rPr>
              <a:t>اثرات رونق تولید </a:t>
            </a:r>
            <a:endParaRPr lang="fa-IR" sz="3200" dirty="0">
              <a:solidFill>
                <a:srgbClr val="FF0000"/>
              </a:solidFill>
            </a:endParaRPr>
          </a:p>
        </p:txBody>
      </p:sp>
      <p:sp>
        <p:nvSpPr>
          <p:cNvPr id="9" name="Rectangle 8"/>
          <p:cNvSpPr/>
          <p:nvPr/>
        </p:nvSpPr>
        <p:spPr>
          <a:xfrm>
            <a:off x="5646921" y="776893"/>
            <a:ext cx="2018502" cy="584775"/>
          </a:xfrm>
          <a:prstGeom prst="rect">
            <a:avLst/>
          </a:prstGeom>
        </p:spPr>
        <p:txBody>
          <a:bodyPr wrap="none">
            <a:spAutoFit/>
          </a:bodyPr>
          <a:lstStyle/>
          <a:p>
            <a:r>
              <a:rPr lang="fa-IR" sz="3200" dirty="0" smtClean="0">
                <a:cs typeface="B Titr" panose="00000700000000000000" pitchFamily="2" charset="-78"/>
              </a:rPr>
              <a:t>ایجاد اشتغال</a:t>
            </a:r>
          </a:p>
        </p:txBody>
      </p:sp>
      <p:sp>
        <p:nvSpPr>
          <p:cNvPr id="10" name="Rectangle 9"/>
          <p:cNvSpPr/>
          <p:nvPr/>
        </p:nvSpPr>
        <p:spPr>
          <a:xfrm>
            <a:off x="5874892" y="1518623"/>
            <a:ext cx="1853392" cy="584775"/>
          </a:xfrm>
          <a:prstGeom prst="rect">
            <a:avLst/>
          </a:prstGeom>
        </p:spPr>
        <p:txBody>
          <a:bodyPr wrap="none">
            <a:spAutoFit/>
          </a:bodyPr>
          <a:lstStyle/>
          <a:p>
            <a:r>
              <a:rPr lang="fa-IR" sz="3200" dirty="0" smtClean="0">
                <a:cs typeface="B Titr" panose="00000700000000000000" pitchFamily="2" charset="-78"/>
              </a:rPr>
              <a:t>کاهش تورم</a:t>
            </a:r>
            <a:endParaRPr lang="fa-IR" sz="3200" dirty="0">
              <a:cs typeface="B Titr" panose="00000700000000000000" pitchFamily="2" charset="-78"/>
            </a:endParaRPr>
          </a:p>
        </p:txBody>
      </p:sp>
      <p:sp>
        <p:nvSpPr>
          <p:cNvPr id="12" name="Rectangle 11"/>
          <p:cNvSpPr/>
          <p:nvPr/>
        </p:nvSpPr>
        <p:spPr>
          <a:xfrm>
            <a:off x="2693525" y="2155453"/>
            <a:ext cx="5020926" cy="584775"/>
          </a:xfrm>
          <a:prstGeom prst="rect">
            <a:avLst/>
          </a:prstGeom>
        </p:spPr>
        <p:txBody>
          <a:bodyPr wrap="none">
            <a:spAutoFit/>
          </a:bodyPr>
          <a:lstStyle/>
          <a:p>
            <a:r>
              <a:rPr lang="fa-IR" sz="3200" dirty="0" smtClean="0">
                <a:cs typeface="B Titr" panose="00000700000000000000" pitchFamily="2" charset="-78"/>
              </a:rPr>
              <a:t>توازن بودجه (عدم کسری بودجه)</a:t>
            </a:r>
          </a:p>
        </p:txBody>
      </p:sp>
      <p:sp>
        <p:nvSpPr>
          <p:cNvPr id="13" name="Rectangle 12"/>
          <p:cNvSpPr/>
          <p:nvPr/>
        </p:nvSpPr>
        <p:spPr>
          <a:xfrm>
            <a:off x="4005447" y="2841522"/>
            <a:ext cx="3659976" cy="584775"/>
          </a:xfrm>
          <a:prstGeom prst="rect">
            <a:avLst/>
          </a:prstGeom>
        </p:spPr>
        <p:txBody>
          <a:bodyPr wrap="none">
            <a:spAutoFit/>
          </a:bodyPr>
          <a:lstStyle/>
          <a:p>
            <a:r>
              <a:rPr lang="fa-IR" sz="3200" dirty="0" smtClean="0">
                <a:cs typeface="B Titr" panose="00000700000000000000" pitchFamily="2" charset="-78"/>
              </a:rPr>
              <a:t>بالا رفتن ارزش پول ملی</a:t>
            </a:r>
          </a:p>
        </p:txBody>
      </p:sp>
      <p:sp>
        <p:nvSpPr>
          <p:cNvPr id="14" name="Rectangle 13"/>
          <p:cNvSpPr/>
          <p:nvPr/>
        </p:nvSpPr>
        <p:spPr>
          <a:xfrm>
            <a:off x="2473913" y="3550231"/>
            <a:ext cx="5240538" cy="584775"/>
          </a:xfrm>
          <a:prstGeom prst="rect">
            <a:avLst/>
          </a:prstGeom>
        </p:spPr>
        <p:txBody>
          <a:bodyPr wrap="none">
            <a:spAutoFit/>
          </a:bodyPr>
          <a:lstStyle/>
          <a:p>
            <a:r>
              <a:rPr lang="fa-IR" sz="3200" dirty="0" smtClean="0">
                <a:cs typeface="B Titr" panose="00000700000000000000" pitchFamily="2" charset="-78"/>
              </a:rPr>
              <a:t>جلوگیری از خروج ارز از کشور و...</a:t>
            </a:r>
          </a:p>
        </p:txBody>
      </p:sp>
      <p:sp>
        <p:nvSpPr>
          <p:cNvPr id="15" name="Rectangle 14"/>
          <p:cNvSpPr/>
          <p:nvPr/>
        </p:nvSpPr>
        <p:spPr>
          <a:xfrm>
            <a:off x="300789" y="136759"/>
            <a:ext cx="10960769" cy="400110"/>
          </a:xfrm>
          <a:prstGeom prst="rect">
            <a:avLst/>
          </a:prstGeom>
        </p:spPr>
        <p:txBody>
          <a:bodyPr wrap="square">
            <a:spAutoFit/>
          </a:bodyPr>
          <a:lstStyle/>
          <a:p>
            <a:r>
              <a:rPr lang="fa-IR" sz="2000" dirty="0" smtClean="0">
                <a:cs typeface="B Titr" panose="00000700000000000000" pitchFamily="2" charset="-78"/>
              </a:rPr>
              <a:t>تولید در حوزه های مختلف صنعتی، کشاورزی، دامداری، صنایع دستی، صنایع خانگی، صنایع دانش بنیان و...</a:t>
            </a:r>
          </a:p>
        </p:txBody>
      </p:sp>
      <p:sp>
        <p:nvSpPr>
          <p:cNvPr id="16" name="Rectangle 15"/>
          <p:cNvSpPr/>
          <p:nvPr/>
        </p:nvSpPr>
        <p:spPr>
          <a:xfrm>
            <a:off x="8503795" y="5114061"/>
            <a:ext cx="3443571"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a-IR" sz="3200" dirty="0" smtClean="0">
                <a:solidFill>
                  <a:srgbClr val="FF0000"/>
                </a:solidFill>
                <a:cs typeface="B Titr" panose="00000700000000000000" pitchFamily="2" charset="-78"/>
              </a:rPr>
              <a:t>شرط تحقق رونق تولید </a:t>
            </a:r>
            <a:endParaRPr lang="fa-IR" sz="3200" dirty="0">
              <a:solidFill>
                <a:srgbClr val="FF0000"/>
              </a:solidFill>
            </a:endParaRPr>
          </a:p>
        </p:txBody>
      </p:sp>
      <p:sp>
        <p:nvSpPr>
          <p:cNvPr id="17" name="Rectangle 16"/>
          <p:cNvSpPr/>
          <p:nvPr/>
        </p:nvSpPr>
        <p:spPr>
          <a:xfrm>
            <a:off x="4245897" y="4529286"/>
            <a:ext cx="3419526" cy="584775"/>
          </a:xfrm>
          <a:prstGeom prst="rect">
            <a:avLst/>
          </a:prstGeom>
        </p:spPr>
        <p:txBody>
          <a:bodyPr wrap="none">
            <a:spAutoFit/>
          </a:bodyPr>
          <a:lstStyle/>
          <a:p>
            <a:r>
              <a:rPr lang="fa-IR" sz="3200" dirty="0" smtClean="0">
                <a:cs typeface="B Titr" panose="00000700000000000000" pitchFamily="2" charset="-78"/>
              </a:rPr>
              <a:t>کنترل واردات بی رویه</a:t>
            </a:r>
            <a:endParaRPr lang="fa-IR" sz="3200" dirty="0">
              <a:cs typeface="B Titr" panose="00000700000000000000" pitchFamily="2" charset="-78"/>
            </a:endParaRPr>
          </a:p>
        </p:txBody>
      </p:sp>
      <p:sp>
        <p:nvSpPr>
          <p:cNvPr id="19" name="Rectangle 18"/>
          <p:cNvSpPr/>
          <p:nvPr/>
        </p:nvSpPr>
        <p:spPr>
          <a:xfrm>
            <a:off x="4660788" y="5691972"/>
            <a:ext cx="2994731" cy="584775"/>
          </a:xfrm>
          <a:prstGeom prst="rect">
            <a:avLst/>
          </a:prstGeom>
        </p:spPr>
        <p:txBody>
          <a:bodyPr wrap="none">
            <a:spAutoFit/>
          </a:bodyPr>
          <a:lstStyle/>
          <a:p>
            <a:r>
              <a:rPr lang="fa-IR" sz="3200" dirty="0" smtClean="0">
                <a:cs typeface="B Titr" panose="00000700000000000000" pitchFamily="2" charset="-78"/>
              </a:rPr>
              <a:t>مبارزه با قاچاق کالا</a:t>
            </a:r>
            <a:endParaRPr lang="en-US" sz="3200" dirty="0">
              <a:cs typeface="B Titr" panose="00000700000000000000" pitchFamily="2" charset="-78"/>
            </a:endParaRPr>
          </a:p>
        </p:txBody>
      </p:sp>
      <p:cxnSp>
        <p:nvCxnSpPr>
          <p:cNvPr id="21" name="Straight Arrow Connector 20"/>
          <p:cNvCxnSpPr>
            <a:stCxn id="8" idx="1"/>
            <a:endCxn id="9" idx="3"/>
          </p:cNvCxnSpPr>
          <p:nvPr/>
        </p:nvCxnSpPr>
        <p:spPr>
          <a:xfrm flipH="1" flipV="1">
            <a:off x="7665423" y="1069281"/>
            <a:ext cx="1583767" cy="1490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a:endCxn id="10" idx="3"/>
          </p:cNvCxnSpPr>
          <p:nvPr/>
        </p:nvCxnSpPr>
        <p:spPr>
          <a:xfrm flipH="1" flipV="1">
            <a:off x="7728284" y="1811011"/>
            <a:ext cx="1520906" cy="749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1"/>
            <a:endCxn id="12" idx="3"/>
          </p:cNvCxnSpPr>
          <p:nvPr/>
        </p:nvCxnSpPr>
        <p:spPr>
          <a:xfrm flipH="1" flipV="1">
            <a:off x="7714451" y="2447841"/>
            <a:ext cx="1534739" cy="112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1"/>
            <a:endCxn id="13" idx="3"/>
          </p:cNvCxnSpPr>
          <p:nvPr/>
        </p:nvCxnSpPr>
        <p:spPr>
          <a:xfrm flipH="1">
            <a:off x="7665423" y="2560234"/>
            <a:ext cx="1583767" cy="573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1"/>
            <a:endCxn id="14" idx="3"/>
          </p:cNvCxnSpPr>
          <p:nvPr/>
        </p:nvCxnSpPr>
        <p:spPr>
          <a:xfrm flipH="1">
            <a:off x="7714451" y="2560234"/>
            <a:ext cx="1534739" cy="1282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1"/>
            <a:endCxn id="17" idx="3"/>
          </p:cNvCxnSpPr>
          <p:nvPr/>
        </p:nvCxnSpPr>
        <p:spPr>
          <a:xfrm flipH="1" flipV="1">
            <a:off x="7665423" y="4821674"/>
            <a:ext cx="838372" cy="584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1"/>
            <a:endCxn id="19" idx="3"/>
          </p:cNvCxnSpPr>
          <p:nvPr/>
        </p:nvCxnSpPr>
        <p:spPr>
          <a:xfrm flipH="1">
            <a:off x="7655519" y="5406449"/>
            <a:ext cx="848276" cy="577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066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1000">
              <a:srgbClr val="FFC000"/>
            </a:gs>
            <a:gs pos="2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462" y="181299"/>
            <a:ext cx="2469924" cy="872496"/>
          </a:xfrm>
        </p:spPr>
        <p:txBody>
          <a:bodyPr>
            <a:normAutofit/>
          </a:bodyPr>
          <a:lstStyle/>
          <a:p>
            <a:pPr algn="r" rtl="1"/>
            <a:r>
              <a:rPr lang="fa-IR" sz="2000" dirty="0" smtClean="0">
                <a:solidFill>
                  <a:srgbClr val="0070C0"/>
                </a:solidFill>
                <a:cs typeface="B Titr" panose="00000700000000000000" pitchFamily="2" charset="-78"/>
              </a:rPr>
              <a:t>مطالبی خطاب به جوانان</a:t>
            </a:r>
            <a:endParaRPr lang="en-US" sz="2000" dirty="0">
              <a:solidFill>
                <a:srgbClr val="0070C0"/>
              </a:solidFill>
              <a:cs typeface="B Titr" panose="00000700000000000000" pitchFamily="2" charset="-78"/>
            </a:endParaRPr>
          </a:p>
        </p:txBody>
      </p:sp>
      <p:sp>
        <p:nvSpPr>
          <p:cNvPr id="4" name="Rectangle 3"/>
          <p:cNvSpPr/>
          <p:nvPr/>
        </p:nvSpPr>
        <p:spPr>
          <a:xfrm>
            <a:off x="9861627" y="478029"/>
            <a:ext cx="1871026" cy="461665"/>
          </a:xfrm>
          <a:prstGeom prst="rect">
            <a:avLst/>
          </a:prstGeom>
        </p:spPr>
        <p:txBody>
          <a:bodyPr wrap="none">
            <a:spAutoFit/>
          </a:bodyPr>
          <a:lstStyle/>
          <a:p>
            <a:r>
              <a:rPr lang="fa-IR" sz="2400" dirty="0" smtClean="0">
                <a:solidFill>
                  <a:srgbClr val="0070C0"/>
                </a:solidFill>
                <a:cs typeface="B Titr" panose="00000700000000000000" pitchFamily="2" charset="-78"/>
              </a:rPr>
              <a:t>موضوع چهارم: </a:t>
            </a:r>
            <a:endParaRPr lang="fa-IR" sz="2400" dirty="0"/>
          </a:p>
        </p:txBody>
      </p:sp>
      <p:sp>
        <p:nvSpPr>
          <p:cNvPr id="8" name="Left Arrow 7"/>
          <p:cNvSpPr/>
          <p:nvPr/>
        </p:nvSpPr>
        <p:spPr>
          <a:xfrm>
            <a:off x="9212488" y="363926"/>
            <a:ext cx="409074" cy="6898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3470596" y="416474"/>
            <a:ext cx="5501827" cy="523220"/>
          </a:xfrm>
          <a:prstGeom prst="rect">
            <a:avLst/>
          </a:prstGeom>
        </p:spPr>
        <p:txBody>
          <a:bodyPr wrap="none">
            <a:spAutoFit/>
          </a:bodyPr>
          <a:lstStyle/>
          <a:p>
            <a:r>
              <a:rPr lang="ar-SA" sz="2800" dirty="0" smtClean="0">
                <a:solidFill>
                  <a:srgbClr val="0070C0"/>
                </a:solidFill>
                <a:cs typeface="B Titr" panose="00000700000000000000" pitchFamily="2" charset="-78"/>
              </a:rPr>
              <a:t>مسائل کشور، مسائل آینده و مسائل انقلاب</a:t>
            </a:r>
            <a:endParaRPr lang="fa-IR" sz="2800" dirty="0">
              <a:solidFill>
                <a:srgbClr val="0070C0"/>
              </a:solidFill>
            </a:endParaRPr>
          </a:p>
        </p:txBody>
      </p:sp>
      <p:sp>
        <p:nvSpPr>
          <p:cNvPr id="10" name="Rectangle 9"/>
          <p:cNvSpPr/>
          <p:nvPr/>
        </p:nvSpPr>
        <p:spPr>
          <a:xfrm>
            <a:off x="902368" y="1368809"/>
            <a:ext cx="9894772" cy="473206"/>
          </a:xfrm>
          <a:prstGeom prst="rect">
            <a:avLst/>
          </a:prstGeom>
        </p:spPr>
        <p:txBody>
          <a:bodyPr wrap="square">
            <a:spAutoFit/>
          </a:bodyPr>
          <a:lstStyle/>
          <a:p>
            <a:pPr>
              <a:lnSpc>
                <a:spcPct val="150000"/>
              </a:lnSpc>
            </a:pPr>
            <a:r>
              <a:rPr lang="fa-IR" dirty="0" smtClean="0">
                <a:solidFill>
                  <a:srgbClr val="FF0000"/>
                </a:solidFill>
                <a:cs typeface="B Titr" panose="00000700000000000000" pitchFamily="2" charset="-78"/>
              </a:rPr>
              <a:t>علاج مشکلات کشور: </a:t>
            </a:r>
            <a:r>
              <a:rPr lang="fa-IR" dirty="0" smtClean="0">
                <a:cs typeface="B Titr" panose="00000700000000000000" pitchFamily="2" charset="-78"/>
              </a:rPr>
              <a:t>جوان ها باید شانه شان را زیر بار مسئولیت های دشوار کوچک و بزرگ بدهند.</a:t>
            </a:r>
          </a:p>
        </p:txBody>
      </p:sp>
      <p:sp>
        <p:nvSpPr>
          <p:cNvPr id="11" name="Rectangle 10"/>
          <p:cNvSpPr/>
          <p:nvPr/>
        </p:nvSpPr>
        <p:spPr>
          <a:xfrm>
            <a:off x="3059567" y="1835119"/>
            <a:ext cx="5580374" cy="507831"/>
          </a:xfrm>
          <a:prstGeom prst="rect">
            <a:avLst/>
          </a:prstGeom>
        </p:spPr>
        <p:txBody>
          <a:bodyPr wrap="none">
            <a:spAutoFit/>
          </a:bodyPr>
          <a:lstStyle/>
          <a:p>
            <a:pPr>
              <a:lnSpc>
                <a:spcPct val="150000"/>
              </a:lnSpc>
            </a:pPr>
            <a:r>
              <a:rPr lang="fa-IR" dirty="0" smtClean="0">
                <a:cs typeface="B Titr" panose="00000700000000000000" pitchFamily="2" charset="-78"/>
              </a:rPr>
              <a:t>باید در گام دوم انقلاب حرکت کشور را بر دوش جوان ها قرار دهیم.</a:t>
            </a:r>
          </a:p>
        </p:txBody>
      </p:sp>
      <p:sp>
        <p:nvSpPr>
          <p:cNvPr id="12" name="Rectangle 11"/>
          <p:cNvSpPr/>
          <p:nvPr/>
        </p:nvSpPr>
        <p:spPr>
          <a:xfrm>
            <a:off x="457201" y="2551837"/>
            <a:ext cx="10948736" cy="923330"/>
          </a:xfrm>
          <a:prstGeom prst="rect">
            <a:avLst/>
          </a:prstGeom>
        </p:spPr>
        <p:txBody>
          <a:bodyPr wrap="square">
            <a:spAutoFit/>
          </a:bodyPr>
          <a:lstStyle/>
          <a:p>
            <a:pPr>
              <a:lnSpc>
                <a:spcPct val="150000"/>
              </a:lnSpc>
            </a:pPr>
            <a:r>
              <a:rPr lang="fa-IR" dirty="0" smtClean="0">
                <a:cs typeface="B Titr" panose="00000700000000000000" pitchFamily="2" charset="-78"/>
              </a:rPr>
              <a:t>جوان ها باید </a:t>
            </a:r>
            <a:r>
              <a:rPr lang="fa-IR" dirty="0" smtClean="0">
                <a:solidFill>
                  <a:srgbClr val="FF0000"/>
                </a:solidFill>
                <a:cs typeface="B Titr" panose="00000700000000000000" pitchFamily="2" charset="-78"/>
              </a:rPr>
              <a:t>هزینه رسیدن به استقلال کامل و عزت ملی و رسیدن به جامعه اسلامی </a:t>
            </a:r>
            <a:r>
              <a:rPr lang="fa-IR" dirty="0" smtClean="0">
                <a:cs typeface="B Titr" panose="00000700000000000000" pitchFamily="2" charset="-78"/>
              </a:rPr>
              <a:t>را بپردازند تا نسل های بعد از دستاورد شما استفاده کنند. همانطور که یک روز جوانان این کشور هزینه مبارزه با طاغوت را دادند تا شما امروز در امنیت باشید.</a:t>
            </a:r>
          </a:p>
        </p:txBody>
      </p:sp>
      <p:sp>
        <p:nvSpPr>
          <p:cNvPr id="13" name="Rectangle 12"/>
          <p:cNvSpPr/>
          <p:nvPr/>
        </p:nvSpPr>
        <p:spPr>
          <a:xfrm>
            <a:off x="4216481" y="4020666"/>
            <a:ext cx="3813865" cy="507831"/>
          </a:xfrm>
          <a:prstGeom prst="rect">
            <a:avLst/>
          </a:prstGeom>
        </p:spPr>
        <p:txBody>
          <a:bodyPr wrap="none">
            <a:spAutoFit/>
          </a:bodyPr>
          <a:lstStyle/>
          <a:p>
            <a:pPr>
              <a:lnSpc>
                <a:spcPct val="150000"/>
              </a:lnSpc>
            </a:pPr>
            <a:r>
              <a:rPr lang="fa-IR" dirty="0" smtClean="0">
                <a:cs typeface="B Titr" panose="00000700000000000000" pitchFamily="2" charset="-78"/>
              </a:rPr>
              <a:t>شناخت ظرفیت ها و مزیت ها و استفاده از آنها</a:t>
            </a:r>
          </a:p>
        </p:txBody>
      </p:sp>
      <p:sp>
        <p:nvSpPr>
          <p:cNvPr id="14" name="Rectangle 13"/>
          <p:cNvSpPr/>
          <p:nvPr/>
        </p:nvSpPr>
        <p:spPr>
          <a:xfrm>
            <a:off x="7110663" y="5673705"/>
            <a:ext cx="919683" cy="400110"/>
          </a:xfrm>
          <a:prstGeom prst="rect">
            <a:avLst/>
          </a:prstGeom>
        </p:spPr>
        <p:txBody>
          <a:bodyPr wrap="square">
            <a:spAutoFit/>
          </a:bodyPr>
          <a:lstStyle/>
          <a:p>
            <a:r>
              <a:rPr lang="fa-IR" sz="2000" dirty="0" smtClean="0">
                <a:solidFill>
                  <a:srgbClr val="FF0000"/>
                </a:solidFill>
                <a:cs typeface="B Titr" panose="00000700000000000000" pitchFamily="2" charset="-78"/>
              </a:rPr>
              <a:t>شناخت</a:t>
            </a:r>
            <a:endParaRPr lang="fa-IR" sz="2000" dirty="0">
              <a:solidFill>
                <a:srgbClr val="FF0000"/>
              </a:solidFill>
            </a:endParaRPr>
          </a:p>
        </p:txBody>
      </p:sp>
      <p:sp>
        <p:nvSpPr>
          <p:cNvPr id="16" name="Rectangle 15"/>
          <p:cNvSpPr/>
          <p:nvPr/>
        </p:nvSpPr>
        <p:spPr>
          <a:xfrm>
            <a:off x="8972423" y="4833394"/>
            <a:ext cx="2188420" cy="473206"/>
          </a:xfrm>
          <a:prstGeom prst="rect">
            <a:avLst/>
          </a:prstGeom>
        </p:spPr>
        <p:txBody>
          <a:bodyPr wrap="none">
            <a:spAutoFit/>
          </a:bodyPr>
          <a:lstStyle/>
          <a:p>
            <a:pPr>
              <a:lnSpc>
                <a:spcPct val="150000"/>
              </a:lnSpc>
            </a:pPr>
            <a:r>
              <a:rPr lang="fa-IR" dirty="0" smtClean="0">
                <a:solidFill>
                  <a:srgbClr val="FF0000"/>
                </a:solidFill>
                <a:cs typeface="B Titr" panose="00000700000000000000" pitchFamily="2" charset="-78"/>
              </a:rPr>
              <a:t>گام دوم انقلاب این است:</a:t>
            </a:r>
          </a:p>
        </p:txBody>
      </p:sp>
      <p:cxnSp>
        <p:nvCxnSpPr>
          <p:cNvPr id="18" name="Straight Arrow Connector 17"/>
          <p:cNvCxnSpPr>
            <a:stCxn id="16" idx="1"/>
            <a:endCxn id="13" idx="3"/>
          </p:cNvCxnSpPr>
          <p:nvPr/>
        </p:nvCxnSpPr>
        <p:spPr>
          <a:xfrm flipH="1" flipV="1">
            <a:off x="8030346" y="4274582"/>
            <a:ext cx="942077" cy="795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1"/>
            <a:endCxn id="14" idx="3"/>
          </p:cNvCxnSpPr>
          <p:nvPr/>
        </p:nvCxnSpPr>
        <p:spPr>
          <a:xfrm flipH="1">
            <a:off x="8030346" y="5069997"/>
            <a:ext cx="942077" cy="803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155901" y="5304373"/>
            <a:ext cx="1609735" cy="369332"/>
          </a:xfrm>
          <a:prstGeom prst="rect">
            <a:avLst/>
          </a:prstGeom>
        </p:spPr>
        <p:txBody>
          <a:bodyPr wrap="none">
            <a:spAutoFit/>
          </a:bodyPr>
          <a:lstStyle/>
          <a:p>
            <a:r>
              <a:rPr lang="fa-IR" dirty="0">
                <a:solidFill>
                  <a:srgbClr val="FF0000"/>
                </a:solidFill>
                <a:cs typeface="B Titr" panose="00000700000000000000" pitchFamily="2" charset="-78"/>
              </a:rPr>
              <a:t>فسادها و رخنه ها </a:t>
            </a:r>
            <a:endParaRPr lang="fa-IR" dirty="0"/>
          </a:p>
        </p:txBody>
      </p:sp>
      <p:sp>
        <p:nvSpPr>
          <p:cNvPr id="5" name="Rectangle 4"/>
          <p:cNvSpPr/>
          <p:nvPr/>
        </p:nvSpPr>
        <p:spPr>
          <a:xfrm>
            <a:off x="4884802" y="6041274"/>
            <a:ext cx="1874231" cy="369332"/>
          </a:xfrm>
          <a:prstGeom prst="rect">
            <a:avLst/>
          </a:prstGeom>
        </p:spPr>
        <p:txBody>
          <a:bodyPr wrap="none">
            <a:spAutoFit/>
          </a:bodyPr>
          <a:lstStyle/>
          <a:p>
            <a:r>
              <a:rPr lang="fa-IR" dirty="0">
                <a:solidFill>
                  <a:srgbClr val="FF0000"/>
                </a:solidFill>
                <a:cs typeface="B Titr" panose="00000700000000000000" pitchFamily="2" charset="-78"/>
              </a:rPr>
              <a:t>و کمبودها و مشکلات </a:t>
            </a:r>
            <a:endParaRPr lang="fa-IR" dirty="0"/>
          </a:p>
        </p:txBody>
      </p:sp>
      <p:sp>
        <p:nvSpPr>
          <p:cNvPr id="7" name="Rectangle 6"/>
          <p:cNvSpPr/>
          <p:nvPr/>
        </p:nvSpPr>
        <p:spPr>
          <a:xfrm>
            <a:off x="1379879" y="5680518"/>
            <a:ext cx="2666114" cy="369332"/>
          </a:xfrm>
          <a:prstGeom prst="rect">
            <a:avLst/>
          </a:prstGeom>
        </p:spPr>
        <p:txBody>
          <a:bodyPr wrap="none">
            <a:spAutoFit/>
          </a:bodyPr>
          <a:lstStyle/>
          <a:p>
            <a:r>
              <a:rPr lang="fa-IR" dirty="0">
                <a:solidFill>
                  <a:srgbClr val="FF0000"/>
                </a:solidFill>
                <a:cs typeface="B Titr" panose="00000700000000000000" pitchFamily="2" charset="-78"/>
              </a:rPr>
              <a:t>و سینه سپر کردن برای حل آنها</a:t>
            </a:r>
            <a:endParaRPr lang="fa-IR" dirty="0"/>
          </a:p>
        </p:txBody>
      </p:sp>
      <p:cxnSp>
        <p:nvCxnSpPr>
          <p:cNvPr id="17" name="Straight Arrow Connector 16"/>
          <p:cNvCxnSpPr>
            <a:stCxn id="14" idx="1"/>
            <a:endCxn id="3" idx="3"/>
          </p:cNvCxnSpPr>
          <p:nvPr/>
        </p:nvCxnSpPr>
        <p:spPr>
          <a:xfrm flipH="1" flipV="1">
            <a:off x="6765636" y="5489039"/>
            <a:ext cx="345027" cy="384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1"/>
            <a:endCxn id="5" idx="3"/>
          </p:cNvCxnSpPr>
          <p:nvPr/>
        </p:nvCxnSpPr>
        <p:spPr>
          <a:xfrm flipH="1">
            <a:off x="6759033" y="5873760"/>
            <a:ext cx="351630" cy="352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Left Arrow 24"/>
          <p:cNvSpPr/>
          <p:nvPr/>
        </p:nvSpPr>
        <p:spPr>
          <a:xfrm>
            <a:off x="4300538" y="5673705"/>
            <a:ext cx="643552" cy="3675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762792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13" y="4547517"/>
            <a:ext cx="1428750" cy="1781175"/>
          </a:xfrm>
          <a:prstGeom prst="rect">
            <a:avLst/>
          </a:prstGeom>
        </p:spPr>
      </p:pic>
      <p:sp>
        <p:nvSpPr>
          <p:cNvPr id="7" name="Rectangle 6"/>
          <p:cNvSpPr/>
          <p:nvPr/>
        </p:nvSpPr>
        <p:spPr>
          <a:xfrm>
            <a:off x="10323321" y="878305"/>
            <a:ext cx="1026242" cy="507831"/>
          </a:xfrm>
          <a:prstGeom prst="rect">
            <a:avLst/>
          </a:prstGeom>
        </p:spPr>
        <p:txBody>
          <a:bodyPr wrap="none">
            <a:spAutoFit/>
          </a:bodyPr>
          <a:lstStyle/>
          <a:p>
            <a:pPr>
              <a:lnSpc>
                <a:spcPct val="150000"/>
              </a:lnSpc>
            </a:pPr>
            <a:r>
              <a:rPr lang="fa-IR" dirty="0" smtClean="0">
                <a:solidFill>
                  <a:srgbClr val="00B050"/>
                </a:solidFill>
                <a:cs typeface="B Titr" panose="00000700000000000000" pitchFamily="2" charset="-78"/>
              </a:rPr>
              <a:t>دو توصیه :</a:t>
            </a:r>
          </a:p>
        </p:txBody>
      </p:sp>
      <p:sp>
        <p:nvSpPr>
          <p:cNvPr id="8" name="Rectangle 7"/>
          <p:cNvSpPr/>
          <p:nvPr/>
        </p:nvSpPr>
        <p:spPr>
          <a:xfrm>
            <a:off x="437882" y="416640"/>
            <a:ext cx="9560359" cy="473206"/>
          </a:xfrm>
          <a:prstGeom prst="rect">
            <a:avLst/>
          </a:prstGeom>
        </p:spPr>
        <p:txBody>
          <a:bodyPr wrap="square">
            <a:spAutoFit/>
          </a:bodyPr>
          <a:lstStyle/>
          <a:p>
            <a:pPr>
              <a:lnSpc>
                <a:spcPct val="150000"/>
              </a:lnSpc>
            </a:pPr>
            <a:r>
              <a:rPr lang="fa-IR" dirty="0" smtClean="0">
                <a:cs typeface="B Titr" panose="00000700000000000000" pitchFamily="2" charset="-78"/>
              </a:rPr>
              <a:t>1- </a:t>
            </a:r>
            <a:r>
              <a:rPr lang="ar-SA" dirty="0" smtClean="0">
                <a:cs typeface="B Titr" panose="00000700000000000000" pitchFamily="2" charset="-78"/>
              </a:rPr>
              <a:t>جوانها در میدان علم، در میدان فکر و معرفت، در میدان سیاست، در میدان کار باید</a:t>
            </a:r>
            <a:r>
              <a:rPr lang="fa-IR" dirty="0" smtClean="0">
                <a:cs typeface="B Titr" panose="00000700000000000000" pitchFamily="2" charset="-78"/>
              </a:rPr>
              <a:t> تلاش خود را مضاعف کنند . </a:t>
            </a:r>
            <a:r>
              <a:rPr lang="ar-SA" dirty="0" smtClean="0">
                <a:cs typeface="B Titr" panose="00000700000000000000" pitchFamily="2" charset="-78"/>
              </a:rPr>
              <a:t> </a:t>
            </a:r>
            <a:endParaRPr lang="fa-IR" dirty="0" smtClean="0">
              <a:cs typeface="B Titr" panose="00000700000000000000" pitchFamily="2" charset="-78"/>
            </a:endParaRPr>
          </a:p>
        </p:txBody>
      </p:sp>
      <p:sp>
        <p:nvSpPr>
          <p:cNvPr id="9" name="Rectangle 8"/>
          <p:cNvSpPr/>
          <p:nvPr/>
        </p:nvSpPr>
        <p:spPr>
          <a:xfrm>
            <a:off x="268714" y="1386136"/>
            <a:ext cx="9729527" cy="1754326"/>
          </a:xfrm>
          <a:prstGeom prst="rect">
            <a:avLst/>
          </a:prstGeom>
        </p:spPr>
        <p:txBody>
          <a:bodyPr wrap="square">
            <a:spAutoFit/>
          </a:bodyPr>
          <a:lstStyle/>
          <a:p>
            <a:pPr algn="justLow">
              <a:lnSpc>
                <a:spcPct val="150000"/>
              </a:lnSpc>
            </a:pPr>
            <a:r>
              <a:rPr lang="fa-IR" dirty="0" smtClean="0">
                <a:cs typeface="B Titr" panose="00000700000000000000" pitchFamily="2" charset="-78"/>
              </a:rPr>
              <a:t>2- </a:t>
            </a:r>
            <a:r>
              <a:rPr lang="ar-SA" dirty="0" smtClean="0">
                <a:cs typeface="B Titr" panose="00000700000000000000" pitchFamily="2" charset="-78"/>
              </a:rPr>
              <a:t>جوانها به مسائل فرعی و حاشیه‌ها نپردازند؛ به مسائل </a:t>
            </a:r>
            <a:r>
              <a:rPr lang="ar-SA" u="sng" dirty="0" smtClean="0">
                <a:cs typeface="B Titr" panose="00000700000000000000" pitchFamily="2" charset="-78"/>
                <a:hlinkClick r:id="rId3"/>
              </a:rPr>
              <a:t>اختلاف‌افکن</a:t>
            </a:r>
            <a:r>
              <a:rPr lang="fa-IR" u="sng" dirty="0" smtClean="0">
                <a:cs typeface="B Titr" panose="00000700000000000000" pitchFamily="2" charset="-78"/>
              </a:rPr>
              <a:t> </a:t>
            </a:r>
            <a:r>
              <a:rPr lang="ar-SA" dirty="0" smtClean="0">
                <a:cs typeface="B Titr" panose="00000700000000000000" pitchFamily="2" charset="-78"/>
              </a:rPr>
              <a:t>نپردازند؛ وحدت را، حرکت متمرکز را، حرکتهای مؤمنانه و مجاهدانه را، جوانها دنبال کنند؛ در همین بخشهایی که گفته شد، مرزهای با دشمن را پُررنگ کنند؛ امّا با خودی، با نیروهای داخلی، به اندک اختلاف سلیقه‌ای مرز ایجاد نکنند. همان طور که امام فرمودند، هر چه فریاد دارند بر سرِ دشمنان و بر سرِ آمریکا بکشند.</a:t>
            </a:r>
            <a:endParaRPr lang="fa-IR" dirty="0" smtClean="0">
              <a:cs typeface="B Titr" panose="00000700000000000000" pitchFamily="2" charset="-78"/>
            </a:endParaRPr>
          </a:p>
        </p:txBody>
      </p:sp>
      <p:sp>
        <p:nvSpPr>
          <p:cNvPr id="11" name="Rectangle 10"/>
          <p:cNvSpPr/>
          <p:nvPr/>
        </p:nvSpPr>
        <p:spPr>
          <a:xfrm>
            <a:off x="2154663" y="4318182"/>
            <a:ext cx="9733547" cy="2239844"/>
          </a:xfrm>
          <a:prstGeom prst="rect">
            <a:avLst/>
          </a:prstGeom>
        </p:spPr>
        <p:txBody>
          <a:bodyPr wrap="square">
            <a:spAutoFit/>
          </a:bodyPr>
          <a:lstStyle/>
          <a:p>
            <a:pPr>
              <a:lnSpc>
                <a:spcPct val="150000"/>
              </a:lnSpc>
            </a:pPr>
            <a:r>
              <a:rPr lang="ar-SA" sz="2400" dirty="0" smtClean="0">
                <a:cs typeface="B Titr" panose="00000700000000000000" pitchFamily="2" charset="-78"/>
              </a:rPr>
              <a:t>و من به شما عرض بکنم </a:t>
            </a:r>
            <a:r>
              <a:rPr lang="fa-IR" sz="2400" dirty="0" smtClean="0">
                <a:cs typeface="B Titr" panose="00000700000000000000" pitchFamily="2" charset="-78"/>
              </a:rPr>
              <a:t> </a:t>
            </a:r>
            <a:r>
              <a:rPr lang="ar-SA" sz="2400" dirty="0" smtClean="0">
                <a:cs typeface="B Titr" panose="00000700000000000000" pitchFamily="2" charset="-78"/>
              </a:rPr>
              <a:t>همچنان که بارها گفته‌ایم</a:t>
            </a:r>
            <a:endParaRPr lang="fa-IR" sz="2400" dirty="0" smtClean="0">
              <a:cs typeface="B Titr" panose="00000700000000000000" pitchFamily="2" charset="-78"/>
            </a:endParaRPr>
          </a:p>
          <a:p>
            <a:pPr algn="ctr">
              <a:lnSpc>
                <a:spcPct val="150000"/>
              </a:lnSpc>
            </a:pPr>
            <a:r>
              <a:rPr lang="ar-SA" sz="2400" dirty="0" smtClean="0">
                <a:cs typeface="B Titr" panose="00000700000000000000" pitchFamily="2" charset="-78"/>
              </a:rPr>
              <a:t> </a:t>
            </a:r>
            <a:r>
              <a:rPr lang="ar-SA" sz="2400" dirty="0" smtClean="0">
                <a:solidFill>
                  <a:srgbClr val="00B050"/>
                </a:solidFill>
                <a:cs typeface="B Titr" panose="00000700000000000000" pitchFamily="2" charset="-78"/>
              </a:rPr>
              <a:t>به فضل الهی فردای این کشور بسیار بسیار بهتر از امروزِ ما خواهد بود؛ به توفیق الهی و ان‌شاءالله</a:t>
            </a:r>
            <a:r>
              <a:rPr lang="en-US" sz="2400" dirty="0" smtClean="0">
                <a:solidFill>
                  <a:srgbClr val="00B050"/>
                </a:solidFill>
                <a:cs typeface="B Titr" panose="00000700000000000000" pitchFamily="2" charset="-78"/>
              </a:rPr>
              <a:t>.</a:t>
            </a:r>
            <a:br>
              <a:rPr lang="en-US" sz="2400" dirty="0" smtClean="0">
                <a:solidFill>
                  <a:srgbClr val="00B050"/>
                </a:solidFill>
                <a:cs typeface="B Titr" panose="00000700000000000000" pitchFamily="2" charset="-78"/>
              </a:rPr>
            </a:br>
            <a:endParaRPr lang="fa-IR" sz="2400" dirty="0"/>
          </a:p>
        </p:txBody>
      </p:sp>
    </p:spTree>
    <p:extLst>
      <p:ext uri="{BB962C8B-B14F-4D97-AF65-F5344CB8AC3E}">
        <p14:creationId xmlns:p14="http://schemas.microsoft.com/office/powerpoint/2010/main" val="2855753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8494" y="387444"/>
            <a:ext cx="919683" cy="400110"/>
          </a:xfrm>
          <a:prstGeom prst="rect">
            <a:avLst/>
          </a:prstGeom>
        </p:spPr>
        <p:txBody>
          <a:bodyPr wrap="square">
            <a:spAutoFit/>
          </a:bodyPr>
          <a:lstStyle/>
          <a:p>
            <a:r>
              <a:rPr lang="fa-IR" sz="2000" dirty="0" smtClean="0">
                <a:solidFill>
                  <a:srgbClr val="FF0000"/>
                </a:solidFill>
                <a:cs typeface="B Titr" panose="00000700000000000000" pitchFamily="2" charset="-78"/>
              </a:rPr>
              <a:t>شناخت</a:t>
            </a:r>
            <a:endParaRPr lang="fa-IR" sz="2000" dirty="0">
              <a:solidFill>
                <a:srgbClr val="FF0000"/>
              </a:solidFill>
            </a:endParaRPr>
          </a:p>
        </p:txBody>
      </p:sp>
      <p:sp>
        <p:nvSpPr>
          <p:cNvPr id="3" name="Rectangle 2"/>
          <p:cNvSpPr/>
          <p:nvPr/>
        </p:nvSpPr>
        <p:spPr>
          <a:xfrm>
            <a:off x="9598065" y="333584"/>
            <a:ext cx="2188420" cy="507831"/>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nSpc>
                <a:spcPct val="150000"/>
              </a:lnSpc>
            </a:pPr>
            <a:r>
              <a:rPr lang="fa-IR" dirty="0" smtClean="0">
                <a:solidFill>
                  <a:srgbClr val="00B050"/>
                </a:solidFill>
                <a:cs typeface="B Titr" panose="00000700000000000000" pitchFamily="2" charset="-78"/>
              </a:rPr>
              <a:t>گام دوم انقلاب این است:</a:t>
            </a:r>
          </a:p>
        </p:txBody>
      </p:sp>
      <p:cxnSp>
        <p:nvCxnSpPr>
          <p:cNvPr id="4" name="Straight Arrow Connector 3"/>
          <p:cNvCxnSpPr>
            <a:stCxn id="3" idx="1"/>
            <a:endCxn id="2" idx="3"/>
          </p:cNvCxnSpPr>
          <p:nvPr/>
        </p:nvCxnSpPr>
        <p:spPr>
          <a:xfrm flipH="1" flipV="1">
            <a:off x="8728177" y="587499"/>
            <a:ext cx="8698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09908" y="202778"/>
            <a:ext cx="4198586" cy="769441"/>
          </a:xfrm>
          <a:prstGeom prst="rect">
            <a:avLst/>
          </a:prstGeom>
        </p:spPr>
        <p:txBody>
          <a:bodyPr wrap="none">
            <a:spAutoFit/>
          </a:bodyPr>
          <a:lstStyle/>
          <a:p>
            <a:r>
              <a:rPr lang="fa-IR" sz="4400" dirty="0">
                <a:solidFill>
                  <a:srgbClr val="FF0000"/>
                </a:solidFill>
                <a:cs typeface="B Titr" panose="00000700000000000000" pitchFamily="2" charset="-78"/>
              </a:rPr>
              <a:t>فسادها</a:t>
            </a:r>
            <a:r>
              <a:rPr lang="fa-IR" dirty="0">
                <a:solidFill>
                  <a:srgbClr val="FF0000"/>
                </a:solidFill>
                <a:cs typeface="B Titr" panose="00000700000000000000" pitchFamily="2" charset="-78"/>
              </a:rPr>
              <a:t> </a:t>
            </a:r>
            <a:r>
              <a:rPr lang="fa-IR" dirty="0" smtClean="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و</a:t>
            </a:r>
            <a:r>
              <a:rPr lang="fa-IR" dirty="0" smtClean="0">
                <a:solidFill>
                  <a:srgbClr val="FF0000"/>
                </a:solidFill>
                <a:cs typeface="B Titr" panose="00000700000000000000" pitchFamily="2" charset="-78"/>
              </a:rPr>
              <a:t>               </a:t>
            </a:r>
            <a:r>
              <a:rPr lang="fa-IR" sz="4000" dirty="0" smtClean="0">
                <a:solidFill>
                  <a:srgbClr val="FF0000"/>
                </a:solidFill>
                <a:cs typeface="B Titr" panose="00000700000000000000" pitchFamily="2" charset="-78"/>
              </a:rPr>
              <a:t>رخنه </a:t>
            </a:r>
            <a:r>
              <a:rPr lang="fa-IR" sz="4000" dirty="0">
                <a:solidFill>
                  <a:srgbClr val="FF0000"/>
                </a:solidFill>
                <a:cs typeface="B Titr" panose="00000700000000000000" pitchFamily="2" charset="-78"/>
              </a:rPr>
              <a:t>ها </a:t>
            </a:r>
            <a:endParaRPr lang="fa-IR" sz="4000" dirty="0"/>
          </a:p>
        </p:txBody>
      </p:sp>
      <p:sp>
        <p:nvSpPr>
          <p:cNvPr id="10" name="Rectangle 9"/>
          <p:cNvSpPr/>
          <p:nvPr/>
        </p:nvSpPr>
        <p:spPr>
          <a:xfrm>
            <a:off x="10379507" y="1595990"/>
            <a:ext cx="938078" cy="461665"/>
          </a:xfrm>
          <a:prstGeom prst="rect">
            <a:avLst/>
          </a:prstGeom>
        </p:spPr>
        <p:txBody>
          <a:bodyPr wrap="none">
            <a:spAutoFit/>
          </a:bodyPr>
          <a:lstStyle/>
          <a:p>
            <a:r>
              <a:rPr lang="fa-IR" sz="2400" dirty="0">
                <a:cs typeface="B Titr" panose="00000700000000000000" pitchFamily="2" charset="-78"/>
              </a:rPr>
              <a:t>فسادها</a:t>
            </a:r>
            <a:endParaRPr lang="fa-IR" sz="2400" dirty="0"/>
          </a:p>
        </p:txBody>
      </p:sp>
      <p:sp>
        <p:nvSpPr>
          <p:cNvPr id="11" name="Rectangle 10"/>
          <p:cNvSpPr/>
          <p:nvPr/>
        </p:nvSpPr>
        <p:spPr>
          <a:xfrm>
            <a:off x="5279000" y="1595990"/>
            <a:ext cx="1090363" cy="461665"/>
          </a:xfrm>
          <a:prstGeom prst="rect">
            <a:avLst/>
          </a:prstGeom>
        </p:spPr>
        <p:txBody>
          <a:bodyPr wrap="none">
            <a:spAutoFit/>
          </a:bodyPr>
          <a:lstStyle/>
          <a:p>
            <a:r>
              <a:rPr lang="fa-IR" sz="2400" dirty="0">
                <a:cs typeface="B Titr" panose="00000700000000000000" pitchFamily="2" charset="-78"/>
              </a:rPr>
              <a:t>رخنه ها </a:t>
            </a:r>
            <a:endParaRPr lang="fa-IR" sz="2400" dirty="0"/>
          </a:p>
        </p:txBody>
      </p:sp>
      <p:sp>
        <p:nvSpPr>
          <p:cNvPr id="6" name="Rectangle 5"/>
          <p:cNvSpPr/>
          <p:nvPr/>
        </p:nvSpPr>
        <p:spPr>
          <a:xfrm>
            <a:off x="3949451" y="2161474"/>
            <a:ext cx="2024913" cy="369332"/>
          </a:xfrm>
          <a:prstGeom prst="rect">
            <a:avLst/>
          </a:prstGeom>
        </p:spPr>
        <p:txBody>
          <a:bodyPr wrap="none">
            <a:spAutoFit/>
          </a:bodyPr>
          <a:lstStyle/>
          <a:p>
            <a:r>
              <a:rPr lang="fa-IR" b="1" dirty="0">
                <a:latin typeface="Arial" panose="020B0604020202020204" pitchFamily="34" charset="0"/>
                <a:cs typeface="B Zar" panose="00000400000000000000" pitchFamily="2" charset="-78"/>
              </a:rPr>
              <a:t>1-نفوذ موردی(فردی)</a:t>
            </a:r>
          </a:p>
        </p:txBody>
      </p:sp>
      <p:sp>
        <p:nvSpPr>
          <p:cNvPr id="7" name="Rectangle 6"/>
          <p:cNvSpPr/>
          <p:nvPr/>
        </p:nvSpPr>
        <p:spPr>
          <a:xfrm>
            <a:off x="4458904" y="2726958"/>
            <a:ext cx="1511952" cy="369332"/>
          </a:xfrm>
          <a:prstGeom prst="rect">
            <a:avLst/>
          </a:prstGeom>
        </p:spPr>
        <p:txBody>
          <a:bodyPr wrap="none">
            <a:spAutoFit/>
          </a:bodyPr>
          <a:lstStyle/>
          <a:p>
            <a:r>
              <a:rPr lang="fa-IR" b="1" dirty="0">
                <a:latin typeface="Arial" panose="020B0604020202020204" pitchFamily="34" charset="0"/>
                <a:cs typeface="B Zar" panose="00000400000000000000" pitchFamily="2" charset="-78"/>
              </a:rPr>
              <a:t>2-نفوذ اقتصادی</a:t>
            </a:r>
          </a:p>
        </p:txBody>
      </p:sp>
      <p:sp>
        <p:nvSpPr>
          <p:cNvPr id="8" name="Rectangle 7"/>
          <p:cNvSpPr/>
          <p:nvPr/>
        </p:nvSpPr>
        <p:spPr>
          <a:xfrm>
            <a:off x="4638098" y="3334794"/>
            <a:ext cx="1314784" cy="369332"/>
          </a:xfrm>
          <a:prstGeom prst="rect">
            <a:avLst/>
          </a:prstGeom>
        </p:spPr>
        <p:txBody>
          <a:bodyPr wrap="none">
            <a:spAutoFit/>
          </a:bodyPr>
          <a:lstStyle/>
          <a:p>
            <a:r>
              <a:rPr lang="fa-IR" b="1" dirty="0">
                <a:latin typeface="Arial" panose="020B0604020202020204" pitchFamily="34" charset="0"/>
                <a:cs typeface="B Zar" panose="00000400000000000000" pitchFamily="2" charset="-78"/>
              </a:rPr>
              <a:t>3-نفوذ امنیتی</a:t>
            </a:r>
          </a:p>
        </p:txBody>
      </p:sp>
      <p:sp>
        <p:nvSpPr>
          <p:cNvPr id="9" name="Rectangle 8"/>
          <p:cNvSpPr/>
          <p:nvPr/>
        </p:nvSpPr>
        <p:spPr>
          <a:xfrm>
            <a:off x="4516270" y="3868368"/>
            <a:ext cx="1436612" cy="461665"/>
          </a:xfrm>
          <a:prstGeom prst="rect">
            <a:avLst/>
          </a:prstGeom>
        </p:spPr>
        <p:txBody>
          <a:bodyPr wrap="none">
            <a:spAutoFit/>
          </a:bodyPr>
          <a:lstStyle/>
          <a:p>
            <a:r>
              <a:rPr lang="fa-IR" b="1" dirty="0">
                <a:latin typeface="Arial" panose="020B0604020202020204" pitchFamily="34" charset="0"/>
                <a:cs typeface="B Zar" panose="00000400000000000000" pitchFamily="2" charset="-78"/>
              </a:rPr>
              <a:t>4-نفوذ</a:t>
            </a:r>
            <a:r>
              <a:rPr lang="fa-IR" sz="2400" b="1" dirty="0"/>
              <a:t> </a:t>
            </a:r>
            <a:r>
              <a:rPr lang="fa-IR" b="1" dirty="0">
                <a:latin typeface="Arial" panose="020B0604020202020204" pitchFamily="34" charset="0"/>
                <a:cs typeface="B Zar" panose="00000400000000000000" pitchFamily="2" charset="-78"/>
              </a:rPr>
              <a:t>سایبری</a:t>
            </a:r>
          </a:p>
        </p:txBody>
      </p:sp>
      <p:sp>
        <p:nvSpPr>
          <p:cNvPr id="12" name="Rectangle 11"/>
          <p:cNvSpPr/>
          <p:nvPr/>
        </p:nvSpPr>
        <p:spPr>
          <a:xfrm>
            <a:off x="4515809" y="4379948"/>
            <a:ext cx="1378904" cy="461665"/>
          </a:xfrm>
          <a:prstGeom prst="rect">
            <a:avLst/>
          </a:prstGeom>
        </p:spPr>
        <p:txBody>
          <a:bodyPr wrap="none">
            <a:spAutoFit/>
          </a:bodyPr>
          <a:lstStyle/>
          <a:p>
            <a:r>
              <a:rPr lang="fa-IR" b="1" dirty="0">
                <a:latin typeface="Arial" panose="020B0604020202020204" pitchFamily="34" charset="0"/>
                <a:cs typeface="B Zar" panose="00000400000000000000" pitchFamily="2" charset="-78"/>
              </a:rPr>
              <a:t>5-نفوذ</a:t>
            </a:r>
            <a:r>
              <a:rPr lang="fa-IR" sz="2400" b="1" dirty="0"/>
              <a:t> </a:t>
            </a:r>
            <a:r>
              <a:rPr lang="fa-IR" b="1" dirty="0">
                <a:latin typeface="Arial" panose="020B0604020202020204" pitchFamily="34" charset="0"/>
                <a:cs typeface="B Zar" panose="00000400000000000000" pitchFamily="2" charset="-78"/>
              </a:rPr>
              <a:t>سیاسی</a:t>
            </a:r>
          </a:p>
        </p:txBody>
      </p:sp>
      <p:sp>
        <p:nvSpPr>
          <p:cNvPr id="13" name="Rectangle 12"/>
          <p:cNvSpPr/>
          <p:nvPr/>
        </p:nvSpPr>
        <p:spPr>
          <a:xfrm>
            <a:off x="3828122" y="4891528"/>
            <a:ext cx="2066591" cy="461665"/>
          </a:xfrm>
          <a:prstGeom prst="rect">
            <a:avLst/>
          </a:prstGeom>
        </p:spPr>
        <p:txBody>
          <a:bodyPr wrap="none">
            <a:spAutoFit/>
          </a:bodyPr>
          <a:lstStyle/>
          <a:p>
            <a:r>
              <a:rPr lang="fa-IR" b="1" dirty="0">
                <a:latin typeface="Arial" panose="020B0604020202020204" pitchFamily="34" charset="0"/>
                <a:cs typeface="B Zar" panose="00000400000000000000" pitchFamily="2" charset="-78"/>
              </a:rPr>
              <a:t>6-نفوذ</a:t>
            </a:r>
            <a:r>
              <a:rPr lang="fa-IR" sz="2400" b="1" dirty="0"/>
              <a:t> </a:t>
            </a:r>
            <a:r>
              <a:rPr lang="fa-IR" b="1" dirty="0">
                <a:latin typeface="Arial" panose="020B0604020202020204" pitchFamily="34" charset="0"/>
                <a:cs typeface="B Zar" panose="00000400000000000000" pitchFamily="2" charset="-78"/>
              </a:rPr>
              <a:t>فکری-فرهنگی</a:t>
            </a:r>
          </a:p>
        </p:txBody>
      </p:sp>
      <p:sp>
        <p:nvSpPr>
          <p:cNvPr id="14" name="Rectangle 13"/>
          <p:cNvSpPr/>
          <p:nvPr/>
        </p:nvSpPr>
        <p:spPr>
          <a:xfrm>
            <a:off x="4398508" y="5457012"/>
            <a:ext cx="1439818" cy="461665"/>
          </a:xfrm>
          <a:prstGeom prst="rect">
            <a:avLst/>
          </a:prstGeom>
        </p:spPr>
        <p:txBody>
          <a:bodyPr wrap="none">
            <a:spAutoFit/>
          </a:bodyPr>
          <a:lstStyle/>
          <a:p>
            <a:r>
              <a:rPr lang="fa-IR" b="1" dirty="0">
                <a:latin typeface="Arial" panose="020B0604020202020204" pitchFamily="34" charset="0"/>
                <a:cs typeface="B Zar" panose="00000400000000000000" pitchFamily="2" charset="-78"/>
              </a:rPr>
              <a:t>7-نفوذ</a:t>
            </a:r>
            <a:r>
              <a:rPr lang="fa-IR" sz="2400" b="1" dirty="0"/>
              <a:t> </a:t>
            </a:r>
            <a:r>
              <a:rPr lang="fa-IR" b="1" dirty="0">
                <a:latin typeface="Arial" panose="020B0604020202020204" pitchFamily="34" charset="0"/>
                <a:cs typeface="B Zar" panose="00000400000000000000" pitchFamily="2" charset="-78"/>
              </a:rPr>
              <a:t>جریانی</a:t>
            </a:r>
          </a:p>
        </p:txBody>
      </p:sp>
      <p:sp>
        <p:nvSpPr>
          <p:cNvPr id="15" name="Rectangle 14"/>
          <p:cNvSpPr/>
          <p:nvPr/>
        </p:nvSpPr>
        <p:spPr>
          <a:xfrm>
            <a:off x="228023" y="4983861"/>
            <a:ext cx="3145412" cy="369332"/>
          </a:xfrm>
          <a:prstGeom prst="rect">
            <a:avLst/>
          </a:prstGeom>
        </p:spPr>
        <p:txBody>
          <a:bodyPr wrap="none">
            <a:spAutoFit/>
          </a:bodyPr>
          <a:lstStyle/>
          <a:p>
            <a:r>
              <a:rPr lang="fa-IR" dirty="0"/>
              <a:t>مهمترین عرصه دشمن برای اعمال نفوذ</a:t>
            </a:r>
          </a:p>
        </p:txBody>
      </p:sp>
      <p:sp>
        <p:nvSpPr>
          <p:cNvPr id="16" name="Rectangle 15"/>
          <p:cNvSpPr/>
          <p:nvPr/>
        </p:nvSpPr>
        <p:spPr>
          <a:xfrm>
            <a:off x="8836108" y="2161474"/>
            <a:ext cx="2193229" cy="369332"/>
          </a:xfrm>
          <a:prstGeom prst="rect">
            <a:avLst/>
          </a:prstGeom>
        </p:spPr>
        <p:txBody>
          <a:bodyPr wrap="none">
            <a:spAutoFit/>
          </a:bodyPr>
          <a:lstStyle/>
          <a:p>
            <a:r>
              <a:rPr lang="fa-IR" b="1" dirty="0" smtClean="0">
                <a:latin typeface="Arial" panose="020B0604020202020204" pitchFamily="34" charset="0"/>
                <a:cs typeface="B Zar" panose="00000400000000000000" pitchFamily="2" charset="-78"/>
              </a:rPr>
              <a:t>1- فساد </a:t>
            </a:r>
            <a:r>
              <a:rPr lang="fa-IR" b="1" dirty="0">
                <a:latin typeface="Arial" panose="020B0604020202020204" pitchFamily="34" charset="0"/>
                <a:cs typeface="B Zar" panose="00000400000000000000" pitchFamily="2" charset="-78"/>
              </a:rPr>
              <a:t>مالی و اقتصادی </a:t>
            </a:r>
            <a:endParaRPr lang="fa-IR" dirty="0">
              <a:cs typeface="B Zar" panose="00000400000000000000" pitchFamily="2" charset="-78"/>
            </a:endParaRPr>
          </a:p>
        </p:txBody>
      </p:sp>
      <p:sp>
        <p:nvSpPr>
          <p:cNvPr id="17" name="Rectangle 16"/>
          <p:cNvSpPr/>
          <p:nvPr/>
        </p:nvSpPr>
        <p:spPr>
          <a:xfrm>
            <a:off x="9416395" y="2726958"/>
            <a:ext cx="1612942" cy="369332"/>
          </a:xfrm>
          <a:prstGeom prst="rect">
            <a:avLst/>
          </a:prstGeom>
        </p:spPr>
        <p:txBody>
          <a:bodyPr wrap="none">
            <a:spAutoFit/>
          </a:bodyPr>
          <a:lstStyle/>
          <a:p>
            <a:r>
              <a:rPr lang="fa-IR" b="1" dirty="0" smtClean="0">
                <a:latin typeface="Arial" panose="020B0604020202020204" pitchFamily="34" charset="0"/>
              </a:rPr>
              <a:t>2- </a:t>
            </a:r>
            <a:r>
              <a:rPr lang="fa-IR" b="1" dirty="0">
                <a:latin typeface="Arial" panose="020B0604020202020204" pitchFamily="34" charset="0"/>
                <a:cs typeface="B Zar" panose="00000400000000000000" pitchFamily="2" charset="-78"/>
              </a:rPr>
              <a:t>ارتشاء(رشوه</a:t>
            </a:r>
            <a:r>
              <a:rPr lang="fa-IR" b="1" dirty="0" smtClean="0">
                <a:latin typeface="Arial" panose="020B0604020202020204" pitchFamily="34" charset="0"/>
              </a:rPr>
              <a:t> )</a:t>
            </a:r>
            <a:endParaRPr lang="fa-IR" dirty="0"/>
          </a:p>
        </p:txBody>
      </p:sp>
      <p:sp>
        <p:nvSpPr>
          <p:cNvPr id="18" name="Rectangle 17"/>
          <p:cNvSpPr/>
          <p:nvPr/>
        </p:nvSpPr>
        <p:spPr>
          <a:xfrm>
            <a:off x="9980652" y="3380960"/>
            <a:ext cx="1048685" cy="369332"/>
          </a:xfrm>
          <a:prstGeom prst="rect">
            <a:avLst/>
          </a:prstGeom>
        </p:spPr>
        <p:txBody>
          <a:bodyPr wrap="none">
            <a:spAutoFit/>
          </a:bodyPr>
          <a:lstStyle/>
          <a:p>
            <a:r>
              <a:rPr lang="fa-IR" b="1" dirty="0" smtClean="0">
                <a:latin typeface="Arial" panose="020B0604020202020204" pitchFamily="34" charset="0"/>
              </a:rPr>
              <a:t>3- </a:t>
            </a:r>
            <a:r>
              <a:rPr lang="fa-IR" b="1" dirty="0">
                <a:latin typeface="Arial" panose="020B0604020202020204" pitchFamily="34" charset="0"/>
                <a:cs typeface="B Zar" panose="00000400000000000000" pitchFamily="2" charset="-78"/>
              </a:rPr>
              <a:t>اخلاقی</a:t>
            </a:r>
          </a:p>
        </p:txBody>
      </p:sp>
    </p:spTree>
    <p:extLst>
      <p:ext uri="{BB962C8B-B14F-4D97-AF65-F5344CB8AC3E}">
        <p14:creationId xmlns:p14="http://schemas.microsoft.com/office/powerpoint/2010/main" val="3008001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8494" y="387444"/>
            <a:ext cx="919683" cy="400110"/>
          </a:xfrm>
          <a:prstGeom prst="rect">
            <a:avLst/>
          </a:prstGeom>
        </p:spPr>
        <p:txBody>
          <a:bodyPr wrap="square">
            <a:spAutoFit/>
          </a:bodyPr>
          <a:lstStyle/>
          <a:p>
            <a:r>
              <a:rPr lang="fa-IR" sz="2000" dirty="0" smtClean="0">
                <a:solidFill>
                  <a:srgbClr val="FF0000"/>
                </a:solidFill>
                <a:cs typeface="B Titr" panose="00000700000000000000" pitchFamily="2" charset="-78"/>
              </a:rPr>
              <a:t>شناخت</a:t>
            </a:r>
            <a:endParaRPr lang="fa-IR" sz="2000" dirty="0">
              <a:solidFill>
                <a:srgbClr val="FF0000"/>
              </a:solidFill>
            </a:endParaRPr>
          </a:p>
        </p:txBody>
      </p:sp>
      <p:sp>
        <p:nvSpPr>
          <p:cNvPr id="3" name="Rectangle 2"/>
          <p:cNvSpPr/>
          <p:nvPr/>
        </p:nvSpPr>
        <p:spPr>
          <a:xfrm>
            <a:off x="9598065" y="333584"/>
            <a:ext cx="2188420" cy="507831"/>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nSpc>
                <a:spcPct val="150000"/>
              </a:lnSpc>
            </a:pPr>
            <a:r>
              <a:rPr lang="fa-IR" dirty="0" smtClean="0">
                <a:solidFill>
                  <a:srgbClr val="00B050"/>
                </a:solidFill>
                <a:cs typeface="B Titr" panose="00000700000000000000" pitchFamily="2" charset="-78"/>
              </a:rPr>
              <a:t>گام دوم انقلاب این است:</a:t>
            </a:r>
          </a:p>
        </p:txBody>
      </p:sp>
      <p:cxnSp>
        <p:nvCxnSpPr>
          <p:cNvPr id="4" name="Straight Arrow Connector 3"/>
          <p:cNvCxnSpPr>
            <a:stCxn id="3" idx="1"/>
            <a:endCxn id="2" idx="3"/>
          </p:cNvCxnSpPr>
          <p:nvPr/>
        </p:nvCxnSpPr>
        <p:spPr>
          <a:xfrm flipH="1" flipV="1">
            <a:off x="8728177" y="587499"/>
            <a:ext cx="8698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46848" y="202778"/>
            <a:ext cx="1561646" cy="769441"/>
          </a:xfrm>
          <a:prstGeom prst="rect">
            <a:avLst/>
          </a:prstGeom>
        </p:spPr>
        <p:txBody>
          <a:bodyPr wrap="none">
            <a:spAutoFit/>
          </a:bodyPr>
          <a:lstStyle/>
          <a:p>
            <a:r>
              <a:rPr lang="fa-IR" sz="4400" dirty="0" smtClean="0">
                <a:solidFill>
                  <a:srgbClr val="FF0000"/>
                </a:solidFill>
                <a:cs typeface="B Titr" panose="00000700000000000000" pitchFamily="2" charset="-78"/>
              </a:rPr>
              <a:t>فسادها</a:t>
            </a:r>
            <a:endParaRPr lang="fa-IR" sz="4000" dirty="0"/>
          </a:p>
        </p:txBody>
      </p:sp>
      <p:sp>
        <p:nvSpPr>
          <p:cNvPr id="10" name="Rectangle 9"/>
          <p:cNvSpPr/>
          <p:nvPr/>
        </p:nvSpPr>
        <p:spPr>
          <a:xfrm>
            <a:off x="3816475" y="2005081"/>
            <a:ext cx="4451860" cy="3154710"/>
          </a:xfrm>
          <a:prstGeom prst="rect">
            <a:avLst/>
          </a:prstGeom>
        </p:spPr>
        <p:txBody>
          <a:bodyPr wrap="none">
            <a:spAutoFit/>
          </a:bodyPr>
          <a:lstStyle/>
          <a:p>
            <a:r>
              <a:rPr lang="fa-IR" sz="19900" dirty="0" smtClean="0">
                <a:cs typeface="B Titr" panose="00000700000000000000" pitchFamily="2" charset="-78"/>
              </a:rPr>
              <a:t>فساد</a:t>
            </a:r>
            <a:endParaRPr lang="fa-IR" sz="19900" dirty="0"/>
          </a:p>
        </p:txBody>
      </p:sp>
    </p:spTree>
    <p:extLst>
      <p:ext uri="{BB962C8B-B14F-4D97-AF65-F5344CB8AC3E}">
        <p14:creationId xmlns:p14="http://schemas.microsoft.com/office/powerpoint/2010/main" val="3224493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1419" y="324110"/>
            <a:ext cx="5654844" cy="6186309"/>
          </a:xfrm>
          <a:prstGeom prst="rect">
            <a:avLst/>
          </a:prstGeom>
        </p:spPr>
        <p:txBody>
          <a:bodyPr wrap="square">
            <a:spAutoFit/>
          </a:bodyPr>
          <a:lstStyle/>
          <a:p>
            <a:pPr algn="justLow"/>
            <a:r>
              <a:rPr lang="fa-IR" sz="4400" b="1" dirty="0">
                <a:latin typeface="Arial" panose="020B0604020202020204" pitchFamily="34" charset="0"/>
                <a:cs typeface="B Zar" panose="00000400000000000000" pitchFamily="2" charset="-78"/>
              </a:rPr>
              <a:t>چند سال قبل بنده </a:t>
            </a:r>
            <a:r>
              <a:rPr lang="fa-IR" sz="4400" b="1" dirty="0" smtClean="0">
                <a:latin typeface="Arial" panose="020B0604020202020204" pitchFamily="34" charset="0"/>
                <a:cs typeface="B Zar" panose="00000400000000000000" pitchFamily="2" charset="-78"/>
              </a:rPr>
              <a:t>مسأله ی </a:t>
            </a:r>
            <a:r>
              <a:rPr lang="fa-IR" sz="4400" b="1" dirty="0">
                <a:latin typeface="Arial" panose="020B0604020202020204" pitchFamily="34" charset="0"/>
                <a:cs typeface="B Zar" panose="00000400000000000000" pitchFamily="2" charset="-78"/>
              </a:rPr>
              <a:t>مبارزه با فساد را مطرح کردم و آن </a:t>
            </a:r>
            <a:r>
              <a:rPr lang="fa-IR" sz="4400" b="1" dirty="0" smtClean="0">
                <a:latin typeface="Arial" panose="020B0604020202020204" pitchFamily="34" charset="0"/>
                <a:cs typeface="B Zar" panose="00000400000000000000" pitchFamily="2" charset="-78"/>
              </a:rPr>
              <a:t>نامه ی </a:t>
            </a:r>
            <a:r>
              <a:rPr lang="fa-IR" sz="4400" b="1" dirty="0">
                <a:latin typeface="Arial" panose="020B0604020202020204" pitchFamily="34" charset="0"/>
                <a:cs typeface="B Zar" panose="00000400000000000000" pitchFamily="2" charset="-78"/>
              </a:rPr>
              <a:t>هشت </a:t>
            </a:r>
            <a:r>
              <a:rPr lang="fa-IR" sz="4400" b="1" dirty="0" smtClean="0">
                <a:latin typeface="Arial" panose="020B0604020202020204" pitchFamily="34" charset="0"/>
                <a:cs typeface="B Zar" panose="00000400000000000000" pitchFamily="2" charset="-78"/>
              </a:rPr>
              <a:t>ماده ای </a:t>
            </a:r>
            <a:r>
              <a:rPr lang="fa-IR" sz="4400" b="1" dirty="0">
                <a:latin typeface="Arial" panose="020B0604020202020204" pitchFamily="34" charset="0"/>
                <a:cs typeface="B Zar" panose="00000400000000000000" pitchFamily="2" charset="-78"/>
              </a:rPr>
              <a:t>را نوشتم؛ </a:t>
            </a:r>
            <a:r>
              <a:rPr lang="fa-IR" sz="4400" b="1" dirty="0">
                <a:solidFill>
                  <a:srgbClr val="FF0000"/>
                </a:solidFill>
                <a:latin typeface="Arial" panose="020B0604020202020204" pitchFamily="34" charset="0"/>
                <a:cs typeface="B Zar" panose="00000400000000000000" pitchFamily="2" charset="-78"/>
              </a:rPr>
              <a:t>اما از داخل مجلس شورای اسلامی</a:t>
            </a:r>
            <a:r>
              <a:rPr lang="fa-IR" sz="4400" b="1" dirty="0">
                <a:latin typeface="Arial" panose="020B0604020202020204" pitchFamily="34" charset="0"/>
                <a:cs typeface="B Zar" panose="00000400000000000000" pitchFamily="2" charset="-78"/>
              </a:rPr>
              <a:t> -که باید مرکز </a:t>
            </a:r>
            <a:r>
              <a:rPr lang="fa-IR" sz="4400" b="1" dirty="0" smtClean="0">
                <a:latin typeface="Arial" panose="020B0604020202020204" pitchFamily="34" charset="0"/>
                <a:cs typeface="B Zar" panose="00000400000000000000" pitchFamily="2" charset="-78"/>
              </a:rPr>
              <a:t>مبارزه ی </a:t>
            </a:r>
            <a:r>
              <a:rPr lang="fa-IR" sz="4400" b="1" dirty="0">
                <a:latin typeface="Arial" panose="020B0604020202020204" pitchFamily="34" charset="0"/>
                <a:cs typeface="B Zar" panose="00000400000000000000" pitchFamily="2" charset="-78"/>
              </a:rPr>
              <a:t>با فساد باشد -</a:t>
            </a:r>
            <a:r>
              <a:rPr lang="fa-IR" sz="4400" b="1" dirty="0">
                <a:solidFill>
                  <a:srgbClr val="FF0000"/>
                </a:solidFill>
                <a:latin typeface="Arial" panose="020B0604020202020204" pitchFamily="34" charset="0"/>
                <a:cs typeface="B Zar" panose="00000400000000000000" pitchFamily="2" charset="-78"/>
              </a:rPr>
              <a:t>فریاد اعتراض به این شعار بلند </a:t>
            </a:r>
            <a:r>
              <a:rPr lang="fa-IR" sz="4400" b="1" dirty="0" smtClean="0">
                <a:solidFill>
                  <a:srgbClr val="FF0000"/>
                </a:solidFill>
                <a:latin typeface="Arial" panose="020B0604020202020204" pitchFamily="34" charset="0"/>
                <a:cs typeface="B Zar" panose="00000400000000000000" pitchFamily="2" charset="-78"/>
              </a:rPr>
              <a:t>شد</a:t>
            </a:r>
            <a:r>
              <a:rPr lang="fa-IR" sz="3200" b="1" dirty="0" smtClean="0">
                <a:latin typeface="Arial" panose="020B0604020202020204" pitchFamily="34" charset="0"/>
                <a:cs typeface="B Zar" panose="00000400000000000000" pitchFamily="2" charset="-78"/>
              </a:rPr>
              <a:t>.</a:t>
            </a:r>
            <a:r>
              <a:rPr lang="fa-IR" sz="2400" b="1" dirty="0" smtClean="0">
                <a:latin typeface="Arial" panose="020B0604020202020204" pitchFamily="34" charset="0"/>
                <a:cs typeface="B Zar" panose="00000400000000000000" pitchFamily="2" charset="-78"/>
              </a:rPr>
              <a:t>1384/02/19  </a:t>
            </a:r>
            <a:endParaRPr lang="fa-IR" sz="2400" b="1"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905" y="239888"/>
            <a:ext cx="4986338" cy="6280169"/>
          </a:xfrm>
          <a:prstGeom prst="rect">
            <a:avLst/>
          </a:prstGeom>
        </p:spPr>
      </p:pic>
    </p:spTree>
    <p:extLst>
      <p:ext uri="{BB962C8B-B14F-4D97-AF65-F5344CB8AC3E}">
        <p14:creationId xmlns:p14="http://schemas.microsoft.com/office/powerpoint/2010/main" val="2459053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755" y="103820"/>
            <a:ext cx="5534529" cy="5816977"/>
          </a:xfrm>
          <a:prstGeom prst="rect">
            <a:avLst/>
          </a:prstGeom>
        </p:spPr>
        <p:txBody>
          <a:bodyPr wrap="square">
            <a:spAutoFit/>
          </a:bodyPr>
          <a:lstStyle/>
          <a:p>
            <a:pPr algn="justLow"/>
            <a:r>
              <a:rPr lang="fa-IR" sz="4800" b="1" dirty="0" smtClean="0">
                <a:latin typeface="Arial" panose="020B0604020202020204" pitchFamily="34" charset="0"/>
                <a:cs typeface="B Zar" panose="00000400000000000000" pitchFamily="2" charset="-78"/>
              </a:rPr>
              <a:t>بدترین </a:t>
            </a:r>
            <a:r>
              <a:rPr lang="fa-IR" sz="4800" b="1" dirty="0">
                <a:latin typeface="Arial" panose="020B0604020202020204" pitchFamily="34" charset="0"/>
                <a:cs typeface="B Zar" panose="00000400000000000000" pitchFamily="2" charset="-78"/>
              </a:rPr>
              <a:t>فسادها در جامعه این است که کسانی دچار </a:t>
            </a:r>
            <a:r>
              <a:rPr lang="fa-IR" sz="4800" b="1" dirty="0">
                <a:solidFill>
                  <a:srgbClr val="FF0000"/>
                </a:solidFill>
                <a:latin typeface="Arial" panose="020B0604020202020204" pitchFamily="34" charset="0"/>
                <a:cs typeface="B Zar" panose="00000400000000000000" pitchFamily="2" charset="-78"/>
              </a:rPr>
              <a:t>فساد مالی و اقتصادی </a:t>
            </a:r>
            <a:r>
              <a:rPr lang="fa-IR" sz="4800" b="1" dirty="0">
                <a:latin typeface="Arial" panose="020B0604020202020204" pitchFamily="34" charset="0"/>
                <a:cs typeface="B Zar" panose="00000400000000000000" pitchFamily="2" charset="-78"/>
              </a:rPr>
              <a:t>شوند و از </a:t>
            </a:r>
            <a:r>
              <a:rPr lang="fa-IR" sz="4800" b="1" dirty="0" smtClean="0">
                <a:latin typeface="Arial" panose="020B0604020202020204" pitchFamily="34" charset="0"/>
                <a:cs typeface="B Zar" panose="00000400000000000000" pitchFamily="2" charset="-78"/>
              </a:rPr>
              <a:t>بیت المالِ </a:t>
            </a:r>
            <a:r>
              <a:rPr lang="fa-IR" sz="4800" b="1" dirty="0">
                <a:latin typeface="Arial" panose="020B0604020202020204" pitchFamily="34" charset="0"/>
                <a:cs typeface="B Zar" panose="00000400000000000000" pitchFamily="2" charset="-78"/>
              </a:rPr>
              <a:t>مردم برای منافع شخصی و پُرکردن جیب خود تغذیه </a:t>
            </a:r>
            <a:r>
              <a:rPr lang="fa-IR" sz="4800" b="1" dirty="0" smtClean="0">
                <a:latin typeface="Arial" panose="020B0604020202020204" pitchFamily="34" charset="0"/>
                <a:cs typeface="B Zar" panose="00000400000000000000" pitchFamily="2" charset="-78"/>
              </a:rPr>
              <a:t>کنند. </a:t>
            </a:r>
          </a:p>
          <a:p>
            <a:pPr algn="ctr"/>
            <a:r>
              <a:rPr lang="fa-IR" b="1" dirty="0" smtClean="0">
                <a:latin typeface="Arial" panose="020B0604020202020204" pitchFamily="34" charset="0"/>
                <a:cs typeface="B Zar" panose="00000400000000000000" pitchFamily="2" charset="-78"/>
              </a:rPr>
              <a:t>ب</a:t>
            </a:r>
            <a:r>
              <a:rPr lang="fa-IR" b="1" dirty="0" smtClean="0">
                <a:cs typeface="B Zar" panose="00000400000000000000" pitchFamily="2" charset="-78"/>
              </a:rPr>
              <a:t>یانات </a:t>
            </a:r>
            <a:r>
              <a:rPr lang="fa-IR" b="1" dirty="0">
                <a:cs typeface="B Zar" panose="00000400000000000000" pitchFamily="2" charset="-78"/>
              </a:rPr>
              <a:t>در دیدار </a:t>
            </a:r>
            <a:endParaRPr lang="fa-IR" b="1" dirty="0" smtClean="0">
              <a:cs typeface="B Zar" panose="00000400000000000000" pitchFamily="2" charset="-78"/>
            </a:endParaRPr>
          </a:p>
          <a:p>
            <a:pPr algn="ctr"/>
            <a:r>
              <a:rPr lang="fa-IR" b="1" dirty="0" smtClean="0">
                <a:cs typeface="B Zar" panose="00000400000000000000" pitchFamily="2" charset="-78"/>
              </a:rPr>
              <a:t>جمعی </a:t>
            </a:r>
            <a:r>
              <a:rPr lang="fa-IR" b="1" dirty="0">
                <a:cs typeface="B Zar" panose="00000400000000000000" pitchFamily="2" charset="-78"/>
              </a:rPr>
              <a:t>از مسئولان وزارت آموزش </a:t>
            </a:r>
            <a:r>
              <a:rPr lang="fa-IR" b="1" dirty="0" smtClean="0">
                <a:cs typeface="B Zar" panose="00000400000000000000" pitchFamily="2" charset="-78"/>
              </a:rPr>
              <a:t>وپرورش1381/04/26</a:t>
            </a:r>
            <a:endParaRPr lang="fa-IR" b="1" dirty="0">
              <a:cs typeface="B Zar"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863" y="0"/>
            <a:ext cx="6282137" cy="6858000"/>
          </a:xfrm>
          <a:prstGeom prst="rect">
            <a:avLst/>
          </a:prstGeom>
        </p:spPr>
      </p:pic>
    </p:spTree>
    <p:extLst>
      <p:ext uri="{BB962C8B-B14F-4D97-AF65-F5344CB8AC3E}">
        <p14:creationId xmlns:p14="http://schemas.microsoft.com/office/powerpoint/2010/main" val="4153631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736" y="356483"/>
            <a:ext cx="5498434" cy="6186309"/>
          </a:xfrm>
          <a:prstGeom prst="rect">
            <a:avLst/>
          </a:prstGeom>
        </p:spPr>
        <p:txBody>
          <a:bodyPr wrap="square">
            <a:spAutoFit/>
          </a:bodyPr>
          <a:lstStyle/>
          <a:p>
            <a:pPr algn="justLow"/>
            <a:r>
              <a:rPr lang="fa-IR" sz="4400" b="1" dirty="0">
                <a:cs typeface="B Zar" panose="00000400000000000000" pitchFamily="2" charset="-78"/>
              </a:rPr>
              <a:t>بعضی‌ها که از واردات آن جنس سودهای کلانی میبرند می‌آیند جلوی </a:t>
            </a:r>
            <a:r>
              <a:rPr lang="fa-IR" sz="4400" b="1" dirty="0" smtClean="0">
                <a:cs typeface="B Zar" panose="00000400000000000000" pitchFamily="2" charset="-78"/>
              </a:rPr>
              <a:t>تولید </a:t>
            </a:r>
            <a:r>
              <a:rPr lang="fa-IR" sz="4400" b="1" dirty="0">
                <a:cs typeface="B Zar" panose="00000400000000000000" pitchFamily="2" charset="-78"/>
              </a:rPr>
              <a:t>داخلی را میگیرند؛ اگر شد با رشوه -آقا، این کارخانه را تعطیل کن یا نساز و این پول را بگیر- اگر زیر بار نرفت، با تهدید، با جنایت</a:t>
            </a:r>
            <a:r>
              <a:rPr lang="fa-IR" dirty="0" smtClean="0">
                <a:cs typeface="B Zar" panose="00000400000000000000" pitchFamily="2" charset="-78"/>
              </a:rPr>
              <a:t>. 95/02/08</a:t>
            </a:r>
            <a:endParaRPr lang="fa-IR" dirty="0">
              <a:cs typeface="B Zar" panose="00000400000000000000"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688" y="0"/>
            <a:ext cx="4788370" cy="6858000"/>
          </a:xfrm>
          <a:prstGeom prst="rect">
            <a:avLst/>
          </a:prstGeom>
        </p:spPr>
      </p:pic>
      <p:pic>
        <p:nvPicPr>
          <p:cNvPr id="5" name="video_2019-02-15_23-03-26_Segment_0_x26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4505" y="5721304"/>
            <a:ext cx="609600" cy="609600"/>
          </a:xfrm>
          <a:prstGeom prst="rect">
            <a:avLst/>
          </a:prstGeom>
        </p:spPr>
      </p:pic>
    </p:spTree>
    <p:extLst>
      <p:ext uri="{BB962C8B-B14F-4D97-AF65-F5344CB8AC3E}">
        <p14:creationId xmlns:p14="http://schemas.microsoft.com/office/powerpoint/2010/main" val="260415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5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22838" y="608288"/>
            <a:ext cx="10094493" cy="2862322"/>
          </a:xfrm>
          <a:prstGeom prst="rect">
            <a:avLst/>
          </a:prstGeom>
        </p:spPr>
        <p:txBody>
          <a:bodyPr wrap="square">
            <a:spAutoFit/>
          </a:bodyPr>
          <a:lstStyle/>
          <a:p>
            <a:pPr algn="justLow"/>
            <a:r>
              <a:rPr lang="fa-IR" sz="3600" b="1" dirty="0">
                <a:cs typeface="B Titr" panose="00000700000000000000" pitchFamily="2" charset="-78"/>
              </a:rPr>
              <a:t>مبارزه با فساد، یک جهاد </a:t>
            </a:r>
            <a:r>
              <a:rPr lang="fa-IR" sz="3600" b="1" dirty="0" smtClean="0">
                <a:cs typeface="B Titr" panose="00000700000000000000" pitchFamily="2" charset="-78"/>
              </a:rPr>
              <a:t>همه جانبه است.این</a:t>
            </a:r>
            <a:r>
              <a:rPr lang="fa-IR" sz="3600" b="1" dirty="0">
                <a:cs typeface="B Titr" panose="00000700000000000000" pitchFamily="2" charset="-78"/>
              </a:rPr>
              <a:t>، پایه مشروعیت ماست...حقیقت قضیه این است که اگر ما دنبال عدالت نباشیم، حقیقتاً من که اینجا </a:t>
            </a:r>
            <a:r>
              <a:rPr lang="fa-IR" sz="3600" b="1" dirty="0" smtClean="0">
                <a:cs typeface="B Titr" panose="00000700000000000000" pitchFamily="2" charset="-78"/>
              </a:rPr>
              <a:t>نشسته ام</a:t>
            </a:r>
            <a:r>
              <a:rPr lang="fa-IR" sz="3600" b="1" dirty="0">
                <a:cs typeface="B Titr" panose="00000700000000000000" pitchFamily="2" charset="-78"/>
              </a:rPr>
              <a:t>، وجودم نامشروع خواهد بود؛ یعنی هرچه اختیار دارم و  هرچه  تصرّف  کنم،  تصرّف  نامشروع  خواهد  بود؛  دیگران  هم  </a:t>
            </a:r>
            <a:r>
              <a:rPr lang="fa-IR" sz="3600" b="1" dirty="0" smtClean="0">
                <a:cs typeface="B Titr" panose="00000700000000000000" pitchFamily="2" charset="-78"/>
              </a:rPr>
              <a:t>همینطور       </a:t>
            </a:r>
            <a:r>
              <a:rPr lang="fa-IR" sz="2000" b="1" dirty="0" smtClean="0">
                <a:cs typeface="B Titr" panose="00000700000000000000" pitchFamily="2" charset="-78"/>
              </a:rPr>
              <a:t>1382/06/05</a:t>
            </a:r>
            <a:endParaRPr lang="fa-IR" sz="2000" b="1" dirty="0">
              <a:cs typeface="B Titr" panose="00000700000000000000" pitchFamily="2" charset="-78"/>
            </a:endParaRPr>
          </a:p>
        </p:txBody>
      </p:sp>
      <p:sp>
        <p:nvSpPr>
          <p:cNvPr id="10" name="Rectangle 9"/>
          <p:cNvSpPr/>
          <p:nvPr/>
        </p:nvSpPr>
        <p:spPr>
          <a:xfrm>
            <a:off x="243054" y="3989890"/>
            <a:ext cx="11454060" cy="1446550"/>
          </a:xfrm>
          <a:prstGeom prst="rect">
            <a:avLst/>
          </a:prstGeom>
        </p:spPr>
        <p:txBody>
          <a:bodyPr wrap="square">
            <a:spAutoFit/>
          </a:bodyPr>
          <a:lstStyle/>
          <a:p>
            <a:r>
              <a:rPr lang="fa-IR" sz="3200" dirty="0">
                <a:cs typeface="B Zar" panose="00000400000000000000" pitchFamily="2" charset="-78"/>
              </a:rPr>
              <a:t>«</a:t>
            </a:r>
            <a:r>
              <a:rPr lang="fa-IR" sz="3200" b="1" dirty="0">
                <a:cs typeface="B Zar" panose="00000400000000000000" pitchFamily="2" charset="-78"/>
              </a:rPr>
              <a:t>از جمله‌ی مهمترین کارها، مبارزه‌ی با فساد است. مبارزه‌ی با فساد، یک جنبه‌ی اخلاقىِ محض نیست؛ </a:t>
            </a:r>
            <a:r>
              <a:rPr lang="fa-IR" sz="3200" b="1" dirty="0">
                <a:solidFill>
                  <a:srgbClr val="FF0000"/>
                </a:solidFill>
                <a:cs typeface="B Zar" panose="00000400000000000000" pitchFamily="2" charset="-78"/>
              </a:rPr>
              <a:t>اداره‌ی کشور متوقف به مبارزه‌ی با فساد است</a:t>
            </a:r>
            <a:r>
              <a:rPr lang="fa-IR" sz="3200" b="1" dirty="0" smtClean="0">
                <a:solidFill>
                  <a:srgbClr val="FF0000"/>
                </a:solidFill>
                <a:cs typeface="B Zar" panose="00000400000000000000" pitchFamily="2" charset="-78"/>
              </a:rPr>
              <a:t>.»</a:t>
            </a:r>
          </a:p>
          <a:p>
            <a:pPr algn="l"/>
            <a:r>
              <a:rPr lang="fa-IR" sz="2400" b="1" dirty="0" smtClean="0">
                <a:cs typeface="B Zar" panose="00000400000000000000" pitchFamily="2" charset="-78"/>
              </a:rPr>
              <a:t>1383/03/27</a:t>
            </a:r>
            <a:endParaRPr lang="fa-IR" sz="2400" b="1" dirty="0">
              <a:cs typeface="B Zar" panose="00000400000000000000" pitchFamily="2" charset="-78"/>
            </a:endParaRPr>
          </a:p>
        </p:txBody>
      </p:sp>
    </p:spTree>
    <p:extLst>
      <p:ext uri="{BB962C8B-B14F-4D97-AF65-F5344CB8AC3E}">
        <p14:creationId xmlns:p14="http://schemas.microsoft.com/office/powerpoint/2010/main" val="325541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8494" y="387444"/>
            <a:ext cx="919683" cy="400110"/>
          </a:xfrm>
          <a:prstGeom prst="rect">
            <a:avLst/>
          </a:prstGeom>
        </p:spPr>
        <p:txBody>
          <a:bodyPr wrap="square">
            <a:spAutoFit/>
          </a:bodyPr>
          <a:lstStyle/>
          <a:p>
            <a:r>
              <a:rPr lang="fa-IR" sz="2000" dirty="0" smtClean="0">
                <a:solidFill>
                  <a:srgbClr val="FF0000"/>
                </a:solidFill>
                <a:cs typeface="B Titr" panose="00000700000000000000" pitchFamily="2" charset="-78"/>
              </a:rPr>
              <a:t>شناخت</a:t>
            </a:r>
            <a:endParaRPr lang="fa-IR" sz="2000" dirty="0">
              <a:solidFill>
                <a:srgbClr val="FF0000"/>
              </a:solidFill>
            </a:endParaRPr>
          </a:p>
        </p:txBody>
      </p:sp>
      <p:sp>
        <p:nvSpPr>
          <p:cNvPr id="3" name="Rectangle 2"/>
          <p:cNvSpPr/>
          <p:nvPr/>
        </p:nvSpPr>
        <p:spPr>
          <a:xfrm>
            <a:off x="9598065" y="333584"/>
            <a:ext cx="2188420" cy="507831"/>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nSpc>
                <a:spcPct val="150000"/>
              </a:lnSpc>
            </a:pPr>
            <a:r>
              <a:rPr lang="fa-IR" dirty="0" smtClean="0">
                <a:solidFill>
                  <a:srgbClr val="00B050"/>
                </a:solidFill>
                <a:cs typeface="B Titr" panose="00000700000000000000" pitchFamily="2" charset="-78"/>
              </a:rPr>
              <a:t>گام دوم انقلاب این است:</a:t>
            </a:r>
          </a:p>
        </p:txBody>
      </p:sp>
      <p:cxnSp>
        <p:nvCxnSpPr>
          <p:cNvPr id="4" name="Straight Arrow Connector 3"/>
          <p:cNvCxnSpPr>
            <a:stCxn id="3" idx="1"/>
            <a:endCxn id="2" idx="3"/>
          </p:cNvCxnSpPr>
          <p:nvPr/>
        </p:nvCxnSpPr>
        <p:spPr>
          <a:xfrm flipH="1" flipV="1">
            <a:off x="8728177" y="587499"/>
            <a:ext cx="8698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80136" y="202778"/>
            <a:ext cx="1728358" cy="769441"/>
          </a:xfrm>
          <a:prstGeom prst="rect">
            <a:avLst/>
          </a:prstGeom>
        </p:spPr>
        <p:txBody>
          <a:bodyPr wrap="none">
            <a:spAutoFit/>
          </a:bodyPr>
          <a:lstStyle/>
          <a:p>
            <a:r>
              <a:rPr lang="fa-IR" sz="4400" dirty="0" smtClean="0">
                <a:solidFill>
                  <a:srgbClr val="FF0000"/>
                </a:solidFill>
                <a:cs typeface="B Titr" panose="00000700000000000000" pitchFamily="2" charset="-78"/>
              </a:rPr>
              <a:t>رخنه ها</a:t>
            </a:r>
            <a:endParaRPr lang="fa-IR" sz="4000" dirty="0"/>
          </a:p>
        </p:txBody>
      </p:sp>
      <p:sp>
        <p:nvSpPr>
          <p:cNvPr id="10" name="Rectangle 9"/>
          <p:cNvSpPr/>
          <p:nvPr/>
        </p:nvSpPr>
        <p:spPr>
          <a:xfrm>
            <a:off x="4254095" y="2005081"/>
            <a:ext cx="4014240" cy="3154710"/>
          </a:xfrm>
          <a:prstGeom prst="rect">
            <a:avLst/>
          </a:prstGeom>
        </p:spPr>
        <p:txBody>
          <a:bodyPr wrap="none">
            <a:spAutoFit/>
          </a:bodyPr>
          <a:lstStyle/>
          <a:p>
            <a:r>
              <a:rPr lang="fa-IR" sz="19900" dirty="0" smtClean="0">
                <a:solidFill>
                  <a:srgbClr val="7030A0"/>
                </a:solidFill>
                <a:cs typeface="B Titr" panose="00000700000000000000" pitchFamily="2" charset="-78"/>
              </a:rPr>
              <a:t>نفوذ</a:t>
            </a:r>
            <a:endParaRPr lang="fa-IR" sz="19900" dirty="0">
              <a:solidFill>
                <a:srgbClr val="7030A0"/>
              </a:solidFill>
            </a:endParaRPr>
          </a:p>
        </p:txBody>
      </p:sp>
    </p:spTree>
    <p:extLst>
      <p:ext uri="{BB962C8B-B14F-4D97-AF65-F5344CB8AC3E}">
        <p14:creationId xmlns:p14="http://schemas.microsoft.com/office/powerpoint/2010/main" val="1556715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82311" cy="6870032"/>
          </a:xfrm>
          <a:prstGeom prst="rect">
            <a:avLst/>
          </a:prstGeom>
        </p:spPr>
      </p:pic>
      <p:sp>
        <p:nvSpPr>
          <p:cNvPr id="5" name="Title 1"/>
          <p:cNvSpPr txBox="1">
            <a:spLocks/>
          </p:cNvSpPr>
          <p:nvPr/>
        </p:nvSpPr>
        <p:spPr>
          <a:xfrm>
            <a:off x="5835316" y="575905"/>
            <a:ext cx="5812777" cy="2859111"/>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fa-IR" sz="4000" b="1" dirty="0" smtClean="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تبیین بیانات نوروزی</a:t>
            </a:r>
            <a:br>
              <a:rPr lang="fa-IR" sz="4000" b="1" dirty="0" smtClean="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br>
            <a:r>
              <a:rPr lang="fa-IR" sz="4000" b="1" dirty="0" smtClean="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 مقام معظم رهبری </a:t>
            </a:r>
          </a:p>
          <a:p>
            <a:pPr>
              <a:lnSpc>
                <a:spcPct val="150000"/>
              </a:lnSpc>
            </a:pPr>
            <a:r>
              <a:rPr lang="fa-IR" sz="4000" b="1" dirty="0" smtClean="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حضرت امام خامنه ای</a:t>
            </a:r>
            <a:r>
              <a:rPr lang="fa-IR" sz="2000" b="1" dirty="0" smtClean="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(مدظله العالی)</a:t>
            </a:r>
            <a:endParaRPr lang="en-US" sz="20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316" y="3435016"/>
            <a:ext cx="5812777" cy="2922996"/>
          </a:xfrm>
          <a:prstGeom prst="rect">
            <a:avLst/>
          </a:prstGeom>
        </p:spPr>
      </p:pic>
    </p:spTree>
    <p:extLst>
      <p:ext uri="{BB962C8B-B14F-4D97-AF65-F5344CB8AC3E}">
        <p14:creationId xmlns:p14="http://schemas.microsoft.com/office/powerpoint/2010/main" val="1681402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1071" y="1447043"/>
            <a:ext cx="7002379" cy="4832092"/>
          </a:xfrm>
          <a:prstGeom prst="rect">
            <a:avLst/>
          </a:prstGeom>
        </p:spPr>
        <p:txBody>
          <a:bodyPr wrap="square">
            <a:spAutoFit/>
          </a:bodyPr>
          <a:lstStyle/>
          <a:p>
            <a:pPr algn="justLow"/>
            <a:r>
              <a:rPr lang="fa-IR" sz="4400" b="1" dirty="0">
                <a:cs typeface="B Zar" panose="00000400000000000000" pitchFamily="2" charset="-78"/>
              </a:rPr>
              <a:t>دشمنان نظام میلیاردها دلار هزینه می کنند تا در کشور ما اقدام به نفوذ نمایند. این اقدام نه فقط در عرصه و زمینه ای خاص بلکه در عرصه های متعدد صورت می پذیرد. آنها در هر عرصه اهداف مشخص خود را دارند</a:t>
            </a:r>
          </a:p>
        </p:txBody>
      </p:sp>
      <p:sp>
        <p:nvSpPr>
          <p:cNvPr id="6" name="Rectangle 5"/>
          <p:cNvSpPr/>
          <p:nvPr/>
        </p:nvSpPr>
        <p:spPr>
          <a:xfrm>
            <a:off x="10235851" y="427512"/>
            <a:ext cx="1516762" cy="707886"/>
          </a:xfrm>
          <a:prstGeom prst="rect">
            <a:avLst/>
          </a:prstGeom>
        </p:spPr>
        <p:txBody>
          <a:bodyPr wrap="none">
            <a:spAutoFit/>
          </a:bodyPr>
          <a:lstStyle/>
          <a:p>
            <a:pPr marL="457200" indent="-457200">
              <a:buFont typeface="Wingdings" panose="05000000000000000000" pitchFamily="2" charset="2"/>
              <a:buChar char="v"/>
            </a:pPr>
            <a:r>
              <a:rPr lang="fa-IR" sz="4000" dirty="0">
                <a:solidFill>
                  <a:srgbClr val="FF0000"/>
                </a:solidFill>
                <a:cs typeface="B Titr" panose="00000700000000000000" pitchFamily="2" charset="-78"/>
              </a:rPr>
              <a:t>نفوذ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33" y="192660"/>
            <a:ext cx="4314825" cy="6086475"/>
          </a:xfrm>
          <a:prstGeom prst="rect">
            <a:avLst/>
          </a:prstGeom>
        </p:spPr>
      </p:pic>
    </p:spTree>
    <p:extLst>
      <p:ext uri="{BB962C8B-B14F-4D97-AF65-F5344CB8AC3E}">
        <p14:creationId xmlns:p14="http://schemas.microsoft.com/office/powerpoint/2010/main" val="3960521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4201" y="940609"/>
            <a:ext cx="6549627" cy="6001643"/>
          </a:xfrm>
          <a:prstGeom prst="rect">
            <a:avLst/>
          </a:prstGeom>
        </p:spPr>
        <p:txBody>
          <a:bodyPr wrap="square">
            <a:spAutoFit/>
          </a:bodyPr>
          <a:lstStyle/>
          <a:p>
            <a:pPr algn="justLow"/>
            <a:r>
              <a:rPr lang="fa-IR" sz="4800" b="1" dirty="0">
                <a:solidFill>
                  <a:srgbClr val="FF0000"/>
                </a:solidFill>
                <a:cs typeface="B Zar" panose="00000400000000000000" pitchFamily="2" charset="-78"/>
              </a:rPr>
              <a:t>نفوذ امنیتی </a:t>
            </a:r>
            <a:r>
              <a:rPr lang="fa-IR" sz="4800" b="1" dirty="0">
                <a:cs typeface="B Zar" panose="00000400000000000000" pitchFamily="2" charset="-78"/>
              </a:rPr>
              <a:t>چیز کوچکی نیست، اما </a:t>
            </a:r>
            <a:r>
              <a:rPr lang="fa-IR" sz="4800" b="1" dirty="0">
                <a:solidFill>
                  <a:srgbClr val="FF0000"/>
                </a:solidFill>
                <a:cs typeface="B Zar" panose="00000400000000000000" pitchFamily="2" charset="-78"/>
              </a:rPr>
              <a:t>در مقابل </a:t>
            </a:r>
            <a:r>
              <a:rPr lang="fa-IR" sz="4800" b="1" dirty="0">
                <a:solidFill>
                  <a:srgbClr val="7030A0"/>
                </a:solidFill>
                <a:cs typeface="B Zar" panose="00000400000000000000" pitchFamily="2" charset="-78"/>
              </a:rPr>
              <a:t>نفوذ فکری،فرهنگی و سیاسی</a:t>
            </a:r>
            <a:r>
              <a:rPr lang="fa-IR" sz="4800" b="1" dirty="0">
                <a:cs typeface="B Zar" panose="00000400000000000000" pitchFamily="2" charset="-78"/>
              </a:rPr>
              <a:t> </a:t>
            </a:r>
            <a:r>
              <a:rPr lang="fa-IR" sz="4800" b="1" dirty="0">
                <a:solidFill>
                  <a:srgbClr val="FF0000"/>
                </a:solidFill>
                <a:cs typeface="B Zar" panose="00000400000000000000" pitchFamily="2" charset="-78"/>
              </a:rPr>
              <a:t>کم اهمیت</a:t>
            </a:r>
            <a:r>
              <a:rPr lang="fa-IR" sz="4800" b="1" dirty="0">
                <a:cs typeface="B Zar" panose="00000400000000000000" pitchFamily="2" charset="-78"/>
              </a:rPr>
              <a:t> است، نفوذ امنیتی عوامل خودش را دارد، مسئولین گوناگون جلوی نفوذ امنیتی دشمن را با کمال قدرت ان </a:t>
            </a:r>
            <a:r>
              <a:rPr lang="fa-IR" sz="4800" b="1" dirty="0" smtClean="0">
                <a:cs typeface="B Zar" panose="00000400000000000000" pitchFamily="2" charset="-78"/>
              </a:rPr>
              <a:t>شاالله </a:t>
            </a:r>
            <a:r>
              <a:rPr lang="fa-IR" sz="4800" b="1" dirty="0">
                <a:cs typeface="B Zar" panose="00000400000000000000" pitchFamily="2" charset="-78"/>
              </a:rPr>
              <a:t>می گیرند.</a:t>
            </a:r>
          </a:p>
        </p:txBody>
      </p:sp>
      <p:sp>
        <p:nvSpPr>
          <p:cNvPr id="6" name="Rectangle 5"/>
          <p:cNvSpPr/>
          <p:nvPr/>
        </p:nvSpPr>
        <p:spPr>
          <a:xfrm>
            <a:off x="5217055" y="213330"/>
            <a:ext cx="1516762" cy="707886"/>
          </a:xfrm>
          <a:prstGeom prst="rect">
            <a:avLst/>
          </a:prstGeom>
        </p:spPr>
        <p:txBody>
          <a:bodyPr wrap="none">
            <a:spAutoFit/>
          </a:bodyPr>
          <a:lstStyle/>
          <a:p>
            <a:pPr marL="457200" indent="-457200">
              <a:buFont typeface="Wingdings" panose="05000000000000000000" pitchFamily="2" charset="2"/>
              <a:buChar char="v"/>
            </a:pPr>
            <a:r>
              <a:rPr lang="fa-IR" sz="4000" dirty="0">
                <a:solidFill>
                  <a:srgbClr val="FF0000"/>
                </a:solidFill>
                <a:cs typeface="B Titr" panose="00000700000000000000" pitchFamily="2" charset="-78"/>
              </a:rPr>
              <a:t>نفوذ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869" y="0"/>
            <a:ext cx="4788131" cy="6858000"/>
          </a:xfrm>
          <a:prstGeom prst="rect">
            <a:avLst/>
          </a:prstGeom>
        </p:spPr>
      </p:pic>
    </p:spTree>
    <p:extLst>
      <p:ext uri="{BB962C8B-B14F-4D97-AF65-F5344CB8AC3E}">
        <p14:creationId xmlns:p14="http://schemas.microsoft.com/office/powerpoint/2010/main" val="264730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10" y="281997"/>
            <a:ext cx="11440886" cy="1325563"/>
          </a:xfrm>
        </p:spPr>
        <p:txBody>
          <a:bodyPr/>
          <a:lstStyle/>
          <a:p>
            <a:r>
              <a:rPr lang="fa-IR" dirty="0" smtClean="0">
                <a:cs typeface="B Titr" panose="00000700000000000000" pitchFamily="2" charset="-78"/>
              </a:rPr>
              <a:t>ظرفیت هایی که نفوذی ها برای دشمن ایجاد می کنند:</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sz="3600" dirty="0" smtClean="0">
                <a:cs typeface="B Zar" panose="00000400000000000000" pitchFamily="2" charset="-78"/>
              </a:rPr>
              <a:t>افراد </a:t>
            </a:r>
            <a:r>
              <a:rPr lang="fa-IR" sz="3600" dirty="0">
                <a:cs typeface="B Zar" panose="00000400000000000000" pitchFamily="2" charset="-78"/>
              </a:rPr>
              <a:t>نفوذي با پوشش اقدامات توسعه‌اي به‌دنبال ايجاد سه ظرفيت براي نفوذ جامع بوده‌اند: </a:t>
            </a:r>
            <a:endParaRPr lang="fa-IR" sz="3600" dirty="0" smtClean="0">
              <a:cs typeface="B Zar" panose="00000400000000000000" pitchFamily="2" charset="-78"/>
            </a:endParaRPr>
          </a:p>
          <a:p>
            <a:pPr algn="just">
              <a:buFont typeface="Wingdings" panose="05000000000000000000" pitchFamily="2" charset="2"/>
              <a:buChar char="v"/>
            </a:pPr>
            <a:r>
              <a:rPr lang="fa-IR" sz="3600" dirty="0" smtClean="0">
                <a:cs typeface="B Zar" panose="00000400000000000000" pitchFamily="2" charset="-78"/>
              </a:rPr>
              <a:t>۱-‌ </a:t>
            </a:r>
            <a:r>
              <a:rPr lang="fa-IR" sz="3600" dirty="0">
                <a:cs typeface="B Zar" panose="00000400000000000000" pitchFamily="2" charset="-78"/>
              </a:rPr>
              <a:t>برپايي دفاتر حفاظت از كشورهاي نفوذگر و توسعه ظرفيت‌هاي ديپلماتيك كشورهاي غربي</a:t>
            </a:r>
            <a:r>
              <a:rPr lang="fa-IR" sz="3600" dirty="0" smtClean="0">
                <a:cs typeface="B Zar" panose="00000400000000000000" pitchFamily="2" charset="-78"/>
              </a:rPr>
              <a:t>؛</a:t>
            </a:r>
          </a:p>
          <a:p>
            <a:pPr algn="just">
              <a:buFont typeface="Wingdings" panose="05000000000000000000" pitchFamily="2" charset="2"/>
              <a:buChar char="v"/>
            </a:pPr>
            <a:r>
              <a:rPr lang="fa-IR" sz="3600" dirty="0" smtClean="0">
                <a:cs typeface="B Zar" panose="00000400000000000000" pitchFamily="2" charset="-78"/>
              </a:rPr>
              <a:t> </a:t>
            </a:r>
            <a:r>
              <a:rPr lang="fa-IR" sz="3600" dirty="0">
                <a:cs typeface="B Zar" panose="00000400000000000000" pitchFamily="2" charset="-78"/>
              </a:rPr>
              <a:t>۲-‌ ورود ايرانيان خارج از كشور به ايران؛ </a:t>
            </a:r>
            <a:endParaRPr lang="fa-IR" sz="3600" dirty="0" smtClean="0">
              <a:cs typeface="B Zar" panose="00000400000000000000" pitchFamily="2" charset="-78"/>
            </a:endParaRPr>
          </a:p>
          <a:p>
            <a:pPr algn="just">
              <a:buFont typeface="Wingdings" panose="05000000000000000000" pitchFamily="2" charset="2"/>
              <a:buChar char="v"/>
            </a:pPr>
            <a:r>
              <a:rPr lang="fa-IR" sz="3600" dirty="0" smtClean="0">
                <a:cs typeface="B Zar" panose="00000400000000000000" pitchFamily="2" charset="-78"/>
              </a:rPr>
              <a:t>۳- </a:t>
            </a:r>
            <a:r>
              <a:rPr lang="fa-IR" sz="3600" dirty="0">
                <a:cs typeface="B Zar" panose="00000400000000000000" pitchFamily="2" charset="-78"/>
              </a:rPr>
              <a:t>توسعه اينترنت در ايران كه جملگي در راستاي كمك به ديپلماسي عمومي كشور نفوذگر در جمهوري اسلامي و فراهم‌كردن زمينه و تغيير باورها و استحاله فرهنگي بوده است.</a:t>
            </a:r>
            <a:endParaRPr lang="en-US" sz="3600" dirty="0">
              <a:cs typeface="B Zar" panose="00000400000000000000" pitchFamily="2" charset="-78"/>
            </a:endParaRPr>
          </a:p>
        </p:txBody>
      </p:sp>
    </p:spTree>
    <p:extLst>
      <p:ext uri="{BB962C8B-B14F-4D97-AF65-F5344CB8AC3E}">
        <p14:creationId xmlns:p14="http://schemas.microsoft.com/office/powerpoint/2010/main" val="49315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6011" y="2228671"/>
            <a:ext cx="3212434" cy="1815882"/>
          </a:xfrm>
          <a:prstGeom prst="rect">
            <a:avLst/>
          </a:prstGeom>
        </p:spPr>
        <p:txBody>
          <a:bodyPr wrap="square">
            <a:spAutoFit/>
          </a:bodyPr>
          <a:lstStyle/>
          <a:p>
            <a:pPr algn="ctr"/>
            <a:r>
              <a:rPr lang="fa-IR" sz="2800" b="1" dirty="0" smtClean="0">
                <a:cs typeface="B Titr" panose="00000700000000000000" pitchFamily="2" charset="-78"/>
              </a:rPr>
              <a:t>مقام معظم رهبری </a:t>
            </a:r>
          </a:p>
          <a:p>
            <a:pPr algn="ctr"/>
            <a:r>
              <a:rPr lang="fa-IR" sz="2800" b="1" dirty="0" smtClean="0">
                <a:cs typeface="B Titr" panose="00000700000000000000" pitchFamily="2" charset="-78"/>
              </a:rPr>
              <a:t>انواع </a:t>
            </a:r>
            <a:r>
              <a:rPr lang="fa-IR" sz="2800" b="1" dirty="0">
                <a:cs typeface="B Titr" panose="00000700000000000000" pitchFamily="2" charset="-78"/>
              </a:rPr>
              <a:t>نفوذ را به </a:t>
            </a:r>
            <a:endParaRPr lang="fa-IR" sz="2800" b="1" dirty="0" smtClean="0">
              <a:cs typeface="B Titr" panose="00000700000000000000" pitchFamily="2" charset="-78"/>
            </a:endParaRPr>
          </a:p>
          <a:p>
            <a:pPr algn="ctr"/>
            <a:r>
              <a:rPr lang="fa-IR" sz="2800" b="1" dirty="0" smtClean="0">
                <a:cs typeface="B Titr" panose="00000700000000000000" pitchFamily="2" charset="-78"/>
              </a:rPr>
              <a:t>چند </a:t>
            </a:r>
            <a:r>
              <a:rPr lang="fa-IR" sz="2800" b="1" dirty="0">
                <a:cs typeface="B Titr" panose="00000700000000000000" pitchFamily="2" charset="-78"/>
              </a:rPr>
              <a:t>گونه تقسیم می </a:t>
            </a:r>
            <a:r>
              <a:rPr lang="fa-IR" sz="2800" b="1" dirty="0" smtClean="0">
                <a:cs typeface="B Titr" panose="00000700000000000000" pitchFamily="2" charset="-78"/>
              </a:rPr>
              <a:t>نمایند</a:t>
            </a:r>
            <a:endParaRPr lang="fa-IR" sz="2800" b="1" dirty="0">
              <a:cs typeface="B Titr" panose="00000700000000000000" pitchFamily="2" charset="-78"/>
            </a:endParaRPr>
          </a:p>
        </p:txBody>
      </p:sp>
      <p:sp>
        <p:nvSpPr>
          <p:cNvPr id="2" name="Rectangle 1"/>
          <p:cNvSpPr/>
          <p:nvPr/>
        </p:nvSpPr>
        <p:spPr>
          <a:xfrm>
            <a:off x="4401428" y="326107"/>
            <a:ext cx="3158237" cy="584775"/>
          </a:xfrm>
          <a:prstGeom prst="rect">
            <a:avLst/>
          </a:prstGeom>
        </p:spPr>
        <p:txBody>
          <a:bodyPr wrap="none">
            <a:spAutoFit/>
          </a:bodyPr>
          <a:lstStyle/>
          <a:p>
            <a:pPr algn="justLow"/>
            <a:r>
              <a:rPr lang="fa-IR" sz="3200" b="1" dirty="0"/>
              <a:t>1-نفوذ </a:t>
            </a:r>
            <a:r>
              <a:rPr lang="fa-IR" sz="3200" b="1" dirty="0" smtClean="0"/>
              <a:t>موردی(فردی)</a:t>
            </a:r>
            <a:endParaRPr lang="fa-IR" sz="3200" b="1" dirty="0"/>
          </a:p>
        </p:txBody>
      </p:sp>
      <p:sp>
        <p:nvSpPr>
          <p:cNvPr id="4" name="Rectangle 3"/>
          <p:cNvSpPr/>
          <p:nvPr/>
        </p:nvSpPr>
        <p:spPr>
          <a:xfrm>
            <a:off x="5175679" y="1130605"/>
            <a:ext cx="2383986" cy="584775"/>
          </a:xfrm>
          <a:prstGeom prst="rect">
            <a:avLst/>
          </a:prstGeom>
        </p:spPr>
        <p:txBody>
          <a:bodyPr wrap="none">
            <a:spAutoFit/>
          </a:bodyPr>
          <a:lstStyle/>
          <a:p>
            <a:pPr algn="justLow"/>
            <a:r>
              <a:rPr lang="fa-IR" sz="3200" b="1" dirty="0"/>
              <a:t>2-نفوذ اقتصادی</a:t>
            </a:r>
          </a:p>
        </p:txBody>
      </p:sp>
      <p:sp>
        <p:nvSpPr>
          <p:cNvPr id="6" name="Rectangle 5"/>
          <p:cNvSpPr/>
          <p:nvPr/>
        </p:nvSpPr>
        <p:spPr>
          <a:xfrm>
            <a:off x="5497882" y="1976716"/>
            <a:ext cx="2061783" cy="584775"/>
          </a:xfrm>
          <a:prstGeom prst="rect">
            <a:avLst/>
          </a:prstGeom>
        </p:spPr>
        <p:txBody>
          <a:bodyPr wrap="none">
            <a:spAutoFit/>
          </a:bodyPr>
          <a:lstStyle/>
          <a:p>
            <a:pPr algn="justLow"/>
            <a:r>
              <a:rPr lang="fa-IR" sz="3200" b="1" dirty="0"/>
              <a:t>3-نفوذ امنیتی</a:t>
            </a:r>
          </a:p>
        </p:txBody>
      </p:sp>
      <p:sp>
        <p:nvSpPr>
          <p:cNvPr id="7" name="Rectangle 6"/>
          <p:cNvSpPr/>
          <p:nvPr/>
        </p:nvSpPr>
        <p:spPr>
          <a:xfrm>
            <a:off x="5308728" y="2804928"/>
            <a:ext cx="2250937" cy="584775"/>
          </a:xfrm>
          <a:prstGeom prst="rect">
            <a:avLst/>
          </a:prstGeom>
        </p:spPr>
        <p:txBody>
          <a:bodyPr wrap="none">
            <a:spAutoFit/>
          </a:bodyPr>
          <a:lstStyle/>
          <a:p>
            <a:pPr algn="justLow"/>
            <a:r>
              <a:rPr lang="fa-IR" sz="3200" b="1" dirty="0"/>
              <a:t>4-نفوذ </a:t>
            </a:r>
            <a:r>
              <a:rPr lang="fa-IR" sz="3200" b="1" dirty="0" smtClean="0"/>
              <a:t>سایبری</a:t>
            </a:r>
            <a:endParaRPr lang="fa-IR" sz="3200" b="1" dirty="0"/>
          </a:p>
        </p:txBody>
      </p:sp>
      <p:sp>
        <p:nvSpPr>
          <p:cNvPr id="8" name="Rectangle 7"/>
          <p:cNvSpPr/>
          <p:nvPr/>
        </p:nvSpPr>
        <p:spPr>
          <a:xfrm>
            <a:off x="5317544" y="3714129"/>
            <a:ext cx="2173992" cy="584775"/>
          </a:xfrm>
          <a:prstGeom prst="rect">
            <a:avLst/>
          </a:prstGeom>
        </p:spPr>
        <p:txBody>
          <a:bodyPr wrap="none">
            <a:spAutoFit/>
          </a:bodyPr>
          <a:lstStyle/>
          <a:p>
            <a:pPr algn="justLow"/>
            <a:r>
              <a:rPr lang="fa-IR" sz="3200" b="1" dirty="0"/>
              <a:t>5-نفوذ </a:t>
            </a:r>
            <a:r>
              <a:rPr lang="fa-IR" sz="3200" b="1" dirty="0" smtClean="0"/>
              <a:t>سیاسی</a:t>
            </a:r>
            <a:endParaRPr lang="fa-IR" sz="3200" b="1" dirty="0"/>
          </a:p>
        </p:txBody>
      </p:sp>
      <p:sp>
        <p:nvSpPr>
          <p:cNvPr id="9" name="Rectangle 8"/>
          <p:cNvSpPr/>
          <p:nvPr/>
        </p:nvSpPr>
        <p:spPr>
          <a:xfrm>
            <a:off x="4337309" y="4736178"/>
            <a:ext cx="3222356" cy="584775"/>
          </a:xfrm>
          <a:prstGeom prst="rect">
            <a:avLst/>
          </a:prstGeom>
        </p:spPr>
        <p:txBody>
          <a:bodyPr wrap="none">
            <a:spAutoFit/>
          </a:bodyPr>
          <a:lstStyle/>
          <a:p>
            <a:r>
              <a:rPr lang="fa-IR" sz="3200" b="1" dirty="0"/>
              <a:t>6-نفوذ </a:t>
            </a:r>
            <a:r>
              <a:rPr lang="fa-IR" sz="3200" b="1" dirty="0" smtClean="0"/>
              <a:t>فکری-فرهنگی</a:t>
            </a:r>
            <a:endParaRPr lang="fa-IR" sz="3200" b="1" dirty="0"/>
          </a:p>
        </p:txBody>
      </p:sp>
      <p:sp>
        <p:nvSpPr>
          <p:cNvPr id="10" name="Rectangle 9"/>
          <p:cNvSpPr/>
          <p:nvPr/>
        </p:nvSpPr>
        <p:spPr>
          <a:xfrm>
            <a:off x="5385671" y="5645596"/>
            <a:ext cx="2178802" cy="584775"/>
          </a:xfrm>
          <a:prstGeom prst="rect">
            <a:avLst/>
          </a:prstGeom>
        </p:spPr>
        <p:txBody>
          <a:bodyPr wrap="none">
            <a:spAutoFit/>
          </a:bodyPr>
          <a:lstStyle/>
          <a:p>
            <a:r>
              <a:rPr lang="fa-IR" sz="3200" b="1" dirty="0"/>
              <a:t>7-نفوذ </a:t>
            </a:r>
            <a:r>
              <a:rPr lang="fa-IR" sz="3200" b="1" dirty="0" smtClean="0"/>
              <a:t>جریانی</a:t>
            </a:r>
            <a:endParaRPr lang="fa-IR" sz="3200" b="1" dirty="0"/>
          </a:p>
        </p:txBody>
      </p:sp>
      <p:sp>
        <p:nvSpPr>
          <p:cNvPr id="11" name="Right Brace 10"/>
          <p:cNvSpPr/>
          <p:nvPr/>
        </p:nvSpPr>
        <p:spPr>
          <a:xfrm>
            <a:off x="7559665" y="326107"/>
            <a:ext cx="706030" cy="5904264"/>
          </a:xfrm>
          <a:prstGeom prst="rightBrace">
            <a:avLst>
              <a:gd name="adj1" fmla="val 112284"/>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12" name="Rectangle 11"/>
          <p:cNvSpPr/>
          <p:nvPr/>
        </p:nvSpPr>
        <p:spPr>
          <a:xfrm>
            <a:off x="1356491" y="4235627"/>
            <a:ext cx="1766830" cy="584775"/>
          </a:xfrm>
          <a:prstGeom prst="rect">
            <a:avLst/>
          </a:prstGeom>
        </p:spPr>
        <p:txBody>
          <a:bodyPr wrap="none">
            <a:spAutoFit/>
          </a:bodyPr>
          <a:lstStyle/>
          <a:p>
            <a:pPr algn="justLow"/>
            <a:r>
              <a:rPr lang="fa-IR" sz="3200" b="1" dirty="0" smtClean="0"/>
              <a:t>در مسئولین</a:t>
            </a:r>
            <a:endParaRPr lang="fa-IR" sz="3200" b="1" dirty="0"/>
          </a:p>
        </p:txBody>
      </p:sp>
      <p:sp>
        <p:nvSpPr>
          <p:cNvPr id="13" name="Rectangle 12"/>
          <p:cNvSpPr/>
          <p:nvPr/>
        </p:nvSpPr>
        <p:spPr>
          <a:xfrm>
            <a:off x="1857190" y="5085863"/>
            <a:ext cx="1253869" cy="584775"/>
          </a:xfrm>
          <a:prstGeom prst="rect">
            <a:avLst/>
          </a:prstGeom>
        </p:spPr>
        <p:txBody>
          <a:bodyPr wrap="none">
            <a:spAutoFit/>
          </a:bodyPr>
          <a:lstStyle/>
          <a:p>
            <a:pPr algn="justLow"/>
            <a:r>
              <a:rPr lang="fa-IR" sz="3200" b="1" dirty="0" smtClean="0"/>
              <a:t>در مردم</a:t>
            </a:r>
            <a:endParaRPr lang="fa-IR" sz="3200" b="1" dirty="0"/>
          </a:p>
        </p:txBody>
      </p:sp>
      <p:cxnSp>
        <p:nvCxnSpPr>
          <p:cNvPr id="14" name="Straight Arrow Connector 13"/>
          <p:cNvCxnSpPr>
            <a:stCxn id="9" idx="1"/>
            <a:endCxn id="12" idx="3"/>
          </p:cNvCxnSpPr>
          <p:nvPr/>
        </p:nvCxnSpPr>
        <p:spPr>
          <a:xfrm flipH="1" flipV="1">
            <a:off x="3123321" y="4528015"/>
            <a:ext cx="1213988" cy="500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1"/>
            <a:endCxn id="13" idx="3"/>
          </p:cNvCxnSpPr>
          <p:nvPr/>
        </p:nvCxnSpPr>
        <p:spPr>
          <a:xfrm flipH="1">
            <a:off x="3111059" y="5028566"/>
            <a:ext cx="1226250" cy="349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12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667" y="3698255"/>
            <a:ext cx="11586410" cy="2800767"/>
          </a:xfrm>
          <a:prstGeom prst="rect">
            <a:avLst/>
          </a:prstGeom>
        </p:spPr>
        <p:txBody>
          <a:bodyPr wrap="square">
            <a:spAutoFit/>
          </a:bodyPr>
          <a:lstStyle/>
          <a:p>
            <a:pPr algn="justLow"/>
            <a:r>
              <a:rPr lang="fa-IR" sz="4400" b="1" dirty="0" smtClean="0">
                <a:cs typeface="B Zar" panose="00000400000000000000" pitchFamily="2" charset="-78"/>
              </a:rPr>
              <a:t>هدف </a:t>
            </a:r>
            <a:r>
              <a:rPr lang="fa-IR" sz="4400" b="1" dirty="0">
                <a:cs typeface="B Zar" panose="00000400000000000000" pitchFamily="2" charset="-78"/>
              </a:rPr>
              <a:t>در این مدل از </a:t>
            </a:r>
            <a:r>
              <a:rPr lang="fa-IR" sz="4400" b="1" dirty="0" smtClean="0">
                <a:cs typeface="B Zar" panose="00000400000000000000" pitchFamily="2" charset="-78"/>
              </a:rPr>
              <a:t>نفوذ، </a:t>
            </a:r>
            <a:r>
              <a:rPr lang="fa-IR" sz="4400" b="1" dirty="0">
                <a:cs typeface="B Zar" panose="00000400000000000000" pitchFamily="2" charset="-78"/>
              </a:rPr>
              <a:t>گاه کسب اطلاعات و یا ارائه اطلاعات نادرست است و گاهی نیز هدف دخالت در امور تصمیم گیری است تا تصمیمات آن نهاد یا سازمان در راه منافع دشمنان گرفته شود</a:t>
            </a:r>
            <a:r>
              <a:rPr lang="fa-IR" sz="4400" b="1" dirty="0" smtClean="0">
                <a:cs typeface="B Zar" panose="00000400000000000000" pitchFamily="2" charset="-78"/>
              </a:rPr>
              <a:t>.</a:t>
            </a:r>
            <a:endParaRPr lang="fa-IR" sz="4400" b="1" dirty="0">
              <a:cs typeface="B Zar" panose="00000400000000000000" pitchFamily="2" charset="-78"/>
            </a:endParaRPr>
          </a:p>
        </p:txBody>
      </p:sp>
      <p:sp>
        <p:nvSpPr>
          <p:cNvPr id="2" name="Rectangle 1"/>
          <p:cNvSpPr/>
          <p:nvPr/>
        </p:nvSpPr>
        <p:spPr>
          <a:xfrm>
            <a:off x="8669620" y="717887"/>
            <a:ext cx="3169457" cy="400110"/>
          </a:xfrm>
          <a:prstGeom prst="rect">
            <a:avLst/>
          </a:prstGeom>
        </p:spPr>
        <p:txBody>
          <a:bodyPr wrap="none">
            <a:spAutoFit/>
          </a:bodyPr>
          <a:lstStyle/>
          <a:p>
            <a:r>
              <a:rPr lang="fa-IR" sz="2000" b="1" dirty="0">
                <a:cs typeface="B Titr" panose="00000700000000000000" pitchFamily="2" charset="-78"/>
              </a:rPr>
              <a:t>1-نفوذ موردی(فردی)----» </a:t>
            </a:r>
            <a:endParaRPr lang="fa-IR" sz="2000" dirty="0">
              <a:cs typeface="B Titr" panose="00000700000000000000" pitchFamily="2" charset="-78"/>
            </a:endParaRPr>
          </a:p>
        </p:txBody>
      </p:sp>
      <p:sp>
        <p:nvSpPr>
          <p:cNvPr id="4" name="Rectangle 3"/>
          <p:cNvSpPr/>
          <p:nvPr/>
        </p:nvSpPr>
        <p:spPr>
          <a:xfrm>
            <a:off x="5328664" y="625555"/>
            <a:ext cx="3281669" cy="584775"/>
          </a:xfrm>
          <a:prstGeom prst="rect">
            <a:avLst/>
          </a:prstGeom>
        </p:spPr>
        <p:txBody>
          <a:bodyPr wrap="none">
            <a:spAutoFit/>
          </a:bodyPr>
          <a:lstStyle/>
          <a:p>
            <a:r>
              <a:rPr lang="fa-IR" sz="3200" b="1" dirty="0">
                <a:cs typeface="B Zar" panose="00000400000000000000" pitchFamily="2" charset="-78"/>
              </a:rPr>
              <a:t>ساده ترین شکل نفوذ </a:t>
            </a:r>
            <a:endParaRPr lang="fa-IR" sz="3200" dirty="0">
              <a:cs typeface="B Zar" panose="00000400000000000000" pitchFamily="2" charset="-78"/>
            </a:endParaRPr>
          </a:p>
        </p:txBody>
      </p:sp>
      <p:sp>
        <p:nvSpPr>
          <p:cNvPr id="5" name="Rectangle 4"/>
          <p:cNvSpPr/>
          <p:nvPr/>
        </p:nvSpPr>
        <p:spPr>
          <a:xfrm>
            <a:off x="2707591" y="1854128"/>
            <a:ext cx="824114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a-IR" sz="3600" b="1" dirty="0">
                <a:cs typeface="B Titr" panose="00000700000000000000" pitchFamily="2" charset="-78"/>
              </a:rPr>
              <a:t>دشمن </a:t>
            </a:r>
            <a:r>
              <a:rPr lang="fa-IR" sz="3600" b="1" dirty="0">
                <a:solidFill>
                  <a:srgbClr val="FF0000"/>
                </a:solidFill>
                <a:cs typeface="B Titr" panose="00000700000000000000" pitchFamily="2" charset="-78"/>
              </a:rPr>
              <a:t>جاسوس یا جاسوسانی </a:t>
            </a:r>
            <a:r>
              <a:rPr lang="fa-IR" sz="3600" b="1" dirty="0">
                <a:cs typeface="B Titr" panose="00000700000000000000" pitchFamily="2" charset="-78"/>
              </a:rPr>
              <a:t>را در لباس دوست </a:t>
            </a:r>
            <a:endParaRPr lang="fa-IR" sz="3600" b="1" dirty="0" smtClean="0">
              <a:cs typeface="B Titr" panose="00000700000000000000" pitchFamily="2" charset="-78"/>
            </a:endParaRPr>
          </a:p>
          <a:p>
            <a:pPr algn="ctr"/>
            <a:r>
              <a:rPr lang="fa-IR" sz="3600" b="1" dirty="0" smtClean="0">
                <a:cs typeface="B Titr" panose="00000700000000000000" pitchFamily="2" charset="-78"/>
              </a:rPr>
              <a:t>وارد </a:t>
            </a:r>
            <a:r>
              <a:rPr lang="fa-IR" sz="3600" b="1" dirty="0">
                <a:cs typeface="B Titr" panose="00000700000000000000" pitchFamily="2" charset="-78"/>
              </a:rPr>
              <a:t>دستگاه مورد نظر می کند </a:t>
            </a:r>
            <a:endParaRPr lang="fa-IR" sz="3600" dirty="0">
              <a:cs typeface="B Titr" panose="00000700000000000000" pitchFamily="2" charset="-78"/>
            </a:endParaRPr>
          </a:p>
        </p:txBody>
      </p:sp>
    </p:spTree>
    <p:extLst>
      <p:ext uri="{BB962C8B-B14F-4D97-AF65-F5344CB8AC3E}">
        <p14:creationId xmlns:p14="http://schemas.microsoft.com/office/powerpoint/2010/main" val="94809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200" y="1584602"/>
            <a:ext cx="11586410" cy="3970318"/>
          </a:xfrm>
          <a:prstGeom prst="rect">
            <a:avLst/>
          </a:prstGeom>
        </p:spPr>
        <p:txBody>
          <a:bodyPr wrap="square">
            <a:spAutoFit/>
          </a:bodyPr>
          <a:lstStyle/>
          <a:p>
            <a:pPr algn="justLow"/>
            <a:r>
              <a:rPr lang="fa-IR" sz="3600" b="1" dirty="0" smtClean="0">
                <a:cs typeface="B Zar" panose="00000400000000000000" pitchFamily="2" charset="-78"/>
              </a:rPr>
              <a:t>در </a:t>
            </a:r>
            <a:r>
              <a:rPr lang="fa-IR" sz="3600" b="1" dirty="0">
                <a:cs typeface="B Zar" panose="00000400000000000000" pitchFamily="2" charset="-78"/>
              </a:rPr>
              <a:t>این حوزه دشمن می کوشد به گونه ای عمل نماید تا </a:t>
            </a:r>
            <a:r>
              <a:rPr lang="fa-IR" sz="3600" b="1" dirty="0">
                <a:solidFill>
                  <a:srgbClr val="FF0000"/>
                </a:solidFill>
                <a:cs typeface="B Zar" panose="00000400000000000000" pitchFamily="2" charset="-78"/>
              </a:rPr>
              <a:t>اقتصاد</a:t>
            </a:r>
            <a:r>
              <a:rPr lang="fa-IR" sz="3600" b="1" dirty="0">
                <a:cs typeface="B Zar" panose="00000400000000000000" pitchFamily="2" charset="-78"/>
              </a:rPr>
              <a:t> ایران به سمت </a:t>
            </a:r>
            <a:r>
              <a:rPr lang="fa-IR" sz="3600" b="1" dirty="0">
                <a:solidFill>
                  <a:srgbClr val="FF0000"/>
                </a:solidFill>
                <a:cs typeface="B Zar" panose="00000400000000000000" pitchFamily="2" charset="-78"/>
              </a:rPr>
              <a:t>وابستگی</a:t>
            </a:r>
            <a:r>
              <a:rPr lang="fa-IR" sz="3600" b="1" dirty="0">
                <a:cs typeface="B Zar" panose="00000400000000000000" pitchFamily="2" charset="-78"/>
              </a:rPr>
              <a:t> پیش برود و هیچگاه به خودکفایی دست نیابد. </a:t>
            </a:r>
            <a:endParaRPr lang="fa-IR" sz="3600" b="1" dirty="0" smtClean="0">
              <a:cs typeface="B Zar" panose="00000400000000000000" pitchFamily="2" charset="-78"/>
            </a:endParaRPr>
          </a:p>
          <a:p>
            <a:pPr algn="justLow"/>
            <a:r>
              <a:rPr lang="fa-IR" sz="3600" b="1" dirty="0" smtClean="0">
                <a:cs typeface="B Zar" panose="00000400000000000000" pitchFamily="2" charset="-78"/>
              </a:rPr>
              <a:t>آنها </a:t>
            </a:r>
            <a:r>
              <a:rPr lang="fa-IR" sz="3600" b="1" dirty="0">
                <a:cs typeface="B Zar" panose="00000400000000000000" pitchFamily="2" charset="-78"/>
              </a:rPr>
              <a:t>سعی می کنند تا اقتصاد ایران را به دست بگیرند تا هر وقت که اراده کردند آن را هدف قرار داده و کشور را به زانو درآورند. </a:t>
            </a:r>
            <a:endParaRPr lang="fa-IR" sz="3600" b="1" dirty="0" smtClean="0">
              <a:cs typeface="B Zar" panose="00000400000000000000" pitchFamily="2" charset="-78"/>
            </a:endParaRPr>
          </a:p>
          <a:p>
            <a:pPr algn="justLow"/>
            <a:r>
              <a:rPr lang="fa-IR" sz="3600" b="1" dirty="0" smtClean="0">
                <a:cs typeface="B Zar" panose="00000400000000000000" pitchFamily="2" charset="-78"/>
              </a:rPr>
              <a:t>گرچه </a:t>
            </a:r>
            <a:r>
              <a:rPr lang="fa-IR" sz="3600" b="1" dirty="0">
                <a:cs typeface="B Zar" panose="00000400000000000000" pitchFamily="2" charset="-78"/>
              </a:rPr>
              <a:t>دشمن در این </a:t>
            </a:r>
            <a:r>
              <a:rPr lang="fa-IR" sz="3600" b="1" dirty="0" smtClean="0">
                <a:cs typeface="B Zar" panose="00000400000000000000" pitchFamily="2" charset="-78"/>
              </a:rPr>
              <a:t>عرصه </a:t>
            </a:r>
            <a:r>
              <a:rPr lang="fa-IR" sz="3600" b="1" dirty="0">
                <a:cs typeface="B Zar" panose="00000400000000000000" pitchFamily="2" charset="-78"/>
              </a:rPr>
              <a:t>تلاش زیادی می کند و هزینه های زیادی را به دوش گرفته است ولیکن </a:t>
            </a:r>
            <a:r>
              <a:rPr lang="fa-IR" sz="3600" b="1" dirty="0">
                <a:solidFill>
                  <a:srgbClr val="FF0000"/>
                </a:solidFill>
                <a:cs typeface="B Zar" panose="00000400000000000000" pitchFamily="2" charset="-78"/>
              </a:rPr>
              <a:t>این حوزه نفوذ</a:t>
            </a:r>
            <a:r>
              <a:rPr lang="fa-IR" sz="3600" b="1" dirty="0">
                <a:cs typeface="B Zar" panose="00000400000000000000" pitchFamily="2" charset="-78"/>
              </a:rPr>
              <a:t> به نسبت نفوذ در حوزه های سیاسی ، فرهنگی ، امنیتی و... از </a:t>
            </a:r>
            <a:r>
              <a:rPr lang="fa-IR" sz="3600" b="1" dirty="0">
                <a:solidFill>
                  <a:srgbClr val="FF0000"/>
                </a:solidFill>
                <a:cs typeface="B Zar" panose="00000400000000000000" pitchFamily="2" charset="-78"/>
              </a:rPr>
              <a:t>اهمیت کمتری </a:t>
            </a:r>
            <a:r>
              <a:rPr lang="fa-IR" sz="3600" b="1" dirty="0">
                <a:cs typeface="B Zar" panose="00000400000000000000" pitchFamily="2" charset="-78"/>
              </a:rPr>
              <a:t>برخوردار می باشد</a:t>
            </a:r>
            <a:r>
              <a:rPr lang="fa-IR" sz="3600" b="1" dirty="0" smtClean="0">
                <a:cs typeface="B Zar" panose="00000400000000000000" pitchFamily="2" charset="-78"/>
              </a:rPr>
              <a:t>.</a:t>
            </a:r>
            <a:endParaRPr lang="fa-IR" sz="3600" b="1" dirty="0">
              <a:cs typeface="B Zar" panose="00000400000000000000" pitchFamily="2" charset="-78"/>
            </a:endParaRPr>
          </a:p>
        </p:txBody>
      </p:sp>
      <p:sp>
        <p:nvSpPr>
          <p:cNvPr id="2" name="Rectangle 1"/>
          <p:cNvSpPr/>
          <p:nvPr/>
        </p:nvSpPr>
        <p:spPr>
          <a:xfrm>
            <a:off x="8701090" y="369153"/>
            <a:ext cx="3106941" cy="461665"/>
          </a:xfrm>
          <a:prstGeom prst="rect">
            <a:avLst/>
          </a:prstGeom>
        </p:spPr>
        <p:txBody>
          <a:bodyPr wrap="none">
            <a:spAutoFit/>
          </a:bodyPr>
          <a:lstStyle/>
          <a:p>
            <a:r>
              <a:rPr lang="fa-IR" sz="2400" b="1" dirty="0">
                <a:cs typeface="B Titr" panose="00000700000000000000" pitchFamily="2" charset="-78"/>
              </a:rPr>
              <a:t>2-نفوذ اقتصادی----» </a:t>
            </a:r>
            <a:endParaRPr lang="fa-IR" sz="2400" dirty="0">
              <a:cs typeface="B Titr" panose="00000700000000000000" pitchFamily="2" charset="-78"/>
            </a:endParaRPr>
          </a:p>
        </p:txBody>
      </p:sp>
    </p:spTree>
    <p:extLst>
      <p:ext uri="{BB962C8B-B14F-4D97-AF65-F5344CB8AC3E}">
        <p14:creationId xmlns:p14="http://schemas.microsoft.com/office/powerpoint/2010/main" val="2891793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6888" y="40654"/>
            <a:ext cx="11586410" cy="6863417"/>
          </a:xfrm>
          <a:prstGeom prst="rect">
            <a:avLst/>
          </a:prstGeom>
        </p:spPr>
        <p:txBody>
          <a:bodyPr wrap="square">
            <a:spAutoFit/>
          </a:bodyPr>
          <a:lstStyle/>
          <a:p>
            <a:pPr algn="justLow"/>
            <a:endParaRPr lang="fa-IR" sz="4400" b="1" dirty="0"/>
          </a:p>
          <a:p>
            <a:pPr algn="justLow"/>
            <a:r>
              <a:rPr lang="fa-IR" sz="4000" b="1" dirty="0">
                <a:cs typeface="B Titr" panose="00000700000000000000" pitchFamily="2" charset="-78"/>
              </a:rPr>
              <a:t>3-نفوذ امنیتی----» </a:t>
            </a:r>
            <a:endParaRPr lang="fa-IR" sz="4000" b="1" dirty="0" smtClean="0">
              <a:cs typeface="B Titr" panose="00000700000000000000" pitchFamily="2" charset="-78"/>
            </a:endParaRPr>
          </a:p>
          <a:p>
            <a:pPr algn="justLow"/>
            <a:r>
              <a:rPr lang="fa-IR" sz="4400" b="1" dirty="0" smtClean="0">
                <a:cs typeface="B Zar" panose="00000400000000000000" pitchFamily="2" charset="-78"/>
              </a:rPr>
              <a:t>در </a:t>
            </a:r>
            <a:r>
              <a:rPr lang="fa-IR" sz="4400" b="1" dirty="0">
                <a:cs typeface="B Zar" panose="00000400000000000000" pitchFamily="2" charset="-78"/>
              </a:rPr>
              <a:t>این حوزه ، نفوذ بیشتر جنبه سخت افزاری دارد و در این عرصه </a:t>
            </a:r>
            <a:r>
              <a:rPr lang="fa-IR" sz="4400" b="1" dirty="0">
                <a:solidFill>
                  <a:srgbClr val="FF0000"/>
                </a:solidFill>
                <a:cs typeface="B Zar" panose="00000400000000000000" pitchFamily="2" charset="-78"/>
              </a:rPr>
              <a:t>نهادهای نظامی و انتظامی </a:t>
            </a:r>
            <a:r>
              <a:rPr lang="fa-IR" sz="4400" b="1" dirty="0">
                <a:cs typeface="B Zar" panose="00000400000000000000" pitchFamily="2" charset="-78"/>
              </a:rPr>
              <a:t>کشور (نیروهای مسلح) باید هوشیار باشند. دشمن سعی می کند از طرق مختلف از توانایی های نظامی کشور و نیز ضعف های آن کسب اطلاعات نماید تا در زمان لازم امنیت کشور را مورد خطر قرار دهد. </a:t>
            </a:r>
            <a:endParaRPr lang="fa-IR" sz="4400" b="1" dirty="0" smtClean="0">
              <a:cs typeface="B Zar" panose="00000400000000000000" pitchFamily="2" charset="-78"/>
            </a:endParaRPr>
          </a:p>
          <a:p>
            <a:pPr algn="justLow"/>
            <a:r>
              <a:rPr lang="fa-IR" sz="4400" b="1" dirty="0" smtClean="0">
                <a:cs typeface="B Zar" panose="00000400000000000000" pitchFamily="2" charset="-78"/>
              </a:rPr>
              <a:t>بحمدالله </a:t>
            </a:r>
            <a:r>
              <a:rPr lang="fa-IR" sz="4400" b="1" dirty="0">
                <a:cs typeface="B Zar" panose="00000400000000000000" pitchFamily="2" charset="-78"/>
              </a:rPr>
              <a:t>دشمن در این عرصه همواره شکست خورده است.</a:t>
            </a:r>
          </a:p>
        </p:txBody>
      </p:sp>
      <p:sp>
        <p:nvSpPr>
          <p:cNvPr id="2" name="Rectangle 1"/>
          <p:cNvSpPr/>
          <p:nvPr/>
        </p:nvSpPr>
        <p:spPr>
          <a:xfrm>
            <a:off x="4713665" y="838175"/>
            <a:ext cx="2297424" cy="461665"/>
          </a:xfrm>
          <a:prstGeom prst="rect">
            <a:avLst/>
          </a:prstGeom>
        </p:spPr>
        <p:txBody>
          <a:bodyPr wrap="none">
            <a:spAutoFit/>
          </a:bodyPr>
          <a:lstStyle/>
          <a:p>
            <a:r>
              <a:rPr lang="fa-IR" sz="2400" b="1" dirty="0" smtClean="0">
                <a:solidFill>
                  <a:srgbClr val="FF0000"/>
                </a:solidFill>
              </a:rPr>
              <a:t>(در نیروهای </a:t>
            </a:r>
            <a:r>
              <a:rPr lang="fa-IR" sz="2400" b="1" dirty="0">
                <a:solidFill>
                  <a:srgbClr val="FF0000"/>
                </a:solidFill>
              </a:rPr>
              <a:t>مسلح) </a:t>
            </a:r>
            <a:endParaRPr lang="fa-IR" sz="2400" dirty="0">
              <a:solidFill>
                <a:srgbClr val="FF0000"/>
              </a:solidFill>
            </a:endParaRPr>
          </a:p>
        </p:txBody>
      </p:sp>
    </p:spTree>
    <p:extLst>
      <p:ext uri="{BB962C8B-B14F-4D97-AF65-F5344CB8AC3E}">
        <p14:creationId xmlns:p14="http://schemas.microsoft.com/office/powerpoint/2010/main" val="1967437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2987" y="379618"/>
            <a:ext cx="11405936" cy="5632311"/>
          </a:xfrm>
          <a:prstGeom prst="rect">
            <a:avLst/>
          </a:prstGeom>
        </p:spPr>
        <p:txBody>
          <a:bodyPr wrap="square">
            <a:spAutoFit/>
          </a:bodyPr>
          <a:lstStyle/>
          <a:p>
            <a:pPr algn="justLow"/>
            <a:r>
              <a:rPr lang="fa-IR" sz="4000" b="1" dirty="0" smtClean="0">
                <a:cs typeface="B Titr" panose="00000700000000000000" pitchFamily="2" charset="-78"/>
              </a:rPr>
              <a:t>4-نفوذ </a:t>
            </a:r>
            <a:r>
              <a:rPr lang="fa-IR" sz="4000" b="1" dirty="0">
                <a:cs typeface="B Titr" panose="00000700000000000000" pitchFamily="2" charset="-78"/>
              </a:rPr>
              <a:t>سایبری----» </a:t>
            </a:r>
            <a:endParaRPr lang="fa-IR" sz="4000" b="1" dirty="0" smtClean="0">
              <a:cs typeface="B Titr" panose="00000700000000000000" pitchFamily="2" charset="-78"/>
            </a:endParaRPr>
          </a:p>
          <a:p>
            <a:pPr algn="justLow"/>
            <a:r>
              <a:rPr lang="fa-IR" sz="4000" b="1" dirty="0" smtClean="0">
                <a:cs typeface="B Zar" panose="00000400000000000000" pitchFamily="2" charset="-78"/>
              </a:rPr>
              <a:t>دشمن </a:t>
            </a:r>
            <a:r>
              <a:rPr lang="fa-IR" sz="4000" b="1" dirty="0">
                <a:cs typeface="B Zar" panose="00000400000000000000" pitchFamily="2" charset="-78"/>
              </a:rPr>
              <a:t>در این عرصه سعی می کند اهداف مختلفی را دنبال کند. در بخشی سعی می کند تا به باورها و ارزش های ایرانی اسلامی حمله کند. در بخش دیگر می کوشد مردم کشور را از وضعیت کشور ناامید کنند و اینگونه القا کند که کشور وضع آشفته ای دارد. در بخش دیگر تلاش می کند تا با حملات هکرهای خود سایت های دستگاهها و نهادهای مختلف کشور را هک کرده و به اطلاعات لازم خود برسند</a:t>
            </a:r>
            <a:r>
              <a:rPr lang="fa-IR" sz="4000" b="1" dirty="0" smtClean="0">
                <a:cs typeface="B Zar" panose="00000400000000000000" pitchFamily="2" charset="-78"/>
              </a:rPr>
              <a:t>.</a:t>
            </a:r>
          </a:p>
          <a:p>
            <a:pPr algn="justLow"/>
            <a:r>
              <a:rPr lang="fa-IR" sz="4000" b="1" dirty="0" smtClean="0">
                <a:cs typeface="B Zar" panose="00000400000000000000" pitchFamily="2" charset="-78"/>
              </a:rPr>
              <a:t> </a:t>
            </a:r>
            <a:r>
              <a:rPr lang="fa-IR" sz="4000" b="1" dirty="0">
                <a:solidFill>
                  <a:srgbClr val="FF0000"/>
                </a:solidFill>
                <a:cs typeface="B Zar" panose="00000400000000000000" pitchFamily="2" charset="-78"/>
              </a:rPr>
              <a:t>این عرصه از </a:t>
            </a:r>
            <a:r>
              <a:rPr lang="fa-IR" sz="4000" b="1" dirty="0" smtClean="0">
                <a:solidFill>
                  <a:srgbClr val="FF0000"/>
                </a:solidFill>
                <a:cs typeface="B Zar" panose="00000400000000000000" pitchFamily="2" charset="-78"/>
              </a:rPr>
              <a:t>نفوذ، </a:t>
            </a:r>
            <a:r>
              <a:rPr lang="fa-IR" sz="4000" b="1" dirty="0">
                <a:solidFill>
                  <a:srgbClr val="FF0000"/>
                </a:solidFill>
                <a:cs typeface="B Zar" panose="00000400000000000000" pitchFamily="2" charset="-78"/>
              </a:rPr>
              <a:t>مکمل نفوذ فرهنگی و امنیتی است</a:t>
            </a:r>
            <a:r>
              <a:rPr lang="fa-IR" sz="4000" b="1" dirty="0" smtClean="0">
                <a:cs typeface="B Zar" panose="00000400000000000000" pitchFamily="2" charset="-78"/>
              </a:rPr>
              <a:t>.</a:t>
            </a:r>
            <a:endParaRPr lang="fa-IR" sz="4000" b="1" dirty="0">
              <a:cs typeface="B Zar" panose="00000400000000000000" pitchFamily="2" charset="-78"/>
            </a:endParaRPr>
          </a:p>
        </p:txBody>
      </p:sp>
    </p:spTree>
    <p:extLst>
      <p:ext uri="{BB962C8B-B14F-4D97-AF65-F5344CB8AC3E}">
        <p14:creationId xmlns:p14="http://schemas.microsoft.com/office/powerpoint/2010/main" val="1159609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042" y="318211"/>
            <a:ext cx="11405936" cy="5693866"/>
          </a:xfrm>
          <a:prstGeom prst="rect">
            <a:avLst/>
          </a:prstGeom>
        </p:spPr>
        <p:txBody>
          <a:bodyPr wrap="square">
            <a:spAutoFit/>
          </a:bodyPr>
          <a:lstStyle/>
          <a:p>
            <a:pPr algn="justLow"/>
            <a:r>
              <a:rPr lang="fa-IR" sz="4000" b="1" dirty="0" smtClean="0">
                <a:cs typeface="B Titr" panose="00000700000000000000" pitchFamily="2" charset="-78"/>
              </a:rPr>
              <a:t>5-نفوذ </a:t>
            </a:r>
            <a:r>
              <a:rPr lang="fa-IR" sz="4000" b="1" dirty="0">
                <a:cs typeface="B Titr" panose="00000700000000000000" pitchFamily="2" charset="-78"/>
              </a:rPr>
              <a:t>سیاسی-</a:t>
            </a:r>
            <a:r>
              <a:rPr lang="fa-IR" sz="4000" b="1" dirty="0" smtClean="0">
                <a:cs typeface="B Titr" panose="00000700000000000000" pitchFamily="2" charset="-78"/>
              </a:rPr>
              <a:t>---»</a:t>
            </a:r>
            <a:endParaRPr lang="en-US" sz="4000" b="1" dirty="0" smtClean="0">
              <a:cs typeface="B Titr" panose="00000700000000000000" pitchFamily="2" charset="-78"/>
            </a:endParaRPr>
          </a:p>
          <a:p>
            <a:pPr algn="justLow"/>
            <a:r>
              <a:rPr lang="fa-IR" sz="3600" b="1" dirty="0" smtClean="0">
                <a:cs typeface="B Zar" panose="00000400000000000000" pitchFamily="2" charset="-78"/>
              </a:rPr>
              <a:t> </a:t>
            </a:r>
            <a:r>
              <a:rPr lang="fa-IR" sz="3600" b="1" dirty="0">
                <a:cs typeface="B Zar" panose="00000400000000000000" pitchFamily="2" charset="-78"/>
              </a:rPr>
              <a:t>این شکل از نفوذ ابتدا در </a:t>
            </a:r>
            <a:r>
              <a:rPr lang="fa-IR" sz="3600" b="1" dirty="0">
                <a:solidFill>
                  <a:srgbClr val="FF0000"/>
                </a:solidFill>
                <a:cs typeface="B Zar" panose="00000400000000000000" pitchFamily="2" charset="-78"/>
              </a:rPr>
              <a:t>مراکز تصمیم گیری </a:t>
            </a:r>
            <a:r>
              <a:rPr lang="fa-IR" sz="3600" b="1" dirty="0">
                <a:cs typeface="B Zar" panose="00000400000000000000" pitchFamily="2" charset="-78"/>
              </a:rPr>
              <a:t>و اگر نشد در عرصه </a:t>
            </a:r>
            <a:r>
              <a:rPr lang="fa-IR" sz="3600" b="1" dirty="0">
                <a:solidFill>
                  <a:srgbClr val="FF0000"/>
                </a:solidFill>
                <a:cs typeface="B Zar" panose="00000400000000000000" pitchFamily="2" charset="-78"/>
              </a:rPr>
              <a:t>تصمیم سازی </a:t>
            </a:r>
            <a:r>
              <a:rPr lang="fa-IR" sz="3600" b="1" dirty="0">
                <a:cs typeface="B Zar" panose="00000400000000000000" pitchFamily="2" charset="-78"/>
              </a:rPr>
              <a:t>اتفاق می افتد و هدف از آن این است که تصمیم های مسولان بر مبنای خواست ، میل و اراده دشمن گرفته شود. نمونه ای از این نفوذ تلاش کشور انگلیس برای دخالت در هند در قرن 19 و 20 بوده است. این نفوذ به گونه ای است که </a:t>
            </a:r>
            <a:r>
              <a:rPr lang="fa-IR" sz="3600" b="1" dirty="0">
                <a:solidFill>
                  <a:srgbClr val="FF0000"/>
                </a:solidFill>
                <a:cs typeface="B Zar" panose="00000400000000000000" pitchFamily="2" charset="-78"/>
              </a:rPr>
              <a:t>مسئول مورد نفوذ</a:t>
            </a:r>
            <a:r>
              <a:rPr lang="fa-IR" sz="3600" b="1" dirty="0">
                <a:cs typeface="B Zar" panose="00000400000000000000" pitchFamily="2" charset="-78"/>
              </a:rPr>
              <a:t> گاه بدون اطلاع اقدام به تامین منافع دشمن در تصمیمات خود می کند. </a:t>
            </a:r>
            <a:r>
              <a:rPr lang="fa-IR" sz="3600" b="1" u="sng" dirty="0">
                <a:solidFill>
                  <a:srgbClr val="0070C0"/>
                </a:solidFill>
                <a:cs typeface="B Zar" panose="00000400000000000000" pitchFamily="2" charset="-78"/>
              </a:rPr>
              <a:t>این عرصه از نفوذ با نفوذ موردی متفاوت است چه اینکه نفوذ موردی تنها به سیاست مرتبط نیست و در سایر حوزه ها عمل می کند </a:t>
            </a:r>
            <a:r>
              <a:rPr lang="fa-IR" sz="3600" b="1" dirty="0">
                <a:cs typeface="B Zar" panose="00000400000000000000" pitchFamily="2" charset="-78"/>
              </a:rPr>
              <a:t>ولیکن نفوذ سیاسی به صورت گسترده در ساختار سیاسی کشور صورت می گیرد.</a:t>
            </a:r>
          </a:p>
        </p:txBody>
      </p:sp>
    </p:spTree>
    <p:extLst>
      <p:ext uri="{BB962C8B-B14F-4D97-AF65-F5344CB8AC3E}">
        <p14:creationId xmlns:p14="http://schemas.microsoft.com/office/powerpoint/2010/main" val="762570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326" y="1359568"/>
            <a:ext cx="11598443" cy="5078313"/>
          </a:xfrm>
          <a:prstGeom prst="rect">
            <a:avLst/>
          </a:prstGeom>
        </p:spPr>
        <p:txBody>
          <a:bodyPr wrap="square">
            <a:spAutoFit/>
          </a:bodyPr>
          <a:lstStyle/>
          <a:p>
            <a:pPr algn="justLow"/>
            <a:r>
              <a:rPr lang="fa-IR" sz="3600" b="1" dirty="0" smtClean="0">
                <a:cs typeface="B Zar" panose="00000400000000000000" pitchFamily="2" charset="-78"/>
              </a:rPr>
              <a:t>میزان </a:t>
            </a:r>
            <a:r>
              <a:rPr lang="fa-IR" sz="3600" b="1" dirty="0">
                <a:cs typeface="B Zar" panose="00000400000000000000" pitchFamily="2" charset="-78"/>
              </a:rPr>
              <a:t>دلارهایی که برای نفوذ فکری-فرهنگی خرج می شود قابل مقایسه با دیگر هزینه </a:t>
            </a:r>
            <a:r>
              <a:rPr lang="fa-IR" sz="3600" b="1" dirty="0" smtClean="0">
                <a:cs typeface="B Zar" panose="00000400000000000000" pitchFamily="2" charset="-78"/>
              </a:rPr>
              <a:t>ها </a:t>
            </a:r>
            <a:r>
              <a:rPr lang="fa-IR" sz="3600" b="1" dirty="0">
                <a:cs typeface="B Zar" panose="00000400000000000000" pitchFamily="2" charset="-78"/>
              </a:rPr>
              <a:t>نیست و بسیار بیشتر است چرا که نفوذ فکری-فرهنگی همه حوزه های جامعه را تحت تاثیر قرار می دهد و به صورت یک کاتالیزور برای گسترش نفوذ دشمن در همه عرصه عمل می کند. موفقیت دشمن در این حوزه به معنای اینست که دشمن به راحتی می تواند در همه جای کشور نفوذ نماید. هدف اصلی در این مدل تلاش برای دگرگونی و تغییر ارزش ها ، باورها ، اصول ، هنجارها ، سبک زندگی و.... جامعه است. معمولا ارزش ها و باورهایی مورد نفوذ قرار می گیرد که جامعه را سرپا نگه داشته است</a:t>
            </a:r>
            <a:r>
              <a:rPr lang="fa-IR" sz="3600" b="1" dirty="0" smtClean="0">
                <a:cs typeface="B Zar" panose="00000400000000000000" pitchFamily="2" charset="-78"/>
              </a:rPr>
              <a:t>.</a:t>
            </a:r>
            <a:endParaRPr lang="fa-IR" sz="3600" b="1" dirty="0">
              <a:cs typeface="B Zar" panose="00000400000000000000" pitchFamily="2" charset="-78"/>
            </a:endParaRPr>
          </a:p>
        </p:txBody>
      </p:sp>
      <p:sp>
        <p:nvSpPr>
          <p:cNvPr id="2" name="Rectangle 1"/>
          <p:cNvSpPr/>
          <p:nvPr/>
        </p:nvSpPr>
        <p:spPr>
          <a:xfrm>
            <a:off x="3936120" y="428944"/>
            <a:ext cx="4294766" cy="461665"/>
          </a:xfrm>
          <a:prstGeom prst="rect">
            <a:avLst/>
          </a:prstGeom>
        </p:spPr>
        <p:txBody>
          <a:bodyPr wrap="none">
            <a:spAutoFit/>
          </a:bodyPr>
          <a:lstStyle/>
          <a:p>
            <a:r>
              <a:rPr lang="fa-IR" sz="2400" b="1" dirty="0">
                <a:solidFill>
                  <a:srgbClr val="0070C0"/>
                </a:solidFill>
                <a:cs typeface="B Titr" panose="00000700000000000000" pitchFamily="2" charset="-78"/>
              </a:rPr>
              <a:t>مهمترین عرصه دشمن برای اعمال نفوذ </a:t>
            </a:r>
            <a:endParaRPr lang="fa-IR" sz="2400" dirty="0">
              <a:solidFill>
                <a:srgbClr val="0070C0"/>
              </a:solidFill>
              <a:cs typeface="B Titr" panose="00000700000000000000" pitchFamily="2" charset="-78"/>
            </a:endParaRPr>
          </a:p>
        </p:txBody>
      </p:sp>
      <p:sp>
        <p:nvSpPr>
          <p:cNvPr id="4" name="Rectangle 3"/>
          <p:cNvSpPr/>
          <p:nvPr/>
        </p:nvSpPr>
        <p:spPr>
          <a:xfrm>
            <a:off x="8230886" y="428944"/>
            <a:ext cx="3839514" cy="461665"/>
          </a:xfrm>
          <a:prstGeom prst="rect">
            <a:avLst/>
          </a:prstGeom>
        </p:spPr>
        <p:txBody>
          <a:bodyPr wrap="none">
            <a:spAutoFit/>
          </a:bodyPr>
          <a:lstStyle/>
          <a:p>
            <a:pPr algn="justLow"/>
            <a:r>
              <a:rPr lang="fa-IR" sz="2400" b="1" dirty="0">
                <a:cs typeface="B Titr" panose="00000700000000000000" pitchFamily="2" charset="-78"/>
              </a:rPr>
              <a:t>6-نفوذ فکری-فرهنگی----»</a:t>
            </a:r>
          </a:p>
        </p:txBody>
      </p:sp>
    </p:spTree>
    <p:extLst>
      <p:ext uri="{BB962C8B-B14F-4D97-AF65-F5344CB8AC3E}">
        <p14:creationId xmlns:p14="http://schemas.microsoft.com/office/powerpoint/2010/main" val="373345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9874059" y="2911930"/>
            <a:ext cx="2097049" cy="584775"/>
          </a:xfrm>
          <a:prstGeom prst="rect">
            <a:avLst/>
          </a:prstGeom>
        </p:spPr>
        <p:txBody>
          <a:bodyPr wrap="none">
            <a:spAutoFit/>
          </a:bodyPr>
          <a:lstStyle/>
          <a:p>
            <a:r>
              <a:rPr lang="ar-SA" sz="3200" dirty="0" smtClean="0">
                <a:solidFill>
                  <a:srgbClr val="0070C0"/>
                </a:solidFill>
                <a:cs typeface="B Titr" panose="00000700000000000000" pitchFamily="2" charset="-78"/>
              </a:rPr>
              <a:t>چهار موضوع </a:t>
            </a:r>
            <a:endParaRPr lang="fa-IR" sz="3200" dirty="0"/>
          </a:p>
        </p:txBody>
      </p:sp>
      <p:sp>
        <p:nvSpPr>
          <p:cNvPr id="3" name="Rectangle 2"/>
          <p:cNvSpPr/>
          <p:nvPr/>
        </p:nvSpPr>
        <p:spPr>
          <a:xfrm>
            <a:off x="6491391" y="251426"/>
            <a:ext cx="1747594" cy="830997"/>
          </a:xfrm>
          <a:prstGeom prst="rect">
            <a:avLst/>
          </a:prstGeom>
        </p:spPr>
        <p:txBody>
          <a:bodyPr wrap="none">
            <a:spAutoFit/>
          </a:bodyPr>
          <a:lstStyle/>
          <a:p>
            <a:pPr>
              <a:lnSpc>
                <a:spcPct val="150000"/>
              </a:lnSpc>
            </a:pPr>
            <a:r>
              <a:rPr lang="ar-SA" sz="3200" dirty="0" smtClean="0">
                <a:cs typeface="B Titr" panose="00000700000000000000" pitchFamily="2" charset="-78"/>
              </a:rPr>
              <a:t>سال </a:t>
            </a:r>
            <a:r>
              <a:rPr lang="fa-IR" sz="3200" dirty="0" smtClean="0">
                <a:cs typeface="B Titr" panose="00000700000000000000" pitchFamily="2" charset="-78"/>
              </a:rPr>
              <a:t>۱۳۹۸</a:t>
            </a:r>
          </a:p>
        </p:txBody>
      </p:sp>
      <p:sp>
        <p:nvSpPr>
          <p:cNvPr id="4" name="Rectangle 3"/>
          <p:cNvSpPr/>
          <p:nvPr/>
        </p:nvSpPr>
        <p:spPr>
          <a:xfrm>
            <a:off x="2426374" y="1850517"/>
            <a:ext cx="5897769" cy="584775"/>
          </a:xfrm>
          <a:prstGeom prst="rect">
            <a:avLst/>
          </a:prstGeom>
        </p:spPr>
        <p:txBody>
          <a:bodyPr wrap="none">
            <a:spAutoFit/>
          </a:bodyPr>
          <a:lstStyle/>
          <a:p>
            <a:r>
              <a:rPr lang="ar-SA" sz="3200" dirty="0" smtClean="0">
                <a:cs typeface="B Titr" panose="00000700000000000000" pitchFamily="2" charset="-78"/>
              </a:rPr>
              <a:t>مسائل غرب و مسائل ما با دولتهای غربی </a:t>
            </a:r>
            <a:endParaRPr lang="fa-IR" sz="3200" dirty="0"/>
          </a:p>
        </p:txBody>
      </p:sp>
      <p:sp>
        <p:nvSpPr>
          <p:cNvPr id="5" name="Rectangle 4"/>
          <p:cNvSpPr/>
          <p:nvPr/>
        </p:nvSpPr>
        <p:spPr>
          <a:xfrm>
            <a:off x="1281905" y="3759037"/>
            <a:ext cx="7348648" cy="584775"/>
          </a:xfrm>
          <a:prstGeom prst="rect">
            <a:avLst/>
          </a:prstGeom>
        </p:spPr>
        <p:txBody>
          <a:bodyPr wrap="square">
            <a:spAutoFit/>
          </a:bodyPr>
          <a:lstStyle/>
          <a:p>
            <a:r>
              <a:rPr lang="en-US" sz="3200" dirty="0" smtClean="0">
                <a:cs typeface="B Titr" panose="00000700000000000000" pitchFamily="2" charset="-78"/>
              </a:rPr>
              <a:t>  </a:t>
            </a:r>
            <a:r>
              <a:rPr lang="fa-IR" sz="3200" dirty="0" smtClean="0">
                <a:cs typeface="B Titr" panose="00000700000000000000" pitchFamily="2" charset="-78"/>
              </a:rPr>
              <a:t>شعار امسال(</a:t>
            </a:r>
            <a:r>
              <a:rPr lang="fa-IR" dirty="0" smtClean="0">
                <a:cs typeface="B Titr" panose="00000700000000000000" pitchFamily="2" charset="-78"/>
              </a:rPr>
              <a:t>اقتصاد ، رونق اقتصادی ، </a:t>
            </a:r>
            <a:r>
              <a:rPr lang="fa-IR" sz="3200" dirty="0" smtClean="0">
                <a:cs typeface="B Titr" panose="00000700000000000000" pitchFamily="2" charset="-78"/>
              </a:rPr>
              <a:t>رونق تولید)</a:t>
            </a:r>
            <a:r>
              <a:rPr lang="en-US" sz="3200" dirty="0" smtClean="0">
                <a:cs typeface="B Titr" panose="00000700000000000000" pitchFamily="2" charset="-78"/>
              </a:rPr>
              <a:t> </a:t>
            </a:r>
            <a:endParaRPr lang="fa-IR" sz="3200" dirty="0"/>
          </a:p>
        </p:txBody>
      </p:sp>
      <p:sp>
        <p:nvSpPr>
          <p:cNvPr id="6" name="Rectangle 5"/>
          <p:cNvSpPr/>
          <p:nvPr/>
        </p:nvSpPr>
        <p:spPr>
          <a:xfrm>
            <a:off x="2246839" y="5493381"/>
            <a:ext cx="6256841" cy="584775"/>
          </a:xfrm>
          <a:prstGeom prst="rect">
            <a:avLst/>
          </a:prstGeom>
        </p:spPr>
        <p:txBody>
          <a:bodyPr wrap="none">
            <a:spAutoFit/>
          </a:bodyPr>
          <a:lstStyle/>
          <a:p>
            <a:r>
              <a:rPr lang="ar-SA" sz="3200" dirty="0" smtClean="0">
                <a:cs typeface="B Titr" panose="00000700000000000000" pitchFamily="2" charset="-78"/>
              </a:rPr>
              <a:t>مسائل کشور، مسائل آینده، و مسائل انقلاب</a:t>
            </a:r>
            <a:endParaRPr lang="fa-IR" sz="3200" dirty="0"/>
          </a:p>
        </p:txBody>
      </p:sp>
      <p:sp>
        <p:nvSpPr>
          <p:cNvPr id="7" name="Rectangle 6"/>
          <p:cNvSpPr/>
          <p:nvPr/>
        </p:nvSpPr>
        <p:spPr>
          <a:xfrm>
            <a:off x="469823" y="5601102"/>
            <a:ext cx="1624163" cy="369332"/>
          </a:xfrm>
          <a:prstGeom prst="rect">
            <a:avLst/>
          </a:prstGeom>
        </p:spPr>
        <p:txBody>
          <a:bodyPr wrap="none">
            <a:spAutoFit/>
          </a:bodyPr>
          <a:lstStyle/>
          <a:p>
            <a:r>
              <a:rPr lang="ar-SA" dirty="0" smtClean="0">
                <a:cs typeface="B Titr" panose="00000700000000000000" pitchFamily="2" charset="-78"/>
              </a:rPr>
              <a:t>سخنی  با جوانان </a:t>
            </a:r>
            <a:endParaRPr lang="fa-IR" dirty="0"/>
          </a:p>
        </p:txBody>
      </p:sp>
      <p:cxnSp>
        <p:nvCxnSpPr>
          <p:cNvPr id="9" name="Straight Arrow Connector 8"/>
          <p:cNvCxnSpPr>
            <a:stCxn id="2" idx="1"/>
            <a:endCxn id="3" idx="3"/>
          </p:cNvCxnSpPr>
          <p:nvPr/>
        </p:nvCxnSpPr>
        <p:spPr>
          <a:xfrm flipH="1" flipV="1">
            <a:off x="8238985" y="666925"/>
            <a:ext cx="1635074" cy="2537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1"/>
            <a:endCxn id="4" idx="3"/>
          </p:cNvCxnSpPr>
          <p:nvPr/>
        </p:nvCxnSpPr>
        <p:spPr>
          <a:xfrm flipH="1" flipV="1">
            <a:off x="8324143" y="2142905"/>
            <a:ext cx="1549916" cy="1061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1"/>
            <a:endCxn id="5" idx="3"/>
          </p:cNvCxnSpPr>
          <p:nvPr/>
        </p:nvCxnSpPr>
        <p:spPr>
          <a:xfrm flipH="1">
            <a:off x="8630553" y="3204318"/>
            <a:ext cx="1243506" cy="847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1"/>
            <a:endCxn id="6" idx="3"/>
          </p:cNvCxnSpPr>
          <p:nvPr/>
        </p:nvCxnSpPr>
        <p:spPr>
          <a:xfrm flipH="1">
            <a:off x="8503680" y="3204318"/>
            <a:ext cx="1370379" cy="2581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194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761" y="881117"/>
            <a:ext cx="11598443" cy="4031873"/>
          </a:xfrm>
          <a:prstGeom prst="rect">
            <a:avLst/>
          </a:prstGeom>
        </p:spPr>
        <p:txBody>
          <a:bodyPr wrap="square">
            <a:spAutoFit/>
          </a:bodyPr>
          <a:lstStyle/>
          <a:p>
            <a:pPr algn="justLow"/>
            <a:r>
              <a:rPr lang="fa-IR" sz="4000" b="1" dirty="0" smtClean="0">
                <a:cs typeface="B Titr" panose="00000700000000000000" pitchFamily="2" charset="-78"/>
              </a:rPr>
              <a:t>7-نفوذ </a:t>
            </a:r>
            <a:r>
              <a:rPr lang="fa-IR" sz="4000" b="1" dirty="0">
                <a:cs typeface="B Titr" panose="00000700000000000000" pitchFamily="2" charset="-78"/>
              </a:rPr>
              <a:t>جریانی-----» </a:t>
            </a:r>
            <a:endParaRPr lang="en-US" sz="4000" b="1" dirty="0" smtClean="0">
              <a:cs typeface="B Titr" panose="00000700000000000000" pitchFamily="2" charset="-78"/>
            </a:endParaRPr>
          </a:p>
          <a:p>
            <a:pPr algn="justLow"/>
            <a:r>
              <a:rPr lang="fa-IR" sz="3600" b="1" dirty="0" smtClean="0">
                <a:cs typeface="B Zar" panose="00000400000000000000" pitchFamily="2" charset="-78"/>
              </a:rPr>
              <a:t>«</a:t>
            </a:r>
            <a:r>
              <a:rPr lang="fa-IR" sz="3600" b="1" dirty="0">
                <a:cs typeface="B Zar" panose="00000400000000000000" pitchFamily="2" charset="-78"/>
              </a:rPr>
              <a:t>نفوذ جریانی، یعنی شبکه‌سازی در داخل ملّت؛ به‌وسیله‌ی </a:t>
            </a:r>
            <a:r>
              <a:rPr lang="fa-IR" sz="3600" b="1" dirty="0" smtClean="0">
                <a:cs typeface="B Zar" panose="00000400000000000000" pitchFamily="2" charset="-78"/>
              </a:rPr>
              <a:t>پول</a:t>
            </a:r>
            <a:r>
              <a:rPr lang="en-US" sz="3600" b="1" dirty="0" smtClean="0">
                <a:cs typeface="B Zar" panose="00000400000000000000" pitchFamily="2" charset="-78"/>
              </a:rPr>
              <a:t>.</a:t>
            </a:r>
            <a:r>
              <a:rPr lang="fa-IR" sz="3600" b="1" dirty="0" smtClean="0">
                <a:cs typeface="B Zar" panose="00000400000000000000" pitchFamily="2" charset="-78"/>
              </a:rPr>
              <a:t> </a:t>
            </a:r>
            <a:r>
              <a:rPr lang="fa-IR" sz="3600" b="1" dirty="0">
                <a:cs typeface="B Zar" panose="00000400000000000000" pitchFamily="2" charset="-78"/>
              </a:rPr>
              <a:t>که نقش پول و نقش امور اقتصادی اینجا روشن میشود. </a:t>
            </a:r>
            <a:endParaRPr lang="en-US" sz="3600" b="1" dirty="0" smtClean="0">
              <a:cs typeface="B Zar" panose="00000400000000000000" pitchFamily="2" charset="-78"/>
            </a:endParaRPr>
          </a:p>
          <a:p>
            <a:pPr algn="justLow"/>
            <a:r>
              <a:rPr lang="fa-IR" sz="3600" b="1" dirty="0" smtClean="0">
                <a:cs typeface="B Zar" panose="00000400000000000000" pitchFamily="2" charset="-78"/>
              </a:rPr>
              <a:t>عمده‌ترین </a:t>
            </a:r>
            <a:r>
              <a:rPr lang="fa-IR" sz="3600" b="1" dirty="0">
                <a:cs typeface="B Zar" panose="00000400000000000000" pitchFamily="2" charset="-78"/>
              </a:rPr>
              <a:t>وسیله دو چیز [است‌]؛ یکی پول، یکی هم جاذبه‌های جنسی. افراد را جذب کنند، دور هم جمع کنند؛ یک هدف جعلی و دروغین مطرح کنند و افراد مؤثّر را، افرادی که میتوانند در جامعه اثرگذار باشند، بکشانند به آن سمت مورد نظر خودشان. </a:t>
            </a:r>
          </a:p>
        </p:txBody>
      </p:sp>
    </p:spTree>
    <p:extLst>
      <p:ext uri="{BB962C8B-B14F-4D97-AF65-F5344CB8AC3E}">
        <p14:creationId xmlns:p14="http://schemas.microsoft.com/office/powerpoint/2010/main" val="1025332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fa-IR" dirty="0" smtClean="0">
                <a:cs typeface="B Titr" panose="00000700000000000000" pitchFamily="2" charset="-78"/>
              </a:rPr>
              <a:t>نفوذ جریانی </a:t>
            </a:r>
            <a:endParaRPr lang="en-US" dirty="0">
              <a:cs typeface="B Titr" panose="00000700000000000000" pitchFamily="2" charset="-78"/>
            </a:endParaRPr>
          </a:p>
        </p:txBody>
      </p:sp>
      <p:sp>
        <p:nvSpPr>
          <p:cNvPr id="3" name="Content Placeholder 2"/>
          <p:cNvSpPr>
            <a:spLocks noGrp="1"/>
          </p:cNvSpPr>
          <p:nvPr>
            <p:ph idx="1"/>
          </p:nvPr>
        </p:nvSpPr>
        <p:spPr>
          <a:xfrm>
            <a:off x="838200" y="1548185"/>
            <a:ext cx="10515600" cy="4351338"/>
          </a:xfrm>
        </p:spPr>
        <p:txBody>
          <a:bodyPr>
            <a:noAutofit/>
          </a:bodyPr>
          <a:lstStyle/>
          <a:p>
            <a:pPr marL="0" indent="0" algn="just">
              <a:buNone/>
            </a:pPr>
            <a:r>
              <a:rPr lang="fa-IR" sz="3200" b="1" dirty="0">
                <a:cs typeface="B Zar" panose="00000400000000000000" pitchFamily="2" charset="-78"/>
              </a:rPr>
              <a:t>آن سمت مورد نظر چیست؟ آن عبارت است از </a:t>
            </a:r>
            <a:r>
              <a:rPr lang="fa-IR" sz="3200" b="1" dirty="0">
                <a:solidFill>
                  <a:srgbClr val="0070C0"/>
                </a:solidFill>
                <a:cs typeface="B Zar" panose="00000400000000000000" pitchFamily="2" charset="-78"/>
              </a:rPr>
              <a:t>تغییر باورها، تغییر آرمانها</a:t>
            </a:r>
            <a:r>
              <a:rPr lang="fa-IR" sz="3200" b="1" dirty="0">
                <a:cs typeface="B Zar" panose="00000400000000000000" pitchFamily="2" charset="-78"/>
              </a:rPr>
              <a:t>، تغییر نگاه‌ها، تغییر سبک زندگی؛ کاری کنند که این شخصی که مورد نفوذ قرار گرفته است، تحت تأثیر نفوذ قرار گرفته، همان چیزی را فکر کند که آن آمریکایی فکر میکند؛ یعنی کاری کنند که شما همان‌جوری نگاه کنی به مسئله که یک آمریکایی نگاه میکند -البتّه یک سیاستمدار آمریکایی، به مردم آمریکا کاری ندارد- همان‌جوری تشخیص بدهی که آن مأمور عالی‌رتبه‌ی سیا تشخیص میدهد؛ در نتیجه همان چیزی را بخواهی که او میخواهد. بنابراین خیال او آسوده است؛ بدون اینکه لازم باشد خودش را به خطر بیندازد و وارد عرصه بشود، شما برای او داری کار میکنی؛ هدف این است، هدف نفوذ این است؛ نفوذ جریانی، نفوذ شبکه‌ای، نفوذ گسترده؛ نه موردی. </a:t>
            </a:r>
          </a:p>
          <a:p>
            <a:pPr marL="0" indent="0" algn="just">
              <a:buNone/>
            </a:pPr>
            <a:endParaRPr lang="en-US" sz="3200" dirty="0">
              <a:cs typeface="B Zar" panose="00000400000000000000" pitchFamily="2" charset="-78"/>
            </a:endParaRPr>
          </a:p>
        </p:txBody>
      </p:sp>
    </p:spTree>
    <p:extLst>
      <p:ext uri="{BB962C8B-B14F-4D97-AF65-F5344CB8AC3E}">
        <p14:creationId xmlns:p14="http://schemas.microsoft.com/office/powerpoint/2010/main" val="1219660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lnSpc>
                <a:spcPct val="150000"/>
              </a:lnSpc>
            </a:pPr>
            <a:r>
              <a:rPr lang="fa-IR" sz="4000" b="1" dirty="0">
                <a:solidFill>
                  <a:srgbClr val="C00000"/>
                </a:solidFill>
                <a:cs typeface="B Titr" panose="00000700000000000000" pitchFamily="2" charset="-78"/>
              </a:rPr>
              <a:t>اگر این نفوذ نسبت به اشخاصی انجام بگیرد که اینها در سرنوشت کشور، سیاست کشور، آینده‌ی کشور تأثیری دارند، شما ببینید چه اتّفاقی می‌افتد؟ آرمانها تغییر پیدا خواهند کرد، ارزشها تغییر پیدا خواهد کرد، خواستها تغییر پیدا خواهد کرد، باورها تغییر پیدا خواهد کرد</a:t>
            </a:r>
            <a:r>
              <a:rPr lang="fa-IR" sz="4000" b="1" dirty="0" smtClean="0">
                <a:solidFill>
                  <a:srgbClr val="C00000"/>
                </a:solidFill>
                <a:cs typeface="B Titr" panose="00000700000000000000" pitchFamily="2" charset="-78"/>
              </a:rPr>
              <a:t>.</a:t>
            </a:r>
            <a:endParaRPr lang="en-US" sz="4000" dirty="0">
              <a:cs typeface="B Titr" panose="00000700000000000000" pitchFamily="2" charset="-78"/>
            </a:endParaRPr>
          </a:p>
        </p:txBody>
      </p:sp>
      <p:sp>
        <p:nvSpPr>
          <p:cNvPr id="4" name="Title 1"/>
          <p:cNvSpPr txBox="1">
            <a:spLocks/>
          </p:cNvSpPr>
          <p:nvPr/>
        </p:nvSpPr>
        <p:spPr>
          <a:xfrm>
            <a:off x="990600" y="51752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v"/>
            </a:pPr>
            <a:r>
              <a:rPr lang="fa-IR" dirty="0" smtClean="0">
                <a:cs typeface="B Titr" panose="00000700000000000000" pitchFamily="2" charset="-78"/>
              </a:rPr>
              <a:t>نفوذ جریانی </a:t>
            </a:r>
            <a:endParaRPr lang="en-US" dirty="0">
              <a:cs typeface="B Titr" panose="00000700000000000000" pitchFamily="2" charset="-78"/>
            </a:endParaRPr>
          </a:p>
        </p:txBody>
      </p:sp>
    </p:spTree>
    <p:extLst>
      <p:ext uri="{BB962C8B-B14F-4D97-AF65-F5344CB8AC3E}">
        <p14:creationId xmlns:p14="http://schemas.microsoft.com/office/powerpoint/2010/main" val="2032748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7779" y="2442411"/>
            <a:ext cx="3140242" cy="2123658"/>
          </a:xfrm>
          <a:prstGeom prst="rect">
            <a:avLst/>
          </a:prstGeom>
          <a:noFill/>
        </p:spPr>
        <p:txBody>
          <a:bodyPr wrap="square" rtlCol="1">
            <a:spAutoFit/>
          </a:bodyPr>
          <a:lstStyle/>
          <a:p>
            <a:pPr algn="ctr"/>
            <a:r>
              <a:rPr lang="fa-IR" sz="6600" b="1" dirty="0" smtClean="0">
                <a:cs typeface="B Titr" panose="00000700000000000000" pitchFamily="2" charset="-78"/>
              </a:rPr>
              <a:t>نمونه نفوذ سیاسی</a:t>
            </a:r>
            <a:endParaRPr lang="fa-IR" sz="6600" b="1" dirty="0">
              <a:cs typeface="B Titr" panose="00000700000000000000" pitchFamily="2" charset="-78"/>
            </a:endParaRPr>
          </a:p>
        </p:txBody>
      </p:sp>
    </p:spTree>
    <p:extLst>
      <p:ext uri="{BB962C8B-B14F-4D97-AF65-F5344CB8AC3E}">
        <p14:creationId xmlns:p14="http://schemas.microsoft.com/office/powerpoint/2010/main" val="4160038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3173" y="0"/>
            <a:ext cx="2328827" cy="2119232"/>
          </a:xfrm>
          <a:prstGeom prst="rect">
            <a:avLst/>
          </a:prstGeom>
        </p:spPr>
      </p:pic>
      <p:sp>
        <p:nvSpPr>
          <p:cNvPr id="2" name="Rectangle 1"/>
          <p:cNvSpPr/>
          <p:nvPr/>
        </p:nvSpPr>
        <p:spPr>
          <a:xfrm>
            <a:off x="348916" y="374557"/>
            <a:ext cx="9047747" cy="1409553"/>
          </a:xfrm>
          <a:prstGeom prst="rect">
            <a:avLst/>
          </a:prstGeom>
        </p:spPr>
        <p:txBody>
          <a:bodyPr wrap="square">
            <a:spAutoFit/>
          </a:bodyPr>
          <a:lstStyle/>
          <a:p>
            <a:pPr algn="justLow">
              <a:lnSpc>
                <a:spcPct val="107000"/>
              </a:lnSpc>
              <a:spcAft>
                <a:spcPts val="800"/>
              </a:spcAft>
            </a:pPr>
            <a:r>
              <a:rPr lang="fa-IR" sz="2400" dirty="0">
                <a:latin typeface="Calibri" panose="020F0502020204030204" pitchFamily="34" charset="0"/>
                <a:ea typeface="Calibri" panose="020F0502020204030204" pitchFamily="34" charset="0"/>
                <a:cs typeface="B Lotus" panose="00000400000000000000" pitchFamily="2" charset="-78"/>
              </a:rPr>
              <a:t>14 اسفندماه سال 1397، </a:t>
            </a:r>
            <a:r>
              <a:rPr lang="fa-IR" sz="2800" b="1" dirty="0">
                <a:solidFill>
                  <a:srgbClr val="C00000"/>
                </a:solidFill>
                <a:latin typeface="Calibri" panose="020F0502020204030204" pitchFamily="34" charset="0"/>
                <a:ea typeface="Calibri" panose="020F0502020204030204" pitchFamily="34" charset="0"/>
                <a:cs typeface="B Lotus" panose="00000400000000000000" pitchFamily="2" charset="-78"/>
              </a:rPr>
              <a:t>امیر آریا زند</a:t>
            </a:r>
            <a:r>
              <a:rPr lang="fa-IR" sz="2400" dirty="0">
                <a:latin typeface="Calibri" panose="020F0502020204030204" pitchFamily="34" charset="0"/>
                <a:ea typeface="Calibri" panose="020F0502020204030204" pitchFamily="34" charset="0"/>
                <a:cs typeface="B Lotus" panose="00000400000000000000" pitchFamily="2" charset="-78"/>
              </a:rPr>
              <a:t>(از اعضای حزب مشارکت) به دستور پیروز حناچی شهردار تهران و با حکم محمد رضا جوادی یگانه معاون امور اجتماعی و فرهنگی شهرداری تهران به </a:t>
            </a:r>
            <a:r>
              <a:rPr lang="fa-IR" sz="2800" b="1" dirty="0">
                <a:solidFill>
                  <a:srgbClr val="C00000"/>
                </a:solidFill>
                <a:latin typeface="Calibri" panose="020F0502020204030204" pitchFamily="34" charset="0"/>
                <a:ea typeface="Calibri" panose="020F0502020204030204" pitchFamily="34" charset="0"/>
                <a:cs typeface="B Lotus" panose="00000400000000000000" pitchFamily="2" charset="-78"/>
              </a:rPr>
              <a:t>سرپرستی شرکت برج میلاد </a:t>
            </a:r>
            <a:r>
              <a:rPr lang="fa-IR" sz="2400" dirty="0">
                <a:latin typeface="Calibri" panose="020F0502020204030204" pitchFamily="34" charset="0"/>
                <a:ea typeface="Calibri" panose="020F0502020204030204" pitchFamily="34" charset="0"/>
                <a:cs typeface="B Lotus" panose="00000400000000000000" pitchFamily="2" charset="-78"/>
              </a:rPr>
              <a:t>منصوب شد.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0705928" y="2119232"/>
            <a:ext cx="1031051" cy="369332"/>
          </a:xfrm>
          <a:prstGeom prst="rect">
            <a:avLst/>
          </a:prstGeom>
        </p:spPr>
        <p:txBody>
          <a:bodyPr wrap="none">
            <a:spAutoFit/>
          </a:bodyPr>
          <a:lstStyle/>
          <a:p>
            <a:r>
              <a:rPr lang="fa-IR" dirty="0">
                <a:latin typeface="Calibri" panose="020F0502020204030204" pitchFamily="34" charset="0"/>
                <a:ea typeface="Calibri" panose="020F0502020204030204" pitchFamily="34" charset="0"/>
                <a:cs typeface="B Lotus" panose="00000400000000000000" pitchFamily="2" charset="-78"/>
              </a:rPr>
              <a:t>امیر آریا زند</a:t>
            </a:r>
            <a:endParaRPr lang="fa-IR" dirty="0"/>
          </a:p>
        </p:txBody>
      </p:sp>
      <p:sp>
        <p:nvSpPr>
          <p:cNvPr id="9" name="Rectangle 8"/>
          <p:cNvSpPr/>
          <p:nvPr/>
        </p:nvSpPr>
        <p:spPr>
          <a:xfrm>
            <a:off x="493295" y="1961368"/>
            <a:ext cx="8878216" cy="421654"/>
          </a:xfrm>
          <a:prstGeom prst="rect">
            <a:avLst/>
          </a:prstGeom>
        </p:spPr>
        <p:txBody>
          <a:bodyPr wrap="square">
            <a:spAutoFit/>
          </a:bodyPr>
          <a:lstStyle/>
          <a:p>
            <a:pPr algn="justLow">
              <a:lnSpc>
                <a:spcPct val="107000"/>
              </a:lnSpc>
              <a:spcAft>
                <a:spcPts val="800"/>
              </a:spcAft>
            </a:pPr>
            <a:r>
              <a:rPr lang="fa-IR" sz="2000" b="1" dirty="0">
                <a:latin typeface="Calibri" panose="020F0502020204030204" pitchFamily="34" charset="0"/>
                <a:ea typeface="Calibri" panose="020F0502020204030204" pitchFamily="34" charset="0"/>
                <a:cs typeface="B Lotus" panose="00000400000000000000" pitchFamily="2" charset="-78"/>
              </a:rPr>
              <a:t>امیر آریا زند، یکی از دوستان بسیار صمیمی کاوه مدنی جاسوس محیط زیست و بازداشتی فتنه 88 است.</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493295" y="2790107"/>
            <a:ext cx="11514221" cy="750975"/>
          </a:xfrm>
          <a:prstGeom prst="rect">
            <a:avLst/>
          </a:prstGeom>
        </p:spPr>
        <p:txBody>
          <a:bodyPr wrap="square">
            <a:spAutoFit/>
          </a:bodyPr>
          <a:lstStyle/>
          <a:p>
            <a:pPr algn="justLow">
              <a:lnSpc>
                <a:spcPct val="107000"/>
              </a:lnSpc>
              <a:spcAft>
                <a:spcPts val="800"/>
              </a:spcAft>
            </a:pPr>
            <a:r>
              <a:rPr lang="fa-IR" sz="2000" b="1" dirty="0">
                <a:latin typeface="Calibri" panose="020F0502020204030204" pitchFamily="34" charset="0"/>
                <a:ea typeface="Calibri" panose="020F0502020204030204" pitchFamily="34" charset="0"/>
                <a:cs typeface="B Lotus" panose="00000400000000000000" pitchFamily="2" charset="-78"/>
              </a:rPr>
              <a:t>آریا زند از امضاء‌کنندگان نامه 55 نفره به دولت آمریکا (اوباما) درباره درخواست تحریم ایران به حمایت از برخی بازداشتی‌های امنیتی بوده است. در پی حکم حناچی برای این عنصر نفوذی، کاوه مدنی جاسوس فراری، انتصاب مذکور را به آریا زند تبریک گفت.</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168442" y="4678782"/>
            <a:ext cx="8037095" cy="1200329"/>
          </a:xfrm>
          <a:prstGeom prst="rect">
            <a:avLst/>
          </a:prstGeom>
        </p:spPr>
        <p:txBody>
          <a:bodyPr wrap="square">
            <a:spAutoFit/>
          </a:bodyPr>
          <a:lstStyle/>
          <a:p>
            <a:pPr algn="justLow"/>
            <a:r>
              <a:rPr lang="fa-IR" sz="2400" b="1" dirty="0">
                <a:latin typeface="Calibri" panose="020F0502020204030204" pitchFamily="34" charset="0"/>
                <a:ea typeface="Calibri" panose="020F0502020204030204" pitchFamily="34" charset="0"/>
                <a:cs typeface="B Lotus" panose="00000400000000000000" pitchFamily="2" charset="-78"/>
              </a:rPr>
              <a:t>کاوه مدنی در ابتدای دولت دوازدهم و مستقیما از خارج از کشور آمد و به عنوان معاون رئیس سازمان محیط زیست انتخاب شد</a:t>
            </a:r>
            <a:r>
              <a:rPr lang="fa-IR" sz="2400" b="1" dirty="0" smtClean="0">
                <a:latin typeface="Calibri" panose="020F0502020204030204" pitchFamily="34" charset="0"/>
                <a:ea typeface="Calibri" panose="020F0502020204030204" pitchFamily="34" charset="0"/>
                <a:cs typeface="B Lotus" panose="00000400000000000000" pitchFamily="2" charset="-78"/>
              </a:rPr>
              <a:t>. </a:t>
            </a:r>
            <a:r>
              <a:rPr lang="fa-IR" sz="2400" b="1" dirty="0">
                <a:latin typeface="Calibri" panose="020F0502020204030204" pitchFamily="34" charset="0"/>
                <a:ea typeface="Calibri" panose="020F0502020204030204" pitchFamily="34" charset="0"/>
                <a:cs typeface="B Lotus" panose="00000400000000000000" pitchFamily="2" charset="-78"/>
              </a:rPr>
              <a:t>وی با حفظ سمت </a:t>
            </a:r>
            <a:r>
              <a:rPr lang="fa-IR" sz="2400" b="1" dirty="0" smtClean="0">
                <a:latin typeface="Calibri" panose="020F0502020204030204" pitchFamily="34" charset="0"/>
                <a:ea typeface="Calibri" panose="020F0502020204030204" pitchFamily="34" charset="0"/>
                <a:cs typeface="B Lotus" panose="00000400000000000000" pitchFamily="2" charset="-78"/>
              </a:rPr>
              <a:t>،سرپرست </a:t>
            </a:r>
            <a:r>
              <a:rPr lang="fa-IR" sz="2400" b="1" dirty="0">
                <a:latin typeface="Calibri" panose="020F0502020204030204" pitchFamily="34" charset="0"/>
                <a:ea typeface="Calibri" panose="020F0502020204030204" pitchFamily="34" charset="0"/>
                <a:cs typeface="B Lotus" panose="00000400000000000000" pitchFamily="2" charset="-78"/>
              </a:rPr>
              <a:t>مرکز امور بین‌الملل و کنوانسیون‌های سازمان حفاظت محیط زیست شد</a:t>
            </a:r>
            <a:endParaRPr lang="fa-IR" sz="2400"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537" y="3842625"/>
            <a:ext cx="3790011" cy="2522080"/>
          </a:xfrm>
          <a:prstGeom prst="rect">
            <a:avLst/>
          </a:prstGeom>
        </p:spPr>
      </p:pic>
    </p:spTree>
    <p:extLst>
      <p:ext uri="{BB962C8B-B14F-4D97-AF65-F5344CB8AC3E}">
        <p14:creationId xmlns:p14="http://schemas.microsoft.com/office/powerpoint/2010/main" val="311804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85" y="152400"/>
            <a:ext cx="5314951" cy="398621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697" y="4138613"/>
            <a:ext cx="3243787" cy="2610853"/>
          </a:xfrm>
          <a:prstGeom prst="rect">
            <a:avLst/>
          </a:prstGeom>
        </p:spPr>
      </p:pic>
      <p:sp>
        <p:nvSpPr>
          <p:cNvPr id="2" name="Rectangle 1"/>
          <p:cNvSpPr/>
          <p:nvPr/>
        </p:nvSpPr>
        <p:spPr>
          <a:xfrm>
            <a:off x="9213891" y="152400"/>
            <a:ext cx="2810385" cy="1680588"/>
          </a:xfrm>
          <a:prstGeom prst="rect">
            <a:avLst/>
          </a:prstGeom>
        </p:spPr>
        <p:txBody>
          <a:bodyPr wrap="none">
            <a:spAutoFit/>
          </a:bodyPr>
          <a:lstStyle/>
          <a:p>
            <a:pPr algn="ctr">
              <a:lnSpc>
                <a:spcPct val="107000"/>
              </a:lnSpc>
              <a:spcAft>
                <a:spcPts val="800"/>
              </a:spcAft>
            </a:pPr>
            <a:r>
              <a:rPr lang="fa-IR" sz="2800" b="1" dirty="0">
                <a:latin typeface="Calibri" panose="020F0502020204030204" pitchFamily="34" charset="0"/>
                <a:ea typeface="Calibri" panose="020F0502020204030204" pitchFamily="34" charset="0"/>
                <a:cs typeface="B Lotus" panose="00000400000000000000" pitchFamily="2" charset="-78"/>
              </a:rPr>
              <a:t>کاوه مدنی </a:t>
            </a:r>
            <a:endParaRPr lang="fa-IR" sz="2800" b="1" dirty="0" smtClean="0">
              <a:latin typeface="Calibri" panose="020F0502020204030204" pitchFamily="34" charset="0"/>
              <a:ea typeface="Calibri" panose="020F0502020204030204" pitchFamily="34" charset="0"/>
              <a:cs typeface="B Lotus" panose="00000400000000000000" pitchFamily="2" charset="-78"/>
            </a:endParaRPr>
          </a:p>
          <a:p>
            <a:pPr algn="ctr">
              <a:lnSpc>
                <a:spcPct val="107000"/>
              </a:lnSpc>
              <a:spcAft>
                <a:spcPts val="800"/>
              </a:spcAft>
            </a:pPr>
            <a:r>
              <a:rPr lang="fa-IR" sz="2800" b="1" dirty="0" smtClean="0">
                <a:latin typeface="Calibri" panose="020F0502020204030204" pitchFamily="34" charset="0"/>
                <a:ea typeface="Calibri" panose="020F0502020204030204" pitchFamily="34" charset="0"/>
                <a:cs typeface="B Lotus" panose="00000400000000000000" pitchFamily="2" charset="-78"/>
              </a:rPr>
              <a:t>رابط </a:t>
            </a:r>
          </a:p>
          <a:p>
            <a:pPr algn="ctr">
              <a:lnSpc>
                <a:spcPct val="107000"/>
              </a:lnSpc>
              <a:spcAft>
                <a:spcPts val="800"/>
              </a:spcAft>
            </a:pPr>
            <a:r>
              <a:rPr lang="fa-IR" sz="2800" b="1" dirty="0" smtClean="0">
                <a:latin typeface="Calibri" panose="020F0502020204030204" pitchFamily="34" charset="0"/>
                <a:ea typeface="Calibri" panose="020F0502020204030204" pitchFamily="34" charset="0"/>
                <a:cs typeface="B Lotus" panose="00000400000000000000" pitchFamily="2" charset="-78"/>
              </a:rPr>
              <a:t>زنگنه </a:t>
            </a:r>
            <a:r>
              <a:rPr lang="fa-IR" sz="2800" b="1" dirty="0">
                <a:latin typeface="Calibri" panose="020F0502020204030204" pitchFamily="34" charset="0"/>
                <a:ea typeface="Calibri" panose="020F0502020204030204" pitchFamily="34" charset="0"/>
                <a:cs typeface="Sakkal Majalla" panose="02000000000000000000" pitchFamily="2" charset="-78"/>
              </a:rPr>
              <a:t>–</a:t>
            </a:r>
            <a:r>
              <a:rPr lang="fa-IR" sz="2800" b="1" dirty="0">
                <a:latin typeface="Calibri" panose="020F0502020204030204" pitchFamily="34" charset="0"/>
                <a:ea typeface="Calibri" panose="020F0502020204030204" pitchFamily="34" charset="0"/>
                <a:cs typeface="B Lotus" panose="00000400000000000000" pitchFamily="2" charset="-78"/>
              </a:rPr>
              <a:t> </a:t>
            </a:r>
            <a:r>
              <a:rPr lang="fa-IR" sz="2800" b="1" dirty="0" smtClean="0">
                <a:latin typeface="Calibri" panose="020F0502020204030204" pitchFamily="34" charset="0"/>
                <a:ea typeface="Calibri" panose="020F0502020204030204" pitchFamily="34" charset="0"/>
                <a:cs typeface="B Lotus" panose="00000400000000000000" pitchFamily="2" charset="-78"/>
              </a:rPr>
              <a:t>شاه پری </a:t>
            </a:r>
            <a:r>
              <a:rPr lang="fa-IR" sz="2800" b="1" dirty="0">
                <a:latin typeface="Calibri" panose="020F0502020204030204" pitchFamily="34" charset="0"/>
                <a:ea typeface="Calibri" panose="020F0502020204030204" pitchFamily="34" charset="0"/>
                <a:cs typeface="B Lotus" panose="00000400000000000000" pitchFamily="2" charset="-78"/>
              </a:rPr>
              <a:t>زنگنه</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635" y="152400"/>
            <a:ext cx="2803062" cy="402353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8531" y="3918020"/>
            <a:ext cx="4223086" cy="2815390"/>
          </a:xfrm>
          <a:prstGeom prst="rect">
            <a:avLst/>
          </a:prstGeom>
        </p:spPr>
      </p:pic>
      <p:sp>
        <p:nvSpPr>
          <p:cNvPr id="5" name="Rectangle 4"/>
          <p:cNvSpPr/>
          <p:nvPr/>
        </p:nvSpPr>
        <p:spPr>
          <a:xfrm>
            <a:off x="8371617" y="2164167"/>
            <a:ext cx="3785011" cy="646331"/>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Lotus" panose="00000400000000000000" pitchFamily="2" charset="-78"/>
              </a:rPr>
              <a:t>شاه پری </a:t>
            </a:r>
            <a:r>
              <a:rPr lang="fa-IR" dirty="0">
                <a:latin typeface="Calibri" panose="020F0502020204030204" pitchFamily="34" charset="0"/>
                <a:ea typeface="Calibri" panose="020F0502020204030204" pitchFamily="34" charset="0"/>
                <a:cs typeface="B Lotus" panose="00000400000000000000" pitchFamily="2" charset="-78"/>
              </a:rPr>
              <a:t>زنگنه و کشور فرانسه در </a:t>
            </a:r>
            <a:r>
              <a:rPr lang="fa-IR" dirty="0" smtClean="0">
                <a:latin typeface="Calibri" panose="020F0502020204030204" pitchFamily="34" charset="0"/>
                <a:ea typeface="Calibri" panose="020F0502020204030204" pitchFamily="34" charset="0"/>
                <a:cs typeface="B Lotus" panose="00000400000000000000" pitchFamily="2" charset="-78"/>
              </a:rPr>
              <a:t>انعقاد قراردادهای</a:t>
            </a:r>
          </a:p>
          <a:p>
            <a:r>
              <a:rPr lang="fa-IR" dirty="0" smtClean="0">
                <a:latin typeface="Calibri" panose="020F0502020204030204" pitchFamily="34" charset="0"/>
                <a:ea typeface="Calibri" panose="020F0502020204030204" pitchFamily="34" charset="0"/>
                <a:cs typeface="B Lotus" panose="00000400000000000000" pitchFamily="2" charset="-78"/>
              </a:rPr>
              <a:t> </a:t>
            </a:r>
            <a:r>
              <a:rPr lang="fa-IR" dirty="0">
                <a:latin typeface="Calibri" panose="020F0502020204030204" pitchFamily="34" charset="0"/>
                <a:ea typeface="Calibri" panose="020F0502020204030204" pitchFamily="34" charset="0"/>
                <a:cs typeface="B Lotus" panose="00000400000000000000" pitchFamily="2" charset="-78"/>
              </a:rPr>
              <a:t>آی پی سی، توتال و </a:t>
            </a:r>
            <a:r>
              <a:rPr lang="fa-IR" dirty="0" smtClean="0">
                <a:latin typeface="Calibri" panose="020F0502020204030204" pitchFamily="34" charset="0"/>
                <a:ea typeface="Calibri" panose="020F0502020204030204" pitchFamily="34" charset="0"/>
                <a:cs typeface="B Lotus" panose="00000400000000000000" pitchFamily="2" charset="-78"/>
              </a:rPr>
              <a:t>کرسنت نقش داشتند</a:t>
            </a:r>
            <a:endParaRPr lang="fa-IR" dirty="0"/>
          </a:p>
        </p:txBody>
      </p:sp>
    </p:spTree>
    <p:extLst>
      <p:ext uri="{BB962C8B-B14F-4D97-AF65-F5344CB8AC3E}">
        <p14:creationId xmlns:p14="http://schemas.microsoft.com/office/powerpoint/2010/main" val="2364888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7779" y="2442411"/>
            <a:ext cx="3140242" cy="2123658"/>
          </a:xfrm>
          <a:prstGeom prst="rect">
            <a:avLst/>
          </a:prstGeom>
          <a:noFill/>
        </p:spPr>
        <p:txBody>
          <a:bodyPr wrap="square" rtlCol="1">
            <a:spAutoFit/>
          </a:bodyPr>
          <a:lstStyle/>
          <a:p>
            <a:pPr algn="ctr"/>
            <a:r>
              <a:rPr lang="fa-IR" sz="6600" b="1" dirty="0" smtClean="0">
                <a:cs typeface="B Titr" panose="00000700000000000000" pitchFamily="2" charset="-78"/>
              </a:rPr>
              <a:t>نمونه نفوذ</a:t>
            </a:r>
          </a:p>
          <a:p>
            <a:pPr algn="ctr"/>
            <a:r>
              <a:rPr lang="fa-IR" sz="6600" b="1" dirty="0" smtClean="0">
                <a:cs typeface="B Titr" panose="00000700000000000000" pitchFamily="2" charset="-78"/>
              </a:rPr>
              <a:t>فکری</a:t>
            </a:r>
            <a:endParaRPr lang="fa-IR" sz="6600" b="1" dirty="0">
              <a:cs typeface="B Titr" panose="00000700000000000000" pitchFamily="2" charset="-78"/>
            </a:endParaRPr>
          </a:p>
        </p:txBody>
      </p:sp>
    </p:spTree>
    <p:extLst>
      <p:ext uri="{BB962C8B-B14F-4D97-AF65-F5344CB8AC3E}">
        <p14:creationId xmlns:p14="http://schemas.microsoft.com/office/powerpoint/2010/main" val="1903080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325563"/>
          </a:xfrm>
        </p:spPr>
        <p:txBody>
          <a:bodyPr/>
          <a:lstStyle/>
          <a:p>
            <a:r>
              <a:rPr lang="fa-IR" dirty="0" smtClean="0"/>
              <a:t>حلقه کیان</a:t>
            </a:r>
            <a:endParaRPr lang="en-US" dirty="0"/>
          </a:p>
        </p:txBody>
      </p:sp>
      <p:pic>
        <p:nvPicPr>
          <p:cNvPr id="5" name="Picture 4" descr="http://i29.tinypic.com/2cp6ekx.jpg"/>
          <p:cNvPicPr/>
          <p:nvPr/>
        </p:nvPicPr>
        <p:blipFill>
          <a:blip r:embed="rId2" cstate="print"/>
          <a:srcRect/>
          <a:stretch>
            <a:fillRect/>
          </a:stretch>
        </p:blipFill>
        <p:spPr bwMode="auto">
          <a:xfrm>
            <a:off x="10052906" y="597048"/>
            <a:ext cx="1781181" cy="45005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9553074" y="5763126"/>
            <a:ext cx="2370221" cy="461665"/>
          </a:xfrm>
          <a:prstGeom prst="rect">
            <a:avLst/>
          </a:prstGeom>
          <a:noFill/>
        </p:spPr>
        <p:txBody>
          <a:bodyPr wrap="square" rtlCol="1">
            <a:spAutoFit/>
          </a:bodyPr>
          <a:lstStyle/>
          <a:p>
            <a:r>
              <a:rPr lang="fa-IR" sz="2400" b="1" dirty="0" smtClean="0"/>
              <a:t>اصحاب چهارشنبه</a:t>
            </a:r>
            <a:endParaRPr lang="fa-IR" sz="2400" b="1" dirty="0"/>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82216" cy="6737684"/>
          </a:xfrm>
          <a:prstGeom prst="rect">
            <a:avLst/>
          </a:prstGeom>
        </p:spPr>
      </p:pic>
    </p:spTree>
    <p:extLst>
      <p:ext uri="{BB962C8B-B14F-4D97-AF65-F5344CB8AC3E}">
        <p14:creationId xmlns:p14="http://schemas.microsoft.com/office/powerpoint/2010/main" val="289361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55440" y="6629400"/>
            <a:ext cx="2895600" cy="457200"/>
          </a:xfrm>
        </p:spPr>
        <p:txBody>
          <a:bodyPr/>
          <a:lstStyle/>
          <a:p>
            <a:r>
              <a:rPr lang="fa-IR" dirty="0" smtClean="0"/>
              <a:t>تهیه و تنظیم : سعید تشکری زاده</a:t>
            </a:r>
            <a:endParaRPr lang="en-US" dirty="0"/>
          </a:p>
        </p:txBody>
      </p:sp>
      <p:sp>
        <p:nvSpPr>
          <p:cNvPr id="5" name="Rectangle 4"/>
          <p:cNvSpPr/>
          <p:nvPr/>
        </p:nvSpPr>
        <p:spPr>
          <a:xfrm>
            <a:off x="8362394" y="17033"/>
            <a:ext cx="2561919" cy="707886"/>
          </a:xfrm>
          <a:prstGeom prst="rect">
            <a:avLst/>
          </a:prstGeom>
          <a:noFill/>
        </p:spPr>
        <p:txBody>
          <a:bodyPr wrap="none" lIns="91440" tIns="45720" rIns="91440" bIns="45720">
            <a:spAutoFit/>
          </a:bodyPr>
          <a:lstStyle/>
          <a:p>
            <a:pPr algn="ctr"/>
            <a:r>
              <a:rPr lang="fa-I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موسسه کیهان</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angle 5"/>
          <p:cNvSpPr/>
          <p:nvPr/>
        </p:nvSpPr>
        <p:spPr>
          <a:xfrm>
            <a:off x="5447929" y="1040543"/>
            <a:ext cx="2127505" cy="646331"/>
          </a:xfrm>
          <a:prstGeom prst="rect">
            <a:avLst/>
          </a:prstGeom>
          <a:noFill/>
        </p:spPr>
        <p:txBody>
          <a:bodyPr wrap="none" lIns="91440" tIns="45720" rIns="91440" bIns="45720">
            <a:spAutoFit/>
          </a:bodyPr>
          <a:lstStyle/>
          <a:p>
            <a:pPr algn="ctr"/>
            <a:r>
              <a:rPr lang="fa-I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ابراهیم یزدی</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rved Right Arrow 6"/>
          <p:cNvSpPr/>
          <p:nvPr/>
        </p:nvSpPr>
        <p:spPr bwMode="auto">
          <a:xfrm rot="3330648">
            <a:off x="7461853" y="-36002"/>
            <a:ext cx="506905" cy="1345901"/>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fontAlgn="base">
              <a:spcBef>
                <a:spcPct val="0"/>
              </a:spcBef>
              <a:spcAft>
                <a:spcPct val="0"/>
              </a:spcAft>
            </a:pPr>
            <a:endParaRPr lang="fa-IR">
              <a:latin typeface="Verdana" pitchFamily="34" charset="0"/>
              <a:cs typeface="Arial" charset="0"/>
            </a:endParaRPr>
          </a:p>
        </p:txBody>
      </p:sp>
      <p:sp>
        <p:nvSpPr>
          <p:cNvPr id="8" name="Rectangle 7"/>
          <p:cNvSpPr/>
          <p:nvPr/>
        </p:nvSpPr>
        <p:spPr>
          <a:xfrm>
            <a:off x="4831577" y="2021473"/>
            <a:ext cx="2996333" cy="707886"/>
          </a:xfrm>
          <a:prstGeom prst="rect">
            <a:avLst/>
          </a:prstGeom>
          <a:noFill/>
        </p:spPr>
        <p:txBody>
          <a:bodyPr wrap="none" lIns="91440" tIns="45720" rIns="91440" bIns="45720">
            <a:spAutoFit/>
          </a:bodyPr>
          <a:lstStyle/>
          <a:p>
            <a:pPr algn="ctr"/>
            <a:r>
              <a:rPr lang="fa-IR" sz="4000" b="1" dirty="0">
                <a:ln w="6600">
                  <a:solidFill>
                    <a:schemeClr val="accent2"/>
                  </a:solidFill>
                  <a:prstDash val="solid"/>
                </a:ln>
                <a:solidFill>
                  <a:srgbClr val="FFFFFF"/>
                </a:solidFill>
                <a:effectLst>
                  <a:outerShdw dist="38100" dir="2700000" algn="tl" rotWithShape="0">
                    <a:schemeClr val="accent2"/>
                  </a:outerShdw>
                </a:effectLst>
              </a:rPr>
              <a:t>سید محمد خاتمی</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p:cNvSpPr/>
          <p:nvPr/>
        </p:nvSpPr>
        <p:spPr>
          <a:xfrm>
            <a:off x="6947388" y="3059071"/>
            <a:ext cx="3397084" cy="584775"/>
          </a:xfrm>
          <a:prstGeom prst="rect">
            <a:avLst/>
          </a:prstGeom>
          <a:noFill/>
        </p:spPr>
        <p:txBody>
          <a:bodyPr wrap="none" lIns="91440" tIns="45720" rIns="91440" bIns="45720">
            <a:spAutoFit/>
          </a:bodyPr>
          <a:lstStyle/>
          <a:p>
            <a:pPr algn="ctr"/>
            <a:r>
              <a:rPr lang="fa-IR" sz="3200" b="1" dirty="0">
                <a:ln w="9525">
                  <a:solidFill>
                    <a:schemeClr val="bg1"/>
                  </a:solidFill>
                  <a:prstDash val="solid"/>
                </a:ln>
                <a:effectLst>
                  <a:outerShdw blurRad="12700" dist="38100" dir="2700000" algn="tl" rotWithShape="0">
                    <a:schemeClr val="bg1">
                      <a:lumMod val="50000"/>
                    </a:schemeClr>
                  </a:outerShdw>
                </a:effectLst>
              </a:rPr>
              <a:t>ماشاالله شمس الواعظین</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0" name="Rectangle 9"/>
          <p:cNvSpPr/>
          <p:nvPr/>
        </p:nvSpPr>
        <p:spPr>
          <a:xfrm>
            <a:off x="3122928" y="3059071"/>
            <a:ext cx="1656224" cy="584775"/>
          </a:xfrm>
          <a:prstGeom prst="rect">
            <a:avLst/>
          </a:prstGeom>
          <a:noFill/>
        </p:spPr>
        <p:txBody>
          <a:bodyPr wrap="none" lIns="91440" tIns="45720" rIns="91440" bIns="45720">
            <a:spAutoFit/>
          </a:bodyPr>
          <a:lstStyle/>
          <a:p>
            <a:pPr algn="ctr"/>
            <a:r>
              <a:rPr lang="fa-IR" sz="3200" b="1" dirty="0">
                <a:ln w="9525">
                  <a:solidFill>
                    <a:schemeClr val="bg1"/>
                  </a:solidFill>
                  <a:prstDash val="solid"/>
                </a:ln>
                <a:effectLst>
                  <a:outerShdw blurRad="12700" dist="38100" dir="2700000" algn="tl" rotWithShape="0">
                    <a:schemeClr val="bg1">
                      <a:lumMod val="50000"/>
                    </a:schemeClr>
                  </a:outerShdw>
                </a:effectLst>
              </a:rPr>
              <a:t>شاهچراغی</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cxnSp>
        <p:nvCxnSpPr>
          <p:cNvPr id="12" name="Straight Arrow Connector 11"/>
          <p:cNvCxnSpPr>
            <a:stCxn id="8" idx="2"/>
            <a:endCxn id="9" idx="0"/>
          </p:cNvCxnSpPr>
          <p:nvPr/>
        </p:nvCxnSpPr>
        <p:spPr bwMode="auto">
          <a:xfrm>
            <a:off x="6329744" y="2729360"/>
            <a:ext cx="2316187" cy="32971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8" idx="2"/>
            <a:endCxn id="10" idx="0"/>
          </p:cNvCxnSpPr>
          <p:nvPr/>
        </p:nvCxnSpPr>
        <p:spPr bwMode="auto">
          <a:xfrm flipH="1">
            <a:off x="3951041" y="2729360"/>
            <a:ext cx="2378703" cy="32971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7678704" y="3501008"/>
            <a:ext cx="1907895" cy="523220"/>
          </a:xfrm>
          <a:prstGeom prst="rect">
            <a:avLst/>
          </a:prstGeom>
          <a:noFill/>
        </p:spPr>
        <p:txBody>
          <a:bodyPr wrap="none" lIns="91440" tIns="45720" rIns="91440" bIns="45720">
            <a:spAutoFit/>
          </a:bodyPr>
          <a:lstStyle/>
          <a:p>
            <a:pPr algn="ctr"/>
            <a:r>
              <a:rPr lang="fa-IR" sz="2800" b="1" dirty="0">
                <a:ln w="9525">
                  <a:solidFill>
                    <a:schemeClr val="bg1"/>
                  </a:solidFill>
                  <a:prstDash val="solid"/>
                </a:ln>
                <a:effectLst>
                  <a:outerShdw blurRad="12700" dist="38100" dir="2700000" algn="tl" rotWithShape="0">
                    <a:schemeClr val="accent5">
                      <a:lumMod val="60000"/>
                      <a:lumOff val="40000"/>
                    </a:schemeClr>
                  </a:outerShdw>
                </a:effectLst>
              </a:rPr>
              <a:t>بهروز گرانپایه</a:t>
            </a:r>
            <a:endParaRPr lang="en-US" sz="28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16" name="Rectangle 15"/>
          <p:cNvSpPr/>
          <p:nvPr/>
        </p:nvSpPr>
        <p:spPr>
          <a:xfrm>
            <a:off x="7553120" y="4005065"/>
            <a:ext cx="1999265" cy="461665"/>
          </a:xfrm>
          <a:prstGeom prst="rect">
            <a:avLst/>
          </a:prstGeom>
          <a:noFill/>
        </p:spPr>
        <p:txBody>
          <a:bodyPr wrap="none" lIns="91440" tIns="45720" rIns="91440" bIns="45720">
            <a:spAutoFit/>
          </a:bodyPr>
          <a:lstStyle/>
          <a:p>
            <a:pPr algn="ctr"/>
            <a:r>
              <a:rPr lang="fa-IR" sz="2400" b="1" dirty="0">
                <a:ln w="9525">
                  <a:solidFill>
                    <a:schemeClr val="bg1"/>
                  </a:solidFill>
                  <a:prstDash val="solid"/>
                </a:ln>
                <a:effectLst>
                  <a:outerShdw blurRad="12700" dist="38100" dir="2700000" algn="tl" rotWithShape="0">
                    <a:schemeClr val="accent5">
                      <a:lumMod val="60000"/>
                      <a:lumOff val="40000"/>
                    </a:schemeClr>
                  </a:outerShdw>
                </a:effectLst>
              </a:rPr>
              <a:t>مصطفی رخ صفت</a:t>
            </a:r>
            <a:endParaRPr lang="en-US" sz="24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17" name="Rectangle 16"/>
          <p:cNvSpPr/>
          <p:nvPr/>
        </p:nvSpPr>
        <p:spPr>
          <a:xfrm>
            <a:off x="2981903" y="5024209"/>
            <a:ext cx="1808508" cy="523220"/>
          </a:xfrm>
          <a:prstGeom prst="rect">
            <a:avLst/>
          </a:prstGeom>
          <a:noFill/>
        </p:spPr>
        <p:txBody>
          <a:bodyPr wrap="none" lIns="91440" tIns="45720" rIns="91440" bIns="45720">
            <a:spAutoFit/>
          </a:bodyPr>
          <a:lstStyle/>
          <a:p>
            <a:pPr algn="ctr"/>
            <a:r>
              <a:rPr lang="fa-IR" sz="2800" b="1" dirty="0">
                <a:ln w="9525">
                  <a:solidFill>
                    <a:schemeClr val="bg1"/>
                  </a:solidFill>
                  <a:prstDash val="solid"/>
                </a:ln>
                <a:effectLst>
                  <a:outerShdw blurRad="12700" dist="38100" dir="2700000" algn="tl" rotWithShape="0">
                    <a:schemeClr val="accent5">
                      <a:lumMod val="60000"/>
                      <a:lumOff val="40000"/>
                    </a:schemeClr>
                  </a:outerShdw>
                </a:effectLst>
              </a:rPr>
              <a:t>مهدی نصیری</a:t>
            </a:r>
            <a:endParaRPr lang="en-US" sz="28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18" name="Rectangle 17"/>
          <p:cNvSpPr/>
          <p:nvPr/>
        </p:nvSpPr>
        <p:spPr>
          <a:xfrm>
            <a:off x="3138528" y="4512638"/>
            <a:ext cx="1571264" cy="523220"/>
          </a:xfrm>
          <a:prstGeom prst="rect">
            <a:avLst/>
          </a:prstGeom>
          <a:noFill/>
        </p:spPr>
        <p:txBody>
          <a:bodyPr wrap="none" lIns="91440" tIns="45720" rIns="91440" bIns="45720">
            <a:spAutoFit/>
          </a:bodyPr>
          <a:lstStyle/>
          <a:p>
            <a:pPr algn="ctr"/>
            <a:r>
              <a:rPr lang="fa-IR" sz="2800" b="1" dirty="0">
                <a:ln w="9525">
                  <a:solidFill>
                    <a:schemeClr val="bg1"/>
                  </a:solidFill>
                  <a:prstDash val="solid"/>
                </a:ln>
                <a:effectLst>
                  <a:outerShdw blurRad="12700" dist="38100" dir="2700000" algn="tl" rotWithShape="0">
                    <a:schemeClr val="accent5">
                      <a:lumMod val="60000"/>
                      <a:lumOff val="40000"/>
                    </a:schemeClr>
                  </a:outerShdw>
                </a:effectLst>
              </a:rPr>
              <a:t>سلیمی نمین</a:t>
            </a:r>
            <a:endParaRPr lang="en-US" sz="28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19" name="Rectangle 18"/>
          <p:cNvSpPr/>
          <p:nvPr/>
        </p:nvSpPr>
        <p:spPr>
          <a:xfrm>
            <a:off x="2981903" y="4027447"/>
            <a:ext cx="1765228" cy="523220"/>
          </a:xfrm>
          <a:prstGeom prst="rect">
            <a:avLst/>
          </a:prstGeom>
          <a:noFill/>
        </p:spPr>
        <p:txBody>
          <a:bodyPr wrap="none" lIns="91440" tIns="45720" rIns="91440" bIns="45720">
            <a:spAutoFit/>
          </a:bodyPr>
          <a:lstStyle/>
          <a:p>
            <a:pPr algn="ctr"/>
            <a:r>
              <a:rPr lang="fa-IR" sz="2800" b="1" dirty="0">
                <a:ln w="9525">
                  <a:solidFill>
                    <a:schemeClr val="bg1"/>
                  </a:solidFill>
                  <a:prstDash val="solid"/>
                </a:ln>
                <a:effectLst>
                  <a:outerShdw blurRad="12700" dist="38100" dir="2700000" algn="tl" rotWithShape="0">
                    <a:schemeClr val="accent5">
                      <a:lumMod val="60000"/>
                      <a:lumOff val="40000"/>
                    </a:schemeClr>
                  </a:outerShdw>
                </a:effectLst>
              </a:rPr>
              <a:t>محمد اصغری</a:t>
            </a:r>
            <a:endParaRPr lang="en-US" sz="28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20" name="TextBox 19"/>
          <p:cNvSpPr txBox="1"/>
          <p:nvPr/>
        </p:nvSpPr>
        <p:spPr>
          <a:xfrm>
            <a:off x="6385506" y="3933057"/>
            <a:ext cx="1510695" cy="646331"/>
          </a:xfrm>
          <a:prstGeom prst="rect">
            <a:avLst/>
          </a:prstGeom>
          <a:noFill/>
        </p:spPr>
        <p:txBody>
          <a:bodyPr wrap="square" rtlCol="1">
            <a:spAutoFit/>
          </a:bodyPr>
          <a:lstStyle/>
          <a:p>
            <a:pPr algn="ctr" rtl="1"/>
            <a:r>
              <a:rPr lang="fa-IR" dirty="0"/>
              <a:t>صاحب امتیاز ماهنامه کیان</a:t>
            </a:r>
          </a:p>
        </p:txBody>
      </p:sp>
      <p:sp>
        <p:nvSpPr>
          <p:cNvPr id="21" name="Down Arrow 20"/>
          <p:cNvSpPr/>
          <p:nvPr/>
        </p:nvSpPr>
        <p:spPr bwMode="auto">
          <a:xfrm>
            <a:off x="7392144" y="5354918"/>
            <a:ext cx="2016224" cy="5057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fontAlgn="base">
              <a:spcBef>
                <a:spcPct val="0"/>
              </a:spcBef>
              <a:spcAft>
                <a:spcPct val="0"/>
              </a:spcAft>
            </a:pPr>
            <a:endParaRPr lang="fa-IR">
              <a:latin typeface="Verdana" pitchFamily="34" charset="0"/>
              <a:cs typeface="Arial" charset="0"/>
            </a:endParaRPr>
          </a:p>
        </p:txBody>
      </p:sp>
      <p:sp>
        <p:nvSpPr>
          <p:cNvPr id="22" name="TextBox 21"/>
          <p:cNvSpPr txBox="1"/>
          <p:nvPr/>
        </p:nvSpPr>
        <p:spPr>
          <a:xfrm>
            <a:off x="7440834" y="5800555"/>
            <a:ext cx="1909705" cy="523220"/>
          </a:xfrm>
          <a:prstGeom prst="rect">
            <a:avLst/>
          </a:prstGeom>
          <a:noFill/>
        </p:spPr>
        <p:txBody>
          <a:bodyPr wrap="square" rtlCol="1">
            <a:spAutoFit/>
          </a:bodyPr>
          <a:lstStyle/>
          <a:p>
            <a:pPr algn="ctr" rtl="1"/>
            <a:r>
              <a:rPr lang="fa-IR" sz="2800" b="1" dirty="0"/>
              <a:t>موسسه کیان</a:t>
            </a:r>
          </a:p>
        </p:txBody>
      </p:sp>
      <p:sp>
        <p:nvSpPr>
          <p:cNvPr id="23" name="Rectangle 22"/>
          <p:cNvSpPr/>
          <p:nvPr/>
        </p:nvSpPr>
        <p:spPr>
          <a:xfrm>
            <a:off x="7826535" y="4437112"/>
            <a:ext cx="1622560" cy="523220"/>
          </a:xfrm>
          <a:prstGeom prst="rect">
            <a:avLst/>
          </a:prstGeom>
        </p:spPr>
        <p:txBody>
          <a:bodyPr wrap="none">
            <a:spAutoFit/>
          </a:bodyPr>
          <a:lstStyle/>
          <a:p>
            <a:pPr algn="r" rtl="1"/>
            <a:r>
              <a:rPr lang="fa-IR" sz="2800" b="1" dirty="0">
                <a:ln w="0"/>
                <a:effectLst>
                  <a:outerShdw blurRad="38100" dist="19050" dir="2700000" algn="tl" rotWithShape="0">
                    <a:schemeClr val="dk1">
                      <a:alpha val="40000"/>
                    </a:schemeClr>
                  </a:outerShdw>
                </a:effectLst>
              </a:rPr>
              <a:t>رضا تهرانی</a:t>
            </a:r>
          </a:p>
        </p:txBody>
      </p:sp>
      <p:sp>
        <p:nvSpPr>
          <p:cNvPr id="25" name="TextBox 24"/>
          <p:cNvSpPr txBox="1"/>
          <p:nvPr/>
        </p:nvSpPr>
        <p:spPr>
          <a:xfrm>
            <a:off x="7896200" y="5396728"/>
            <a:ext cx="936104" cy="523220"/>
          </a:xfrm>
          <a:prstGeom prst="rect">
            <a:avLst/>
          </a:prstGeom>
          <a:noFill/>
        </p:spPr>
        <p:txBody>
          <a:bodyPr wrap="square" rtlCol="1">
            <a:spAutoFit/>
          </a:bodyPr>
          <a:lstStyle/>
          <a:p>
            <a:pPr algn="ctr" rtl="1"/>
            <a:r>
              <a:rPr lang="fa-IR" sz="2800" dirty="0">
                <a:solidFill>
                  <a:srgbClr val="FFFF00"/>
                </a:solidFill>
              </a:rPr>
              <a:t>1369</a:t>
            </a:r>
          </a:p>
        </p:txBody>
      </p:sp>
      <p:sp>
        <p:nvSpPr>
          <p:cNvPr id="26" name="Rectangle 25"/>
          <p:cNvSpPr/>
          <p:nvPr/>
        </p:nvSpPr>
        <p:spPr>
          <a:xfrm>
            <a:off x="6931955" y="4849417"/>
            <a:ext cx="3241592" cy="584775"/>
          </a:xfrm>
          <a:prstGeom prst="rect">
            <a:avLst/>
          </a:prstGeom>
          <a:noFill/>
        </p:spPr>
        <p:txBody>
          <a:bodyPr wrap="none" lIns="91440" tIns="45720" rIns="91440" bIns="45720">
            <a:spAutoFit/>
          </a:bodyPr>
          <a:lstStyle/>
          <a:p>
            <a:pPr algn="ctr"/>
            <a:r>
              <a:rPr lang="fa-IR"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ماهنامه کیهان فرهنگی</a:t>
            </a:r>
            <a:endPar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438" y="879376"/>
            <a:ext cx="1671419" cy="1983591"/>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154" y="1044664"/>
            <a:ext cx="1421997" cy="1921618"/>
          </a:xfrm>
          <a:prstGeom prst="rect">
            <a:avLst/>
          </a:prstGeom>
        </p:spPr>
      </p:pic>
      <p:sp>
        <p:nvSpPr>
          <p:cNvPr id="2" name="Rectangle 1"/>
          <p:cNvSpPr/>
          <p:nvPr/>
        </p:nvSpPr>
        <p:spPr>
          <a:xfrm>
            <a:off x="2346158" y="88218"/>
            <a:ext cx="4860757" cy="646331"/>
          </a:xfrm>
          <a:prstGeom prst="rect">
            <a:avLst/>
          </a:prstGeom>
        </p:spPr>
        <p:txBody>
          <a:bodyPr wrap="square">
            <a:spAutoFit/>
          </a:bodyPr>
          <a:lstStyle/>
          <a:p>
            <a:pPr algn="ctr"/>
            <a:r>
              <a:rPr lang="fa-IR" dirty="0"/>
              <a:t>سیدمحمد خاتمی در سال 1359 با حکم حضرت امام </a:t>
            </a:r>
            <a:endParaRPr lang="fa-IR" dirty="0" smtClean="0"/>
          </a:p>
          <a:p>
            <a:pPr algn="ctr"/>
            <a:r>
              <a:rPr lang="fa-IR" dirty="0" smtClean="0"/>
              <a:t>سرپرستی </a:t>
            </a:r>
            <a:r>
              <a:rPr lang="fa-IR" dirty="0"/>
              <a:t>روزنامه کیهان را از </a:t>
            </a:r>
            <a:r>
              <a:rPr lang="fa-IR" dirty="0" smtClean="0"/>
              <a:t>ابراهیم </a:t>
            </a:r>
            <a:r>
              <a:rPr lang="fa-IR" dirty="0"/>
              <a:t>یزدی تحویل گرفت</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93" y="2375416"/>
            <a:ext cx="1070039" cy="18300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Rectangle 28"/>
          <p:cNvSpPr/>
          <p:nvPr/>
        </p:nvSpPr>
        <p:spPr>
          <a:xfrm>
            <a:off x="2521964" y="3526499"/>
            <a:ext cx="2291012" cy="523220"/>
          </a:xfrm>
          <a:prstGeom prst="rect">
            <a:avLst/>
          </a:prstGeom>
          <a:noFill/>
        </p:spPr>
        <p:txBody>
          <a:bodyPr wrap="none" lIns="91440" tIns="45720" rIns="91440" bIns="45720">
            <a:spAutoFit/>
          </a:bodyPr>
          <a:lstStyle/>
          <a:p>
            <a:pPr algn="ctr"/>
            <a:r>
              <a:rPr lang="fa-IR" sz="2800" b="1" dirty="0">
                <a:ln w="9525">
                  <a:solidFill>
                    <a:schemeClr val="bg1"/>
                  </a:solidFill>
                  <a:prstDash val="solid"/>
                </a:ln>
                <a:effectLst>
                  <a:outerShdw blurRad="12700" dist="38100" dir="2700000" algn="tl" rotWithShape="0">
                    <a:schemeClr val="accent5">
                      <a:lumMod val="60000"/>
                      <a:lumOff val="40000"/>
                    </a:schemeClr>
                  </a:outerShdw>
                </a:effectLst>
              </a:rPr>
              <a:t>محمد </a:t>
            </a:r>
            <a:r>
              <a:rPr lang="fa-IR" sz="2800" b="1" dirty="0" smtClean="0">
                <a:ln w="9525">
                  <a:solidFill>
                    <a:schemeClr val="bg1"/>
                  </a:solidFill>
                  <a:prstDash val="solid"/>
                </a:ln>
                <a:effectLst>
                  <a:outerShdw blurRad="12700" dist="38100" dir="2700000" algn="tl" rotWithShape="0">
                    <a:schemeClr val="accent5">
                      <a:lumMod val="60000"/>
                      <a:lumOff val="40000"/>
                    </a:schemeClr>
                  </a:outerShdw>
                </a:effectLst>
              </a:rPr>
              <a:t>جوادصاحبی</a:t>
            </a:r>
            <a:endParaRPr lang="en-US" sz="28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55" y="5244825"/>
            <a:ext cx="942975" cy="142875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79" y="3628460"/>
            <a:ext cx="1345435" cy="1844414"/>
          </a:xfrm>
          <a:prstGeom prst="ellipse">
            <a:avLst/>
          </a:prstGeom>
          <a:ln>
            <a:noFill/>
          </a:ln>
          <a:effectLst>
            <a:softEdge rad="112500"/>
          </a:effectLst>
        </p:spPr>
      </p:pic>
      <p:pic>
        <p:nvPicPr>
          <p:cNvPr id="2050" name="Picture 2" descr="Image resul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2617" y="4213254"/>
            <a:ext cx="1309347" cy="16366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14428" y="2029620"/>
            <a:ext cx="1095375" cy="1838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2" name="Picture 4" descr="Image resul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98101" y="3386473"/>
            <a:ext cx="1190625" cy="1666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0" name="Rectangle 29"/>
          <p:cNvSpPr/>
          <p:nvPr/>
        </p:nvSpPr>
        <p:spPr>
          <a:xfrm>
            <a:off x="7029940" y="6471553"/>
            <a:ext cx="2637260" cy="369332"/>
          </a:xfrm>
          <a:prstGeom prst="rect">
            <a:avLst/>
          </a:prstGeom>
        </p:spPr>
        <p:txBody>
          <a:bodyPr wrap="none">
            <a:spAutoFit/>
          </a:bodyPr>
          <a:lstStyle/>
          <a:p>
            <a:r>
              <a:rPr lang="ar-SA" b="1" dirty="0">
                <a:latin typeface="Tahoma" panose="020B0604030504040204" pitchFamily="34" charset="0"/>
              </a:rPr>
              <a:t>موسسه سیاسی اقتصادی پرسش</a:t>
            </a:r>
            <a:endParaRPr lang="fa-IR" b="1" dirty="0"/>
          </a:p>
        </p:txBody>
      </p:sp>
      <p:sp>
        <p:nvSpPr>
          <p:cNvPr id="31" name="Curved Down Arrow 30"/>
          <p:cNvSpPr/>
          <p:nvPr/>
        </p:nvSpPr>
        <p:spPr>
          <a:xfrm rot="3526310">
            <a:off x="9350539" y="6095037"/>
            <a:ext cx="823008" cy="3971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2" name="TextBox 31"/>
          <p:cNvSpPr txBox="1"/>
          <p:nvPr/>
        </p:nvSpPr>
        <p:spPr>
          <a:xfrm>
            <a:off x="9761433" y="6266121"/>
            <a:ext cx="1032132" cy="369332"/>
          </a:xfrm>
          <a:prstGeom prst="rect">
            <a:avLst/>
          </a:prstGeom>
          <a:noFill/>
        </p:spPr>
        <p:txBody>
          <a:bodyPr wrap="square" rtlCol="1">
            <a:spAutoFit/>
          </a:bodyPr>
          <a:lstStyle/>
          <a:p>
            <a:pPr algn="ctr"/>
            <a:r>
              <a:rPr lang="fa-IR" dirty="0" smtClean="0"/>
              <a:t>کیان2</a:t>
            </a:r>
            <a:endParaRPr lang="fa-IR" dirty="0"/>
          </a:p>
        </p:txBody>
      </p:sp>
    </p:spTree>
    <p:extLst>
      <p:ext uri="{BB962C8B-B14F-4D97-AF65-F5344CB8AC3E}">
        <p14:creationId xmlns:p14="http://schemas.microsoft.com/office/powerpoint/2010/main" val="208994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530" y="1201714"/>
            <a:ext cx="6715301" cy="830997"/>
          </a:xfrm>
          <a:prstGeom prst="rect">
            <a:avLst/>
          </a:prstGeom>
        </p:spPr>
        <p:txBody>
          <a:bodyPr wrap="none">
            <a:spAutoFit/>
          </a:bodyPr>
          <a:lstStyle/>
          <a:p>
            <a:r>
              <a:rPr lang="ar-SA" sz="4800" b="1" dirty="0">
                <a:latin typeface="Tahoma" panose="020B0604030504040204" pitchFamily="34" charset="0"/>
              </a:rPr>
              <a:t>موسسه سیاسی اقتصادی پرسش</a:t>
            </a:r>
            <a:endParaRPr lang="fa-IR" sz="4800" b="1" dirty="0"/>
          </a:p>
        </p:txBody>
      </p:sp>
      <p:sp>
        <p:nvSpPr>
          <p:cNvPr id="5" name="TextBox 4"/>
          <p:cNvSpPr txBox="1"/>
          <p:nvPr/>
        </p:nvSpPr>
        <p:spPr>
          <a:xfrm>
            <a:off x="4967808" y="0"/>
            <a:ext cx="2323334" cy="1015663"/>
          </a:xfrm>
          <a:prstGeom prst="rect">
            <a:avLst/>
          </a:prstGeom>
          <a:noFill/>
        </p:spPr>
        <p:txBody>
          <a:bodyPr wrap="square" rtlCol="1">
            <a:spAutoFit/>
          </a:bodyPr>
          <a:lstStyle/>
          <a:p>
            <a:pPr algn="ctr"/>
            <a:r>
              <a:rPr lang="fa-IR" sz="6000" dirty="0" smtClean="0"/>
              <a:t>کیان2</a:t>
            </a:r>
            <a:endParaRPr lang="fa-IR" sz="60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808" y="2517106"/>
            <a:ext cx="2926180" cy="35929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3128"/>
            <a:ext cx="2404872" cy="2404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802" y="4330870"/>
            <a:ext cx="2594686" cy="26113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0290" y="4214687"/>
            <a:ext cx="2626895" cy="26433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85" y="4453128"/>
            <a:ext cx="2404872" cy="2404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76739" y="2779295"/>
            <a:ext cx="1836340" cy="1836340"/>
          </a:xfrm>
          <a:prstGeom prst="rect">
            <a:avLst/>
          </a:prstGeom>
        </p:spPr>
      </p:pic>
    </p:spTree>
    <p:extLst>
      <p:ext uri="{BB962C8B-B14F-4D97-AF65-F5344CB8AC3E}">
        <p14:creationId xmlns:p14="http://schemas.microsoft.com/office/powerpoint/2010/main" val="93091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3000">
              <a:srgbClr val="FFFF00"/>
            </a:gs>
            <a:gs pos="5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454" y="118191"/>
            <a:ext cx="4646596" cy="1014163"/>
          </a:xfrm>
        </p:spPr>
        <p:txBody>
          <a:bodyPr>
            <a:normAutofit fontScale="90000"/>
          </a:bodyPr>
          <a:lstStyle/>
          <a:p>
            <a:pPr algn="r" rtl="1"/>
            <a:r>
              <a:rPr lang="fa-IR" sz="4000" dirty="0" smtClean="0">
                <a:solidFill>
                  <a:srgbClr val="0070C0"/>
                </a:solidFill>
                <a:cs typeface="B Titr" panose="00000700000000000000" pitchFamily="2" charset="-78"/>
              </a:rPr>
              <a:t>مسائل مربوط به سال 1398</a:t>
            </a:r>
            <a:endParaRPr lang="en-US" sz="4000" dirty="0">
              <a:solidFill>
                <a:srgbClr val="0070C0"/>
              </a:solidFill>
              <a:cs typeface="B Titr" panose="00000700000000000000" pitchFamily="2" charset="-78"/>
            </a:endParaRPr>
          </a:p>
        </p:txBody>
      </p:sp>
      <p:sp>
        <p:nvSpPr>
          <p:cNvPr id="4" name="Rectangle 3"/>
          <p:cNvSpPr/>
          <p:nvPr/>
        </p:nvSpPr>
        <p:spPr>
          <a:xfrm>
            <a:off x="9635800" y="201576"/>
            <a:ext cx="2198038" cy="646331"/>
          </a:xfrm>
          <a:prstGeom prst="rect">
            <a:avLst/>
          </a:prstGeom>
        </p:spPr>
        <p:txBody>
          <a:bodyPr wrap="none">
            <a:spAutoFit/>
          </a:bodyPr>
          <a:lstStyle/>
          <a:p>
            <a:r>
              <a:rPr lang="fa-IR" sz="3600" dirty="0" smtClean="0">
                <a:solidFill>
                  <a:srgbClr val="0070C0"/>
                </a:solidFill>
                <a:cs typeface="B Titr" panose="00000700000000000000" pitchFamily="2" charset="-78"/>
              </a:rPr>
              <a:t>موضوع اول:</a:t>
            </a:r>
            <a:endParaRPr lang="fa-IR" sz="3600" dirty="0"/>
          </a:p>
        </p:txBody>
      </p:sp>
      <p:sp>
        <p:nvSpPr>
          <p:cNvPr id="7" name="Down Arrow 6"/>
          <p:cNvSpPr/>
          <p:nvPr/>
        </p:nvSpPr>
        <p:spPr>
          <a:xfrm rot="5400000">
            <a:off x="8819147" y="201576"/>
            <a:ext cx="816653" cy="728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1564105" y="1198084"/>
            <a:ext cx="10034337" cy="954107"/>
          </a:xfrm>
          <a:prstGeom prst="rect">
            <a:avLst/>
          </a:prstGeom>
        </p:spPr>
        <p:txBody>
          <a:bodyPr wrap="square">
            <a:spAutoFit/>
          </a:bodyPr>
          <a:lstStyle/>
          <a:p>
            <a:pPr algn="ctr"/>
            <a:r>
              <a:rPr lang="fa-IR" sz="2800" dirty="0" smtClean="0">
                <a:cs typeface="B Titr" panose="00000700000000000000" pitchFamily="2" charset="-78"/>
              </a:rPr>
              <a:t>بعضی ها گفته اند که سال 98 سال تهدیدهاست</a:t>
            </a:r>
          </a:p>
          <a:p>
            <a:pPr algn="ctr"/>
            <a:r>
              <a:rPr lang="fa-IR" sz="2800" dirty="0" smtClean="0">
                <a:cs typeface="B Titr" panose="00000700000000000000" pitchFamily="2" charset="-78"/>
              </a:rPr>
              <a:t> من این را مطلقاً قبول ندارم. سال 98 سال فرصت ها و گشایش هاست.</a:t>
            </a:r>
          </a:p>
        </p:txBody>
      </p:sp>
      <p:sp>
        <p:nvSpPr>
          <p:cNvPr id="9" name="Rectangle 8"/>
          <p:cNvSpPr/>
          <p:nvPr/>
        </p:nvSpPr>
        <p:spPr>
          <a:xfrm>
            <a:off x="3071182" y="2282757"/>
            <a:ext cx="6564618" cy="584775"/>
          </a:xfrm>
          <a:prstGeom prst="rect">
            <a:avLst/>
          </a:prstGeom>
        </p:spPr>
        <p:txBody>
          <a:bodyPr wrap="none">
            <a:spAutoFit/>
          </a:bodyPr>
          <a:lstStyle/>
          <a:p>
            <a:r>
              <a:rPr lang="fa-IR" sz="3200" dirty="0" smtClean="0">
                <a:solidFill>
                  <a:srgbClr val="FF0000"/>
                </a:solidFill>
                <a:cs typeface="B Titr" panose="00000700000000000000" pitchFamily="2" charset="-78"/>
              </a:rPr>
              <a:t>مشکل عمده کشور در حال حاضر اقتصاد است</a:t>
            </a:r>
            <a:endParaRPr lang="fa-IR" sz="3200" dirty="0">
              <a:solidFill>
                <a:srgbClr val="FF0000"/>
              </a:solidFill>
            </a:endParaRPr>
          </a:p>
        </p:txBody>
      </p:sp>
      <p:sp>
        <p:nvSpPr>
          <p:cNvPr id="10" name="Rectangle 9"/>
          <p:cNvSpPr/>
          <p:nvPr/>
        </p:nvSpPr>
        <p:spPr>
          <a:xfrm>
            <a:off x="7731426" y="3973159"/>
            <a:ext cx="2751074" cy="461665"/>
          </a:xfrm>
          <a:prstGeom prst="rect">
            <a:avLst/>
          </a:prstGeom>
        </p:spPr>
        <p:txBody>
          <a:bodyPr wrap="none">
            <a:spAutoFit/>
          </a:bodyPr>
          <a:lstStyle/>
          <a:p>
            <a:r>
              <a:rPr lang="fa-IR" sz="2400" dirty="0" smtClean="0">
                <a:cs typeface="B Titr" panose="00000700000000000000" pitchFamily="2" charset="-78"/>
              </a:rPr>
              <a:t>این مشکل دو دلیل دارد</a:t>
            </a:r>
          </a:p>
        </p:txBody>
      </p:sp>
      <p:sp>
        <p:nvSpPr>
          <p:cNvPr id="12" name="Rectangle 11"/>
          <p:cNvSpPr/>
          <p:nvPr/>
        </p:nvSpPr>
        <p:spPr>
          <a:xfrm>
            <a:off x="2044454" y="3302594"/>
            <a:ext cx="4536819" cy="523220"/>
          </a:xfrm>
          <a:prstGeom prst="rect">
            <a:avLst/>
          </a:prstGeom>
        </p:spPr>
        <p:txBody>
          <a:bodyPr wrap="none">
            <a:spAutoFit/>
          </a:bodyPr>
          <a:lstStyle/>
          <a:p>
            <a:r>
              <a:rPr lang="fa-IR" sz="2800" dirty="0" smtClean="0">
                <a:solidFill>
                  <a:srgbClr val="7030A0"/>
                </a:solidFill>
                <a:cs typeface="B Titr" panose="00000700000000000000" pitchFamily="2" charset="-78"/>
              </a:rPr>
              <a:t>درونی:</a:t>
            </a:r>
            <a:r>
              <a:rPr lang="fa-IR" sz="2800" dirty="0" smtClean="0">
                <a:cs typeface="B Titr" panose="00000700000000000000" pitchFamily="2" charset="-78"/>
              </a:rPr>
              <a:t> ضعف ها و نقایص مدیریتی </a:t>
            </a:r>
            <a:endParaRPr lang="fa-IR" sz="2800" dirty="0">
              <a:cs typeface="B Titr" panose="00000700000000000000" pitchFamily="2" charset="-78"/>
            </a:endParaRPr>
          </a:p>
        </p:txBody>
      </p:sp>
      <p:sp>
        <p:nvSpPr>
          <p:cNvPr id="13" name="Rectangle 12"/>
          <p:cNvSpPr/>
          <p:nvPr/>
        </p:nvSpPr>
        <p:spPr>
          <a:xfrm>
            <a:off x="4157785" y="4634358"/>
            <a:ext cx="2412840" cy="523220"/>
          </a:xfrm>
          <a:prstGeom prst="rect">
            <a:avLst/>
          </a:prstGeom>
        </p:spPr>
        <p:txBody>
          <a:bodyPr wrap="none">
            <a:spAutoFit/>
          </a:bodyPr>
          <a:lstStyle/>
          <a:p>
            <a:r>
              <a:rPr lang="fa-IR" sz="2800" dirty="0" smtClean="0">
                <a:solidFill>
                  <a:srgbClr val="7030A0"/>
                </a:solidFill>
                <a:cs typeface="B Titr" panose="00000700000000000000" pitchFamily="2" charset="-78"/>
              </a:rPr>
              <a:t>بیرونی: </a:t>
            </a:r>
            <a:r>
              <a:rPr lang="fa-IR" sz="2800" dirty="0" smtClean="0">
                <a:cs typeface="B Titr" panose="00000700000000000000" pitchFamily="2" charset="-78"/>
              </a:rPr>
              <a:t>تحریم ها </a:t>
            </a:r>
            <a:endParaRPr lang="fa-IR" sz="2800" dirty="0"/>
          </a:p>
        </p:txBody>
      </p:sp>
      <p:sp>
        <p:nvSpPr>
          <p:cNvPr id="15" name="Rectangle 14"/>
          <p:cNvSpPr/>
          <p:nvPr/>
        </p:nvSpPr>
        <p:spPr>
          <a:xfrm>
            <a:off x="1043832" y="5530334"/>
            <a:ext cx="10307630" cy="76944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fa-IR" sz="4400" dirty="0" smtClean="0">
                <a:solidFill>
                  <a:srgbClr val="00B050"/>
                </a:solidFill>
                <a:cs typeface="B Titr" panose="00000700000000000000" pitchFamily="2" charset="-78"/>
              </a:rPr>
              <a:t>هر دوی این تهدیدها می تواند تبدیل به فرصت شود.</a:t>
            </a:r>
            <a:endParaRPr lang="en-US" sz="4400" dirty="0">
              <a:solidFill>
                <a:srgbClr val="00B050"/>
              </a:solidFill>
              <a:cs typeface="B Titr" panose="00000700000000000000" pitchFamily="2" charset="-78"/>
            </a:endParaRPr>
          </a:p>
        </p:txBody>
      </p:sp>
      <p:cxnSp>
        <p:nvCxnSpPr>
          <p:cNvPr id="17" name="Straight Arrow Connector 16"/>
          <p:cNvCxnSpPr>
            <a:stCxn id="10" idx="1"/>
            <a:endCxn id="12" idx="3"/>
          </p:cNvCxnSpPr>
          <p:nvPr/>
        </p:nvCxnSpPr>
        <p:spPr>
          <a:xfrm flipH="1" flipV="1">
            <a:off x="6581273" y="3564204"/>
            <a:ext cx="1150153" cy="63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1"/>
            <a:endCxn id="13" idx="3"/>
          </p:cNvCxnSpPr>
          <p:nvPr/>
        </p:nvCxnSpPr>
        <p:spPr>
          <a:xfrm flipH="1">
            <a:off x="6570625" y="4203992"/>
            <a:ext cx="1160801" cy="691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9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8" grpId="0"/>
      <p:bldP spid="9" grpId="0"/>
      <p:bldP spid="10" grpId="0"/>
      <p:bldP spid="12" grpId="0"/>
      <p:bldP spid="13" grpId="0"/>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900" y="28337"/>
            <a:ext cx="2025057" cy="30375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57439" y="3065923"/>
            <a:ext cx="1759977" cy="369332"/>
          </a:xfrm>
          <a:prstGeom prst="rect">
            <a:avLst/>
          </a:prstGeom>
          <a:noFill/>
        </p:spPr>
        <p:txBody>
          <a:bodyPr wrap="square" rtlCol="1">
            <a:spAutoFit/>
          </a:bodyPr>
          <a:lstStyle/>
          <a:p>
            <a:r>
              <a:rPr lang="fa-IR" dirty="0" smtClean="0"/>
              <a:t>سید جواد طباطبائی</a:t>
            </a:r>
            <a:endParaRPr lang="fa-I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553" y="33947"/>
            <a:ext cx="1955347" cy="3031976"/>
          </a:xfrm>
          <a:prstGeom prst="rect">
            <a:avLst/>
          </a:prstGeom>
        </p:spPr>
      </p:pic>
      <p:sp>
        <p:nvSpPr>
          <p:cNvPr id="9" name="TextBox 8"/>
          <p:cNvSpPr txBox="1"/>
          <p:nvPr/>
        </p:nvSpPr>
        <p:spPr>
          <a:xfrm>
            <a:off x="6451564" y="3106111"/>
            <a:ext cx="1759977" cy="369332"/>
          </a:xfrm>
          <a:prstGeom prst="rect">
            <a:avLst/>
          </a:prstGeom>
          <a:noFill/>
        </p:spPr>
        <p:txBody>
          <a:bodyPr wrap="square" rtlCol="1">
            <a:spAutoFit/>
          </a:bodyPr>
          <a:lstStyle/>
          <a:p>
            <a:pPr algn="ctr"/>
            <a:r>
              <a:rPr lang="fa-IR" dirty="0" smtClean="0"/>
              <a:t>مصطفی ملکیان</a:t>
            </a:r>
            <a:endParaRPr lang="fa-IR" dirty="0"/>
          </a:p>
        </p:txBody>
      </p:sp>
      <p:pic>
        <p:nvPicPr>
          <p:cNvPr id="1026"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166" y="27447"/>
            <a:ext cx="2095500" cy="3038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21176" y="3082047"/>
            <a:ext cx="1473480" cy="369332"/>
          </a:xfrm>
          <a:prstGeom prst="rect">
            <a:avLst/>
          </a:prstGeom>
        </p:spPr>
        <p:txBody>
          <a:bodyPr wrap="none">
            <a:spAutoFit/>
          </a:bodyPr>
          <a:lstStyle/>
          <a:p>
            <a:r>
              <a:rPr lang="fa-IR" b="1" dirty="0"/>
              <a:t>محمود سریع‌القلم</a:t>
            </a:r>
            <a:endParaRPr lang="fa-IR"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5628" y="33947"/>
            <a:ext cx="1779243" cy="3031976"/>
          </a:xfrm>
          <a:prstGeom prst="rect">
            <a:avLst/>
          </a:prstGeom>
        </p:spPr>
      </p:pic>
      <p:sp>
        <p:nvSpPr>
          <p:cNvPr id="11" name="Rectangle 10"/>
          <p:cNvSpPr/>
          <p:nvPr/>
        </p:nvSpPr>
        <p:spPr>
          <a:xfrm>
            <a:off x="2767353" y="3106111"/>
            <a:ext cx="1144864" cy="369332"/>
          </a:xfrm>
          <a:prstGeom prst="rect">
            <a:avLst/>
          </a:prstGeom>
        </p:spPr>
        <p:txBody>
          <a:bodyPr wrap="none">
            <a:spAutoFit/>
          </a:bodyPr>
          <a:lstStyle/>
          <a:p>
            <a:r>
              <a:rPr lang="fa-IR" b="1" dirty="0"/>
              <a:t>داوود فیرحی</a:t>
            </a:r>
            <a:endParaRPr lang="fa-IR" dirty="0"/>
          </a:p>
        </p:txBody>
      </p:sp>
      <p:pic>
        <p:nvPicPr>
          <p:cNvPr id="1030" name="Picture 6" descr="Image res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824" y="33947"/>
            <a:ext cx="2432008" cy="30319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91016" y="3106111"/>
            <a:ext cx="1313180" cy="369332"/>
          </a:xfrm>
          <a:prstGeom prst="rect">
            <a:avLst/>
          </a:prstGeom>
        </p:spPr>
        <p:txBody>
          <a:bodyPr wrap="none">
            <a:spAutoFit/>
          </a:bodyPr>
          <a:lstStyle/>
          <a:p>
            <a:r>
              <a:rPr lang="fa-IR" b="1" dirty="0"/>
              <a:t>خشایار دیهیمی</a:t>
            </a:r>
            <a:endParaRPr lang="fa-IR"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2176" y="27447"/>
            <a:ext cx="1748253" cy="3038476"/>
          </a:xfrm>
          <a:prstGeom prst="rect">
            <a:avLst/>
          </a:prstGeom>
        </p:spPr>
      </p:pic>
      <p:sp>
        <p:nvSpPr>
          <p:cNvPr id="13" name="Rectangle 12"/>
          <p:cNvSpPr/>
          <p:nvPr/>
        </p:nvSpPr>
        <p:spPr>
          <a:xfrm>
            <a:off x="10608412" y="3065923"/>
            <a:ext cx="1316386" cy="369332"/>
          </a:xfrm>
          <a:prstGeom prst="rect">
            <a:avLst/>
          </a:prstGeom>
        </p:spPr>
        <p:txBody>
          <a:bodyPr wrap="none">
            <a:spAutoFit/>
          </a:bodyPr>
          <a:lstStyle/>
          <a:p>
            <a:r>
              <a:rPr lang="fa-IR" b="1" dirty="0"/>
              <a:t>احسان شریعتی</a:t>
            </a:r>
            <a:endParaRPr lang="fa-IR"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0192" y="3679402"/>
            <a:ext cx="1732308" cy="2686050"/>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43297" y="3679402"/>
            <a:ext cx="2014538" cy="2686050"/>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7834" y="3679402"/>
            <a:ext cx="1914525" cy="2686050"/>
          </a:xfrm>
          <a:prstGeom prst="rect">
            <a:avLst/>
          </a:prstGeom>
        </p:spPr>
      </p:pic>
      <p:sp>
        <p:nvSpPr>
          <p:cNvPr id="22" name="Rectangle 21"/>
          <p:cNvSpPr/>
          <p:nvPr/>
        </p:nvSpPr>
        <p:spPr>
          <a:xfrm>
            <a:off x="10574339" y="6488668"/>
            <a:ext cx="1255472" cy="369332"/>
          </a:xfrm>
          <a:prstGeom prst="rect">
            <a:avLst/>
          </a:prstGeom>
        </p:spPr>
        <p:txBody>
          <a:bodyPr wrap="none">
            <a:spAutoFit/>
          </a:bodyPr>
          <a:lstStyle/>
          <a:p>
            <a:r>
              <a:rPr lang="fa-IR" b="1" dirty="0"/>
              <a:t>مازیار اسلامی</a:t>
            </a:r>
            <a:endParaRPr lang="fa-IR" dirty="0"/>
          </a:p>
        </p:txBody>
      </p:sp>
      <p:sp>
        <p:nvSpPr>
          <p:cNvPr id="23" name="Rectangle 22"/>
          <p:cNvSpPr/>
          <p:nvPr/>
        </p:nvSpPr>
        <p:spPr>
          <a:xfrm>
            <a:off x="8503387" y="6488668"/>
            <a:ext cx="1475083" cy="369332"/>
          </a:xfrm>
          <a:prstGeom prst="rect">
            <a:avLst/>
          </a:prstGeom>
        </p:spPr>
        <p:txBody>
          <a:bodyPr wrap="none">
            <a:spAutoFit/>
          </a:bodyPr>
          <a:lstStyle/>
          <a:p>
            <a:r>
              <a:rPr lang="fa-IR" b="1" dirty="0"/>
              <a:t>محمدرضا تاجیک</a:t>
            </a:r>
            <a:endParaRPr lang="fa-IR" dirty="0"/>
          </a:p>
        </p:txBody>
      </p:sp>
      <p:sp>
        <p:nvSpPr>
          <p:cNvPr id="24" name="Rectangle 23"/>
          <p:cNvSpPr/>
          <p:nvPr/>
        </p:nvSpPr>
        <p:spPr>
          <a:xfrm>
            <a:off x="6631015" y="6488668"/>
            <a:ext cx="1250662" cy="369332"/>
          </a:xfrm>
          <a:prstGeom prst="rect">
            <a:avLst/>
          </a:prstGeom>
        </p:spPr>
        <p:txBody>
          <a:bodyPr wrap="none">
            <a:spAutoFit/>
          </a:bodyPr>
          <a:lstStyle/>
          <a:p>
            <a:r>
              <a:rPr lang="fa-IR" b="1" dirty="0"/>
              <a:t>مراد فرهادپور</a:t>
            </a:r>
            <a:endParaRPr lang="fa-IR" dirty="0"/>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38484" y="3652251"/>
            <a:ext cx="1606847" cy="2713201"/>
          </a:xfrm>
          <a:prstGeom prst="rect">
            <a:avLst/>
          </a:prstGeom>
        </p:spPr>
      </p:pic>
      <p:sp>
        <p:nvSpPr>
          <p:cNvPr id="14" name="Rectangle 13"/>
          <p:cNvSpPr/>
          <p:nvPr/>
        </p:nvSpPr>
        <p:spPr>
          <a:xfrm>
            <a:off x="4990261" y="6384166"/>
            <a:ext cx="1269898" cy="369332"/>
          </a:xfrm>
          <a:prstGeom prst="rect">
            <a:avLst/>
          </a:prstGeom>
        </p:spPr>
        <p:txBody>
          <a:bodyPr wrap="none">
            <a:spAutoFit/>
          </a:bodyPr>
          <a:lstStyle/>
          <a:p>
            <a:r>
              <a:rPr lang="fa-IR" b="1" dirty="0"/>
              <a:t>بارانه عمادیان</a:t>
            </a:r>
            <a:endParaRPr lang="fa-IR" dirty="0"/>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40518" y="3667370"/>
            <a:ext cx="1753105" cy="2706548"/>
          </a:xfrm>
          <a:prstGeom prst="rect">
            <a:avLst/>
          </a:prstGeom>
        </p:spPr>
      </p:pic>
      <p:sp>
        <p:nvSpPr>
          <p:cNvPr id="17" name="Rectangle 16"/>
          <p:cNvSpPr/>
          <p:nvPr/>
        </p:nvSpPr>
        <p:spPr>
          <a:xfrm>
            <a:off x="3339785" y="6405243"/>
            <a:ext cx="1021433" cy="369332"/>
          </a:xfrm>
          <a:prstGeom prst="rect">
            <a:avLst/>
          </a:prstGeom>
        </p:spPr>
        <p:txBody>
          <a:bodyPr wrap="none">
            <a:spAutoFit/>
          </a:bodyPr>
          <a:lstStyle/>
          <a:p>
            <a:r>
              <a:rPr lang="fa-IR" b="1" dirty="0"/>
              <a:t>حاتم قادری</a:t>
            </a:r>
            <a:endParaRPr lang="fa-IR" dirty="0"/>
          </a:p>
        </p:txBody>
      </p:sp>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4084" y="3653077"/>
            <a:ext cx="2101573" cy="2720310"/>
          </a:xfrm>
          <a:prstGeom prst="rect">
            <a:avLst/>
          </a:prstGeom>
        </p:spPr>
      </p:pic>
      <p:sp>
        <p:nvSpPr>
          <p:cNvPr id="26" name="Rectangle 25"/>
          <p:cNvSpPr/>
          <p:nvPr/>
        </p:nvSpPr>
        <p:spPr>
          <a:xfrm>
            <a:off x="1334955" y="6384166"/>
            <a:ext cx="1019830" cy="369332"/>
          </a:xfrm>
          <a:prstGeom prst="rect">
            <a:avLst/>
          </a:prstGeom>
        </p:spPr>
        <p:txBody>
          <a:bodyPr wrap="none">
            <a:spAutoFit/>
          </a:bodyPr>
          <a:lstStyle/>
          <a:p>
            <a:r>
              <a:rPr lang="fa-IR" b="1" dirty="0"/>
              <a:t>سعید لیلاز </a:t>
            </a:r>
            <a:endParaRPr lang="fa-IR" dirty="0"/>
          </a:p>
        </p:txBody>
      </p:sp>
    </p:spTree>
    <p:extLst>
      <p:ext uri="{BB962C8B-B14F-4D97-AF65-F5344CB8AC3E}">
        <p14:creationId xmlns:p14="http://schemas.microsoft.com/office/powerpoint/2010/main" val="24521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1189" y="311384"/>
            <a:ext cx="4543231" cy="584775"/>
          </a:xfrm>
          <a:prstGeom prst="rect">
            <a:avLst/>
          </a:prstGeom>
        </p:spPr>
        <p:txBody>
          <a:bodyPr wrap="none">
            <a:spAutoFit/>
          </a:bodyPr>
          <a:lstStyle/>
          <a:p>
            <a:r>
              <a:rPr lang="ar-SA" sz="3200" b="1" dirty="0">
                <a:latin typeface="Tahoma" panose="020B0604030504040204" pitchFamily="34" charset="0"/>
              </a:rPr>
              <a:t>موسسه سیاسی اقتصادی پرسش</a:t>
            </a:r>
            <a:endParaRPr lang="fa-IR" sz="3200" b="1" dirty="0"/>
          </a:p>
        </p:txBody>
      </p:sp>
      <p:sp>
        <p:nvSpPr>
          <p:cNvPr id="5" name="TextBox 4"/>
          <p:cNvSpPr txBox="1"/>
          <p:nvPr/>
        </p:nvSpPr>
        <p:spPr>
          <a:xfrm>
            <a:off x="9780434" y="0"/>
            <a:ext cx="2323334" cy="1015663"/>
          </a:xfrm>
          <a:prstGeom prst="rect">
            <a:avLst/>
          </a:prstGeom>
          <a:noFill/>
        </p:spPr>
        <p:txBody>
          <a:bodyPr wrap="square" rtlCol="1">
            <a:spAutoFit/>
          </a:bodyPr>
          <a:lstStyle/>
          <a:p>
            <a:pPr algn="ctr"/>
            <a:r>
              <a:rPr lang="fa-IR" sz="6000" dirty="0" smtClean="0"/>
              <a:t>کیان2</a:t>
            </a:r>
            <a:endParaRPr lang="fa-IR" sz="6000" dirty="0"/>
          </a:p>
        </p:txBody>
      </p:sp>
      <p:sp>
        <p:nvSpPr>
          <p:cNvPr id="3" name="Rectangle 2"/>
          <p:cNvSpPr/>
          <p:nvPr/>
        </p:nvSpPr>
        <p:spPr>
          <a:xfrm>
            <a:off x="229990" y="4131708"/>
            <a:ext cx="7313810" cy="1754326"/>
          </a:xfrm>
          <a:prstGeom prst="rect">
            <a:avLst/>
          </a:prstGeom>
        </p:spPr>
        <p:txBody>
          <a:bodyPr wrap="square">
            <a:spAutoFit/>
          </a:bodyPr>
          <a:lstStyle/>
          <a:p>
            <a:pPr algn="justLow"/>
            <a:r>
              <a:rPr lang="fa-IR" sz="3600" b="1" dirty="0" smtClean="0"/>
              <a:t>ابراهیم </a:t>
            </a:r>
            <a:r>
              <a:rPr lang="fa-IR" sz="3600" b="1" dirty="0"/>
              <a:t>توفیق </a:t>
            </a:r>
            <a:r>
              <a:rPr lang="fa-IR" sz="3600" b="1" dirty="0" smtClean="0"/>
              <a:t>، </a:t>
            </a:r>
            <a:r>
              <a:rPr lang="fa-IR" sz="3600" b="1" dirty="0"/>
              <a:t>مهران مهاجر، بیژن صیفوری</a:t>
            </a:r>
            <a:r>
              <a:rPr lang="fa-IR" sz="3600" b="1" dirty="0" smtClean="0"/>
              <a:t>، </a:t>
            </a:r>
            <a:r>
              <a:rPr lang="fa-IR" sz="3600" b="1" dirty="0"/>
              <a:t>مسعود نیلی، محمد مالجو، حسن مرتضوی، محمد بهارلو</a:t>
            </a:r>
            <a:r>
              <a:rPr lang="fa-IR" sz="3600" b="1" dirty="0" smtClean="0"/>
              <a:t>، حمید </a:t>
            </a:r>
            <a:r>
              <a:rPr lang="fa-IR" sz="3600" b="1" dirty="0"/>
              <a:t>سوری و محسن </a:t>
            </a:r>
            <a:r>
              <a:rPr lang="fa-IR" sz="3600" b="1" dirty="0" smtClean="0"/>
              <a:t>رنانی</a:t>
            </a:r>
            <a:endParaRPr lang="fa-IR" sz="3600" b="1"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849" y="1015663"/>
            <a:ext cx="2695524" cy="232878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7495" y="1015664"/>
            <a:ext cx="2534118" cy="233467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0739" y="1015663"/>
            <a:ext cx="1863029" cy="232878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7378" y="1015663"/>
            <a:ext cx="1809937" cy="232878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7185" y="1015663"/>
            <a:ext cx="1800673" cy="2328786"/>
          </a:xfrm>
          <a:prstGeom prst="rect">
            <a:avLst/>
          </a:prstGeom>
        </p:spPr>
      </p:pic>
      <p:sp>
        <p:nvSpPr>
          <p:cNvPr id="19" name="Rectangle 18"/>
          <p:cNvSpPr/>
          <p:nvPr/>
        </p:nvSpPr>
        <p:spPr>
          <a:xfrm>
            <a:off x="10701044" y="3344449"/>
            <a:ext cx="1080744" cy="369332"/>
          </a:xfrm>
          <a:prstGeom prst="rect">
            <a:avLst/>
          </a:prstGeom>
        </p:spPr>
        <p:txBody>
          <a:bodyPr wrap="none">
            <a:spAutoFit/>
          </a:bodyPr>
          <a:lstStyle/>
          <a:p>
            <a:r>
              <a:rPr lang="fa-IR" b="1" dirty="0"/>
              <a:t>علی معظمی</a:t>
            </a:r>
            <a:endParaRPr lang="fa-IR" dirty="0"/>
          </a:p>
        </p:txBody>
      </p:sp>
      <p:sp>
        <p:nvSpPr>
          <p:cNvPr id="20" name="Rectangle 19"/>
          <p:cNvSpPr/>
          <p:nvPr/>
        </p:nvSpPr>
        <p:spPr>
          <a:xfrm>
            <a:off x="9027202" y="3353150"/>
            <a:ext cx="1050288" cy="369332"/>
          </a:xfrm>
          <a:prstGeom prst="rect">
            <a:avLst/>
          </a:prstGeom>
        </p:spPr>
        <p:txBody>
          <a:bodyPr wrap="none">
            <a:spAutoFit/>
          </a:bodyPr>
          <a:lstStyle/>
          <a:p>
            <a:r>
              <a:rPr lang="fa-IR" b="1" dirty="0"/>
              <a:t>صالح نجفی</a:t>
            </a:r>
            <a:endParaRPr lang="fa-IR" dirty="0"/>
          </a:p>
        </p:txBody>
      </p:sp>
      <p:sp>
        <p:nvSpPr>
          <p:cNvPr id="21" name="Rectangle 20"/>
          <p:cNvSpPr/>
          <p:nvPr/>
        </p:nvSpPr>
        <p:spPr>
          <a:xfrm>
            <a:off x="7251221" y="3308802"/>
            <a:ext cx="1454244" cy="369332"/>
          </a:xfrm>
          <a:prstGeom prst="rect">
            <a:avLst/>
          </a:prstGeom>
        </p:spPr>
        <p:txBody>
          <a:bodyPr wrap="none">
            <a:spAutoFit/>
          </a:bodyPr>
          <a:lstStyle/>
          <a:p>
            <a:r>
              <a:rPr lang="fa-IR" b="1" dirty="0"/>
              <a:t>محمد رضایی راد</a:t>
            </a:r>
            <a:endParaRPr lang="fa-IR" dirty="0"/>
          </a:p>
        </p:txBody>
      </p:sp>
      <p:sp>
        <p:nvSpPr>
          <p:cNvPr id="22" name="Rectangle 21"/>
          <p:cNvSpPr/>
          <p:nvPr/>
        </p:nvSpPr>
        <p:spPr>
          <a:xfrm>
            <a:off x="5591175" y="3308802"/>
            <a:ext cx="1233030" cy="369332"/>
          </a:xfrm>
          <a:prstGeom prst="rect">
            <a:avLst/>
          </a:prstGeom>
        </p:spPr>
        <p:txBody>
          <a:bodyPr wrap="none">
            <a:spAutoFit/>
          </a:bodyPr>
          <a:lstStyle/>
          <a:p>
            <a:r>
              <a:rPr lang="fa-IR" b="1" dirty="0"/>
              <a:t>کاوه لاجوردی</a:t>
            </a:r>
            <a:endParaRPr lang="fa-IR" dirty="0"/>
          </a:p>
        </p:txBody>
      </p:sp>
      <p:sp>
        <p:nvSpPr>
          <p:cNvPr id="23" name="Rectangle 22"/>
          <p:cNvSpPr/>
          <p:nvPr/>
        </p:nvSpPr>
        <p:spPr>
          <a:xfrm>
            <a:off x="3692920" y="3331782"/>
            <a:ext cx="1213794" cy="369332"/>
          </a:xfrm>
          <a:prstGeom prst="rect">
            <a:avLst/>
          </a:prstGeom>
        </p:spPr>
        <p:txBody>
          <a:bodyPr wrap="none">
            <a:spAutoFit/>
          </a:bodyPr>
          <a:lstStyle/>
          <a:p>
            <a:r>
              <a:rPr lang="fa-IR" b="1" dirty="0"/>
              <a:t>عادل مشایخی</a:t>
            </a:r>
            <a:endParaRPr lang="fa-IR"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7334" y="1015663"/>
            <a:ext cx="1455447" cy="2316119"/>
          </a:xfrm>
          <a:prstGeom prst="rect">
            <a:avLst/>
          </a:prstGeom>
        </p:spPr>
      </p:pic>
      <p:sp>
        <p:nvSpPr>
          <p:cNvPr id="6" name="Rectangle 5"/>
          <p:cNvSpPr/>
          <p:nvPr/>
        </p:nvSpPr>
        <p:spPr>
          <a:xfrm>
            <a:off x="1970059" y="3308802"/>
            <a:ext cx="1630575" cy="369332"/>
          </a:xfrm>
          <a:prstGeom prst="rect">
            <a:avLst/>
          </a:prstGeom>
        </p:spPr>
        <p:txBody>
          <a:bodyPr wrap="none">
            <a:spAutoFit/>
          </a:bodyPr>
          <a:lstStyle/>
          <a:p>
            <a:r>
              <a:rPr lang="fa-IR" b="1" dirty="0"/>
              <a:t>حمیدرضا آتش‌برآب</a:t>
            </a:r>
            <a:endParaRPr lang="fa-IR"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990" y="1004978"/>
            <a:ext cx="1744125" cy="2337487"/>
          </a:xfrm>
          <a:prstGeom prst="rect">
            <a:avLst/>
          </a:prstGeom>
        </p:spPr>
      </p:pic>
      <p:sp>
        <p:nvSpPr>
          <p:cNvPr id="9" name="Rectangle 8"/>
          <p:cNvSpPr/>
          <p:nvPr/>
        </p:nvSpPr>
        <p:spPr>
          <a:xfrm>
            <a:off x="441922" y="3308802"/>
            <a:ext cx="1324401" cy="369332"/>
          </a:xfrm>
          <a:prstGeom prst="rect">
            <a:avLst/>
          </a:prstGeom>
        </p:spPr>
        <p:txBody>
          <a:bodyPr wrap="none">
            <a:spAutoFit/>
          </a:bodyPr>
          <a:lstStyle/>
          <a:p>
            <a:r>
              <a:rPr lang="fa-IR" b="1" dirty="0"/>
              <a:t>موسی غنی‌نژاد</a:t>
            </a:r>
            <a:endParaRPr lang="fa-IR" dirty="0"/>
          </a:p>
        </p:txBody>
      </p:sp>
      <p:sp>
        <p:nvSpPr>
          <p:cNvPr id="11" name="Rectangle 10"/>
          <p:cNvSpPr/>
          <p:nvPr/>
        </p:nvSpPr>
        <p:spPr>
          <a:xfrm>
            <a:off x="10611276" y="6545578"/>
            <a:ext cx="1260280" cy="369332"/>
          </a:xfrm>
          <a:prstGeom prst="rect">
            <a:avLst/>
          </a:prstGeom>
        </p:spPr>
        <p:txBody>
          <a:bodyPr wrap="none">
            <a:spAutoFit/>
          </a:bodyPr>
          <a:lstStyle/>
          <a:p>
            <a:r>
              <a:rPr lang="fa-IR" b="1" dirty="0"/>
              <a:t>رضا شیرزادی</a:t>
            </a:r>
            <a:endParaRPr lang="fa-IR"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22123" y="4034439"/>
            <a:ext cx="2502863" cy="2502863"/>
          </a:xfrm>
          <a:prstGeom prst="rect">
            <a:avLst/>
          </a:prstGeom>
        </p:spPr>
      </p:pic>
      <p:sp>
        <p:nvSpPr>
          <p:cNvPr id="24" name="Rectangle 23"/>
          <p:cNvSpPr/>
          <p:nvPr/>
        </p:nvSpPr>
        <p:spPr>
          <a:xfrm>
            <a:off x="8571236" y="6519660"/>
            <a:ext cx="1394933" cy="369332"/>
          </a:xfrm>
          <a:prstGeom prst="rect">
            <a:avLst/>
          </a:prstGeom>
        </p:spPr>
        <p:txBody>
          <a:bodyPr wrap="none">
            <a:spAutoFit/>
          </a:bodyPr>
          <a:lstStyle/>
          <a:p>
            <a:r>
              <a:rPr lang="fa-IR" b="1" dirty="0"/>
              <a:t>حسینعلی نوذری</a:t>
            </a:r>
            <a:endParaRPr lang="fa-IR" dirty="0"/>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490" y="3640954"/>
            <a:ext cx="2044596" cy="2904624"/>
          </a:xfrm>
          <a:prstGeom prst="rect">
            <a:avLst/>
          </a:prstGeom>
        </p:spPr>
      </p:pic>
    </p:spTree>
    <p:extLst>
      <p:ext uri="{BB962C8B-B14F-4D97-AF65-F5344CB8AC3E}">
        <p14:creationId xmlns:p14="http://schemas.microsoft.com/office/powerpoint/2010/main" val="25438655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67263"/>
            <a:ext cx="4061793" cy="40907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02" y="-84221"/>
            <a:ext cx="4572000" cy="4600575"/>
          </a:xfrm>
          <a:prstGeom prst="rect">
            <a:avLst/>
          </a:prstGeom>
        </p:spPr>
      </p:pic>
      <p:pic>
        <p:nvPicPr>
          <p:cNvPr id="7" name="Picture 2"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1119" y="2796184"/>
            <a:ext cx="2880637" cy="4032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7211" y="0"/>
            <a:ext cx="4004789" cy="40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30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2295" y="2129589"/>
            <a:ext cx="5293895" cy="2215991"/>
          </a:xfrm>
          <a:prstGeom prst="rect">
            <a:avLst/>
          </a:prstGeom>
          <a:noFill/>
        </p:spPr>
        <p:txBody>
          <a:bodyPr wrap="square" rtlCol="1">
            <a:spAutoFit/>
          </a:bodyPr>
          <a:lstStyle/>
          <a:p>
            <a:pPr algn="ctr"/>
            <a:r>
              <a:rPr lang="fa-IR" sz="13800" dirty="0" smtClean="0"/>
              <a:t>ضمیمه</a:t>
            </a:r>
            <a:endParaRPr lang="fa-IR" sz="13800" dirty="0"/>
          </a:p>
        </p:txBody>
      </p:sp>
    </p:spTree>
    <p:extLst>
      <p:ext uri="{BB962C8B-B14F-4D97-AF65-F5344CB8AC3E}">
        <p14:creationId xmlns:p14="http://schemas.microsoft.com/office/powerpoint/2010/main" val="628829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579" y="1033133"/>
            <a:ext cx="11417968" cy="5016758"/>
          </a:xfrm>
          <a:prstGeom prst="rect">
            <a:avLst/>
          </a:prstGeom>
        </p:spPr>
        <p:txBody>
          <a:bodyPr wrap="square">
            <a:spAutoFit/>
          </a:bodyPr>
          <a:lstStyle/>
          <a:p>
            <a:r>
              <a:rPr lang="fa-IR" sz="2000" b="1" dirty="0">
                <a:cs typeface="B Zar" panose="00000400000000000000" pitchFamily="2" charset="-78"/>
              </a:rPr>
              <a:t>دیدار رهبر معظم انقلاب با نمایندگان مجلس هفتم در تاریخ ۲۷ خردادماه ۸۳ </a:t>
            </a:r>
            <a:r>
              <a:rPr lang="fa-IR" sz="2000" b="1" dirty="0" smtClean="0">
                <a:cs typeface="B Zar" panose="00000400000000000000" pitchFamily="2" charset="-78"/>
              </a:rPr>
              <a:t>:</a:t>
            </a:r>
            <a:endParaRPr lang="fa-IR" sz="2000" b="1" dirty="0">
              <a:cs typeface="B Zar" panose="00000400000000000000" pitchFamily="2" charset="-78"/>
            </a:endParaRPr>
          </a:p>
          <a:p>
            <a:r>
              <a:rPr lang="fa-IR" sz="2000" b="1" dirty="0">
                <a:solidFill>
                  <a:srgbClr val="0000CD"/>
                </a:solidFill>
                <a:cs typeface="B Zar" panose="00000400000000000000" pitchFamily="2" charset="-78"/>
              </a:rPr>
              <a:t>با دستمال کثیف نمی‌شود شیشه را پاک کرد</a:t>
            </a:r>
            <a:endParaRPr lang="fa-IR" sz="2000" b="1" dirty="0">
              <a:cs typeface="B Zar" panose="00000400000000000000" pitchFamily="2" charset="-78"/>
            </a:endParaRPr>
          </a:p>
          <a:p>
            <a:r>
              <a:rPr lang="fa-IR" sz="2000" b="1" dirty="0" smtClean="0">
                <a:cs typeface="B Zar" panose="00000400000000000000" pitchFamily="2" charset="-78"/>
              </a:rPr>
              <a:t>«</a:t>
            </a:r>
            <a:r>
              <a:rPr lang="fa-IR" sz="2000" b="1" dirty="0">
                <a:cs typeface="B Zar" panose="00000400000000000000" pitchFamily="2" charset="-78"/>
              </a:rPr>
              <a:t>از جمله‌ مهمترین کارها، مبارزه‌ با فساد است. مبارزه‌ با فساد، یک جنبه‌ اخلاقی محض نیست؛ اداره‌ کشور متوقف به مبارزه‌ با فساد است. بنده دو سه سال پیش که آن نامه را درباره‌ مبارزه‌ با فساد به مسئولان کشور نوشتم، به دنبال یک کار طولانی و یک بررسی و مطالعه‌ وسیع و همه‌ جانبه بود. از هر طرف می‌رویم، می‌بینیم اگر با فساد مبارزه نشود، همه‌ کارها لنگ خواهد ماند.»</a:t>
            </a:r>
          </a:p>
          <a:p>
            <a:r>
              <a:rPr lang="fa-IR" sz="2000" b="1" dirty="0">
                <a:cs typeface="B Zar" panose="00000400000000000000" pitchFamily="2" charset="-78"/>
              </a:rPr>
              <a:t>«این همه کار خوب دارد در کشور انجام می‌ گیرد - کارهایی که انجام گرفته، کم نیست - اما وجود فساد، بعضی از آنها را خنثی می‌ کند. استخری را در نظر بگیرید که از چند چاه عمیق با لوله‌ های چند اینچی مرتب در آن آب ریخته می‌ شود، اما استخر پُر نمی‌شود. وقتی نگاه می‌ کنید، می‌ بینید بدنه‌ استخر ترک خورده و ته آن سوراخ است؛ هرچه از این طرف آب می‌ریزید، از آن طرف بیرون می‌رود؛ به کانال هایی که شما در نظر گرفته‌ اید آبیاری کنید، اصلاً آب نمی‌ رسد. فساد در جامعه، این‌طوری است.»</a:t>
            </a:r>
          </a:p>
          <a:p>
            <a:r>
              <a:rPr lang="fa-IR" sz="2000" b="1" dirty="0">
                <a:cs typeface="B Zar" panose="00000400000000000000" pitchFamily="2" charset="-78"/>
              </a:rPr>
              <a:t>«فساد مالی، مثل خوره، ایدز و سرطان است؛ باید با آن مبارزه کرد ... باید با فساد مبارزه‌ جدی کرد. یک پایه‌ مبارزه، شمایید. آن روزی که بنده مسأله‌ مبارزه‌ با فساد را گفتم، توقعم این بود که مجلس شورای اسلامی سینه سپر کند و جلو بیاید و در این میدان حرکت کند تا ما دیگر احتیاج نداشته باشیم دنبال کنیم؛ اما متأسفانه این‌طور نشد. آنها نکردند، شما بکنید. البته به قول برادر ظریف و نکته‌ سنج‌مان، با دستمال کثیف نمی‌ شود شیشه را تمیز کرد. اگر انسان بخواهد با فساد مبارزه کند، باید در درجه‌ اول مراقب باشد که فساد دامن خودش را نگیرد. داخل خودتان و درون مجلس مراقب باشید. دست پاک، دامن پاک، زبان پاک و چشم پاک خواهد توانست در حوزه‌ اقتدار وسیعی که شما دارید، همه چیز را پاک کند.»</a:t>
            </a:r>
          </a:p>
        </p:txBody>
      </p:sp>
    </p:spTree>
    <p:extLst>
      <p:ext uri="{BB962C8B-B14F-4D97-AF65-F5344CB8AC3E}">
        <p14:creationId xmlns:p14="http://schemas.microsoft.com/office/powerpoint/2010/main" val="4213063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234" y="124340"/>
            <a:ext cx="11562346" cy="5355312"/>
          </a:xfrm>
          <a:prstGeom prst="rect">
            <a:avLst/>
          </a:prstGeom>
        </p:spPr>
        <p:txBody>
          <a:bodyPr wrap="square">
            <a:spAutoFit/>
          </a:bodyPr>
          <a:lstStyle/>
          <a:p>
            <a:pPr algn="justLow"/>
            <a:r>
              <a:rPr lang="fa-IR" dirty="0">
                <a:cs typeface="B Zar" panose="00000400000000000000" pitchFamily="2" charset="-78"/>
              </a:rPr>
              <a:t/>
            </a:r>
            <a:br>
              <a:rPr lang="fa-IR" dirty="0">
                <a:cs typeface="B Zar" panose="00000400000000000000" pitchFamily="2" charset="-78"/>
              </a:rPr>
            </a:br>
            <a:r>
              <a:rPr lang="fa-IR" dirty="0">
                <a:cs typeface="B Zar" panose="00000400000000000000" pitchFamily="2" charset="-78"/>
              </a:rPr>
              <a:t>* مبارزه با فساد، یک جهاد واقعی و البته کار بسیار دشواری است. </a:t>
            </a:r>
            <a:r>
              <a:rPr lang="fa-IR" dirty="0" smtClean="0">
                <a:cs typeface="B Zar" panose="00000400000000000000" pitchFamily="2" charset="-78"/>
              </a:rPr>
              <a:t>۱۳۸۰/۱۱/۰۳</a:t>
            </a:r>
          </a:p>
          <a:p>
            <a:pPr algn="justLow"/>
            <a:r>
              <a:rPr lang="fa-IR" dirty="0" smtClean="0">
                <a:cs typeface="B Zar" panose="00000400000000000000" pitchFamily="2" charset="-78"/>
              </a:rPr>
              <a:t>* </a:t>
            </a:r>
            <a:r>
              <a:rPr lang="fa-IR" dirty="0">
                <a:cs typeface="B Zar" panose="00000400000000000000" pitchFamily="2" charset="-78"/>
              </a:rPr>
              <a:t>امروز یکی از مهمترین مسائل ما، مبارزه با فساد است. این را باید همه مسؤولان کشور بفهمند. فساد یعنی چه؟ فساد یعنی این‌که کسانی با زرنگی، با قانوندانی، با زبان چرب و نرم و با چهره حق‌به‌جانب، به جان بیت‌المال این ملت بیفتند و کیسه‌های خود را پُر کنند. </a:t>
            </a:r>
            <a:r>
              <a:rPr lang="fa-IR" dirty="0" smtClean="0">
                <a:cs typeface="B Zar" panose="00000400000000000000" pitchFamily="2" charset="-78"/>
              </a:rPr>
              <a:t>۱۳۸۰/۱۰/۱۹</a:t>
            </a:r>
          </a:p>
          <a:p>
            <a:pPr algn="justLow"/>
            <a:r>
              <a:rPr lang="fa-IR" dirty="0" smtClean="0">
                <a:cs typeface="B Zar" panose="00000400000000000000" pitchFamily="2" charset="-78"/>
              </a:rPr>
              <a:t>* </a:t>
            </a:r>
            <a:r>
              <a:rPr lang="fa-IR" dirty="0">
                <a:cs typeface="B Zar" panose="00000400000000000000" pitchFamily="2" charset="-78"/>
              </a:rPr>
              <a:t>چند سال قبل از این - نمیدانم حالا ده سال است یا بیشتر است - من توصیه‌های مؤکدی را راجع به مقابله‌ی با فساد اقتصادی به مسئولین کشور کردم؛ استقبال هم کردند. </a:t>
            </a:r>
            <a:r>
              <a:rPr lang="fa-IR" dirty="0" smtClean="0">
                <a:cs typeface="B Zar" panose="00000400000000000000" pitchFamily="2" charset="-78"/>
              </a:rPr>
              <a:t>۱۳۹۰/۰۷/۱۱</a:t>
            </a:r>
          </a:p>
          <a:p>
            <a:pPr algn="justLow"/>
            <a:r>
              <a:rPr lang="fa-IR" dirty="0" smtClean="0">
                <a:cs typeface="B Zar" panose="00000400000000000000" pitchFamily="2" charset="-78"/>
              </a:rPr>
              <a:t>* </a:t>
            </a:r>
            <a:r>
              <a:rPr lang="fa-IR" dirty="0">
                <a:cs typeface="B Zar" panose="00000400000000000000" pitchFamily="2" charset="-78"/>
              </a:rPr>
              <a:t>به اعتقاد من مرکزی که باید مبارزه با مفاسد اقتصادی را دنبال کند، دولت است و قوّه قضاییّه در مرحله آخر قرار میگیرد. ۱۳۸۲/۰۶/۰۵</a:t>
            </a:r>
            <a:br>
              <a:rPr lang="fa-IR" dirty="0">
                <a:cs typeface="B Zar" panose="00000400000000000000" pitchFamily="2" charset="-78"/>
              </a:rPr>
            </a:br>
            <a:r>
              <a:rPr lang="fa-IR" dirty="0">
                <a:cs typeface="B Zar" panose="00000400000000000000" pitchFamily="2" charset="-78"/>
              </a:rPr>
              <a:t>* وقتی شما ارز ۴۲۰۰ تومانی را میدهید به بانک که به مردم به آن کسانی که معین شده داده بشود بعد این بانک، بانک نه دلال، بانک این ارز را میفروشد شش هزار تومان که این را آقای رئیس‌جمهور گفتند به بنده. خب این برخورد فوری لازم دارد، برخورد آنی لازم دارد، یعنی این واقعاً دیگر اینها خیانت دیگر معنای دیگری ندارد که. </a:t>
            </a:r>
            <a:r>
              <a:rPr lang="fa-IR" dirty="0" smtClean="0">
                <a:cs typeface="B Zar" panose="00000400000000000000" pitchFamily="2" charset="-78"/>
              </a:rPr>
              <a:t>۱۳۹۷/۰۴/۲۴</a:t>
            </a:r>
          </a:p>
          <a:p>
            <a:pPr algn="justLow"/>
            <a:r>
              <a:rPr lang="fa-IR" dirty="0">
                <a:cs typeface="B Zar" panose="00000400000000000000" pitchFamily="2" charset="-78"/>
              </a:rPr>
              <a:t/>
            </a:r>
            <a:br>
              <a:rPr lang="fa-IR" dirty="0">
                <a:cs typeface="B Zar" panose="00000400000000000000" pitchFamily="2" charset="-78"/>
              </a:rPr>
            </a:br>
            <a:r>
              <a:rPr lang="fa-IR" dirty="0">
                <a:cs typeface="B Zar" panose="00000400000000000000" pitchFamily="2" charset="-78"/>
              </a:rPr>
              <a:t>* چه دست داشتن در فساد اقتصادی، چه چشم بستن بر فساد اقتصادی، چیزهایی است که حرکت عمومی کشور را کُند میکند. ۱۳۸۵/۰۷/۱۸</a:t>
            </a:r>
            <a:br>
              <a:rPr lang="fa-IR" dirty="0">
                <a:cs typeface="B Zar" panose="00000400000000000000" pitchFamily="2" charset="-78"/>
              </a:rPr>
            </a:br>
            <a:r>
              <a:rPr lang="fa-IR" dirty="0">
                <a:cs typeface="B Zar" panose="00000400000000000000" pitchFamily="2" charset="-78"/>
              </a:rPr>
              <a:t>* البتّه در مقام بیان و در روزنامه‌ها و جنجال و بخصوص با جهت‌گیری‌های سیاسی، حرفهای قشنگ خوبی زده میشود امّا اینها فایده‌ای ندارد. </a:t>
            </a:r>
            <a:endParaRPr lang="fa-IR" dirty="0" smtClean="0">
              <a:cs typeface="B Zar" panose="00000400000000000000" pitchFamily="2" charset="-78"/>
            </a:endParaRPr>
          </a:p>
          <a:p>
            <a:pPr algn="justLow"/>
            <a:r>
              <a:rPr lang="fa-IR" dirty="0" smtClean="0">
                <a:cs typeface="B Zar" panose="00000400000000000000" pitchFamily="2" charset="-78"/>
              </a:rPr>
              <a:t>۱۳۹۵/۰۱/۰۱</a:t>
            </a:r>
            <a:r>
              <a:rPr lang="fa-IR" dirty="0">
                <a:cs typeface="B Zar" panose="00000400000000000000" pitchFamily="2" charset="-78"/>
              </a:rPr>
              <a:t/>
            </a:r>
            <a:br>
              <a:rPr lang="fa-IR" dirty="0">
                <a:cs typeface="B Zar" panose="00000400000000000000" pitchFamily="2" charset="-78"/>
              </a:rPr>
            </a:br>
            <a:r>
              <a:rPr lang="fa-IR" dirty="0">
                <a:cs typeface="B Zar" panose="00000400000000000000" pitchFamily="2" charset="-78"/>
              </a:rPr>
              <a:t>* با «دزد دزد» گفتن، دزد از دزدی دست برنمیدارد؛ باید رفت، وارد شد. مسئولان کشور، روزنامه که نیستند که راجع به فساد حرف میزنند. </a:t>
            </a:r>
            <a:endParaRPr lang="fa-IR" dirty="0" smtClean="0">
              <a:cs typeface="B Zar" panose="00000400000000000000" pitchFamily="2" charset="-78"/>
            </a:endParaRPr>
          </a:p>
          <a:p>
            <a:pPr algn="justLow"/>
            <a:r>
              <a:rPr lang="fa-IR" dirty="0" smtClean="0">
                <a:cs typeface="B Zar" panose="00000400000000000000" pitchFamily="2" charset="-78"/>
              </a:rPr>
              <a:t>۱۳۹۴/۰۲/۰۹</a:t>
            </a:r>
            <a:r>
              <a:rPr lang="fa-IR" dirty="0">
                <a:cs typeface="B Zar" panose="00000400000000000000" pitchFamily="2" charset="-78"/>
              </a:rPr>
              <a:t/>
            </a:r>
            <a:br>
              <a:rPr lang="fa-IR" dirty="0">
                <a:cs typeface="B Zar" panose="00000400000000000000" pitchFamily="2" charset="-78"/>
              </a:rPr>
            </a:br>
            <a:r>
              <a:rPr lang="fa-IR" dirty="0">
                <a:cs typeface="B Zar" panose="00000400000000000000" pitchFamily="2" charset="-78"/>
              </a:rPr>
              <a:t>* ما باید برخورد کنیم بعد برخورد را به مردم بگوییم... بگوییم این کار اتفاق افتاد؛ این خوب است، این درست است... در همین چیزهایی که شرکتهای صوری‌ای که درست کردند و آمدند به‌عنوان اینها ارز گرفتند، دستگاه امنیتی باید دنبال کند، فعال باشد، اینها را شناسایی کند... برخورد جدی بکنید، مردم استقبال میکنند از این برخورد. </a:t>
            </a:r>
            <a:r>
              <a:rPr lang="fa-IR" dirty="0" smtClean="0">
                <a:cs typeface="B Zar" panose="00000400000000000000" pitchFamily="2" charset="-78"/>
              </a:rPr>
              <a:t>۱۳۹۷/۰۴/۲۴</a:t>
            </a:r>
            <a:endParaRPr lang="fa-IR" dirty="0">
              <a:cs typeface="B Zar" panose="00000400000000000000" pitchFamily="2" charset="-78"/>
            </a:endParaRPr>
          </a:p>
        </p:txBody>
      </p:sp>
      <p:sp>
        <p:nvSpPr>
          <p:cNvPr id="3" name="Rectangle 2"/>
          <p:cNvSpPr/>
          <p:nvPr/>
        </p:nvSpPr>
        <p:spPr>
          <a:xfrm>
            <a:off x="312821" y="5479652"/>
            <a:ext cx="11718759" cy="923330"/>
          </a:xfrm>
          <a:prstGeom prst="rect">
            <a:avLst/>
          </a:prstGeom>
        </p:spPr>
        <p:txBody>
          <a:bodyPr wrap="square">
            <a:spAutoFit/>
          </a:bodyPr>
          <a:lstStyle/>
          <a:p>
            <a:r>
              <a:rPr lang="fa-IR" dirty="0">
                <a:cs typeface="B Zar" panose="00000400000000000000" pitchFamily="2" charset="-78"/>
              </a:rPr>
              <a:t>* فساد و مفسد؛ مفسد بایستی مجازات بشود. خب حالا چرا این را ما علنی میگوییم و اصرار میکنیم؟ برای خاطر اینکه تجربه نشان داده که وقتی با فساد و با مفسد، مواجهه و مقابله صورت میگیرد، جیغ‌ودادهایی از گوشه‌وکنار بلند میشود.</a:t>
            </a:r>
            <a:br>
              <a:rPr lang="fa-IR" dirty="0">
                <a:cs typeface="B Zar" panose="00000400000000000000" pitchFamily="2" charset="-78"/>
              </a:rPr>
            </a:br>
            <a:r>
              <a:rPr lang="fa-IR" dirty="0">
                <a:cs typeface="B Zar" panose="00000400000000000000" pitchFamily="2" charset="-78"/>
              </a:rPr>
              <a:t>۱۳۹۷/۰۵/۲۲</a:t>
            </a:r>
          </a:p>
        </p:txBody>
      </p:sp>
    </p:spTree>
    <p:extLst>
      <p:ext uri="{BB962C8B-B14F-4D97-AF65-F5344CB8AC3E}">
        <p14:creationId xmlns:p14="http://schemas.microsoft.com/office/powerpoint/2010/main" val="3136454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664" y="397042"/>
            <a:ext cx="11574378" cy="5355312"/>
          </a:xfrm>
          <a:prstGeom prst="rect">
            <a:avLst/>
          </a:prstGeom>
        </p:spPr>
        <p:txBody>
          <a:bodyPr wrap="square">
            <a:spAutoFit/>
          </a:bodyPr>
          <a:lstStyle/>
          <a:p>
            <a:pPr algn="justLow"/>
            <a:r>
              <a:rPr lang="fa-IR" dirty="0">
                <a:cs typeface="B Zar" panose="00000400000000000000" pitchFamily="2" charset="-78"/>
              </a:rPr>
              <a:t>«امروز یکی از مهمترین مسائل ما، </a:t>
            </a:r>
            <a:r>
              <a:rPr lang="fa-IR" b="1" dirty="0">
                <a:cs typeface="B Zar" panose="00000400000000000000" pitchFamily="2" charset="-78"/>
              </a:rPr>
              <a:t>مبارزه با فساد</a:t>
            </a:r>
            <a:r>
              <a:rPr lang="fa-IR" dirty="0">
                <a:cs typeface="B Zar" panose="00000400000000000000" pitchFamily="2" charset="-78"/>
              </a:rPr>
              <a:t> است. این را باید همه مسؤولان کشور بفهمند. فساد یعنی چه؟ فساد یعنی این‌که کسانی با زرنگی، با قانوندانی، با زبان چرب و نرم و با چهره حق ‌به‌ جانب، به جان بیت‌المال این ملت بیفتند و کیسه‌های خود را پُر کنند. این کار چند</a:t>
            </a:r>
            <a:r>
              <a:rPr lang="fa-IR" b="1" dirty="0">
                <a:cs typeface="B Zar" panose="00000400000000000000" pitchFamily="2" charset="-78"/>
              </a:rPr>
              <a:t> ضرر</a:t>
            </a:r>
            <a:r>
              <a:rPr lang="fa-IR" dirty="0">
                <a:cs typeface="B Zar" panose="00000400000000000000" pitchFamily="2" charset="-78"/>
              </a:rPr>
              <a:t> دارد: </a:t>
            </a:r>
            <a:r>
              <a:rPr lang="fa-IR" b="1" dirty="0">
                <a:cs typeface="B Zar" panose="00000400000000000000" pitchFamily="2" charset="-78"/>
              </a:rPr>
              <a:t>یکی</a:t>
            </a:r>
            <a:r>
              <a:rPr lang="fa-IR" dirty="0">
                <a:cs typeface="B Zar" panose="00000400000000000000" pitchFamily="2" charset="-78"/>
              </a:rPr>
              <a:t> این‌که خزانه این کشور که باید صرف مردم شود - صرف ساختن پُل و راه و سد و آبرسانی و آباد کردن روستاها و سامان دادن به زندگی مردم شود - به جیب یک نفر یا یک جمع خاص میرود. وقتی شما میبینید یک نفر آدم در طول مدت کوتاهی - سه، چهار سال - دهها میلیارد تومان از پول بیت‌المال را در صندوق شخصی خود قرار میدهد، معنایش چیست؟ معنایش این است، آن پولی که با آن میشد مثلاً هزار روستا را آباد کرد که مردم از زندگی لذّت ببرند و مزه فقر را نچشند، مزه زندگی راحت را بچشند، یک نفر بتواند با زرنگی، با زبان چرب و نرم، با چهره‌ی حق‌ به ‌جانب و با استفاده از کمک افراد غافل، همه این پولها را به چنگ آورد. بنابراین اوّلین ضرر این است که بیت‌المال خالی میشود و پول مردم به جیب یک شخصِ طمّاع و حریص و خودخواه و زیاده‌طلب میرود. </a:t>
            </a:r>
            <a:r>
              <a:rPr lang="fa-IR" b="1" dirty="0">
                <a:cs typeface="B Zar" panose="00000400000000000000" pitchFamily="2" charset="-78"/>
              </a:rPr>
              <a:t>ضرر دوم </a:t>
            </a:r>
            <a:r>
              <a:rPr lang="fa-IR" dirty="0">
                <a:cs typeface="B Zar" panose="00000400000000000000" pitchFamily="2" charset="-78"/>
              </a:rPr>
              <a:t>این است: کسانی که میخواهند با پول خود در کشور فعّالیت اقتصادی کنند - کارخانه تأسیس کنند، مزرعه راه بیندازند و تولید کنند - وقتی دیدند از راههای نامشروع میشود این همه ثروت به دست آورد، آنها هم تشویق میشوند که بروند کار نامشروع کنند. عدّه‌ای میگویند مبارزه با مفاسد اقتصادی موجب میشود که سرمایه‌دار، سرمایه‌گذاری نکند؛ اما من میگویم قضیه عکس است؛ اگر با فساد اقتصادی مبارزه نشود، هر سرمایه‌داری وسوسه و تشویق میشود که به جای وارد شدن به کار پُردردسر تولید و مقدّمات آن و راههای طولانی دیگر، برود مشغول بند و بست و کارهای فساد انگیز شود. یک فاسد، دیگران را هم به فساد میکشاند و تشویق میکند. بنابراین ضرر دوم این است که کشور از فعّالیت اقتصادی باز خواهد ماند. </a:t>
            </a:r>
            <a:r>
              <a:rPr lang="fa-IR" b="1" dirty="0">
                <a:cs typeface="B Zar" panose="00000400000000000000" pitchFamily="2" charset="-78"/>
              </a:rPr>
              <a:t>ضرر سوم</a:t>
            </a:r>
            <a:r>
              <a:rPr lang="fa-IR" dirty="0">
                <a:cs typeface="B Zar" panose="00000400000000000000" pitchFamily="2" charset="-78"/>
              </a:rPr>
              <a:t> این است که آدم فاسد وقتی بخواهد از بیت‌المال مسلمانان استفاده کند، به طور مستقیم که او را راه نمیدهند؛ مجبور است به مدیران و مسؤولان و هر کسی که سر راهِ او قرار دارد، رشوه بدهد. هر کسی هم نمیتواند در مقابل رشوه مقاومت کند. البته بعضی افراد مقاومت میکنند، بعضی هم دانسته یا ندانسته تسلیم میشوند. بنابراین آدم فاسد برای رسیدن به هدف خود، با رشوه دادن و شیرینی دادن، عدّه‌ای را فاسد میکند؛ مدیران را فاسد میکند، مأموران را فاسد میکند، مأمور بانک را فاسد میکند، مأمور فلان وزارتخانه را فاسد میکند. </a:t>
            </a:r>
            <a:r>
              <a:rPr lang="fa-IR" b="1" dirty="0">
                <a:cs typeface="B Zar" panose="00000400000000000000" pitchFamily="2" charset="-78"/>
              </a:rPr>
              <a:t>ضرر چهارم</a:t>
            </a:r>
            <a:r>
              <a:rPr lang="fa-IR" dirty="0">
                <a:cs typeface="B Zar" panose="00000400000000000000" pitchFamily="2" charset="-78"/>
              </a:rPr>
              <a:t> این است که وقتی پول و لقمه حرام در بین مردم و نخبگان و زبدگان رایج شد، گناه رایج میشود؛ «امرنا مترفیها ففسقوا فیها». وارد شدن در میدان فساد مالی، مقدّمه ورود به میدان فساد اخلاقی و فساد جنسی و فساد شهوانی و انواع و اقسام فسادهاست. </a:t>
            </a:r>
            <a:r>
              <a:rPr lang="fa-IR" b="1" dirty="0">
                <a:cs typeface="B Zar" panose="00000400000000000000" pitchFamily="2" charset="-78"/>
              </a:rPr>
              <a:t>ضرر پنجم</a:t>
            </a:r>
            <a:r>
              <a:rPr lang="fa-IR" dirty="0">
                <a:cs typeface="B Zar" panose="00000400000000000000" pitchFamily="2" charset="-78"/>
              </a:rPr>
              <a:t> این‌که وقتی مدیران و مردمی فاسد شدند، به پایگاه دشمن خارجی تبدیل میشوند. دشمن خارجی از آدمهای فاسد، برای اهداف سیاسی خود در کشور، خوب استفاده میکند. </a:t>
            </a:r>
            <a:r>
              <a:rPr lang="fa-IR" b="1" dirty="0">
                <a:cs typeface="B Zar" panose="00000400000000000000" pitchFamily="2" charset="-78"/>
              </a:rPr>
              <a:t>مبارزه با فساد</a:t>
            </a:r>
            <a:r>
              <a:rPr lang="fa-IR" dirty="0">
                <a:cs typeface="B Zar" panose="00000400000000000000" pitchFamily="2" charset="-78"/>
              </a:rPr>
              <a:t>، یک جهاد همه‌جانبه است. من از مسؤولان کشور خواهش میکنم این جهاد عظیم را به اغراض سیاسی آلوده نکنند. اگر مسؤولان کشور آن خودآگاهىِ لازم را داشته باشند، آن‌گاه میفهمند که امروز </a:t>
            </a:r>
            <a:r>
              <a:rPr lang="fa-IR" b="1" dirty="0">
                <a:cs typeface="B Zar" panose="00000400000000000000" pitchFamily="2" charset="-78"/>
              </a:rPr>
              <a:t>مبارزه با فساد</a:t>
            </a:r>
            <a:r>
              <a:rPr lang="fa-IR" dirty="0">
                <a:cs typeface="B Zar" panose="00000400000000000000" pitchFamily="2" charset="-78"/>
              </a:rPr>
              <a:t> لازم است و یک جهاد است. نشناختن موقعیّت و خطر، همان ناخودآگاهی است که این خود خطر بسیار بزرگی است»</a:t>
            </a:r>
          </a:p>
        </p:txBody>
      </p:sp>
      <p:sp>
        <p:nvSpPr>
          <p:cNvPr id="4" name="Rectangle 3"/>
          <p:cNvSpPr/>
          <p:nvPr/>
        </p:nvSpPr>
        <p:spPr>
          <a:xfrm>
            <a:off x="1527440" y="6121686"/>
            <a:ext cx="3169457" cy="369332"/>
          </a:xfrm>
          <a:prstGeom prst="rect">
            <a:avLst/>
          </a:prstGeom>
        </p:spPr>
        <p:txBody>
          <a:bodyPr wrap="none">
            <a:spAutoFit/>
          </a:bodyPr>
          <a:lstStyle/>
          <a:p>
            <a:r>
              <a:rPr lang="ar-SA" altLang="fa-IR" dirty="0">
                <a:latin typeface="Arial" panose="020B0604020202020204" pitchFamily="34" charset="0"/>
              </a:rPr>
              <a:t>بیانات در دیدار مردم قم، 19 دی 1380</a:t>
            </a:r>
            <a:endParaRPr lang="fa-IR" dirty="0"/>
          </a:p>
        </p:txBody>
      </p:sp>
    </p:spTree>
    <p:extLst>
      <p:ext uri="{BB962C8B-B14F-4D97-AF65-F5344CB8AC3E}">
        <p14:creationId xmlns:p14="http://schemas.microsoft.com/office/powerpoint/2010/main" val="16281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4000">
              <a:srgbClr val="FFC000"/>
            </a:gs>
            <a:gs pos="33000">
              <a:srgbClr val="FFFF00"/>
            </a:gs>
            <a:gs pos="4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020" y="224777"/>
            <a:ext cx="6607743" cy="962648"/>
          </a:xfrm>
        </p:spPr>
        <p:txBody>
          <a:bodyPr>
            <a:normAutofit/>
          </a:bodyPr>
          <a:lstStyle/>
          <a:p>
            <a:pPr algn="r" rtl="1"/>
            <a:r>
              <a:rPr lang="ar-SA" sz="3200" dirty="0" smtClean="0">
                <a:solidFill>
                  <a:srgbClr val="0070C0"/>
                </a:solidFill>
                <a:cs typeface="B Titr" panose="00000700000000000000" pitchFamily="2" charset="-78"/>
              </a:rPr>
              <a:t>مسئله‌ی </a:t>
            </a:r>
            <a:r>
              <a:rPr lang="ar-SA" sz="3200" dirty="0">
                <a:solidFill>
                  <a:srgbClr val="0070C0"/>
                </a:solidFill>
                <a:cs typeface="B Titr" panose="00000700000000000000" pitchFamily="2" charset="-78"/>
              </a:rPr>
              <a:t>مواجهه‌ی با قدرتها و دولتهای غربی </a:t>
            </a:r>
            <a:endParaRPr lang="en-US" sz="3200" dirty="0">
              <a:solidFill>
                <a:srgbClr val="0070C0"/>
              </a:solidFill>
              <a:cs typeface="B Titr" panose="00000700000000000000" pitchFamily="2" charset="-78"/>
            </a:endParaRPr>
          </a:p>
        </p:txBody>
      </p:sp>
      <p:sp>
        <p:nvSpPr>
          <p:cNvPr id="5" name="Rectangle 4"/>
          <p:cNvSpPr/>
          <p:nvPr/>
        </p:nvSpPr>
        <p:spPr>
          <a:xfrm>
            <a:off x="9789624" y="485570"/>
            <a:ext cx="1794082" cy="523220"/>
          </a:xfrm>
          <a:prstGeom prst="rect">
            <a:avLst/>
          </a:prstGeom>
        </p:spPr>
        <p:txBody>
          <a:bodyPr wrap="none">
            <a:spAutoFit/>
          </a:bodyPr>
          <a:lstStyle/>
          <a:p>
            <a:r>
              <a:rPr lang="fa-IR" sz="2800" dirty="0" smtClean="0">
                <a:solidFill>
                  <a:srgbClr val="0070C0"/>
                </a:solidFill>
                <a:cs typeface="B Titr" panose="00000700000000000000" pitchFamily="2" charset="-78"/>
              </a:rPr>
              <a:t>موضوع دوم:</a:t>
            </a:r>
            <a:endParaRPr lang="fa-IR" sz="2800" dirty="0"/>
          </a:p>
        </p:txBody>
      </p:sp>
      <p:sp>
        <p:nvSpPr>
          <p:cNvPr id="6" name="Left Arrow 5"/>
          <p:cNvSpPr/>
          <p:nvPr/>
        </p:nvSpPr>
        <p:spPr>
          <a:xfrm>
            <a:off x="8975558" y="389314"/>
            <a:ext cx="721895" cy="7657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842211" y="1479391"/>
            <a:ext cx="10876547" cy="4893647"/>
          </a:xfrm>
          <a:prstGeom prst="rect">
            <a:avLst/>
          </a:prstGeom>
        </p:spPr>
        <p:txBody>
          <a:bodyPr wrap="square">
            <a:spAutoFit/>
          </a:bodyPr>
          <a:lstStyle/>
          <a:p>
            <a:pPr>
              <a:lnSpc>
                <a:spcPct val="150000"/>
              </a:lnSpc>
            </a:pPr>
            <a:r>
              <a:rPr lang="fa-IR" dirty="0" smtClean="0">
                <a:cs typeface="B Titr" panose="00000700000000000000" pitchFamily="2" charset="-78"/>
              </a:rPr>
              <a:t>1- برای اینکه به قدرت بازدارندگی اقتصادی برسیم</a:t>
            </a:r>
          </a:p>
          <a:p>
            <a:pPr>
              <a:lnSpc>
                <a:spcPct val="150000"/>
              </a:lnSpc>
            </a:pPr>
            <a:r>
              <a:rPr lang="fa-IR" dirty="0" smtClean="0">
                <a:cs typeface="B Titr" panose="00000700000000000000" pitchFamily="2" charset="-78"/>
              </a:rPr>
              <a:t> </a:t>
            </a:r>
            <a:r>
              <a:rPr lang="fa-IR" sz="2800" dirty="0" smtClean="0">
                <a:solidFill>
                  <a:srgbClr val="FF0000"/>
                </a:solidFill>
                <a:cs typeface="B Titr" panose="00000700000000000000" pitchFamily="2" charset="-78"/>
              </a:rPr>
              <a:t>باید به کلی از کمک و همراهی غربی ها چشم بپوشیم </a:t>
            </a:r>
            <a:r>
              <a:rPr lang="fa-IR" dirty="0" smtClean="0">
                <a:cs typeface="B Titr" panose="00000700000000000000" pitchFamily="2" charset="-78"/>
              </a:rPr>
              <a:t>و منتظر آنها نباید باشیم.</a:t>
            </a:r>
          </a:p>
          <a:p>
            <a:pPr>
              <a:lnSpc>
                <a:spcPct val="150000"/>
              </a:lnSpc>
            </a:pPr>
            <a:endParaRPr lang="fa-IR" dirty="0" smtClean="0">
              <a:cs typeface="B Titr" panose="00000700000000000000" pitchFamily="2" charset="-78"/>
            </a:endParaRPr>
          </a:p>
          <a:p>
            <a:pPr>
              <a:lnSpc>
                <a:spcPct val="150000"/>
              </a:lnSpc>
            </a:pPr>
            <a:r>
              <a:rPr lang="fa-IR" dirty="0" smtClean="0">
                <a:cs typeface="B Titr" panose="00000700000000000000" pitchFamily="2" charset="-78"/>
              </a:rPr>
              <a:t>2- آنجایی که می بینید </a:t>
            </a:r>
            <a:r>
              <a:rPr lang="fa-IR" dirty="0" smtClean="0">
                <a:solidFill>
                  <a:srgbClr val="0070C0"/>
                </a:solidFill>
                <a:cs typeface="B Titr" panose="00000700000000000000" pitchFamily="2" charset="-78"/>
              </a:rPr>
              <a:t>غربی ها </a:t>
            </a:r>
            <a:r>
              <a:rPr lang="fa-IR" dirty="0" smtClean="0">
                <a:cs typeface="B Titr" panose="00000700000000000000" pitchFamily="2" charset="-78"/>
              </a:rPr>
              <a:t>به یک دولتی، </a:t>
            </a:r>
            <a:r>
              <a:rPr lang="fa-IR" dirty="0" smtClean="0">
                <a:solidFill>
                  <a:srgbClr val="7030A0"/>
                </a:solidFill>
                <a:cs typeface="B Titr" panose="00000700000000000000" pitchFamily="2" charset="-78"/>
              </a:rPr>
              <a:t>به یک کشوری کمک می کنند </a:t>
            </a:r>
            <a:r>
              <a:rPr lang="fa-IR" dirty="0" smtClean="0">
                <a:cs typeface="B Titr" panose="00000700000000000000" pitchFamily="2" charset="-78"/>
              </a:rPr>
              <a:t>در حقیقت برای خودشان دارند کار می کنند. بله غربی ها به پهلوی کمک می کردند ولی در واقع کمک به فروش سلاح خودشان بود، </a:t>
            </a:r>
            <a:r>
              <a:rPr lang="fa-IR" dirty="0" smtClean="0">
                <a:solidFill>
                  <a:srgbClr val="7030A0"/>
                </a:solidFill>
                <a:cs typeface="B Titr" panose="00000700000000000000" pitchFamily="2" charset="-78"/>
              </a:rPr>
              <a:t>کمک به تسلط بی قید و شرط شان </a:t>
            </a:r>
            <a:r>
              <a:rPr lang="fa-IR" dirty="0" smtClean="0">
                <a:cs typeface="B Titr" panose="00000700000000000000" pitchFamily="2" charset="-78"/>
              </a:rPr>
              <a:t>بر نفت کشور بود.</a:t>
            </a:r>
          </a:p>
          <a:p>
            <a:pPr>
              <a:lnSpc>
                <a:spcPct val="150000"/>
              </a:lnSpc>
            </a:pPr>
            <a:endParaRPr lang="fa-IR" dirty="0" smtClean="0">
              <a:cs typeface="B Titr" panose="00000700000000000000" pitchFamily="2" charset="-78"/>
            </a:endParaRPr>
          </a:p>
          <a:p>
            <a:pPr>
              <a:lnSpc>
                <a:spcPct val="150000"/>
              </a:lnSpc>
            </a:pPr>
            <a:r>
              <a:rPr lang="fa-IR" dirty="0" smtClean="0">
                <a:cs typeface="B Titr" panose="00000700000000000000" pitchFamily="2" charset="-78"/>
              </a:rPr>
              <a:t>3- غربی ها فقط با ما هم اینطور نیستند بلکه </a:t>
            </a:r>
            <a:r>
              <a:rPr lang="fa-IR" dirty="0" smtClean="0">
                <a:solidFill>
                  <a:srgbClr val="7030A0"/>
                </a:solidFill>
                <a:cs typeface="B Titr" panose="00000700000000000000" pitchFamily="2" charset="-78"/>
              </a:rPr>
              <a:t>با هر کشوری </a:t>
            </a:r>
            <a:r>
              <a:rPr lang="fa-IR" dirty="0" smtClean="0">
                <a:cs typeface="B Titr" panose="00000700000000000000" pitchFamily="2" charset="-78"/>
              </a:rPr>
              <a:t>که زورشان برسد همین طورند.</a:t>
            </a:r>
          </a:p>
          <a:p>
            <a:pPr>
              <a:lnSpc>
                <a:spcPct val="150000"/>
              </a:lnSpc>
            </a:pPr>
            <a:endParaRPr lang="fa-IR" dirty="0" smtClean="0">
              <a:cs typeface="B Titr" panose="00000700000000000000" pitchFamily="2" charset="-78"/>
            </a:endParaRPr>
          </a:p>
          <a:p>
            <a:pPr>
              <a:lnSpc>
                <a:spcPct val="150000"/>
              </a:lnSpc>
            </a:pPr>
            <a:r>
              <a:rPr lang="fa-IR" dirty="0" smtClean="0">
                <a:cs typeface="B Titr" panose="00000700000000000000" pitchFamily="2" charset="-78"/>
              </a:rPr>
              <a:t>4- </a:t>
            </a:r>
            <a:r>
              <a:rPr lang="fa-IR" dirty="0" smtClean="0">
                <a:solidFill>
                  <a:srgbClr val="7030A0"/>
                </a:solidFill>
                <a:cs typeface="B Titr" panose="00000700000000000000" pitchFamily="2" charset="-78"/>
              </a:rPr>
              <a:t>شرارت طبیعت قدرت های غربی </a:t>
            </a:r>
            <a:r>
              <a:rPr lang="fa-IR" dirty="0" smtClean="0">
                <a:cs typeface="B Titr" panose="00000700000000000000" pitchFamily="2" charset="-78"/>
              </a:rPr>
              <a:t>است. آمریکا و اروپا هم ندارد. </a:t>
            </a:r>
          </a:p>
          <a:p>
            <a:pPr>
              <a:lnSpc>
                <a:spcPct val="150000"/>
              </a:lnSpc>
            </a:pPr>
            <a:r>
              <a:rPr lang="fa-IR" dirty="0" smtClean="0">
                <a:cs typeface="B Titr" panose="00000700000000000000" pitchFamily="2" charset="-78"/>
              </a:rPr>
              <a:t>مخصوص این شخصی هم که حالا در رأس دولت آمریکاست نیست. کنگره آمریکا در همین دو سال اخیر 96 و 97 حدود 226 طرح و لایحه علیه جمهوری اسلامی یا تصویب کرده اند یا ارائه داده اند.</a:t>
            </a:r>
            <a:endParaRPr lang="en-US" dirty="0">
              <a:cs typeface="B Titr" panose="00000700000000000000" pitchFamily="2" charset="-78"/>
            </a:endParaRPr>
          </a:p>
        </p:txBody>
      </p:sp>
      <p:sp>
        <p:nvSpPr>
          <p:cNvPr id="3" name="TextBox 2"/>
          <p:cNvSpPr txBox="1"/>
          <p:nvPr/>
        </p:nvSpPr>
        <p:spPr>
          <a:xfrm>
            <a:off x="673768" y="2093495"/>
            <a:ext cx="234615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fa-IR" b="1" dirty="0" smtClean="0"/>
              <a:t>مشکل = جریان غربگرا</a:t>
            </a:r>
            <a:endParaRPr lang="fa-IR" b="1" dirty="0"/>
          </a:p>
        </p:txBody>
      </p:sp>
    </p:spTree>
    <p:extLst>
      <p:ext uri="{BB962C8B-B14F-4D97-AF65-F5344CB8AC3E}">
        <p14:creationId xmlns:p14="http://schemas.microsoft.com/office/powerpoint/2010/main" val="32377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42211" y="445828"/>
            <a:ext cx="10972800" cy="1523494"/>
          </a:xfrm>
          <a:prstGeom prst="rect">
            <a:avLst/>
          </a:prstGeom>
        </p:spPr>
        <p:txBody>
          <a:bodyPr wrap="square">
            <a:spAutoFit/>
          </a:bodyPr>
          <a:lstStyle/>
          <a:p>
            <a:pPr algn="justLow">
              <a:lnSpc>
                <a:spcPct val="160000"/>
              </a:lnSpc>
            </a:pPr>
            <a:r>
              <a:rPr lang="fa-IR" sz="2000" dirty="0" smtClean="0">
                <a:cs typeface="B Titr" panose="00000700000000000000" pitchFamily="2" charset="-78"/>
              </a:rPr>
              <a:t>5- </a:t>
            </a:r>
            <a:r>
              <a:rPr lang="fa-IR" sz="2000" dirty="0" smtClean="0">
                <a:solidFill>
                  <a:srgbClr val="7030A0"/>
                </a:solidFill>
                <a:cs typeface="B Titr" panose="00000700000000000000" pitchFamily="2" charset="-78"/>
              </a:rPr>
              <a:t>تقی زاده های امروز</a:t>
            </a:r>
            <a:r>
              <a:rPr lang="fa-IR" sz="2000" dirty="0" smtClean="0">
                <a:cs typeface="B Titr" panose="00000700000000000000" pitchFamily="2" charset="-78"/>
              </a:rPr>
              <a:t>می خواهند غرب را بزک کنند و افکار، اندیشه ها، لغات و سبک زندگی غربی را ترویج کنند.(مثل سند 2030)</a:t>
            </a:r>
          </a:p>
          <a:p>
            <a:pPr algn="justLow">
              <a:lnSpc>
                <a:spcPct val="160000"/>
              </a:lnSpc>
            </a:pPr>
            <a:r>
              <a:rPr lang="ar-SA" sz="2000" dirty="0" smtClean="0">
                <a:cs typeface="B Titr" panose="00000700000000000000" pitchFamily="2" charset="-78"/>
              </a:rPr>
              <a:t>البتّه امروز به توفیق الهی </a:t>
            </a:r>
            <a:r>
              <a:rPr lang="ar-SA" sz="2000" dirty="0" smtClean="0">
                <a:solidFill>
                  <a:schemeClr val="accent6">
                    <a:lumMod val="75000"/>
                  </a:schemeClr>
                </a:solidFill>
                <a:cs typeface="B Titr" panose="00000700000000000000" pitchFamily="2" charset="-78"/>
              </a:rPr>
              <a:t>جوانهای مؤمن</a:t>
            </a:r>
            <a:r>
              <a:rPr lang="en-US" sz="2000" dirty="0" smtClean="0">
                <a:cs typeface="B Titr" panose="00000700000000000000" pitchFamily="2" charset="-78"/>
              </a:rPr>
              <a:t> </a:t>
            </a:r>
            <a:r>
              <a:rPr lang="ar-SA" sz="2000" dirty="0" smtClean="0">
                <a:cs typeface="B Titr" panose="00000700000000000000" pitchFamily="2" charset="-78"/>
              </a:rPr>
              <a:t>ما و مردم انقلابی ما نخواهند گذاشت این تقی‌زاده‌ها حرفشان به کرسی بنشیند</a:t>
            </a:r>
            <a:r>
              <a:rPr lang="en-US" sz="2000" dirty="0" smtClean="0">
                <a:cs typeface="B Titr" panose="00000700000000000000" pitchFamily="2" charset="-78"/>
              </a:rPr>
              <a:t>.</a:t>
            </a:r>
            <a:endParaRPr lang="fa-IR" sz="2000" dirty="0" smtClean="0">
              <a:cs typeface="B Titr" panose="000007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9322"/>
            <a:ext cx="3981450" cy="5715000"/>
          </a:xfrm>
          <a:prstGeom prst="rect">
            <a:avLst/>
          </a:prstGeom>
        </p:spPr>
      </p:pic>
      <p:sp>
        <p:nvSpPr>
          <p:cNvPr id="11" name="Rectangle 10"/>
          <p:cNvSpPr/>
          <p:nvPr/>
        </p:nvSpPr>
        <p:spPr>
          <a:xfrm>
            <a:off x="4656221" y="2870810"/>
            <a:ext cx="6773779" cy="2677656"/>
          </a:xfrm>
          <a:prstGeom prst="rect">
            <a:avLst/>
          </a:prstGeom>
        </p:spPr>
        <p:txBody>
          <a:bodyPr wrap="square">
            <a:spAutoFit/>
          </a:bodyPr>
          <a:lstStyle/>
          <a:p>
            <a:pPr algn="justLow"/>
            <a:r>
              <a:rPr lang="fa-IR" sz="2800" b="1" dirty="0" smtClean="0">
                <a:cs typeface="2  Davat" panose="00000400000000000000" pitchFamily="2" charset="-78"/>
              </a:rPr>
              <a:t>سیدحسن تقی‌زاده استاد اعظم لژ فراماسونری، عاقد پیمان دارسی در سال ۱۳۱۲ و از مشروطه‌خواهانی بود که به شدت ضددین بود و به مبارزه با دین می‌پرداخت. او از چهره‌های موثر تاریخ مشروطیت و مشهور به غربگرایی است. او معتقد بود که «از ناخن پا تا موی سر باید غربی شد» و می‌گفت: «اولین بمب تقلید از غرب را در ایران منفجر کرد». </a:t>
            </a:r>
            <a:endParaRPr lang="fa-IR" sz="2800" b="1" dirty="0">
              <a:cs typeface="2  Davat" panose="00000400000000000000" pitchFamily="2" charset="-78"/>
            </a:endParaRPr>
          </a:p>
        </p:txBody>
      </p:sp>
    </p:spTree>
    <p:extLst>
      <p:ext uri="{BB962C8B-B14F-4D97-AF65-F5344CB8AC3E}">
        <p14:creationId xmlns:p14="http://schemas.microsoft.com/office/powerpoint/2010/main" val="3959219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4852" y="481922"/>
            <a:ext cx="11598443" cy="4622804"/>
          </a:xfrm>
          <a:prstGeom prst="rect">
            <a:avLst/>
          </a:prstGeom>
        </p:spPr>
        <p:txBody>
          <a:bodyPr wrap="square">
            <a:spAutoFit/>
          </a:bodyPr>
          <a:lstStyle/>
          <a:p>
            <a:pPr algn="justLow">
              <a:lnSpc>
                <a:spcPct val="160000"/>
              </a:lnSpc>
            </a:pPr>
            <a:r>
              <a:rPr lang="fa-IR" sz="2000" dirty="0" smtClean="0">
                <a:cs typeface="B Titr" panose="00000700000000000000" pitchFamily="2" charset="-78"/>
              </a:rPr>
              <a:t>6- این حرف ها به معنی قطع رابطه با غرب نیست. ارتباط اشکال ندارد، دنباله روی اشکال دارد، اعتماد اشکال دارد.</a:t>
            </a:r>
          </a:p>
          <a:p>
            <a:pPr algn="justLow">
              <a:lnSpc>
                <a:spcPct val="160000"/>
              </a:lnSpc>
            </a:pPr>
            <a:r>
              <a:rPr lang="ar-SA" sz="2000" dirty="0" smtClean="0">
                <a:cs typeface="B Titr" panose="00000700000000000000" pitchFamily="2" charset="-78"/>
              </a:rPr>
              <a:t>البتّه </a:t>
            </a:r>
            <a:r>
              <a:rPr lang="ar-SA" sz="2000" dirty="0" smtClean="0">
                <a:solidFill>
                  <a:srgbClr val="FF0000"/>
                </a:solidFill>
                <a:cs typeface="B Titr" panose="00000700000000000000" pitchFamily="2" charset="-78"/>
              </a:rPr>
              <a:t>امروز</a:t>
            </a:r>
            <a:r>
              <a:rPr lang="ar-SA" sz="2000" dirty="0" smtClean="0">
                <a:cs typeface="B Titr" panose="00000700000000000000" pitchFamily="2" charset="-78"/>
              </a:rPr>
              <a:t> خوشبختانه </a:t>
            </a:r>
            <a:r>
              <a:rPr lang="ar-SA" sz="2000" dirty="0" smtClean="0">
                <a:solidFill>
                  <a:srgbClr val="FF0000"/>
                </a:solidFill>
                <a:cs typeface="B Titr" panose="00000700000000000000" pitchFamily="2" charset="-78"/>
              </a:rPr>
              <a:t>مسئولین دولتی </a:t>
            </a:r>
            <a:r>
              <a:rPr lang="ar-SA" sz="2000" dirty="0" smtClean="0">
                <a:cs typeface="B Titr" panose="00000700000000000000" pitchFamily="2" charset="-78"/>
              </a:rPr>
              <a:t>ما به این نتیجه رسیده‌اند که با غربی‌ها نمیشود درست در یک مسیر حرکت کرد؛ این را احساس کرده‌اند؛ </a:t>
            </a:r>
            <a:r>
              <a:rPr lang="ar-SA" sz="3200" dirty="0" smtClean="0">
                <a:solidFill>
                  <a:srgbClr val="C00000"/>
                </a:solidFill>
                <a:cs typeface="B Titr" panose="00000700000000000000" pitchFamily="2" charset="-78"/>
              </a:rPr>
              <a:t>شاید</a:t>
            </a:r>
            <a:r>
              <a:rPr lang="ar-SA" sz="3200" dirty="0" smtClean="0">
                <a:cs typeface="B Titr" panose="00000700000000000000" pitchFamily="2" charset="-78"/>
              </a:rPr>
              <a:t> در </a:t>
            </a:r>
            <a:r>
              <a:rPr lang="ar-SA" sz="3200" dirty="0" smtClean="0">
                <a:solidFill>
                  <a:srgbClr val="FF0000"/>
                </a:solidFill>
                <a:cs typeface="B Titr" panose="00000700000000000000" pitchFamily="2" charset="-78"/>
              </a:rPr>
              <a:t>آینده</a:t>
            </a:r>
            <a:r>
              <a:rPr lang="ar-SA" sz="3200" dirty="0" smtClean="0">
                <a:cs typeface="B Titr" panose="00000700000000000000" pitchFamily="2" charset="-78"/>
              </a:rPr>
              <a:t> ان‌شاءالله رفتارها و برخوردها -بر اثر این فهم جدیدی که در مسئله پیدا شده- تفاوت پیدا کند</a:t>
            </a:r>
            <a:r>
              <a:rPr lang="en-US" sz="3200" dirty="0" smtClean="0">
                <a:cs typeface="B Titr" panose="00000700000000000000" pitchFamily="2" charset="-78"/>
              </a:rPr>
              <a:t>.</a:t>
            </a:r>
            <a:endParaRPr lang="fa-IR" sz="2000" dirty="0" smtClean="0">
              <a:cs typeface="B Titr" panose="00000700000000000000" pitchFamily="2" charset="-78"/>
            </a:endParaRPr>
          </a:p>
          <a:p>
            <a:pPr algn="justLow">
              <a:lnSpc>
                <a:spcPct val="160000"/>
              </a:lnSpc>
            </a:pPr>
            <a:r>
              <a:rPr lang="fa-IR" sz="2000" dirty="0" smtClean="0">
                <a:cs typeface="B Titr" panose="00000700000000000000" pitchFamily="2" charset="-78"/>
              </a:rPr>
              <a:t>7- دو گرایش در مورد غرب هست که هر دو غلط است:</a:t>
            </a:r>
          </a:p>
          <a:p>
            <a:pPr algn="justLow">
              <a:lnSpc>
                <a:spcPct val="160000"/>
              </a:lnSpc>
            </a:pPr>
            <a:r>
              <a:rPr lang="fa-IR" sz="2000" dirty="0" smtClean="0">
                <a:solidFill>
                  <a:srgbClr val="C00000"/>
                </a:solidFill>
                <a:cs typeface="B Titr" panose="00000700000000000000" pitchFamily="2" charset="-78"/>
              </a:rPr>
              <a:t>الف- تحجر و تعصب بی جا </a:t>
            </a:r>
            <a:r>
              <a:rPr lang="fa-IR" sz="2000" dirty="0" smtClean="0">
                <a:cs typeface="B Titr" panose="00000700000000000000" pitchFamily="2" charset="-78"/>
              </a:rPr>
              <a:t>و ندیدن مثبت ها و نقاط قوت غرب. مثل رشد علمی</a:t>
            </a:r>
          </a:p>
          <a:p>
            <a:pPr algn="justLow">
              <a:lnSpc>
                <a:spcPct val="160000"/>
              </a:lnSpc>
            </a:pPr>
            <a:r>
              <a:rPr lang="fa-IR" sz="2000" dirty="0" smtClean="0">
                <a:cs typeface="B Titr" panose="00000700000000000000" pitchFamily="2" charset="-78"/>
              </a:rPr>
              <a:t>هرکس که بیشتر از ما بلد است ما شاگردی میکنیم حرفی نداریم منتها سعی مان باید این باشد که همیشه شاگرد نمانیم.</a:t>
            </a:r>
          </a:p>
          <a:p>
            <a:pPr algn="justLow">
              <a:lnSpc>
                <a:spcPct val="160000"/>
              </a:lnSpc>
            </a:pPr>
            <a:r>
              <a:rPr lang="fa-IR" sz="2000" dirty="0" smtClean="0">
                <a:solidFill>
                  <a:srgbClr val="C00000"/>
                </a:solidFill>
                <a:cs typeface="B Titr" panose="00000700000000000000" pitchFamily="2" charset="-78"/>
              </a:rPr>
              <a:t>ب- غربزدگی: </a:t>
            </a:r>
            <a:r>
              <a:rPr lang="ar-SA" sz="2000" dirty="0" smtClean="0">
                <a:cs typeface="B Titr" panose="00000700000000000000" pitchFamily="2" charset="-78"/>
              </a:rPr>
              <a:t>امروز مسئله‌ی غرب‌زدگی مسئله‌ی مهمّی است؛ باید فراموش نکنیم آن را</a:t>
            </a:r>
            <a:r>
              <a:rPr lang="fa-IR" sz="2000" dirty="0" smtClean="0">
                <a:cs typeface="B Titr" panose="00000700000000000000" pitchFamily="2" charset="-78"/>
              </a:rPr>
              <a:t>.</a:t>
            </a:r>
            <a:endParaRPr lang="en-US" sz="2000" dirty="0">
              <a:cs typeface="B Titr" panose="00000700000000000000" pitchFamily="2" charset="-78"/>
            </a:endParaRPr>
          </a:p>
        </p:txBody>
      </p:sp>
    </p:spTree>
    <p:extLst>
      <p:ext uri="{BB962C8B-B14F-4D97-AF65-F5344CB8AC3E}">
        <p14:creationId xmlns:p14="http://schemas.microsoft.com/office/powerpoint/2010/main" val="3584167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000">
              <a:srgbClr val="FFC000"/>
            </a:gs>
            <a:gs pos="22000">
              <a:srgbClr val="FFFF00"/>
            </a:gs>
            <a:gs pos="4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9484" y="277791"/>
            <a:ext cx="4706754" cy="859617"/>
          </a:xfrm>
        </p:spPr>
        <p:txBody>
          <a:bodyPr>
            <a:normAutofit/>
          </a:bodyPr>
          <a:lstStyle/>
          <a:p>
            <a:pPr algn="r" rtl="1"/>
            <a:r>
              <a:rPr lang="fa-IR" sz="4000" dirty="0" smtClean="0">
                <a:solidFill>
                  <a:srgbClr val="0070C0"/>
                </a:solidFill>
                <a:cs typeface="B Titr" panose="00000700000000000000" pitchFamily="2" charset="-78"/>
              </a:rPr>
              <a:t>مسأله اقتصاد و شعار سال</a:t>
            </a:r>
            <a:endParaRPr lang="en-US" sz="4000" dirty="0">
              <a:solidFill>
                <a:srgbClr val="0070C0"/>
              </a:solidFill>
              <a:cs typeface="B Titr" panose="00000700000000000000" pitchFamily="2" charset="-78"/>
            </a:endParaRPr>
          </a:p>
        </p:txBody>
      </p:sp>
      <p:sp>
        <p:nvSpPr>
          <p:cNvPr id="6" name="Rectangle 5"/>
          <p:cNvSpPr/>
          <p:nvPr/>
        </p:nvSpPr>
        <p:spPr>
          <a:xfrm>
            <a:off x="9886692" y="445989"/>
            <a:ext cx="1819730" cy="523220"/>
          </a:xfrm>
          <a:prstGeom prst="rect">
            <a:avLst/>
          </a:prstGeom>
        </p:spPr>
        <p:txBody>
          <a:bodyPr wrap="none">
            <a:spAutoFit/>
          </a:bodyPr>
          <a:lstStyle/>
          <a:p>
            <a:r>
              <a:rPr lang="fa-IR" sz="2800" dirty="0" smtClean="0">
                <a:solidFill>
                  <a:srgbClr val="0070C0"/>
                </a:solidFill>
                <a:cs typeface="B Titr" panose="00000700000000000000" pitchFamily="2" charset="-78"/>
              </a:rPr>
              <a:t>موضوع سوم:</a:t>
            </a:r>
            <a:endParaRPr lang="fa-IR" sz="2800" dirty="0"/>
          </a:p>
        </p:txBody>
      </p:sp>
      <p:sp>
        <p:nvSpPr>
          <p:cNvPr id="7" name="Left Arrow 6"/>
          <p:cNvSpPr/>
          <p:nvPr/>
        </p:nvSpPr>
        <p:spPr>
          <a:xfrm>
            <a:off x="9107905" y="336882"/>
            <a:ext cx="517358" cy="728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2087483" y="1371051"/>
            <a:ext cx="8416086" cy="523220"/>
          </a:xfrm>
          <a:prstGeom prst="rect">
            <a:avLst/>
          </a:prstGeom>
        </p:spPr>
        <p:txBody>
          <a:bodyPr wrap="none">
            <a:spAutoFit/>
          </a:bodyPr>
          <a:lstStyle/>
          <a:p>
            <a:r>
              <a:rPr lang="fa-IR" sz="2800" dirty="0" smtClean="0">
                <a:cs typeface="B Titr" panose="00000700000000000000" pitchFamily="2" charset="-78"/>
              </a:rPr>
              <a:t>برای شکوفایی اقتصاد کشور به کار </a:t>
            </a:r>
            <a:r>
              <a:rPr lang="fa-IR" sz="2800" dirty="0" smtClean="0">
                <a:solidFill>
                  <a:srgbClr val="0070C0"/>
                </a:solidFill>
                <a:cs typeface="B Titr" panose="00000700000000000000" pitchFamily="2" charset="-78"/>
              </a:rPr>
              <a:t>مجاهدانه</a:t>
            </a:r>
            <a:r>
              <a:rPr lang="fa-IR" sz="2800" dirty="0" smtClean="0">
                <a:cs typeface="B Titr" panose="00000700000000000000" pitchFamily="2" charset="-78"/>
              </a:rPr>
              <a:t> و </a:t>
            </a:r>
            <a:r>
              <a:rPr lang="fa-IR" sz="2800" dirty="0" smtClean="0">
                <a:solidFill>
                  <a:srgbClr val="0070C0"/>
                </a:solidFill>
                <a:cs typeface="B Titr" panose="00000700000000000000" pitchFamily="2" charset="-78"/>
              </a:rPr>
              <a:t>عالمانه</a:t>
            </a:r>
            <a:r>
              <a:rPr lang="fa-IR" sz="2800" dirty="0" smtClean="0">
                <a:cs typeface="B Titr" panose="00000700000000000000" pitchFamily="2" charset="-78"/>
              </a:rPr>
              <a:t> نیاز داریم.  </a:t>
            </a:r>
          </a:p>
        </p:txBody>
      </p:sp>
      <p:sp>
        <p:nvSpPr>
          <p:cNvPr id="12" name="Rectangle 11"/>
          <p:cNvSpPr/>
          <p:nvPr/>
        </p:nvSpPr>
        <p:spPr>
          <a:xfrm>
            <a:off x="2226296" y="2416912"/>
            <a:ext cx="4086375" cy="369332"/>
          </a:xfrm>
          <a:prstGeom prst="rect">
            <a:avLst/>
          </a:prstGeom>
        </p:spPr>
        <p:txBody>
          <a:bodyPr wrap="none">
            <a:spAutoFit/>
          </a:bodyPr>
          <a:lstStyle/>
          <a:p>
            <a:r>
              <a:rPr lang="fa-IR" dirty="0" smtClean="0">
                <a:cs typeface="B Titr" panose="00000700000000000000" pitchFamily="2" charset="-78"/>
              </a:rPr>
              <a:t>کار خستگی ناپذیر: دوری از تنبلی و کم انگیزگی </a:t>
            </a:r>
          </a:p>
        </p:txBody>
      </p:sp>
      <p:sp>
        <p:nvSpPr>
          <p:cNvPr id="13" name="Rectangle 12"/>
          <p:cNvSpPr/>
          <p:nvPr/>
        </p:nvSpPr>
        <p:spPr>
          <a:xfrm>
            <a:off x="6935901" y="2749565"/>
            <a:ext cx="5035216" cy="646331"/>
          </a:xfrm>
          <a:prstGeom prst="rect">
            <a:avLst/>
          </a:prstGeom>
        </p:spPr>
        <p:txBody>
          <a:bodyPr wrap="square">
            <a:spAutoFit/>
          </a:bodyPr>
          <a:lstStyle/>
          <a:p>
            <a:pPr algn="ctr"/>
            <a:r>
              <a:rPr lang="fa-IR" dirty="0" smtClean="0">
                <a:cs typeface="B Titr" panose="00000700000000000000" pitchFamily="2" charset="-78"/>
              </a:rPr>
              <a:t>کار مجاهدانه یعنی: </a:t>
            </a:r>
          </a:p>
          <a:p>
            <a:pPr algn="ctr"/>
            <a:r>
              <a:rPr lang="fa-IR" dirty="0" smtClean="0">
                <a:cs typeface="B Titr" panose="00000700000000000000" pitchFamily="2" charset="-78"/>
              </a:rPr>
              <a:t>باید مدیریت جهادی بر اقتصاد کشور احاطه داشته باشد.</a:t>
            </a:r>
            <a:endParaRPr lang="fa-IR" dirty="0">
              <a:cs typeface="B Titr" panose="00000700000000000000" pitchFamily="2" charset="-78"/>
            </a:endParaRPr>
          </a:p>
        </p:txBody>
      </p:sp>
      <p:sp>
        <p:nvSpPr>
          <p:cNvPr id="14" name="Rectangle 13"/>
          <p:cNvSpPr/>
          <p:nvPr/>
        </p:nvSpPr>
        <p:spPr>
          <a:xfrm>
            <a:off x="2855162" y="3288431"/>
            <a:ext cx="3440364" cy="369332"/>
          </a:xfrm>
          <a:prstGeom prst="rect">
            <a:avLst/>
          </a:prstGeom>
        </p:spPr>
        <p:txBody>
          <a:bodyPr wrap="none">
            <a:spAutoFit/>
          </a:bodyPr>
          <a:lstStyle/>
          <a:p>
            <a:r>
              <a:rPr lang="fa-IR" dirty="0" smtClean="0">
                <a:cs typeface="B Titr" panose="00000700000000000000" pitchFamily="2" charset="-78"/>
              </a:rPr>
              <a:t>مخلصانه: برای خدا و خدمت به خلق خدا</a:t>
            </a:r>
          </a:p>
        </p:txBody>
      </p:sp>
      <p:sp>
        <p:nvSpPr>
          <p:cNvPr id="15" name="Rectangle 14"/>
          <p:cNvSpPr/>
          <p:nvPr/>
        </p:nvSpPr>
        <p:spPr>
          <a:xfrm>
            <a:off x="1525371" y="4487668"/>
            <a:ext cx="4799711" cy="369332"/>
          </a:xfrm>
          <a:prstGeom prst="rect">
            <a:avLst/>
          </a:prstGeom>
        </p:spPr>
        <p:txBody>
          <a:bodyPr wrap="none">
            <a:spAutoFit/>
          </a:bodyPr>
          <a:lstStyle/>
          <a:p>
            <a:r>
              <a:rPr lang="fa-IR" dirty="0" smtClean="0">
                <a:cs typeface="B Titr" panose="00000700000000000000" pitchFamily="2" charset="-78"/>
              </a:rPr>
              <a:t>استفاده از ظرفیت های عظیم نیروی انسانی و منابع طبیعی</a:t>
            </a:r>
            <a:endParaRPr lang="fa-IR" dirty="0">
              <a:cs typeface="B Titr" panose="00000700000000000000" pitchFamily="2" charset="-78"/>
            </a:endParaRPr>
          </a:p>
        </p:txBody>
      </p:sp>
      <p:sp>
        <p:nvSpPr>
          <p:cNvPr id="16" name="Rectangle 15"/>
          <p:cNvSpPr/>
          <p:nvPr/>
        </p:nvSpPr>
        <p:spPr>
          <a:xfrm>
            <a:off x="8112074" y="4897522"/>
            <a:ext cx="2509020" cy="646331"/>
          </a:xfrm>
          <a:prstGeom prst="rect">
            <a:avLst/>
          </a:prstGeom>
        </p:spPr>
        <p:txBody>
          <a:bodyPr wrap="none">
            <a:spAutoFit/>
          </a:bodyPr>
          <a:lstStyle/>
          <a:p>
            <a:pPr algn="ctr"/>
            <a:r>
              <a:rPr lang="fa-IR" dirty="0" smtClean="0">
                <a:cs typeface="B Titr" panose="00000700000000000000" pitchFamily="2" charset="-78"/>
              </a:rPr>
              <a:t>کارعالمانه یعنی :</a:t>
            </a:r>
          </a:p>
          <a:p>
            <a:pPr algn="ctr"/>
            <a:r>
              <a:rPr lang="fa-IR" dirty="0" smtClean="0">
                <a:cs typeface="B Titr" panose="00000700000000000000" pitchFamily="2" charset="-78"/>
              </a:rPr>
              <a:t> بر اساس موازین علمی باشد.</a:t>
            </a:r>
          </a:p>
        </p:txBody>
      </p:sp>
      <p:sp>
        <p:nvSpPr>
          <p:cNvPr id="18" name="Rectangle 17"/>
          <p:cNvSpPr/>
          <p:nvPr/>
        </p:nvSpPr>
        <p:spPr>
          <a:xfrm>
            <a:off x="3717577" y="5543853"/>
            <a:ext cx="2577949" cy="369332"/>
          </a:xfrm>
          <a:prstGeom prst="rect">
            <a:avLst/>
          </a:prstGeom>
        </p:spPr>
        <p:txBody>
          <a:bodyPr wrap="none">
            <a:spAutoFit/>
          </a:bodyPr>
          <a:lstStyle/>
          <a:p>
            <a:r>
              <a:rPr lang="fa-IR" dirty="0" smtClean="0">
                <a:cs typeface="B Titr" panose="00000700000000000000" pitchFamily="2" charset="-78"/>
              </a:rPr>
              <a:t>هدایت نقدینگی به سمت تولید</a:t>
            </a:r>
            <a:endParaRPr lang="en-US" dirty="0">
              <a:cs typeface="B Titr" panose="00000700000000000000" pitchFamily="2" charset="-78"/>
            </a:endParaRPr>
          </a:p>
        </p:txBody>
      </p:sp>
      <p:cxnSp>
        <p:nvCxnSpPr>
          <p:cNvPr id="20" name="Straight Arrow Connector 19"/>
          <p:cNvCxnSpPr>
            <a:stCxn id="13" idx="1"/>
            <a:endCxn id="12" idx="3"/>
          </p:cNvCxnSpPr>
          <p:nvPr/>
        </p:nvCxnSpPr>
        <p:spPr>
          <a:xfrm flipH="1" flipV="1">
            <a:off x="6312671" y="2601578"/>
            <a:ext cx="623230" cy="47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1"/>
            <a:endCxn id="14" idx="3"/>
          </p:cNvCxnSpPr>
          <p:nvPr/>
        </p:nvCxnSpPr>
        <p:spPr>
          <a:xfrm flipH="1">
            <a:off x="6295526" y="3072731"/>
            <a:ext cx="640375" cy="400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1"/>
            <a:endCxn id="15" idx="3"/>
          </p:cNvCxnSpPr>
          <p:nvPr/>
        </p:nvCxnSpPr>
        <p:spPr>
          <a:xfrm flipH="1" flipV="1">
            <a:off x="6325082" y="4672334"/>
            <a:ext cx="1786992" cy="548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1"/>
            <a:endCxn id="18" idx="3"/>
          </p:cNvCxnSpPr>
          <p:nvPr/>
        </p:nvCxnSpPr>
        <p:spPr>
          <a:xfrm flipH="1">
            <a:off x="6295526" y="5220688"/>
            <a:ext cx="1816548" cy="507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43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11" grpId="0"/>
      <p:bldP spid="12" grpId="0"/>
      <p:bldP spid="13" grpId="0"/>
      <p:bldP spid="14" grpId="0"/>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000">
              <a:srgbClr val="FFC000"/>
            </a:gs>
            <a:gs pos="22000">
              <a:srgbClr val="FFFF00"/>
            </a:gs>
            <a:gs pos="4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4388" y="277791"/>
            <a:ext cx="2238554" cy="859617"/>
          </a:xfrm>
        </p:spPr>
        <p:txBody>
          <a:bodyPr>
            <a:normAutofit/>
          </a:bodyPr>
          <a:lstStyle/>
          <a:p>
            <a:pPr algn="r" rtl="1"/>
            <a:r>
              <a:rPr lang="fa-IR" sz="4000" dirty="0" smtClean="0">
                <a:solidFill>
                  <a:srgbClr val="0070C0"/>
                </a:solidFill>
                <a:cs typeface="B Titr" panose="00000700000000000000" pitchFamily="2" charset="-78"/>
              </a:rPr>
              <a:t>رونق تولید</a:t>
            </a:r>
            <a:endParaRPr lang="en-US" sz="4000" dirty="0">
              <a:solidFill>
                <a:srgbClr val="0070C0"/>
              </a:solidFill>
              <a:cs typeface="B Titr" panose="00000700000000000000" pitchFamily="2" charset="-78"/>
            </a:endParaRPr>
          </a:p>
        </p:txBody>
      </p:sp>
      <p:sp>
        <p:nvSpPr>
          <p:cNvPr id="6" name="Rectangle 5"/>
          <p:cNvSpPr/>
          <p:nvPr/>
        </p:nvSpPr>
        <p:spPr>
          <a:xfrm>
            <a:off x="9452279" y="445989"/>
            <a:ext cx="2254143" cy="523220"/>
          </a:xfrm>
          <a:prstGeom prst="rect">
            <a:avLst/>
          </a:prstGeom>
        </p:spPr>
        <p:txBody>
          <a:bodyPr wrap="none">
            <a:spAutoFit/>
          </a:bodyPr>
          <a:lstStyle/>
          <a:p>
            <a:r>
              <a:rPr lang="fa-IR" sz="2800" dirty="0" smtClean="0">
                <a:solidFill>
                  <a:srgbClr val="0070C0"/>
                </a:solidFill>
                <a:cs typeface="B Titr" panose="00000700000000000000" pitchFamily="2" charset="-78"/>
              </a:rPr>
              <a:t>شعار سال:1398</a:t>
            </a:r>
            <a:endParaRPr lang="fa-IR" sz="2800" dirty="0"/>
          </a:p>
        </p:txBody>
      </p:sp>
      <p:sp>
        <p:nvSpPr>
          <p:cNvPr id="7" name="Left Arrow 6"/>
          <p:cNvSpPr/>
          <p:nvPr/>
        </p:nvSpPr>
        <p:spPr>
          <a:xfrm>
            <a:off x="8614609" y="336882"/>
            <a:ext cx="517358" cy="728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TextBox 2"/>
          <p:cNvSpPr txBox="1"/>
          <p:nvPr/>
        </p:nvSpPr>
        <p:spPr>
          <a:xfrm>
            <a:off x="2045369" y="2333685"/>
            <a:ext cx="9565105" cy="3970318"/>
          </a:xfrm>
          <a:prstGeom prst="rect">
            <a:avLst/>
          </a:prstGeom>
          <a:noFill/>
        </p:spPr>
        <p:txBody>
          <a:bodyPr wrap="square" rtlCol="1">
            <a:spAutoFit/>
          </a:bodyPr>
          <a:lstStyle/>
          <a:p>
            <a:r>
              <a:rPr lang="fa-IR" b="1" dirty="0" smtClean="0">
                <a:cs typeface="B Zar" panose="00000400000000000000" pitchFamily="2" charset="-78"/>
              </a:rPr>
              <a:t>    ۱۳۷۳</a:t>
            </a:r>
            <a:r>
              <a:rPr lang="fa-IR" b="1" dirty="0">
                <a:cs typeface="B Zar" panose="00000400000000000000" pitchFamily="2" charset="-78"/>
              </a:rPr>
              <a:t>:  «صرفه‌جویی»</a:t>
            </a:r>
            <a:endParaRPr lang="en-US" b="1" dirty="0">
              <a:cs typeface="B Zar" panose="00000400000000000000" pitchFamily="2" charset="-78"/>
            </a:endParaRPr>
          </a:p>
          <a:p>
            <a:r>
              <a:rPr lang="fa-IR" b="1" dirty="0">
                <a:cs typeface="B Zar" panose="00000400000000000000" pitchFamily="2" charset="-78"/>
              </a:rPr>
              <a:t>    ۱۳۷۴:  «وجدان کاری، انضباط اجتماعی، انضباط اقتصادی» (مقابله با ریخت و پاش، زیاده روی و اسراف)</a:t>
            </a:r>
            <a:endParaRPr lang="en-US" b="1" dirty="0">
              <a:cs typeface="B Zar" panose="00000400000000000000" pitchFamily="2" charset="-78"/>
            </a:endParaRPr>
          </a:p>
          <a:p>
            <a:r>
              <a:rPr lang="fa-IR" b="1" dirty="0">
                <a:cs typeface="B Zar" panose="00000400000000000000" pitchFamily="2" charset="-78"/>
              </a:rPr>
              <a:t>    ۱۳۷۵:  «ضرورت پرهیز از اسراف و حفظ ثروت و منابع عمومی کشور»</a:t>
            </a:r>
            <a:endParaRPr lang="en-US" b="1" dirty="0">
              <a:cs typeface="B Zar" panose="00000400000000000000" pitchFamily="2" charset="-78"/>
            </a:endParaRPr>
          </a:p>
          <a:p>
            <a:r>
              <a:rPr lang="fa-IR" b="1" dirty="0">
                <a:cs typeface="B Zar" panose="00000400000000000000" pitchFamily="2" charset="-78"/>
              </a:rPr>
              <a:t>    ۱۳۷۷:  «صرفه‌جویی و پرهیز از اسراف، قناعت و پایداری بر مواضع اسلامی و انقلابی</a:t>
            </a:r>
            <a:r>
              <a:rPr lang="fa-IR" b="1" dirty="0" smtClean="0">
                <a:cs typeface="B Zar" panose="00000400000000000000" pitchFamily="2" charset="-78"/>
              </a:rPr>
              <a:t>»</a:t>
            </a:r>
          </a:p>
          <a:p>
            <a:r>
              <a:rPr lang="fa-IR" b="1" dirty="0" smtClean="0">
                <a:cs typeface="B Zar" panose="00000400000000000000" pitchFamily="2" charset="-78"/>
              </a:rPr>
              <a:t>   ۱۳۸۰</a:t>
            </a:r>
            <a:r>
              <a:rPr lang="fa-IR" b="1" dirty="0">
                <a:cs typeface="B Zar" panose="00000400000000000000" pitchFamily="2" charset="-78"/>
              </a:rPr>
              <a:t>: سال اقتدارملی و اشتغال‌آفرینی</a:t>
            </a:r>
            <a:endParaRPr lang="en-US" b="1" dirty="0">
              <a:cs typeface="B Zar" panose="00000400000000000000" pitchFamily="2" charset="-78"/>
            </a:endParaRPr>
          </a:p>
          <a:p>
            <a:r>
              <a:rPr lang="fa-IR" b="1" dirty="0" smtClean="0">
                <a:cs typeface="B Zar" panose="00000400000000000000" pitchFamily="2" charset="-78"/>
              </a:rPr>
              <a:t>    ۱۳۸۸</a:t>
            </a:r>
            <a:r>
              <a:rPr lang="fa-IR" b="1" dirty="0">
                <a:cs typeface="B Zar" panose="00000400000000000000" pitchFamily="2" charset="-78"/>
              </a:rPr>
              <a:t>: حرکت به سمت اصلاح الگوی مصرف.</a:t>
            </a:r>
            <a:endParaRPr lang="en-US" b="1" dirty="0">
              <a:cs typeface="B Zar" panose="00000400000000000000" pitchFamily="2" charset="-78"/>
            </a:endParaRPr>
          </a:p>
          <a:p>
            <a:r>
              <a:rPr lang="fa-IR" b="1" dirty="0">
                <a:cs typeface="B Zar" panose="00000400000000000000" pitchFamily="2" charset="-78"/>
              </a:rPr>
              <a:t>    ۱۳۸۹: همت مضاعف، کار مضاعف.</a:t>
            </a:r>
            <a:endParaRPr lang="en-US" b="1" dirty="0">
              <a:cs typeface="B Zar" panose="00000400000000000000" pitchFamily="2" charset="-78"/>
            </a:endParaRPr>
          </a:p>
          <a:p>
            <a:r>
              <a:rPr lang="fa-IR" b="1" dirty="0">
                <a:cs typeface="B Zar" panose="00000400000000000000" pitchFamily="2" charset="-78"/>
              </a:rPr>
              <a:t>    ۱۳۹۰: جهاد اقتصادی</a:t>
            </a:r>
            <a:endParaRPr lang="en-US" b="1" dirty="0">
              <a:cs typeface="B Zar" panose="00000400000000000000" pitchFamily="2" charset="-78"/>
            </a:endParaRPr>
          </a:p>
          <a:p>
            <a:r>
              <a:rPr lang="fa-IR" b="1" dirty="0" smtClean="0">
                <a:cs typeface="B Zar" panose="00000400000000000000" pitchFamily="2" charset="-78"/>
              </a:rPr>
              <a:t>    ۱۳۹۱</a:t>
            </a:r>
            <a:r>
              <a:rPr lang="fa-IR" b="1" dirty="0">
                <a:cs typeface="B Zar" panose="00000400000000000000" pitchFamily="2" charset="-78"/>
              </a:rPr>
              <a:t>: تولید ملی و حمایت از کار و سرمایه ایرانی</a:t>
            </a:r>
            <a:endParaRPr lang="en-US" b="1" dirty="0">
              <a:cs typeface="B Zar" panose="00000400000000000000" pitchFamily="2" charset="-78"/>
            </a:endParaRPr>
          </a:p>
          <a:p>
            <a:r>
              <a:rPr lang="fa-IR" b="1" dirty="0" smtClean="0">
                <a:cs typeface="B Zar" panose="00000400000000000000" pitchFamily="2" charset="-78"/>
              </a:rPr>
              <a:t>    </a:t>
            </a:r>
            <a:r>
              <a:rPr lang="fa-IR" b="1" dirty="0">
                <a:cs typeface="B Zar" panose="00000400000000000000" pitchFamily="2" charset="-78"/>
              </a:rPr>
              <a:t>۱۳۹۲: حماسه ی سیاسی و حماسه ی اقتصادی</a:t>
            </a:r>
            <a:endParaRPr lang="en-US" b="1" dirty="0">
              <a:cs typeface="B Zar" panose="00000400000000000000" pitchFamily="2" charset="-78"/>
            </a:endParaRPr>
          </a:p>
          <a:p>
            <a:r>
              <a:rPr lang="fa-IR" b="1" dirty="0" smtClean="0">
                <a:cs typeface="B Zar" panose="00000400000000000000" pitchFamily="2" charset="-78"/>
              </a:rPr>
              <a:t>    ۱۳۹۳</a:t>
            </a:r>
            <a:r>
              <a:rPr lang="fa-IR" b="1" dirty="0">
                <a:cs typeface="B Zar" panose="00000400000000000000" pitchFamily="2" charset="-78"/>
              </a:rPr>
              <a:t>: اقتصاد و فرهنگ، با عزم ملی و مدیریت جهادی</a:t>
            </a:r>
            <a:endParaRPr lang="en-US" b="1" dirty="0">
              <a:cs typeface="B Zar" panose="00000400000000000000" pitchFamily="2" charset="-78"/>
            </a:endParaRPr>
          </a:p>
          <a:p>
            <a:r>
              <a:rPr lang="fa-IR" b="1" dirty="0" smtClean="0">
                <a:cs typeface="B Zar" panose="00000400000000000000" pitchFamily="2" charset="-78"/>
              </a:rPr>
              <a:t>    ۱۳۹۵：اقتصاد </a:t>
            </a:r>
            <a:r>
              <a:rPr lang="fa-IR" b="1" dirty="0">
                <a:cs typeface="B Zar" panose="00000400000000000000" pitchFamily="2" charset="-78"/>
              </a:rPr>
              <a:t>مقاومتی؛ اقدام و عمل</a:t>
            </a:r>
            <a:endParaRPr lang="en-US" b="1" dirty="0">
              <a:cs typeface="B Zar" panose="00000400000000000000" pitchFamily="2" charset="-78"/>
            </a:endParaRPr>
          </a:p>
          <a:p>
            <a:r>
              <a:rPr lang="fa-IR" b="1" dirty="0" smtClean="0">
                <a:cs typeface="B Zar" panose="00000400000000000000" pitchFamily="2" charset="-78"/>
              </a:rPr>
              <a:t>    ۱۳۹۶</a:t>
            </a:r>
            <a:r>
              <a:rPr lang="fa-IR" b="1" dirty="0">
                <a:cs typeface="B Zar" panose="00000400000000000000" pitchFamily="2" charset="-78"/>
              </a:rPr>
              <a:t>: اقتصاد مقاومتی، تولید - اشتغال</a:t>
            </a:r>
            <a:endParaRPr lang="en-US" b="1" dirty="0">
              <a:cs typeface="B Zar" panose="00000400000000000000" pitchFamily="2" charset="-78"/>
            </a:endParaRPr>
          </a:p>
          <a:p>
            <a:r>
              <a:rPr lang="fa-IR" b="1" dirty="0" smtClean="0">
                <a:cs typeface="B Zar" panose="00000400000000000000" pitchFamily="2" charset="-78"/>
              </a:rPr>
              <a:t>    ۱۳۹۷</a:t>
            </a:r>
            <a:r>
              <a:rPr lang="fa-IR" b="1" dirty="0">
                <a:cs typeface="B Zar" panose="00000400000000000000" pitchFamily="2" charset="-78"/>
              </a:rPr>
              <a:t>： حمایت از کالای </a:t>
            </a:r>
            <a:r>
              <a:rPr lang="fa-IR" b="1" dirty="0" smtClean="0">
                <a:cs typeface="B Zar" panose="00000400000000000000" pitchFamily="2" charset="-78"/>
              </a:rPr>
              <a:t>ایرانی</a:t>
            </a:r>
            <a:endParaRPr lang="fa-IR" b="1" dirty="0">
              <a:cs typeface="B Zar" panose="00000400000000000000" pitchFamily="2" charset="-78"/>
            </a:endParaRPr>
          </a:p>
        </p:txBody>
      </p:sp>
    </p:spTree>
    <p:extLst>
      <p:ext uri="{BB962C8B-B14F-4D97-AF65-F5344CB8AC3E}">
        <p14:creationId xmlns:p14="http://schemas.microsoft.com/office/powerpoint/2010/main" val="9346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TotalTime>
  <Words>3773</Words>
  <Application>Microsoft Office PowerPoint</Application>
  <PresentationFormat>Widescreen</PresentationFormat>
  <Paragraphs>252</Paragraphs>
  <Slides>46</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2  Davat</vt:lpstr>
      <vt:lpstr>Arial</vt:lpstr>
      <vt:lpstr>B Lotus</vt:lpstr>
      <vt:lpstr>B Titr</vt:lpstr>
      <vt:lpstr>B Zar</vt:lpstr>
      <vt:lpstr>Calibri</vt:lpstr>
      <vt:lpstr>Calibri Light</vt:lpstr>
      <vt:lpstr>Sakkal Majalla</vt:lpstr>
      <vt:lpstr>Tahoma</vt:lpstr>
      <vt:lpstr>Times New Roman</vt:lpstr>
      <vt:lpstr>Verdana</vt:lpstr>
      <vt:lpstr>Wingdings</vt:lpstr>
      <vt:lpstr>Office Theme</vt:lpstr>
      <vt:lpstr>PowerPoint Presentation</vt:lpstr>
      <vt:lpstr>PowerPoint Presentation</vt:lpstr>
      <vt:lpstr>PowerPoint Presentation</vt:lpstr>
      <vt:lpstr>مسائل مربوط به سال 1398</vt:lpstr>
      <vt:lpstr>مسئله‌ی مواجهه‌ی با قدرتها و دولتهای غربی </vt:lpstr>
      <vt:lpstr>PowerPoint Presentation</vt:lpstr>
      <vt:lpstr>PowerPoint Presentation</vt:lpstr>
      <vt:lpstr>مسأله اقتصاد و شعار سال</vt:lpstr>
      <vt:lpstr>رونق تولید</vt:lpstr>
      <vt:lpstr>PowerPoint Presentation</vt:lpstr>
      <vt:lpstr>مطالبی خطاب به جوانان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ظرفیت هایی که نفوذی ها برای دشمن ایجاد می کنند: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نفوذ جریانی </vt:lpstr>
      <vt:lpstr>PowerPoint Presentation</vt:lpstr>
      <vt:lpstr>PowerPoint Presentation</vt:lpstr>
      <vt:lpstr>PowerPoint Presentation</vt:lpstr>
      <vt:lpstr>PowerPoint Presentation</vt:lpstr>
      <vt:lpstr>PowerPoint Presentation</vt:lpstr>
      <vt:lpstr>حلقه کیان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Island</dc:creator>
  <cp:lastModifiedBy>basirat01</cp:lastModifiedBy>
  <cp:revision>104</cp:revision>
  <dcterms:created xsi:type="dcterms:W3CDTF">2019-04-07T05:57:27Z</dcterms:created>
  <dcterms:modified xsi:type="dcterms:W3CDTF">2019-04-27T10:00:16Z</dcterms:modified>
</cp:coreProperties>
</file>