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2" r:id="rId1"/>
  </p:sldMasterIdLst>
  <p:notesMasterIdLst>
    <p:notesMasterId r:id="rId25"/>
  </p:notesMasterIdLst>
  <p:sldIdLst>
    <p:sldId id="256" r:id="rId2"/>
    <p:sldId id="269" r:id="rId3"/>
    <p:sldId id="260" r:id="rId4"/>
    <p:sldId id="270" r:id="rId5"/>
    <p:sldId id="271" r:id="rId6"/>
    <p:sldId id="272" r:id="rId7"/>
    <p:sldId id="274" r:id="rId8"/>
    <p:sldId id="276" r:id="rId9"/>
    <p:sldId id="275" r:id="rId10"/>
    <p:sldId id="277" r:id="rId11"/>
    <p:sldId id="258" r:id="rId12"/>
    <p:sldId id="259" r:id="rId13"/>
    <p:sldId id="279" r:id="rId14"/>
    <p:sldId id="281" r:id="rId15"/>
    <p:sldId id="261" r:id="rId16"/>
    <p:sldId id="282" r:id="rId17"/>
    <p:sldId id="262" r:id="rId18"/>
    <p:sldId id="263" r:id="rId19"/>
    <p:sldId id="283" r:id="rId20"/>
    <p:sldId id="284" r:id="rId21"/>
    <p:sldId id="264" r:id="rId22"/>
    <p:sldId id="285" r:id="rId23"/>
    <p:sldId id="287" r:id="rId24"/>
  </p:sldIdLst>
  <p:sldSz cx="12192000" cy="6858000"/>
  <p:notesSz cx="6858000" cy="9144000"/>
  <p:embeddedFontLst>
    <p:embeddedFont>
      <p:font typeface="B Titr" panose="00000700000000000000" pitchFamily="2" charset="-78"/>
      <p:bold r:id="rId26"/>
    </p:embeddedFont>
    <p:embeddedFont>
      <p:font typeface="Calibri Light" panose="020F0302020204030204" pitchFamily="34" charset="0"/>
      <p:regular r:id="rId27"/>
      <p:italic r:id="rId28"/>
    </p:embeddedFont>
    <p:embeddedFont>
      <p:font typeface="B Lotus" panose="00000400000000000000" pitchFamily="2" charset="-78"/>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91983-53E7-4B50-998C-D3D3A9748A06}" type="datetimeFigureOut">
              <a:rPr lang="en-US" smtClean="0"/>
              <a:t>8/17/2019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8798C-52FC-4C68-AED5-375B476144A5}" type="slidenum">
              <a:rPr lang="en-US" smtClean="0"/>
              <a:t>‹#›</a:t>
            </a:fld>
            <a:endParaRPr lang="en-US"/>
          </a:p>
        </p:txBody>
      </p:sp>
    </p:spTree>
    <p:extLst>
      <p:ext uri="{BB962C8B-B14F-4D97-AF65-F5344CB8AC3E}">
        <p14:creationId xmlns:p14="http://schemas.microsoft.com/office/powerpoint/2010/main" val="84237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8798C-52FC-4C68-AED5-375B476144A5}" type="slidenum">
              <a:rPr lang="en-US" smtClean="0"/>
              <a:t>12</a:t>
            </a:fld>
            <a:endParaRPr lang="en-US"/>
          </a:p>
        </p:txBody>
      </p:sp>
    </p:spTree>
    <p:extLst>
      <p:ext uri="{BB962C8B-B14F-4D97-AF65-F5344CB8AC3E}">
        <p14:creationId xmlns:p14="http://schemas.microsoft.com/office/powerpoint/2010/main" val="274824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B33FD1-9FEB-4DB9-A4BB-686AC0DC32D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5591-0C8B-444B-8D1C-E20BB32E06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5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B33FD1-9FEB-4DB9-A4BB-686AC0DC32D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236514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B33FD1-9FEB-4DB9-A4BB-686AC0DC32D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92992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B33FD1-9FEB-4DB9-A4BB-686AC0DC32D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428394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B33FD1-9FEB-4DB9-A4BB-686AC0DC32D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5591-0C8B-444B-8D1C-E20BB32E06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58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B33FD1-9FEB-4DB9-A4BB-686AC0DC32D5}"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142593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B33FD1-9FEB-4DB9-A4BB-686AC0DC32D5}" type="datetimeFigureOut">
              <a:rPr lang="en-US" smtClean="0"/>
              <a:t>8/17/2019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2419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B33FD1-9FEB-4DB9-A4BB-686AC0DC32D5}" type="datetimeFigureOut">
              <a:rPr lang="en-US" smtClean="0"/>
              <a:t>8/17/2019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210813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B33FD1-9FEB-4DB9-A4BB-686AC0DC32D5}" type="datetimeFigureOut">
              <a:rPr lang="en-US" smtClean="0"/>
              <a:t>8/17/2019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272543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B33FD1-9FEB-4DB9-A4BB-686AC0DC32D5}" type="datetimeFigureOut">
              <a:rPr lang="en-US" smtClean="0"/>
              <a:t>8/17/2019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D95591-0C8B-444B-8D1C-E20BB32E06B5}" type="slidenum">
              <a:rPr lang="en-US" smtClean="0"/>
              <a:t>‹#›</a:t>
            </a:fld>
            <a:endParaRPr lang="en-US"/>
          </a:p>
        </p:txBody>
      </p:sp>
    </p:spTree>
    <p:extLst>
      <p:ext uri="{BB962C8B-B14F-4D97-AF65-F5344CB8AC3E}">
        <p14:creationId xmlns:p14="http://schemas.microsoft.com/office/powerpoint/2010/main" val="18315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B33FD1-9FEB-4DB9-A4BB-686AC0DC32D5}"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5591-0C8B-444B-8D1C-E20BB32E06B5}" type="slidenum">
              <a:rPr lang="en-US" smtClean="0"/>
              <a:t>‹#›</a:t>
            </a:fld>
            <a:endParaRPr lang="en-US"/>
          </a:p>
        </p:txBody>
      </p:sp>
    </p:spTree>
    <p:extLst>
      <p:ext uri="{BB962C8B-B14F-4D97-AF65-F5344CB8AC3E}">
        <p14:creationId xmlns:p14="http://schemas.microsoft.com/office/powerpoint/2010/main" val="113877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B33FD1-9FEB-4DB9-A4BB-686AC0DC32D5}" type="datetimeFigureOut">
              <a:rPr lang="en-US" smtClean="0"/>
              <a:t>8/17/2019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D95591-0C8B-444B-8D1C-E20BB32E06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0380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90944"/>
            <a:ext cx="7766936" cy="5555673"/>
          </a:xfrm>
        </p:spPr>
        <p:txBody>
          <a:bodyPr/>
          <a:lstStyle/>
          <a:p>
            <a:pPr algn="ctr" rtl="1"/>
            <a:r>
              <a:rPr lang="fa-IR" sz="2700" b="1" dirty="0">
                <a:solidFill>
                  <a:srgbClr val="FFFF00"/>
                </a:solidFill>
                <a:cs typeface="B Lotus" panose="00000400000000000000" pitchFamily="2" charset="-78"/>
              </a:rPr>
              <a:t/>
            </a:r>
            <a:br>
              <a:rPr lang="fa-IR" sz="2700" b="1" dirty="0">
                <a:solidFill>
                  <a:srgbClr val="FFFF00"/>
                </a:solidFill>
                <a:cs typeface="B Lotus" panose="00000400000000000000" pitchFamily="2" charset="-78"/>
              </a:rPr>
            </a:br>
            <a:r>
              <a:rPr lang="fa-IR" sz="2700" b="1" dirty="0">
                <a:solidFill>
                  <a:srgbClr val="FFFF00"/>
                </a:solidFill>
                <a:cs typeface="B Lotus" panose="00000400000000000000" pitchFamily="2" charset="-78"/>
              </a:rPr>
              <a:t/>
            </a:r>
            <a:br>
              <a:rPr lang="fa-IR" sz="2700" b="1" dirty="0">
                <a:solidFill>
                  <a:srgbClr val="FFFF00"/>
                </a:solidFill>
                <a:cs typeface="B Lotus" panose="00000400000000000000" pitchFamily="2" charset="-78"/>
              </a:rPr>
            </a:br>
            <a:r>
              <a:rPr lang="fa-IR" sz="2700" b="1" dirty="0">
                <a:solidFill>
                  <a:srgbClr val="FFFF00"/>
                </a:solidFill>
                <a:cs typeface="B Lotus" panose="00000400000000000000" pitchFamily="2" charset="-78"/>
              </a:rPr>
              <a:t/>
            </a:r>
            <a:br>
              <a:rPr lang="fa-IR" sz="2700" b="1" dirty="0">
                <a:solidFill>
                  <a:srgbClr val="FFFF00"/>
                </a:solidFill>
                <a:cs typeface="B Lotus" panose="00000400000000000000" pitchFamily="2" charset="-78"/>
              </a:rPr>
            </a:br>
            <a:r>
              <a:rPr lang="fa-IR" sz="2700" b="1" dirty="0">
                <a:solidFill>
                  <a:srgbClr val="FFFF00"/>
                </a:solidFill>
                <a:cs typeface="B Lotus" panose="00000400000000000000" pitchFamily="2" charset="-78"/>
              </a:rPr>
              <a:t/>
            </a:r>
            <a:br>
              <a:rPr lang="fa-IR" sz="2700" b="1" dirty="0">
                <a:solidFill>
                  <a:srgbClr val="FFFF00"/>
                </a:solidFill>
                <a:cs typeface="B Lotus" panose="00000400000000000000" pitchFamily="2" charset="-78"/>
              </a:rPr>
            </a:br>
            <a:r>
              <a:rPr lang="fa-IR" sz="2700" b="1" dirty="0">
                <a:solidFill>
                  <a:srgbClr val="FFFF00"/>
                </a:solidFill>
                <a:cs typeface="B Lotus" panose="00000400000000000000" pitchFamily="2" charset="-78"/>
              </a:rPr>
              <a:t/>
            </a:r>
            <a:br>
              <a:rPr lang="fa-IR" sz="2700" b="1" dirty="0">
                <a:solidFill>
                  <a:srgbClr val="FFFF00"/>
                </a:solidFill>
                <a:cs typeface="B Lotus" panose="00000400000000000000" pitchFamily="2" charset="-78"/>
              </a:rPr>
            </a:br>
            <a:endParaRPr lang="en-US" sz="2700" b="1" dirty="0">
              <a:solidFill>
                <a:srgbClr val="FFFF00"/>
              </a:solidFill>
              <a:cs typeface="B Lotus" panose="00000400000000000000" pitchFamily="2" charset="-78"/>
            </a:endParaRPr>
          </a:p>
        </p:txBody>
      </p:sp>
      <p:sp>
        <p:nvSpPr>
          <p:cNvPr id="6" name="TextBox 5"/>
          <p:cNvSpPr txBox="1"/>
          <p:nvPr/>
        </p:nvSpPr>
        <p:spPr>
          <a:xfrm>
            <a:off x="1714886" y="-133530"/>
            <a:ext cx="9728968" cy="1200329"/>
          </a:xfrm>
          <a:prstGeom prst="rect">
            <a:avLst/>
          </a:prstGeom>
          <a:noFill/>
        </p:spPr>
        <p:txBody>
          <a:bodyPr wrap="square" rtlCol="0">
            <a:spAutoFit/>
          </a:bodyPr>
          <a:lstStyle/>
          <a:p>
            <a:r>
              <a:rPr lang="fa-IR" sz="7200" b="1" dirty="0">
                <a:solidFill>
                  <a:srgbClr val="FF0000"/>
                </a:solidFill>
                <a:ea typeface="+mj-ea"/>
                <a:cs typeface="B Titr" panose="00000700000000000000" pitchFamily="2" charset="-78"/>
              </a:rPr>
              <a:t>پیروزی بزرگ مردم یمن</a:t>
            </a:r>
            <a:endParaRPr lang="en-US" dirty="0">
              <a:solidFill>
                <a:srgbClr val="FF0000"/>
              </a:solidFill>
              <a:cs typeface="B Titr" panose="00000700000000000000" pitchFamily="2" charset="-78"/>
            </a:endParaRPr>
          </a:p>
        </p:txBody>
      </p:sp>
      <p:sp>
        <p:nvSpPr>
          <p:cNvPr id="7" name="TextBox 6"/>
          <p:cNvSpPr txBox="1"/>
          <p:nvPr/>
        </p:nvSpPr>
        <p:spPr>
          <a:xfrm>
            <a:off x="2871764" y="5519812"/>
            <a:ext cx="6276109" cy="707886"/>
          </a:xfrm>
          <a:prstGeom prst="rect">
            <a:avLst/>
          </a:prstGeom>
          <a:noFill/>
        </p:spPr>
        <p:txBody>
          <a:bodyPr wrap="square" rtlCol="0">
            <a:spAutoFit/>
          </a:bodyPr>
          <a:lstStyle/>
          <a:p>
            <a:pPr algn="ctr"/>
            <a:r>
              <a:rPr lang="fa-IR" sz="2000" b="1" spc="-50" dirty="0">
                <a:solidFill>
                  <a:srgbClr val="FF0000"/>
                </a:solidFill>
                <a:latin typeface="+mj-lt"/>
                <a:ea typeface="+mj-ea"/>
                <a:cs typeface="B Lotus" panose="00000400000000000000" pitchFamily="2" charset="-78"/>
              </a:rPr>
              <a:t>معاونت سیاسی نمایندگی ولی فقیه در سپاه</a:t>
            </a:r>
            <a:r>
              <a:rPr lang="fa-IR" sz="2700" b="1" spc="-50" dirty="0">
                <a:solidFill>
                  <a:srgbClr val="FF0000"/>
                </a:solidFill>
                <a:latin typeface="+mj-lt"/>
                <a:ea typeface="+mj-ea"/>
                <a:cs typeface="B Lotus" panose="00000400000000000000" pitchFamily="2" charset="-78"/>
              </a:rPr>
              <a:t/>
            </a:r>
            <a:br>
              <a:rPr lang="fa-IR" sz="2700" b="1" spc="-50" dirty="0">
                <a:solidFill>
                  <a:srgbClr val="FF0000"/>
                </a:solidFill>
                <a:latin typeface="+mj-lt"/>
                <a:ea typeface="+mj-ea"/>
                <a:cs typeface="B Lotus" panose="00000400000000000000" pitchFamily="2" charset="-78"/>
              </a:rPr>
            </a:br>
            <a:r>
              <a:rPr lang="fa-IR" sz="2000" b="1" spc="-50" dirty="0">
                <a:solidFill>
                  <a:srgbClr val="FF0000"/>
                </a:solidFill>
                <a:latin typeface="+mj-lt"/>
                <a:ea typeface="+mj-ea"/>
                <a:cs typeface="B Lotus" panose="00000400000000000000" pitchFamily="2" charset="-78"/>
              </a:rPr>
              <a:t>مرداد ماه </a:t>
            </a:r>
            <a:r>
              <a:rPr lang="fa-IR" sz="2000" b="1" spc="-50" dirty="0" smtClean="0">
                <a:solidFill>
                  <a:srgbClr val="FF0000"/>
                </a:solidFill>
                <a:latin typeface="+mj-lt"/>
                <a:ea typeface="+mj-ea"/>
                <a:cs typeface="B Lotus" panose="00000400000000000000" pitchFamily="2" charset="-78"/>
              </a:rPr>
              <a:t>1398</a:t>
            </a:r>
            <a:endParaRPr lang="en-US" sz="2700" b="1" spc="-50" dirty="0">
              <a:solidFill>
                <a:srgbClr val="FF0000"/>
              </a:solidFill>
              <a:latin typeface="+mj-lt"/>
              <a:ea typeface="+mj-ea"/>
              <a:cs typeface="B Lotus" panose="00000400000000000000" pitchFamily="2" charset="-78"/>
            </a:endParaRPr>
          </a:p>
        </p:txBody>
      </p:sp>
      <p:pic>
        <p:nvPicPr>
          <p:cNvPr id="3" name="Picture 2"/>
          <p:cNvPicPr>
            <a:picLocks noChangeAspect="1"/>
          </p:cNvPicPr>
          <p:nvPr/>
        </p:nvPicPr>
        <p:blipFill>
          <a:blip r:embed="rId3"/>
          <a:stretch>
            <a:fillRect/>
          </a:stretch>
        </p:blipFill>
        <p:spPr>
          <a:xfrm>
            <a:off x="1177636" y="1066799"/>
            <a:ext cx="8811491" cy="4239492"/>
          </a:xfrm>
          <a:prstGeom prst="rect">
            <a:avLst/>
          </a:prstGeom>
        </p:spPr>
      </p:pic>
    </p:spTree>
    <p:extLst>
      <p:ext uri="{BB962C8B-B14F-4D97-AF65-F5344CB8AC3E}">
        <p14:creationId xmlns:p14="http://schemas.microsoft.com/office/powerpoint/2010/main" val="162200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54270"/>
          </a:xfrm>
          <a:blipFill>
            <a:blip r:embed="rId2"/>
            <a:tile tx="0" ty="0" sx="100000" sy="100000" flip="none" algn="tl"/>
          </a:blipFill>
        </p:spPr>
        <p:txBody>
          <a:bodyPr/>
          <a:lstStyle/>
          <a:p>
            <a:pPr algn="ctr" rtl="1"/>
            <a:r>
              <a:rPr lang="fa-IR" b="1" dirty="0">
                <a:solidFill>
                  <a:srgbClr val="FF0000"/>
                </a:solidFill>
                <a:cs typeface="B Titr" panose="00000700000000000000" pitchFamily="2" charset="-78"/>
              </a:rPr>
              <a:t>شورای امنیت و جنگ </a:t>
            </a:r>
            <a:r>
              <a:rPr lang="fa-IR" b="1" dirty="0" smtClean="0">
                <a:solidFill>
                  <a:srgbClr val="FF0000"/>
                </a:solidFill>
                <a:cs typeface="B Titr" panose="00000700000000000000" pitchFamily="2" charset="-78"/>
              </a:rPr>
              <a:t>یمن(4)</a:t>
            </a:r>
            <a:endParaRPr lang="en-US" dirty="0">
              <a:cs typeface="B Titr" panose="00000700000000000000" pitchFamily="2" charset="-78"/>
            </a:endParaRPr>
          </a:p>
        </p:txBody>
      </p:sp>
      <p:sp>
        <p:nvSpPr>
          <p:cNvPr id="4" name="Content Placeholder 3"/>
          <p:cNvSpPr>
            <a:spLocks noGrp="1"/>
          </p:cNvSpPr>
          <p:nvPr>
            <p:ph sz="half" idx="2"/>
          </p:nvPr>
        </p:nvSpPr>
        <p:spPr/>
        <p:txBody>
          <a:bodyPr/>
          <a:lstStyle/>
          <a:p>
            <a:pPr lvl="0" algn="just" rtl="1">
              <a:buClr>
                <a:srgbClr val="E48312"/>
              </a:buClr>
              <a:buFont typeface="Wingdings" panose="05000000000000000000" pitchFamily="2" charset="2"/>
              <a:buChar char="v"/>
            </a:pPr>
            <a:r>
              <a:rPr lang="fa-IR" sz="3600" b="1" dirty="0">
                <a:solidFill>
                  <a:srgbClr val="00B0F0"/>
                </a:solidFill>
                <a:cs typeface="B Lotus" panose="00000400000000000000" pitchFamily="2" charset="-78"/>
              </a:rPr>
              <a:t>قطعنامه ۲۲۰۴ </a:t>
            </a:r>
            <a:r>
              <a:rPr lang="fa-IR" sz="3600" b="1" dirty="0" smtClean="0">
                <a:solidFill>
                  <a:srgbClr val="00B0F0"/>
                </a:solidFill>
                <a:cs typeface="B Lotus" panose="00000400000000000000" pitchFamily="2" charset="-78"/>
              </a:rPr>
              <a:t>(۵ </a:t>
            </a:r>
            <a:r>
              <a:rPr lang="fa-IR" sz="3600" b="1" dirty="0">
                <a:solidFill>
                  <a:srgbClr val="00B0F0"/>
                </a:solidFill>
                <a:cs typeface="B Lotus" panose="00000400000000000000" pitchFamily="2" charset="-78"/>
              </a:rPr>
              <a:t>اسفند </a:t>
            </a:r>
            <a:r>
              <a:rPr lang="fa-IR" sz="3600" b="1" dirty="0" smtClean="0">
                <a:solidFill>
                  <a:srgbClr val="00B0F0"/>
                </a:solidFill>
                <a:cs typeface="B Lotus" panose="00000400000000000000" pitchFamily="2" charset="-78"/>
              </a:rPr>
              <a:t>۹۳) </a:t>
            </a:r>
            <a:r>
              <a:rPr lang="fa-IR" sz="3600" b="1" dirty="0">
                <a:solidFill>
                  <a:srgbClr val="00B0F0"/>
                </a:solidFill>
                <a:cs typeface="B Lotus" panose="00000400000000000000" pitchFamily="2" charset="-78"/>
              </a:rPr>
              <a:t>:</a:t>
            </a:r>
          </a:p>
          <a:p>
            <a:pPr lvl="0" algn="just" rtl="1">
              <a:buClr>
                <a:srgbClr val="E48312"/>
              </a:buClr>
              <a:buFont typeface="Wingdings" panose="05000000000000000000" pitchFamily="2" charset="2"/>
              <a:buChar char="v"/>
            </a:pPr>
            <a:r>
              <a:rPr lang="fa-IR" sz="3200" dirty="0" smtClean="0">
                <a:solidFill>
                  <a:srgbClr val="000000">
                    <a:lumMod val="75000"/>
                    <a:lumOff val="25000"/>
                  </a:srgbClr>
                </a:solidFill>
                <a:cs typeface="B Lotus" panose="00000400000000000000" pitchFamily="2" charset="-78"/>
              </a:rPr>
              <a:t> </a:t>
            </a:r>
            <a:r>
              <a:rPr lang="fa-IR" sz="3600" dirty="0">
                <a:solidFill>
                  <a:srgbClr val="000000">
                    <a:lumMod val="75000"/>
                    <a:lumOff val="25000"/>
                  </a:srgbClr>
                </a:solidFill>
                <a:cs typeface="B Lotus" panose="00000400000000000000" pitchFamily="2" charset="-78"/>
              </a:rPr>
              <a:t>تمدید فعالیت «</a:t>
            </a:r>
            <a:r>
              <a:rPr lang="fa-IR" sz="3600" dirty="0" smtClean="0">
                <a:solidFill>
                  <a:srgbClr val="000000">
                    <a:lumMod val="75000"/>
                    <a:lumOff val="25000"/>
                  </a:srgbClr>
                </a:solidFill>
                <a:cs typeface="B Lotus" panose="00000400000000000000" pitchFamily="2" charset="-78"/>
              </a:rPr>
              <a:t>کمیته </a:t>
            </a:r>
            <a:r>
              <a:rPr lang="fa-IR" sz="3600" dirty="0">
                <a:solidFill>
                  <a:srgbClr val="000000">
                    <a:lumMod val="75000"/>
                    <a:lumOff val="25000"/>
                  </a:srgbClr>
                </a:solidFill>
                <a:cs typeface="B Lotus" panose="00000400000000000000" pitchFamily="2" charset="-78"/>
              </a:rPr>
              <a:t>تحریم»: کمیته تحریم باید داراییها و </a:t>
            </a:r>
            <a:r>
              <a:rPr lang="fa-IR" sz="3600" dirty="0" smtClean="0">
                <a:solidFill>
                  <a:srgbClr val="000000">
                    <a:lumMod val="75000"/>
                    <a:lumOff val="25000"/>
                  </a:srgbClr>
                </a:solidFill>
                <a:cs typeface="B Lotus" panose="00000400000000000000" pitchFamily="2" charset="-78"/>
              </a:rPr>
              <a:t>اموال رهبران </a:t>
            </a:r>
            <a:r>
              <a:rPr lang="fa-IR" sz="3600" dirty="0">
                <a:solidFill>
                  <a:srgbClr val="000000">
                    <a:lumMod val="75000"/>
                    <a:lumOff val="25000"/>
                  </a:srgbClr>
                </a:solidFill>
                <a:cs typeface="B Lotus" panose="00000400000000000000" pitchFamily="2" charset="-78"/>
              </a:rPr>
              <a:t>انصار الله و همپیمانانش را مسدود و تحریم سیاسی و مالی علیه آنها اعمال نماید. </a:t>
            </a:r>
            <a:endParaRPr lang="fa-IR" sz="3200" dirty="0">
              <a:solidFill>
                <a:srgbClr val="000000">
                  <a:lumMod val="75000"/>
                  <a:lumOff val="25000"/>
                </a:srgbClr>
              </a:solidFill>
              <a:cs typeface="B Lotus" panose="00000400000000000000" pitchFamily="2" charset="-78"/>
            </a:endParaRPr>
          </a:p>
          <a:p>
            <a:endParaRPr lang="en-US" dirty="0"/>
          </a:p>
        </p:txBody>
      </p:sp>
      <p:pic>
        <p:nvPicPr>
          <p:cNvPr id="6" name="Content Placeholder 5"/>
          <p:cNvPicPr>
            <a:picLocks noGrp="1" noChangeAspect="1"/>
          </p:cNvPicPr>
          <p:nvPr>
            <p:ph sz="half" idx="1"/>
          </p:nvPr>
        </p:nvPicPr>
        <p:blipFill>
          <a:blip r:embed="rId3"/>
          <a:stretch>
            <a:fillRect/>
          </a:stretch>
        </p:blipFill>
        <p:spPr>
          <a:xfrm>
            <a:off x="1510146" y="1845735"/>
            <a:ext cx="3228109" cy="3629891"/>
          </a:xfrm>
          <a:prstGeom prst="rect">
            <a:avLst/>
          </a:prstGeom>
        </p:spPr>
      </p:pic>
    </p:spTree>
    <p:extLst>
      <p:ext uri="{BB962C8B-B14F-4D97-AF65-F5344CB8AC3E}">
        <p14:creationId xmlns:p14="http://schemas.microsoft.com/office/powerpoint/2010/main" val="4121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rgbClr val="FF0000"/>
                </a:solidFill>
                <a:cs typeface="B Titr" panose="00000700000000000000" pitchFamily="2" charset="-78"/>
              </a:rPr>
              <a:t>شورای امنیت و بحران یمن (5)</a:t>
            </a:r>
            <a:endParaRPr lang="en-US" b="1" dirty="0">
              <a:solidFill>
                <a:srgbClr val="FF0000"/>
              </a:solidFill>
              <a:cs typeface="B Titr" panose="00000700000000000000" pitchFamily="2" charset="-78"/>
            </a:endParaRPr>
          </a:p>
        </p:txBody>
      </p:sp>
      <p:sp>
        <p:nvSpPr>
          <p:cNvPr id="3" name="Content Placeholder 2"/>
          <p:cNvSpPr>
            <a:spLocks noGrp="1"/>
          </p:cNvSpPr>
          <p:nvPr>
            <p:ph idx="1"/>
          </p:nvPr>
        </p:nvSpPr>
        <p:spPr>
          <a:xfrm>
            <a:off x="209550" y="2285999"/>
            <a:ext cx="11563350" cy="4142510"/>
          </a:xfrm>
        </p:spPr>
        <p:txBody>
          <a:bodyPr>
            <a:normAutofit/>
          </a:bodyPr>
          <a:lstStyle/>
          <a:p>
            <a:pPr algn="r" rtl="1">
              <a:buFont typeface="Wingdings" panose="05000000000000000000" pitchFamily="2" charset="2"/>
              <a:buChar char="v"/>
            </a:pPr>
            <a:r>
              <a:rPr lang="fa-IR" sz="3600" b="1" dirty="0" smtClean="0">
                <a:solidFill>
                  <a:srgbClr val="00B0F0"/>
                </a:solidFill>
                <a:cs typeface="B Lotus" panose="00000400000000000000" pitchFamily="2" charset="-78"/>
              </a:rPr>
              <a:t>قطعنامه ۲۲۱۶ (۶ </a:t>
            </a:r>
            <a:r>
              <a:rPr lang="fa-IR" sz="3600" b="1" dirty="0">
                <a:solidFill>
                  <a:srgbClr val="00B0F0"/>
                </a:solidFill>
                <a:cs typeface="B Lotus" panose="00000400000000000000" pitchFamily="2" charset="-78"/>
              </a:rPr>
              <a:t>فروردین </a:t>
            </a:r>
            <a:r>
              <a:rPr lang="fa-IR" sz="3600" b="1" dirty="0" smtClean="0">
                <a:solidFill>
                  <a:srgbClr val="00B0F0"/>
                </a:solidFill>
                <a:cs typeface="B Lotus" panose="00000400000000000000" pitchFamily="2" charset="-78"/>
              </a:rPr>
              <a:t>۹۴)</a:t>
            </a:r>
            <a:r>
              <a:rPr lang="fa-IR" sz="3600" b="1" dirty="0" smtClean="0">
                <a:cs typeface="B Lotus" panose="00000400000000000000" pitchFamily="2" charset="-78"/>
              </a:rPr>
              <a:t>:</a:t>
            </a:r>
          </a:p>
          <a:p>
            <a:pPr algn="r" rtl="1">
              <a:buFont typeface="Wingdings" panose="05000000000000000000" pitchFamily="2" charset="2"/>
              <a:buChar char="v"/>
            </a:pPr>
            <a:endParaRPr lang="fa-IR" sz="3200" dirty="0">
              <a:cs typeface="B Lotus" panose="00000400000000000000" pitchFamily="2" charset="-78"/>
            </a:endParaRPr>
          </a:p>
          <a:p>
            <a:pPr marL="0" indent="0" algn="r" rtl="1">
              <a:buNone/>
            </a:pPr>
            <a:r>
              <a:rPr lang="fa-IR" sz="3600" dirty="0" smtClean="0">
                <a:cs typeface="B Lotus" panose="00000400000000000000" pitchFamily="2" charset="-78"/>
              </a:rPr>
              <a:t> نادیده گرفتن تجاوز آل سعود به یمن</a:t>
            </a:r>
          </a:p>
          <a:p>
            <a:pPr marL="0" indent="0" algn="r" rtl="1">
              <a:buNone/>
            </a:pPr>
            <a:endParaRPr lang="en-US" dirty="0">
              <a:cs typeface="B Lotus" panose="00000400000000000000" pitchFamily="2" charset="-78"/>
            </a:endParaRPr>
          </a:p>
        </p:txBody>
      </p:sp>
      <p:pic>
        <p:nvPicPr>
          <p:cNvPr id="6" name="Picture 5"/>
          <p:cNvPicPr>
            <a:picLocks noChangeAspect="1"/>
          </p:cNvPicPr>
          <p:nvPr/>
        </p:nvPicPr>
        <p:blipFill>
          <a:blip r:embed="rId3"/>
          <a:stretch>
            <a:fillRect/>
          </a:stretch>
        </p:blipFill>
        <p:spPr>
          <a:xfrm>
            <a:off x="1097280" y="1898073"/>
            <a:ext cx="4749337" cy="3574471"/>
          </a:xfrm>
          <a:prstGeom prst="rect">
            <a:avLst/>
          </a:prstGeom>
        </p:spPr>
      </p:pic>
    </p:spTree>
    <p:extLst>
      <p:ext uri="{BB962C8B-B14F-4D97-AF65-F5344CB8AC3E}">
        <p14:creationId xmlns:p14="http://schemas.microsoft.com/office/powerpoint/2010/main" val="41750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937"/>
            <a:ext cx="10058400" cy="1128137"/>
          </a:xfrm>
        </p:spPr>
        <p:txBody>
          <a:bodyPr>
            <a:normAutofit/>
          </a:bodyPr>
          <a:lstStyle/>
          <a:p>
            <a:pPr algn="ctr"/>
            <a:r>
              <a:rPr lang="fa-IR" sz="4000" b="1" dirty="0">
                <a:solidFill>
                  <a:srgbClr val="FF0000"/>
                </a:solidFill>
                <a:cs typeface="B Titr" panose="00000700000000000000" pitchFamily="2" charset="-78"/>
              </a:rPr>
              <a:t>نقش کشورهای مختلف در جنگ </a:t>
            </a:r>
            <a:r>
              <a:rPr lang="fa-IR" sz="4000" b="1" dirty="0" smtClean="0">
                <a:solidFill>
                  <a:srgbClr val="FF0000"/>
                </a:solidFill>
                <a:cs typeface="B Titr" panose="00000700000000000000" pitchFamily="2" charset="-78"/>
              </a:rPr>
              <a:t>یمن (1) </a:t>
            </a:r>
            <a:endParaRPr lang="en-US" sz="4000" b="1" dirty="0">
              <a:solidFill>
                <a:srgbClr val="FF0000"/>
              </a:solidFill>
              <a:cs typeface="B Titr" panose="00000700000000000000" pitchFamily="2" charset="-78"/>
            </a:endParaRPr>
          </a:p>
        </p:txBody>
      </p:sp>
      <p:pic>
        <p:nvPicPr>
          <p:cNvPr id="4" name="Picture 3"/>
          <p:cNvPicPr>
            <a:picLocks noChangeAspect="1"/>
          </p:cNvPicPr>
          <p:nvPr/>
        </p:nvPicPr>
        <p:blipFill>
          <a:blip r:embed="rId4"/>
          <a:stretch>
            <a:fillRect/>
          </a:stretch>
        </p:blipFill>
        <p:spPr>
          <a:xfrm>
            <a:off x="460376" y="236220"/>
            <a:ext cx="1911350" cy="1178244"/>
          </a:xfrm>
          <a:prstGeom prst="rect">
            <a:avLst/>
          </a:prstGeom>
        </p:spPr>
      </p:pic>
      <p:sp>
        <p:nvSpPr>
          <p:cNvPr id="5" name="AutoShape 2" descr="Image result for ‫امارات متحده عربی پرچ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460375" y="1671379"/>
            <a:ext cx="1911351" cy="1155373"/>
          </a:xfrm>
          <a:prstGeom prst="rect">
            <a:avLst/>
          </a:prstGeom>
        </p:spPr>
      </p:pic>
      <p:sp>
        <p:nvSpPr>
          <p:cNvPr id="7" name="AutoShape 4" descr="Image result for ‫پرچم بحرین‬‎"/>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6"/>
          <a:stretch>
            <a:fillRect/>
          </a:stretch>
        </p:blipFill>
        <p:spPr>
          <a:xfrm>
            <a:off x="457201" y="2943602"/>
            <a:ext cx="1914526" cy="1089392"/>
          </a:xfrm>
          <a:prstGeom prst="rect">
            <a:avLst/>
          </a:prstGeom>
        </p:spPr>
      </p:pic>
      <p:sp>
        <p:nvSpPr>
          <p:cNvPr id="9" name="AutoShape 6" descr="Image result for ‫کویت پرچم‬‎"/>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7"/>
          <a:stretch>
            <a:fillRect/>
          </a:stretch>
        </p:blipFill>
        <p:spPr>
          <a:xfrm>
            <a:off x="457200" y="4215824"/>
            <a:ext cx="1914525" cy="1089392"/>
          </a:xfrm>
          <a:prstGeom prst="rect">
            <a:avLst/>
          </a:prstGeom>
        </p:spPr>
      </p:pic>
      <p:sp>
        <p:nvSpPr>
          <p:cNvPr id="11" name="AutoShape 8" descr="Image result for ‫پرچم قطر‬‎"/>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8"/>
          <a:stretch>
            <a:fillRect/>
          </a:stretch>
        </p:blipFill>
        <p:spPr>
          <a:xfrm>
            <a:off x="457200" y="5446854"/>
            <a:ext cx="1912620" cy="1078180"/>
          </a:xfrm>
          <a:prstGeom prst="rect">
            <a:avLst/>
          </a:prstGeom>
        </p:spPr>
      </p:pic>
      <p:pic>
        <p:nvPicPr>
          <p:cNvPr id="13" name="Picture 12"/>
          <p:cNvPicPr>
            <a:picLocks noChangeAspect="1"/>
          </p:cNvPicPr>
          <p:nvPr/>
        </p:nvPicPr>
        <p:blipFill>
          <a:blip r:embed="rId9"/>
          <a:stretch>
            <a:fillRect/>
          </a:stretch>
        </p:blipFill>
        <p:spPr>
          <a:xfrm>
            <a:off x="10258425" y="236220"/>
            <a:ext cx="1872614" cy="1178244"/>
          </a:xfrm>
          <a:prstGeom prst="rect">
            <a:avLst/>
          </a:prstGeom>
        </p:spPr>
      </p:pic>
      <p:pic>
        <p:nvPicPr>
          <p:cNvPr id="14" name="Picture 13"/>
          <p:cNvPicPr>
            <a:picLocks noChangeAspect="1"/>
          </p:cNvPicPr>
          <p:nvPr/>
        </p:nvPicPr>
        <p:blipFill>
          <a:blip r:embed="rId10"/>
          <a:stretch>
            <a:fillRect/>
          </a:stretch>
        </p:blipFill>
        <p:spPr>
          <a:xfrm>
            <a:off x="10258424" y="1671379"/>
            <a:ext cx="1933575" cy="1155373"/>
          </a:xfrm>
          <a:prstGeom prst="rect">
            <a:avLst/>
          </a:prstGeom>
        </p:spPr>
      </p:pic>
      <p:pic>
        <p:nvPicPr>
          <p:cNvPr id="15" name="Picture 14"/>
          <p:cNvPicPr>
            <a:picLocks noChangeAspect="1"/>
          </p:cNvPicPr>
          <p:nvPr/>
        </p:nvPicPr>
        <p:blipFill>
          <a:blip r:embed="rId11"/>
          <a:stretch>
            <a:fillRect/>
          </a:stretch>
        </p:blipFill>
        <p:spPr>
          <a:xfrm>
            <a:off x="10258424" y="2943603"/>
            <a:ext cx="1892618" cy="1089392"/>
          </a:xfrm>
          <a:prstGeom prst="rect">
            <a:avLst/>
          </a:prstGeom>
        </p:spPr>
      </p:pic>
      <p:pic>
        <p:nvPicPr>
          <p:cNvPr id="16" name="Picture 15"/>
          <p:cNvPicPr>
            <a:picLocks noChangeAspect="1"/>
          </p:cNvPicPr>
          <p:nvPr/>
        </p:nvPicPr>
        <p:blipFill>
          <a:blip r:embed="rId12"/>
          <a:stretch>
            <a:fillRect/>
          </a:stretch>
        </p:blipFill>
        <p:spPr>
          <a:xfrm>
            <a:off x="10258424" y="4172531"/>
            <a:ext cx="1933575" cy="1132685"/>
          </a:xfrm>
          <a:prstGeom prst="rect">
            <a:avLst/>
          </a:prstGeom>
        </p:spPr>
      </p:pic>
      <p:sp>
        <p:nvSpPr>
          <p:cNvPr id="18" name="TextBox 17"/>
          <p:cNvSpPr txBox="1"/>
          <p:nvPr/>
        </p:nvSpPr>
        <p:spPr>
          <a:xfrm>
            <a:off x="3131128" y="5787431"/>
            <a:ext cx="9060872" cy="1077218"/>
          </a:xfrm>
          <a:prstGeom prst="rect">
            <a:avLst/>
          </a:prstGeom>
          <a:noFill/>
        </p:spPr>
        <p:txBody>
          <a:bodyPr wrap="square" rtlCol="0">
            <a:spAutoFit/>
          </a:bodyPr>
          <a:lstStyle/>
          <a:p>
            <a:pPr algn="r" rtl="1"/>
            <a:r>
              <a:rPr lang="fa-IR" sz="2800" dirty="0">
                <a:cs typeface="B Lotus" panose="00000400000000000000" pitchFamily="2" charset="-78"/>
              </a:rPr>
              <a:t>با طولانی شدن جنگ کشورهای مختلف از </a:t>
            </a:r>
            <a:r>
              <a:rPr lang="fa-IR" sz="2800" dirty="0" smtClean="0">
                <a:cs typeface="B Lotus" panose="00000400000000000000" pitchFamily="2" charset="-78"/>
              </a:rPr>
              <a:t>ائتلاف</a:t>
            </a:r>
            <a:r>
              <a:rPr lang="fa-IR" sz="3200" dirty="0" smtClean="0">
                <a:cs typeface="B Lotus" panose="00000400000000000000" pitchFamily="2" charset="-78"/>
              </a:rPr>
              <a:t> </a:t>
            </a:r>
            <a:r>
              <a:rPr lang="fa-IR" sz="3200" dirty="0">
                <a:cs typeface="B Lotus" panose="00000400000000000000" pitchFamily="2" charset="-78"/>
              </a:rPr>
              <a:t>خارج </a:t>
            </a:r>
            <a:r>
              <a:rPr lang="fa-IR" sz="3200" dirty="0" smtClean="0">
                <a:cs typeface="B Lotus" panose="00000400000000000000" pitchFamily="2" charset="-78"/>
              </a:rPr>
              <a:t>شدند </a:t>
            </a:r>
          </a:p>
          <a:p>
            <a:pPr algn="r" rtl="1"/>
            <a:r>
              <a:rPr lang="fa-IR" sz="3200" dirty="0" smtClean="0">
                <a:cs typeface="B Lotus" panose="00000400000000000000" pitchFamily="2" charset="-78"/>
              </a:rPr>
              <a:t>و </a:t>
            </a:r>
            <a:r>
              <a:rPr lang="fa-IR" sz="3200" dirty="0">
                <a:cs typeface="B Lotus" panose="00000400000000000000" pitchFamily="2" charset="-78"/>
              </a:rPr>
              <a:t>امروزه </a:t>
            </a:r>
            <a:r>
              <a:rPr lang="fa-IR" sz="3200" dirty="0" smtClean="0">
                <a:cs typeface="B Lotus" panose="00000400000000000000" pitchFamily="2" charset="-78"/>
              </a:rPr>
              <a:t>ائتلاف دیروز </a:t>
            </a:r>
            <a:r>
              <a:rPr lang="fa-IR" sz="3200" dirty="0">
                <a:cs typeface="B Lotus" panose="00000400000000000000" pitchFamily="2" charset="-78"/>
              </a:rPr>
              <a:t>به جنگ بین </a:t>
            </a:r>
            <a:r>
              <a:rPr lang="fa-IR" sz="2800" dirty="0">
                <a:cs typeface="B Lotus" panose="00000400000000000000" pitchFamily="2" charset="-78"/>
              </a:rPr>
              <a:t>عربستان </a:t>
            </a:r>
            <a:r>
              <a:rPr lang="fa-IR" sz="2800" dirty="0" smtClean="0">
                <a:cs typeface="B Lotus" panose="00000400000000000000" pitchFamily="2" charset="-78"/>
              </a:rPr>
              <a:t> و </a:t>
            </a:r>
            <a:r>
              <a:rPr lang="fa-IR" sz="2800" dirty="0">
                <a:cs typeface="B Lotus" panose="00000400000000000000" pitchFamily="2" charset="-78"/>
              </a:rPr>
              <a:t>یمن تبدیل </a:t>
            </a:r>
            <a:r>
              <a:rPr lang="fa-IR" sz="2800" dirty="0" smtClean="0">
                <a:cs typeface="B Lotus" panose="00000400000000000000" pitchFamily="2" charset="-78"/>
              </a:rPr>
              <a:t>شده است.</a:t>
            </a:r>
            <a:endParaRPr lang="fa-IR" sz="2800" dirty="0">
              <a:cs typeface="B Lotus" panose="00000400000000000000" pitchFamily="2" charset="-78"/>
            </a:endParaRPr>
          </a:p>
        </p:txBody>
      </p:sp>
      <p:sp>
        <p:nvSpPr>
          <p:cNvPr id="21" name="TextBox 20"/>
          <p:cNvSpPr txBox="1"/>
          <p:nvPr/>
        </p:nvSpPr>
        <p:spPr>
          <a:xfrm>
            <a:off x="2703830" y="1136074"/>
            <a:ext cx="1994101" cy="461665"/>
          </a:xfrm>
          <a:prstGeom prst="rect">
            <a:avLst/>
          </a:prstGeom>
          <a:noFill/>
        </p:spPr>
        <p:txBody>
          <a:bodyPr wrap="square" rtlCol="0">
            <a:spAutoFit/>
          </a:bodyPr>
          <a:lstStyle/>
          <a:p>
            <a:pPr algn="just" rtl="1"/>
            <a:r>
              <a:rPr lang="fa-IR" sz="2000" dirty="0"/>
              <a:t> </a:t>
            </a:r>
            <a:r>
              <a:rPr lang="fa-IR" sz="2400" dirty="0">
                <a:cs typeface="B Lotus" panose="00000400000000000000" pitchFamily="2" charset="-78"/>
              </a:rPr>
              <a:t>عربستان سعودی</a:t>
            </a:r>
          </a:p>
        </p:txBody>
      </p:sp>
      <p:sp>
        <p:nvSpPr>
          <p:cNvPr id="23" name="TextBox 22"/>
          <p:cNvSpPr txBox="1"/>
          <p:nvPr/>
        </p:nvSpPr>
        <p:spPr>
          <a:xfrm>
            <a:off x="2475432" y="4800523"/>
            <a:ext cx="2222499" cy="523220"/>
          </a:xfrm>
          <a:prstGeom prst="rect">
            <a:avLst/>
          </a:prstGeom>
          <a:noFill/>
        </p:spPr>
        <p:txBody>
          <a:bodyPr wrap="square" rtlCol="0">
            <a:spAutoFit/>
          </a:bodyPr>
          <a:lstStyle/>
          <a:p>
            <a:pPr algn="just" rtl="1"/>
            <a:r>
              <a:rPr lang="fa-IR" sz="2800" dirty="0">
                <a:cs typeface="B Lotus" panose="00000400000000000000" pitchFamily="2" charset="-78"/>
              </a:rPr>
              <a:t>بحرین</a:t>
            </a:r>
            <a:r>
              <a:rPr lang="fa-IR" dirty="0"/>
              <a:t> </a:t>
            </a:r>
          </a:p>
        </p:txBody>
      </p:sp>
      <p:sp>
        <p:nvSpPr>
          <p:cNvPr id="24" name="TextBox 23"/>
          <p:cNvSpPr txBox="1"/>
          <p:nvPr/>
        </p:nvSpPr>
        <p:spPr>
          <a:xfrm>
            <a:off x="2558559" y="5532756"/>
            <a:ext cx="3170496" cy="523220"/>
          </a:xfrm>
          <a:prstGeom prst="rect">
            <a:avLst/>
          </a:prstGeom>
          <a:noFill/>
        </p:spPr>
        <p:txBody>
          <a:bodyPr wrap="square" rtlCol="0">
            <a:spAutoFit/>
          </a:bodyPr>
          <a:lstStyle/>
          <a:p>
            <a:pPr algn="ctr" rtl="1"/>
            <a:r>
              <a:rPr lang="fa-IR" sz="2800" dirty="0">
                <a:cs typeface="B Lotus" panose="00000400000000000000" pitchFamily="2" charset="-78"/>
              </a:rPr>
              <a:t>قطر</a:t>
            </a:r>
            <a:endParaRPr lang="en-US" dirty="0">
              <a:cs typeface="B Lotus" panose="00000400000000000000" pitchFamily="2" charset="-78"/>
            </a:endParaRPr>
          </a:p>
        </p:txBody>
      </p:sp>
      <p:sp>
        <p:nvSpPr>
          <p:cNvPr id="25" name="TextBox 24"/>
          <p:cNvSpPr txBox="1"/>
          <p:nvPr/>
        </p:nvSpPr>
        <p:spPr>
          <a:xfrm>
            <a:off x="8451273" y="1267291"/>
            <a:ext cx="1704109" cy="523220"/>
          </a:xfrm>
          <a:prstGeom prst="rect">
            <a:avLst/>
          </a:prstGeom>
          <a:noFill/>
        </p:spPr>
        <p:txBody>
          <a:bodyPr wrap="square" rtlCol="0">
            <a:spAutoFit/>
          </a:bodyPr>
          <a:lstStyle/>
          <a:p>
            <a:r>
              <a:rPr lang="fa-IR" sz="2800" dirty="0">
                <a:cs typeface="B Lotus" panose="00000400000000000000" pitchFamily="2" charset="-78"/>
              </a:rPr>
              <a:t>مصر</a:t>
            </a:r>
            <a:endParaRPr lang="en-US" dirty="0">
              <a:cs typeface="B Lotus" panose="00000400000000000000" pitchFamily="2" charset="-78"/>
            </a:endParaRPr>
          </a:p>
        </p:txBody>
      </p:sp>
      <p:sp>
        <p:nvSpPr>
          <p:cNvPr id="27" name="TextBox 26"/>
          <p:cNvSpPr txBox="1"/>
          <p:nvPr/>
        </p:nvSpPr>
        <p:spPr>
          <a:xfrm>
            <a:off x="8451273" y="2249065"/>
            <a:ext cx="1551709" cy="523220"/>
          </a:xfrm>
          <a:prstGeom prst="rect">
            <a:avLst/>
          </a:prstGeom>
          <a:noFill/>
        </p:spPr>
        <p:txBody>
          <a:bodyPr wrap="square" rtlCol="0">
            <a:spAutoFit/>
          </a:bodyPr>
          <a:lstStyle/>
          <a:p>
            <a:r>
              <a:rPr lang="fa-IR" sz="2800" dirty="0"/>
              <a:t> </a:t>
            </a:r>
            <a:r>
              <a:rPr lang="fa-IR" sz="2800" dirty="0">
                <a:cs typeface="B Lotus" panose="00000400000000000000" pitchFamily="2" charset="-78"/>
              </a:rPr>
              <a:t>اردن</a:t>
            </a:r>
          </a:p>
        </p:txBody>
      </p:sp>
      <p:sp>
        <p:nvSpPr>
          <p:cNvPr id="28" name="TextBox 27"/>
          <p:cNvSpPr txBox="1"/>
          <p:nvPr/>
        </p:nvSpPr>
        <p:spPr>
          <a:xfrm>
            <a:off x="8340436" y="3439191"/>
            <a:ext cx="1634837" cy="523220"/>
          </a:xfrm>
          <a:prstGeom prst="rect">
            <a:avLst/>
          </a:prstGeom>
          <a:noFill/>
        </p:spPr>
        <p:txBody>
          <a:bodyPr wrap="square" rtlCol="0">
            <a:spAutoFit/>
          </a:bodyPr>
          <a:lstStyle/>
          <a:p>
            <a:r>
              <a:rPr lang="fa-IR" sz="2800" dirty="0">
                <a:cs typeface="B Lotus" panose="00000400000000000000" pitchFamily="2" charset="-78"/>
              </a:rPr>
              <a:t>سودان</a:t>
            </a:r>
          </a:p>
        </p:txBody>
      </p:sp>
      <p:sp>
        <p:nvSpPr>
          <p:cNvPr id="29" name="TextBox 28"/>
          <p:cNvSpPr txBox="1"/>
          <p:nvPr/>
        </p:nvSpPr>
        <p:spPr>
          <a:xfrm>
            <a:off x="8340437" y="4738873"/>
            <a:ext cx="1565564" cy="523220"/>
          </a:xfrm>
          <a:prstGeom prst="rect">
            <a:avLst/>
          </a:prstGeom>
          <a:noFill/>
        </p:spPr>
        <p:txBody>
          <a:bodyPr wrap="square" rtlCol="0">
            <a:spAutoFit/>
          </a:bodyPr>
          <a:lstStyle/>
          <a:p>
            <a:r>
              <a:rPr lang="fa-IR" sz="2800" dirty="0">
                <a:cs typeface="B Lotus" panose="00000400000000000000" pitchFamily="2" charset="-78"/>
              </a:rPr>
              <a:t>مغرب</a:t>
            </a:r>
            <a:endParaRPr lang="en-US" dirty="0">
              <a:cs typeface="B Lotus" panose="00000400000000000000" pitchFamily="2" charset="-78"/>
            </a:endParaRPr>
          </a:p>
        </p:txBody>
      </p:sp>
      <p:sp>
        <p:nvSpPr>
          <p:cNvPr id="31" name="TextBox 30"/>
          <p:cNvSpPr txBox="1"/>
          <p:nvPr/>
        </p:nvSpPr>
        <p:spPr>
          <a:xfrm>
            <a:off x="2986953" y="2075784"/>
            <a:ext cx="2535382" cy="523220"/>
          </a:xfrm>
          <a:prstGeom prst="rect">
            <a:avLst/>
          </a:prstGeom>
          <a:noFill/>
        </p:spPr>
        <p:txBody>
          <a:bodyPr wrap="square" rtlCol="0">
            <a:spAutoFit/>
          </a:bodyPr>
          <a:lstStyle/>
          <a:p>
            <a:r>
              <a:rPr lang="fa-IR" sz="2800" dirty="0" smtClean="0">
                <a:cs typeface="B Lotus" panose="00000400000000000000" pitchFamily="2" charset="-78"/>
              </a:rPr>
              <a:t>امارات متحده عربی</a:t>
            </a:r>
            <a:endParaRPr lang="en-US" sz="2800" dirty="0">
              <a:cs typeface="B Lotus" panose="00000400000000000000" pitchFamily="2" charset="-78"/>
            </a:endParaRPr>
          </a:p>
        </p:txBody>
      </p:sp>
      <p:sp>
        <p:nvSpPr>
          <p:cNvPr id="34" name="TextBox 33"/>
          <p:cNvSpPr txBox="1"/>
          <p:nvPr/>
        </p:nvSpPr>
        <p:spPr>
          <a:xfrm>
            <a:off x="3381606" y="3325258"/>
            <a:ext cx="1607127" cy="523220"/>
          </a:xfrm>
          <a:prstGeom prst="rect">
            <a:avLst/>
          </a:prstGeom>
          <a:noFill/>
        </p:spPr>
        <p:txBody>
          <a:bodyPr wrap="square" rtlCol="0">
            <a:spAutoFit/>
          </a:bodyPr>
          <a:lstStyle/>
          <a:p>
            <a:pPr algn="ctr"/>
            <a:r>
              <a:rPr lang="fa-IR" sz="2800" dirty="0" smtClean="0">
                <a:cs typeface="B Lotus" panose="00000400000000000000" pitchFamily="2" charset="-78"/>
              </a:rPr>
              <a:t>کویت</a:t>
            </a:r>
            <a:endParaRPr lang="en-US" dirty="0">
              <a:cs typeface="B Lotus" panose="00000400000000000000" pitchFamily="2" charset="-78"/>
            </a:endParaRPr>
          </a:p>
        </p:txBody>
      </p:sp>
    </p:spTree>
    <p:extLst>
      <p:ext uri="{BB962C8B-B14F-4D97-AF65-F5344CB8AC3E}">
        <p14:creationId xmlns:p14="http://schemas.microsoft.com/office/powerpoint/2010/main" val="16338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circle(in)">
                                      <p:cBhvr>
                                        <p:cTn id="41" dur="2000"/>
                                        <p:tgtEl>
                                          <p:spTgt spid="25"/>
                                        </p:tgtEl>
                                      </p:cBhvr>
                                    </p:animEffect>
                                  </p:childTnLst>
                                </p:cTn>
                              </p:par>
                              <p:par>
                                <p:cTn id="42" presetID="6"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3" presetClass="entr" presetSubtype="1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80">
                                          <p:stCondLst>
                                            <p:cond delay="0"/>
                                          </p:stCondLst>
                                        </p:cTn>
                                        <p:tgtEl>
                                          <p:spTgt spid="29"/>
                                        </p:tgtEl>
                                      </p:cBhvr>
                                    </p:animEffect>
                                    <p:anim calcmode="lin" valueType="num">
                                      <p:cBhvr>
                                        <p:cTn id="7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5" dur="26">
                                          <p:stCondLst>
                                            <p:cond delay="650"/>
                                          </p:stCondLst>
                                        </p:cTn>
                                        <p:tgtEl>
                                          <p:spTgt spid="29"/>
                                        </p:tgtEl>
                                      </p:cBhvr>
                                      <p:to x="100000" y="60000"/>
                                    </p:animScale>
                                    <p:animScale>
                                      <p:cBhvr>
                                        <p:cTn id="76" dur="166" decel="50000">
                                          <p:stCondLst>
                                            <p:cond delay="676"/>
                                          </p:stCondLst>
                                        </p:cTn>
                                        <p:tgtEl>
                                          <p:spTgt spid="29"/>
                                        </p:tgtEl>
                                      </p:cBhvr>
                                      <p:to x="100000" y="100000"/>
                                    </p:animScale>
                                    <p:animScale>
                                      <p:cBhvr>
                                        <p:cTn id="77" dur="26">
                                          <p:stCondLst>
                                            <p:cond delay="1312"/>
                                          </p:stCondLst>
                                        </p:cTn>
                                        <p:tgtEl>
                                          <p:spTgt spid="29"/>
                                        </p:tgtEl>
                                      </p:cBhvr>
                                      <p:to x="100000" y="80000"/>
                                    </p:animScale>
                                    <p:animScale>
                                      <p:cBhvr>
                                        <p:cTn id="78" dur="166" decel="50000">
                                          <p:stCondLst>
                                            <p:cond delay="1338"/>
                                          </p:stCondLst>
                                        </p:cTn>
                                        <p:tgtEl>
                                          <p:spTgt spid="29"/>
                                        </p:tgtEl>
                                      </p:cBhvr>
                                      <p:to x="100000" y="100000"/>
                                    </p:animScale>
                                    <p:animScale>
                                      <p:cBhvr>
                                        <p:cTn id="79" dur="26">
                                          <p:stCondLst>
                                            <p:cond delay="1642"/>
                                          </p:stCondLst>
                                        </p:cTn>
                                        <p:tgtEl>
                                          <p:spTgt spid="29"/>
                                        </p:tgtEl>
                                      </p:cBhvr>
                                      <p:to x="100000" y="90000"/>
                                    </p:animScale>
                                    <p:animScale>
                                      <p:cBhvr>
                                        <p:cTn id="80" dur="166" decel="50000">
                                          <p:stCondLst>
                                            <p:cond delay="1668"/>
                                          </p:stCondLst>
                                        </p:cTn>
                                        <p:tgtEl>
                                          <p:spTgt spid="29"/>
                                        </p:tgtEl>
                                      </p:cBhvr>
                                      <p:to x="100000" y="100000"/>
                                    </p:animScale>
                                    <p:animScale>
                                      <p:cBhvr>
                                        <p:cTn id="81" dur="26">
                                          <p:stCondLst>
                                            <p:cond delay="1808"/>
                                          </p:stCondLst>
                                        </p:cTn>
                                        <p:tgtEl>
                                          <p:spTgt spid="29"/>
                                        </p:tgtEl>
                                      </p:cBhvr>
                                      <p:to x="100000" y="95000"/>
                                    </p:animScale>
                                    <p:animScale>
                                      <p:cBhvr>
                                        <p:cTn id="82" dur="166" decel="50000">
                                          <p:stCondLst>
                                            <p:cond delay="1834"/>
                                          </p:stCondLst>
                                        </p:cTn>
                                        <p:tgtEl>
                                          <p:spTgt spid="29"/>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down)">
                                      <p:cBhvr>
                                        <p:cTn id="85" dur="580">
                                          <p:stCondLst>
                                            <p:cond delay="0"/>
                                          </p:stCondLst>
                                        </p:cTn>
                                        <p:tgtEl>
                                          <p:spTgt spid="16"/>
                                        </p:tgtEl>
                                      </p:cBhvr>
                                    </p:animEffect>
                                    <p:anim calcmode="lin" valueType="num">
                                      <p:cBhvr>
                                        <p:cTn id="8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1" dur="26">
                                          <p:stCondLst>
                                            <p:cond delay="650"/>
                                          </p:stCondLst>
                                        </p:cTn>
                                        <p:tgtEl>
                                          <p:spTgt spid="16"/>
                                        </p:tgtEl>
                                      </p:cBhvr>
                                      <p:to x="100000" y="60000"/>
                                    </p:animScale>
                                    <p:animScale>
                                      <p:cBhvr>
                                        <p:cTn id="92" dur="166" decel="50000">
                                          <p:stCondLst>
                                            <p:cond delay="676"/>
                                          </p:stCondLst>
                                        </p:cTn>
                                        <p:tgtEl>
                                          <p:spTgt spid="16"/>
                                        </p:tgtEl>
                                      </p:cBhvr>
                                      <p:to x="100000" y="100000"/>
                                    </p:animScale>
                                    <p:animScale>
                                      <p:cBhvr>
                                        <p:cTn id="93" dur="26">
                                          <p:stCondLst>
                                            <p:cond delay="1312"/>
                                          </p:stCondLst>
                                        </p:cTn>
                                        <p:tgtEl>
                                          <p:spTgt spid="16"/>
                                        </p:tgtEl>
                                      </p:cBhvr>
                                      <p:to x="100000" y="80000"/>
                                    </p:animScale>
                                    <p:animScale>
                                      <p:cBhvr>
                                        <p:cTn id="94" dur="166" decel="50000">
                                          <p:stCondLst>
                                            <p:cond delay="1338"/>
                                          </p:stCondLst>
                                        </p:cTn>
                                        <p:tgtEl>
                                          <p:spTgt spid="16"/>
                                        </p:tgtEl>
                                      </p:cBhvr>
                                      <p:to x="100000" y="100000"/>
                                    </p:animScale>
                                    <p:animScale>
                                      <p:cBhvr>
                                        <p:cTn id="95" dur="26">
                                          <p:stCondLst>
                                            <p:cond delay="1642"/>
                                          </p:stCondLst>
                                        </p:cTn>
                                        <p:tgtEl>
                                          <p:spTgt spid="16"/>
                                        </p:tgtEl>
                                      </p:cBhvr>
                                      <p:to x="100000" y="90000"/>
                                    </p:animScale>
                                    <p:animScale>
                                      <p:cBhvr>
                                        <p:cTn id="96" dur="166" decel="50000">
                                          <p:stCondLst>
                                            <p:cond delay="1668"/>
                                          </p:stCondLst>
                                        </p:cTn>
                                        <p:tgtEl>
                                          <p:spTgt spid="16"/>
                                        </p:tgtEl>
                                      </p:cBhvr>
                                      <p:to x="100000" y="100000"/>
                                    </p:animScale>
                                    <p:animScale>
                                      <p:cBhvr>
                                        <p:cTn id="97" dur="26">
                                          <p:stCondLst>
                                            <p:cond delay="1808"/>
                                          </p:stCondLst>
                                        </p:cTn>
                                        <p:tgtEl>
                                          <p:spTgt spid="16"/>
                                        </p:tgtEl>
                                      </p:cBhvr>
                                      <p:to x="100000" y="95000"/>
                                    </p:animScale>
                                    <p:animScale>
                                      <p:cBhvr>
                                        <p:cTn id="98" dur="166" decel="50000">
                                          <p:stCondLst>
                                            <p:cond delay="1834"/>
                                          </p:stCondLst>
                                        </p:cTn>
                                        <p:tgtEl>
                                          <p:spTgt spid="16"/>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barn(inVertical)">
                                      <p:cBhvr>
                                        <p:cTn id="103" dur="500"/>
                                        <p:tgtEl>
                                          <p:spTgt spid="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arn(inVertic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18">
                                            <p:txEl>
                                              <p:pRg st="0" end="0"/>
                                            </p:txEl>
                                          </p:spTgt>
                                        </p:tgtEl>
                                        <p:attrNameLst>
                                          <p:attrName>style.visibility</p:attrName>
                                        </p:attrNameLst>
                                      </p:cBhvr>
                                      <p:to>
                                        <p:strVal val="visible"/>
                                      </p:to>
                                    </p:set>
                                    <p:animEffect transition="in" filter="barn(inVertical)">
                                      <p:cBhvr>
                                        <p:cTn id="111" dur="500"/>
                                        <p:tgtEl>
                                          <p:spTgt spid="18">
                                            <p:txEl>
                                              <p:pRg st="0" end="0"/>
                                            </p:txEl>
                                          </p:spTgt>
                                        </p:tgtEl>
                                      </p:cBhvr>
                                    </p:animEffect>
                                  </p:childTnLst>
                                </p:cTn>
                              </p:par>
                              <p:par>
                                <p:cTn id="112" presetID="16" presetClass="entr" presetSubtype="21" fill="hold" nodeType="withEffect">
                                  <p:stCondLst>
                                    <p:cond delay="0"/>
                                  </p:stCondLst>
                                  <p:childTnLst>
                                    <p:set>
                                      <p:cBhvr>
                                        <p:cTn id="113" dur="1" fill="hold">
                                          <p:stCondLst>
                                            <p:cond delay="0"/>
                                          </p:stCondLst>
                                        </p:cTn>
                                        <p:tgtEl>
                                          <p:spTgt spid="18">
                                            <p:txEl>
                                              <p:pRg st="1" end="1"/>
                                            </p:txEl>
                                          </p:spTgt>
                                        </p:tgtEl>
                                        <p:attrNameLst>
                                          <p:attrName>style.visibility</p:attrName>
                                        </p:attrNameLst>
                                      </p:cBhvr>
                                      <p:to>
                                        <p:strVal val="visible"/>
                                      </p:to>
                                    </p:set>
                                    <p:animEffect transition="in" filter="barn(inVertical)">
                                      <p:cBhvr>
                                        <p:cTn id="11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7" grpId="0"/>
      <p:bldP spid="28" grpId="0"/>
      <p:bldP spid="29" grpId="0"/>
      <p:bldP spid="31"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b="1" dirty="0">
                <a:solidFill>
                  <a:srgbClr val="FF0000"/>
                </a:solidFill>
                <a:cs typeface="B Titr" panose="00000700000000000000" pitchFamily="2" charset="-78"/>
              </a:rPr>
              <a:t>نقش کشورهای مختلف در جنگ یمن </a:t>
            </a:r>
            <a:r>
              <a:rPr lang="fa-IR" sz="4000" b="1" dirty="0" smtClean="0">
                <a:solidFill>
                  <a:srgbClr val="FF0000"/>
                </a:solidFill>
                <a:cs typeface="B Titr" panose="00000700000000000000" pitchFamily="2" charset="-78"/>
              </a:rPr>
              <a:t>(2)</a:t>
            </a:r>
            <a:endParaRPr lang="en-US" dirty="0">
              <a:cs typeface="B Titr" panose="00000700000000000000" pitchFamily="2" charset="-78"/>
            </a:endParaRPr>
          </a:p>
        </p:txBody>
      </p:sp>
      <p:pic>
        <p:nvPicPr>
          <p:cNvPr id="7" name="Content Placeholder 6"/>
          <p:cNvPicPr>
            <a:picLocks noGrp="1" noChangeAspect="1"/>
          </p:cNvPicPr>
          <p:nvPr>
            <p:ph sz="half" idx="2"/>
          </p:nvPr>
        </p:nvPicPr>
        <p:blipFill>
          <a:blip r:embed="rId3"/>
          <a:stretch>
            <a:fillRect/>
          </a:stretch>
        </p:blipFill>
        <p:spPr>
          <a:xfrm>
            <a:off x="4095082" y="4314646"/>
            <a:ext cx="3938954" cy="1771576"/>
          </a:xfrm>
          <a:prstGeom prst="rect">
            <a:avLst/>
          </a:prstGeom>
        </p:spPr>
      </p:pic>
      <p:sp>
        <p:nvSpPr>
          <p:cNvPr id="5" name="Text Placeholder 4"/>
          <p:cNvSpPr>
            <a:spLocks noGrp="1"/>
          </p:cNvSpPr>
          <p:nvPr>
            <p:ph type="body" sz="quarter" idx="3"/>
          </p:nvPr>
        </p:nvSpPr>
        <p:spPr/>
        <p:txBody>
          <a:bodyPr/>
          <a:lstStyle/>
          <a:p>
            <a:pPr algn="r" rtl="1"/>
            <a:r>
              <a:rPr lang="fa-IR" sz="3200" dirty="0">
                <a:solidFill>
                  <a:srgbClr val="00B0F0"/>
                </a:solidFill>
                <a:cs typeface="B Lotus" panose="00000400000000000000" pitchFamily="2" charset="-78"/>
              </a:rPr>
              <a:t>متحدین</a:t>
            </a:r>
            <a:r>
              <a:rPr lang="fa-IR" dirty="0"/>
              <a:t> </a:t>
            </a:r>
            <a:r>
              <a:rPr lang="fa-IR" sz="3200" dirty="0">
                <a:solidFill>
                  <a:srgbClr val="00B0F0"/>
                </a:solidFill>
                <a:cs typeface="B Lotus" panose="00000400000000000000" pitchFamily="2" charset="-78"/>
              </a:rPr>
              <a:t>غربی عربستان:</a:t>
            </a:r>
            <a:r>
              <a:rPr lang="fa-IR" dirty="0"/>
              <a:t> </a:t>
            </a:r>
            <a:endParaRPr lang="en-US" dirty="0"/>
          </a:p>
        </p:txBody>
      </p:sp>
      <p:sp>
        <p:nvSpPr>
          <p:cNvPr id="6" name="Content Placeholder 5"/>
          <p:cNvSpPr>
            <a:spLocks noGrp="1"/>
          </p:cNvSpPr>
          <p:nvPr>
            <p:ph sz="quarter" idx="4"/>
          </p:nvPr>
        </p:nvSpPr>
        <p:spPr>
          <a:xfrm>
            <a:off x="460375" y="2450910"/>
            <a:ext cx="10695305" cy="1317526"/>
          </a:xfrm>
        </p:spPr>
        <p:txBody>
          <a:bodyPr/>
          <a:lstStyle/>
          <a:p>
            <a:pPr algn="just" rtl="1"/>
            <a:r>
              <a:rPr lang="fa-IR" sz="3600" dirty="0" smtClean="0">
                <a:cs typeface="B Lotus" panose="00000400000000000000" pitchFamily="2" charset="-78"/>
              </a:rPr>
              <a:t>(</a:t>
            </a:r>
            <a:r>
              <a:rPr lang="fa-IR" sz="3600" dirty="0">
                <a:cs typeface="B Lotus" panose="00000400000000000000" pitchFamily="2" charset="-78"/>
              </a:rPr>
              <a:t>تیم بن‌سلمان با دادن رشوه‌های کلان موافقت این کشورها در خصوص ورود عملی و محدود در جنگ را به دست آورد.)</a:t>
            </a:r>
          </a:p>
          <a:p>
            <a:endParaRPr lang="en-US" dirty="0"/>
          </a:p>
        </p:txBody>
      </p:sp>
      <p:sp>
        <p:nvSpPr>
          <p:cNvPr id="8" name="AutoShape 2" descr="Image result for ‫پرچم آمریک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8087430" y="4314646"/>
            <a:ext cx="3938953" cy="1771576"/>
          </a:xfrm>
          <a:prstGeom prst="rect">
            <a:avLst/>
          </a:prstGeom>
        </p:spPr>
      </p:pic>
      <p:sp>
        <p:nvSpPr>
          <p:cNvPr id="10" name="AutoShape 4" descr="Image result for ‫پرچم فرانس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stretch>
            <a:fillRect/>
          </a:stretch>
        </p:blipFill>
        <p:spPr>
          <a:xfrm>
            <a:off x="102735" y="4343147"/>
            <a:ext cx="3938953" cy="1743075"/>
          </a:xfrm>
          <a:prstGeom prst="rect">
            <a:avLst/>
          </a:prstGeom>
        </p:spPr>
      </p:pic>
      <p:sp>
        <p:nvSpPr>
          <p:cNvPr id="4" name="TextBox 3"/>
          <p:cNvSpPr txBox="1"/>
          <p:nvPr/>
        </p:nvSpPr>
        <p:spPr>
          <a:xfrm>
            <a:off x="8871649" y="3819927"/>
            <a:ext cx="2507673" cy="523220"/>
          </a:xfrm>
          <a:prstGeom prst="rect">
            <a:avLst/>
          </a:prstGeom>
          <a:noFill/>
        </p:spPr>
        <p:txBody>
          <a:bodyPr wrap="square" rtlCol="0">
            <a:spAutoFit/>
          </a:bodyPr>
          <a:lstStyle/>
          <a:p>
            <a:pPr algn="ctr"/>
            <a:r>
              <a:rPr lang="fa-IR" sz="2800" dirty="0" smtClean="0">
                <a:cs typeface="B Lotus" panose="00000400000000000000" pitchFamily="2" charset="-78"/>
              </a:rPr>
              <a:t>آمریکا</a:t>
            </a:r>
            <a:endParaRPr lang="en-US" dirty="0">
              <a:cs typeface="B Lotus" panose="00000400000000000000" pitchFamily="2" charset="-78"/>
            </a:endParaRPr>
          </a:p>
        </p:txBody>
      </p:sp>
      <p:sp>
        <p:nvSpPr>
          <p:cNvPr id="12" name="TextBox 11"/>
          <p:cNvSpPr txBox="1"/>
          <p:nvPr/>
        </p:nvSpPr>
        <p:spPr>
          <a:xfrm>
            <a:off x="4991792" y="3794181"/>
            <a:ext cx="2452255" cy="523220"/>
          </a:xfrm>
          <a:prstGeom prst="rect">
            <a:avLst/>
          </a:prstGeom>
          <a:noFill/>
        </p:spPr>
        <p:txBody>
          <a:bodyPr wrap="square" rtlCol="0">
            <a:spAutoFit/>
          </a:bodyPr>
          <a:lstStyle/>
          <a:p>
            <a:pPr algn="ctr"/>
            <a:r>
              <a:rPr lang="fa-IR" sz="2800" dirty="0">
                <a:cs typeface="B Lotus" panose="00000400000000000000" pitchFamily="2" charset="-78"/>
              </a:rPr>
              <a:t>انگلیس</a:t>
            </a:r>
            <a:endParaRPr lang="en-US" dirty="0">
              <a:cs typeface="B Lotus" panose="00000400000000000000" pitchFamily="2" charset="-78"/>
            </a:endParaRPr>
          </a:p>
        </p:txBody>
      </p:sp>
      <p:sp>
        <p:nvSpPr>
          <p:cNvPr id="13" name="TextBox 12"/>
          <p:cNvSpPr txBox="1"/>
          <p:nvPr/>
        </p:nvSpPr>
        <p:spPr>
          <a:xfrm>
            <a:off x="892925" y="3779931"/>
            <a:ext cx="2258291" cy="523220"/>
          </a:xfrm>
          <a:prstGeom prst="rect">
            <a:avLst/>
          </a:prstGeom>
          <a:noFill/>
        </p:spPr>
        <p:txBody>
          <a:bodyPr wrap="square" rtlCol="0">
            <a:spAutoFit/>
          </a:bodyPr>
          <a:lstStyle/>
          <a:p>
            <a:pPr algn="ctr"/>
            <a:r>
              <a:rPr lang="fa-IR" sz="2800" dirty="0">
                <a:cs typeface="B Lotus" panose="00000400000000000000" pitchFamily="2" charset="-78"/>
              </a:rPr>
              <a:t>فرانسه </a:t>
            </a:r>
            <a:endParaRPr lang="en-US" sz="2800" dirty="0">
              <a:cs typeface="B Lotus" panose="00000400000000000000" pitchFamily="2" charset="-78"/>
            </a:endParaRPr>
          </a:p>
        </p:txBody>
      </p:sp>
    </p:spTree>
    <p:extLst>
      <p:ext uri="{BB962C8B-B14F-4D97-AF65-F5344CB8AC3E}">
        <p14:creationId xmlns:p14="http://schemas.microsoft.com/office/powerpoint/2010/main" val="174047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34502" cy="1450757"/>
          </a:xfrm>
        </p:spPr>
        <p:txBody>
          <a:bodyPr/>
          <a:lstStyle/>
          <a:p>
            <a:pPr algn="just" rtl="1"/>
            <a:r>
              <a:rPr lang="fa-IR" sz="4000" b="1" dirty="0">
                <a:solidFill>
                  <a:srgbClr val="FF0000"/>
                </a:solidFill>
                <a:cs typeface="B Titr" panose="00000700000000000000" pitchFamily="2" charset="-78"/>
              </a:rPr>
              <a:t>نقش کشورهای مختلف در جنگ یمن </a:t>
            </a:r>
            <a:r>
              <a:rPr lang="fa-IR" sz="4000" b="1" dirty="0" smtClean="0">
                <a:solidFill>
                  <a:srgbClr val="FF0000"/>
                </a:solidFill>
                <a:cs typeface="B Titr" panose="00000700000000000000" pitchFamily="2" charset="-78"/>
              </a:rPr>
              <a:t>(3) </a:t>
            </a:r>
            <a:endParaRPr lang="en-US" dirty="0">
              <a:cs typeface="B Titr" panose="00000700000000000000" pitchFamily="2" charset="-78"/>
            </a:endParaRPr>
          </a:p>
        </p:txBody>
      </p:sp>
      <p:pic>
        <p:nvPicPr>
          <p:cNvPr id="9" name="Content Placeholder 8"/>
          <p:cNvPicPr>
            <a:picLocks noGrp="1" noChangeAspect="1"/>
          </p:cNvPicPr>
          <p:nvPr>
            <p:ph sz="half" idx="2"/>
          </p:nvPr>
        </p:nvPicPr>
        <p:blipFill>
          <a:blip r:embed="rId3"/>
          <a:stretch>
            <a:fillRect/>
          </a:stretch>
        </p:blipFill>
        <p:spPr>
          <a:xfrm>
            <a:off x="211369" y="3527900"/>
            <a:ext cx="2468880" cy="1405057"/>
          </a:xfrm>
          <a:prstGeom prst="rect">
            <a:avLst/>
          </a:prstGeom>
        </p:spPr>
      </p:pic>
      <p:sp>
        <p:nvSpPr>
          <p:cNvPr id="5" name="Text Placeholder 4"/>
          <p:cNvSpPr>
            <a:spLocks noGrp="1"/>
          </p:cNvSpPr>
          <p:nvPr>
            <p:ph type="body" sz="quarter" idx="3"/>
          </p:nvPr>
        </p:nvSpPr>
        <p:spPr/>
        <p:txBody>
          <a:bodyPr/>
          <a:lstStyle/>
          <a:p>
            <a:pPr algn="r" rtl="1"/>
            <a:r>
              <a:rPr lang="fa-IR" sz="3200" dirty="0">
                <a:solidFill>
                  <a:srgbClr val="00B0F0"/>
                </a:solidFill>
                <a:cs typeface="B Lotus" panose="00000400000000000000" pitchFamily="2" charset="-78"/>
              </a:rPr>
              <a:t>مخالفان جنگ یمن:</a:t>
            </a:r>
            <a:r>
              <a:rPr lang="fa-IR" dirty="0"/>
              <a:t> </a:t>
            </a:r>
            <a:endParaRPr lang="en-US" dirty="0"/>
          </a:p>
        </p:txBody>
      </p:sp>
      <p:sp>
        <p:nvSpPr>
          <p:cNvPr id="6" name="Content Placeholder 5"/>
          <p:cNvSpPr>
            <a:spLocks noGrp="1"/>
          </p:cNvSpPr>
          <p:nvPr>
            <p:ph sz="quarter" idx="4"/>
          </p:nvPr>
        </p:nvSpPr>
        <p:spPr/>
        <p:txBody>
          <a:bodyPr/>
          <a:lstStyle/>
          <a:p>
            <a:pPr algn="just" rtl="1"/>
            <a:r>
              <a:rPr lang="fa-IR" sz="3200" dirty="0" smtClean="0">
                <a:cs typeface="B Lotus" panose="00000400000000000000" pitchFamily="2" charset="-78"/>
              </a:rPr>
              <a:t> </a:t>
            </a:r>
            <a:endParaRPr lang="en-US" dirty="0"/>
          </a:p>
        </p:txBody>
      </p:sp>
      <p:pic>
        <p:nvPicPr>
          <p:cNvPr id="7" name="Picture 6"/>
          <p:cNvPicPr>
            <a:picLocks noChangeAspect="1"/>
          </p:cNvPicPr>
          <p:nvPr/>
        </p:nvPicPr>
        <p:blipFill>
          <a:blip r:embed="rId4"/>
          <a:stretch>
            <a:fillRect/>
          </a:stretch>
        </p:blipFill>
        <p:spPr>
          <a:xfrm>
            <a:off x="193747" y="510877"/>
            <a:ext cx="2428876" cy="1266840"/>
          </a:xfrm>
          <a:prstGeom prst="rect">
            <a:avLst/>
          </a:prstGeom>
        </p:spPr>
      </p:pic>
      <p:pic>
        <p:nvPicPr>
          <p:cNvPr id="8" name="Picture 7"/>
          <p:cNvPicPr>
            <a:picLocks noChangeAspect="1"/>
          </p:cNvPicPr>
          <p:nvPr/>
        </p:nvPicPr>
        <p:blipFill>
          <a:blip r:embed="rId5"/>
          <a:stretch>
            <a:fillRect/>
          </a:stretch>
        </p:blipFill>
        <p:spPr>
          <a:xfrm>
            <a:off x="211369" y="2055978"/>
            <a:ext cx="2428875" cy="1261996"/>
          </a:xfrm>
          <a:prstGeom prst="rect">
            <a:avLst/>
          </a:prstGeom>
        </p:spPr>
      </p:pic>
      <p:pic>
        <p:nvPicPr>
          <p:cNvPr id="10" name="Picture 9"/>
          <p:cNvPicPr>
            <a:picLocks noChangeAspect="1"/>
          </p:cNvPicPr>
          <p:nvPr/>
        </p:nvPicPr>
        <p:blipFill>
          <a:blip r:embed="rId6"/>
          <a:stretch>
            <a:fillRect/>
          </a:stretch>
        </p:blipFill>
        <p:spPr>
          <a:xfrm>
            <a:off x="146556" y="5125368"/>
            <a:ext cx="2544128" cy="1101337"/>
          </a:xfrm>
          <a:prstGeom prst="rect">
            <a:avLst/>
          </a:prstGeom>
        </p:spPr>
      </p:pic>
      <p:sp>
        <p:nvSpPr>
          <p:cNvPr id="4" name="TextBox 3"/>
          <p:cNvSpPr txBox="1"/>
          <p:nvPr/>
        </p:nvSpPr>
        <p:spPr>
          <a:xfrm>
            <a:off x="3048000" y="1155361"/>
            <a:ext cx="1302327" cy="523220"/>
          </a:xfrm>
          <a:prstGeom prst="rect">
            <a:avLst/>
          </a:prstGeom>
          <a:noFill/>
        </p:spPr>
        <p:txBody>
          <a:bodyPr wrap="square" rtlCol="0">
            <a:spAutoFit/>
          </a:bodyPr>
          <a:lstStyle/>
          <a:p>
            <a:pPr algn="r" rtl="1"/>
            <a:r>
              <a:rPr lang="fa-IR" sz="2800" dirty="0">
                <a:cs typeface="B Lotus" panose="00000400000000000000" pitchFamily="2" charset="-78"/>
              </a:rPr>
              <a:t>ایران</a:t>
            </a:r>
            <a:endParaRPr lang="en-US" dirty="0">
              <a:cs typeface="B Lotus" panose="00000400000000000000" pitchFamily="2" charset="-78"/>
            </a:endParaRPr>
          </a:p>
        </p:txBody>
      </p:sp>
      <p:sp>
        <p:nvSpPr>
          <p:cNvPr id="11" name="TextBox 10"/>
          <p:cNvSpPr txBox="1"/>
          <p:nvPr/>
        </p:nvSpPr>
        <p:spPr>
          <a:xfrm>
            <a:off x="3048000" y="2547339"/>
            <a:ext cx="1302327" cy="523220"/>
          </a:xfrm>
          <a:prstGeom prst="rect">
            <a:avLst/>
          </a:prstGeom>
          <a:noFill/>
        </p:spPr>
        <p:txBody>
          <a:bodyPr wrap="square" rtlCol="0">
            <a:spAutoFit/>
          </a:bodyPr>
          <a:lstStyle/>
          <a:p>
            <a:pPr algn="r" rtl="1"/>
            <a:r>
              <a:rPr lang="fa-IR" sz="2800" dirty="0">
                <a:cs typeface="B Lotus" panose="00000400000000000000" pitchFamily="2" charset="-78"/>
              </a:rPr>
              <a:t>سوریه</a:t>
            </a:r>
            <a:endParaRPr lang="en-US" dirty="0">
              <a:cs typeface="B Lotus" panose="00000400000000000000" pitchFamily="2" charset="-78"/>
            </a:endParaRPr>
          </a:p>
        </p:txBody>
      </p:sp>
      <p:sp>
        <p:nvSpPr>
          <p:cNvPr id="12" name="TextBox 11"/>
          <p:cNvSpPr txBox="1"/>
          <p:nvPr/>
        </p:nvSpPr>
        <p:spPr>
          <a:xfrm>
            <a:off x="3135889" y="4146214"/>
            <a:ext cx="1214438" cy="523220"/>
          </a:xfrm>
          <a:prstGeom prst="rect">
            <a:avLst/>
          </a:prstGeom>
          <a:noFill/>
        </p:spPr>
        <p:txBody>
          <a:bodyPr wrap="square" rtlCol="0">
            <a:spAutoFit/>
          </a:bodyPr>
          <a:lstStyle/>
          <a:p>
            <a:pPr algn="r" rtl="1"/>
            <a:r>
              <a:rPr lang="fa-IR" sz="2800" dirty="0">
                <a:cs typeface="B Lotus" panose="00000400000000000000" pitchFamily="2" charset="-78"/>
              </a:rPr>
              <a:t>عراق</a:t>
            </a:r>
            <a:endParaRPr lang="en-US" sz="2800" dirty="0">
              <a:cs typeface="B Lotus" panose="00000400000000000000" pitchFamily="2" charset="-78"/>
            </a:endParaRPr>
          </a:p>
        </p:txBody>
      </p:sp>
      <p:sp>
        <p:nvSpPr>
          <p:cNvPr id="13" name="TextBox 12"/>
          <p:cNvSpPr txBox="1"/>
          <p:nvPr/>
        </p:nvSpPr>
        <p:spPr>
          <a:xfrm>
            <a:off x="2931231" y="5662849"/>
            <a:ext cx="1959424" cy="523220"/>
          </a:xfrm>
          <a:prstGeom prst="rect">
            <a:avLst/>
          </a:prstGeom>
          <a:noFill/>
        </p:spPr>
        <p:txBody>
          <a:bodyPr wrap="square" rtlCol="0">
            <a:spAutoFit/>
          </a:bodyPr>
          <a:lstStyle/>
          <a:p>
            <a:pPr algn="ctr" rtl="1"/>
            <a:r>
              <a:rPr lang="fa-IR" sz="2800" dirty="0">
                <a:cs typeface="B Lotus" panose="00000400000000000000" pitchFamily="2" charset="-78"/>
              </a:rPr>
              <a:t>الجزایر</a:t>
            </a:r>
            <a:endParaRPr lang="fa-IR" dirty="0">
              <a:cs typeface="B Lotus" panose="00000400000000000000" pitchFamily="2" charset="-78"/>
            </a:endParaRPr>
          </a:p>
        </p:txBody>
      </p:sp>
    </p:spTree>
    <p:extLst>
      <p:ext uri="{BB962C8B-B14F-4D97-AF65-F5344CB8AC3E}">
        <p14:creationId xmlns:p14="http://schemas.microsoft.com/office/powerpoint/2010/main" val="4859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5422"/>
          </a:xfrm>
        </p:spPr>
        <p:txBody>
          <a:bodyPr>
            <a:normAutofit/>
          </a:bodyPr>
          <a:lstStyle/>
          <a:p>
            <a:pPr algn="ctr" rtl="1"/>
            <a:r>
              <a:rPr lang="fa-IR" sz="3600" b="1" dirty="0">
                <a:solidFill>
                  <a:srgbClr val="FF0000"/>
                </a:solidFill>
                <a:cs typeface="B Titr" panose="00000700000000000000" pitchFamily="2" charset="-78"/>
              </a:rPr>
              <a:t>مقایسه وضعیت </a:t>
            </a:r>
            <a:r>
              <a:rPr lang="fa-IR" sz="3600" b="1" dirty="0" smtClean="0">
                <a:solidFill>
                  <a:srgbClr val="FF0000"/>
                </a:solidFill>
                <a:cs typeface="B Titr" panose="00000700000000000000" pitchFamily="2" charset="-78"/>
              </a:rPr>
              <a:t>امروز انصارالله </a:t>
            </a:r>
            <a:r>
              <a:rPr lang="fa-IR" sz="3600" b="1" dirty="0">
                <a:solidFill>
                  <a:srgbClr val="FF0000"/>
                </a:solidFill>
                <a:cs typeface="B Titr" panose="00000700000000000000" pitchFamily="2" charset="-78"/>
              </a:rPr>
              <a:t>در زمان شروع جنگ با </a:t>
            </a:r>
            <a:r>
              <a:rPr lang="fa-IR" sz="3600" b="1" dirty="0" smtClean="0">
                <a:solidFill>
                  <a:srgbClr val="FF0000"/>
                </a:solidFill>
                <a:cs typeface="B Titr" panose="00000700000000000000" pitchFamily="2" charset="-78"/>
              </a:rPr>
              <a:t>امروز (1) </a:t>
            </a:r>
            <a:endParaRPr lang="en-US" sz="36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1097279" y="1845734"/>
            <a:ext cx="10396025" cy="4023360"/>
          </a:xfrm>
          <a:blipFill>
            <a:blip r:embed="rId2"/>
            <a:tile tx="0" ty="0" sx="100000" sy="100000" flip="none" algn="tl"/>
          </a:blipFill>
        </p:spPr>
        <p:txBody>
          <a:bodyPr>
            <a:normAutofit/>
          </a:bodyPr>
          <a:lstStyle/>
          <a:p>
            <a:pPr algn="just" rtl="1">
              <a:buFont typeface="Wingdings" panose="05000000000000000000" pitchFamily="2" charset="2"/>
              <a:buChar char="v"/>
            </a:pPr>
            <a:r>
              <a:rPr lang="fa-IR" dirty="0" smtClean="0"/>
              <a:t> </a:t>
            </a:r>
            <a:r>
              <a:rPr lang="fa-IR" sz="3200" dirty="0">
                <a:cs typeface="B Lotus" panose="00000400000000000000" pitchFamily="2" charset="-78"/>
              </a:rPr>
              <a:t>انصارالله در آغاز جنگ، فقط بر 4 استان از 18 استان یمن سیطره داشت. در حین جنگ این تسلط بر ده استان افزایش یافت. بنابراین منطقه سرزمینی تحت سیطره انصارالله حین این جنگ به 2/5 برابر رسید</a:t>
            </a:r>
            <a:r>
              <a:rPr lang="fa-IR" sz="3200" dirty="0" smtClean="0">
                <a:cs typeface="B Lotus" panose="00000400000000000000" pitchFamily="2" charset="-78"/>
              </a:rPr>
              <a:t>.</a:t>
            </a:r>
          </a:p>
          <a:p>
            <a:pPr algn="just" rtl="1">
              <a:buFont typeface="Wingdings" panose="05000000000000000000" pitchFamily="2" charset="2"/>
              <a:buChar char="v"/>
            </a:pPr>
            <a:endParaRPr lang="fa-IR" sz="3200" dirty="0">
              <a:cs typeface="B Lotus" panose="00000400000000000000" pitchFamily="2" charset="-78"/>
            </a:endParaRPr>
          </a:p>
          <a:p>
            <a:pPr marL="0" indent="0" algn="just" rtl="1">
              <a:buNone/>
            </a:pPr>
            <a:endParaRPr lang="fa-IR" sz="3200" dirty="0">
              <a:cs typeface="B Lotus" panose="00000400000000000000" pitchFamily="2" charset="-78"/>
            </a:endParaRPr>
          </a:p>
        </p:txBody>
      </p:sp>
      <p:sp>
        <p:nvSpPr>
          <p:cNvPr id="4" name="AutoShape 2" descr="Image result for ‫انصار الل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60375" y="2952539"/>
            <a:ext cx="5504327" cy="3209110"/>
          </a:xfrm>
          <a:prstGeom prst="rect">
            <a:avLst/>
          </a:prstGeom>
        </p:spPr>
      </p:pic>
    </p:spTree>
    <p:extLst>
      <p:ext uri="{BB962C8B-B14F-4D97-AF65-F5344CB8AC3E}">
        <p14:creationId xmlns:p14="http://schemas.microsoft.com/office/powerpoint/2010/main" val="32221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436" y="286603"/>
            <a:ext cx="10435244" cy="1450757"/>
          </a:xfrm>
        </p:spPr>
        <p:txBody>
          <a:bodyPr/>
          <a:lstStyle/>
          <a:p>
            <a:pPr algn="r" rtl="1"/>
            <a:r>
              <a:rPr lang="fa-IR" sz="3600" b="1" dirty="0">
                <a:solidFill>
                  <a:srgbClr val="FF0000"/>
                </a:solidFill>
                <a:cs typeface="B Titr" panose="00000700000000000000" pitchFamily="2" charset="-78"/>
              </a:rPr>
              <a:t>مقایسه وضعیت امروز انصارالله در زمان شروع جنگ با امروز </a:t>
            </a:r>
            <a:r>
              <a:rPr lang="fa-IR" sz="3600" b="1" dirty="0" smtClean="0">
                <a:solidFill>
                  <a:srgbClr val="FF0000"/>
                </a:solidFill>
                <a:cs typeface="B Titr" panose="00000700000000000000" pitchFamily="2" charset="-78"/>
              </a:rPr>
              <a:t>(3) </a:t>
            </a:r>
            <a:endParaRPr lang="en-US" dirty="0">
              <a:cs typeface="B Titr" panose="00000700000000000000" pitchFamily="2" charset="-78"/>
            </a:endParaRPr>
          </a:p>
        </p:txBody>
      </p:sp>
      <p:pic>
        <p:nvPicPr>
          <p:cNvPr id="7" name="Content Placeholder 6"/>
          <p:cNvPicPr>
            <a:picLocks noGrp="1" noChangeAspect="1"/>
          </p:cNvPicPr>
          <p:nvPr>
            <p:ph sz="half" idx="2"/>
          </p:nvPr>
        </p:nvPicPr>
        <p:blipFill>
          <a:blip r:embed="rId3"/>
          <a:stretch>
            <a:fillRect/>
          </a:stretch>
        </p:blipFill>
        <p:spPr>
          <a:xfrm>
            <a:off x="1097280" y="2691026"/>
            <a:ext cx="4937759" cy="3048591"/>
          </a:xfrm>
          <a:prstGeom prst="rect">
            <a:avLst/>
          </a:prstGeom>
        </p:spPr>
      </p:pic>
      <p:sp>
        <p:nvSpPr>
          <p:cNvPr id="6" name="Content Placeholder 5"/>
          <p:cNvSpPr>
            <a:spLocks noGrp="1"/>
          </p:cNvSpPr>
          <p:nvPr>
            <p:ph sz="quarter" idx="4"/>
          </p:nvPr>
        </p:nvSpPr>
        <p:spPr/>
        <p:txBody>
          <a:bodyPr/>
          <a:lstStyle/>
          <a:p>
            <a:pPr lvl="0" algn="just" rtl="1">
              <a:buClr>
                <a:srgbClr val="E48312"/>
              </a:buClr>
              <a:buFont typeface="Wingdings" panose="05000000000000000000" pitchFamily="2" charset="2"/>
              <a:buChar char="v"/>
            </a:pPr>
            <a:r>
              <a:rPr lang="fa-IR" sz="3000" dirty="0">
                <a:solidFill>
                  <a:srgbClr val="000000">
                    <a:lumMod val="75000"/>
                    <a:lumOff val="25000"/>
                  </a:srgbClr>
                </a:solidFill>
                <a:cs typeface="B Lotus" panose="00000400000000000000" pitchFamily="2" charset="-78"/>
              </a:rPr>
              <a:t>در زمان صدور قطعنامه 2216 شورای امنیت سازمان ملل، صحبت سر گرفتن تعدادی آر.پی‌جی از دست نیروهای انصارالله بود و ‌اینک موشک رُکان3 (</a:t>
            </a:r>
            <a:r>
              <a:rPr lang="en-US" sz="3000" dirty="0" err="1">
                <a:solidFill>
                  <a:srgbClr val="000000">
                    <a:lumMod val="75000"/>
                    <a:lumOff val="25000"/>
                  </a:srgbClr>
                </a:solidFill>
                <a:cs typeface="B Lotus" panose="00000400000000000000" pitchFamily="2" charset="-78"/>
              </a:rPr>
              <a:t>RoKan</a:t>
            </a:r>
            <a:r>
              <a:rPr lang="en-US" sz="3000" dirty="0">
                <a:solidFill>
                  <a:srgbClr val="000000">
                    <a:lumMod val="75000"/>
                    <a:lumOff val="25000"/>
                  </a:srgbClr>
                </a:solidFill>
                <a:cs typeface="B Lotus" panose="00000400000000000000" pitchFamily="2" charset="-78"/>
              </a:rPr>
              <a:t>) </a:t>
            </a:r>
            <a:r>
              <a:rPr lang="fa-IR" sz="3000" dirty="0">
                <a:solidFill>
                  <a:srgbClr val="000000">
                    <a:lumMod val="75000"/>
                    <a:lumOff val="25000"/>
                  </a:srgbClr>
                </a:solidFill>
                <a:cs typeface="B Lotus" panose="00000400000000000000" pitchFamily="2" charset="-78"/>
              </a:rPr>
              <a:t>3) ن با طی حدود 1300 کیلومتر مسافت به شرقی‌ترین نقطه سعودی اصابت کرد</a:t>
            </a:r>
            <a:endParaRPr lang="en-US" sz="3000" dirty="0">
              <a:solidFill>
                <a:srgbClr val="000000">
                  <a:lumMod val="75000"/>
                  <a:lumOff val="25000"/>
                </a:srgbClr>
              </a:solidFill>
              <a:cs typeface="B Lotus" panose="00000400000000000000" pitchFamily="2" charset="-78"/>
            </a:endParaRPr>
          </a:p>
          <a:p>
            <a:endParaRPr lang="en-US" dirty="0"/>
          </a:p>
        </p:txBody>
      </p:sp>
    </p:spTree>
    <p:extLst>
      <p:ext uri="{BB962C8B-B14F-4D97-AF65-F5344CB8AC3E}">
        <p14:creationId xmlns:p14="http://schemas.microsoft.com/office/powerpoint/2010/main" val="14782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4000" b="1" dirty="0">
                <a:solidFill>
                  <a:srgbClr val="FF0000"/>
                </a:solidFill>
                <a:cs typeface="B Titr" panose="00000700000000000000" pitchFamily="2" charset="-78"/>
              </a:rPr>
              <a:t>سه نتیجه مهم مترتب بر جنگ </a:t>
            </a:r>
            <a:r>
              <a:rPr lang="fa-IR" sz="4000" b="1" dirty="0" smtClean="0">
                <a:solidFill>
                  <a:srgbClr val="FF0000"/>
                </a:solidFill>
                <a:cs typeface="B Titr" panose="00000700000000000000" pitchFamily="2" charset="-78"/>
              </a:rPr>
              <a:t>یمن</a:t>
            </a:r>
            <a:r>
              <a:rPr lang="fa-IR" sz="900" b="1" dirty="0">
                <a:solidFill>
                  <a:srgbClr val="FF0000"/>
                </a:solidFill>
                <a:cs typeface="B Titr" panose="00000700000000000000" pitchFamily="2" charset="-78"/>
              </a:rPr>
              <a:t/>
            </a:r>
            <a:br>
              <a:rPr lang="fa-IR" sz="900" b="1" dirty="0">
                <a:solidFill>
                  <a:srgbClr val="FF0000"/>
                </a:solidFill>
                <a:cs typeface="B Titr" panose="00000700000000000000" pitchFamily="2" charset="-78"/>
              </a:rPr>
            </a:br>
            <a:r>
              <a:rPr lang="fa-IR" sz="4000" b="1" dirty="0">
                <a:solidFill>
                  <a:srgbClr val="FF0000"/>
                </a:solidFill>
                <a:cs typeface="B Titr" panose="00000700000000000000" pitchFamily="2" charset="-78"/>
              </a:rPr>
              <a:t/>
            </a:r>
            <a:br>
              <a:rPr lang="fa-IR" sz="4000" b="1" dirty="0">
                <a:solidFill>
                  <a:srgbClr val="FF0000"/>
                </a:solidFill>
                <a:cs typeface="B Titr" panose="00000700000000000000" pitchFamily="2" charset="-78"/>
              </a:rPr>
            </a:br>
            <a:r>
              <a:rPr lang="fa-IR" sz="2700" b="1" dirty="0" smtClean="0">
                <a:solidFill>
                  <a:srgbClr val="FF0000"/>
                </a:solidFill>
                <a:cs typeface="B Titr" panose="00000700000000000000" pitchFamily="2" charset="-78"/>
              </a:rPr>
              <a:t>1- مشکلات داخلی عربستان </a:t>
            </a:r>
            <a:endParaRPr lang="en-US" sz="27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2410690"/>
            <a:ext cx="10515600" cy="3934692"/>
          </a:xfrm>
        </p:spPr>
        <p:txBody>
          <a:bodyPr>
            <a:normAutofit/>
          </a:bodyPr>
          <a:lstStyle/>
          <a:p>
            <a:pPr marL="0" indent="0" algn="just" rtl="1">
              <a:buNone/>
            </a:pPr>
            <a:r>
              <a:rPr lang="fa-IR" sz="3600" dirty="0" smtClean="0">
                <a:cs typeface="B Lotus" panose="00000400000000000000" pitchFamily="2" charset="-78"/>
              </a:rPr>
              <a:t>مسئله </a:t>
            </a:r>
            <a:r>
              <a:rPr lang="fa-IR" sz="3600" dirty="0">
                <a:cs typeface="B Lotus" panose="00000400000000000000" pitchFamily="2" charset="-78"/>
              </a:rPr>
              <a:t>امنیتی رژیم سعودی که چهار سال پیش قرار بود با جنگ حل شود، در ماه‌های پایانی این جنگ نه تنها کاهش پیدا نکرده بلکه افزایش هم پیدا کرده است. شکست در جنگ یمن روحیه مخالفان آن در محیط منطقه‌ای، در داخل یمن و در داخل عربستان را بالا می‌برد و به همین میزان ضریب ایمنی این کشور پایین می‌آید و لذا شکست عربستان در جنگ یمن می‌تواند به فروپاشی آل‌سعود بینجامد و یا به فروپاشی آن کمک کند. </a:t>
            </a:r>
            <a:endParaRPr lang="en-US" sz="3600" dirty="0">
              <a:cs typeface="B Lotus" panose="00000400000000000000" pitchFamily="2" charset="-78"/>
            </a:endParaRPr>
          </a:p>
        </p:txBody>
      </p:sp>
      <p:sp>
        <p:nvSpPr>
          <p:cNvPr id="5" name="AutoShape 2" descr="Image result for ‫مشکلات داخلی عربستا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1" y="7937"/>
            <a:ext cx="3685735" cy="2402753"/>
          </a:xfrm>
          <a:prstGeom prst="rect">
            <a:avLst/>
          </a:prstGeom>
        </p:spPr>
      </p:pic>
    </p:spTree>
    <p:extLst>
      <p:ext uri="{BB962C8B-B14F-4D97-AF65-F5344CB8AC3E}">
        <p14:creationId xmlns:p14="http://schemas.microsoft.com/office/powerpoint/2010/main" val="15650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54954" y="450165"/>
            <a:ext cx="8761413" cy="956603"/>
          </a:xfrm>
        </p:spPr>
        <p:txBody>
          <a:bodyPr>
            <a:normAutofit/>
          </a:bodyPr>
          <a:lstStyle/>
          <a:p>
            <a:pPr algn="r" rtl="1"/>
            <a:r>
              <a:rPr lang="fa-IR" sz="4000" b="1" dirty="0" smtClean="0">
                <a:solidFill>
                  <a:srgbClr val="FF0000"/>
                </a:solidFill>
                <a:cs typeface="B Titr" panose="00000700000000000000" pitchFamily="2" charset="-78"/>
              </a:rPr>
              <a:t>2- امنیت </a:t>
            </a:r>
            <a:r>
              <a:rPr lang="fa-IR" sz="4000" b="1" dirty="0">
                <a:solidFill>
                  <a:srgbClr val="FF0000"/>
                </a:solidFill>
                <a:cs typeface="B Titr" panose="00000700000000000000" pitchFamily="2" charset="-78"/>
              </a:rPr>
              <a:t>رژیم صهیونیستی: </a:t>
            </a:r>
            <a:endParaRPr lang="en-US" sz="40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865909" y="1913206"/>
            <a:ext cx="10515600" cy="4305321"/>
          </a:xfrm>
        </p:spPr>
        <p:txBody>
          <a:bodyPr>
            <a:noAutofit/>
          </a:bodyPr>
          <a:lstStyle/>
          <a:p>
            <a:pPr marL="0" indent="0" algn="just" rtl="1">
              <a:buNone/>
            </a:pPr>
            <a:r>
              <a:rPr lang="fa-IR" sz="2400" dirty="0" smtClean="0">
                <a:cs typeface="B Lotus" panose="00000400000000000000" pitchFamily="2" charset="-78"/>
              </a:rPr>
              <a:t>پیروزی </a:t>
            </a:r>
            <a:r>
              <a:rPr lang="fa-IR" sz="2400" dirty="0">
                <a:cs typeface="B Lotus" panose="00000400000000000000" pitchFamily="2" charset="-78"/>
              </a:rPr>
              <a:t>یمن در </a:t>
            </a:r>
            <a:r>
              <a:rPr lang="fa-IR" sz="2400" dirty="0" smtClean="0">
                <a:cs typeface="B Lotus" panose="00000400000000000000" pitchFamily="2" charset="-78"/>
              </a:rPr>
              <a:t>جنگ، </a:t>
            </a:r>
            <a:r>
              <a:rPr lang="fa-IR" sz="2400" dirty="0">
                <a:cs typeface="B Lotus" panose="00000400000000000000" pitchFamily="2" charset="-78"/>
              </a:rPr>
              <a:t>به موقعیت امنیتی رژیم اسرائیل آسیب جدی وارد </a:t>
            </a:r>
            <a:endParaRPr lang="fa-IR" sz="2400" dirty="0" smtClean="0">
              <a:cs typeface="B Lotus" panose="00000400000000000000" pitchFamily="2" charset="-78"/>
            </a:endParaRPr>
          </a:p>
          <a:p>
            <a:pPr marL="0" indent="0" algn="just" rtl="1">
              <a:buNone/>
            </a:pPr>
            <a:r>
              <a:rPr lang="fa-IR" sz="2400" dirty="0" smtClean="0">
                <a:cs typeface="B Lotus" panose="00000400000000000000" pitchFamily="2" charset="-78"/>
              </a:rPr>
              <a:t>می‌کند</a:t>
            </a:r>
            <a:r>
              <a:rPr lang="fa-IR" sz="2400" dirty="0">
                <a:cs typeface="B Lotus" panose="00000400000000000000" pitchFamily="2" charset="-78"/>
              </a:rPr>
              <a:t>. تا پیش از این رژیم صهیونیستی عملاً حاکم مطلق دریای سرخ از </a:t>
            </a:r>
            <a:endParaRPr lang="fa-IR" sz="2400" dirty="0" smtClean="0">
              <a:cs typeface="B Lotus" panose="00000400000000000000" pitchFamily="2" charset="-78"/>
            </a:endParaRPr>
          </a:p>
          <a:p>
            <a:pPr marL="0" indent="0" algn="just" rtl="1">
              <a:buNone/>
            </a:pPr>
            <a:r>
              <a:rPr lang="fa-IR" sz="2400" dirty="0" smtClean="0">
                <a:cs typeface="B Lotus" panose="00000400000000000000" pitchFamily="2" charset="-78"/>
              </a:rPr>
              <a:t>تنگه </a:t>
            </a:r>
            <a:r>
              <a:rPr lang="fa-IR" sz="2400" dirty="0">
                <a:cs typeface="B Lotus" panose="00000400000000000000" pitchFamily="2" charset="-78"/>
              </a:rPr>
              <a:t>باب‌المندب تا خلیج عقبه بود به گونه‌ای که هواپیماهای جنگی </a:t>
            </a:r>
            <a:r>
              <a:rPr lang="fa-IR" sz="2400" dirty="0" smtClean="0">
                <a:cs typeface="B Lotus" panose="00000400000000000000" pitchFamily="2" charset="-78"/>
              </a:rPr>
              <a:t>آن</a:t>
            </a:r>
          </a:p>
          <a:p>
            <a:pPr marL="0" indent="0" algn="just" rtl="1">
              <a:buNone/>
            </a:pPr>
            <a:r>
              <a:rPr lang="fa-IR" sz="2400" dirty="0" smtClean="0">
                <a:cs typeface="B Lotus" panose="00000400000000000000" pitchFamily="2" charset="-78"/>
              </a:rPr>
              <a:t> </a:t>
            </a:r>
            <a:r>
              <a:rPr lang="fa-IR" sz="2400" dirty="0">
                <a:cs typeface="B Lotus" panose="00000400000000000000" pitchFamily="2" charset="-78"/>
              </a:rPr>
              <a:t>بدون مواجه شدن با هیچ خطری از آسمان دریای سرخ عبور می‌کردند </a:t>
            </a:r>
            <a:endParaRPr lang="fa-IR" sz="2400" dirty="0" smtClean="0">
              <a:cs typeface="B Lotus" panose="00000400000000000000" pitchFamily="2" charset="-78"/>
            </a:endParaRPr>
          </a:p>
          <a:p>
            <a:pPr marL="0" indent="0" algn="just" rtl="1">
              <a:buNone/>
            </a:pPr>
            <a:r>
              <a:rPr lang="fa-IR" sz="2400" dirty="0" smtClean="0">
                <a:cs typeface="B Lotus" panose="00000400000000000000" pitchFamily="2" charset="-78"/>
              </a:rPr>
              <a:t>و </a:t>
            </a:r>
            <a:r>
              <a:rPr lang="fa-IR" sz="2400" dirty="0">
                <a:cs typeface="B Lotus" panose="00000400000000000000" pitchFamily="2" charset="-78"/>
              </a:rPr>
              <a:t>وارد آسمان سودان شده و خارطوم را مورد تهاجم نظامی قرار می‌دادند </a:t>
            </a:r>
            <a:endParaRPr lang="fa-IR" sz="2400" dirty="0" smtClean="0">
              <a:cs typeface="B Lotus" panose="00000400000000000000" pitchFamily="2" charset="-78"/>
            </a:endParaRPr>
          </a:p>
          <a:p>
            <a:pPr marL="0" indent="0" algn="just" rtl="1">
              <a:buNone/>
            </a:pPr>
            <a:r>
              <a:rPr lang="fa-IR" sz="2400" dirty="0" smtClean="0">
                <a:cs typeface="B Lotus" panose="00000400000000000000" pitchFamily="2" charset="-78"/>
              </a:rPr>
              <a:t>و </a:t>
            </a:r>
            <a:r>
              <a:rPr lang="fa-IR" sz="2400" dirty="0">
                <a:cs typeface="B Lotus" panose="00000400000000000000" pitchFamily="2" charset="-78"/>
              </a:rPr>
              <a:t>به سلامت بازمی‌گشتند گاهی هم برروی آسمان بخشی از اردن، </a:t>
            </a:r>
            <a:r>
              <a:rPr lang="fa-IR" sz="2400" dirty="0" smtClean="0">
                <a:cs typeface="B Lotus" panose="00000400000000000000" pitchFamily="2" charset="-78"/>
              </a:rPr>
              <a:t>بخشی</a:t>
            </a:r>
          </a:p>
          <a:p>
            <a:pPr marL="0" indent="0" algn="just" rtl="1">
              <a:buNone/>
            </a:pPr>
            <a:r>
              <a:rPr lang="fa-IR" sz="2400" dirty="0" smtClean="0">
                <a:cs typeface="B Lotus" panose="00000400000000000000" pitchFamily="2" charset="-78"/>
              </a:rPr>
              <a:t> </a:t>
            </a:r>
            <a:r>
              <a:rPr lang="fa-IR" sz="2400" dirty="0">
                <a:cs typeface="B Lotus" panose="00000400000000000000" pitchFamily="2" charset="-78"/>
              </a:rPr>
              <a:t>از عربستان و بخشی از دریای سرخ بودند و اهداف خود در اطراف این </a:t>
            </a:r>
            <a:endParaRPr lang="fa-IR" sz="2400" dirty="0" smtClean="0">
              <a:cs typeface="B Lotus" panose="00000400000000000000" pitchFamily="2" charset="-78"/>
            </a:endParaRPr>
          </a:p>
          <a:p>
            <a:pPr marL="0" indent="0" algn="just" rtl="1">
              <a:buNone/>
            </a:pPr>
            <a:r>
              <a:rPr lang="fa-IR" sz="2400" dirty="0" smtClean="0">
                <a:cs typeface="B Lotus" panose="00000400000000000000" pitchFamily="2" charset="-78"/>
              </a:rPr>
              <a:t>دریا </a:t>
            </a:r>
            <a:r>
              <a:rPr lang="fa-IR" sz="2400" dirty="0">
                <a:cs typeface="B Lotus" panose="00000400000000000000" pitchFamily="2" charset="-78"/>
              </a:rPr>
              <a:t>را مورد تهاجم خویش قرار می‌دادند</a:t>
            </a:r>
            <a:r>
              <a:rPr lang="fa-IR" sz="2400" dirty="0" smtClean="0">
                <a:cs typeface="B Lotus" panose="00000400000000000000" pitchFamily="2" charset="-78"/>
              </a:rPr>
              <a:t>.</a:t>
            </a:r>
            <a:endParaRPr lang="fa-IR" sz="2400" dirty="0">
              <a:cs typeface="B Lotus" panose="00000400000000000000" pitchFamily="2" charset="-78"/>
            </a:endParaRPr>
          </a:p>
        </p:txBody>
      </p:sp>
      <p:sp>
        <p:nvSpPr>
          <p:cNvPr id="8" name="AutoShape 2" descr="Image result for ‫تنگه باب‌المندب تا خلیج عقب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346365" y="1913206"/>
            <a:ext cx="4114800" cy="3046721"/>
          </a:xfrm>
          <a:prstGeom prst="rect">
            <a:avLst/>
          </a:prstGeom>
        </p:spPr>
      </p:pic>
    </p:spTree>
    <p:extLst>
      <p:ext uri="{BB962C8B-B14F-4D97-AF65-F5344CB8AC3E}">
        <p14:creationId xmlns:p14="http://schemas.microsoft.com/office/powerpoint/2010/main" val="5037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a:solidFill>
                  <a:srgbClr val="FF0000"/>
                </a:solidFill>
                <a:cs typeface="B Titr" panose="00000700000000000000" pitchFamily="2" charset="-78"/>
              </a:rPr>
              <a:t>امنیت رژیم صهیونیستی: </a:t>
            </a:r>
            <a:endParaRPr lang="en-US" b="1" dirty="0">
              <a:solidFill>
                <a:srgbClr val="FF0000"/>
              </a:solidFill>
              <a:cs typeface="B Titr" panose="00000700000000000000" pitchFamily="2" charset="-78"/>
            </a:endParaRPr>
          </a:p>
        </p:txBody>
      </p:sp>
      <p:sp>
        <p:nvSpPr>
          <p:cNvPr id="4" name="Content Placeholder 3"/>
          <p:cNvSpPr>
            <a:spLocks noGrp="1"/>
          </p:cNvSpPr>
          <p:nvPr>
            <p:ph sz="half" idx="2"/>
          </p:nvPr>
        </p:nvSpPr>
        <p:spPr/>
        <p:txBody>
          <a:bodyPr/>
          <a:lstStyle/>
          <a:p>
            <a:r>
              <a:rPr lang="fa-IR" dirty="0" smtClean="0"/>
              <a:t> </a:t>
            </a:r>
            <a:endParaRPr lang="en-US" dirty="0"/>
          </a:p>
        </p:txBody>
      </p:sp>
      <p:sp>
        <p:nvSpPr>
          <p:cNvPr id="9" name="Rectangle 8"/>
          <p:cNvSpPr/>
          <p:nvPr/>
        </p:nvSpPr>
        <p:spPr>
          <a:xfrm>
            <a:off x="5908432" y="3098212"/>
            <a:ext cx="5936566" cy="2529923"/>
          </a:xfrm>
          <a:prstGeom prst="rect">
            <a:avLst/>
          </a:prstGeom>
          <a:blipFill>
            <a:blip r:embed="rId2"/>
            <a:tile tx="0" ty="0" sx="100000" sy="100000" flip="none" algn="tl"/>
          </a:blipFill>
        </p:spPr>
        <p:txBody>
          <a:bodyPr wrap="square">
            <a:spAutoFit/>
          </a:bodyPr>
          <a:lstStyle/>
          <a:p>
            <a:pPr marL="91440" lvl="0" indent="-91440" algn="just" defTabSz="914400" rtl="1">
              <a:lnSpc>
                <a:spcPct val="90000"/>
              </a:lnSpc>
              <a:spcBef>
                <a:spcPts val="1200"/>
              </a:spcBef>
              <a:spcAft>
                <a:spcPts val="200"/>
              </a:spcAft>
              <a:buClr>
                <a:srgbClr val="E48312"/>
              </a:buClr>
              <a:buSzPct val="100000"/>
              <a:buFont typeface="Calibri" panose="020F0502020204030204" pitchFamily="34" charset="0"/>
              <a:buChar char=" "/>
            </a:pPr>
            <a:r>
              <a:rPr lang="fa-IR" sz="2000" dirty="0">
                <a:solidFill>
                  <a:srgbClr val="000000">
                    <a:lumMod val="75000"/>
                    <a:lumOff val="25000"/>
                  </a:srgbClr>
                </a:solidFill>
                <a:cs typeface="B Lotus" panose="00000400000000000000" pitchFamily="2" charset="-78"/>
              </a:rPr>
              <a:t> </a:t>
            </a:r>
            <a:r>
              <a:rPr lang="fa-IR" sz="4400" dirty="0">
                <a:solidFill>
                  <a:srgbClr val="000000">
                    <a:lumMod val="75000"/>
                    <a:lumOff val="25000"/>
                  </a:srgbClr>
                </a:solidFill>
                <a:cs typeface="B Lotus" panose="00000400000000000000" pitchFamily="2" charset="-78"/>
              </a:rPr>
              <a:t>پیروزی انصارالله وضع امنیتی این </a:t>
            </a:r>
            <a:r>
              <a:rPr lang="fa-IR" sz="4400" dirty="0" smtClean="0">
                <a:solidFill>
                  <a:srgbClr val="000000">
                    <a:lumMod val="75000"/>
                    <a:lumOff val="25000"/>
                  </a:srgbClr>
                </a:solidFill>
                <a:cs typeface="B Lotus" panose="00000400000000000000" pitchFamily="2" charset="-78"/>
              </a:rPr>
              <a:t>آبراه  </a:t>
            </a:r>
            <a:r>
              <a:rPr lang="fa-IR" sz="4400" dirty="0">
                <a:solidFill>
                  <a:srgbClr val="000000">
                    <a:lumMod val="75000"/>
                    <a:lumOff val="25000"/>
                  </a:srgbClr>
                </a:solidFill>
                <a:cs typeface="B Lotus" panose="00000400000000000000" pitchFamily="2" charset="-78"/>
              </a:rPr>
              <a:t>را دگرگون می‌کند و به تضعیف موقعیت اسرائیل منجر می‌شود</a:t>
            </a:r>
          </a:p>
        </p:txBody>
      </p:sp>
      <p:pic>
        <p:nvPicPr>
          <p:cNvPr id="7" name="Picture 6"/>
          <p:cNvPicPr>
            <a:picLocks noChangeAspect="1"/>
          </p:cNvPicPr>
          <p:nvPr/>
        </p:nvPicPr>
        <p:blipFill>
          <a:blip r:embed="rId3"/>
          <a:stretch>
            <a:fillRect/>
          </a:stretch>
        </p:blipFill>
        <p:spPr>
          <a:xfrm>
            <a:off x="1097280" y="2582334"/>
            <a:ext cx="4431321" cy="2862502"/>
          </a:xfrm>
          <a:prstGeom prst="rect">
            <a:avLst/>
          </a:prstGeom>
        </p:spPr>
      </p:pic>
    </p:spTree>
    <p:extLst>
      <p:ext uri="{BB962C8B-B14F-4D97-AF65-F5344CB8AC3E}">
        <p14:creationId xmlns:p14="http://schemas.microsoft.com/office/powerpoint/2010/main" val="38895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74161"/>
          </a:xfrm>
        </p:spPr>
        <p:txBody>
          <a:bodyPr>
            <a:normAutofit/>
          </a:bodyPr>
          <a:lstStyle/>
          <a:p>
            <a:pPr algn="ctr" rtl="1"/>
            <a:r>
              <a:rPr lang="fa-IR" b="1" dirty="0">
                <a:solidFill>
                  <a:srgbClr val="FF0000"/>
                </a:solidFill>
                <a:cs typeface="B Titr" panose="00000700000000000000" pitchFamily="2" charset="-78"/>
              </a:rPr>
              <a:t>تجربه تاریخی یمن در جنگ های </a:t>
            </a:r>
            <a:r>
              <a:rPr lang="fa-IR" b="1" dirty="0" smtClean="0">
                <a:solidFill>
                  <a:srgbClr val="FF0000"/>
                </a:solidFill>
                <a:cs typeface="B Titr" panose="00000700000000000000" pitchFamily="2" charset="-78"/>
              </a:rPr>
              <a:t>مختلف(1)</a:t>
            </a:r>
            <a:endParaRPr lang="en-US" b="1" dirty="0">
              <a:solidFill>
                <a:srgbClr val="FF0000"/>
              </a:solidFill>
              <a:cs typeface="B Titr" panose="00000700000000000000" pitchFamily="2" charset="-78"/>
            </a:endParaRP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3"/>
          <a:stretch>
            <a:fillRect/>
          </a:stretch>
        </p:blipFill>
        <p:spPr>
          <a:xfrm>
            <a:off x="1096963" y="1846052"/>
            <a:ext cx="4938712" cy="4114482"/>
          </a:xfrm>
          <a:prstGeom prst="rect">
            <a:avLst/>
          </a:prstGeom>
        </p:spPr>
      </p:pic>
      <p:sp>
        <p:nvSpPr>
          <p:cNvPr id="5" name="Text Placeholder 4"/>
          <p:cNvSpPr>
            <a:spLocks noGrp="1"/>
          </p:cNvSpPr>
          <p:nvPr>
            <p:ph type="body" sz="quarter" idx="3"/>
          </p:nvPr>
        </p:nvSpPr>
        <p:spPr/>
        <p:txBody>
          <a:bodyPr>
            <a:normAutofit/>
          </a:bodyPr>
          <a:lstStyle/>
          <a:p>
            <a:pPr algn="r" rtl="1"/>
            <a:r>
              <a:rPr lang="fa-IR" sz="3600" b="1" dirty="0">
                <a:solidFill>
                  <a:srgbClr val="00B0F0"/>
                </a:solidFill>
                <a:cs typeface="B Lotus" panose="00000400000000000000" pitchFamily="2" charset="-78"/>
              </a:rPr>
              <a:t>جنگ عثمانی‌ها و یمن: </a:t>
            </a:r>
            <a:endParaRPr lang="en-US" sz="3600" b="1" dirty="0">
              <a:solidFill>
                <a:srgbClr val="00B0F0"/>
              </a:solidFill>
              <a:cs typeface="B Lotus" panose="00000400000000000000" pitchFamily="2" charset="-78"/>
            </a:endParaRPr>
          </a:p>
        </p:txBody>
      </p:sp>
      <p:sp>
        <p:nvSpPr>
          <p:cNvPr id="6" name="Content Placeholder 5"/>
          <p:cNvSpPr>
            <a:spLocks noGrp="1"/>
          </p:cNvSpPr>
          <p:nvPr>
            <p:ph sz="quarter" idx="4"/>
          </p:nvPr>
        </p:nvSpPr>
        <p:spPr/>
        <p:txBody>
          <a:bodyPr>
            <a:normAutofit fontScale="92500"/>
          </a:bodyPr>
          <a:lstStyle/>
          <a:p>
            <a:pPr algn="just" rtl="1"/>
            <a:r>
              <a:rPr lang="fa-IR" sz="3600" dirty="0" smtClean="0">
                <a:cs typeface="B Lotus" panose="00000400000000000000" pitchFamily="2" charset="-78"/>
              </a:rPr>
              <a:t>عثمانی </a:t>
            </a:r>
            <a:r>
              <a:rPr lang="fa-IR" sz="3600" dirty="0">
                <a:cs typeface="B Lotus" panose="00000400000000000000" pitchFamily="2" charset="-78"/>
              </a:rPr>
              <a:t>در قرن 18 با تلفات زیاد ناگزیر به فرار از یمن شد. یمن تنها کشور عرب جهان بود که تحت امپراتوری عثمانی قرار نداشت. البته یمن یک بار به تصرف عثمانی در آمد ولی عثمانی ها این بار هم در دهه1910 ناگزیر به فرار از یمن شدند</a:t>
            </a:r>
            <a:r>
              <a:rPr lang="fa-IR" dirty="0">
                <a:cs typeface="B Lotus" panose="00000400000000000000" pitchFamily="2" charset="-78"/>
              </a:rPr>
              <a:t>.</a:t>
            </a:r>
          </a:p>
          <a:p>
            <a:endParaRPr lang="en-US" dirty="0"/>
          </a:p>
        </p:txBody>
      </p:sp>
    </p:spTree>
    <p:extLst>
      <p:ext uri="{BB962C8B-B14F-4D97-AF65-F5344CB8AC3E}">
        <p14:creationId xmlns:p14="http://schemas.microsoft.com/office/powerpoint/2010/main" val="22714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fa-IR" dirty="0"/>
          </a:p>
          <a:p>
            <a:endParaRPr lang="en-US" dirty="0"/>
          </a:p>
        </p:txBody>
      </p:sp>
      <p:sp>
        <p:nvSpPr>
          <p:cNvPr id="6" name="Content Placeholder 5"/>
          <p:cNvSpPr>
            <a:spLocks noGrp="1"/>
          </p:cNvSpPr>
          <p:nvPr>
            <p:ph sz="quarter" idx="4"/>
          </p:nvPr>
        </p:nvSpPr>
        <p:spPr/>
        <p:txBody>
          <a:bodyPr>
            <a:normAutofit fontScale="92500" lnSpcReduction="10000"/>
          </a:bodyPr>
          <a:lstStyle/>
          <a:p>
            <a:pPr algn="just" rtl="1"/>
            <a:r>
              <a:rPr lang="fa-IR" sz="3600" dirty="0">
                <a:cs typeface="B Lotus" panose="00000400000000000000" pitchFamily="2" charset="-78"/>
              </a:rPr>
              <a:t>در دهه‌های گذشته، رعب ناشی از سیطره امنیتی اسرائیل بر این آبراه و بر محیط پیرامونی آن، بسیاری از کشورهای مسلمان آفریقایی را با رژیم اسرائیل هماهنگ کرده بود. در واقع پیروزی یمنی‌ها بر سعودی، منطقه را تا حد زیادی از سیطره این رژیم خارج می‌کند. </a:t>
            </a:r>
          </a:p>
          <a:p>
            <a:endParaRPr lang="en-US" dirty="0"/>
          </a:p>
        </p:txBody>
      </p:sp>
      <p:pic>
        <p:nvPicPr>
          <p:cNvPr id="7" name="Picture 6"/>
          <p:cNvPicPr>
            <a:picLocks noChangeAspect="1"/>
          </p:cNvPicPr>
          <p:nvPr/>
        </p:nvPicPr>
        <p:blipFill>
          <a:blip r:embed="rId3"/>
          <a:stretch>
            <a:fillRect/>
          </a:stretch>
        </p:blipFill>
        <p:spPr>
          <a:xfrm>
            <a:off x="665018" y="1992521"/>
            <a:ext cx="4572000" cy="41512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 name="Rectangle 8"/>
          <p:cNvSpPr/>
          <p:nvPr/>
        </p:nvSpPr>
        <p:spPr>
          <a:xfrm>
            <a:off x="2227885" y="413700"/>
            <a:ext cx="7980070" cy="1200329"/>
          </a:xfrm>
          <a:prstGeom prst="rect">
            <a:avLst/>
          </a:prstGeom>
        </p:spPr>
        <p:txBody>
          <a:bodyPr wrap="none">
            <a:spAutoFit/>
          </a:bodyPr>
          <a:lstStyle/>
          <a:p>
            <a:r>
              <a:rPr lang="fa-IR" sz="7200" dirty="0">
                <a:solidFill>
                  <a:srgbClr val="FF0000"/>
                </a:solidFill>
                <a:cs typeface="B Titr" panose="00000700000000000000" pitchFamily="2" charset="-78"/>
              </a:rPr>
              <a:t>امنیت رژیم صهیونیستی: </a:t>
            </a:r>
            <a:endParaRPr lang="en-US" sz="7200" dirty="0">
              <a:solidFill>
                <a:srgbClr val="FF0000"/>
              </a:solidFill>
              <a:cs typeface="B Titr" panose="00000700000000000000" pitchFamily="2" charset="-78"/>
            </a:endParaRPr>
          </a:p>
        </p:txBody>
      </p:sp>
    </p:spTree>
    <p:extLst>
      <p:ext uri="{BB962C8B-B14F-4D97-AF65-F5344CB8AC3E}">
        <p14:creationId xmlns:p14="http://schemas.microsoft.com/office/powerpoint/2010/main" val="22312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1"/>
            <a:r>
              <a:rPr lang="fa-IR" sz="2400" dirty="0" smtClean="0">
                <a:cs typeface="B Lotus" panose="00000400000000000000" pitchFamily="2" charset="-78"/>
              </a:rPr>
              <a:t> </a:t>
            </a:r>
            <a:r>
              <a:rPr lang="fa-IR" sz="2400" dirty="0">
                <a:cs typeface="B Lotus" panose="00000400000000000000" pitchFamily="2" charset="-78"/>
              </a:rPr>
              <a:t>برای شکست دادن یمنی‌ها یک ائتلاف غربی- </a:t>
            </a:r>
            <a:r>
              <a:rPr lang="fa-IR" sz="2400" dirty="0" smtClean="0">
                <a:cs typeface="B Lotus" panose="00000400000000000000" pitchFamily="2" charset="-78"/>
              </a:rPr>
              <a:t>عربی</a:t>
            </a:r>
          </a:p>
          <a:p>
            <a:pPr algn="just" rtl="1"/>
            <a:r>
              <a:rPr lang="fa-IR" sz="2400" dirty="0" smtClean="0">
                <a:cs typeface="B Lotus" panose="00000400000000000000" pitchFamily="2" charset="-78"/>
              </a:rPr>
              <a:t> </a:t>
            </a:r>
            <a:r>
              <a:rPr lang="fa-IR" sz="2400" dirty="0">
                <a:cs typeface="B Lotus" panose="00000400000000000000" pitchFamily="2" charset="-78"/>
              </a:rPr>
              <a:t>شکل گرفته </a:t>
            </a:r>
            <a:r>
              <a:rPr lang="fa-IR" sz="2400" dirty="0" smtClean="0">
                <a:cs typeface="B Lotus" panose="00000400000000000000" pitchFamily="2" charset="-78"/>
              </a:rPr>
              <a:t>بود. لذا صحبت </a:t>
            </a:r>
            <a:r>
              <a:rPr lang="fa-IR" sz="2400" dirty="0">
                <a:cs typeface="B Lotus" panose="00000400000000000000" pitchFamily="2" charset="-78"/>
              </a:rPr>
              <a:t>از شکست یک ائتلاف </a:t>
            </a:r>
            <a:endParaRPr lang="fa-IR" sz="2400" dirty="0" smtClean="0">
              <a:cs typeface="B Lotus" panose="00000400000000000000" pitchFamily="2" charset="-78"/>
            </a:endParaRPr>
          </a:p>
          <a:p>
            <a:pPr algn="just" rtl="1"/>
            <a:r>
              <a:rPr lang="fa-IR" sz="2400" dirty="0" smtClean="0">
                <a:cs typeface="B Lotus" panose="00000400000000000000" pitchFamily="2" charset="-78"/>
              </a:rPr>
              <a:t>است </a:t>
            </a:r>
            <a:r>
              <a:rPr lang="fa-IR" sz="2400" dirty="0">
                <a:cs typeface="B Lotus" panose="00000400000000000000" pitchFamily="2" charset="-78"/>
              </a:rPr>
              <a:t>نه شکست یک </a:t>
            </a:r>
            <a:r>
              <a:rPr lang="fa-IR" sz="2400" dirty="0" smtClean="0">
                <a:cs typeface="B Lotus" panose="00000400000000000000" pitchFamily="2" charset="-78"/>
              </a:rPr>
              <a:t>کشور. آمریکایی‌ها </a:t>
            </a:r>
            <a:r>
              <a:rPr lang="fa-IR" sz="2400" dirty="0">
                <a:cs typeface="B Lotus" panose="00000400000000000000" pitchFamily="2" charset="-78"/>
              </a:rPr>
              <a:t>در حال </a:t>
            </a:r>
            <a:r>
              <a:rPr lang="fa-IR" sz="2400" dirty="0" smtClean="0">
                <a:cs typeface="B Lotus" panose="00000400000000000000" pitchFamily="2" charset="-78"/>
              </a:rPr>
              <a:t>حاضر</a:t>
            </a:r>
          </a:p>
          <a:p>
            <a:pPr algn="just" rtl="1"/>
            <a:r>
              <a:rPr lang="fa-IR" sz="2400" dirty="0" smtClean="0">
                <a:cs typeface="B Lotus" panose="00000400000000000000" pitchFamily="2" charset="-78"/>
              </a:rPr>
              <a:t> </a:t>
            </a:r>
            <a:r>
              <a:rPr lang="fa-IR" sz="2400" dirty="0">
                <a:cs typeface="B Lotus" panose="00000400000000000000" pitchFamily="2" charset="-78"/>
              </a:rPr>
              <a:t>در منطقه ما حدود 30 پایگاه ثابت نظامی از </a:t>
            </a:r>
            <a:r>
              <a:rPr lang="fa-IR" sz="2400" dirty="0" smtClean="0">
                <a:cs typeface="B Lotus" panose="00000400000000000000" pitchFamily="2" charset="-78"/>
              </a:rPr>
              <a:t>ترکیه</a:t>
            </a:r>
          </a:p>
          <a:p>
            <a:pPr algn="just" rtl="1"/>
            <a:r>
              <a:rPr lang="fa-IR" sz="2400" dirty="0" smtClean="0">
                <a:cs typeface="B Lotus" panose="00000400000000000000" pitchFamily="2" charset="-78"/>
              </a:rPr>
              <a:t> </a:t>
            </a:r>
            <a:r>
              <a:rPr lang="fa-IR" sz="2400" dirty="0">
                <a:cs typeface="B Lotus" panose="00000400000000000000" pitchFamily="2" charset="-78"/>
              </a:rPr>
              <a:t>تا افغانستان دارند و علاوه‌بر آن حدود 70 </a:t>
            </a:r>
            <a:r>
              <a:rPr lang="fa-IR" sz="2400" dirty="0" smtClean="0">
                <a:cs typeface="B Lotus" panose="00000400000000000000" pitchFamily="2" charset="-78"/>
              </a:rPr>
              <a:t>شناور</a:t>
            </a:r>
          </a:p>
          <a:p>
            <a:pPr algn="just" rtl="1"/>
            <a:r>
              <a:rPr lang="fa-IR" sz="2400" dirty="0" smtClean="0">
                <a:cs typeface="B Lotus" panose="00000400000000000000" pitchFamily="2" charset="-78"/>
              </a:rPr>
              <a:t> </a:t>
            </a:r>
            <a:r>
              <a:rPr lang="fa-IR" sz="2400" dirty="0">
                <a:cs typeface="B Lotus" panose="00000400000000000000" pitchFamily="2" charset="-78"/>
              </a:rPr>
              <a:t>کوچک و بزرگ نظامی آنان نیز در آب‌های منطقه </a:t>
            </a:r>
            <a:endParaRPr lang="fa-IR" sz="2400" dirty="0" smtClean="0">
              <a:cs typeface="B Lotus" panose="00000400000000000000" pitchFamily="2" charset="-78"/>
            </a:endParaRPr>
          </a:p>
          <a:p>
            <a:pPr algn="just" rtl="1"/>
            <a:r>
              <a:rPr lang="fa-IR" sz="2400" dirty="0" smtClean="0">
                <a:cs typeface="B Lotus" panose="00000400000000000000" pitchFamily="2" charset="-78"/>
              </a:rPr>
              <a:t>حضور </a:t>
            </a:r>
            <a:r>
              <a:rPr lang="fa-IR" sz="2400" dirty="0">
                <a:cs typeface="B Lotus" panose="00000400000000000000" pitchFamily="2" charset="-78"/>
              </a:rPr>
              <a:t>دارند که تعداد این ناوها در خلیج‌فارس </a:t>
            </a:r>
            <a:r>
              <a:rPr lang="fa-IR" sz="2400" dirty="0" smtClean="0">
                <a:cs typeface="B Lotus" panose="00000400000000000000" pitchFamily="2" charset="-78"/>
              </a:rPr>
              <a:t>به</a:t>
            </a:r>
          </a:p>
          <a:p>
            <a:pPr algn="just" rtl="1"/>
            <a:r>
              <a:rPr lang="fa-IR" sz="2400" dirty="0" smtClean="0">
                <a:cs typeface="B Lotus" panose="00000400000000000000" pitchFamily="2" charset="-78"/>
              </a:rPr>
              <a:t> </a:t>
            </a:r>
            <a:r>
              <a:rPr lang="fa-IR" sz="2400" dirty="0">
                <a:cs typeface="B Lotus" panose="00000400000000000000" pitchFamily="2" charset="-78"/>
              </a:rPr>
              <a:t>50 فروند می‌رسد</a:t>
            </a:r>
            <a:r>
              <a:rPr lang="fa-IR" sz="2400" dirty="0" smtClean="0">
                <a:cs typeface="B Lotus" panose="00000400000000000000" pitchFamily="2" charset="-78"/>
              </a:rPr>
              <a:t>.</a:t>
            </a:r>
          </a:p>
        </p:txBody>
      </p:sp>
      <p:pic>
        <p:nvPicPr>
          <p:cNvPr id="9" name="Picture 8"/>
          <p:cNvPicPr>
            <a:picLocks noChangeAspect="1"/>
          </p:cNvPicPr>
          <p:nvPr/>
        </p:nvPicPr>
        <p:blipFill>
          <a:blip r:embed="rId3"/>
          <a:stretch>
            <a:fillRect/>
          </a:stretch>
        </p:blipFill>
        <p:spPr>
          <a:xfrm>
            <a:off x="235527" y="1737360"/>
            <a:ext cx="5757310" cy="4607169"/>
          </a:xfrm>
          <a:prstGeom prst="rect">
            <a:avLst/>
          </a:prstGeom>
        </p:spPr>
      </p:pic>
      <p:sp>
        <p:nvSpPr>
          <p:cNvPr id="2" name="Title 1"/>
          <p:cNvSpPr>
            <a:spLocks noGrp="1"/>
          </p:cNvSpPr>
          <p:nvPr>
            <p:ph type="title"/>
          </p:nvPr>
        </p:nvSpPr>
        <p:spPr>
          <a:xfrm>
            <a:off x="1097280" y="286604"/>
            <a:ext cx="10058400" cy="1083696"/>
          </a:xfrm>
        </p:spPr>
        <p:txBody>
          <a:bodyPr>
            <a:normAutofit/>
          </a:bodyPr>
          <a:lstStyle/>
          <a:p>
            <a:pPr algn="just" rtl="1"/>
            <a:r>
              <a:rPr lang="fa-IR" sz="4400" dirty="0">
                <a:solidFill>
                  <a:srgbClr val="FF0000"/>
                </a:solidFill>
                <a:cs typeface="B Titr" panose="00000700000000000000" pitchFamily="2" charset="-78"/>
              </a:rPr>
              <a:t>3- به خطر افتادن منافع آمریکا در خلیج فارس</a:t>
            </a:r>
            <a:endParaRPr lang="en-US" sz="4400" dirty="0">
              <a:solidFill>
                <a:srgbClr val="FF0000"/>
              </a:solidFill>
              <a:cs typeface="B Titr" panose="00000700000000000000" pitchFamily="2" charset="-78"/>
            </a:endParaRPr>
          </a:p>
        </p:txBody>
      </p:sp>
    </p:spTree>
    <p:extLst>
      <p:ext uri="{BB962C8B-B14F-4D97-AF65-F5344CB8AC3E}">
        <p14:creationId xmlns:p14="http://schemas.microsoft.com/office/powerpoint/2010/main" val="30935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r"/>
            <a:r>
              <a:rPr lang="fa-IR" sz="2700" b="1" dirty="0">
                <a:solidFill>
                  <a:srgbClr val="FF0000"/>
                </a:solidFill>
                <a:cs typeface="B Lotus" panose="00000400000000000000" pitchFamily="2" charset="-78"/>
              </a:rPr>
              <a:t>3- به خطر افتادن منافع آمریکا در خلیج فارس</a:t>
            </a:r>
            <a:endParaRPr lang="en-US" sz="2700" b="1" dirty="0">
              <a:solidFill>
                <a:srgbClr val="FF0000"/>
              </a:solidFill>
              <a:cs typeface="B Lotus" panose="00000400000000000000" pitchFamily="2" charset="-78"/>
            </a:endParaRPr>
          </a:p>
        </p:txBody>
      </p:sp>
      <p:sp>
        <p:nvSpPr>
          <p:cNvPr id="3" name="Content Placeholder 2"/>
          <p:cNvSpPr>
            <a:spLocks noGrp="1"/>
          </p:cNvSpPr>
          <p:nvPr>
            <p:ph idx="1"/>
          </p:nvPr>
        </p:nvSpPr>
        <p:spPr/>
        <p:txBody>
          <a:bodyPr/>
          <a:lstStyle/>
          <a:p>
            <a:pPr lvl="1" algn="just" rtl="1">
              <a:buClr>
                <a:srgbClr val="E48312"/>
              </a:buClr>
            </a:pPr>
            <a:r>
              <a:rPr lang="fa-IR" sz="3600" dirty="0">
                <a:cs typeface="B Lotus" panose="00000400000000000000" pitchFamily="2" charset="-78"/>
              </a:rPr>
              <a:t> یمنی‌ها و به خصوص بازوی نظامی آنان - انصارالله- به شدت </a:t>
            </a:r>
          </a:p>
          <a:p>
            <a:pPr lvl="1" algn="just" rtl="1">
              <a:buClr>
                <a:srgbClr val="E48312"/>
              </a:buClr>
            </a:pPr>
            <a:r>
              <a:rPr lang="fa-IR" sz="3600" dirty="0">
                <a:cs typeface="B Lotus" panose="00000400000000000000" pitchFamily="2" charset="-78"/>
              </a:rPr>
              <a:t>ضدآمریکایی هستند و پیروزی آنان به معنای شکست نظامی</a:t>
            </a:r>
          </a:p>
          <a:p>
            <a:pPr lvl="1" algn="just" rtl="1">
              <a:buClr>
                <a:srgbClr val="E48312"/>
              </a:buClr>
            </a:pPr>
            <a:r>
              <a:rPr lang="fa-IR" sz="3600" dirty="0">
                <a:cs typeface="B Lotus" panose="00000400000000000000" pitchFamily="2" charset="-78"/>
              </a:rPr>
              <a:t> آمریکا نیز هست اگر آمریکایی‌ها می‌توانستند، از پیروزی </a:t>
            </a:r>
          </a:p>
          <a:p>
            <a:pPr lvl="1" algn="just" rtl="1">
              <a:buClr>
                <a:srgbClr val="E48312"/>
              </a:buClr>
            </a:pPr>
            <a:r>
              <a:rPr lang="fa-IR" sz="3600" dirty="0">
                <a:cs typeface="B Lotus" panose="00000400000000000000" pitchFamily="2" charset="-78"/>
              </a:rPr>
              <a:t>مخالفان مسلح خود جلوگیری می‌کردند. این به آن </a:t>
            </a:r>
          </a:p>
          <a:p>
            <a:pPr lvl="1" algn="just" rtl="1">
              <a:buClr>
                <a:srgbClr val="E48312"/>
              </a:buClr>
            </a:pPr>
            <a:r>
              <a:rPr lang="fa-IR" sz="3600" dirty="0">
                <a:cs typeface="B Lotus" panose="00000400000000000000" pitchFamily="2" charset="-78"/>
              </a:rPr>
              <a:t>معناست که آمریکا باید فکر جای دیگری باشد و اسباب‌کشی</a:t>
            </a:r>
          </a:p>
          <a:p>
            <a:pPr lvl="1" algn="just" rtl="1">
              <a:buClr>
                <a:srgbClr val="E48312"/>
              </a:buClr>
            </a:pPr>
            <a:r>
              <a:rPr lang="fa-IR" sz="3600" dirty="0">
                <a:cs typeface="B Lotus" panose="00000400000000000000" pitchFamily="2" charset="-78"/>
              </a:rPr>
              <a:t> را آغاز نماید</a:t>
            </a:r>
            <a:endParaRPr lang="en-US" sz="3600" dirty="0">
              <a:cs typeface="B Lotus" panose="00000400000000000000" pitchFamily="2" charset="-78"/>
            </a:endParaRPr>
          </a:p>
          <a:p>
            <a:endParaRPr lang="en-US" dirty="0"/>
          </a:p>
        </p:txBody>
      </p:sp>
      <p:sp>
        <p:nvSpPr>
          <p:cNvPr id="4" name="AutoShape 2" descr="Image result for america exit from the middle e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155575" y="4605337"/>
            <a:ext cx="2838450" cy="1609725"/>
          </a:xfrm>
          <a:prstGeom prst="rect">
            <a:avLst/>
          </a:prstGeom>
        </p:spPr>
      </p:pic>
    </p:spTree>
    <p:extLst>
      <p:ext uri="{BB962C8B-B14F-4D97-AF65-F5344CB8AC3E}">
        <p14:creationId xmlns:p14="http://schemas.microsoft.com/office/powerpoint/2010/main" val="17248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829994" y="138545"/>
            <a:ext cx="11001788" cy="5915891"/>
          </a:xfrm>
          <a:prstGeom prst="rect">
            <a:avLst/>
          </a:prstGeom>
        </p:spPr>
      </p:pic>
    </p:spTree>
    <p:extLst>
      <p:ext uri="{BB962C8B-B14F-4D97-AF65-F5344CB8AC3E}">
        <p14:creationId xmlns:p14="http://schemas.microsoft.com/office/powerpoint/2010/main" val="402227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8015"/>
          </a:xfrm>
        </p:spPr>
        <p:txBody>
          <a:bodyPr>
            <a:normAutofit/>
          </a:bodyPr>
          <a:lstStyle/>
          <a:p>
            <a:pPr algn="ctr" rtl="1"/>
            <a:r>
              <a:rPr lang="fa-IR" sz="4000" b="1" dirty="0">
                <a:solidFill>
                  <a:srgbClr val="FF0000"/>
                </a:solidFill>
                <a:cs typeface="B Titr" panose="00000700000000000000" pitchFamily="2" charset="-78"/>
              </a:rPr>
              <a:t>تجربه تاریخی یمن در جنگ های </a:t>
            </a:r>
            <a:r>
              <a:rPr lang="fa-IR" sz="4000" b="1" dirty="0" smtClean="0">
                <a:solidFill>
                  <a:srgbClr val="FF0000"/>
                </a:solidFill>
                <a:cs typeface="B Titr" panose="00000700000000000000" pitchFamily="2" charset="-78"/>
              </a:rPr>
              <a:t>مختلف(2)</a:t>
            </a:r>
            <a:endParaRPr lang="en-US" sz="4000" b="1"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buFont typeface="Wingdings" panose="05000000000000000000" pitchFamily="2" charset="2"/>
              <a:buChar char="v"/>
            </a:pPr>
            <a:r>
              <a:rPr lang="fa-IR" sz="3600" b="1" dirty="0" smtClean="0">
                <a:solidFill>
                  <a:srgbClr val="00B0F0"/>
                </a:solidFill>
                <a:cs typeface="B Lotus" panose="00000400000000000000" pitchFamily="2" charset="-78"/>
              </a:rPr>
              <a:t>جنگ </a:t>
            </a:r>
            <a:r>
              <a:rPr lang="fa-IR" sz="3600" b="1" dirty="0">
                <a:solidFill>
                  <a:srgbClr val="00B0F0"/>
                </a:solidFill>
                <a:cs typeface="B Lotus" panose="00000400000000000000" pitchFamily="2" charset="-78"/>
              </a:rPr>
              <a:t>مصر و یمن: </a:t>
            </a:r>
            <a:r>
              <a:rPr lang="fa-IR" sz="3600" b="1" dirty="0">
                <a:cs typeface="B Lotus" panose="00000400000000000000" pitchFamily="2" charset="-78"/>
              </a:rPr>
              <a:t>مصر در دوره جمال عبدالناصر که در اوج قدرت و خوشنامی بود، در مواجهه با همین یمنی‌ها 50,000 نفر کشته داد</a:t>
            </a:r>
            <a:r>
              <a:rPr lang="fa-IR" sz="3600" b="1" dirty="0" smtClean="0">
                <a:cs typeface="B Lotus" panose="00000400000000000000" pitchFamily="2" charset="-78"/>
              </a:rPr>
              <a:t>.</a:t>
            </a:r>
            <a:endParaRPr lang="fa-IR" sz="3600" b="1" dirty="0">
              <a:cs typeface="B Lotus" panose="00000400000000000000" pitchFamily="2" charset="-78"/>
            </a:endParaRPr>
          </a:p>
        </p:txBody>
      </p:sp>
      <p:pic>
        <p:nvPicPr>
          <p:cNvPr id="4" name="Picture 3"/>
          <p:cNvPicPr>
            <a:picLocks noChangeAspect="1"/>
          </p:cNvPicPr>
          <p:nvPr/>
        </p:nvPicPr>
        <p:blipFill>
          <a:blip r:embed="rId3"/>
          <a:stretch>
            <a:fillRect/>
          </a:stretch>
        </p:blipFill>
        <p:spPr>
          <a:xfrm>
            <a:off x="1355148" y="2812473"/>
            <a:ext cx="7608743" cy="3505200"/>
          </a:xfrm>
          <a:prstGeom prst="rect">
            <a:avLst/>
          </a:prstGeom>
        </p:spPr>
      </p:pic>
    </p:spTree>
    <p:extLst>
      <p:ext uri="{BB962C8B-B14F-4D97-AF65-F5344CB8AC3E}">
        <p14:creationId xmlns:p14="http://schemas.microsoft.com/office/powerpoint/2010/main" val="32944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7963"/>
          </a:xfrm>
        </p:spPr>
        <p:txBody>
          <a:bodyPr>
            <a:normAutofit/>
          </a:bodyPr>
          <a:lstStyle/>
          <a:p>
            <a:pPr algn="ctr" rtl="1"/>
            <a:r>
              <a:rPr lang="fa-IR" sz="5400" b="1" dirty="0">
                <a:solidFill>
                  <a:srgbClr val="FF0000"/>
                </a:solidFill>
                <a:cs typeface="B Titr" panose="00000700000000000000" pitchFamily="2" charset="-78"/>
              </a:rPr>
              <a:t>رهبر معظم </a:t>
            </a:r>
            <a:r>
              <a:rPr lang="fa-IR" sz="5400" b="1" dirty="0" smtClean="0">
                <a:solidFill>
                  <a:srgbClr val="FF0000"/>
                </a:solidFill>
                <a:cs typeface="B Titr" panose="00000700000000000000" pitchFamily="2" charset="-78"/>
              </a:rPr>
              <a:t>انقلاب‌اسلامی و جنگ یمن (1)  </a:t>
            </a:r>
            <a:endParaRPr lang="en-US" sz="5400" b="1" dirty="0">
              <a:solidFill>
                <a:srgbClr val="FF0000"/>
              </a:solidFill>
              <a:cs typeface="B Titr" panose="00000700000000000000" pitchFamily="2" charset="-78"/>
            </a:endParaRPr>
          </a:p>
        </p:txBody>
      </p:sp>
      <p:sp>
        <p:nvSpPr>
          <p:cNvPr id="4" name="Content Placeholder 3"/>
          <p:cNvSpPr>
            <a:spLocks noGrp="1"/>
          </p:cNvSpPr>
          <p:nvPr>
            <p:ph sz="half" idx="2"/>
          </p:nvPr>
        </p:nvSpPr>
        <p:spPr/>
        <p:txBody>
          <a:bodyPr>
            <a:normAutofit fontScale="85000" lnSpcReduction="20000"/>
          </a:bodyPr>
          <a:lstStyle/>
          <a:p>
            <a:pPr algn="just" rtl="1"/>
            <a:r>
              <a:rPr lang="fa-IR" sz="5200" b="1" cap="all" dirty="0" smtClean="0">
                <a:solidFill>
                  <a:srgbClr val="00B0F0"/>
                </a:solidFill>
                <a:cs typeface="B Lotus" panose="00000400000000000000" pitchFamily="2" charset="-78"/>
              </a:rPr>
              <a:t>تروریسم </a:t>
            </a:r>
            <a:r>
              <a:rPr lang="fa-IR" sz="5200" b="1" cap="all" dirty="0">
                <a:solidFill>
                  <a:srgbClr val="00B0F0"/>
                </a:solidFill>
                <a:cs typeface="B Lotus" panose="00000400000000000000" pitchFamily="2" charset="-78"/>
              </a:rPr>
              <a:t>دولتی</a:t>
            </a:r>
            <a:r>
              <a:rPr lang="fa-IR" sz="3300" b="1" dirty="0">
                <a:cs typeface="B Lotus" panose="00000400000000000000" pitchFamily="2" charset="-78"/>
              </a:rPr>
              <a:t>: </a:t>
            </a:r>
            <a:endParaRPr lang="fa-IR" sz="3300" b="1" dirty="0" smtClean="0">
              <a:cs typeface="B Lotus" panose="00000400000000000000" pitchFamily="2" charset="-78"/>
            </a:endParaRPr>
          </a:p>
          <a:p>
            <a:pPr algn="just" rtl="1"/>
            <a:r>
              <a:rPr lang="fa-IR" sz="3300" dirty="0" smtClean="0">
                <a:cs typeface="B Lotus" panose="00000400000000000000" pitchFamily="2" charset="-78"/>
              </a:rPr>
              <a:t>تروریسم </a:t>
            </a:r>
            <a:r>
              <a:rPr lang="fa-IR" sz="3300" dirty="0">
                <a:cs typeface="B Lotus" panose="00000400000000000000" pitchFamily="2" charset="-78"/>
              </a:rPr>
              <a:t>فقط به معنای اقدامات تروریستیِ گروههای غیررسمی نیست، بلکه کشتارهای دسته‌جمعی مردم به‌دست برخی دولتها مانند حمله سعودی به مردم در مجلس عزاداری در یمن با صدها کشته و زخمی نیز بدترین نوع تروریسم است که به رغم گذشت یک سال و هفت ماه از اینگونه اقدامات، هیچ اراده جدی برای مقابله با آن دیده نمی‌شود</a:t>
            </a:r>
            <a:r>
              <a:rPr lang="fa-IR" sz="3300" dirty="0" smtClean="0">
                <a:cs typeface="B Lotus" panose="00000400000000000000" pitchFamily="2" charset="-78"/>
              </a:rPr>
              <a:t>.</a:t>
            </a:r>
          </a:p>
          <a:p>
            <a:pPr algn="just" rtl="1"/>
            <a:r>
              <a:rPr lang="fa-IR" sz="3300" dirty="0" smtClean="0">
                <a:cs typeface="B Lotus" panose="00000400000000000000" pitchFamily="2" charset="-78"/>
              </a:rPr>
              <a:t> </a:t>
            </a:r>
            <a:r>
              <a:rPr lang="fa-IR" sz="3300" dirty="0">
                <a:cs typeface="B Lotus" panose="00000400000000000000" pitchFamily="2" charset="-78"/>
              </a:rPr>
              <a:t>(5/آبان/ ۱۳۹۵)</a:t>
            </a:r>
          </a:p>
          <a:p>
            <a:endParaRPr lang="en-US" dirty="0"/>
          </a:p>
        </p:txBody>
      </p:sp>
      <p:pic>
        <p:nvPicPr>
          <p:cNvPr id="10" name="Content Placeholder 9"/>
          <p:cNvPicPr>
            <a:picLocks noGrp="1" noChangeAspect="1"/>
          </p:cNvPicPr>
          <p:nvPr>
            <p:ph sz="half" idx="1"/>
          </p:nvPr>
        </p:nvPicPr>
        <p:blipFill>
          <a:blip r:embed="rId3"/>
          <a:stretch>
            <a:fillRect/>
          </a:stretch>
        </p:blipFill>
        <p:spPr>
          <a:xfrm>
            <a:off x="1274618" y="1845735"/>
            <a:ext cx="4267199" cy="4023359"/>
          </a:xfrm>
          <a:prstGeom prst="rect">
            <a:avLst/>
          </a:prstGeom>
        </p:spPr>
      </p:pic>
    </p:spTree>
    <p:extLst>
      <p:ext uri="{BB962C8B-B14F-4D97-AF65-F5344CB8AC3E}">
        <p14:creationId xmlns:p14="http://schemas.microsoft.com/office/powerpoint/2010/main" val="36659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4406"/>
          </a:xfrm>
          <a:blipFill>
            <a:blip r:embed="rId2"/>
            <a:tile tx="0" ty="0" sx="100000" sy="100000" flip="none" algn="tl"/>
          </a:blipFill>
        </p:spPr>
        <p:txBody>
          <a:bodyPr>
            <a:noAutofit/>
          </a:bodyPr>
          <a:lstStyle/>
          <a:p>
            <a:pPr algn="ctr" rtl="1"/>
            <a:r>
              <a:rPr lang="fa-IR" sz="5400" b="1" dirty="0">
                <a:solidFill>
                  <a:srgbClr val="FF0000"/>
                </a:solidFill>
                <a:cs typeface="B Titr" panose="00000700000000000000" pitchFamily="2" charset="-78"/>
              </a:rPr>
              <a:t>رهبر معظم انقلاب‌اسلامی </a:t>
            </a:r>
            <a:r>
              <a:rPr lang="fa-IR" sz="5400" b="1" dirty="0" smtClean="0">
                <a:solidFill>
                  <a:srgbClr val="FF0000"/>
                </a:solidFill>
                <a:cs typeface="B Titr" panose="00000700000000000000" pitchFamily="2" charset="-78"/>
              </a:rPr>
              <a:t>و  جنگ </a:t>
            </a:r>
            <a:r>
              <a:rPr lang="fa-IR" sz="5400" b="1" dirty="0">
                <a:solidFill>
                  <a:srgbClr val="FF0000"/>
                </a:solidFill>
                <a:cs typeface="B Titr" panose="00000700000000000000" pitchFamily="2" charset="-78"/>
              </a:rPr>
              <a:t>یمن </a:t>
            </a:r>
            <a:r>
              <a:rPr lang="fa-IR" sz="5400" b="1" dirty="0" smtClean="0">
                <a:solidFill>
                  <a:srgbClr val="FF0000"/>
                </a:solidFill>
                <a:cs typeface="B Titr" panose="00000700000000000000" pitchFamily="2" charset="-78"/>
              </a:rPr>
              <a:t>(2) </a:t>
            </a:r>
            <a:endParaRPr lang="en-US" sz="5400" b="1" dirty="0">
              <a:solidFill>
                <a:srgbClr val="FF0000"/>
              </a:solidFill>
              <a:cs typeface="B Titr" panose="00000700000000000000" pitchFamily="2" charset="-78"/>
            </a:endParaRPr>
          </a:p>
        </p:txBody>
      </p:sp>
      <p:sp>
        <p:nvSpPr>
          <p:cNvPr id="5" name="Text Placeholder 4"/>
          <p:cNvSpPr>
            <a:spLocks noGrp="1"/>
          </p:cNvSpPr>
          <p:nvPr>
            <p:ph type="body" sz="quarter" idx="3"/>
          </p:nvPr>
        </p:nvSpPr>
        <p:spPr/>
        <p:txBody>
          <a:bodyPr>
            <a:normAutofit/>
          </a:bodyPr>
          <a:lstStyle/>
          <a:p>
            <a:pPr algn="just" rtl="1"/>
            <a:r>
              <a:rPr lang="fa-IR" sz="4000" b="1" dirty="0">
                <a:solidFill>
                  <a:srgbClr val="00B0F0"/>
                </a:solidFill>
                <a:cs typeface="B Lotus" panose="00000400000000000000" pitchFamily="2" charset="-78"/>
              </a:rPr>
              <a:t>مظلومیت مردم </a:t>
            </a:r>
            <a:r>
              <a:rPr lang="fa-IR" sz="4000" b="1" dirty="0" smtClean="0">
                <a:solidFill>
                  <a:srgbClr val="00B0F0"/>
                </a:solidFill>
                <a:cs typeface="B Lotus" panose="00000400000000000000" pitchFamily="2" charset="-78"/>
              </a:rPr>
              <a:t>یمن</a:t>
            </a:r>
            <a:r>
              <a:rPr lang="fa-IR" sz="4000" b="1" dirty="0">
                <a:solidFill>
                  <a:srgbClr val="00B0F0"/>
                </a:solidFill>
                <a:cs typeface="B Lotus" panose="00000400000000000000" pitchFamily="2" charset="-78"/>
              </a:rPr>
              <a:t>:</a:t>
            </a:r>
            <a:r>
              <a:rPr lang="fa-IR" sz="2400" b="1" dirty="0" smtClean="0"/>
              <a:t> </a:t>
            </a:r>
            <a:endParaRPr lang="en-US" sz="2400" b="1" dirty="0"/>
          </a:p>
        </p:txBody>
      </p:sp>
      <p:sp>
        <p:nvSpPr>
          <p:cNvPr id="6" name="Content Placeholder 5"/>
          <p:cNvSpPr>
            <a:spLocks noGrp="1"/>
          </p:cNvSpPr>
          <p:nvPr>
            <p:ph sz="quarter" idx="4"/>
          </p:nvPr>
        </p:nvSpPr>
        <p:spPr>
          <a:xfrm>
            <a:off x="6400800" y="2562145"/>
            <a:ext cx="4937760" cy="3378200"/>
          </a:xfrm>
          <a:blipFill>
            <a:blip r:embed="rId2"/>
            <a:tile tx="0" ty="0" sx="100000" sy="100000" flip="none" algn="tl"/>
          </a:blipFill>
        </p:spPr>
        <p:txBody>
          <a:bodyPr>
            <a:normAutofit lnSpcReduction="10000"/>
          </a:bodyPr>
          <a:lstStyle/>
          <a:p>
            <a:pPr algn="just" rtl="1"/>
            <a:r>
              <a:rPr lang="fa-IR" sz="3600" dirty="0">
                <a:cs typeface="B Lotus" panose="00000400000000000000" pitchFamily="2" charset="-78"/>
              </a:rPr>
              <a:t>چرا باید یک کشوری مثل یمن مسجدش بمباران بشود، بازارش بمباران بشود، بیمارستانش بمباران بشود، دبستانش بمباران بشود، زیرساخت‌های عمرانی و آبادانی کشورش بمباران [بشود]؛ چرا؟ (۱۵/خرداد/ ۱۳۹۸</a:t>
            </a:r>
            <a:r>
              <a:rPr lang="fa-IR" dirty="0">
                <a:cs typeface="B Lotus" panose="00000400000000000000" pitchFamily="2" charset="-78"/>
              </a:rPr>
              <a:t>)</a:t>
            </a:r>
          </a:p>
          <a:p>
            <a:endParaRPr lang="en-US" dirty="0"/>
          </a:p>
        </p:txBody>
      </p:sp>
      <p:pic>
        <p:nvPicPr>
          <p:cNvPr id="14" name="Content Placeholder 13"/>
          <p:cNvPicPr>
            <a:picLocks noGrp="1" noChangeAspect="1"/>
          </p:cNvPicPr>
          <p:nvPr>
            <p:ph sz="half" idx="2"/>
          </p:nvPr>
        </p:nvPicPr>
        <p:blipFill>
          <a:blip r:embed="rId3"/>
          <a:stretch>
            <a:fillRect/>
          </a:stretch>
        </p:blipFill>
        <p:spPr>
          <a:xfrm>
            <a:off x="1371600" y="2582334"/>
            <a:ext cx="3766344" cy="2973339"/>
          </a:xfrm>
          <a:prstGeom prst="rect">
            <a:avLst/>
          </a:prstGeom>
        </p:spPr>
      </p:pic>
    </p:spTree>
    <p:extLst>
      <p:ext uri="{BB962C8B-B14F-4D97-AF65-F5344CB8AC3E}">
        <p14:creationId xmlns:p14="http://schemas.microsoft.com/office/powerpoint/2010/main" val="938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1870"/>
          </a:xfrm>
        </p:spPr>
        <p:txBody>
          <a:bodyPr>
            <a:normAutofit fontScale="90000"/>
          </a:bodyPr>
          <a:lstStyle/>
          <a:p>
            <a:r>
              <a:rPr lang="fa-IR" sz="5400" b="1" dirty="0">
                <a:solidFill>
                  <a:srgbClr val="FF0000"/>
                </a:solidFill>
                <a:cs typeface="B Titr" panose="00000700000000000000" pitchFamily="2" charset="-78"/>
              </a:rPr>
              <a:t>رهبر معظم انقلاب‌اسلامی و  جنگ یمن </a:t>
            </a:r>
            <a:r>
              <a:rPr lang="fa-IR" sz="5400" b="1" dirty="0" smtClean="0">
                <a:solidFill>
                  <a:srgbClr val="FF0000"/>
                </a:solidFill>
                <a:cs typeface="B Titr" panose="00000700000000000000" pitchFamily="2" charset="-78"/>
              </a:rPr>
              <a:t>(3) </a:t>
            </a:r>
            <a:endParaRPr lang="en-US" dirty="0">
              <a:cs typeface="B Titr" panose="00000700000000000000" pitchFamily="2" charset="-78"/>
            </a:endParaRP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normAutofit/>
          </a:bodyPr>
          <a:lstStyle/>
          <a:p>
            <a:pPr algn="r" rtl="1"/>
            <a:r>
              <a:rPr lang="fa-IR" sz="4000" b="1" dirty="0">
                <a:solidFill>
                  <a:srgbClr val="00B0F0"/>
                </a:solidFill>
                <a:cs typeface="B Lotus" panose="00000400000000000000" pitchFamily="2" charset="-78"/>
              </a:rPr>
              <a:t>وعده </a:t>
            </a:r>
            <a:r>
              <a:rPr lang="fa-IR" sz="4000" b="1" dirty="0" smtClean="0">
                <a:solidFill>
                  <a:srgbClr val="00B0F0"/>
                </a:solidFill>
                <a:cs typeface="B Lotus" panose="00000400000000000000" pitchFamily="2" charset="-78"/>
              </a:rPr>
              <a:t>پیروزی:</a:t>
            </a:r>
            <a:r>
              <a:rPr lang="fa-IR" sz="2800" b="1" dirty="0" smtClean="0">
                <a:cs typeface="B Lotus" panose="00000400000000000000" pitchFamily="2" charset="-78"/>
              </a:rPr>
              <a:t> </a:t>
            </a:r>
            <a:endParaRPr lang="en-US" sz="2800" b="1" dirty="0">
              <a:cs typeface="B Lotus" panose="00000400000000000000" pitchFamily="2" charset="-78"/>
            </a:endParaRPr>
          </a:p>
        </p:txBody>
      </p:sp>
      <p:sp>
        <p:nvSpPr>
          <p:cNvPr id="6" name="Content Placeholder 5"/>
          <p:cNvSpPr>
            <a:spLocks noGrp="1"/>
          </p:cNvSpPr>
          <p:nvPr>
            <p:ph sz="quarter" idx="4"/>
          </p:nvPr>
        </p:nvSpPr>
        <p:spPr/>
        <p:txBody>
          <a:bodyPr numCol="1">
            <a:normAutofit/>
          </a:bodyPr>
          <a:lstStyle/>
          <a:p>
            <a:pPr algn="just" rtl="1"/>
            <a:r>
              <a:rPr lang="fa-IR" sz="3200" dirty="0" smtClean="0">
                <a:cs typeface="B Lotus" panose="00000400000000000000" pitchFamily="2" charset="-78"/>
              </a:rPr>
              <a:t>هر ملت مومن که به خدای متعال و به وعده الهی اعتقاد داشته باشد قطعا پیروز خواهد شد و بر همین اساس بدون شک پیروزی با ملت مظلوم و مجاهد یمن خواهد بود.</a:t>
            </a:r>
            <a:endParaRPr lang="en-US" sz="3200" dirty="0">
              <a:cs typeface="B Lotus" panose="00000400000000000000" pitchFamily="2" charset="-78"/>
            </a:endParaRPr>
          </a:p>
        </p:txBody>
      </p:sp>
      <p:pic>
        <p:nvPicPr>
          <p:cNvPr id="8" name="Content Placeholder 7"/>
          <p:cNvPicPr>
            <a:picLocks noGrp="1" noChangeAspect="1"/>
          </p:cNvPicPr>
          <p:nvPr>
            <p:ph sz="half" idx="2"/>
          </p:nvPr>
        </p:nvPicPr>
        <p:blipFill>
          <a:blip r:embed="rId3"/>
          <a:stretch>
            <a:fillRect/>
          </a:stretch>
        </p:blipFill>
        <p:spPr>
          <a:xfrm>
            <a:off x="1096963" y="2078182"/>
            <a:ext cx="4938712" cy="3882351"/>
          </a:xfrm>
          <a:prstGeom prst="rect">
            <a:avLst/>
          </a:prstGeom>
        </p:spPr>
      </p:pic>
    </p:spTree>
    <p:extLst>
      <p:ext uri="{BB962C8B-B14F-4D97-AF65-F5344CB8AC3E}">
        <p14:creationId xmlns:p14="http://schemas.microsoft.com/office/powerpoint/2010/main" val="25462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35347"/>
          </a:xfrm>
        </p:spPr>
        <p:txBody>
          <a:bodyPr>
            <a:normAutofit/>
          </a:bodyPr>
          <a:lstStyle/>
          <a:p>
            <a:pPr algn="ctr" rtl="1"/>
            <a:r>
              <a:rPr lang="fa-IR" sz="6600" b="1" dirty="0">
                <a:solidFill>
                  <a:srgbClr val="FF0000"/>
                </a:solidFill>
                <a:cs typeface="B Lotus" panose="00000400000000000000" pitchFamily="2" charset="-78"/>
              </a:rPr>
              <a:t>شورای امنیت و </a:t>
            </a:r>
            <a:r>
              <a:rPr lang="fa-IR" sz="6600" b="1" dirty="0" smtClean="0">
                <a:solidFill>
                  <a:srgbClr val="FF0000"/>
                </a:solidFill>
                <a:cs typeface="B Lotus" panose="00000400000000000000" pitchFamily="2" charset="-78"/>
              </a:rPr>
              <a:t>جنگ یمن(1)</a:t>
            </a:r>
            <a:endParaRPr lang="en-US" sz="6600" dirty="0"/>
          </a:p>
        </p:txBody>
      </p:sp>
      <p:sp>
        <p:nvSpPr>
          <p:cNvPr id="5" name="Text Placeholder 4"/>
          <p:cNvSpPr>
            <a:spLocks noGrp="1"/>
          </p:cNvSpPr>
          <p:nvPr>
            <p:ph type="body" sz="quarter" idx="3"/>
          </p:nvPr>
        </p:nvSpPr>
        <p:spPr>
          <a:xfrm>
            <a:off x="1097280" y="1951501"/>
            <a:ext cx="10058400" cy="736282"/>
          </a:xfrm>
        </p:spPr>
        <p:txBody>
          <a:bodyPr>
            <a:noAutofit/>
          </a:bodyPr>
          <a:lstStyle/>
          <a:p>
            <a:pPr algn="just" rtl="1"/>
            <a:r>
              <a:rPr lang="fa-IR" sz="3600" b="1" cap="none" dirty="0">
                <a:solidFill>
                  <a:srgbClr val="00B0F0"/>
                </a:solidFill>
                <a:cs typeface="B Lotus" panose="00000400000000000000" pitchFamily="2" charset="-78"/>
              </a:rPr>
              <a:t>قطعنامه ۲۲۵۱: </a:t>
            </a:r>
            <a:r>
              <a:rPr lang="fa-IR" sz="3600" b="1" cap="none" dirty="0" smtClean="0">
                <a:solidFill>
                  <a:srgbClr val="00B0F0"/>
                </a:solidFill>
                <a:cs typeface="B Lotus" panose="00000400000000000000" pitchFamily="2" charset="-78"/>
              </a:rPr>
              <a:t>( </a:t>
            </a:r>
            <a:r>
              <a:rPr lang="fa-IR" sz="3600" b="1" cap="none" dirty="0">
                <a:solidFill>
                  <a:srgbClr val="00B0F0"/>
                </a:solidFill>
                <a:cs typeface="B Lotus" panose="00000400000000000000" pitchFamily="2" charset="-78"/>
              </a:rPr>
              <a:t>اولین </a:t>
            </a:r>
            <a:r>
              <a:rPr lang="fa-IR" sz="3600" b="1" cap="none" dirty="0" smtClean="0">
                <a:solidFill>
                  <a:srgbClr val="00B0F0"/>
                </a:solidFill>
                <a:cs typeface="B Lotus" panose="00000400000000000000" pitchFamily="2" charset="-78"/>
              </a:rPr>
              <a:t>قطعنامه بعد </a:t>
            </a:r>
            <a:r>
              <a:rPr lang="fa-IR" sz="3600" b="1" cap="none" dirty="0">
                <a:solidFill>
                  <a:srgbClr val="00B0F0"/>
                </a:solidFill>
                <a:cs typeface="B Lotus" panose="00000400000000000000" pitchFamily="2" charset="-78"/>
              </a:rPr>
              <a:t>از برکناری </a:t>
            </a:r>
            <a:r>
              <a:rPr lang="fa-IR" sz="3600" b="1" cap="none" dirty="0" smtClean="0">
                <a:solidFill>
                  <a:srgbClr val="00B0F0"/>
                </a:solidFill>
                <a:cs typeface="B Lotus" panose="00000400000000000000" pitchFamily="2" charset="-78"/>
              </a:rPr>
              <a:t>علی عبدالله </a:t>
            </a:r>
            <a:r>
              <a:rPr lang="fa-IR" sz="3600" b="1" cap="none" dirty="0" smtClean="0">
                <a:solidFill>
                  <a:srgbClr val="00B0F0"/>
                </a:solidFill>
                <a:cs typeface="B Lotus" panose="00000400000000000000" pitchFamily="2" charset="-78"/>
              </a:rPr>
              <a:t>صالح  در تاریخ </a:t>
            </a:r>
            <a:r>
              <a:rPr lang="fa-IR" sz="3600" b="1" cap="none" dirty="0">
                <a:solidFill>
                  <a:srgbClr val="00B0F0"/>
                </a:solidFill>
                <a:cs typeface="B Lotus" panose="00000400000000000000" pitchFamily="2" charset="-78"/>
              </a:rPr>
              <a:t>۲۲خرداد </a:t>
            </a:r>
            <a:r>
              <a:rPr lang="fa-IR" sz="3600" b="1" cap="none" dirty="0" smtClean="0">
                <a:solidFill>
                  <a:srgbClr val="00B0F0"/>
                </a:solidFill>
                <a:cs typeface="B Lotus" panose="00000400000000000000" pitchFamily="2" charset="-78"/>
              </a:rPr>
              <a:t>۱۳۹۱ صادر شد. )</a:t>
            </a:r>
            <a:endParaRPr lang="en-US" sz="3600" b="1" dirty="0"/>
          </a:p>
        </p:txBody>
      </p:sp>
      <p:sp>
        <p:nvSpPr>
          <p:cNvPr id="6" name="Content Placeholder 5"/>
          <p:cNvSpPr>
            <a:spLocks noGrp="1"/>
          </p:cNvSpPr>
          <p:nvPr>
            <p:ph sz="quarter" idx="4"/>
          </p:nvPr>
        </p:nvSpPr>
        <p:spPr/>
        <p:txBody>
          <a:bodyPr/>
          <a:lstStyle/>
          <a:p>
            <a:pPr lvl="0" algn="just" rtl="1">
              <a:buClr>
                <a:srgbClr val="E48312"/>
              </a:buClr>
              <a:buFont typeface="Wingdings" panose="05000000000000000000" pitchFamily="2" charset="2"/>
              <a:buChar char="v"/>
            </a:pPr>
            <a:endParaRPr lang="fa-IR" sz="4400" dirty="0" smtClean="0">
              <a:solidFill>
                <a:srgbClr val="000000">
                  <a:lumMod val="75000"/>
                  <a:lumOff val="25000"/>
                </a:srgbClr>
              </a:solidFill>
              <a:cs typeface="B Lotus" panose="00000400000000000000" pitchFamily="2" charset="-78"/>
            </a:endParaRPr>
          </a:p>
          <a:p>
            <a:pPr lvl="0" algn="just" rtl="1">
              <a:buClr>
                <a:srgbClr val="E48312"/>
              </a:buClr>
              <a:buFont typeface="Wingdings" panose="05000000000000000000" pitchFamily="2" charset="2"/>
              <a:buChar char="v"/>
            </a:pPr>
            <a:r>
              <a:rPr lang="fa-IR" sz="3600" dirty="0" smtClean="0">
                <a:solidFill>
                  <a:srgbClr val="000000">
                    <a:lumMod val="75000"/>
                    <a:lumOff val="25000"/>
                  </a:srgbClr>
                </a:solidFill>
                <a:cs typeface="B Lotus" panose="00000400000000000000" pitchFamily="2" charset="-78"/>
              </a:rPr>
              <a:t>در هیچ یک </a:t>
            </a:r>
            <a:r>
              <a:rPr lang="fa-IR" sz="3600" dirty="0">
                <a:solidFill>
                  <a:srgbClr val="000000">
                    <a:lumMod val="75000"/>
                    <a:lumOff val="25000"/>
                  </a:srgbClr>
                </a:solidFill>
                <a:cs typeface="B Lotus" panose="00000400000000000000" pitchFamily="2" charset="-78"/>
              </a:rPr>
              <a:t>از بندهای ۱۹گانه، نام و نشانی از انصار الله به میان نیامده است. </a:t>
            </a:r>
          </a:p>
          <a:p>
            <a:endParaRPr lang="en-US" dirty="0"/>
          </a:p>
        </p:txBody>
      </p:sp>
      <p:pic>
        <p:nvPicPr>
          <p:cNvPr id="7" name="Content Placeholder 6"/>
          <p:cNvPicPr>
            <a:picLocks noGrp="1" noChangeAspect="1"/>
          </p:cNvPicPr>
          <p:nvPr>
            <p:ph sz="half" idx="2"/>
          </p:nvPr>
        </p:nvPicPr>
        <p:blipFill>
          <a:blip r:embed="rId3"/>
          <a:stretch>
            <a:fillRect/>
          </a:stretch>
        </p:blipFill>
        <p:spPr>
          <a:xfrm>
            <a:off x="941474" y="2687783"/>
            <a:ext cx="5093566" cy="3167302"/>
          </a:xfrm>
          <a:prstGeom prst="rect">
            <a:avLst/>
          </a:prstGeom>
        </p:spPr>
      </p:pic>
    </p:spTree>
    <p:extLst>
      <p:ext uri="{BB962C8B-B14F-4D97-AF65-F5344CB8AC3E}">
        <p14:creationId xmlns:p14="http://schemas.microsoft.com/office/powerpoint/2010/main" val="14900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1870"/>
          </a:xfrm>
        </p:spPr>
        <p:txBody>
          <a:bodyPr/>
          <a:lstStyle/>
          <a:p>
            <a:pPr algn="ctr"/>
            <a:r>
              <a:rPr lang="fa-IR" b="1" dirty="0">
                <a:solidFill>
                  <a:srgbClr val="FF0000"/>
                </a:solidFill>
                <a:cs typeface="B Titr" panose="00000700000000000000" pitchFamily="2" charset="-78"/>
              </a:rPr>
              <a:t>شورای امنیت و </a:t>
            </a:r>
            <a:r>
              <a:rPr lang="fa-IR" b="1" dirty="0" smtClean="0">
                <a:solidFill>
                  <a:srgbClr val="FF0000"/>
                </a:solidFill>
                <a:cs typeface="B Titr" panose="00000700000000000000" pitchFamily="2" charset="-78"/>
              </a:rPr>
              <a:t>جنگ یمن(2)</a:t>
            </a:r>
            <a:endParaRPr lang="en-US" dirty="0">
              <a:cs typeface="B Titr" panose="00000700000000000000" pitchFamily="2" charset="-78"/>
            </a:endParaRPr>
          </a:p>
        </p:txBody>
      </p:sp>
      <p:pic>
        <p:nvPicPr>
          <p:cNvPr id="7" name="Content Placeholder 6"/>
          <p:cNvPicPr>
            <a:picLocks noGrp="1" noChangeAspect="1"/>
          </p:cNvPicPr>
          <p:nvPr>
            <p:ph sz="half" idx="2"/>
          </p:nvPr>
        </p:nvPicPr>
        <p:blipFill>
          <a:blip r:embed="rId3"/>
          <a:stretch>
            <a:fillRect/>
          </a:stretch>
        </p:blipFill>
        <p:spPr>
          <a:xfrm>
            <a:off x="1188720" y="2582334"/>
            <a:ext cx="4937760" cy="3579314"/>
          </a:xfrm>
          <a:prstGeom prst="rect">
            <a:avLst/>
          </a:prstGeom>
        </p:spPr>
      </p:pic>
      <p:sp>
        <p:nvSpPr>
          <p:cNvPr id="5" name="Text Placeholder 4"/>
          <p:cNvSpPr>
            <a:spLocks noGrp="1"/>
          </p:cNvSpPr>
          <p:nvPr>
            <p:ph type="body" sz="quarter" idx="3"/>
          </p:nvPr>
        </p:nvSpPr>
        <p:spPr/>
        <p:txBody>
          <a:bodyPr>
            <a:normAutofit/>
          </a:bodyPr>
          <a:lstStyle/>
          <a:p>
            <a:pPr algn="r"/>
            <a:r>
              <a:rPr lang="fa-IR" sz="3600" cap="none" dirty="0">
                <a:solidFill>
                  <a:srgbClr val="00B0F0"/>
                </a:solidFill>
                <a:cs typeface="B Lotus" panose="00000400000000000000" pitchFamily="2" charset="-78"/>
              </a:rPr>
              <a:t>قطعنامه </a:t>
            </a:r>
            <a:r>
              <a:rPr lang="fa-IR" sz="3600" cap="none" dirty="0" smtClean="0">
                <a:solidFill>
                  <a:srgbClr val="00B0F0"/>
                </a:solidFill>
                <a:cs typeface="B Lotus" panose="00000400000000000000" pitchFamily="2" charset="-78"/>
              </a:rPr>
              <a:t>۲۱۴۰ ( 7 اسفند 1392) :</a:t>
            </a:r>
            <a:endParaRPr lang="en-US" sz="2400" dirty="0"/>
          </a:p>
        </p:txBody>
      </p:sp>
      <p:sp>
        <p:nvSpPr>
          <p:cNvPr id="6" name="Content Placeholder 5"/>
          <p:cNvSpPr>
            <a:spLocks noGrp="1"/>
          </p:cNvSpPr>
          <p:nvPr>
            <p:ph sz="quarter" idx="4"/>
          </p:nvPr>
        </p:nvSpPr>
        <p:spPr/>
        <p:txBody>
          <a:bodyPr/>
          <a:lstStyle/>
          <a:p>
            <a:pPr lvl="0" algn="r" rtl="1">
              <a:buClr>
                <a:srgbClr val="E48312"/>
              </a:buClr>
              <a:buFont typeface="Wingdings" panose="05000000000000000000" pitchFamily="2" charset="2"/>
              <a:buChar char="v"/>
            </a:pPr>
            <a:r>
              <a:rPr lang="fa-IR" sz="3200" dirty="0" smtClean="0">
                <a:solidFill>
                  <a:srgbClr val="000000">
                    <a:lumMod val="75000"/>
                    <a:lumOff val="25000"/>
                  </a:srgbClr>
                </a:solidFill>
                <a:cs typeface="B Lotus" panose="00000400000000000000" pitchFamily="2" charset="-78"/>
              </a:rPr>
              <a:t>تشکیل </a:t>
            </a:r>
            <a:r>
              <a:rPr lang="fa-IR" sz="3200" dirty="0">
                <a:solidFill>
                  <a:srgbClr val="000000">
                    <a:lumMod val="75000"/>
                    <a:lumOff val="25000"/>
                  </a:srgbClr>
                </a:solidFill>
                <a:cs typeface="B Lotus" panose="00000400000000000000" pitchFamily="2" charset="-78"/>
              </a:rPr>
              <a:t>«کمیته تحریم» از نمایندگان ۱۵ عضو شورای امنیت برای تحریم</a:t>
            </a:r>
          </a:p>
          <a:p>
            <a:pPr marL="0" lvl="0" indent="0" algn="r" rtl="1">
              <a:buClr>
                <a:srgbClr val="E48312"/>
              </a:buClr>
              <a:buNone/>
            </a:pPr>
            <a:r>
              <a:rPr lang="fa-IR" sz="3200" dirty="0">
                <a:solidFill>
                  <a:srgbClr val="000000">
                    <a:lumMod val="75000"/>
                    <a:lumOff val="25000"/>
                  </a:srgbClr>
                </a:solidFill>
                <a:cs typeface="B Lotus" panose="00000400000000000000" pitchFamily="2" charset="-78"/>
              </a:rPr>
              <a:t>مالی و نظامی شخصیتهای وابسته به علی </a:t>
            </a:r>
            <a:r>
              <a:rPr lang="fa-IR" sz="3200" dirty="0" smtClean="0">
                <a:solidFill>
                  <a:srgbClr val="000000">
                    <a:lumMod val="75000"/>
                    <a:lumOff val="25000"/>
                  </a:srgbClr>
                </a:solidFill>
                <a:cs typeface="B Lotus" panose="00000400000000000000" pitchFamily="2" charset="-78"/>
              </a:rPr>
              <a:t>عبدالله </a:t>
            </a:r>
            <a:r>
              <a:rPr lang="fa-IR" sz="3200" dirty="0">
                <a:solidFill>
                  <a:srgbClr val="000000">
                    <a:lumMod val="75000"/>
                    <a:lumOff val="25000"/>
                  </a:srgbClr>
                </a:solidFill>
                <a:cs typeface="B Lotus" panose="00000400000000000000" pitchFamily="2" charset="-78"/>
              </a:rPr>
              <a:t>صالح و رهبران برجسته انصارالله.</a:t>
            </a:r>
          </a:p>
          <a:p>
            <a:endParaRPr lang="en-US" dirty="0"/>
          </a:p>
        </p:txBody>
      </p:sp>
    </p:spTree>
    <p:extLst>
      <p:ext uri="{BB962C8B-B14F-4D97-AF65-F5344CB8AC3E}">
        <p14:creationId xmlns:p14="http://schemas.microsoft.com/office/powerpoint/2010/main" val="376903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8015"/>
          </a:xfrm>
        </p:spPr>
        <p:txBody>
          <a:bodyPr/>
          <a:lstStyle/>
          <a:p>
            <a:pPr algn="ctr"/>
            <a:r>
              <a:rPr lang="fa-IR" b="1" dirty="0">
                <a:solidFill>
                  <a:srgbClr val="FF0000"/>
                </a:solidFill>
                <a:cs typeface="B Titr" panose="00000700000000000000" pitchFamily="2" charset="-78"/>
              </a:rPr>
              <a:t>شورای امنیت و </a:t>
            </a:r>
            <a:r>
              <a:rPr lang="fa-IR" b="1" dirty="0" smtClean="0">
                <a:solidFill>
                  <a:srgbClr val="FF0000"/>
                </a:solidFill>
                <a:cs typeface="B Titr" panose="00000700000000000000" pitchFamily="2" charset="-78"/>
              </a:rPr>
              <a:t>جنگ یمن(3)</a:t>
            </a:r>
            <a:endParaRPr lang="en-US" dirty="0">
              <a:cs typeface="B Titr" panose="00000700000000000000" pitchFamily="2" charset="-78"/>
            </a:endParaRPr>
          </a:p>
        </p:txBody>
      </p:sp>
      <p:sp>
        <p:nvSpPr>
          <p:cNvPr id="5" name="Text Placeholder 4"/>
          <p:cNvSpPr>
            <a:spLocks noGrp="1"/>
          </p:cNvSpPr>
          <p:nvPr>
            <p:ph type="body" sz="quarter" idx="3"/>
          </p:nvPr>
        </p:nvSpPr>
        <p:spPr/>
        <p:txBody>
          <a:bodyPr>
            <a:normAutofit/>
          </a:bodyPr>
          <a:lstStyle/>
          <a:p>
            <a:pPr algn="just" rtl="1"/>
            <a:r>
              <a:rPr lang="fa-IR" sz="3600" b="1" cap="none" dirty="0">
                <a:solidFill>
                  <a:srgbClr val="00B0F0"/>
                </a:solidFill>
                <a:cs typeface="B Lotus" panose="00000400000000000000" pitchFamily="2" charset="-78"/>
              </a:rPr>
              <a:t>قطعنامه 2201 (</a:t>
            </a:r>
            <a:r>
              <a:rPr lang="fa-IR" sz="3600" b="1" cap="none" dirty="0" smtClean="0">
                <a:solidFill>
                  <a:srgbClr val="00B0F0"/>
                </a:solidFill>
                <a:cs typeface="B Lotus" panose="00000400000000000000" pitchFamily="2" charset="-78"/>
              </a:rPr>
              <a:t>۲۷ </a:t>
            </a:r>
            <a:r>
              <a:rPr lang="fa-IR" sz="3600" b="1" cap="none" dirty="0">
                <a:solidFill>
                  <a:srgbClr val="00B0F0"/>
                </a:solidFill>
                <a:cs typeface="B Lotus" panose="00000400000000000000" pitchFamily="2" charset="-78"/>
              </a:rPr>
              <a:t>بهمن </a:t>
            </a:r>
            <a:r>
              <a:rPr lang="fa-IR" sz="3600" b="1" cap="none" dirty="0" smtClean="0">
                <a:solidFill>
                  <a:srgbClr val="00B0F0"/>
                </a:solidFill>
                <a:cs typeface="B Lotus" panose="00000400000000000000" pitchFamily="2" charset="-78"/>
              </a:rPr>
              <a:t>۹):</a:t>
            </a:r>
            <a:endParaRPr lang="en-US" sz="2400" b="1" dirty="0"/>
          </a:p>
        </p:txBody>
      </p:sp>
      <p:sp>
        <p:nvSpPr>
          <p:cNvPr id="6" name="Content Placeholder 5"/>
          <p:cNvSpPr>
            <a:spLocks noGrp="1"/>
          </p:cNvSpPr>
          <p:nvPr>
            <p:ph sz="quarter" idx="4"/>
          </p:nvPr>
        </p:nvSpPr>
        <p:spPr/>
        <p:txBody>
          <a:bodyPr/>
          <a:lstStyle/>
          <a:p>
            <a:pPr lvl="0" algn="just" rtl="1">
              <a:buClr>
                <a:srgbClr val="E48312"/>
              </a:buClr>
              <a:buFont typeface="Wingdings" panose="05000000000000000000" pitchFamily="2" charset="2"/>
              <a:buChar char="v"/>
            </a:pPr>
            <a:r>
              <a:rPr lang="fa-IR" sz="3200" dirty="0" smtClean="0">
                <a:solidFill>
                  <a:srgbClr val="000000">
                    <a:lumMod val="75000"/>
                    <a:lumOff val="25000"/>
                  </a:srgbClr>
                </a:solidFill>
                <a:cs typeface="B Lotus" panose="00000400000000000000" pitchFamily="2" charset="-78"/>
              </a:rPr>
              <a:t>این </a:t>
            </a:r>
            <a:r>
              <a:rPr lang="fa-IR" sz="3200" dirty="0">
                <a:solidFill>
                  <a:srgbClr val="000000">
                    <a:lumMod val="75000"/>
                    <a:lumOff val="25000"/>
                  </a:srgbClr>
                </a:solidFill>
                <a:cs typeface="B Lotus" panose="00000400000000000000" pitchFamily="2" charset="-78"/>
              </a:rPr>
              <a:t>قطعنامه طرح شورای همکاری خلیج فارس را تأیید و تکمیل می کرد. در واقع یک </a:t>
            </a:r>
            <a:r>
              <a:rPr lang="fa-IR" sz="3200" dirty="0" smtClean="0">
                <a:solidFill>
                  <a:srgbClr val="000000">
                    <a:lumMod val="75000"/>
                    <a:lumOff val="25000"/>
                  </a:srgbClr>
                </a:solidFill>
                <a:cs typeface="B Lotus" panose="00000400000000000000" pitchFamily="2" charset="-78"/>
              </a:rPr>
              <a:t>پاسخ سرکوبگرانه </a:t>
            </a:r>
            <a:r>
              <a:rPr lang="fa-IR" sz="3200" dirty="0">
                <a:solidFill>
                  <a:srgbClr val="000000">
                    <a:lumMod val="75000"/>
                    <a:lumOff val="25000"/>
                  </a:srgbClr>
                </a:solidFill>
                <a:cs typeface="B Lotus" panose="00000400000000000000" pitchFamily="2" charset="-78"/>
              </a:rPr>
              <a:t>به مطالبات انقلابی مردم یمن بود.</a:t>
            </a:r>
          </a:p>
          <a:p>
            <a:endParaRPr lang="en-US" dirty="0"/>
          </a:p>
        </p:txBody>
      </p:sp>
      <p:pic>
        <p:nvPicPr>
          <p:cNvPr id="10" name="Content Placeholder 9"/>
          <p:cNvPicPr>
            <a:picLocks noGrp="1" noChangeAspect="1"/>
          </p:cNvPicPr>
          <p:nvPr>
            <p:ph sz="half" idx="2"/>
          </p:nvPr>
        </p:nvPicPr>
        <p:blipFill>
          <a:blip r:embed="rId3"/>
          <a:stretch>
            <a:fillRect/>
          </a:stretch>
        </p:blipFill>
        <p:spPr>
          <a:xfrm>
            <a:off x="1097280" y="2691025"/>
            <a:ext cx="4937760" cy="2906211"/>
          </a:xfrm>
          <a:prstGeom prst="rect">
            <a:avLst/>
          </a:prstGeom>
        </p:spPr>
      </p:pic>
    </p:spTree>
    <p:extLst>
      <p:ext uri="{BB962C8B-B14F-4D97-AF65-F5344CB8AC3E}">
        <p14:creationId xmlns:p14="http://schemas.microsoft.com/office/powerpoint/2010/main" val="55608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647</TotalTime>
  <Words>1112</Words>
  <Application>Microsoft Office PowerPoint</Application>
  <PresentationFormat>Widescreen</PresentationFormat>
  <Paragraphs>98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 Titr</vt:lpstr>
      <vt:lpstr>Arial</vt:lpstr>
      <vt:lpstr>Calibri Light</vt:lpstr>
      <vt:lpstr>B Lotus</vt:lpstr>
      <vt:lpstr>Wingdings</vt:lpstr>
      <vt:lpstr>Calibri</vt:lpstr>
      <vt:lpstr>Retrospect</vt:lpstr>
      <vt:lpstr>     </vt:lpstr>
      <vt:lpstr>تجربه تاریخی یمن در جنگ های مختلف(1)</vt:lpstr>
      <vt:lpstr>تجربه تاریخی یمن در جنگ های مختلف(2)</vt:lpstr>
      <vt:lpstr>رهبر معظم انقلاب‌اسلامی و جنگ یمن (1)  </vt:lpstr>
      <vt:lpstr>رهبر معظم انقلاب‌اسلامی و  جنگ یمن (2) </vt:lpstr>
      <vt:lpstr>رهبر معظم انقلاب‌اسلامی و  جنگ یمن (3) </vt:lpstr>
      <vt:lpstr>شورای امنیت و جنگ یمن(1)</vt:lpstr>
      <vt:lpstr>شورای امنیت و جنگ یمن(2)</vt:lpstr>
      <vt:lpstr>شورای امنیت و جنگ یمن(3)</vt:lpstr>
      <vt:lpstr>شورای امنیت و جنگ یمن(4)</vt:lpstr>
      <vt:lpstr>شورای امنیت و بحران یمن (5)</vt:lpstr>
      <vt:lpstr>نقش کشورهای مختلف در جنگ یمن (1) </vt:lpstr>
      <vt:lpstr>نقش کشورهای مختلف در جنگ یمن (2)</vt:lpstr>
      <vt:lpstr>نقش کشورهای مختلف در جنگ یمن (3) </vt:lpstr>
      <vt:lpstr>مقایسه وضعیت امروز انصارالله در زمان شروع جنگ با امروز (1) </vt:lpstr>
      <vt:lpstr>مقایسه وضعیت امروز انصارالله در زمان شروع جنگ با امروز (3) </vt:lpstr>
      <vt:lpstr>سه نتیجه مهم مترتب بر جنگ یمن  1- مشکلات داخلی عربستان </vt:lpstr>
      <vt:lpstr>2- امنیت رژیم صهیونیستی: </vt:lpstr>
      <vt:lpstr>امنیت رژیم صهیونیستی: </vt:lpstr>
      <vt:lpstr>PowerPoint Presentation</vt:lpstr>
      <vt:lpstr>3- به خطر افتادن منافع آمریکا در خلیج فارس</vt:lpstr>
      <vt:lpstr>3- به خطر افتادن منافع آمریکا در خلیج فارس</vt:lpstr>
      <vt:lpstr>PowerPoint Presentation</vt:lpstr>
    </vt:vector>
  </TitlesOfParts>
  <Company>ssweekly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پیروزی بزرگ برای یمن    معاونت سیاسی نمایندگی ولی فقیه در سپاه مرداد ماه 1398</dc:title>
  <dc:creator>Tah4</dc:creator>
  <cp:lastModifiedBy>Windows User</cp:lastModifiedBy>
  <cp:revision>53</cp:revision>
  <dcterms:created xsi:type="dcterms:W3CDTF">2019-08-07T09:24:44Z</dcterms:created>
  <dcterms:modified xsi:type="dcterms:W3CDTF">2019-08-17T03:48:48Z</dcterms:modified>
</cp:coreProperties>
</file>